
<file path=[Content_Types].xml><?xml version="1.0" encoding="utf-8"?>
<Types xmlns="http://schemas.openxmlformats.org/package/2006/content-types">
  <Override PartName="/ppt/slides/slide14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33.xml" ContentType="application/vnd.openxmlformats-officedocument.presentationml.slide+xml"/>
  <Default Extension="bin" ContentType="application/vnd.openxmlformats-officedocument.presentationml.printerSettings"/>
  <Override PartName="/ppt/notesSlides/notesSlide30.xml" ContentType="application/vnd.openxmlformats-officedocument.presentationml.notesSlide+xml"/>
  <Override PartName="/ppt/slideLayouts/slideLayout20.xml" ContentType="application/vnd.openxmlformats-officedocument.presentationml.slideLayout+xml"/>
  <Override PartName="/ppt/slideLayouts/slideLayout17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2.xml" ContentType="application/vnd.openxmlformats-officedocument.presentationml.notesSlide+xml"/>
  <Override PartName="/ppt/slides/slide18.xml" ContentType="application/vnd.openxmlformats-officedocument.presentationml.slide+xml"/>
  <Override PartName="/ppt/slides/slide37.xml" ContentType="application/vnd.openxmlformats-officedocument.presentationml.slide+xml"/>
  <Override PartName="/ppt/slides/slide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34.xml" ContentType="application/vnd.openxmlformats-officedocument.presentationml.notesSlide+xml"/>
  <Override PartName="/ppt/slides/slide23.xml" ContentType="application/vnd.openxmlformats-officedocument.presentationml.slide+xml"/>
  <Override PartName="/ppt/theme/theme1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22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30.xml" ContentType="application/vnd.openxmlformats-officedocument.presentationml.slide+xml"/>
  <Override PartName="/ppt/slides/slide27.xml" ContentType="application/vnd.openxmlformats-officedocument.presentationml.slide+xml"/>
  <Override PartName="/ppt/slides/slide11.xml" ContentType="application/vnd.openxmlformats-officedocument.presentationml.slide+xml"/>
  <Override PartName="/ppt/slideLayouts/slideLayout28.xml" ContentType="application/vnd.openxmlformats-officedocument.presentationml.slideLayout+xml"/>
  <Override PartName="/ppt/slideMasters/slideMaster3.xml" ContentType="application/vnd.openxmlformats-officedocument.presentationml.slideMaster+xml"/>
  <Override PartName="/ppt/notesSlides/notesSlide8.xml" ContentType="application/vnd.openxmlformats-officedocument.presentationml.notesSlide+xml"/>
  <Override PartName="/ppt/slideLayouts/slideLayout14.xml" ContentType="application/vnd.openxmlformats-officedocument.presentationml.slideLayout+xml"/>
  <Override PartName="/ppt/slideLayouts/slideLayout33.xml" ContentType="application/vnd.openxmlformats-officedocument.presentationml.slideLayout+xml"/>
  <Override PartName="/ppt/notesSlides/notesSlide26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s/slide34.xml" ContentType="application/vnd.openxmlformats-officedocument.presentationml.slide+xml"/>
  <Override PartName="/ppt/slides/slide15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18.xml" ContentType="application/vnd.openxmlformats-officedocument.presentationml.slideLayout+xml"/>
  <Override PartName="/ppt/presProps.xml" ContentType="application/vnd.openxmlformats-officedocument.presentationml.presProps+xml"/>
  <Override PartName="/ppt/notesSlides/notesSlide14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19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Layouts/slideLayout2.xml" ContentType="application/vnd.openxmlformats-officedocument.presentationml.slideLayout+xml"/>
  <Override PartName="/ppt/notesSlides/notesSlide35.xml" ContentType="application/vnd.openxmlformats-officedocument.presentationml.notesSlide+xml"/>
  <Override PartName="/ppt/slides/slide24.xml" ContentType="application/vnd.openxmlformats-officedocument.presentationml.slide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ppt/notesSlides/notesSlide7.xml" ContentType="application/vnd.openxmlformats-officedocument.presentationml.notesSlide+xml"/>
  <Default Extension="jpeg" ContentType="image/jpeg"/>
  <Override PartName="/ppt/notesSlides/notesSlide23.xml" ContentType="application/vnd.openxmlformats-officedocument.presentationml.notesSlide+xml"/>
  <Override PartName="/ppt/slides/slide8.xml" ContentType="application/vnd.openxmlformats-officedocument.presentationml.slide+xml"/>
  <Override PartName="/ppt/slides/slide1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8.xml" ContentType="application/vnd.openxmlformats-officedocument.presentationml.slide+xml"/>
  <Override PartName="/ppt/slides/slide31.xml" ContentType="application/vnd.openxmlformats-officedocument.presentationml.slide+xml"/>
  <Override PartName="/ppt/slideLayouts/slideLayout29.xml" ContentType="application/vnd.openxmlformats-officedocument.presentationml.slideLayout+xml"/>
  <Override PartName="/ppt/notesSlides/notesSlide9.xml" ContentType="application/vnd.openxmlformats-officedocument.presentationml.notesSlide+xml"/>
  <Override PartName="/ppt/slideLayouts/slideLayout15.xml" ContentType="application/vnd.openxmlformats-officedocument.presentationml.slideLayout+xml"/>
  <Default Extension="emf" ContentType="image/x-emf"/>
  <Override PartName="/ppt/notesSlides/notesSlide11.xml" ContentType="application/vnd.openxmlformats-officedocument.presentationml.notesSlide+xml"/>
  <Default Extension="rels" ContentType="application/vnd.openxmlformats-package.relationships+xml"/>
  <Override PartName="/ppt/notesSlides/notesSlide27.xml" ContentType="application/vnd.openxmlformats-officedocument.presentationml.notesSlide+xml"/>
  <Override PartName="/ppt/slides/slide16.xml" ContentType="application/vnd.openxmlformats-officedocument.presentationml.slide+xml"/>
  <Override PartName="/ppt/slides/slide35.xml" ContentType="application/vnd.openxmlformats-officedocument.presentationml.slide+xml"/>
  <Override PartName="/ppt/slides/slide1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21.xml" ContentType="application/vnd.openxmlformats-officedocument.presentationml.slide+xml"/>
  <Override PartName="/ppt/slides/slide40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4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s/slide25.xml" ContentType="application/vnd.openxmlformats-officedocument.presentationml.slide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24.xml" ContentType="application/vnd.openxmlformats-officedocument.presentationml.notesSlide+xml"/>
  <Override PartName="/ppt/slides/slide9.xml" ContentType="application/vnd.openxmlformats-officedocument.presentationml.slide+xml"/>
  <Override PartName="/ppt/slides/slide13.xml" ContentType="application/vnd.openxmlformats-officedocument.presentationml.slide+xml"/>
  <Default Extension="xml" ContentType="application/xml"/>
  <Override PartName="/ppt/tableStyles.xml" ContentType="application/vnd.openxmlformats-officedocument.presentationml.tableStyles+xml"/>
  <Override PartName="/ppt/slideLayouts/slideLayout7.xml" ContentType="application/vnd.openxmlformats-officedocument.presentationml.slideLayout+xml"/>
  <Override PartName="/ppt/notesSlides/notesSlide10.xml" ContentType="application/vnd.openxmlformats-officedocument.presentationml.notesSlide+xml"/>
  <Override PartName="/ppt/slides/slide32.xml" ContentType="application/vnd.openxmlformats-officedocument.presentationml.slide+xml"/>
  <Override PartName="/ppt/slides/slide29.xml" ContentType="application/vnd.openxmlformats-officedocument.presentationml.slide+xml"/>
  <Override PartName="/docProps/app.xml" ContentType="application/vnd.openxmlformats-officedocument.extended-properties+xml"/>
  <Override PartName="/ppt/viewProps.xml" ContentType="application/vnd.openxmlformats-officedocument.presentationml.viewProps+xml"/>
  <Override PartName="/ppt/slideLayouts/slideLayout1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Slides/notesSlide12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17.xml" ContentType="application/vnd.openxmlformats-officedocument.presentationml.slide+xml"/>
  <Override PartName="/ppt/slides/slide36.xml" ContentType="application/vnd.openxmlformats-officedocument.presentationml.slide+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22.xml" ContentType="application/vnd.openxmlformats-officedocument.presentationml.slide+xml"/>
  <Override PartName="/ppt/slideLayouts/slideLayout2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21.xml" ContentType="application/vnd.openxmlformats-officedocument.presentationml.notesSlide+xml"/>
  <Override PartName="/ppt/slides/slide6.xml" ContentType="application/vnd.openxmlformats-officedocument.presentationml.slide+xml"/>
  <Override PartName="/ppt/slideMasters/slideMaster2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26.xml" ContentType="application/vnd.openxmlformats-officedocument.presentationml.slide+xml"/>
  <Override PartName="/ppt/theme/theme4.xml" ContentType="application/vnd.openxmlformats-officedocument.theme+xml"/>
  <Override PartName="/ppt/slides/slide10.xml" ContentType="application/vnd.openxmlformats-officedocument.presentationml.slide+xml"/>
  <Override PartName="/ppt/slideLayouts/slideLayout2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2.xml" ContentType="application/vnd.openxmlformats-officedocument.presentationml.slideLayout+xml"/>
  <Default Extension="png" ContentType="image/png"/>
  <Override PartName="/ppt/notesSlides/notesSlide2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  <p:sldMasterId r:id="rId2"/>
    <p:sldMasterId r:id="rId3"/>
  </p:sldMasterIdLst>
  <p:notesMasterIdLst>
    <p:notesMasterId r:id="rId44"/>
  </p:notesMasterIdLst>
  <p:sldIdLst>
    <p:sldId id="257" r:id="rId4"/>
    <p:sldId id="268" r:id="rId5"/>
    <p:sldId id="303" r:id="rId6"/>
    <p:sldId id="304" r:id="rId7"/>
    <p:sldId id="307" r:id="rId8"/>
    <p:sldId id="260" r:id="rId9"/>
    <p:sldId id="265" r:id="rId10"/>
    <p:sldId id="270" r:id="rId11"/>
    <p:sldId id="272" r:id="rId12"/>
    <p:sldId id="273" r:id="rId13"/>
    <p:sldId id="275" r:id="rId14"/>
    <p:sldId id="276" r:id="rId15"/>
    <p:sldId id="278" r:id="rId16"/>
    <p:sldId id="279" r:id="rId17"/>
    <p:sldId id="280" r:id="rId18"/>
    <p:sldId id="281" r:id="rId19"/>
    <p:sldId id="282" r:id="rId20"/>
    <p:sldId id="305" r:id="rId21"/>
    <p:sldId id="283" r:id="rId22"/>
    <p:sldId id="284" r:id="rId23"/>
    <p:sldId id="285" r:id="rId24"/>
    <p:sldId id="286" r:id="rId25"/>
    <p:sldId id="287" r:id="rId26"/>
    <p:sldId id="288" r:id="rId27"/>
    <p:sldId id="308" r:id="rId28"/>
    <p:sldId id="309" r:id="rId29"/>
    <p:sldId id="291" r:id="rId30"/>
    <p:sldId id="306" r:id="rId31"/>
    <p:sldId id="293" r:id="rId32"/>
    <p:sldId id="294" r:id="rId33"/>
    <p:sldId id="295" r:id="rId34"/>
    <p:sldId id="296" r:id="rId35"/>
    <p:sldId id="300" r:id="rId36"/>
    <p:sldId id="299" r:id="rId37"/>
    <p:sldId id="292" r:id="rId38"/>
    <p:sldId id="297" r:id="rId39"/>
    <p:sldId id="298" r:id="rId40"/>
    <p:sldId id="301" r:id="rId41"/>
    <p:sldId id="302" r:id="rId42"/>
    <p:sldId id="310" r:id="rId43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64075D"/>
    <a:srgbClr val="F7F0F8"/>
    <a:srgbClr val="FCC40D"/>
  </p:clrMru>
  <p:extLst>
    <p:ext uri="{E76CE94A-603C-4142-B9EB-6D1370010A27}">
      <p14:discardImageEditDat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FD5EFAAD-0ECE-453E-9831-46B23BE46B34}">
      <p15:chartTrackingRefBased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21892"/>
    <p:restoredTop sz="62253" autoAdjust="0"/>
  </p:normalViewPr>
  <p:slideViewPr>
    <p:cSldViewPr snapToGrid="0" snapToObjects="1">
      <p:cViewPr>
        <p:scale>
          <a:sx n="150" d="100"/>
          <a:sy n="150" d="100"/>
        </p:scale>
        <p:origin x="-928" y="-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presProps" Target="presProps.xml"/><Relationship Id="rId47" Type="http://schemas.openxmlformats.org/officeDocument/2006/relationships/viewProps" Target="viewProps.xml"/><Relationship Id="rId48" Type="http://schemas.openxmlformats.org/officeDocument/2006/relationships/theme" Target="theme/theme1.xml"/><Relationship Id="rId49" Type="http://schemas.openxmlformats.org/officeDocument/2006/relationships/tableStyles" Target="tableStyles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9" Type="http://schemas.openxmlformats.org/officeDocument/2006/relationships/slide" Target="slides/slide6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40" Type="http://schemas.openxmlformats.org/officeDocument/2006/relationships/slide" Target="slides/slide37.xml"/><Relationship Id="rId41" Type="http://schemas.openxmlformats.org/officeDocument/2006/relationships/slide" Target="slides/slide38.xml"/><Relationship Id="rId42" Type="http://schemas.openxmlformats.org/officeDocument/2006/relationships/slide" Target="slides/slide39.xml"/><Relationship Id="rId43" Type="http://schemas.openxmlformats.org/officeDocument/2006/relationships/slide" Target="slides/slide40.xml"/><Relationship Id="rId44" Type="http://schemas.openxmlformats.org/officeDocument/2006/relationships/notesMaster" Target="notesMasters/notesMaster1.xml"/><Relationship Id="rId45" Type="http://schemas.openxmlformats.org/officeDocument/2006/relationships/printerSettings" Target="printerSettings/printerSettings1.bin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DBACB9-2635-4E46-9D6B-FB457B0EBE5A}" type="datetimeFigureOut">
              <a:rPr lang="es-ES_tradnl" smtClean="0"/>
              <a:pPr/>
              <a:t>21/9/17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A4D3FF-7018-804C-9EE2-1C3D30108152}" type="slidenum">
              <a:rPr lang="es-ES_tradnl" smtClean="0"/>
              <a:pPr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296298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4D3FF-7018-804C-9EE2-1C3D30108152}" type="slidenum">
              <a:rPr lang="es-ES_tradnl" smtClean="0"/>
              <a:pPr/>
              <a:t>1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834792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4D3FF-7018-804C-9EE2-1C3D30108152}" type="slidenum">
              <a:rPr lang="es-ES_tradnl" smtClean="0"/>
              <a:pPr/>
              <a:t>2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250064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4D3FF-7018-804C-9EE2-1C3D30108152}" type="slidenum">
              <a:rPr lang="es-ES_tradnl" smtClean="0"/>
              <a:pPr/>
              <a:t>4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508125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4D3FF-7018-804C-9EE2-1C3D30108152}" type="slidenum">
              <a:rPr lang="es-ES_tradnl" smtClean="0"/>
              <a:pPr/>
              <a:t>5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508125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600" b="1" dirty="0" err="1" smtClean="0">
                <a:solidFill>
                  <a:srgbClr val="64075D"/>
                </a:solidFill>
                <a:effectLst/>
                <a:latin typeface="Gotham" charset="0"/>
              </a:rPr>
              <a:t>Bibliografía</a:t>
            </a:r>
            <a:r>
              <a:rPr lang="es-ES_tradnl" sz="1600" b="1" dirty="0" smtClean="0">
                <a:solidFill>
                  <a:srgbClr val="FFCC00"/>
                </a:solidFill>
                <a:effectLst/>
                <a:latin typeface="Gotham" charset="0"/>
              </a:rPr>
              <a:t>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_tradnl" sz="1600" b="1" dirty="0" smtClean="0">
              <a:solidFill>
                <a:srgbClr val="FFCC00"/>
              </a:solidFill>
              <a:effectLst/>
              <a:latin typeface="Gotham" charset="0"/>
            </a:endParaRPr>
          </a:p>
          <a:p>
            <a:pPr marL="171450" indent="-171450">
              <a:buFont typeface="Wingdings" charset="2"/>
              <a:buChar char="v"/>
            </a:pP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Portenoy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RK,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Miransky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Thaler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HT </a:t>
            </a:r>
            <a:r>
              <a:rPr lang="es-ES_tradnl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 al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Pain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ambulatory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patients</a:t>
            </a:r>
            <a:r>
              <a:rPr lang="es-ES_tradnl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lung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colon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cancer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Prevalence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characteristics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e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ect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Canbcer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1992; 70: 1616-24. </a:t>
            </a:r>
          </a:p>
          <a:p>
            <a:pPr marL="171450" indent="-171450">
              <a:buFont typeface="Wingdings" charset="2"/>
              <a:buChar char="v"/>
            </a:pP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Levy MH.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Pharmacologic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treatment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cancer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pain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N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Engl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Med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1996;335: 1124-32. </a:t>
            </a:r>
          </a:p>
          <a:p>
            <a:pPr marL="171450" indent="-171450">
              <a:buFont typeface="Wingdings" charset="2"/>
              <a:buChar char="v"/>
            </a:pP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Khosravi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Shahi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P, Del Castillo Rueda A y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Pérez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Manga G. Manejo del</a:t>
            </a:r>
            <a:r>
              <a:rPr lang="es-ES_tradnl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dolor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oncologico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Med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Interna 2007; 24: 553-6. </a:t>
            </a:r>
          </a:p>
          <a:p>
            <a:pPr marL="171450" indent="-171450">
              <a:buFont typeface="Wingdings" charset="2"/>
              <a:buChar char="v"/>
            </a:pP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Cruz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Hernández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JJ, Carulla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Torrent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J, de Castro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Carpeño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J, </a:t>
            </a:r>
            <a:r>
              <a:rPr lang="es-ES_tradnl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 al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Aula</a:t>
            </a:r>
            <a:r>
              <a:rPr lang="es-ES_tradnl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Oncología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médica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 control del Dolor: Manual de Dolor. Coordina</a:t>
            </a:r>
            <a:r>
              <a:rPr lang="es-ES_tradnl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J. J. Cruz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Fernández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Ed: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́ cas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Enar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2007. </a:t>
            </a:r>
          </a:p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4D3FF-7018-804C-9EE2-1C3D30108152}" type="slidenum">
              <a:rPr lang="es-ES_tradnl" smtClean="0"/>
              <a:pPr/>
              <a:t>6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2614001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200" b="1" kern="1200" dirty="0" err="1" smtClean="0">
                <a:solidFill>
                  <a:srgbClr val="64075D"/>
                </a:solidFill>
                <a:effectLst/>
                <a:latin typeface="+mn-lt"/>
                <a:ea typeface="+mn-ea"/>
                <a:cs typeface="+mn-cs"/>
              </a:rPr>
              <a:t>Bibliografía</a:t>
            </a:r>
            <a:r>
              <a:rPr lang="es-ES_tradnl" sz="1200" b="1" kern="1200" dirty="0" smtClean="0">
                <a:solidFill>
                  <a:srgbClr val="64075D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s-ES_tradnl" b="1" dirty="0" smtClean="0">
              <a:solidFill>
                <a:srgbClr val="64075D"/>
              </a:solidFill>
            </a:endParaRPr>
          </a:p>
          <a:p>
            <a:endParaRPr lang="es-ES_tradnl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v"/>
              <a:tabLst/>
              <a:defRPr/>
            </a:pP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Cruz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Hernández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JJ, Carulla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Torrent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J, de Castro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Carpeño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J, </a:t>
            </a:r>
            <a:r>
              <a:rPr lang="es-ES_tradnl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 al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Aula</a:t>
            </a:r>
            <a:r>
              <a:rPr lang="es-ES_tradnl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Oncología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médica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 control del Dolor: Manual de Dolor.</a:t>
            </a:r>
            <a:r>
              <a:rPr lang="es-ES_tradnl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Coordinador: J. J. Cruz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Fernández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Ed: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́ cas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Enar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2007. 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v"/>
              <a:tabLst/>
              <a:defRPr/>
            </a:pP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Frankish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H. 15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million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new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cancer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cases per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year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2020,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says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WHO.</a:t>
            </a:r>
            <a:r>
              <a:rPr lang="es-ES_tradnl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Lancet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2003; 361: 1278. </a:t>
            </a:r>
          </a:p>
          <a:p>
            <a:pPr marL="171450" indent="-171450">
              <a:buFont typeface="Wingdings" charset="2"/>
              <a:buChar char="v"/>
            </a:pPr>
            <a:endParaRPr lang="es-ES_tradnl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4D3FF-7018-804C-9EE2-1C3D30108152}" type="slidenum">
              <a:rPr lang="es-ES_tradnl" smtClean="0"/>
              <a:pPr/>
              <a:t>7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626533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200" b="1" kern="1200" dirty="0" err="1" smtClean="0">
                <a:solidFill>
                  <a:srgbClr val="64075D"/>
                </a:solidFill>
                <a:effectLst/>
                <a:latin typeface="+mn-lt"/>
                <a:ea typeface="+mn-ea"/>
                <a:cs typeface="+mn-cs"/>
              </a:rPr>
              <a:t>Bibliografía</a:t>
            </a:r>
            <a:r>
              <a:rPr lang="es-ES_tradnl" sz="1200" b="1" kern="1200" dirty="0" smtClean="0">
                <a:solidFill>
                  <a:srgbClr val="64075D"/>
                </a:solidFill>
                <a:effectLst/>
                <a:latin typeface="+mn-lt"/>
                <a:ea typeface="+mn-ea"/>
                <a:cs typeface="+mn-cs"/>
              </a:rPr>
              <a:t>: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_tradnl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v"/>
              <a:tabLst/>
              <a:defRPr/>
            </a:pP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Gutgsell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T, Walsh D,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Zhukovsky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DS, Gonzales F,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Lagman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R. A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prospective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study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pathophysiology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clinical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character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istics</a:t>
            </a:r>
            <a:r>
              <a:rPr lang="es-ES_tradnl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pain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a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palliative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medicine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population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Am J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Hosp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Palliat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s-ES_tradnl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2003;20:140-8. 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v"/>
              <a:tabLst/>
              <a:defRPr/>
            </a:pP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Van den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Beuken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-van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Everdingen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MH, de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Rijke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JM,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Kessels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AG, </a:t>
            </a:r>
            <a:r>
              <a:rPr lang="es-ES_tradnl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 al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s-ES_tradnl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Prevalence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pain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patients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cancer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a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systematic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review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_tradnl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past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40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years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Ann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Oncol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2007;18:1437-49. </a:t>
            </a:r>
          </a:p>
          <a:p>
            <a:endParaRPr lang="es-ES_tradnl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4D3FF-7018-804C-9EE2-1C3D30108152}" type="slidenum">
              <a:rPr lang="es-ES_tradnl" smtClean="0"/>
              <a:pPr/>
              <a:t>8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306082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None/>
              <a:tabLst/>
              <a:defRPr/>
            </a:pPr>
            <a:r>
              <a:rPr lang="es-ES_tradnl" sz="1200" b="1" kern="1200" dirty="0" err="1" smtClean="0">
                <a:solidFill>
                  <a:srgbClr val="64075D"/>
                </a:solidFill>
                <a:effectLst/>
                <a:latin typeface="+mn-lt"/>
                <a:ea typeface="+mn-ea"/>
                <a:cs typeface="+mn-cs"/>
              </a:rPr>
              <a:t>Bibliografía</a:t>
            </a:r>
            <a:r>
              <a:rPr lang="es-ES_tradnl" sz="1200" b="1" kern="1200" dirty="0" smtClean="0">
                <a:solidFill>
                  <a:srgbClr val="64075D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4D3FF-7018-804C-9EE2-1C3D30108152}" type="slidenum">
              <a:rPr lang="es-ES_tradnl" smtClean="0"/>
              <a:pPr/>
              <a:t>9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630808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200" b="1" kern="1200" dirty="0" err="1" smtClean="0">
                <a:solidFill>
                  <a:srgbClr val="64075D"/>
                </a:solidFill>
                <a:effectLst/>
                <a:latin typeface="+mn-lt"/>
                <a:ea typeface="+mn-ea"/>
                <a:cs typeface="+mn-cs"/>
              </a:rPr>
              <a:t>Bibliografía</a:t>
            </a:r>
            <a:r>
              <a:rPr lang="es-ES_tradnl" sz="1200" b="1" kern="1200" dirty="0" smtClean="0">
                <a:solidFill>
                  <a:srgbClr val="64075D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_tradnl" sz="1200" b="1" kern="1200" dirty="0" smtClean="0">
              <a:solidFill>
                <a:srgbClr val="64075D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v"/>
              <a:tabLst/>
              <a:defRPr/>
            </a:pP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Gutgsell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T, Walsh D,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Zhukovsky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DS, Gonzales F,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Lagman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R. A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prospective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study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pathophysiology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clinical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character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istics</a:t>
            </a:r>
            <a:r>
              <a:rPr lang="es-ES_tradnl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pain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a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palliative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medicine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population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Am J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Hosp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Palliat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s-ES_tradnl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2003;20:140-8. </a:t>
            </a:r>
          </a:p>
          <a:p>
            <a:pPr marL="171450" indent="-171450">
              <a:buFont typeface="Wingdings" charset="2"/>
              <a:buChar char="v"/>
            </a:pP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International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Association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Study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Pain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(IASP).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Subcommittee</a:t>
            </a:r>
            <a:r>
              <a:rPr lang="es-ES_tradnl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taxonomy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Classi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cation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chronic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pain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Descriptors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chronicpain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syndromes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de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nition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pain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terms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Pain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1986; 3(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suppl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): S1– S225. </a:t>
            </a:r>
          </a:p>
          <a:p>
            <a:pPr marL="171450" indent="-171450">
              <a:buFont typeface="Wingdings" charset="2"/>
              <a:buChar char="v"/>
            </a:pP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Koh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Portenoy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RK.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Cancer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pain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syndromes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In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Bruera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ED,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Portenoy</a:t>
            </a:r>
            <a:r>
              <a:rPr lang="es-ES_tradnl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RK (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eds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Cancer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pain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assessment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management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Cambridge, UK:</a:t>
            </a:r>
            <a:r>
              <a:rPr lang="es-ES_tradnl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Cambridge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University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Press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2010; 53–85 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v"/>
              <a:tabLst/>
              <a:defRPr/>
            </a:pP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 Barco Morillo E,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Rodríguez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Sánchez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CA, Cruz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Hernández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JJ. Cuidados continuos en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oncología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(II): Dolor en el paciente con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cancer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En: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Oncología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clínica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5a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Edición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De: Cruz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Hernández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JJ; Ed</a:t>
            </a:r>
            <a:r>
              <a:rPr lang="es-ES_tradnl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Aula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Médica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2012;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Pg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259-295. 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v"/>
              <a:tabLst/>
              <a:defRPr/>
            </a:pP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Hjermstad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MJ,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Kaasa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Caraceni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Loge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JH,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Pedersen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Haugen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DF,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Aass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N;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European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Palliative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Research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Collaborative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(EPCRC).</a:t>
            </a:r>
            <a:r>
              <a:rPr lang="es-ES_tradnl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Characteristics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breakthrough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cancer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pain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its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uence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quality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life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international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cohort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patients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cancer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BMJ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Support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Palliat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2016;6:344-52. </a:t>
            </a:r>
          </a:p>
          <a:p>
            <a:pPr marL="171450" indent="-171450">
              <a:buFont typeface="Wingdings" charset="2"/>
              <a:buChar char="v"/>
            </a:pPr>
            <a:endParaRPr lang="es-ES_tradnl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Wingdings" charset="2"/>
              <a:buChar char="v"/>
            </a:pPr>
            <a:endParaRPr lang="es-ES_tradnl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Wingdings" charset="2"/>
              <a:buChar char="v"/>
            </a:pPr>
            <a:endParaRPr lang="es-ES_tradnl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Wingdings" charset="2"/>
              <a:buChar char="v"/>
            </a:pPr>
            <a:endParaRPr lang="es-ES_tradnl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_tradnl" b="1" dirty="0" smtClean="0">
              <a:solidFill>
                <a:srgbClr val="64075D"/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4D3FF-7018-804C-9EE2-1C3D30108152}" type="slidenum">
              <a:rPr lang="es-ES_tradnl" smtClean="0"/>
              <a:pPr/>
              <a:t>10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4431256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200" b="1" kern="1200" dirty="0" err="1" smtClean="0">
                <a:solidFill>
                  <a:srgbClr val="64075D"/>
                </a:solidFill>
                <a:effectLst/>
                <a:latin typeface="+mn-lt"/>
                <a:ea typeface="+mn-ea"/>
                <a:cs typeface="+mn-cs"/>
              </a:rPr>
              <a:t>Bibliografía</a:t>
            </a:r>
            <a:r>
              <a:rPr lang="es-ES_tradnl" sz="1200" b="1" kern="1200" dirty="0" smtClean="0">
                <a:solidFill>
                  <a:srgbClr val="64075D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s-ES_tradnl" b="1" dirty="0" smtClean="0">
              <a:solidFill>
                <a:srgbClr val="64075D"/>
              </a:solidFill>
            </a:endParaRPr>
          </a:p>
          <a:p>
            <a:endParaRPr lang="es-ES_tradnl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v"/>
              <a:tabLst/>
              <a:defRPr/>
            </a:pP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Gutgsell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T, Walsh D,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Zhukovsky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DS, Gonzales F,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Lagman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R.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Aprospective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study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pathophysiology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clinical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characteristics</a:t>
            </a:r>
            <a:r>
              <a:rPr lang="es-ES_tradnl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pain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a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palliative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medicine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population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Am J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Hosp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Palliat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s-ES_tradnl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2003;20:140-8. </a:t>
            </a:r>
          </a:p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4D3FF-7018-804C-9EE2-1C3D30108152}" type="slidenum">
              <a:rPr lang="es-ES_tradnl" smtClean="0"/>
              <a:pPr/>
              <a:t>11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552990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200" b="1" kern="1200" dirty="0" err="1" smtClean="0">
                <a:solidFill>
                  <a:srgbClr val="64075D"/>
                </a:solidFill>
                <a:effectLst/>
                <a:latin typeface="+mn-lt"/>
                <a:ea typeface="+mn-ea"/>
                <a:cs typeface="+mn-cs"/>
              </a:rPr>
              <a:t>Bibliografía</a:t>
            </a:r>
            <a:r>
              <a:rPr lang="es-ES_tradnl" sz="1200" b="1" kern="1200" dirty="0" smtClean="0">
                <a:solidFill>
                  <a:srgbClr val="64075D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s-ES_tradnl" b="1" dirty="0" smtClean="0">
              <a:solidFill>
                <a:srgbClr val="64075D"/>
              </a:solidFill>
            </a:endParaRPr>
          </a:p>
          <a:p>
            <a:endParaRPr lang="es-ES_tradnl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v"/>
              <a:tabLst/>
              <a:defRPr/>
            </a:pP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Gutgsell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T, Walsh D,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Zhukovsky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DS, Gonzales F,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Lagman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R.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Aprospective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study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pathophysiology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clinical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characteristics</a:t>
            </a:r>
            <a:r>
              <a:rPr lang="es-ES_tradnl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pain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a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palliative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medicine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population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Am J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Hosp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Palliat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s-ES_tradnl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2003;20:140-8. </a:t>
            </a:r>
          </a:p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4D3FF-7018-804C-9EE2-1C3D30108152}" type="slidenum">
              <a:rPr lang="es-ES_tradnl" smtClean="0"/>
              <a:pPr/>
              <a:t>12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466982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200" b="1" kern="1200" dirty="0" err="1" smtClean="0">
                <a:solidFill>
                  <a:srgbClr val="64075D"/>
                </a:solidFill>
                <a:effectLst/>
                <a:latin typeface="+mn-lt"/>
                <a:ea typeface="+mn-ea"/>
                <a:cs typeface="+mn-cs"/>
              </a:rPr>
              <a:t>Bibliografía</a:t>
            </a:r>
            <a:r>
              <a:rPr lang="es-ES_tradnl" sz="1200" b="1" kern="1200" dirty="0" smtClean="0">
                <a:solidFill>
                  <a:srgbClr val="64075D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s-ES_tradnl" b="1" dirty="0" smtClean="0">
              <a:solidFill>
                <a:srgbClr val="64075D"/>
              </a:solidFill>
            </a:endParaRP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v"/>
              <a:tabLst/>
              <a:defRPr/>
            </a:pPr>
            <a:endParaRPr lang="es-ES_tradnl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Wingdings" charset="2"/>
              <a:buChar char="v"/>
            </a:pP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Lema MJ, Foley KM,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Hausheer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FH.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Types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Epidemiology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Cancer-Related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Neuropathic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Pain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Intersection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Cancer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Pain</a:t>
            </a:r>
            <a:r>
              <a:rPr lang="es-ES_tradnl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Neuropathic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Pain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Oncologist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2010, 15:3-8. </a:t>
            </a:r>
          </a:p>
          <a:p>
            <a:pPr marL="171450" indent="-171450">
              <a:buFont typeface="Wingdings" charset="2"/>
              <a:buChar char="v"/>
            </a:pP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Khosravi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Shahi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P, Del Castillo Rueda A,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Pérez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Manga G. Manejo del</a:t>
            </a:r>
            <a:r>
              <a:rPr lang="es-ES_tradnl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dolor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oncologico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Med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Interna 2007; 24: 553-6. </a:t>
            </a:r>
          </a:p>
          <a:p>
            <a:pPr marL="171450" indent="-171450">
              <a:buFont typeface="Wingdings" charset="2"/>
              <a:buChar char="v"/>
            </a:pP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Van den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Beuken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-van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Everdingen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MH, de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Rijke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JM,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Kessels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AG, </a:t>
            </a:r>
            <a:r>
              <a:rPr lang="es-ES_tradnl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 al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s-ES_tradnl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Prevalence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pain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patients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cancer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a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systematic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review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_tradnl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past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40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years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Ann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Oncol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2007;18:1437–49. </a:t>
            </a:r>
          </a:p>
          <a:p>
            <a:pPr marL="171450" indent="-171450">
              <a:buFont typeface="Wingdings" charset="2"/>
              <a:buChar char="v"/>
            </a:pP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Harrington CB, Hansen JA,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Moskowitz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Todd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BL,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Feuerstein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M.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It’s</a:t>
            </a:r>
            <a:r>
              <a:rPr lang="es-ES_tradnl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it’s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long-term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symptoms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cancer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survivors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asystematic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review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Psychiatry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Med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2010; 40:163–81. 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v"/>
              <a:tabLst/>
              <a:defRPr/>
            </a:pP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Van den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Beuken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-van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Everdingen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MH, de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Rijke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JM,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Kessels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AG, </a:t>
            </a:r>
            <a:r>
              <a:rPr lang="es-ES_tradnl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 al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s-ES_tradnl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Prevalence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pain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patients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cancer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a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systematic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review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_tradnl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past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40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years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Ann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Oncol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2007;18:1437-49. </a:t>
            </a:r>
          </a:p>
          <a:p>
            <a:pPr marL="171450" indent="-171450">
              <a:buFont typeface="Wingdings" charset="2"/>
              <a:buChar char="v"/>
            </a:pP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Van den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Beuken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-van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Everdingen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MH,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Hochstenbach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LM,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Joosten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EA,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Tjan-Heijnen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VC,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Janssen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DJ.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Update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Prevalence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Pain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</a:t>
            </a:r>
            <a:r>
              <a:rPr lang="es-ES_tradnl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Patients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Cancer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Systematic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Review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Meta-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Analysis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J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Pain</a:t>
            </a:r>
            <a:r>
              <a:rPr lang="es-ES_tradnl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Symptom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Manage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2016 ;51:1070-90.En “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Counselling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psicoterapia</a:t>
            </a:r>
            <a:r>
              <a:rPr lang="es-ES_tradnl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cáncer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”, editor Francisco Gil, Editorial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Elsevier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Barcelona, pp.</a:t>
            </a:r>
            <a:r>
              <a:rPr lang="es-ES_tradnl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225-233, 2015. 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v"/>
              <a:tabLst/>
              <a:defRPr/>
            </a:pP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Pérez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Sánchez-Martínez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N, Ballesteros A, Blanco T, Collazo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A,González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Villoria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J.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Prevalence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pain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relative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diagnostic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performance of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screening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tools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neuropathic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pain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cancer</a:t>
            </a:r>
            <a:r>
              <a:rPr lang="es-ES_tradnl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patients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A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cross-sectional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study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Pain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2015 Jul;19:752-61. 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v"/>
              <a:tabLst/>
              <a:defRPr/>
            </a:pPr>
            <a:endParaRPr lang="es-ES_tradnl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v"/>
              <a:tabLst/>
              <a:defRPr/>
            </a:pPr>
            <a:endParaRPr lang="es-ES_tradnl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v"/>
              <a:tabLst/>
              <a:defRPr/>
            </a:pPr>
            <a:endParaRPr lang="es-ES_tradnl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v"/>
              <a:tabLst/>
              <a:defRPr/>
            </a:pPr>
            <a:endParaRPr lang="es-ES_tradnl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v"/>
              <a:tabLst/>
              <a:defRPr/>
            </a:pPr>
            <a:endParaRPr lang="es-ES_tradnl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v"/>
              <a:tabLst/>
              <a:defRPr/>
            </a:pPr>
            <a:endParaRPr lang="es-ES_tradnl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v"/>
              <a:tabLst/>
              <a:defRPr/>
            </a:pPr>
            <a:endParaRPr lang="es-ES_tradnl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v"/>
              <a:tabLst/>
              <a:defRPr/>
            </a:pPr>
            <a:endParaRPr lang="es-ES_tradnl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v"/>
              <a:tabLst/>
              <a:defRPr/>
            </a:pPr>
            <a:endParaRPr lang="es-ES_tradnl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4D3FF-7018-804C-9EE2-1C3D30108152}" type="slidenum">
              <a:rPr lang="es-ES_tradnl" smtClean="0"/>
              <a:pPr/>
              <a:t>13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496780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None/>
              <a:tabLst/>
              <a:defRPr/>
            </a:pPr>
            <a:r>
              <a:rPr lang="es-ES_tradnl" sz="1200" b="1" kern="1200" dirty="0" err="1" smtClean="0">
                <a:solidFill>
                  <a:srgbClr val="64075D"/>
                </a:solidFill>
                <a:effectLst/>
                <a:latin typeface="+mn-lt"/>
                <a:ea typeface="+mn-ea"/>
                <a:cs typeface="+mn-cs"/>
              </a:rPr>
              <a:t>Bibliografía</a:t>
            </a:r>
            <a:r>
              <a:rPr lang="es-ES_tradnl" sz="1200" b="1" kern="1200" dirty="0" smtClean="0">
                <a:solidFill>
                  <a:srgbClr val="64075D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None/>
              <a:tabLst/>
              <a:defRPr/>
            </a:pPr>
            <a:endParaRPr lang="es-ES_tradnl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v"/>
              <a:tabLst/>
              <a:defRPr/>
            </a:pP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Van den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Beuken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-van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Everdingen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MH, de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Rijke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JM,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Kessels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AG, </a:t>
            </a:r>
            <a:r>
              <a:rPr lang="es-ES_tradnl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 al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s-ES_tradnl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Prevalence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pain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patients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cancer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a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systematic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review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_tradnl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past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40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years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Ann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Oncol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2007;18:1437-49. </a:t>
            </a:r>
          </a:p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4D3FF-7018-804C-9EE2-1C3D30108152}" type="slidenum">
              <a:rPr lang="es-ES_tradnl" smtClean="0"/>
              <a:pPr/>
              <a:t>14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110484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None/>
              <a:tabLst/>
              <a:defRPr/>
            </a:pPr>
            <a:r>
              <a:rPr lang="es-ES_tradnl" sz="1200" b="1" kern="1200" dirty="0" err="1" smtClean="0">
                <a:solidFill>
                  <a:srgbClr val="64075D"/>
                </a:solidFill>
                <a:effectLst/>
                <a:latin typeface="+mn-lt"/>
                <a:ea typeface="+mn-ea"/>
                <a:cs typeface="+mn-cs"/>
              </a:rPr>
              <a:t>Bibliografía</a:t>
            </a:r>
            <a:r>
              <a:rPr lang="es-ES_tradnl" sz="1200" b="1" kern="1200" dirty="0" smtClean="0">
                <a:solidFill>
                  <a:srgbClr val="64075D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s-ES_tradnl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v"/>
              <a:tabLst/>
              <a:defRPr/>
            </a:pP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Fallon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MT.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Neuropathic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pain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cancer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Br J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Anesth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2013; 111(1): 105-11 </a:t>
            </a:r>
          </a:p>
          <a:p>
            <a:pPr marL="171450" indent="-171450">
              <a:buFont typeface="Wingdings" charset="2"/>
              <a:buChar char="v"/>
            </a:pP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Wang CH, Lee SY.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Undertreatment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cancer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pain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Acta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Anaesthesiol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Taiwan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2015;53:58-61. </a:t>
            </a:r>
          </a:p>
          <a:p>
            <a:pPr marL="171450" indent="-171450">
              <a:buFont typeface="Wingdings" charset="2"/>
              <a:buChar char="v"/>
            </a:pP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Montazeri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A.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Quality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life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data as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prognostic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indicators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survival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cancer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patients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overview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literature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1982 to 2008.Health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Qual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Life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Outcomes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2009;7:102. </a:t>
            </a:r>
          </a:p>
          <a:p>
            <a:pPr marL="171450" indent="-171450">
              <a:buFont typeface="Wingdings" charset="2"/>
              <a:buChar char="v"/>
            </a:pP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O’Mahony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Goulet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JL,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Payne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R.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Psychosocial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distress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patients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treated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cancer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pain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a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prospective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observational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study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J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Opioid</a:t>
            </a:r>
            <a:r>
              <a:rPr lang="es-ES_tradnl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Manag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2010;6:211–22. </a:t>
            </a:r>
          </a:p>
          <a:p>
            <a:pPr marL="171450" indent="-171450">
              <a:buFont typeface="Wingdings" charset="2"/>
              <a:buChar char="v"/>
            </a:pP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Agüera-Ortiz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Failde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I, Mico JA,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Cervilla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López-Ibor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JJ.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Pain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 a</a:t>
            </a:r>
            <a:r>
              <a:rPr lang="es-ES_tradnl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symptom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depression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prevalence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clinical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correlates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patients</a:t>
            </a:r>
            <a:r>
              <a:rPr lang="es-ES_tradnl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attending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psychiatric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clinics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J A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ect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Disord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2011;130:106-12. </a:t>
            </a:r>
          </a:p>
          <a:p>
            <a:pPr marL="171450" indent="-171450">
              <a:buFont typeface="Wingdings" charset="2"/>
              <a:buChar char="v"/>
            </a:pP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Laird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BJ,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Boyd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AC,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Colvin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Fallon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MT. Are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cancer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pain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depression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interdependent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A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systematic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review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Psychooncology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s-ES_tradnl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2009;18:459–64. 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v"/>
              <a:tabLst/>
              <a:defRPr/>
            </a:pP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Rayment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Hjermstad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MJ,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Aass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Kaasa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Caraceni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Strasser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Heitzer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Fainsinger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R, Bennett MI;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behalf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European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Palliative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Research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Collaborative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(EPCRC).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Neuropathic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cancer</a:t>
            </a:r>
            <a:r>
              <a:rPr lang="es-ES_tradnl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pain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Prevalence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severity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analgesics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impact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European</a:t>
            </a:r>
            <a:r>
              <a:rPr lang="es-ES_tradnl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Palliati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ve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Research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Collaborative-Computerised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Symptom</a:t>
            </a:r>
            <a:r>
              <a:rPr lang="es-ES_tradnl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Assessment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study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Palliat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Med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2012;27:714-21. </a:t>
            </a:r>
          </a:p>
          <a:p>
            <a:pPr marL="171450" indent="-171450">
              <a:buFont typeface="Wingdings" charset="2"/>
              <a:buChar char="v"/>
            </a:pPr>
            <a:endParaRPr lang="es-ES_tradnl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4D3FF-7018-804C-9EE2-1C3D30108152}" type="slidenum">
              <a:rPr lang="es-ES_tradnl" smtClean="0"/>
              <a:pPr/>
              <a:t>15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4095949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sz="1200" b="1" kern="1200" dirty="0" err="1" smtClean="0">
                <a:solidFill>
                  <a:srgbClr val="64075D"/>
                </a:solidFill>
                <a:effectLst/>
                <a:latin typeface="+mn-lt"/>
                <a:ea typeface="+mn-ea"/>
                <a:cs typeface="+mn-cs"/>
              </a:rPr>
              <a:t>Bibliografía</a:t>
            </a:r>
            <a:endParaRPr lang="es-ES_tradnl" sz="1200" b="1" kern="1200" dirty="0" smtClean="0">
              <a:solidFill>
                <a:srgbClr val="64075D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v"/>
              <a:tabLst/>
              <a:defRPr/>
            </a:pP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Deandrea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Montanari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M, Moja L,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Apolone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G.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Prevalence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undertreatment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cancer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pain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A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review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published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literature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Ann</a:t>
            </a:r>
            <a:r>
              <a:rPr lang="es-ES_tradnl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Oncol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2008;19:1985-91. 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v"/>
              <a:tabLst/>
              <a:defRPr/>
            </a:pP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Raphael J,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Hester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Ahmedzai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Barrie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J, </a:t>
            </a:r>
            <a:r>
              <a:rPr lang="es-ES_tradnl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 al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Cancer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pain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2:</a:t>
            </a:r>
            <a:r>
              <a:rPr lang="es-ES_tradnl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physical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interventional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complimentary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therapies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management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</a:t>
            </a:r>
            <a:r>
              <a:rPr lang="es-ES_tradnl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community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acute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treatment-related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complex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cancer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pain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a</a:t>
            </a:r>
            <a:r>
              <a:rPr lang="es-ES_tradnl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perspective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British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Pain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Society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endorsed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UK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Association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Palliative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Medicine and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Royal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College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General</a:t>
            </a:r>
            <a:r>
              <a:rPr lang="es-ES_tradnl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Practitioners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Pain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Med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2010;11:872-96. </a:t>
            </a:r>
          </a:p>
          <a:p>
            <a:pPr marL="171450" indent="-171450">
              <a:buFont typeface="Wingdings" charset="2"/>
              <a:buChar char="v"/>
            </a:pPr>
            <a:endParaRPr lang="es-ES_tradnl" sz="1200" b="1" kern="1200" dirty="0" smtClean="0">
              <a:solidFill>
                <a:srgbClr val="64075D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Wingdings" charset="2"/>
              <a:buChar char="v"/>
            </a:pPr>
            <a:endParaRPr lang="es-ES_tradnl" sz="1200" b="1" kern="1200" dirty="0" smtClean="0">
              <a:solidFill>
                <a:srgbClr val="64075D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Wingdings" charset="2"/>
              <a:buChar char="v"/>
            </a:pPr>
            <a:endParaRPr lang="es-ES_tradnl" sz="1200" b="1" kern="1200" dirty="0" smtClean="0">
              <a:solidFill>
                <a:srgbClr val="64075D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Wingdings" charset="2"/>
              <a:buChar char="v"/>
            </a:pPr>
            <a:endParaRPr lang="es-ES_tradnl" sz="1200" b="1" kern="1200" dirty="0" smtClean="0">
              <a:solidFill>
                <a:srgbClr val="64075D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Wingdings" charset="2"/>
              <a:buChar char="v"/>
            </a:pPr>
            <a:endParaRPr lang="es-ES_tradnl" sz="1200" b="1" kern="1200" dirty="0" smtClean="0">
              <a:solidFill>
                <a:srgbClr val="64075D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Wingdings" charset="2"/>
              <a:buChar char="v"/>
            </a:pPr>
            <a:endParaRPr lang="es-ES_tradnl" sz="1200" b="1" kern="1200" dirty="0" smtClean="0">
              <a:solidFill>
                <a:srgbClr val="64075D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4D3FF-7018-804C-9EE2-1C3D30108152}" type="slidenum">
              <a:rPr lang="es-ES_tradnl" smtClean="0"/>
              <a:pPr/>
              <a:t>16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4747604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sz="1200" dirty="0" smtClean="0"/>
              <a:t>NOTAS:</a:t>
            </a:r>
          </a:p>
          <a:p>
            <a:r>
              <a:rPr lang="es-ES_tradnl" sz="1200" dirty="0" smtClean="0"/>
              <a:t>El tratamiento adecuado de cualquier tipo de dolor (incluido el </a:t>
            </a:r>
            <a:r>
              <a:rPr lang="es-ES_tradnl" sz="1200" dirty="0" err="1" smtClean="0"/>
              <a:t>oncológico</a:t>
            </a:r>
            <a:r>
              <a:rPr lang="es-ES_tradnl" sz="1200" dirty="0" smtClean="0"/>
              <a:t>) debe estar en </a:t>
            </a:r>
            <a:r>
              <a:rPr lang="es-ES_tradnl" sz="1200" dirty="0" err="1" smtClean="0"/>
              <a:t>función</a:t>
            </a:r>
            <a:r>
              <a:rPr lang="es-ES_tradnl" sz="1200" dirty="0" smtClean="0"/>
              <a:t> de su mecanismo </a:t>
            </a:r>
            <a:r>
              <a:rPr lang="es-ES_tradnl" sz="1200" dirty="0" err="1" smtClean="0"/>
              <a:t>siopatológico</a:t>
            </a:r>
            <a:r>
              <a:rPr lang="es-ES_tradnl" sz="1200" dirty="0" smtClean="0"/>
              <a:t>, ya que es diferente </a:t>
            </a:r>
            <a:r>
              <a:rPr lang="es-ES_tradnl" sz="1200" dirty="0" err="1" smtClean="0"/>
              <a:t>basándonos</a:t>
            </a:r>
            <a:r>
              <a:rPr lang="es-ES_tradnl" sz="1200" dirty="0" smtClean="0"/>
              <a:t> en esta circunstancia. La </a:t>
            </a:r>
            <a:r>
              <a:rPr lang="es-ES_tradnl" sz="1200" dirty="0" err="1" smtClean="0"/>
              <a:t>neurosiología</a:t>
            </a:r>
            <a:r>
              <a:rPr lang="es-ES_tradnl" sz="1200" dirty="0" smtClean="0"/>
              <a:t> del dolor </a:t>
            </a:r>
            <a:r>
              <a:rPr lang="es-ES_tradnl" sz="1200" dirty="0" err="1" smtClean="0"/>
              <a:t>oncológico</a:t>
            </a:r>
            <a:r>
              <a:rPr lang="es-ES_tradnl" sz="1200" dirty="0" smtClean="0"/>
              <a:t> es compleja, incluye mecanismos </a:t>
            </a:r>
            <a:r>
              <a:rPr lang="es-ES_tradnl" sz="1200" dirty="0" err="1" smtClean="0"/>
              <a:t>múltiples</a:t>
            </a:r>
            <a:r>
              <a:rPr lang="es-ES_tradnl" sz="1200" dirty="0" smtClean="0"/>
              <a:t> y en diferentes localizaciones de tipo in amatorio, </a:t>
            </a:r>
            <a:r>
              <a:rPr lang="es-ES_tradnl" sz="1200" dirty="0" err="1" smtClean="0"/>
              <a:t>neuropático</a:t>
            </a:r>
            <a:r>
              <a:rPr lang="es-ES_tradnl" sz="1200" dirty="0" smtClean="0"/>
              <a:t>, </a:t>
            </a:r>
            <a:r>
              <a:rPr lang="es-ES_tradnl" sz="1200" dirty="0" err="1" smtClean="0"/>
              <a:t>isquémico</a:t>
            </a:r>
            <a:r>
              <a:rPr lang="es-ES_tradnl" sz="1200" dirty="0" smtClean="0"/>
              <a:t> y de </a:t>
            </a:r>
            <a:r>
              <a:rPr lang="es-ES_tradnl" sz="1200" dirty="0" err="1" smtClean="0"/>
              <a:t>compresión</a:t>
            </a:r>
            <a:r>
              <a:rPr lang="es-ES_tradnl" sz="1200" dirty="0" smtClean="0"/>
              <a:t>. El conocimiento y la habilidad para reconocer estos mecanismos (</a:t>
            </a:r>
            <a:r>
              <a:rPr lang="es-ES_tradnl" sz="1200" dirty="0" err="1" smtClean="0"/>
              <a:t>somáticos</a:t>
            </a:r>
            <a:r>
              <a:rPr lang="es-ES_tradnl" sz="1200" dirty="0" smtClean="0"/>
              <a:t>, viscerales o </a:t>
            </a:r>
            <a:r>
              <a:rPr lang="es-ES_tradnl" sz="1200" dirty="0" err="1" smtClean="0"/>
              <a:t>neuropáticos</a:t>
            </a:r>
            <a:r>
              <a:rPr lang="es-ES_tradnl" sz="1200" dirty="0" smtClean="0"/>
              <a:t>) subyacentes o la </a:t>
            </a:r>
            <a:r>
              <a:rPr lang="es-ES_tradnl" sz="1200" dirty="0" err="1" smtClean="0"/>
              <a:t>combinación</a:t>
            </a:r>
            <a:r>
              <a:rPr lang="es-ES_tradnl" sz="1200" dirty="0" smtClean="0"/>
              <a:t> de los mismos mejora u optimiza el tratamiento adecuado del dolor. Por ello, y aunque la escalera </a:t>
            </a:r>
            <a:r>
              <a:rPr lang="es-ES_tradnl" sz="1200" dirty="0" err="1" smtClean="0"/>
              <a:t>analgésica</a:t>
            </a:r>
            <a:r>
              <a:rPr lang="es-ES_tradnl" sz="1200" dirty="0" smtClean="0"/>
              <a:t> de la OMS es un instrumento </a:t>
            </a:r>
            <a:r>
              <a:rPr lang="es-ES_tradnl" sz="1200" dirty="0" err="1" smtClean="0"/>
              <a:t>útil</a:t>
            </a:r>
            <a:r>
              <a:rPr lang="es-ES_tradnl" sz="1200" dirty="0" smtClean="0"/>
              <a:t> en el tratamiento de estos pacientes, es insuficiente en </a:t>
            </a:r>
            <a:r>
              <a:rPr lang="es-ES_tradnl" sz="1200" dirty="0" err="1" smtClean="0"/>
              <a:t>aquéllos</a:t>
            </a:r>
            <a:r>
              <a:rPr lang="es-ES_tradnl" sz="1200" dirty="0" smtClean="0"/>
              <a:t> que tienen un dolor complejo. En la actualidad se recomienda un modelo de tratamiento </a:t>
            </a:r>
            <a:r>
              <a:rPr lang="es-ES_tradnl" sz="1200" dirty="0" err="1" smtClean="0"/>
              <a:t>más</a:t>
            </a:r>
            <a:r>
              <a:rPr lang="es-ES_tradnl" sz="1200" dirty="0" smtClean="0"/>
              <a:t> comprensivo, basado en los mecanismos de </a:t>
            </a:r>
            <a:r>
              <a:rPr lang="es-ES_tradnl" sz="1200" dirty="0" err="1" smtClean="0"/>
              <a:t>producción</a:t>
            </a:r>
            <a:r>
              <a:rPr lang="es-ES_tradnl" sz="1200" dirty="0" smtClean="0"/>
              <a:t> del mismo (su </a:t>
            </a:r>
            <a:r>
              <a:rPr lang="es-ES_tradnl" sz="1200" dirty="0" err="1" smtClean="0"/>
              <a:t>siopatología</a:t>
            </a:r>
            <a:r>
              <a:rPr lang="es-ES_tradnl" sz="1200" dirty="0" smtClean="0"/>
              <a:t>) y multimodal y un tratamiento multidisciplinar e intervencionista en pacientes refractarios. </a:t>
            </a:r>
          </a:p>
          <a:p>
            <a:r>
              <a:rPr lang="es-ES_tradnl" sz="1200" dirty="0" smtClean="0"/>
              <a:t>El dolor es el mayor indicador independiente de supervivencia. Se ha demostrado que el tratamiento agresivo del dolor incrementa la</a:t>
            </a:r>
            <a:r>
              <a:rPr lang="es-ES_tradnl" sz="1200" baseline="0" dirty="0" smtClean="0"/>
              <a:t> </a:t>
            </a:r>
            <a:r>
              <a:rPr lang="es-ES_tradnl" sz="1200" dirty="0" smtClean="0"/>
              <a:t>supervivencia frente a los que no tienen el dolor controlado. </a:t>
            </a:r>
          </a:p>
          <a:p>
            <a:r>
              <a:rPr lang="es-ES_tradnl" sz="1200" dirty="0" smtClean="0"/>
              <a:t>Es muy importante, por tanto, la </a:t>
            </a:r>
            <a:r>
              <a:rPr lang="es-ES_tradnl" sz="1200" dirty="0" err="1" smtClean="0"/>
              <a:t>educación</a:t>
            </a:r>
            <a:r>
              <a:rPr lang="es-ES_tradnl" sz="1200" dirty="0" smtClean="0"/>
              <a:t> de profesionales sanitarios, pacientes y familias en el diagnóstico y abordaje del dolor oncológico, así́ como la mejora en la comunicación </a:t>
            </a:r>
            <a:r>
              <a:rPr lang="es-ES_tradnl" sz="1200" dirty="0" err="1" smtClean="0"/>
              <a:t>médico-paciente</a:t>
            </a:r>
            <a:r>
              <a:rPr lang="es-ES_tradnl" sz="1200" dirty="0" smtClean="0"/>
              <a:t> </a:t>
            </a:r>
          </a:p>
          <a:p>
            <a:endParaRPr lang="es-ES_tradnl" dirty="0" smtClean="0"/>
          </a:p>
          <a:p>
            <a:r>
              <a:rPr lang="es-ES_tradnl" dirty="0" smtClean="0"/>
              <a:t>Bibliografía: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v"/>
              <a:tabLst/>
              <a:defRPr/>
            </a:pP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Bennett MI,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Rayment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Hjermstad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Aass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Caraceni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Kaasa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S.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Prevalence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aetiology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neuropathic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pain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cancer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patients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A</a:t>
            </a:r>
            <a:r>
              <a:rPr lang="es-ES_tradnl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systematic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review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Pain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2012;153: 359-65. 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v"/>
              <a:tabLst/>
              <a:defRPr/>
            </a:pP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Raphael J,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Hester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Ahmedzai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Barrie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J, </a:t>
            </a:r>
            <a:r>
              <a:rPr lang="es-ES_tradnl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 al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Cancer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pain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2:</a:t>
            </a:r>
            <a:r>
              <a:rPr lang="es-ES_tradnl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physical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interventional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complimentary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therapies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management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community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acute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treatment-related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complex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cancer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pain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a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perspective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British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Pain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Society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endorsed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UK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Association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Palliative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Medicine and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Royal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College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General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Practitioners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Pain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Med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2010;11:872-96. 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v"/>
              <a:tabLst/>
              <a:defRPr/>
            </a:pP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Neufeld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NJ,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Elnahal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SM,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Alvarez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RH.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Cancer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pain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a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review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epidemiology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clinical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quality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value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impact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Future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Oncol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2016 Nov 23. [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Epub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ahead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print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]. 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v"/>
              <a:tabLst/>
              <a:defRPr/>
            </a:pP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Smith TJ,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Staats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PS,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Deer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 </a:t>
            </a:r>
            <a:r>
              <a:rPr lang="es-ES_tradnl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 al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Randomized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clinical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trial of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implantable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drug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delivery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system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compared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comprehensive</a:t>
            </a:r>
            <a:r>
              <a:rPr lang="es-ES_tradnl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medical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management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refractory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cancer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pain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impact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pain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drugrelated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toxicity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survival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J.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Oncol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2002;20:4040–49. 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v"/>
              <a:tabLst/>
              <a:defRPr/>
            </a:pPr>
            <a:endParaRPr lang="es-ES_tradnl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v"/>
              <a:tabLst/>
              <a:defRPr/>
            </a:pPr>
            <a:endParaRPr lang="es-ES_tradnl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_tradnl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4D3FF-7018-804C-9EE2-1C3D30108152}" type="slidenum">
              <a:rPr lang="es-ES_tradnl" smtClean="0"/>
              <a:pPr/>
              <a:t>17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756912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4D3FF-7018-804C-9EE2-1C3D30108152}" type="slidenum">
              <a:rPr lang="es-ES_tradnl" smtClean="0"/>
              <a:pPr/>
              <a:t>18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205209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None/>
              <a:tabLst/>
              <a:defRPr/>
            </a:pP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Bibliografía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v"/>
              <a:tabLst/>
              <a:defRPr/>
            </a:pP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Ripamonti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CI </a:t>
            </a:r>
            <a:r>
              <a:rPr lang="es-ES_tradnl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 al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Comparison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between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numerical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rating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scale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six-level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verbal rating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scale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cancer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patients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pain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a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preliminary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report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Support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Cancer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2009;17:1433-4. </a:t>
            </a:r>
          </a:p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4D3FF-7018-804C-9EE2-1C3D30108152}" type="slidenum">
              <a:rPr lang="es-ES_tradnl" smtClean="0"/>
              <a:pPr/>
              <a:t>19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011770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200" b="1" kern="1200" dirty="0" err="1" smtClean="0">
                <a:solidFill>
                  <a:srgbClr val="64075D"/>
                </a:solidFill>
                <a:effectLst/>
                <a:latin typeface="+mn-lt"/>
                <a:ea typeface="+mn-ea"/>
                <a:cs typeface="+mn-cs"/>
              </a:rPr>
              <a:t>Bibliografía</a:t>
            </a:r>
            <a:endParaRPr lang="es-ES_tradnl" sz="1200" b="1" kern="1200" dirty="0" smtClean="0">
              <a:solidFill>
                <a:srgbClr val="64075D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v"/>
              <a:tabLst/>
              <a:defRPr/>
            </a:pP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Dalal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S, Del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Fabbro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Bruera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E.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Symptom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control in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palliative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care-Part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I: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oncology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 a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paradigmatic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example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J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Palliat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Med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2006;9:391-408. </a:t>
            </a:r>
          </a:p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4D3FF-7018-804C-9EE2-1C3D30108152}" type="slidenum">
              <a:rPr lang="es-ES_tradnl" smtClean="0"/>
              <a:pPr/>
              <a:t>20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1622783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None/>
              <a:tabLst/>
              <a:defRPr/>
            </a:pPr>
            <a:r>
              <a:rPr lang="es-ES_tradnl" sz="1200" b="1" kern="1200" dirty="0" err="1" smtClean="0">
                <a:solidFill>
                  <a:srgbClr val="64075D"/>
                </a:solidFill>
                <a:effectLst/>
                <a:latin typeface="+mn-lt"/>
                <a:ea typeface="+mn-ea"/>
                <a:cs typeface="+mn-cs"/>
              </a:rPr>
              <a:t>Bibliografía</a:t>
            </a:r>
            <a:endParaRPr lang="es-ES_tradnl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v"/>
              <a:tabLst/>
              <a:defRPr/>
            </a:pP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Cid J </a:t>
            </a:r>
            <a:r>
              <a:rPr lang="es-ES_tradnl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 al. 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¿Qué y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cómo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evaluar al paciente con dolor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crónico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Evaluación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del paciente con dolor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crónico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Rev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Med</a:t>
            </a:r>
            <a:r>
              <a:rPr lang="es-ES_tradnl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Condes 2014; 25:687-697. 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v"/>
              <a:tabLst/>
              <a:defRPr/>
            </a:pP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Garzón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Martínez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E, Juliá J </a:t>
            </a:r>
            <a:r>
              <a:rPr lang="es-ES_tradnl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 al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Medicina Paliativa 2010;17:348-359. </a:t>
            </a:r>
          </a:p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4D3FF-7018-804C-9EE2-1C3D30108152}" type="slidenum">
              <a:rPr lang="es-ES_tradnl" smtClean="0"/>
              <a:pPr/>
              <a:t>21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00471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s-ES_tradnl" sz="1200" b="1" kern="1200" dirty="0" err="1" smtClean="0">
                <a:solidFill>
                  <a:srgbClr val="64075D"/>
                </a:solidFill>
                <a:effectLst/>
                <a:latin typeface="+mn-lt"/>
                <a:ea typeface="+mn-ea"/>
                <a:cs typeface="+mn-cs"/>
              </a:rPr>
              <a:t>Bibliografía</a:t>
            </a:r>
            <a:endParaRPr lang="es-ES_tradnl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Bruera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</a:t>
            </a:r>
            <a:r>
              <a:rPr lang="es-ES_tradnl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 al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Routine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symptom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assessment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good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practice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good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business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Support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Care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Cancer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2008;16:537-538. </a:t>
            </a:r>
          </a:p>
          <a:p>
            <a:pPr>
              <a:buFont typeface="Wingdings" charset="2"/>
              <a:buChar char="§"/>
            </a:pPr>
            <a:r>
              <a:rPr lang="es-ES_tradnl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</a:t>
            </a:r>
            <a:r>
              <a:rPr lang="es-ES_tradnl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Holen</a:t>
            </a:r>
            <a:r>
              <a:rPr lang="es-ES_tradnl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JC, </a:t>
            </a:r>
            <a:r>
              <a:rPr lang="es-ES_tradnl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Polit</a:t>
            </a:r>
            <a:r>
              <a:rPr lang="es-ES_tradnl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 et al. J </a:t>
            </a:r>
            <a:r>
              <a:rPr lang="es-ES_tradnl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Pain</a:t>
            </a:r>
            <a:r>
              <a:rPr lang="es-ES_tradnl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Symptom</a:t>
            </a:r>
            <a:r>
              <a:rPr lang="es-ES_tradnl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Manage</a:t>
            </a:r>
            <a:r>
              <a:rPr lang="es-ES_tradnl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2006;32:567-580.</a:t>
            </a:r>
          </a:p>
          <a:p>
            <a:pPr>
              <a:buFont typeface="Wingdings" charset="2"/>
              <a:buChar char="§"/>
            </a:pPr>
            <a:r>
              <a:rPr lang="es-ES_tradnl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Garzón C, Martínez E, </a:t>
            </a:r>
            <a:r>
              <a:rPr lang="es-ES_tradnl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Juliá</a:t>
            </a:r>
            <a:r>
              <a:rPr lang="es-ES_tradnl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J et al. Medicina Paliativa 2010;17:348-359.</a:t>
            </a:r>
            <a:endParaRPr lang="es-ES_tradnl" b="1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4D3FF-7018-804C-9EE2-1C3D30108152}" type="slidenum">
              <a:rPr lang="es-ES_tradnl" smtClean="0"/>
              <a:pPr/>
              <a:t>23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30450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200" b="1" kern="1200" dirty="0" err="1" smtClean="0">
                <a:solidFill>
                  <a:srgbClr val="64075D"/>
                </a:solidFill>
                <a:effectLst/>
                <a:latin typeface="+mn-lt"/>
                <a:ea typeface="+mn-ea"/>
                <a:cs typeface="+mn-cs"/>
              </a:rPr>
              <a:t>Bibliografía</a:t>
            </a:r>
            <a:endParaRPr lang="es-ES_tradnl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ES_tradnl" dirty="0" smtClean="0"/>
          </a:p>
          <a:p>
            <a:pPr>
              <a:buFont typeface="Wingdings" charset="2"/>
              <a:buChar char="§"/>
            </a:pPr>
            <a:r>
              <a:rPr lang="es-ES_tradnl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Higginson</a:t>
            </a:r>
            <a:r>
              <a:rPr lang="es-ES_tradnl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IJ, et al. </a:t>
            </a:r>
            <a:r>
              <a:rPr lang="es-ES_tradnl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Clinical</a:t>
            </a:r>
            <a:r>
              <a:rPr lang="es-ES_tradnl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Pain</a:t>
            </a:r>
            <a:r>
              <a:rPr lang="es-ES_tradnl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Management: </a:t>
            </a:r>
            <a:r>
              <a:rPr lang="es-ES_tradnl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Cancer</a:t>
            </a:r>
            <a:r>
              <a:rPr lang="es-ES_tradnl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Pain</a:t>
            </a:r>
            <a:r>
              <a:rPr lang="es-ES_tradnl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Arnold.2003;21-32.</a:t>
            </a:r>
            <a:endParaRPr lang="es-ES_tradnl" b="1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4D3FF-7018-804C-9EE2-1C3D30108152}" type="slidenum">
              <a:rPr lang="es-ES_tradnl" smtClean="0"/>
              <a:pPr/>
              <a:t>24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9688315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200" b="1" kern="1200" dirty="0" err="1" smtClean="0">
                <a:solidFill>
                  <a:srgbClr val="64075D"/>
                </a:solidFill>
                <a:effectLst/>
                <a:latin typeface="+mn-lt"/>
                <a:ea typeface="+mn-ea"/>
                <a:cs typeface="+mn-cs"/>
              </a:rPr>
              <a:t>Bibliografía</a:t>
            </a:r>
            <a:endParaRPr lang="es-ES_tradnl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ES_tradnl" dirty="0" smtClean="0"/>
          </a:p>
          <a:p>
            <a:pPr>
              <a:buFont typeface="Wingdings" charset="2"/>
              <a:buChar char="§"/>
            </a:pPr>
            <a:r>
              <a:rPr lang="es-ES_tradnl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Higginson</a:t>
            </a:r>
            <a:r>
              <a:rPr lang="es-ES_tradnl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IJ, et al. </a:t>
            </a:r>
            <a:r>
              <a:rPr lang="es-ES_tradnl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Clinical</a:t>
            </a:r>
            <a:r>
              <a:rPr lang="es-ES_tradnl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Pain</a:t>
            </a:r>
            <a:r>
              <a:rPr lang="es-ES_tradnl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Management: </a:t>
            </a:r>
            <a:r>
              <a:rPr lang="es-ES_tradnl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Cancer</a:t>
            </a:r>
            <a:r>
              <a:rPr lang="es-ES_tradnl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Pain</a:t>
            </a:r>
            <a:r>
              <a:rPr lang="es-ES_tradnl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Arnold.2003;21-32.</a:t>
            </a:r>
            <a:endParaRPr lang="es-ES_tradnl" b="1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4D3FF-7018-804C-9EE2-1C3D30108152}" type="slidenum">
              <a:rPr lang="es-ES_tradnl" smtClean="0"/>
              <a:pPr/>
              <a:t>25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9688315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200" b="1" kern="1200" dirty="0" err="1" smtClean="0">
                <a:solidFill>
                  <a:srgbClr val="64075D"/>
                </a:solidFill>
                <a:effectLst/>
                <a:latin typeface="+mn-lt"/>
                <a:ea typeface="+mn-ea"/>
                <a:cs typeface="+mn-cs"/>
              </a:rPr>
              <a:t>Bibliografía</a:t>
            </a:r>
            <a:endParaRPr lang="es-ES_tradnl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ES_tradnl" dirty="0" smtClean="0"/>
          </a:p>
          <a:p>
            <a:pPr>
              <a:buFont typeface="Wingdings" charset="2"/>
              <a:buChar char="§"/>
            </a:pPr>
            <a:r>
              <a:rPr lang="es-ES_tradnl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Higginson</a:t>
            </a:r>
            <a:r>
              <a:rPr lang="es-ES_tradnl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IJ, et al. </a:t>
            </a:r>
            <a:r>
              <a:rPr lang="es-ES_tradnl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Clinical</a:t>
            </a:r>
            <a:r>
              <a:rPr lang="es-ES_tradnl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Pain</a:t>
            </a:r>
            <a:r>
              <a:rPr lang="es-ES_tradnl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Management: </a:t>
            </a:r>
            <a:r>
              <a:rPr lang="es-ES_tradnl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Cancer</a:t>
            </a:r>
            <a:r>
              <a:rPr lang="es-ES_tradnl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Pain</a:t>
            </a:r>
            <a:r>
              <a:rPr lang="es-ES_tradnl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Arnold.2003;21-32.</a:t>
            </a:r>
            <a:endParaRPr lang="es-ES_tradnl" b="1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4D3FF-7018-804C-9EE2-1C3D30108152}" type="slidenum">
              <a:rPr lang="es-ES_tradnl" smtClean="0"/>
              <a:pPr/>
              <a:t>26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9688315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Escala Verbal Simple (EVS) </a:t>
            </a:r>
          </a:p>
          <a:p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Conocida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también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como descriptiva simple. Fue descrita por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Keele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 1948, aunque admite variantes. Se trata de una escala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categórica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verbal del dolor, en la cual el sujeto debe elegir la palabra que mejor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cuanti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 intensidad del dolor. Habitualmente, se asocia a cada palabra un valor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numérico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(0, 1, 2, 3, 4...) para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cuanti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carlo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registrarlo. </a:t>
            </a:r>
          </a:p>
          <a:p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 sensibilidad es baja, su rango de respuestas escaso y tiene un uso limitado en la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investigación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</a:p>
          <a:p>
            <a:pPr lvl="1"/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a)  NADA – POCO – BASTANTE – MUCHO; </a:t>
            </a:r>
          </a:p>
          <a:p>
            <a:pPr lvl="1"/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b)  LIGERO – MODERADO – INTENSO – ATROZ; </a:t>
            </a:r>
          </a:p>
          <a:p>
            <a:pPr lvl="1"/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c)  NO HAY DOLOR – LEVE – MODERADO – INTENSO – INSOPORTABLE. </a:t>
            </a:r>
          </a:p>
          <a:p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útil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bien aceptada en ancianos, ya que se trata de una escala simple,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fácil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usar y comprender, aunque puede resultar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dificil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su uso en pacientes con deterioro cognitivo y trastorno del lenguaje al tener que expresar su grado de dolor en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términos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verbales a pesar de las equivalencias descritas. </a:t>
            </a:r>
          </a:p>
          <a:p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Escala de alivio del dolor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Escala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Numérica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(EN) </a:t>
            </a:r>
          </a:p>
          <a:p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Categoriza el dolor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según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 necesidad de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analgésicos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se suele confrontar con una escala verbal simple.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Introducida por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Downie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 1978, el paciente asigna un valor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numérico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su dolor en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función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del grado de intensidad que considere marcando con una X la casilla elegida 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(Figura 3)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Se utiliza una escala del 0 al 10 o desde el 0 al 100 con intervalos iguales, en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función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la exactitud que queramos obtener, siendo el 0 la ausencia de dolor y el 10 o el 100 el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máximo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imaginable. Las escalas pueden presentarse en horizontal o en vertical. </a:t>
            </a:r>
            <a:endParaRPr lang="es-ES_tradnl" dirty="0" smtClean="0">
              <a:effectLst/>
            </a:endParaRPr>
          </a:p>
          <a:p>
            <a:endParaRPr lang="es-ES_tradnl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Bibliografía</a:t>
            </a:r>
          </a:p>
          <a:p>
            <a:pPr>
              <a:buFont typeface="Wingdings" charset="2"/>
              <a:buChar char="v"/>
            </a:pP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Breivik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H,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Borchgrevink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PC, Allen SM, et al.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Assessment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pain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Br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JAnaesth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2008;101:17-24.</a:t>
            </a:r>
          </a:p>
          <a:p>
            <a:pPr>
              <a:buFont typeface="Wingdings" charset="2"/>
              <a:buChar char="v"/>
            </a:pP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Torregrosa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S,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Bugedo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G. Boletín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Esc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de Medicina, P. Universidad Católica de Chile 1994;23: 155-158.</a:t>
            </a:r>
          </a:p>
          <a:p>
            <a:pPr lvl="0">
              <a:buFont typeface="Wingdings" charset="2"/>
              <a:buChar char="v"/>
            </a:pP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Hagen N,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Stiles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C,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Nekolaichuk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C, et al.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Alberta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Breakthrough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Pain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Assessment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Tool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Cancer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Patients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A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Validation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Study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Using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,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Delphi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Process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Patient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Think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Aloud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Interviews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J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Pain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Symptom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Manage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2008;35:136-152.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 </a:t>
            </a:r>
          </a:p>
          <a:p>
            <a:pPr marL="171450" indent="-171450">
              <a:buFont typeface="Wingdings" charset="2"/>
              <a:buChar char="v"/>
            </a:pPr>
            <a:endParaRPr lang="es-ES_tradnl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Wingdings" charset="2"/>
              <a:buChar char="v"/>
            </a:pPr>
            <a:endParaRPr lang="es-ES_tradnl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Wingdings" charset="2"/>
              <a:buChar char="v"/>
            </a:pPr>
            <a:endParaRPr lang="es-ES_tradnl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ES_tradnl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4D3FF-7018-804C-9EE2-1C3D30108152}" type="slidenum">
              <a:rPr lang="es-ES_tradnl" smtClean="0"/>
              <a:pPr/>
              <a:t>27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2730341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NOTA:</a:t>
            </a:r>
          </a:p>
          <a:p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Escala Visual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Analógica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(EVA) </a:t>
            </a:r>
          </a:p>
          <a:p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Descrita inicialmente por Scott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Huskinson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 1976. Está formada por una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línea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horizontal o vertical de 10 cm de longitud dispuesta entre dos puntos donde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guran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las expresiones “no dolor” y “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máximo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imaginable” que corresponden a las puntuaciones de 0 y 10 respectivamente La distancia entre el extremo de la escala y el punto marcado por el paciente en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milimetros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establece la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puntuación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del dolor. El dolor es variable en cuanto a intensidad a lo largo del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día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razón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por la cual, se ha planteado que una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aproximación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adecuada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podría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ser evaluar la media de dolor en el marco de tiempo de 24 horas antes de la consulta, en vez de hacer valoraciones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múltiples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Se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evaluarían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asi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́, una media de dolor y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después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una intensidad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máxima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mínima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dolor. No parecen ser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útiles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las medidas que engloban un tiempo de medida mayor, puesto que son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difíciles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precisar por el paciente y, las puntuales, son muy poco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signi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cativas </a:t>
            </a:r>
          </a:p>
          <a:p>
            <a:endParaRPr lang="es-ES_tradnl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Bibliografía: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v"/>
              <a:tabLst/>
              <a:defRPr/>
            </a:pP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Warden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Hurley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AC,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Volicer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L.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Development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psychometric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evaluation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Pain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Assessment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Advanced</a:t>
            </a:r>
            <a:r>
              <a:rPr lang="es-ES_tradnl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Dementia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(PAINAD)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scale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J Am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Med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Assoc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2003;4:9-15.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v"/>
              <a:tabLst/>
              <a:defRPr/>
            </a:pP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Dalal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Hui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D, Nguyen L et al.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Achievement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personalized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pain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goal</a:t>
            </a:r>
            <a:r>
              <a:rPr lang="es-ES_tradnl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cancer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patients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referred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supportive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clinic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at a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comprehensive</a:t>
            </a:r>
            <a:r>
              <a:rPr lang="es-ES_tradnl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cancer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center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Cancer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2012;118:3869-3877. </a:t>
            </a:r>
          </a:p>
          <a:p>
            <a:endParaRPr lang="es-ES_tradnl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ES_tradnl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ES_tradnl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ES_tradnl" dirty="0" smtClean="0"/>
          </a:p>
          <a:p>
            <a:endParaRPr lang="es-ES_tradnl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4D3FF-7018-804C-9EE2-1C3D30108152}" type="slidenum">
              <a:rPr lang="es-ES_tradnl" smtClean="0"/>
              <a:pPr/>
              <a:t>28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930759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Escala de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Expresión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Facial (EEF) </a:t>
            </a:r>
            <a:endParaRPr lang="es-ES_tradnl" dirty="0" smtClean="0"/>
          </a:p>
          <a:p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escala facial de Wong y Baker se utiliza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fundamen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talmente en la edad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pediátrica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muestra la 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represen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tación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una serie de caras con diferentes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expresio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nes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que van desde la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alegría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al llanto, a cada una de las cuales se le asigna un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número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del 0 (no dolor) al 6 (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máximo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dolor) </a:t>
            </a:r>
          </a:p>
          <a:p>
            <a:endParaRPr lang="es-ES_tradnl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200" b="1" kern="1200" dirty="0" err="1" smtClean="0">
                <a:solidFill>
                  <a:srgbClr val="64075D"/>
                </a:solidFill>
                <a:effectLst/>
                <a:latin typeface="+mn-lt"/>
                <a:ea typeface="+mn-ea"/>
                <a:cs typeface="+mn-cs"/>
              </a:rPr>
              <a:t>Bibliografía</a:t>
            </a:r>
            <a:endParaRPr lang="es-ES_tradnl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4D3FF-7018-804C-9EE2-1C3D30108152}" type="slidenum">
              <a:rPr lang="es-ES_tradnl" smtClean="0"/>
              <a:pPr/>
              <a:t>29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15616004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Escalas de colores </a:t>
            </a:r>
            <a:endParaRPr lang="es-ES_tradnl" dirty="0" smtClean="0"/>
          </a:p>
          <a:p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Escala de grises de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Luesher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s-ES_tradnl" dirty="0" smtClean="0"/>
          </a:p>
          <a:p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Utiliza una escala de grises como variante de la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intensi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dad del dolor empleando diferentes tonalidades en una barra horizontal o vertical. Oscila entre la ausencia del dolor del blanco y el dolor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máximo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del negro </a:t>
            </a:r>
          </a:p>
          <a:p>
            <a:endParaRPr lang="es-ES_tradnl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200" b="1" kern="1200" dirty="0" err="1" smtClean="0">
                <a:solidFill>
                  <a:srgbClr val="64075D"/>
                </a:solidFill>
                <a:effectLst/>
                <a:latin typeface="+mn-lt"/>
                <a:ea typeface="+mn-ea"/>
                <a:cs typeface="+mn-cs"/>
              </a:rPr>
              <a:t>Bibliografía</a:t>
            </a:r>
            <a:endParaRPr lang="es-ES_tradnl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4D3FF-7018-804C-9EE2-1C3D30108152}" type="slidenum">
              <a:rPr lang="es-ES_tradnl" smtClean="0"/>
              <a:pPr/>
              <a:t>30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0883692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Escala luminosa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analógica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Nayman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</a:t>
            </a:r>
            <a:endParaRPr lang="es-ES_tradnl" dirty="0" smtClean="0"/>
          </a:p>
          <a:p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Esta escala emplea colores en una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gradación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intensi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dad de luz que van desde la ausencia de dolor (blanco) al dolor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máximo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(violeta) </a:t>
            </a:r>
            <a:endParaRPr lang="es-ES_tradnl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200" b="1" kern="1200" dirty="0" err="1" smtClean="0">
                <a:solidFill>
                  <a:srgbClr val="64075D"/>
                </a:solidFill>
                <a:effectLst/>
                <a:latin typeface="+mn-lt"/>
                <a:ea typeface="+mn-ea"/>
                <a:cs typeface="+mn-cs"/>
              </a:rPr>
              <a:t>Bibliografía</a:t>
            </a:r>
            <a:endParaRPr lang="es-ES_tradnl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4D3FF-7018-804C-9EE2-1C3D30108152}" type="slidenum">
              <a:rPr lang="es-ES_tradnl" smtClean="0"/>
              <a:pPr/>
              <a:t>31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35474375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McGill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Pain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Questionnaire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s-ES_tradnl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 cuestionario (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Melzack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1975) mide la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dimensión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sensorial, afectiva y cognitiva. Está compuesto por 20 subclases de descriptores verbales de dolor incluyendo 87 palabras distribuidas en tres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categorías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más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una cuarta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categoría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términos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misceláneos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además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un esquema corporal para que el paciente indique la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ubicación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del dolor. El paciente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señala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los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terminos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que mejor describen su dolor, recibiendo una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puntuación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por cada palabra y obteniendo un resulta- do total tras la suma de los mismos.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Ú́til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para evaluar los aspectos cualitativos y relacionados con el estado emocional.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_tradnl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200" b="1" kern="1200" dirty="0" err="1" smtClean="0">
                <a:solidFill>
                  <a:srgbClr val="64075D"/>
                </a:solidFill>
                <a:effectLst/>
                <a:latin typeface="+mn-lt"/>
                <a:ea typeface="+mn-ea"/>
                <a:cs typeface="+mn-cs"/>
              </a:rPr>
              <a:t>Bibliografía</a:t>
            </a:r>
            <a:endParaRPr lang="es-ES_tradnl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v"/>
              <a:tabLst/>
              <a:defRPr/>
            </a:pP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Lazaro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C, Caseras X,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Whizar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-Lugo V, </a:t>
            </a:r>
            <a:r>
              <a:rPr lang="es-ES_tradnl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 al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Psychometric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properties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a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Spanish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versión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McGill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Pain</a:t>
            </a:r>
            <a:r>
              <a:rPr lang="es-ES_tradnl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Questionnaire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several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Spanish-speaking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countries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Pain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2001;17:365-74. </a:t>
            </a:r>
          </a:p>
          <a:p>
            <a:endParaRPr lang="es-ES_tradnl" dirty="0" smtClean="0"/>
          </a:p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4D3FF-7018-804C-9EE2-1C3D30108152}" type="slidenum">
              <a:rPr lang="es-ES_tradnl" smtClean="0"/>
              <a:pPr/>
              <a:t>32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06691490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Cuestionario </a:t>
            </a:r>
            <a:r>
              <a:rPr lang="es-ES_tradnl" sz="1200" b="1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Brief</a:t>
            </a:r>
            <a:r>
              <a:rPr lang="es-ES_tradnl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Pain</a:t>
            </a:r>
            <a:r>
              <a:rPr lang="es-ES_tradnl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Inventory</a:t>
            </a:r>
            <a:r>
              <a:rPr lang="es-ES_tradnl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Short </a:t>
            </a:r>
            <a:r>
              <a:rPr lang="es-ES_tradnl" sz="1200" b="1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</a:t>
            </a:r>
            <a:r>
              <a:rPr lang="es-ES_tradnl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(BPI)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s-ES_tradnl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_tradnl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 caracteriza por ser un cuestionario multidimensional que utiliza una escala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numérica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para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cuanti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car del 1 al 10 los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ítems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del cuestionario20-21 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(Figura 11)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Consta de 7 escalas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numéricas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verbales que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evalúan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tanto la intensidad del dolor como distintos elementos relacionados con la actividad general,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sueño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trabajo, estado de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ánimo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capacidad de andar, relaciones sociales y disfrutar de la vida. En la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práctica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clínica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diaria, puede ser tediosa su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realización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por lo que se recomienda centrarse en el impacto del dolor en el estado de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ánimo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en la capacidad funcional y en el descanso nocturno </a:t>
            </a:r>
            <a:endParaRPr lang="es-ES_tradnl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200" b="1" kern="1200" dirty="0" err="1" smtClean="0">
                <a:solidFill>
                  <a:srgbClr val="64075D"/>
                </a:solidFill>
                <a:effectLst/>
                <a:latin typeface="+mn-lt"/>
                <a:ea typeface="+mn-ea"/>
                <a:cs typeface="+mn-cs"/>
              </a:rPr>
              <a:t>Bibliografía</a:t>
            </a:r>
            <a:endParaRPr lang="es-ES_tradnl" sz="1200" b="1" kern="1200" dirty="0" smtClean="0">
              <a:solidFill>
                <a:srgbClr val="64075D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_tradnl" sz="1200" b="1" kern="1200" dirty="0" smtClean="0">
              <a:solidFill>
                <a:srgbClr val="64075D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v"/>
              <a:tabLst/>
              <a:defRPr/>
            </a:pP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Jensen MP.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validity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reliability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pain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measures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adult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es-ES_tradnl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cancer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J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Pain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2003;4:2-21.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v"/>
              <a:tabLst/>
              <a:defRPr/>
            </a:pP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21. Badia X, Muriel C, Gracia A et al.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Validation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Spanish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version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es-ES_tradnl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Brief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Pain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Inventory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patients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oncological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pain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    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Med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Clin</a:t>
            </a:r>
            <a:r>
              <a:rPr lang="es-ES_tradnl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2003;120: 52-9.</a:t>
            </a:r>
          </a:p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4D3FF-7018-804C-9EE2-1C3D30108152}" type="slidenum">
              <a:rPr lang="es-ES_tradnl" smtClean="0"/>
              <a:pPr/>
              <a:t>33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3487456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Escala NIPAC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Desarrollada desde el Instituto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Catalán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Oncolo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gía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esta escala se considera una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adaptación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pronóstica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la escala ECSCP (Edmonton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Classi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cation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System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Cancer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Pain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útil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desde el punto de vista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clínico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 la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práctica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clínica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diaria </a:t>
            </a:r>
            <a:endParaRPr lang="es-ES_tradnl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_tradnl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200" b="1" kern="1200" dirty="0" err="1" smtClean="0">
                <a:solidFill>
                  <a:srgbClr val="64075D"/>
                </a:solidFill>
                <a:effectLst/>
                <a:latin typeface="+mn-lt"/>
                <a:ea typeface="+mn-ea"/>
                <a:cs typeface="+mn-cs"/>
              </a:rPr>
              <a:t>Bibliografía</a:t>
            </a:r>
            <a:endParaRPr lang="es-ES_tradnl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>
              <a:buFont typeface="Wingdings" charset="2"/>
              <a:buChar char="v"/>
            </a:pPr>
            <a:endParaRPr lang="es-ES_tradnl" b="1" dirty="0" smtClean="0"/>
          </a:p>
          <a:p>
            <a:pPr>
              <a:buFont typeface="Wingdings" charset="2"/>
              <a:buChar char="v"/>
            </a:pPr>
            <a:r>
              <a:rPr lang="es-ES_tradnl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Garzón-Rodríguez C, Martínez Losada E, </a:t>
            </a:r>
            <a:r>
              <a:rPr lang="es-ES_tradnl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Juliá</a:t>
            </a:r>
            <a:r>
              <a:rPr lang="es-ES_tradnl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J, et al. Herramientas para la evaluación multidimensional de uso para médicos de Cuidados Paliativos: Proyecto ICO-</a:t>
            </a:r>
            <a:r>
              <a:rPr lang="es-ES_tradnl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Tool</a:t>
            </a:r>
            <a:r>
              <a:rPr lang="es-ES_tradnl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Kit</a:t>
            </a:r>
            <a:r>
              <a:rPr lang="es-ES_tradnl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s-ES_tradnl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</a:t>
            </a:r>
            <a:r>
              <a:rPr lang="es-ES_tradnl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Pal</a:t>
            </a:r>
            <a:r>
              <a:rPr lang="es-ES_tradnl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(Madrid) 2010;17:348-59</a:t>
            </a:r>
            <a:endParaRPr lang="es-ES_tradnl" b="1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4D3FF-7018-804C-9EE2-1C3D30108152}" type="slidenum">
              <a:rPr lang="es-ES_tradnl" smtClean="0"/>
              <a:pPr/>
              <a:t>34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6377276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NOTA: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Introducida por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Downie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 1978, el paciente asigna un valor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numérico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su dolor en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función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del grado de intensidad que considere marcando con una X la casilla elegida. Se utiliza una escala del 0 al 10 o desde el 0 al 100 con intervalos iguales, en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función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la exactitud que queramos obtener, siendo el 0 la ausencia de dolor y el 10 o el 100 el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máximo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imaginable. Las escalas pueden presentarse en horizontal o en vertical. </a:t>
            </a:r>
            <a:endParaRPr lang="es-ES_tradnl" dirty="0" smtClean="0">
              <a:effectLst/>
            </a:endParaRPr>
          </a:p>
          <a:p>
            <a:endParaRPr lang="es-ES_tradnl" dirty="0" smtClean="0"/>
          </a:p>
          <a:p>
            <a:endParaRPr lang="es-ES_tradnl" dirty="0" smtClean="0"/>
          </a:p>
          <a:p>
            <a:r>
              <a:rPr lang="es-ES_tradnl" dirty="0" smtClean="0"/>
              <a:t>Bibliografía: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v"/>
              <a:tabLst/>
              <a:defRPr/>
            </a:pP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Garzón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Martínez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E, Juliá J </a:t>
            </a:r>
            <a:r>
              <a:rPr lang="es-ES_tradnl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 al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Medicina Paliativa 2010;17:348-359. </a:t>
            </a:r>
          </a:p>
          <a:p>
            <a:pPr marL="171450" indent="-171450">
              <a:buFont typeface="Wingdings" charset="2"/>
              <a:buChar char="v"/>
            </a:pP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Torregrosa S,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Bugedo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G.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Boletín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Esc. de Medicina, P. Universidad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Católica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Chile 1994;23: 155-158. </a:t>
            </a:r>
          </a:p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4D3FF-7018-804C-9EE2-1C3D30108152}" type="slidenum">
              <a:rPr lang="es-ES_tradnl" smtClean="0"/>
              <a:pPr/>
              <a:t>35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44827891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Tarjeta de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evaluación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del dolor del Memorial </a:t>
            </a:r>
            <a:endParaRPr lang="es-ES_tradnl" dirty="0" smtClean="0"/>
          </a:p>
          <a:p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Documento que mide 27 x 21,5 cm, se presenta doblado por la mitad y se ha consolidado como una medida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válida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ciente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sensitiva 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(Figura 9)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Consta de tres escalas visuales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analógicas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(EVA) que miden la intensidad del dolor, alivio del dolor y humor,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más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un grupo de adjetivos de intensidad del dolor adaptado de la escala de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clasi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cación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Tursky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Útil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para diferenciar el peso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especi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́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la intensidad del dolor y del alivio del dolor en el sufrimiento del paciente. Se completa de forma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rápida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aportando una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evaluación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multidimensional y ayudando a diferenciar al enfermo entre el dolor y el estado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animico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es-ES_tradnl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200" b="1" kern="1200" dirty="0" err="1" smtClean="0">
                <a:solidFill>
                  <a:srgbClr val="64075D"/>
                </a:solidFill>
                <a:effectLst/>
                <a:latin typeface="+mn-lt"/>
                <a:ea typeface="+mn-ea"/>
                <a:cs typeface="+mn-cs"/>
              </a:rPr>
              <a:t>Bibliografía</a:t>
            </a:r>
            <a:endParaRPr lang="es-ES_tradnl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v"/>
              <a:tabLst/>
              <a:defRPr/>
            </a:pP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Fishman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 </a:t>
            </a:r>
            <a:r>
              <a:rPr lang="es-ES_tradnl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 al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Memorial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Pain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Assesment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Card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a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valid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instrument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evaluation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cancer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pain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Cancer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1987;60:1151-8.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v"/>
              <a:tabLst/>
              <a:defRPr/>
            </a:pP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Torregrosa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Bugedo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G. Boletín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Esc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de Medicina, P. Universidad Católica</a:t>
            </a:r>
            <a:r>
              <a:rPr lang="es-ES_tradnl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Chile 1994;23: 155-158.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v"/>
              <a:tabLst/>
              <a:defRPr/>
            </a:pP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Nekolaichuk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C,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Watanabe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S, Beaumont C.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Edmonton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Symptom</a:t>
            </a:r>
            <a:r>
              <a:rPr lang="es-ES_tradnl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Assessment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System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a 15-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year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retrospective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review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validation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studies</a:t>
            </a:r>
            <a:r>
              <a:rPr lang="es-ES_tradnl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(1991--2006).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Palliat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Med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2008;22:111-22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v"/>
              <a:tabLst/>
              <a:defRPr/>
            </a:pP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Carvajal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Valcárcerl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A, Martínez García M, Centeno Cortés C. Versión</a:t>
            </a:r>
            <a:r>
              <a:rPr lang="es-ES_tradnl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española del Edmonton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Symptom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Assessment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Sytem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(ESAS): un instrumento</a:t>
            </a:r>
            <a:r>
              <a:rPr lang="es-ES_tradnl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referencia para la valoración sintomática del paciente</a:t>
            </a:r>
            <a:r>
              <a:rPr lang="es-ES_tradnl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 cáncer avanzado. </a:t>
            </a:r>
            <a:r>
              <a:rPr lang="es-ES_tradnl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Medipal</a:t>
            </a:r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2013;20:143-149. </a:t>
            </a:r>
          </a:p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4D3FF-7018-804C-9EE2-1C3D30108152}" type="slidenum">
              <a:rPr lang="es-ES_tradnl" smtClean="0"/>
              <a:pPr/>
              <a:t>36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9779241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Escala Edmonton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Classi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cation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System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Cancer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Pain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(ECSCP) </a:t>
            </a:r>
            <a:endParaRPr lang="es-ES_tradnl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Escala autoadministrable,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diseñada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para su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utilización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repetida en un mismo paciente.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Evalúa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 intensidad de 9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síntomas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comunes en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cáncer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avanzado, con la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opción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añadir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un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décimo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especi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cado por el paciente.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Origi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nalmente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fue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diseñada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como una escala visual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analógico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es-ES_tradnl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pero en versiones posteriores, se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añadió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una escala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mérica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para facilitar su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comprensión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Este cuestionario puede ser completado por el paciente, un familiar o el personal sanitario, cuando el deterioro del paciente lo in- capacite. Es el instrumento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más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utilizado internacional- mente y el que cuenta con mayor cantidad de estudios que corroboran su validez y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abilidad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s-ES_tradnl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200" b="1" kern="1200" dirty="0" err="1" smtClean="0">
                <a:solidFill>
                  <a:srgbClr val="64075D"/>
                </a:solidFill>
                <a:effectLst/>
                <a:latin typeface="+mn-lt"/>
                <a:ea typeface="+mn-ea"/>
                <a:cs typeface="+mn-cs"/>
              </a:rPr>
              <a:t>Bibliografía</a:t>
            </a:r>
            <a:endParaRPr lang="es-ES_tradnl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4D3FF-7018-804C-9EE2-1C3D30108152}" type="slidenum">
              <a:rPr lang="es-ES_tradnl" smtClean="0"/>
              <a:pPr/>
              <a:t>37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0496601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primera parte de la escala puede ser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autoadministrada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pero, la segunda parte (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exploración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requiere la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intervención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un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médico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es-ES_tradnl" dirty="0" smtClean="0"/>
          </a:p>
          <a:p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 nivel de corte para el dolor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neuropático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 ha estable-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cido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 12 puntos o superior. La escala de dolor LANSS es un instrumento breve. </a:t>
            </a:r>
            <a:endParaRPr lang="es-ES_tradnl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200" b="1" kern="1200" dirty="0" err="1" smtClean="0">
                <a:solidFill>
                  <a:srgbClr val="64075D"/>
                </a:solidFill>
                <a:effectLst/>
                <a:latin typeface="+mn-lt"/>
                <a:ea typeface="+mn-ea"/>
                <a:cs typeface="+mn-cs"/>
              </a:rPr>
              <a:t>Bibliografía</a:t>
            </a:r>
            <a:endParaRPr lang="es-ES_tradnl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ES_tradnl" dirty="0" smtClean="0"/>
          </a:p>
          <a:p>
            <a:pPr>
              <a:buFont typeface="Wingdings" charset="2"/>
              <a:buChar char="v"/>
            </a:pP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Bouhassira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D, et al.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Pain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2005; 114: 29-36.</a:t>
            </a:r>
          </a:p>
          <a:p>
            <a:pPr>
              <a:buFont typeface="Wingdings" charset="2"/>
              <a:buChar char="v"/>
            </a:pP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23.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Perez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 et al.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Validity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reliability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Spanish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version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DN4 (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Douleur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Neuropathique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4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questions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questionnaire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differential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diagnosis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pain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syndromes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associated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neuropathic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somatic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component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Health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Quality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Life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Outcomes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2007, 5:66</a:t>
            </a:r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4D3FF-7018-804C-9EE2-1C3D30108152}" type="slidenum">
              <a:rPr lang="es-ES_tradnl" smtClean="0"/>
              <a:pPr/>
              <a:t>38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42910012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primera parte de la escala puede ser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autoadministrada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pero, la segunda parte (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exploración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requiere la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intervención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un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médico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es-ES_tradnl" dirty="0" smtClean="0"/>
          </a:p>
          <a:p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 nivel de corte para el dolor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neuropático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 ha estable-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cido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 12 puntos o superior. La escala de dolor LANSS es un instrumento breve,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able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Escala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Neuropathic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Pain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Questionnaire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(NPQ) </a:t>
            </a:r>
            <a:endParaRPr lang="es-ES_tradnl" dirty="0" smtClean="0"/>
          </a:p>
          <a:p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Compuesta por 12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ítems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que incluyen 10 referidos a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sensa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ciones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 respuestas sensoriales y dos referidos al afecto. La forma corta del NPQ mantiene propiedades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discrimi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nativas similares con solo tres ítems27. </a:t>
            </a:r>
            <a:endParaRPr lang="es-ES_tradnl" dirty="0" smtClean="0"/>
          </a:p>
          <a:p>
            <a:endParaRPr lang="es-ES_tradnl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200" b="1" kern="1200" dirty="0" err="1" smtClean="0">
                <a:solidFill>
                  <a:srgbClr val="64075D"/>
                </a:solidFill>
                <a:effectLst/>
                <a:latin typeface="+mn-lt"/>
                <a:ea typeface="+mn-ea"/>
                <a:cs typeface="+mn-cs"/>
              </a:rPr>
              <a:t>Bibliografía</a:t>
            </a:r>
            <a:endParaRPr lang="es-ES_tradnl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ES_tradnl" dirty="0" smtClean="0"/>
          </a:p>
          <a:p>
            <a:pPr>
              <a:buFont typeface="Wingdings" charset="2"/>
              <a:buChar char="v"/>
            </a:pPr>
            <a:r>
              <a:rPr lang="es-ES_tradnl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Gálvez R et al. Adaptación al castellano y validación psicométrica del cuestionario ID-PAIN© para la detección de dolor neuropático. </a:t>
            </a:r>
            <a:r>
              <a:rPr lang="es-ES_tradnl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MedClin</a:t>
            </a:r>
            <a:r>
              <a:rPr lang="es-ES_tradnl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</a:t>
            </a:r>
            <a:r>
              <a:rPr lang="es-ES_tradnl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Barc</a:t>
            </a:r>
            <a:r>
              <a:rPr lang="es-ES_tradnl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2008;131:572-578.</a:t>
            </a:r>
          </a:p>
          <a:p>
            <a:pPr>
              <a:buFont typeface="Wingdings" charset="2"/>
              <a:buChar char="v"/>
            </a:pPr>
            <a:r>
              <a:rPr lang="es-ES_tradnl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Gálvez R, Mateos S. Manual Práctico de Dolor Neuropático. Elsevier, Barcelona 2009;</a:t>
            </a:r>
            <a:r>
              <a:rPr lang="es-ES_tradnl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págs</a:t>
            </a:r>
            <a:r>
              <a:rPr lang="es-ES_tradnl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:97-103</a:t>
            </a:r>
            <a:r>
              <a:rPr lang="es-ES_tradnl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>
              <a:buFont typeface="Wingdings" charset="2"/>
              <a:buChar char="v"/>
            </a:pP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NCCN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Clinical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Practice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Guidelines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Oncology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(NCCN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Guidelines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®). NCCN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Clinical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Practice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Guidelines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Oncology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Version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2.2016.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Avaliable</a:t>
            </a:r>
            <a:endParaRPr lang="es-ES_tradnl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from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http://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oralcancerfoundation.org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wp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content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uploads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/2016/09/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pain.pdf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es-ES_tradnl" b="1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4D3FF-7018-804C-9EE2-1C3D30108152}" type="slidenum">
              <a:rPr lang="es-ES_tradnl" smtClean="0"/>
              <a:pPr/>
              <a:t>39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4879914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Adaptado de NCCN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Clinical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Practice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Guidelines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</a:t>
            </a:r>
            <a:r>
              <a:rPr lang="es-ES_tradnl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Oncology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(2016).</a:t>
            </a:r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4D3FF-7018-804C-9EE2-1C3D30108152}" type="slidenum">
              <a:rPr lang="es-ES_tradnl" smtClean="0"/>
              <a:pPr/>
              <a:t>40</a:t>
            </a:fld>
            <a:endParaRPr lang="es-ES_tradn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dirty="0" smtClean="0"/>
              <a:t>Haga clic para modificar el estilo de subtítulo del patrón</a:t>
            </a:r>
            <a:endParaRPr lang="es-ES_tradnl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8D64BEC-5999-C54E-AA21-799D3B584608}" type="datetimeFigureOut">
              <a:rPr lang="es-ES" smtClean="0"/>
              <a:pPr/>
              <a:t>21/9/17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6492875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59EEC81-D707-A94A-9649-203AD152DE04}" type="slidenum">
              <a:rPr lang="es-ES_tradnl" smtClean="0"/>
              <a:pPr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156711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8D64BEC-5999-C54E-AA21-799D3B584608}" type="datetimeFigureOut">
              <a:rPr lang="es-ES" smtClean="0"/>
              <a:pPr/>
              <a:t>21/9/17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6492875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59EEC81-D707-A94A-9649-203AD152DE04}" type="slidenum">
              <a:rPr lang="es-ES_tradnl" smtClean="0"/>
              <a:pPr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76235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8D64BEC-5999-C54E-AA21-799D3B584608}" type="datetimeFigureOut">
              <a:rPr lang="es-ES" smtClean="0"/>
              <a:pPr/>
              <a:t>21/9/17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6492875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59EEC81-D707-A94A-9649-203AD152DE04}" type="slidenum">
              <a:rPr lang="es-ES_tradnl" smtClean="0"/>
              <a:pPr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644246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8D64BEC-5999-C54E-AA21-799D3B584608}" type="datetimeFigureOut">
              <a:rPr lang="es-ES" smtClean="0"/>
              <a:pPr/>
              <a:t>21/9/17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124200" y="6492875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59EEC81-D707-A94A-9649-203AD152DE04}" type="slidenum">
              <a:rPr lang="es-ES_tradnl" smtClean="0"/>
              <a:pPr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00104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8D64BEC-5999-C54E-AA21-799D3B584608}" type="datetimeFigureOut">
              <a:rPr lang="es-ES" smtClean="0"/>
              <a:pPr/>
              <a:t>21/9/17</a:t>
            </a:fld>
            <a:endParaRPr lang="es-ES_tradn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>
          <a:xfrm>
            <a:off x="3124200" y="6492875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59EEC81-D707-A94A-9649-203AD152DE04}" type="slidenum">
              <a:rPr lang="es-ES_tradnl" smtClean="0"/>
              <a:pPr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21080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8D64BEC-5999-C54E-AA21-799D3B584608}" type="datetimeFigureOut">
              <a:rPr lang="es-ES" smtClean="0"/>
              <a:pPr/>
              <a:t>21/9/17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124200" y="6492875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59EEC81-D707-A94A-9649-203AD152DE04}" type="slidenum">
              <a:rPr lang="es-ES_tradnl" smtClean="0"/>
              <a:pPr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2979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8D64BEC-5999-C54E-AA21-799D3B584608}" type="datetimeFigureOut">
              <a:rPr lang="es-ES" smtClean="0"/>
              <a:pPr/>
              <a:t>21/9/17</a:t>
            </a:fld>
            <a:endParaRPr lang="es-ES_tradn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>
          <a:xfrm>
            <a:off x="3124200" y="6492875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59EEC81-D707-A94A-9649-203AD152DE04}" type="slidenum">
              <a:rPr lang="es-ES_tradnl" smtClean="0"/>
              <a:pPr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99572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8D64BEC-5999-C54E-AA21-799D3B584608}" type="datetimeFigureOut">
              <a:rPr lang="es-ES" smtClean="0"/>
              <a:pPr/>
              <a:t>21/9/17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124200" y="6492875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59EEC81-D707-A94A-9649-203AD152DE04}" type="slidenum">
              <a:rPr lang="es-ES_tradnl" smtClean="0"/>
              <a:pPr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40307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8D64BEC-5999-C54E-AA21-799D3B584608}" type="datetimeFigureOut">
              <a:rPr lang="es-ES" smtClean="0"/>
              <a:pPr/>
              <a:t>21/9/17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124200" y="6492875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59EEC81-D707-A94A-9649-203AD152DE04}" type="slidenum">
              <a:rPr lang="es-ES_tradnl" smtClean="0"/>
              <a:pPr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543845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8D64BEC-5999-C54E-AA21-799D3B584608}" type="datetimeFigureOut">
              <a:rPr lang="es-ES" smtClean="0"/>
              <a:pPr/>
              <a:t>21/9/17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6492875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_tradn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59EEC81-D707-A94A-9649-203AD152DE04}" type="slidenum">
              <a:rPr lang="es-ES_tradnl" smtClean="0"/>
              <a:pPr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876580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8D64BEC-5999-C54E-AA21-799D3B584608}" type="datetimeFigureOut">
              <a:rPr lang="es-ES" smtClean="0"/>
              <a:pPr/>
              <a:t>21/9/17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6492875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59EEC81-D707-A94A-9649-203AD152DE04}" type="slidenum">
              <a:rPr lang="es-ES_tradnl" smtClean="0"/>
              <a:pPr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649560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dirty="0" smtClean="0"/>
              <a:t>Haga clic para modificar el estilo de subtítulo del patrón</a:t>
            </a:r>
            <a:endParaRPr lang="es-ES_tradnl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35CB51-D559-184D-8098-8C83CAB0B3C2}" type="datetimeFigureOut">
              <a:rPr lang="es-ES" smtClean="0"/>
              <a:pPr/>
              <a:t>21/9/17</a:t>
            </a:fld>
            <a:endParaRPr lang="es-ES_tradn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E20B33B-A90F-6F4F-8E71-29ED56C336C5}" type="slidenum">
              <a:rPr lang="es-ES_tradnl" smtClean="0"/>
              <a:pPr/>
              <a:t>‹Nr.›</a:t>
            </a:fld>
            <a:endParaRPr lang="es-ES_tradnl"/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2047478"/>
            <a:ext cx="9144000" cy="921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38789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35CB51-D559-184D-8098-8C83CAB0B3C2}" type="datetimeFigureOut">
              <a:rPr lang="es-ES" smtClean="0"/>
              <a:pPr/>
              <a:t>21/9/17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E20B33B-A90F-6F4F-8E71-29ED56C336C5}" type="slidenum">
              <a:rPr lang="es-ES_tradnl" smtClean="0"/>
              <a:pPr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001493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35CB51-D559-184D-8098-8C83CAB0B3C2}" type="datetimeFigureOut">
              <a:rPr lang="es-ES" smtClean="0"/>
              <a:pPr/>
              <a:t>21/9/17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E20B33B-A90F-6F4F-8E71-29ED56C336C5}" type="slidenum">
              <a:rPr lang="es-ES_tradnl" smtClean="0"/>
              <a:pPr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5676374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35CB51-D559-184D-8098-8C83CAB0B3C2}" type="datetimeFigureOut">
              <a:rPr lang="es-ES" smtClean="0"/>
              <a:pPr/>
              <a:t>21/9/17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E20B33B-A90F-6F4F-8E71-29ED56C336C5}" type="slidenum">
              <a:rPr lang="es-ES_tradnl" smtClean="0"/>
              <a:pPr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6956567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35CB51-D559-184D-8098-8C83CAB0B3C2}" type="datetimeFigureOut">
              <a:rPr lang="es-ES" smtClean="0"/>
              <a:pPr/>
              <a:t>21/9/17</a:t>
            </a:fld>
            <a:endParaRPr lang="es-ES_tradn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E20B33B-A90F-6F4F-8E71-29ED56C336C5}" type="slidenum">
              <a:rPr lang="es-ES_tradnl" smtClean="0"/>
              <a:pPr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5425562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35CB51-D559-184D-8098-8C83CAB0B3C2}" type="datetimeFigureOut">
              <a:rPr lang="es-ES" smtClean="0"/>
              <a:pPr/>
              <a:t>21/9/17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E20B33B-A90F-6F4F-8E71-29ED56C336C5}" type="slidenum">
              <a:rPr lang="es-ES_tradnl" smtClean="0"/>
              <a:pPr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6867341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E20B33B-A90F-6F4F-8E71-29ED56C336C5}" type="slidenum">
              <a:rPr lang="es-ES_tradnl" smtClean="0"/>
              <a:pPr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0134826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35CB51-D559-184D-8098-8C83CAB0B3C2}" type="datetimeFigureOut">
              <a:rPr lang="es-ES" smtClean="0"/>
              <a:pPr/>
              <a:t>21/9/17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E20B33B-A90F-6F4F-8E71-29ED56C336C5}" type="slidenum">
              <a:rPr lang="es-ES_tradnl" smtClean="0"/>
              <a:pPr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546961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35CB51-D559-184D-8098-8C83CAB0B3C2}" type="datetimeFigureOut">
              <a:rPr lang="es-ES" smtClean="0"/>
              <a:pPr/>
              <a:t>21/9/17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E20B33B-A90F-6F4F-8E71-29ED56C336C5}" type="slidenum">
              <a:rPr lang="es-ES_tradnl" smtClean="0"/>
              <a:pPr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5310132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35CB51-D559-184D-8098-8C83CAB0B3C2}" type="datetimeFigureOut">
              <a:rPr lang="es-ES" smtClean="0"/>
              <a:pPr/>
              <a:t>21/9/17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E20B33B-A90F-6F4F-8E71-29ED56C336C5}" type="slidenum">
              <a:rPr lang="es-ES_tradnl" smtClean="0"/>
              <a:pPr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441982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35CB51-D559-184D-8098-8C83CAB0B3C2}" type="datetimeFigureOut">
              <a:rPr lang="es-ES" smtClean="0"/>
              <a:pPr/>
              <a:t>21/9/17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E20B33B-A90F-6F4F-8E71-29ED56C336C5}" type="slidenum">
              <a:rPr lang="es-ES_tradnl" smtClean="0"/>
              <a:pPr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348309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0C0FA-89FF-FE43-BE38-41723CDE35A4}" type="datetimeFigureOut">
              <a:rPr lang="es-ES" smtClean="0"/>
              <a:pPr/>
              <a:t>21/9/17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DC548-14D3-064C-9F31-2878547A2AD6}" type="slidenum">
              <a:rPr lang="es-ES_tradnl" smtClean="0"/>
              <a:pPr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09075923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0C0FA-89FF-FE43-BE38-41723CDE35A4}" type="datetimeFigureOut">
              <a:rPr lang="es-ES" smtClean="0"/>
              <a:pPr/>
              <a:t>21/9/17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DC548-14D3-064C-9F31-2878547A2AD6}" type="slidenum">
              <a:rPr lang="es-ES_tradnl" smtClean="0"/>
              <a:pPr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1356485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0C0FA-89FF-FE43-BE38-41723CDE35A4}" type="datetimeFigureOut">
              <a:rPr lang="es-ES" smtClean="0"/>
              <a:pPr/>
              <a:t>21/9/17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DC548-14D3-064C-9F31-2878547A2AD6}" type="slidenum">
              <a:rPr lang="es-ES_tradnl" smtClean="0"/>
              <a:pPr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8517412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0C0FA-89FF-FE43-BE38-41723CDE35A4}" type="datetimeFigureOut">
              <a:rPr lang="es-ES" smtClean="0"/>
              <a:pPr/>
              <a:t>21/9/17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DC548-14D3-064C-9F31-2878547A2AD6}" type="slidenum">
              <a:rPr lang="es-ES_tradnl" smtClean="0"/>
              <a:pPr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512714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0C0FA-89FF-FE43-BE38-41723CDE35A4}" type="datetimeFigureOut">
              <a:rPr lang="es-ES" smtClean="0"/>
              <a:pPr/>
              <a:t>21/9/17</a:t>
            </a:fld>
            <a:endParaRPr lang="es-ES_tradn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DC548-14D3-064C-9F31-2878547A2AD6}" type="slidenum">
              <a:rPr lang="es-ES_tradnl" smtClean="0"/>
              <a:pPr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0042138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0C0FA-89FF-FE43-BE38-41723CDE35A4}" type="datetimeFigureOut">
              <a:rPr lang="es-ES" smtClean="0"/>
              <a:pPr/>
              <a:t>21/9/17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DC548-14D3-064C-9F31-2878547A2AD6}" type="slidenum">
              <a:rPr lang="es-ES_tradnl" smtClean="0"/>
              <a:pPr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171980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0C0FA-89FF-FE43-BE38-41723CDE35A4}" type="datetimeFigureOut">
              <a:rPr lang="es-ES" smtClean="0"/>
              <a:pPr/>
              <a:t>21/9/17</a:t>
            </a:fld>
            <a:endParaRPr lang="es-ES_tradn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DC548-14D3-064C-9F31-2878547A2AD6}" type="slidenum">
              <a:rPr lang="es-ES_tradnl" smtClean="0"/>
              <a:pPr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25870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0C0FA-89FF-FE43-BE38-41723CDE35A4}" type="datetimeFigureOut">
              <a:rPr lang="es-ES" smtClean="0"/>
              <a:pPr/>
              <a:t>21/9/17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DC548-14D3-064C-9F31-2878547A2AD6}" type="slidenum">
              <a:rPr lang="es-ES_tradnl" smtClean="0"/>
              <a:pPr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345964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0C0FA-89FF-FE43-BE38-41723CDE35A4}" type="datetimeFigureOut">
              <a:rPr lang="es-ES" smtClean="0"/>
              <a:pPr/>
              <a:t>21/9/17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DC548-14D3-064C-9F31-2878547A2AD6}" type="slidenum">
              <a:rPr lang="es-ES_tradnl" smtClean="0"/>
              <a:pPr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9329476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0C0FA-89FF-FE43-BE38-41723CDE35A4}" type="datetimeFigureOut">
              <a:rPr lang="es-ES" smtClean="0"/>
              <a:pPr/>
              <a:t>21/9/17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DC548-14D3-064C-9F31-2878547A2AD6}" type="slidenum">
              <a:rPr lang="es-ES_tradnl" smtClean="0"/>
              <a:pPr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45290949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0C0FA-89FF-FE43-BE38-41723CDE35A4}" type="datetimeFigureOut">
              <a:rPr lang="es-ES" smtClean="0"/>
              <a:pPr/>
              <a:t>21/9/17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DC548-14D3-064C-9F31-2878547A2AD6}" type="slidenum">
              <a:rPr lang="es-ES_tradnl" smtClean="0"/>
              <a:pPr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422826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4" Type="http://schemas.openxmlformats.org/officeDocument/2006/relationships/image" Target="../media/image2.emf"/><Relationship Id="rId15" Type="http://schemas.openxmlformats.org/officeDocument/2006/relationships/image" Target="../media/image3.emf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3" Type="http://schemas.openxmlformats.org/officeDocument/2006/relationships/image" Target="../media/image3.emf"/><Relationship Id="rId14" Type="http://schemas.openxmlformats.org/officeDocument/2006/relationships/image" Target="../media/image5.png"/><Relationship Id="rId15" Type="http://schemas.openxmlformats.org/officeDocument/2006/relationships/image" Target="../media/image2.emf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13" Type="http://schemas.openxmlformats.org/officeDocument/2006/relationships/image" Target="../media/image6.emf"/><Relationship Id="rId14" Type="http://schemas.openxmlformats.org/officeDocument/2006/relationships/image" Target="../media/image7.jpeg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/>
              </a:ext>
            </a:extLst>
          </a:blip>
          <a:srcRect/>
          <a:stretch/>
        </p:blipFill>
        <p:spPr>
          <a:xfrm rot="10800000">
            <a:off x="-2" y="5966774"/>
            <a:ext cx="1581735" cy="90208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2826380" y="6353451"/>
            <a:ext cx="3454400" cy="39370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7685356" y="6096784"/>
            <a:ext cx="1388570" cy="704647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 userDrawn="1"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/>
        </p:blipFill>
        <p:spPr>
          <a:xfrm>
            <a:off x="-1" y="0"/>
            <a:ext cx="9144002" cy="1063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36642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038680" y="6238059"/>
            <a:ext cx="1034753" cy="525098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 userDrawn="1"/>
        </p:nvPicPr>
        <p:blipFill rotWithShape="1">
          <a:blip r:embed="rId14" cstate="print">
            <a:alphaModFix amt="30000"/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/>
              </a:ext>
            </a:extLst>
          </a:blip>
          <a:srcRect t="2185" b="10563"/>
          <a:stretch/>
        </p:blipFill>
        <p:spPr>
          <a:xfrm>
            <a:off x="0" y="1065038"/>
            <a:ext cx="8038680" cy="519763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2211022" y="617707"/>
            <a:ext cx="5224062" cy="595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40857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10C0FA-89FF-FE43-BE38-41723CDE35A4}" type="datetimeFigureOut">
              <a:rPr lang="es-ES" smtClean="0"/>
              <a:pPr/>
              <a:t>21/9/17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6DC548-14D3-064C-9F31-2878547A2AD6}" type="slidenum">
              <a:rPr lang="es-ES_tradnl" smtClean="0"/>
              <a:pPr/>
              <a:t>‹Nr.›</a:t>
            </a:fld>
            <a:endParaRPr lang="es-ES_tradnl"/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/>
              </a:ext>
            </a:extLst>
          </a:blip>
          <a:srcRect t="23648"/>
          <a:stretch/>
        </p:blipFill>
        <p:spPr>
          <a:xfrm>
            <a:off x="0" y="-87245"/>
            <a:ext cx="9235913" cy="694524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-1151780" y="-87246"/>
            <a:ext cx="12347102" cy="6945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773616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9.emf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8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4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4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4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4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4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4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14.jpeg"/><Relationship Id="rId5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4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4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4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4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2130622"/>
            <a:ext cx="5361520" cy="367043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/>
              </a:ext>
            </a:extLst>
          </a:blip>
          <a:srcRect r="5289"/>
          <a:stretch/>
        </p:blipFill>
        <p:spPr>
          <a:xfrm>
            <a:off x="987466" y="709396"/>
            <a:ext cx="8250400" cy="3993231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8001" y="5699962"/>
            <a:ext cx="1400530" cy="1035498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80160" y="5866079"/>
            <a:ext cx="1499611" cy="89166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96708" y="5617250"/>
            <a:ext cx="1777575" cy="118505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97105" y="6010771"/>
            <a:ext cx="1565632" cy="641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782796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/>
              </a:ext>
            </a:extLst>
          </a:blip>
          <a:srcRect t="23648"/>
          <a:stretch/>
        </p:blipFill>
        <p:spPr>
          <a:xfrm>
            <a:off x="-1" y="1535375"/>
            <a:ext cx="9144001" cy="917138"/>
          </a:xfrm>
          <a:prstGeom prst="rect">
            <a:avLst/>
          </a:prstGeom>
        </p:spPr>
      </p:pic>
      <p:sp>
        <p:nvSpPr>
          <p:cNvPr id="3" name="Título 1"/>
          <p:cNvSpPr txBox="1">
            <a:spLocks/>
          </p:cNvSpPr>
          <p:nvPr/>
        </p:nvSpPr>
        <p:spPr>
          <a:xfrm>
            <a:off x="-114196" y="1535375"/>
            <a:ext cx="9258196" cy="810858"/>
          </a:xfrm>
          <a:prstGeom prst="rect">
            <a:avLst/>
          </a:prstGeom>
          <a:noFill/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30000"/>
              </a:lnSpc>
            </a:pPr>
            <a:r>
              <a:rPr lang="es-ES_tradnl" sz="3600" dirty="0" smtClean="0">
                <a:solidFill>
                  <a:srgbClr val="FCC40D"/>
                </a:solidFill>
                <a:latin typeface="Calibri Normal" charset="0"/>
                <a:cs typeface="Calibri Normal" charset="0"/>
              </a:rPr>
              <a:t>ÍNDICE DE AUTORES </a:t>
            </a:r>
            <a:endParaRPr lang="es-ES_tradnl" sz="3600" dirty="0">
              <a:solidFill>
                <a:srgbClr val="FCC40D"/>
              </a:solidFill>
              <a:latin typeface="Calibri Normal" charset="0"/>
              <a:cs typeface="Calibri Normal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186667" y="2575846"/>
            <a:ext cx="7119149" cy="1738938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r>
              <a:rPr lang="es-ES_tradnl" sz="2400" dirty="0" smtClean="0">
                <a:solidFill>
                  <a:schemeClr val="bg1">
                    <a:lumMod val="50000"/>
                  </a:schemeClr>
                </a:solidFill>
                <a:latin typeface="Calibri Normal" charset="0"/>
                <a:cs typeface="Calibri Normal" charset="0"/>
              </a:rPr>
              <a:t>Coordinadores</a:t>
            </a:r>
          </a:p>
          <a:p>
            <a:endParaRPr lang="es-ES_tradnl" sz="1600" dirty="0">
              <a:solidFill>
                <a:schemeClr val="bg1">
                  <a:lumMod val="95000"/>
                </a:schemeClr>
              </a:solidFill>
              <a:latin typeface="Calibri Normal" charset="0"/>
              <a:cs typeface="Calibri Normal" charset="0"/>
            </a:endParaRPr>
          </a:p>
          <a:p>
            <a:r>
              <a:rPr lang="es-ES_tradnl" sz="1600" dirty="0">
                <a:solidFill>
                  <a:srgbClr val="64075D"/>
                </a:solidFill>
                <a:latin typeface="Calibri Normal" charset="0"/>
                <a:cs typeface="Calibri Normal" charset="0"/>
              </a:rPr>
              <a:t>Dra. Concepción Pérez </a:t>
            </a:r>
            <a:endParaRPr lang="es-ES_tradnl" sz="1600" dirty="0" smtClean="0">
              <a:solidFill>
                <a:srgbClr val="64075D"/>
              </a:solidFill>
              <a:latin typeface="Calibri Normal" charset="0"/>
              <a:cs typeface="Calibri Normal" charset="0"/>
            </a:endParaRPr>
          </a:p>
          <a:p>
            <a:r>
              <a:rPr lang="es-ES_tradnl" sz="1600" dirty="0">
                <a:solidFill>
                  <a:srgbClr val="64075D"/>
                </a:solidFill>
                <a:latin typeface="Calibri Normal" charset="0"/>
                <a:cs typeface="Calibri Normal" charset="0"/>
              </a:rPr>
              <a:t>Dr. Alberto Alonso </a:t>
            </a:r>
            <a:r>
              <a:rPr lang="es-ES_tradnl" sz="1600" dirty="0" smtClean="0">
                <a:solidFill>
                  <a:srgbClr val="64075D"/>
                </a:solidFill>
                <a:latin typeface="Calibri Normal" charset="0"/>
                <a:cs typeface="Calibri Normal" charset="0"/>
              </a:rPr>
              <a:t> </a:t>
            </a:r>
          </a:p>
          <a:p>
            <a:r>
              <a:rPr lang="es-ES_tradnl" sz="1600" dirty="0">
                <a:solidFill>
                  <a:srgbClr val="64075D"/>
                </a:solidFill>
                <a:latin typeface="Calibri Normal" charset="0"/>
                <a:cs typeface="Calibri Normal" charset="0"/>
              </a:rPr>
              <a:t>Dr. Alfredo </a:t>
            </a:r>
            <a:r>
              <a:rPr lang="es-ES_tradnl" sz="1600" dirty="0" smtClean="0">
                <a:solidFill>
                  <a:srgbClr val="64075D"/>
                </a:solidFill>
                <a:latin typeface="Calibri Normal" charset="0"/>
                <a:cs typeface="Calibri Normal" charset="0"/>
              </a:rPr>
              <a:t>Ramos</a:t>
            </a:r>
          </a:p>
          <a:p>
            <a:endParaRPr lang="es-ES_tradnl" sz="1600" dirty="0">
              <a:solidFill>
                <a:srgbClr val="64075D"/>
              </a:solidFill>
              <a:latin typeface="Calibri Normal" charset="0"/>
              <a:cs typeface="Calibri Normal" charset="0"/>
            </a:endParaRPr>
          </a:p>
          <a:p>
            <a:endParaRPr lang="es-ES_tradnl" sz="1600" dirty="0" smtClean="0">
              <a:solidFill>
                <a:srgbClr val="64075D"/>
              </a:solidFill>
              <a:latin typeface="Calibri Normal" charset="0"/>
              <a:cs typeface="Calibri Normal" charset="0"/>
            </a:endParaRPr>
          </a:p>
          <a:p>
            <a:endParaRPr lang="es-ES_tradnl" sz="2400" dirty="0" smtClean="0">
              <a:solidFill>
                <a:srgbClr val="64075D"/>
              </a:solidFill>
              <a:latin typeface="Calibri Normal" charset="0"/>
              <a:cs typeface="Calibri Normal" charset="0"/>
            </a:endParaRPr>
          </a:p>
          <a:p>
            <a:r>
              <a:rPr lang="es-ES_tradnl" sz="1600" dirty="0">
                <a:solidFill>
                  <a:srgbClr val="64075D"/>
                </a:solidFill>
                <a:latin typeface="Calibri Normal" charset="0"/>
                <a:cs typeface="Calibri Normal" charset="0"/>
              </a:rPr>
              <a:t>Dr. Francisco </a:t>
            </a:r>
            <a:r>
              <a:rPr lang="es-ES_tradnl" sz="1600" dirty="0" smtClean="0">
                <a:solidFill>
                  <a:srgbClr val="64075D"/>
                </a:solidFill>
                <a:latin typeface="Calibri Normal" charset="0"/>
                <a:cs typeface="Calibri Normal" charset="0"/>
              </a:rPr>
              <a:t>Villegas</a:t>
            </a:r>
          </a:p>
          <a:p>
            <a:r>
              <a:rPr lang="es-ES_tradnl" sz="1600" dirty="0">
                <a:solidFill>
                  <a:srgbClr val="64075D"/>
                </a:solidFill>
                <a:latin typeface="Calibri Normal" charset="0"/>
                <a:cs typeface="Calibri Normal" charset="0"/>
              </a:rPr>
              <a:t>Dr. Juan Antonio </a:t>
            </a:r>
            <a:r>
              <a:rPr lang="es-ES_tradnl" sz="1600" dirty="0" err="1">
                <a:solidFill>
                  <a:srgbClr val="64075D"/>
                </a:solidFill>
                <a:latin typeface="Calibri Normal" charset="0"/>
                <a:cs typeface="Calibri Normal" charset="0"/>
              </a:rPr>
              <a:t>Virizuela</a:t>
            </a:r>
            <a:r>
              <a:rPr lang="es-ES_tradnl" sz="1600" dirty="0">
                <a:solidFill>
                  <a:srgbClr val="64075D"/>
                </a:solidFill>
                <a:latin typeface="Calibri Normal" charset="0"/>
                <a:cs typeface="Calibri Normal" charset="0"/>
              </a:rPr>
              <a:t> </a:t>
            </a:r>
            <a:r>
              <a:rPr lang="es-ES_tradnl" sz="1600" dirty="0" smtClean="0">
                <a:solidFill>
                  <a:srgbClr val="64075D"/>
                </a:solidFill>
                <a:latin typeface="Calibri Normal" charset="0"/>
                <a:cs typeface="Calibri Normal" charset="0"/>
              </a:rPr>
              <a:t>  </a:t>
            </a:r>
            <a:endParaRPr lang="es-ES_tradnl" sz="1600" dirty="0">
              <a:solidFill>
                <a:srgbClr val="64075D"/>
              </a:solidFill>
              <a:latin typeface="Calibri Normal" charset="0"/>
              <a:cs typeface="Calibri Normal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183092" y="4434184"/>
            <a:ext cx="7122724" cy="1938992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r>
              <a:rPr lang="es-ES_tradnl" sz="2400" dirty="0">
                <a:solidFill>
                  <a:srgbClr val="7F7F7F"/>
                </a:solidFill>
                <a:latin typeface="Calibri Normal" charset="0"/>
                <a:cs typeface="Calibri Normal" charset="0"/>
              </a:rPr>
              <a:t>Colaboradores</a:t>
            </a:r>
            <a:r>
              <a:rPr lang="es-ES_tradnl" sz="2400" dirty="0">
                <a:solidFill>
                  <a:srgbClr val="64075D"/>
                </a:solidFill>
                <a:latin typeface="Calibri Normal" charset="0"/>
                <a:cs typeface="Calibri Normal" charset="0"/>
              </a:rPr>
              <a:t> </a:t>
            </a:r>
            <a:endParaRPr lang="es-ES_tradnl" sz="2400" dirty="0" smtClean="0">
              <a:solidFill>
                <a:srgbClr val="64075D"/>
              </a:solidFill>
              <a:latin typeface="Calibri Normal" charset="0"/>
              <a:cs typeface="Calibri Normal" charset="0"/>
            </a:endParaRPr>
          </a:p>
          <a:p>
            <a:endParaRPr lang="es-ES_tradnl" sz="1600" dirty="0">
              <a:solidFill>
                <a:schemeClr val="bg1">
                  <a:lumMod val="95000"/>
                </a:schemeClr>
              </a:solidFill>
              <a:latin typeface="Calibri Normal" charset="0"/>
              <a:cs typeface="Calibri Normal" charset="0"/>
            </a:endParaRPr>
          </a:p>
          <a:p>
            <a:r>
              <a:rPr lang="es-ES_tradnl" sz="1600" dirty="0">
                <a:solidFill>
                  <a:srgbClr val="64075D"/>
                </a:solidFill>
                <a:latin typeface="Calibri Normal" charset="0"/>
                <a:cs typeface="Calibri Normal" charset="0"/>
              </a:rPr>
              <a:t>Dra. Carmen Álamo de la Gala </a:t>
            </a:r>
            <a:endParaRPr lang="es-ES_tradnl" sz="1600" dirty="0" smtClean="0">
              <a:solidFill>
                <a:srgbClr val="64075D"/>
              </a:solidFill>
              <a:latin typeface="Calibri Normal" charset="0"/>
              <a:cs typeface="Calibri Normal" charset="0"/>
            </a:endParaRPr>
          </a:p>
          <a:p>
            <a:r>
              <a:rPr lang="es-ES_tradnl" sz="1600" dirty="0">
                <a:solidFill>
                  <a:srgbClr val="64075D"/>
                </a:solidFill>
                <a:latin typeface="Calibri Normal" charset="0"/>
                <a:cs typeface="Calibri Normal" charset="0"/>
              </a:rPr>
              <a:t>Dr. Jorge Contreras Martínez </a:t>
            </a:r>
            <a:endParaRPr lang="es-ES_tradnl" sz="1600" dirty="0" smtClean="0">
              <a:solidFill>
                <a:srgbClr val="64075D"/>
              </a:solidFill>
              <a:latin typeface="Calibri Normal" charset="0"/>
              <a:cs typeface="Calibri Normal" charset="0"/>
            </a:endParaRPr>
          </a:p>
          <a:p>
            <a:r>
              <a:rPr lang="es-ES_tradnl" sz="1600" dirty="0">
                <a:solidFill>
                  <a:srgbClr val="64075D"/>
                </a:solidFill>
                <a:latin typeface="Calibri Normal" charset="0"/>
                <a:cs typeface="Calibri Normal" charset="0"/>
              </a:rPr>
              <a:t>Dra. María De Madariaga Muñoz </a:t>
            </a:r>
            <a:endParaRPr lang="es-ES_tradnl" sz="1600" dirty="0" smtClean="0">
              <a:solidFill>
                <a:srgbClr val="64075D"/>
              </a:solidFill>
              <a:latin typeface="Calibri Normal" charset="0"/>
              <a:cs typeface="Calibri Normal" charset="0"/>
            </a:endParaRPr>
          </a:p>
          <a:p>
            <a:r>
              <a:rPr lang="es-ES_tradnl" sz="1600" dirty="0">
                <a:solidFill>
                  <a:srgbClr val="64075D"/>
                </a:solidFill>
                <a:latin typeface="Calibri Normal" charset="0"/>
                <a:cs typeface="Calibri Normal" charset="0"/>
              </a:rPr>
              <a:t>Dr. Francisco Gil </a:t>
            </a:r>
            <a:r>
              <a:rPr lang="es-ES_tradnl" sz="1600" dirty="0" err="1">
                <a:solidFill>
                  <a:srgbClr val="64075D"/>
                </a:solidFill>
                <a:latin typeface="Calibri Normal" charset="0"/>
                <a:cs typeface="Calibri Normal" charset="0"/>
              </a:rPr>
              <a:t>Moncayo</a:t>
            </a:r>
            <a:r>
              <a:rPr lang="es-ES_tradnl" sz="1600" dirty="0">
                <a:solidFill>
                  <a:srgbClr val="64075D"/>
                </a:solidFill>
                <a:latin typeface="Calibri Normal" charset="0"/>
                <a:cs typeface="Calibri Normal" charset="0"/>
              </a:rPr>
              <a:t> </a:t>
            </a:r>
            <a:endParaRPr lang="es-ES_tradnl" sz="1600" dirty="0" smtClean="0">
              <a:solidFill>
                <a:srgbClr val="64075D"/>
              </a:solidFill>
              <a:latin typeface="Calibri Normal" charset="0"/>
              <a:cs typeface="Calibri Normal" charset="0"/>
            </a:endParaRPr>
          </a:p>
          <a:p>
            <a:endParaRPr lang="es-ES_tradnl" sz="1600" dirty="0">
              <a:solidFill>
                <a:srgbClr val="64075D"/>
              </a:solidFill>
              <a:latin typeface="Calibri Normal" charset="0"/>
              <a:cs typeface="Calibri Normal" charset="0"/>
            </a:endParaRPr>
          </a:p>
          <a:p>
            <a:endParaRPr lang="es-ES_tradnl" sz="1600" dirty="0">
              <a:solidFill>
                <a:srgbClr val="64075D"/>
              </a:solidFill>
              <a:latin typeface="Calibri Normal" charset="0"/>
              <a:cs typeface="Calibri Normal" charset="0"/>
            </a:endParaRPr>
          </a:p>
          <a:p>
            <a:endParaRPr lang="es-ES_tradnl" sz="2400" dirty="0" smtClean="0">
              <a:solidFill>
                <a:srgbClr val="64075D"/>
              </a:solidFill>
              <a:latin typeface="Calibri Normal" charset="0"/>
              <a:cs typeface="Calibri Normal" charset="0"/>
            </a:endParaRPr>
          </a:p>
          <a:p>
            <a:r>
              <a:rPr lang="es-ES_tradnl" sz="1600" dirty="0">
                <a:solidFill>
                  <a:srgbClr val="64075D"/>
                </a:solidFill>
                <a:latin typeface="Calibri Normal" charset="0"/>
                <a:cs typeface="Calibri Normal" charset="0"/>
              </a:rPr>
              <a:t>Dra. Dolores López Alarcón </a:t>
            </a:r>
            <a:endParaRPr lang="es-ES_tradnl" sz="1600" dirty="0" smtClean="0">
              <a:solidFill>
                <a:srgbClr val="64075D"/>
              </a:solidFill>
              <a:latin typeface="Calibri Normal" charset="0"/>
              <a:cs typeface="Calibri Normal" charset="0"/>
            </a:endParaRPr>
          </a:p>
          <a:p>
            <a:r>
              <a:rPr lang="es-ES_tradnl" sz="1600" dirty="0">
                <a:solidFill>
                  <a:srgbClr val="64075D"/>
                </a:solidFill>
                <a:latin typeface="Calibri Normal" charset="0"/>
                <a:cs typeface="Calibri Normal" charset="0"/>
              </a:rPr>
              <a:t>Dr. Fernando López Campos </a:t>
            </a:r>
            <a:endParaRPr lang="es-ES_tradnl" sz="1600" dirty="0" smtClean="0">
              <a:solidFill>
                <a:srgbClr val="64075D"/>
              </a:solidFill>
              <a:latin typeface="Calibri Normal" charset="0"/>
              <a:cs typeface="Calibri Normal" charset="0"/>
            </a:endParaRPr>
          </a:p>
          <a:p>
            <a:r>
              <a:rPr lang="es-ES_tradnl" sz="1600" dirty="0">
                <a:solidFill>
                  <a:srgbClr val="64075D"/>
                </a:solidFill>
                <a:latin typeface="Calibri Normal" charset="0"/>
                <a:cs typeface="Calibri Normal" charset="0"/>
              </a:rPr>
              <a:t>Dr. César </a:t>
            </a:r>
            <a:r>
              <a:rPr lang="es-ES_tradnl" sz="1600" dirty="0" err="1">
                <a:solidFill>
                  <a:srgbClr val="64075D"/>
                </a:solidFill>
                <a:latin typeface="Calibri Normal" charset="0"/>
                <a:cs typeface="Calibri Normal" charset="0"/>
              </a:rPr>
              <a:t>Margarit</a:t>
            </a:r>
            <a:r>
              <a:rPr lang="es-ES_tradnl" sz="1600" dirty="0">
                <a:solidFill>
                  <a:srgbClr val="64075D"/>
                </a:solidFill>
                <a:latin typeface="Calibri Normal" charset="0"/>
                <a:cs typeface="Calibri Normal" charset="0"/>
              </a:rPr>
              <a:t> Ferri </a:t>
            </a:r>
            <a:endParaRPr lang="es-ES_tradnl" sz="1600" dirty="0" smtClean="0">
              <a:solidFill>
                <a:srgbClr val="64075D"/>
              </a:solidFill>
              <a:latin typeface="Calibri Normal" charset="0"/>
              <a:cs typeface="Calibri Normal" charset="0"/>
            </a:endParaRPr>
          </a:p>
          <a:p>
            <a:r>
              <a:rPr lang="es-ES_tradnl" sz="1600" dirty="0">
                <a:solidFill>
                  <a:srgbClr val="64075D"/>
                </a:solidFill>
                <a:latin typeface="Calibri Normal" charset="0"/>
                <a:cs typeface="Calibri Normal" charset="0"/>
              </a:rPr>
              <a:t>Dr. Ángel Montero Luis 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59355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/>
              </a:ext>
            </a:extLst>
          </a:blip>
          <a:srcRect t="23648"/>
          <a:stretch/>
        </p:blipFill>
        <p:spPr>
          <a:xfrm>
            <a:off x="-1" y="1535375"/>
            <a:ext cx="9144001" cy="643419"/>
          </a:xfrm>
          <a:prstGeom prst="rect">
            <a:avLst/>
          </a:prstGeom>
        </p:spPr>
      </p:pic>
      <p:sp>
        <p:nvSpPr>
          <p:cNvPr id="3" name="Título 1"/>
          <p:cNvSpPr txBox="1">
            <a:spLocks/>
          </p:cNvSpPr>
          <p:nvPr/>
        </p:nvSpPr>
        <p:spPr>
          <a:xfrm>
            <a:off x="-92300" y="1480630"/>
            <a:ext cx="9258196" cy="568858"/>
          </a:xfrm>
          <a:prstGeom prst="rect">
            <a:avLst/>
          </a:prstGeom>
          <a:noFill/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30000"/>
              </a:lnSpc>
            </a:pPr>
            <a:r>
              <a:rPr lang="es-ES_tradnl" sz="2800" b="1" dirty="0">
                <a:solidFill>
                  <a:srgbClr val="FCC40D"/>
                </a:solidFill>
                <a:latin typeface="+mn-lt"/>
                <a:cs typeface="Gotham"/>
              </a:rPr>
              <a:t>Epidemiología y Evaluación del Dolor Oncológico</a:t>
            </a:r>
          </a:p>
        </p:txBody>
      </p:sp>
      <p:sp>
        <p:nvSpPr>
          <p:cNvPr id="4" name="Rectángulo 3"/>
          <p:cNvSpPr/>
          <p:nvPr/>
        </p:nvSpPr>
        <p:spPr>
          <a:xfrm>
            <a:off x="1077187" y="2313080"/>
            <a:ext cx="7119149" cy="2108270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r>
              <a:rPr lang="es-ES_tradnl" sz="1600" b="1" dirty="0" smtClean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Epidemiología</a:t>
            </a:r>
          </a:p>
          <a:p>
            <a:r>
              <a:rPr lang="es-ES_tradnl" sz="1300" b="1" dirty="0" smtClean="0">
                <a:solidFill>
                  <a:srgbClr val="64075D"/>
                </a:solidFill>
                <a:latin typeface="Calibri"/>
                <a:cs typeface="Calibri"/>
              </a:rPr>
              <a:t>  </a:t>
            </a:r>
            <a:r>
              <a:rPr lang="es-ES_tradnl" sz="1300" b="1" dirty="0">
                <a:solidFill>
                  <a:srgbClr val="64075D"/>
                </a:solidFill>
                <a:latin typeface="Calibri"/>
                <a:cs typeface="Calibri"/>
              </a:rPr>
              <a:t> </a:t>
            </a:r>
            <a:r>
              <a:rPr lang="es-ES_tradnl" sz="1300" b="1" dirty="0" smtClean="0">
                <a:solidFill>
                  <a:srgbClr val="64075D"/>
                </a:solidFill>
                <a:latin typeface="Calibri"/>
                <a:cs typeface="Calibri"/>
              </a:rPr>
              <a:t>Introducción</a:t>
            </a:r>
            <a:endParaRPr lang="es-ES_tradnl" sz="1300" b="1" dirty="0">
              <a:solidFill>
                <a:srgbClr val="64075D"/>
              </a:solidFill>
              <a:latin typeface="Calibri"/>
              <a:cs typeface="Calibri"/>
            </a:endParaRPr>
          </a:p>
          <a:p>
            <a:r>
              <a:rPr lang="es-ES_tradnl" sz="1300" b="1" dirty="0" smtClean="0">
                <a:solidFill>
                  <a:srgbClr val="64075D"/>
                </a:solidFill>
                <a:latin typeface="Calibri"/>
                <a:cs typeface="Calibri"/>
              </a:rPr>
              <a:t>   Clasificación</a:t>
            </a:r>
            <a:endParaRPr lang="es-ES_tradnl" sz="1300" b="1" dirty="0">
              <a:solidFill>
                <a:srgbClr val="64075D"/>
              </a:solidFill>
              <a:latin typeface="Calibri"/>
              <a:cs typeface="Calibri"/>
            </a:endParaRPr>
          </a:p>
          <a:p>
            <a:r>
              <a:rPr lang="es-ES_tradnl" sz="1300" b="1" dirty="0" smtClean="0">
                <a:solidFill>
                  <a:srgbClr val="64075D"/>
                </a:solidFill>
                <a:latin typeface="Calibri"/>
                <a:cs typeface="Calibri"/>
              </a:rPr>
              <a:t>   Prevalencia</a:t>
            </a:r>
            <a:endParaRPr lang="es-ES_tradnl" sz="1300" b="1" dirty="0">
              <a:solidFill>
                <a:srgbClr val="64075D"/>
              </a:solidFill>
              <a:latin typeface="Calibri"/>
              <a:cs typeface="Calibri"/>
            </a:endParaRPr>
          </a:p>
          <a:p>
            <a:r>
              <a:rPr lang="es-ES_tradnl" sz="1300" b="1" dirty="0" smtClean="0">
                <a:solidFill>
                  <a:srgbClr val="64075D"/>
                </a:solidFill>
                <a:latin typeface="Calibri"/>
                <a:cs typeface="Calibri"/>
              </a:rPr>
              <a:t>   Impacto </a:t>
            </a:r>
            <a:r>
              <a:rPr lang="es-ES_tradnl" sz="1300" b="1" dirty="0">
                <a:solidFill>
                  <a:srgbClr val="64075D"/>
                </a:solidFill>
                <a:latin typeface="Calibri"/>
                <a:cs typeface="Calibri"/>
              </a:rPr>
              <a:t>del dolor</a:t>
            </a:r>
          </a:p>
          <a:p>
            <a:r>
              <a:rPr lang="es-ES_tradnl" sz="1300" b="1" dirty="0" smtClean="0">
                <a:solidFill>
                  <a:srgbClr val="64075D"/>
                </a:solidFill>
                <a:latin typeface="Calibri"/>
                <a:cs typeface="Calibri"/>
              </a:rPr>
              <a:t>   </a:t>
            </a:r>
            <a:r>
              <a:rPr lang="es-ES_tradnl" sz="1300" b="1" dirty="0" err="1" smtClean="0">
                <a:solidFill>
                  <a:srgbClr val="64075D"/>
                </a:solidFill>
                <a:latin typeface="Calibri"/>
                <a:cs typeface="Calibri"/>
              </a:rPr>
              <a:t>Infratratamiento</a:t>
            </a:r>
            <a:r>
              <a:rPr lang="es-ES_tradnl" sz="1300" b="1" dirty="0" smtClean="0">
                <a:solidFill>
                  <a:srgbClr val="64075D"/>
                </a:solidFill>
                <a:latin typeface="Calibri"/>
                <a:cs typeface="Calibri"/>
              </a:rPr>
              <a:t> </a:t>
            </a:r>
            <a:r>
              <a:rPr lang="es-ES_tradnl" sz="1300" b="1" dirty="0">
                <a:solidFill>
                  <a:srgbClr val="64075D"/>
                </a:solidFill>
                <a:latin typeface="Calibri"/>
                <a:cs typeface="Calibri"/>
              </a:rPr>
              <a:t>del dolor</a:t>
            </a:r>
            <a:r>
              <a:rPr lang="es-ES_tradnl" sz="800" b="1" dirty="0" smtClean="0">
                <a:solidFill>
                  <a:srgbClr val="64075D"/>
                </a:solidFill>
                <a:latin typeface="Calibri"/>
                <a:cs typeface="Calibri"/>
              </a:rPr>
              <a:t> </a:t>
            </a:r>
            <a:endParaRPr lang="es-ES_tradnl" sz="800" b="1" dirty="0">
              <a:solidFill>
                <a:srgbClr val="64075D"/>
              </a:solidFill>
              <a:latin typeface="Calibri"/>
              <a:cs typeface="Calibri"/>
            </a:endParaRPr>
          </a:p>
          <a:p>
            <a:endParaRPr lang="es-ES_tradnl" sz="800" b="1" dirty="0" smtClean="0">
              <a:solidFill>
                <a:schemeClr val="bg1">
                  <a:lumMod val="50000"/>
                </a:schemeClr>
              </a:solidFill>
              <a:latin typeface="Calibri"/>
              <a:cs typeface="Calibri"/>
            </a:endParaRPr>
          </a:p>
          <a:p>
            <a:r>
              <a:rPr lang="es-ES_tradnl" sz="1600" b="1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Evaluación del Dolor </a:t>
            </a:r>
            <a:r>
              <a:rPr lang="es-ES_tradnl" sz="1600" b="1" dirty="0" smtClean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Oncológico</a:t>
            </a:r>
          </a:p>
          <a:p>
            <a:r>
              <a:rPr lang="es-ES_tradnl" sz="1300" b="1" dirty="0" smtClean="0">
                <a:solidFill>
                  <a:srgbClr val="64075D"/>
                </a:solidFill>
                <a:latin typeface="Calibri"/>
                <a:cs typeface="Calibri"/>
              </a:rPr>
              <a:t>  </a:t>
            </a:r>
            <a:r>
              <a:rPr lang="es-ES_tradnl" sz="1300" b="1" dirty="0">
                <a:solidFill>
                  <a:srgbClr val="64075D"/>
                </a:solidFill>
                <a:latin typeface="Calibri"/>
                <a:cs typeface="Calibri"/>
              </a:rPr>
              <a:t> Diagnóstico clínico del </a:t>
            </a:r>
            <a:r>
              <a:rPr lang="es-ES_tradnl" sz="1300" b="1" dirty="0" smtClean="0">
                <a:solidFill>
                  <a:srgbClr val="64075D"/>
                </a:solidFill>
                <a:latin typeface="Calibri"/>
                <a:cs typeface="Calibri"/>
              </a:rPr>
              <a:t>dolor</a:t>
            </a:r>
          </a:p>
          <a:p>
            <a:r>
              <a:rPr lang="es-ES_tradnl" sz="1300" b="1" dirty="0" smtClean="0">
                <a:solidFill>
                  <a:srgbClr val="64075D"/>
                </a:solidFill>
                <a:latin typeface="Calibri"/>
                <a:cs typeface="Calibri"/>
              </a:rPr>
              <a:t>  </a:t>
            </a:r>
            <a:r>
              <a:rPr lang="es-ES_tradnl" sz="1300" b="1" dirty="0">
                <a:solidFill>
                  <a:srgbClr val="64075D"/>
                </a:solidFill>
                <a:latin typeface="Calibri"/>
                <a:cs typeface="Calibri"/>
              </a:rPr>
              <a:t> Herramientas de soporte para la evaluación del dolor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45937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-1" y="2351374"/>
            <a:ext cx="9144001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s-ES_tradnl" sz="4000" b="1" dirty="0">
                <a:solidFill>
                  <a:srgbClr val="FCC40D"/>
                </a:solidFill>
                <a:cs typeface="Gotham"/>
              </a:rPr>
              <a:t>Epidemiología y Evaluación</a:t>
            </a:r>
            <a:r>
              <a:rPr lang="es-ES_tradnl" sz="4000" b="1" dirty="0" smtClean="0">
                <a:solidFill>
                  <a:srgbClr val="FCC40D"/>
                </a:solidFill>
                <a:cs typeface="Gotham"/>
              </a:rPr>
              <a:t> </a:t>
            </a:r>
          </a:p>
          <a:p>
            <a:pPr algn="ctr">
              <a:lnSpc>
                <a:spcPct val="130000"/>
              </a:lnSpc>
            </a:pPr>
            <a:r>
              <a:rPr lang="es-ES_tradnl" sz="4000" b="1" dirty="0" smtClean="0">
                <a:solidFill>
                  <a:srgbClr val="FCC40D"/>
                </a:solidFill>
                <a:cs typeface="Gotham"/>
              </a:rPr>
              <a:t>del </a:t>
            </a:r>
            <a:r>
              <a:rPr lang="es-ES_tradnl" sz="4000" b="1" dirty="0">
                <a:solidFill>
                  <a:srgbClr val="FCC40D"/>
                </a:solidFill>
                <a:cs typeface="Gotham"/>
              </a:rPr>
              <a:t>Dolor Oncológico</a:t>
            </a:r>
            <a:endParaRPr lang="es-ES_tradnl" sz="4000" b="1" dirty="0" smtClean="0">
              <a:solidFill>
                <a:srgbClr val="FCC40D"/>
              </a:solidFill>
              <a:cs typeface="Gotham"/>
            </a:endParaRPr>
          </a:p>
          <a:p>
            <a:pPr algn="ctr"/>
            <a:endParaRPr lang="es-ES_tradnl" sz="4000" b="1" dirty="0">
              <a:solidFill>
                <a:srgbClr val="FCC40D"/>
              </a:solidFill>
              <a:latin typeface="Gotham"/>
              <a:cs typeface="Gotham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122335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-1" y="827314"/>
            <a:ext cx="9144001" cy="339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s-ES_tradnl" sz="3400" b="1" dirty="0" smtClean="0">
                <a:solidFill>
                  <a:srgbClr val="FCC40D"/>
                </a:solidFill>
                <a:cs typeface="Gotham"/>
              </a:rPr>
              <a:t>        </a:t>
            </a:r>
            <a:r>
              <a:rPr lang="es-ES_tradnl" sz="3600" b="1" dirty="0" smtClean="0">
                <a:solidFill>
                  <a:srgbClr val="FCC40D"/>
                </a:solidFill>
                <a:cs typeface="Gotham"/>
              </a:rPr>
              <a:t>Epidemiología </a:t>
            </a:r>
            <a:r>
              <a:rPr lang="es-ES_tradnl" sz="3600" b="1" dirty="0" smtClean="0">
                <a:solidFill>
                  <a:srgbClr val="FCC40D"/>
                </a:solidFill>
                <a:cs typeface="Gotham"/>
              </a:rPr>
              <a:t>del </a:t>
            </a:r>
            <a:r>
              <a:rPr lang="es-ES_tradnl" sz="3600" b="1" dirty="0" smtClean="0">
                <a:solidFill>
                  <a:srgbClr val="FCC40D"/>
                </a:solidFill>
                <a:cs typeface="Gotham"/>
              </a:rPr>
              <a:t>Dolor Oncológico</a:t>
            </a:r>
            <a:endParaRPr lang="es-ES_tradnl" sz="3600" b="1" dirty="0" smtClean="0">
              <a:solidFill>
                <a:srgbClr val="FCC40D"/>
              </a:solidFill>
              <a:cs typeface="Gotham"/>
            </a:endParaRPr>
          </a:p>
          <a:p>
            <a:pPr lvl="2"/>
            <a:endParaRPr lang="es-ES_tradnl" sz="2800" b="1" dirty="0" smtClean="0">
              <a:solidFill>
                <a:schemeClr val="bg1"/>
              </a:solidFill>
              <a:cs typeface="Calibri"/>
            </a:endParaRPr>
          </a:p>
          <a:p>
            <a:pPr lvl="2"/>
            <a:r>
              <a:rPr lang="es-ES_tradnl" sz="2800" b="1" dirty="0" smtClean="0">
                <a:solidFill>
                  <a:schemeClr val="bg1"/>
                </a:solidFill>
                <a:cs typeface="Calibri"/>
              </a:rPr>
              <a:t>   </a:t>
            </a:r>
            <a:r>
              <a:rPr lang="es-ES_tradnl" sz="2800" b="1" dirty="0" smtClean="0">
                <a:solidFill>
                  <a:schemeClr val="bg1"/>
                </a:solidFill>
                <a:cs typeface="Calibri"/>
              </a:rPr>
              <a:t>Introducción</a:t>
            </a:r>
            <a:endParaRPr lang="es-ES_tradnl" sz="2800" b="1" dirty="0">
              <a:solidFill>
                <a:schemeClr val="bg1"/>
              </a:solidFill>
              <a:cs typeface="Calibri"/>
            </a:endParaRPr>
          </a:p>
          <a:p>
            <a:pPr lvl="2"/>
            <a:r>
              <a:rPr lang="es-ES_tradnl" sz="2800" b="1" dirty="0">
                <a:solidFill>
                  <a:schemeClr val="bg1"/>
                </a:solidFill>
                <a:cs typeface="Calibri"/>
              </a:rPr>
              <a:t> </a:t>
            </a:r>
            <a:r>
              <a:rPr lang="es-ES_tradnl" sz="2800" b="1" dirty="0" smtClean="0">
                <a:solidFill>
                  <a:schemeClr val="bg1"/>
                </a:solidFill>
                <a:cs typeface="Calibri"/>
              </a:rPr>
              <a:t>  Clasificación</a:t>
            </a:r>
            <a:endParaRPr lang="es-ES_tradnl" sz="2800" b="1" dirty="0">
              <a:solidFill>
                <a:schemeClr val="bg1"/>
              </a:solidFill>
              <a:cs typeface="Calibri"/>
            </a:endParaRPr>
          </a:p>
          <a:p>
            <a:pPr lvl="2"/>
            <a:r>
              <a:rPr lang="es-ES_tradnl" sz="2800" b="1" dirty="0">
                <a:solidFill>
                  <a:schemeClr val="bg1"/>
                </a:solidFill>
                <a:cs typeface="Calibri"/>
              </a:rPr>
              <a:t>   Prevalencia</a:t>
            </a:r>
          </a:p>
          <a:p>
            <a:pPr lvl="2"/>
            <a:r>
              <a:rPr lang="es-ES_tradnl" sz="2800" b="1" dirty="0">
                <a:solidFill>
                  <a:schemeClr val="bg1"/>
                </a:solidFill>
                <a:cs typeface="Calibri"/>
              </a:rPr>
              <a:t>   Impacto del dolor</a:t>
            </a:r>
          </a:p>
          <a:p>
            <a:pPr lvl="2"/>
            <a:r>
              <a:rPr lang="es-ES_tradnl" sz="2800" b="1" dirty="0">
                <a:solidFill>
                  <a:schemeClr val="bg1"/>
                </a:solidFill>
                <a:cs typeface="Calibri"/>
              </a:rPr>
              <a:t>   </a:t>
            </a:r>
            <a:r>
              <a:rPr lang="es-ES_tradnl" sz="2800" b="1" dirty="0" err="1">
                <a:solidFill>
                  <a:schemeClr val="bg1"/>
                </a:solidFill>
                <a:cs typeface="Calibri"/>
              </a:rPr>
              <a:t>Infratratamiento</a:t>
            </a:r>
            <a:r>
              <a:rPr lang="es-ES_tradnl" sz="2800" b="1" dirty="0">
                <a:solidFill>
                  <a:schemeClr val="bg1"/>
                </a:solidFill>
                <a:cs typeface="Calibri"/>
              </a:rPr>
              <a:t> del dolor 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122335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9939"/>
            <a:ext cx="9144000" cy="1018299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es-ES_tradnl" sz="4000" b="1" dirty="0" smtClean="0">
                <a:solidFill>
                  <a:srgbClr val="FCC40D"/>
                </a:solidFill>
                <a:latin typeface="Calibri Normal" charset="0"/>
                <a:cs typeface="Calibri Normal" charset="0"/>
              </a:rPr>
              <a:t>INTRODUCIÓN</a:t>
            </a:r>
            <a:endParaRPr lang="es-ES_tradnl" sz="4000" b="1" dirty="0">
              <a:solidFill>
                <a:srgbClr val="FCC40D"/>
              </a:solidFill>
              <a:latin typeface="Calibri Normal" charset="0"/>
              <a:cs typeface="Calibri Normal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12411" y="1871789"/>
            <a:ext cx="837864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1600" dirty="0">
                <a:solidFill>
                  <a:schemeClr val="bg1">
                    <a:lumMod val="50000"/>
                  </a:schemeClr>
                </a:solidFill>
                <a:latin typeface="Calibri Normal" charset="0"/>
                <a:cs typeface="Calibri Normal" charset="0"/>
              </a:rPr>
              <a:t>La </a:t>
            </a:r>
            <a:r>
              <a:rPr lang="es-ES_tradnl" sz="1600" b="1" dirty="0">
                <a:solidFill>
                  <a:srgbClr val="64075D"/>
                </a:solidFill>
                <a:latin typeface="Calibri Normal" charset="0"/>
                <a:cs typeface="Calibri Normal" charset="0"/>
              </a:rPr>
              <a:t>importancia del dolor en el paciente </a:t>
            </a:r>
            <a:r>
              <a:rPr lang="es-ES_tradnl" sz="1600" b="1" dirty="0" err="1">
                <a:solidFill>
                  <a:srgbClr val="64075D"/>
                </a:solidFill>
                <a:latin typeface="Calibri Normal" charset="0"/>
                <a:cs typeface="Calibri Normal" charset="0"/>
              </a:rPr>
              <a:t>oncológico</a:t>
            </a:r>
            <a:r>
              <a:rPr lang="es-ES_tradnl" sz="1600" b="1" dirty="0">
                <a:solidFill>
                  <a:srgbClr val="64075D"/>
                </a:solidFill>
                <a:latin typeface="Calibri Normal" charset="0"/>
                <a:cs typeface="Calibri Normal" charset="0"/>
              </a:rPr>
              <a:t> </a:t>
            </a: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  <a:latin typeface="Calibri Normal" charset="0"/>
                <a:cs typeface="Calibri Normal" charset="0"/>
              </a:rPr>
              <a:t>viene dada por:</a:t>
            </a:r>
          </a:p>
          <a:p>
            <a:endParaRPr lang="es-ES_tradnl" sz="1600" dirty="0" smtClean="0">
              <a:solidFill>
                <a:srgbClr val="64075D"/>
              </a:solidFill>
              <a:latin typeface="Calibri Normal" charset="0"/>
              <a:cs typeface="Calibri Normal" charset="0"/>
            </a:endParaRPr>
          </a:p>
          <a:p>
            <a:pPr marL="285750" indent="-285750">
              <a:buSzPct val="100000"/>
              <a:buBlip>
                <a:blip r:embed="rId3"/>
              </a:buBlip>
            </a:pP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  <a:latin typeface="Calibri Normal" charset="0"/>
                <a:cs typeface="Calibri Normal" charset="0"/>
              </a:rPr>
              <a:t>Su 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  <a:latin typeface="Calibri Normal" charset="0"/>
                <a:cs typeface="Calibri Normal" charset="0"/>
              </a:rPr>
              <a:t>elevada prevalencia, alcanzando el 90% en fases terminales. </a:t>
            </a:r>
          </a:p>
          <a:p>
            <a:pPr marL="285750" indent="-285750">
              <a:buSzPct val="100000"/>
              <a:buBlip>
                <a:blip r:embed="rId3"/>
              </a:buBlip>
            </a:pP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  <a:latin typeface="Calibri Normal" charset="0"/>
                <a:cs typeface="Calibri Normal" charset="0"/>
              </a:rPr>
              <a:t>La 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  <a:latin typeface="Calibri Normal" charset="0"/>
                <a:cs typeface="Calibri Normal" charset="0"/>
              </a:rPr>
              <a:t>frecuente </a:t>
            </a: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  <a:latin typeface="Calibri Normal" charset="0"/>
                <a:cs typeface="Calibri Normal" charset="0"/>
              </a:rPr>
              <a:t>asociación 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  <a:latin typeface="Calibri Normal" charset="0"/>
                <a:cs typeface="Calibri Normal" charset="0"/>
              </a:rPr>
              <a:t>con </a:t>
            </a: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  <a:latin typeface="Calibri Normal" charset="0"/>
                <a:cs typeface="Calibri Normal" charset="0"/>
              </a:rPr>
              <a:t>progresión 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  <a:latin typeface="Calibri Normal" charset="0"/>
                <a:cs typeface="Calibri Normal" charset="0"/>
              </a:rPr>
              <a:t>tumoral. </a:t>
            </a:r>
          </a:p>
          <a:p>
            <a:pPr marL="285750" indent="-285750">
              <a:buSzPct val="100000"/>
              <a:buBlip>
                <a:blip r:embed="rId3"/>
              </a:buBlip>
            </a:pP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  <a:latin typeface="Calibri Normal" charset="0"/>
                <a:cs typeface="Calibri Normal" charset="0"/>
              </a:rPr>
              <a:t>El 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  <a:latin typeface="Calibri Normal" charset="0"/>
                <a:cs typeface="Calibri Normal" charset="0"/>
              </a:rPr>
              <a:t>aumento de la incidencia, consecuencia del mayor </a:t>
            </a: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  <a:latin typeface="Calibri Normal" charset="0"/>
                <a:cs typeface="Calibri Normal" charset="0"/>
              </a:rPr>
              <a:t>número 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  <a:latin typeface="Calibri Normal" charset="0"/>
                <a:cs typeface="Calibri Normal" charset="0"/>
              </a:rPr>
              <a:t>de casos detectados anualmente. </a:t>
            </a:r>
          </a:p>
          <a:p>
            <a:pPr marL="285750" indent="-285750">
              <a:buSzPct val="100000"/>
              <a:buBlip>
                <a:blip r:embed="rId3"/>
              </a:buBlip>
            </a:pP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  <a:latin typeface="Calibri Normal" charset="0"/>
                <a:cs typeface="Calibri Normal" charset="0"/>
              </a:rPr>
              <a:t>La </a:t>
            </a:r>
            <a:r>
              <a:rPr lang="es-ES_tradnl" sz="1600" dirty="0" err="1">
                <a:solidFill>
                  <a:schemeClr val="bg1">
                    <a:lumMod val="50000"/>
                  </a:schemeClr>
                </a:solidFill>
                <a:latin typeface="Calibri Normal" charset="0"/>
                <a:cs typeface="Calibri Normal" charset="0"/>
              </a:rPr>
              <a:t>afectación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  <a:latin typeface="Calibri Normal" charset="0"/>
                <a:cs typeface="Calibri Normal" charset="0"/>
              </a:rPr>
              <a:t> de la calidad de vida del paciente. 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9845543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158" y="3555666"/>
            <a:ext cx="8352037" cy="1419813"/>
          </a:xfrm>
        </p:spPr>
        <p:txBody>
          <a:bodyPr/>
          <a:lstStyle/>
          <a:p>
            <a:pPr>
              <a:buSzPct val="100000"/>
              <a:buBlip>
                <a:blip r:embed="rId3"/>
              </a:buBlip>
            </a:pPr>
            <a:r>
              <a:rPr lang="es-ES_tradnl" sz="1600" dirty="0">
                <a:solidFill>
                  <a:srgbClr val="565654"/>
                </a:solidFill>
                <a:latin typeface="Calibri Normal" charset="0"/>
              </a:rPr>
              <a:t>Teniendo en cuenta que la incidencia de </a:t>
            </a:r>
            <a:r>
              <a:rPr lang="es-ES_tradnl" sz="1600" dirty="0" smtClean="0">
                <a:solidFill>
                  <a:srgbClr val="565654"/>
                </a:solidFill>
                <a:latin typeface="Calibri Normal" charset="0"/>
              </a:rPr>
              <a:t>casos </a:t>
            </a:r>
            <a:r>
              <a:rPr lang="es-ES_tradnl" sz="1600" dirty="0">
                <a:solidFill>
                  <a:srgbClr val="565654"/>
                </a:solidFill>
                <a:latin typeface="Calibri Normal" charset="0"/>
              </a:rPr>
              <a:t>nuevos de </a:t>
            </a:r>
            <a:r>
              <a:rPr lang="es-ES_tradnl" sz="1600" dirty="0" smtClean="0">
                <a:solidFill>
                  <a:srgbClr val="565654"/>
                </a:solidFill>
                <a:latin typeface="Calibri Normal" charset="0"/>
              </a:rPr>
              <a:t>cáncer </a:t>
            </a:r>
            <a:r>
              <a:rPr lang="es-ES_tradnl" sz="1600" dirty="0">
                <a:solidFill>
                  <a:srgbClr val="565654"/>
                </a:solidFill>
                <a:latin typeface="Calibri Normal" charset="0"/>
              </a:rPr>
              <a:t>en 2008, </a:t>
            </a:r>
            <a:r>
              <a:rPr lang="es-ES_tradnl" sz="1600" dirty="0" smtClean="0">
                <a:solidFill>
                  <a:srgbClr val="565654"/>
                </a:solidFill>
                <a:latin typeface="Calibri Normal" charset="0"/>
              </a:rPr>
              <a:t>según </a:t>
            </a:r>
            <a:r>
              <a:rPr lang="es-ES_tradnl" sz="1600" dirty="0">
                <a:solidFill>
                  <a:srgbClr val="565654"/>
                </a:solidFill>
                <a:latin typeface="Calibri Normal" charset="0"/>
              </a:rPr>
              <a:t>datos de la </a:t>
            </a:r>
            <a:r>
              <a:rPr lang="es-ES_tradnl" sz="1600" dirty="0" smtClean="0">
                <a:solidFill>
                  <a:srgbClr val="565654"/>
                </a:solidFill>
                <a:latin typeface="Calibri Normal" charset="0"/>
              </a:rPr>
              <a:t>Organización </a:t>
            </a:r>
            <a:r>
              <a:rPr lang="es-ES_tradnl" sz="1600" dirty="0">
                <a:solidFill>
                  <a:srgbClr val="565654"/>
                </a:solidFill>
                <a:latin typeface="Calibri Normal" charset="0"/>
              </a:rPr>
              <a:t>Mundial de la Salud (OMS), fue de 12.667.470 y que la </a:t>
            </a:r>
            <a:r>
              <a:rPr lang="es-ES_tradnl" sz="1600" dirty="0" smtClean="0">
                <a:solidFill>
                  <a:srgbClr val="565654"/>
                </a:solidFill>
                <a:latin typeface="Calibri Normal" charset="0"/>
              </a:rPr>
              <a:t>estimación </a:t>
            </a:r>
            <a:r>
              <a:rPr lang="es-ES_tradnl" sz="1600" dirty="0">
                <a:solidFill>
                  <a:srgbClr val="565654"/>
                </a:solidFill>
                <a:latin typeface="Calibri Normal" charset="0"/>
              </a:rPr>
              <a:t>de </a:t>
            </a:r>
            <a:r>
              <a:rPr lang="es-ES_tradnl" sz="1600" dirty="0" smtClean="0">
                <a:solidFill>
                  <a:srgbClr val="565654"/>
                </a:solidFill>
                <a:latin typeface="Calibri Normal" charset="0"/>
              </a:rPr>
              <a:t>cáncer </a:t>
            </a:r>
            <a:r>
              <a:rPr lang="es-ES_tradnl" sz="1600" dirty="0">
                <a:solidFill>
                  <a:srgbClr val="565654"/>
                </a:solidFill>
                <a:latin typeface="Calibri Normal" charset="0"/>
              </a:rPr>
              <a:t>para el 2020 es de </a:t>
            </a:r>
            <a:r>
              <a:rPr lang="es-ES_tradnl" sz="1600" dirty="0" smtClean="0">
                <a:solidFill>
                  <a:srgbClr val="565654"/>
                </a:solidFill>
                <a:latin typeface="Calibri Normal" charset="0"/>
              </a:rPr>
              <a:t>más </a:t>
            </a:r>
            <a:r>
              <a:rPr lang="es-ES_tradnl" sz="1600" dirty="0">
                <a:solidFill>
                  <a:srgbClr val="565654"/>
                </a:solidFill>
                <a:latin typeface="Calibri Normal" charset="0"/>
              </a:rPr>
              <a:t>de 15 </a:t>
            </a:r>
            <a:r>
              <a:rPr lang="es-ES_tradnl" sz="1600" dirty="0" smtClean="0">
                <a:solidFill>
                  <a:srgbClr val="565654"/>
                </a:solidFill>
                <a:latin typeface="Calibri Normal" charset="0"/>
              </a:rPr>
              <a:t>millones </a:t>
            </a:r>
            <a:r>
              <a:rPr lang="es-ES_tradnl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Normal" charset="0"/>
              </a:rPr>
              <a:t>y siendo </a:t>
            </a:r>
            <a:r>
              <a:rPr lang="es-ES_tradnl" sz="1600" b="1" dirty="0">
                <a:solidFill>
                  <a:srgbClr val="64075D"/>
                </a:solidFill>
                <a:latin typeface="Calibri Normal" charset="0"/>
              </a:rPr>
              <a:t>el dolor un </a:t>
            </a:r>
            <a:r>
              <a:rPr lang="es-ES_tradnl" sz="1600" b="1" dirty="0" err="1">
                <a:solidFill>
                  <a:srgbClr val="64075D"/>
                </a:solidFill>
                <a:latin typeface="Calibri Normal" charset="0"/>
              </a:rPr>
              <a:t>síntoma</a:t>
            </a:r>
            <a:r>
              <a:rPr lang="es-ES_tradnl" sz="1600" b="1" dirty="0">
                <a:solidFill>
                  <a:srgbClr val="64075D"/>
                </a:solidFill>
                <a:latin typeface="Calibri Normal" charset="0"/>
              </a:rPr>
              <a:t> tan prevalente en esta enfermedad, el tratamiento del mismo es o </a:t>
            </a:r>
            <a:r>
              <a:rPr lang="es-ES_tradnl" sz="1600" b="1" dirty="0" err="1">
                <a:solidFill>
                  <a:srgbClr val="64075D"/>
                </a:solidFill>
                <a:latin typeface="Calibri Normal" charset="0"/>
              </a:rPr>
              <a:t>debería</a:t>
            </a:r>
            <a:r>
              <a:rPr lang="es-ES_tradnl" sz="1600" b="1" dirty="0">
                <a:solidFill>
                  <a:srgbClr val="64075D"/>
                </a:solidFill>
                <a:latin typeface="Calibri Normal" charset="0"/>
              </a:rPr>
              <a:t> ser enfocado como un problema en los sistemas de </a:t>
            </a:r>
            <a:r>
              <a:rPr lang="es-ES_tradnl" sz="1600" b="1" dirty="0" smtClean="0">
                <a:solidFill>
                  <a:srgbClr val="64075D"/>
                </a:solidFill>
                <a:latin typeface="Calibri Normal" charset="0"/>
              </a:rPr>
              <a:t>salud. </a:t>
            </a:r>
            <a:endParaRPr lang="es-ES_tradnl" sz="1600" b="1" dirty="0">
              <a:solidFill>
                <a:srgbClr val="64075D"/>
              </a:solidFill>
              <a:effectLst/>
            </a:endParaRPr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518159" y="1937747"/>
            <a:ext cx="8352037" cy="732829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100000"/>
              <a:buBlip>
                <a:blip r:embed="rId3"/>
              </a:buBlip>
            </a:pPr>
            <a:r>
              <a:rPr lang="es-ES_tradnl" sz="1600" dirty="0" smtClean="0">
                <a:solidFill>
                  <a:srgbClr val="565654"/>
                </a:solidFill>
                <a:latin typeface="Calibri Normal" charset="0"/>
              </a:rPr>
              <a:t>Todos los registros poblacionales en </a:t>
            </a:r>
            <a:r>
              <a:rPr lang="es-ES_tradnl" sz="1600" dirty="0" err="1" smtClean="0">
                <a:solidFill>
                  <a:srgbClr val="565654"/>
                </a:solidFill>
                <a:latin typeface="Calibri Normal" charset="0"/>
              </a:rPr>
              <a:t>España</a:t>
            </a:r>
            <a:r>
              <a:rPr lang="es-ES_tradnl" sz="1600" dirty="0" smtClean="0">
                <a:solidFill>
                  <a:srgbClr val="565654"/>
                </a:solidFill>
                <a:latin typeface="Calibri Normal" charset="0"/>
              </a:rPr>
              <a:t> han mostrado un </a:t>
            </a:r>
            <a:r>
              <a:rPr lang="es-ES_tradnl" sz="1600" b="1" dirty="0" smtClean="0">
                <a:solidFill>
                  <a:srgbClr val="64075D"/>
                </a:solidFill>
                <a:latin typeface="Calibri Normal" charset="0"/>
              </a:rPr>
              <a:t>importante incremento de la incidencia de tumores malignos.</a:t>
            </a:r>
            <a:r>
              <a:rPr lang="es-ES_tradnl" sz="1600" dirty="0" smtClean="0">
                <a:solidFill>
                  <a:srgbClr val="565654"/>
                </a:solidFill>
                <a:latin typeface="Calibri Normal" charset="0"/>
              </a:rPr>
              <a:t> </a:t>
            </a:r>
            <a:endParaRPr lang="es-ES_tradnl" sz="1600" dirty="0"/>
          </a:p>
        </p:txBody>
      </p:sp>
      <p:sp>
        <p:nvSpPr>
          <p:cNvPr id="9" name="Marcador de contenido 2"/>
          <p:cNvSpPr txBox="1">
            <a:spLocks/>
          </p:cNvSpPr>
          <p:nvPr/>
        </p:nvSpPr>
        <p:spPr>
          <a:xfrm>
            <a:off x="518160" y="2690576"/>
            <a:ext cx="8352037" cy="646984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100000"/>
              <a:buBlip>
                <a:blip r:embed="rId3"/>
              </a:buBlip>
            </a:pPr>
            <a:r>
              <a:rPr lang="es-ES_tradnl" sz="1600" dirty="0" smtClean="0">
                <a:solidFill>
                  <a:srgbClr val="565654"/>
                </a:solidFill>
                <a:latin typeface="Calibri Normal" charset="0"/>
              </a:rPr>
              <a:t>El envejecimiento de la población y la mayor supervivencia de los pacientes oncológicos, </a:t>
            </a:r>
            <a:r>
              <a:rPr lang="es-ES_tradnl" sz="1600" dirty="0">
                <a:solidFill>
                  <a:srgbClr val="565654"/>
                </a:solidFill>
                <a:latin typeface="Calibri Normal" charset="0"/>
              </a:rPr>
              <a:t>han </a:t>
            </a:r>
            <a:r>
              <a:rPr lang="es-ES_tradnl" sz="1600" dirty="0" smtClean="0">
                <a:solidFill>
                  <a:srgbClr val="565654"/>
                </a:solidFill>
                <a:latin typeface="Calibri Normal" charset="0"/>
              </a:rPr>
              <a:t>influido </a:t>
            </a:r>
            <a:r>
              <a:rPr lang="es-ES_tradnl" sz="1600" dirty="0">
                <a:solidFill>
                  <a:srgbClr val="565654"/>
                </a:solidFill>
                <a:latin typeface="Calibri Normal" charset="0"/>
              </a:rPr>
              <a:t>en el aumento de la prevalencia de pacientes con </a:t>
            </a:r>
            <a:r>
              <a:rPr lang="es-ES_tradnl" sz="1600" dirty="0" smtClean="0">
                <a:solidFill>
                  <a:srgbClr val="565654"/>
                </a:solidFill>
                <a:latin typeface="Calibri Normal" charset="0"/>
              </a:rPr>
              <a:t>cáncer </a:t>
            </a:r>
            <a:r>
              <a:rPr lang="es-ES_tradnl" sz="1600" dirty="0">
                <a:solidFill>
                  <a:srgbClr val="565654"/>
                </a:solidFill>
                <a:latin typeface="Calibri Normal" charset="0"/>
              </a:rPr>
              <a:t>en </a:t>
            </a:r>
            <a:r>
              <a:rPr lang="es-ES_tradnl" sz="1600" dirty="0" err="1" smtClean="0">
                <a:solidFill>
                  <a:srgbClr val="565654"/>
                </a:solidFill>
                <a:latin typeface="Calibri Normal" charset="0"/>
              </a:rPr>
              <a:t>España</a:t>
            </a:r>
            <a:r>
              <a:rPr lang="es-ES_tradnl" sz="1600" dirty="0" smtClean="0">
                <a:solidFill>
                  <a:srgbClr val="565654"/>
                </a:solidFill>
                <a:latin typeface="Calibri Normal" charset="0"/>
              </a:rPr>
              <a:t>.</a:t>
            </a:r>
            <a:endParaRPr lang="es-ES_tradnl" sz="1600" dirty="0"/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18299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es-ES_tradnl" sz="4000" b="1" dirty="0" smtClean="0">
                <a:solidFill>
                  <a:srgbClr val="FCC40D"/>
                </a:solidFill>
                <a:latin typeface="Calibri Normal" charset="0"/>
                <a:cs typeface="Calibri Normal" charset="0"/>
              </a:rPr>
              <a:t>INTRODUCIÓN</a:t>
            </a:r>
            <a:endParaRPr lang="es-ES_tradnl" sz="4000" b="1" dirty="0">
              <a:solidFill>
                <a:srgbClr val="FCC40D"/>
              </a:solidFill>
              <a:latin typeface="Calibri Normal" charset="0"/>
              <a:cs typeface="Calibri Norm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122530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27095" y="2848557"/>
            <a:ext cx="7772556" cy="723556"/>
          </a:xfrm>
        </p:spPr>
        <p:txBody>
          <a:bodyPr/>
          <a:lstStyle/>
          <a:p>
            <a:pPr>
              <a:buSzPct val="100000"/>
              <a:buBlip>
                <a:blip r:embed="rId3"/>
              </a:buBlip>
            </a:pPr>
            <a:r>
              <a:rPr lang="es-ES_tradnl" sz="1600" b="1" dirty="0" smtClean="0">
                <a:solidFill>
                  <a:srgbClr val="64075D"/>
                </a:solidFill>
                <a:latin typeface="Calibri Normal" charset="0"/>
              </a:rPr>
              <a:t>Asociado a la enfermedad</a:t>
            </a:r>
            <a:r>
              <a:rPr lang="es-ES_tradnl" sz="1600" dirty="0" smtClean="0">
                <a:solidFill>
                  <a:srgbClr val="565654"/>
                </a:solidFill>
                <a:latin typeface="Calibri Normal" charset="0"/>
              </a:rPr>
              <a:t>. Aparece en el 10-25% de los pacientes, por ejemplo, los dolores </a:t>
            </a:r>
            <a:r>
              <a:rPr lang="es-ES_tradnl" sz="1600" dirty="0" err="1" smtClean="0">
                <a:solidFill>
                  <a:srgbClr val="565654"/>
                </a:solidFill>
                <a:latin typeface="Calibri Normal" charset="0"/>
              </a:rPr>
              <a:t>musculoesqueléticos</a:t>
            </a:r>
            <a:r>
              <a:rPr lang="es-ES_tradnl" sz="1600" dirty="0" smtClean="0">
                <a:solidFill>
                  <a:srgbClr val="565654"/>
                </a:solidFill>
                <a:latin typeface="Calibri Normal" charset="0"/>
              </a:rPr>
              <a:t> (lumbalgias) por </a:t>
            </a:r>
            <a:r>
              <a:rPr lang="es-ES_tradnl" sz="1600" dirty="0" err="1" smtClean="0">
                <a:solidFill>
                  <a:srgbClr val="565654"/>
                </a:solidFill>
                <a:latin typeface="Calibri Normal" charset="0"/>
              </a:rPr>
              <a:t>encamamientos</a:t>
            </a:r>
            <a:r>
              <a:rPr lang="es-ES_tradnl" sz="1600" dirty="0" smtClean="0">
                <a:solidFill>
                  <a:srgbClr val="565654"/>
                </a:solidFill>
                <a:latin typeface="Calibri Normal" charset="0"/>
              </a:rPr>
              <a:t> prolongados. </a:t>
            </a:r>
            <a:endParaRPr lang="es-ES_tradnl" sz="1600" dirty="0">
              <a:solidFill>
                <a:srgbClr val="565654"/>
              </a:solidFill>
              <a:latin typeface="Calibri Normal" charset="0"/>
            </a:endParaRPr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639924" y="1569543"/>
            <a:ext cx="8229600" cy="830206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_tradnl" sz="1600" b="1" dirty="0" smtClean="0">
                <a:solidFill>
                  <a:srgbClr val="64075D"/>
                </a:solidFill>
                <a:latin typeface="Calibri Normal" charset="0"/>
              </a:rPr>
              <a:t>Según </a:t>
            </a:r>
            <a:r>
              <a:rPr lang="es-ES_tradnl" sz="1600" b="1" dirty="0">
                <a:solidFill>
                  <a:srgbClr val="64075D"/>
                </a:solidFill>
                <a:latin typeface="Calibri Normal" charset="0"/>
              </a:rPr>
              <a:t>su </a:t>
            </a:r>
            <a:r>
              <a:rPr lang="es-ES_tradnl" sz="1600" b="1" dirty="0" smtClean="0">
                <a:solidFill>
                  <a:srgbClr val="64075D"/>
                </a:solidFill>
                <a:latin typeface="Calibri Normal" charset="0"/>
              </a:rPr>
              <a:t>etiología</a:t>
            </a:r>
            <a:r>
              <a:rPr lang="es-ES_tradnl" sz="1600" dirty="0" smtClean="0">
                <a:solidFill>
                  <a:srgbClr val="565654"/>
                </a:solidFill>
                <a:latin typeface="Calibri Normal" charset="0"/>
              </a:rPr>
              <a:t>, </a:t>
            </a:r>
            <a:r>
              <a:rPr lang="es-ES_tradnl" sz="1600" dirty="0">
                <a:solidFill>
                  <a:srgbClr val="565654"/>
                </a:solidFill>
                <a:latin typeface="Calibri Normal" charset="0"/>
              </a:rPr>
              <a:t>el dolor presente en los pacientes </a:t>
            </a:r>
            <a:r>
              <a:rPr lang="es-ES_tradnl" sz="1600" dirty="0" err="1" smtClean="0">
                <a:solidFill>
                  <a:srgbClr val="565654"/>
                </a:solidFill>
                <a:latin typeface="Calibri Normal" charset="0"/>
              </a:rPr>
              <a:t>oncológicos</a:t>
            </a:r>
            <a:r>
              <a:rPr lang="es-ES_tradnl" sz="1600" dirty="0" smtClean="0">
                <a:solidFill>
                  <a:srgbClr val="565654"/>
                </a:solidFill>
                <a:latin typeface="Calibri Normal" charset="0"/>
              </a:rPr>
              <a:t> </a:t>
            </a:r>
            <a:r>
              <a:rPr lang="es-ES_tradnl" sz="1600" dirty="0">
                <a:solidFill>
                  <a:srgbClr val="565654"/>
                </a:solidFill>
                <a:latin typeface="Calibri Normal" charset="0"/>
              </a:rPr>
              <a:t>se puede </a:t>
            </a:r>
            <a:r>
              <a:rPr lang="es-ES_tradnl" sz="1600" dirty="0" smtClean="0">
                <a:solidFill>
                  <a:srgbClr val="565654"/>
                </a:solidFill>
                <a:latin typeface="Calibri Normal" charset="0"/>
              </a:rPr>
              <a:t>clasificar como: </a:t>
            </a:r>
            <a:endParaRPr lang="es-ES_tradnl" sz="1600" dirty="0">
              <a:solidFill>
                <a:srgbClr val="565654"/>
              </a:solidFill>
              <a:latin typeface="Calibri Normal" charset="0"/>
            </a:endParaRPr>
          </a:p>
        </p:txBody>
      </p:sp>
      <p:sp>
        <p:nvSpPr>
          <p:cNvPr id="9" name="Marcador de contenido 2"/>
          <p:cNvSpPr txBox="1">
            <a:spLocks/>
          </p:cNvSpPr>
          <p:nvPr/>
        </p:nvSpPr>
        <p:spPr>
          <a:xfrm>
            <a:off x="639924" y="2037739"/>
            <a:ext cx="7909716" cy="997375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100000"/>
              <a:buBlip>
                <a:blip r:embed="rId3"/>
              </a:buBlip>
            </a:pPr>
            <a:r>
              <a:rPr lang="es-ES_tradnl" sz="1600" b="1" dirty="0">
                <a:solidFill>
                  <a:srgbClr val="64075D"/>
                </a:solidFill>
                <a:latin typeface="Calibri Normal" charset="0"/>
              </a:rPr>
              <a:t>Derivado de la enfermedad</a:t>
            </a:r>
            <a:r>
              <a:rPr lang="es-ES_tradnl" sz="1600" dirty="0">
                <a:solidFill>
                  <a:srgbClr val="565654"/>
                </a:solidFill>
                <a:latin typeface="Calibri Normal" charset="0"/>
              </a:rPr>
              <a:t>. Es el </a:t>
            </a:r>
            <a:r>
              <a:rPr lang="es-ES_tradnl" sz="1600" dirty="0" smtClean="0">
                <a:solidFill>
                  <a:srgbClr val="565654"/>
                </a:solidFill>
                <a:latin typeface="Calibri Normal" charset="0"/>
              </a:rPr>
              <a:t>más </a:t>
            </a:r>
            <a:r>
              <a:rPr lang="es-ES_tradnl" sz="1600" dirty="0">
                <a:solidFill>
                  <a:srgbClr val="565654"/>
                </a:solidFill>
                <a:latin typeface="Calibri Normal" charset="0"/>
              </a:rPr>
              <a:t>frecuente (40- 80%). Está causado directamente por la enfermedad, por ejemplo, el causado por </a:t>
            </a:r>
            <a:r>
              <a:rPr lang="es-ES_tradnl" sz="1600" dirty="0" smtClean="0">
                <a:solidFill>
                  <a:srgbClr val="565654"/>
                </a:solidFill>
                <a:latin typeface="Calibri Normal" charset="0"/>
              </a:rPr>
              <a:t>infiltración </a:t>
            </a:r>
            <a:r>
              <a:rPr lang="es-ES_tradnl" sz="1600" dirty="0">
                <a:solidFill>
                  <a:srgbClr val="565654"/>
                </a:solidFill>
                <a:latin typeface="Calibri Normal" charset="0"/>
              </a:rPr>
              <a:t>tumoral de </a:t>
            </a:r>
            <a:r>
              <a:rPr lang="es-ES_tradnl" sz="1600" dirty="0" smtClean="0">
                <a:solidFill>
                  <a:srgbClr val="565654"/>
                </a:solidFill>
                <a:latin typeface="Calibri Normal" charset="0"/>
              </a:rPr>
              <a:t>órganos </a:t>
            </a:r>
            <a:r>
              <a:rPr lang="es-ES_tradnl" sz="1600" dirty="0">
                <a:solidFill>
                  <a:srgbClr val="565654"/>
                </a:solidFill>
                <a:latin typeface="Calibri Normal" charset="0"/>
              </a:rPr>
              <a:t>y estructuras nerviosas. 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2464231" y="53779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 dirty="0"/>
          </a:p>
        </p:txBody>
      </p:sp>
      <p:sp>
        <p:nvSpPr>
          <p:cNvPr id="5" name="Rectángulo 4"/>
          <p:cNvSpPr/>
          <p:nvPr/>
        </p:nvSpPr>
        <p:spPr>
          <a:xfrm>
            <a:off x="665582" y="3625770"/>
            <a:ext cx="77725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SzPct val="100000"/>
              <a:buBlip>
                <a:blip r:embed="rId3"/>
              </a:buBlip>
            </a:pPr>
            <a:r>
              <a:rPr lang="es-ES_tradnl" sz="1600" b="1" dirty="0">
                <a:solidFill>
                  <a:srgbClr val="64075D"/>
                </a:solidFill>
                <a:latin typeface="Calibri Normal" charset="0"/>
              </a:rPr>
              <a:t>Asociado al tratamiento </a:t>
            </a:r>
            <a:r>
              <a:rPr lang="es-ES_tradnl" sz="1600" b="1" dirty="0" smtClean="0">
                <a:solidFill>
                  <a:srgbClr val="64075D"/>
                </a:solidFill>
                <a:latin typeface="Calibri Normal" charset="0"/>
              </a:rPr>
              <a:t>oncológico</a:t>
            </a:r>
            <a:r>
              <a:rPr lang="es-ES_tradnl" sz="1600" dirty="0" smtClean="0">
                <a:solidFill>
                  <a:srgbClr val="64075D"/>
                </a:solidFill>
                <a:latin typeface="Calibri Normal" charset="0"/>
              </a:rPr>
              <a:t>. </a:t>
            </a:r>
            <a:r>
              <a:rPr lang="es-ES_tradnl" sz="1600" dirty="0">
                <a:solidFill>
                  <a:srgbClr val="565654"/>
                </a:solidFill>
                <a:latin typeface="Calibri Normal" charset="0"/>
              </a:rPr>
              <a:t>15-20% incluye el dolor agudo </a:t>
            </a:r>
            <a:r>
              <a:rPr lang="es-ES_tradnl" sz="1600" dirty="0" smtClean="0">
                <a:solidFill>
                  <a:srgbClr val="565654"/>
                </a:solidFill>
                <a:latin typeface="Calibri Normal" charset="0"/>
              </a:rPr>
              <a:t>postoperatorio</a:t>
            </a:r>
            <a:r>
              <a:rPr lang="es-ES_tradnl" sz="1600" dirty="0">
                <a:solidFill>
                  <a:srgbClr val="565654"/>
                </a:solidFill>
                <a:latin typeface="Calibri Normal" charset="0"/>
              </a:rPr>
              <a:t>, las secuelas </a:t>
            </a:r>
            <a:r>
              <a:rPr lang="es-ES_tradnl" sz="1600" dirty="0" smtClean="0">
                <a:solidFill>
                  <a:srgbClr val="565654"/>
                </a:solidFill>
                <a:latin typeface="Calibri Normal" charset="0"/>
              </a:rPr>
              <a:t>quirúrgicas, </a:t>
            </a:r>
            <a:r>
              <a:rPr lang="es-ES_tradnl" sz="1600" dirty="0">
                <a:solidFill>
                  <a:srgbClr val="565654"/>
                </a:solidFill>
                <a:latin typeface="Calibri Normal" charset="0"/>
              </a:rPr>
              <a:t>la enfermedad injerto contra </a:t>
            </a:r>
            <a:r>
              <a:rPr lang="es-ES_tradnl" sz="1600" dirty="0" smtClean="0">
                <a:solidFill>
                  <a:srgbClr val="565654"/>
                </a:solidFill>
                <a:latin typeface="Calibri Normal" charset="0"/>
              </a:rPr>
              <a:t>huésped </a:t>
            </a:r>
            <a:r>
              <a:rPr lang="es-ES_tradnl" sz="1600" dirty="0">
                <a:solidFill>
                  <a:srgbClr val="565654"/>
                </a:solidFill>
                <a:latin typeface="Calibri Normal" charset="0"/>
              </a:rPr>
              <a:t>el dolor asociado a </a:t>
            </a:r>
            <a:r>
              <a:rPr lang="es-ES_tradnl" sz="1600" dirty="0" err="1">
                <a:solidFill>
                  <a:srgbClr val="565654"/>
                </a:solidFill>
                <a:latin typeface="Calibri Normal" charset="0"/>
              </a:rPr>
              <a:t>quimioterápicos</a:t>
            </a:r>
            <a:r>
              <a:rPr lang="es-ES_tradnl" sz="1600" dirty="0">
                <a:solidFill>
                  <a:srgbClr val="565654"/>
                </a:solidFill>
                <a:latin typeface="Calibri Normal" charset="0"/>
              </a:rPr>
              <a:t>, terapias hormonales, o al tratamiento </a:t>
            </a:r>
            <a:r>
              <a:rPr lang="es-ES_tradnl" sz="1600" dirty="0" smtClean="0">
                <a:solidFill>
                  <a:srgbClr val="565654"/>
                </a:solidFill>
                <a:latin typeface="Calibri Normal" charset="0"/>
              </a:rPr>
              <a:t>radioterápico. </a:t>
            </a:r>
            <a:endParaRPr lang="es-ES_tradnl" sz="1600" dirty="0"/>
          </a:p>
        </p:txBody>
      </p:sp>
      <p:sp>
        <p:nvSpPr>
          <p:cNvPr id="6" name="Rectángulo 5"/>
          <p:cNvSpPr/>
          <p:nvPr/>
        </p:nvSpPr>
        <p:spPr>
          <a:xfrm>
            <a:off x="652753" y="4651748"/>
            <a:ext cx="77497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SzPct val="100000"/>
              <a:buBlip>
                <a:blip r:embed="rId3"/>
              </a:buBlip>
            </a:pPr>
            <a:r>
              <a:rPr lang="es-ES_tradnl" sz="1600" b="1" dirty="0">
                <a:solidFill>
                  <a:srgbClr val="64075D"/>
                </a:solidFill>
                <a:latin typeface="Calibri Normal" charset="0"/>
              </a:rPr>
              <a:t>Independiente del </a:t>
            </a:r>
            <a:r>
              <a:rPr lang="es-ES_tradnl" sz="1600" b="1" dirty="0" err="1">
                <a:solidFill>
                  <a:srgbClr val="64075D"/>
                </a:solidFill>
                <a:latin typeface="Calibri Normal" charset="0"/>
              </a:rPr>
              <a:t>cáncer</a:t>
            </a:r>
            <a:r>
              <a:rPr lang="es-ES_tradnl" sz="1600" dirty="0">
                <a:solidFill>
                  <a:srgbClr val="A51163"/>
                </a:solidFill>
                <a:latin typeface="Calibri Normal" charset="0"/>
              </a:rPr>
              <a:t>. </a:t>
            </a:r>
            <a:r>
              <a:rPr lang="es-ES_tradnl" sz="1600" dirty="0">
                <a:solidFill>
                  <a:srgbClr val="565654"/>
                </a:solidFill>
                <a:latin typeface="Calibri Normal" charset="0"/>
              </a:rPr>
              <a:t>(3-10%) relacionado con las comorbilidades </a:t>
            </a:r>
            <a:r>
              <a:rPr lang="es-ES_tradnl" sz="1600" dirty="0" smtClean="0">
                <a:solidFill>
                  <a:srgbClr val="565654"/>
                </a:solidFill>
                <a:latin typeface="Calibri Normal" charset="0"/>
              </a:rPr>
              <a:t>presentes </a:t>
            </a:r>
            <a:r>
              <a:rPr lang="es-ES_tradnl" sz="1600" dirty="0">
                <a:solidFill>
                  <a:srgbClr val="565654"/>
                </a:solidFill>
                <a:latin typeface="Calibri Normal" charset="0"/>
              </a:rPr>
              <a:t>en el paciente </a:t>
            </a:r>
            <a:r>
              <a:rPr lang="es-ES_tradnl" sz="1600" dirty="0" smtClean="0">
                <a:solidFill>
                  <a:srgbClr val="565654"/>
                </a:solidFill>
                <a:latin typeface="Calibri Normal" charset="0"/>
              </a:rPr>
              <a:t>oncológico, </a:t>
            </a:r>
            <a:r>
              <a:rPr lang="es-ES_tradnl" sz="1600" dirty="0">
                <a:solidFill>
                  <a:srgbClr val="565654"/>
                </a:solidFill>
                <a:latin typeface="Calibri Normal" charset="0"/>
              </a:rPr>
              <a:t>como por ejemplo, </a:t>
            </a:r>
            <a:r>
              <a:rPr lang="es-ES_tradnl" sz="1600" dirty="0" err="1">
                <a:solidFill>
                  <a:srgbClr val="565654"/>
                </a:solidFill>
                <a:latin typeface="Calibri Normal" charset="0"/>
              </a:rPr>
              <a:t>osteoartrosis</a:t>
            </a:r>
            <a:r>
              <a:rPr lang="es-ES_tradnl" sz="1600" dirty="0">
                <a:solidFill>
                  <a:srgbClr val="565654"/>
                </a:solidFill>
                <a:latin typeface="Calibri Normal" charset="0"/>
              </a:rPr>
              <a:t> y </a:t>
            </a:r>
            <a:r>
              <a:rPr lang="es-ES_tradnl" sz="1600" dirty="0" err="1">
                <a:solidFill>
                  <a:srgbClr val="565654"/>
                </a:solidFill>
                <a:latin typeface="Calibri Normal" charset="0"/>
              </a:rPr>
              <a:t>polineuropatia</a:t>
            </a:r>
            <a:r>
              <a:rPr lang="es-ES_tradnl" sz="1600" dirty="0">
                <a:solidFill>
                  <a:srgbClr val="565654"/>
                </a:solidFill>
                <a:latin typeface="Calibri Normal" charset="0"/>
              </a:rPr>
              <a:t> </a:t>
            </a:r>
            <a:r>
              <a:rPr lang="es-ES_tradnl" sz="1600" dirty="0" smtClean="0">
                <a:solidFill>
                  <a:srgbClr val="565654"/>
                </a:solidFill>
                <a:latin typeface="Calibri Normal" charset="0"/>
              </a:rPr>
              <a:t>diabética </a:t>
            </a:r>
            <a:endParaRPr lang="es-ES_tradnl" sz="1600" dirty="0"/>
          </a:p>
        </p:txBody>
      </p:sp>
      <p:sp>
        <p:nvSpPr>
          <p:cNvPr id="11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18299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es-ES_tradnl" sz="4000" b="1" dirty="0" smtClean="0">
                <a:solidFill>
                  <a:srgbClr val="FCC40D"/>
                </a:solidFill>
                <a:latin typeface="Calibri Normal" charset="0"/>
                <a:cs typeface="Calibri Normal" charset="0"/>
              </a:rPr>
              <a:t>CLASIFICACIÓN</a:t>
            </a:r>
            <a:endParaRPr lang="es-ES_tradnl" sz="4000" b="1" dirty="0">
              <a:solidFill>
                <a:srgbClr val="FCC40D"/>
              </a:solidFill>
              <a:latin typeface="Calibri Normal" charset="0"/>
              <a:cs typeface="Calibri Norm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37898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464231" y="53779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 dirty="0"/>
          </a:p>
        </p:txBody>
      </p:sp>
      <p:grpSp>
        <p:nvGrpSpPr>
          <p:cNvPr id="14" name="Agrupar 13"/>
          <p:cNvGrpSpPr/>
          <p:nvPr/>
        </p:nvGrpSpPr>
        <p:grpSpPr>
          <a:xfrm>
            <a:off x="1972380" y="1256913"/>
            <a:ext cx="5199240" cy="4731245"/>
            <a:chOff x="1972380" y="1256913"/>
            <a:chExt cx="5199240" cy="4731245"/>
          </a:xfrm>
        </p:grpSpPr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tretch>
              <a:fillRect/>
            </a:stretch>
          </p:blipFill>
          <p:spPr>
            <a:xfrm>
              <a:off x="1972380" y="1256913"/>
              <a:ext cx="5199240" cy="4731245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 l="16259" t="3" r="24337" b="92133"/>
            <a:stretch/>
          </p:blipFill>
          <p:spPr>
            <a:xfrm>
              <a:off x="2200998" y="1257389"/>
              <a:ext cx="2888200" cy="340613"/>
            </a:xfrm>
            <a:prstGeom prst="rect">
              <a:avLst/>
            </a:prstGeom>
          </p:spPr>
        </p:pic>
      </p:grp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18299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es-ES_tradnl" sz="4000" b="1" dirty="0" smtClean="0">
                <a:solidFill>
                  <a:srgbClr val="FCC40D"/>
                </a:solidFill>
                <a:latin typeface="Calibri Normal" charset="0"/>
                <a:cs typeface="Calibri Normal" charset="0"/>
              </a:rPr>
              <a:t>CLASIFICACIÓN</a:t>
            </a:r>
            <a:endParaRPr lang="es-ES_tradnl" sz="4000" b="1" dirty="0">
              <a:solidFill>
                <a:srgbClr val="FCC40D"/>
              </a:solidFill>
              <a:latin typeface="Calibri Normal" charset="0"/>
              <a:cs typeface="Calibri Norm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43772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464231" y="53779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 dirty="0"/>
          </a:p>
        </p:txBody>
      </p:sp>
      <p:sp>
        <p:nvSpPr>
          <p:cNvPr id="5" name="Rectángulo 4"/>
          <p:cNvSpPr/>
          <p:nvPr/>
        </p:nvSpPr>
        <p:spPr>
          <a:xfrm>
            <a:off x="604433" y="1240828"/>
            <a:ext cx="793513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SzPct val="100000"/>
            </a:pPr>
            <a:r>
              <a:rPr lang="es-ES_tradnl" sz="1600" b="1" dirty="0" err="1">
                <a:solidFill>
                  <a:srgbClr val="64075D"/>
                </a:solidFill>
                <a:latin typeface="Calibri Normal" charset="0"/>
              </a:rPr>
              <a:t>Según</a:t>
            </a:r>
            <a:r>
              <a:rPr lang="es-ES_tradnl" sz="1600" b="1" dirty="0">
                <a:solidFill>
                  <a:srgbClr val="64075D"/>
                </a:solidFill>
                <a:latin typeface="Calibri Normal" charset="0"/>
              </a:rPr>
              <a:t> su </a:t>
            </a:r>
            <a:r>
              <a:rPr lang="es-ES_tradnl" sz="1600" b="1" dirty="0" err="1">
                <a:solidFill>
                  <a:srgbClr val="64075D"/>
                </a:solidFill>
                <a:latin typeface="Calibri Normal" charset="0"/>
              </a:rPr>
              <a:t>localización</a:t>
            </a:r>
            <a:r>
              <a:rPr lang="es-ES_tradnl" sz="1600" b="1" dirty="0">
                <a:solidFill>
                  <a:srgbClr val="64075D"/>
                </a:solidFill>
                <a:latin typeface="Calibri Normal" charset="0"/>
              </a:rPr>
              <a:t> </a:t>
            </a:r>
            <a:endParaRPr lang="es-ES_tradnl" sz="1600" b="1" dirty="0" smtClean="0">
              <a:solidFill>
                <a:srgbClr val="64075D"/>
              </a:solidFill>
              <a:latin typeface="Calibri Normal" charset="0"/>
            </a:endParaRPr>
          </a:p>
          <a:p>
            <a:pPr>
              <a:buSzPct val="100000"/>
              <a:buBlip>
                <a:blip r:embed="rId3"/>
              </a:buBlip>
            </a:pPr>
            <a:endParaRPr lang="es-ES_tradnl" sz="1600" b="1" dirty="0" smtClean="0">
              <a:solidFill>
                <a:srgbClr val="A51163"/>
              </a:solidFill>
              <a:latin typeface="Calibri Normal" charset="0"/>
            </a:endParaRPr>
          </a:p>
          <a:p>
            <a:pPr marL="285750" indent="-285750">
              <a:buSzPct val="100000"/>
              <a:buBlip>
                <a:blip r:embed="rId3"/>
              </a:buBlip>
            </a:pP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  <a:latin typeface="Calibri Normal" charset="0"/>
              </a:rPr>
              <a:t>Cabeza 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  <a:latin typeface="Calibri Normal" charset="0"/>
              </a:rPr>
              <a:t>y cuello. </a:t>
            </a:r>
            <a:endParaRPr lang="es-ES_tradnl" sz="1600" dirty="0" smtClean="0">
              <a:solidFill>
                <a:schemeClr val="bg1">
                  <a:lumMod val="50000"/>
                </a:schemeClr>
              </a:solidFill>
              <a:latin typeface="Calibri Normal" charset="0"/>
            </a:endParaRPr>
          </a:p>
          <a:p>
            <a:pPr marL="285750" indent="-285750">
              <a:buSzPct val="100000"/>
              <a:buBlip>
                <a:blip r:embed="rId3"/>
              </a:buBlip>
            </a:pPr>
            <a:r>
              <a:rPr lang="es-ES_tradnl" sz="1600" dirty="0" err="1" smtClean="0">
                <a:solidFill>
                  <a:schemeClr val="bg1">
                    <a:lumMod val="50000"/>
                  </a:schemeClr>
                </a:solidFill>
                <a:latin typeface="Calibri Normal" charset="0"/>
              </a:rPr>
              <a:t>Tórax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  <a:latin typeface="Calibri Normal" charset="0"/>
              </a:rPr>
              <a:t>. </a:t>
            </a:r>
          </a:p>
          <a:p>
            <a:pPr marL="285750" indent="-285750">
              <a:buSzPct val="100000"/>
              <a:buBlip>
                <a:blip r:embed="rId3"/>
              </a:buBlip>
            </a:pP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  <a:latin typeface="Calibri Normal" charset="0"/>
              </a:rPr>
              <a:t>Columna 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  <a:latin typeface="Calibri Normal" charset="0"/>
              </a:rPr>
              <a:t>vertebral. </a:t>
            </a:r>
          </a:p>
          <a:p>
            <a:pPr marL="285750" indent="-285750">
              <a:buSzPct val="100000"/>
              <a:buBlip>
                <a:blip r:embed="rId3"/>
              </a:buBlip>
            </a:pP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  <a:latin typeface="Calibri Normal" charset="0"/>
              </a:rPr>
              <a:t>Abdomen 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  <a:latin typeface="Calibri Normal" charset="0"/>
              </a:rPr>
              <a:t>y pelvis. </a:t>
            </a:r>
            <a:endParaRPr lang="es-ES_tradnl" sz="1600" dirty="0" smtClean="0">
              <a:solidFill>
                <a:schemeClr val="bg1">
                  <a:lumMod val="50000"/>
                </a:schemeClr>
              </a:solidFill>
              <a:latin typeface="Calibri Normal" charset="0"/>
            </a:endParaRPr>
          </a:p>
          <a:p>
            <a:pPr marL="285750" indent="-285750">
              <a:buSzPct val="100000"/>
              <a:buBlip>
                <a:blip r:embed="rId3"/>
              </a:buBlip>
            </a:pP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  <a:latin typeface="Calibri Normal" charset="0"/>
              </a:rPr>
              <a:t>Extremidades 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  <a:latin typeface="Calibri Normal" charset="0"/>
              </a:rPr>
              <a:t>(p. ej. </a:t>
            </a:r>
            <a:r>
              <a:rPr lang="es-ES_tradnl" sz="1600" dirty="0" err="1">
                <a:solidFill>
                  <a:schemeClr val="bg1">
                    <a:lumMod val="50000"/>
                  </a:schemeClr>
                </a:solidFill>
                <a:latin typeface="Calibri Normal" charset="0"/>
              </a:rPr>
              <a:t>plexopatía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  <a:latin typeface="Calibri Normal" charset="0"/>
              </a:rPr>
              <a:t> braquial u </a:t>
            </a:r>
            <a:r>
              <a:rPr lang="es-ES_tradnl" sz="1600" dirty="0" err="1">
                <a:solidFill>
                  <a:schemeClr val="bg1">
                    <a:lumMod val="50000"/>
                  </a:schemeClr>
                </a:solidFill>
                <a:latin typeface="Calibri Normal" charset="0"/>
              </a:rPr>
              <a:t>ósea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  <a:latin typeface="Calibri Normal" charset="0"/>
              </a:rPr>
              <a:t>). </a:t>
            </a:r>
            <a:endParaRPr lang="es-ES_tradnl" sz="1600" dirty="0" smtClean="0">
              <a:solidFill>
                <a:schemeClr val="bg1">
                  <a:lumMod val="50000"/>
                </a:schemeClr>
              </a:solidFill>
              <a:latin typeface="Calibri Normal" charset="0"/>
            </a:endParaRPr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18299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es-ES_tradnl" sz="4000" b="1" dirty="0" smtClean="0">
                <a:solidFill>
                  <a:srgbClr val="FCC40D"/>
                </a:solidFill>
                <a:latin typeface="Calibri Normal" charset="0"/>
                <a:cs typeface="Calibri Normal" charset="0"/>
              </a:rPr>
              <a:t>CLASIFICACIÓN</a:t>
            </a:r>
            <a:endParaRPr lang="es-ES_tradnl" sz="4000" b="1" dirty="0">
              <a:solidFill>
                <a:srgbClr val="FCC40D"/>
              </a:solidFill>
              <a:latin typeface="Calibri Normal" charset="0"/>
              <a:cs typeface="Calibri Normal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604433" y="3093280"/>
            <a:ext cx="5823663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SzPct val="100000"/>
            </a:pPr>
            <a:r>
              <a:rPr lang="es-ES_tradnl" sz="1600" b="1" dirty="0" err="1">
                <a:solidFill>
                  <a:srgbClr val="64075D"/>
                </a:solidFill>
                <a:latin typeface="Calibri Normal" charset="0"/>
              </a:rPr>
              <a:t>Según</a:t>
            </a:r>
            <a:r>
              <a:rPr lang="es-ES_tradnl" sz="1600" b="1" dirty="0">
                <a:solidFill>
                  <a:srgbClr val="64075D"/>
                </a:solidFill>
                <a:latin typeface="Calibri Normal" charset="0"/>
              </a:rPr>
              <a:t> la </a:t>
            </a:r>
            <a:r>
              <a:rPr lang="es-ES_tradnl" sz="1600" b="1" dirty="0" err="1" smtClean="0">
                <a:solidFill>
                  <a:srgbClr val="64075D"/>
                </a:solidFill>
                <a:latin typeface="Calibri Normal" charset="0"/>
              </a:rPr>
              <a:t>cronología</a:t>
            </a:r>
            <a:endParaRPr lang="es-ES_tradnl" sz="1600" b="1" dirty="0" smtClean="0">
              <a:solidFill>
                <a:srgbClr val="64075D"/>
              </a:solidFill>
              <a:latin typeface="Calibri Normal" charset="0"/>
            </a:endParaRPr>
          </a:p>
          <a:p>
            <a:pPr>
              <a:buSzPct val="100000"/>
              <a:buBlip>
                <a:blip r:embed="rId3"/>
              </a:buBlip>
            </a:pPr>
            <a:endParaRPr lang="es-ES_tradnl" sz="1600" dirty="0" smtClean="0">
              <a:solidFill>
                <a:srgbClr val="64075D"/>
              </a:solidFill>
              <a:latin typeface="Calibri Normal" charset="0"/>
            </a:endParaRPr>
          </a:p>
          <a:p>
            <a:pPr marL="285750" indent="-285750">
              <a:buSzPct val="100000"/>
              <a:buBlip>
                <a:blip r:embed="rId3"/>
              </a:buBlip>
            </a:pP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  <a:latin typeface="Calibri Normal" charset="0"/>
              </a:rPr>
              <a:t>Agudo.</a:t>
            </a:r>
            <a:endParaRPr lang="es-ES_tradnl" sz="1600" dirty="0">
              <a:solidFill>
                <a:schemeClr val="bg1">
                  <a:lumMod val="50000"/>
                </a:schemeClr>
              </a:solidFill>
              <a:latin typeface="Calibri Normal" charset="0"/>
            </a:endParaRPr>
          </a:p>
          <a:p>
            <a:pPr marL="285750" indent="-285750">
              <a:buSzPct val="100000"/>
              <a:buBlip>
                <a:blip r:embed="rId3"/>
              </a:buBlip>
            </a:pPr>
            <a:r>
              <a:rPr lang="es-ES_tradnl" sz="1600" dirty="0" err="1" smtClean="0">
                <a:solidFill>
                  <a:schemeClr val="bg1">
                    <a:lumMod val="50000"/>
                  </a:schemeClr>
                </a:solidFill>
                <a:latin typeface="Calibri Normal" charset="0"/>
              </a:rPr>
              <a:t>Crónico</a:t>
            </a: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  <a:latin typeface="Calibri Normal" charset="0"/>
              </a:rPr>
              <a:t>.</a:t>
            </a:r>
            <a:endParaRPr lang="es-ES_tradnl" sz="1600" dirty="0">
              <a:solidFill>
                <a:schemeClr val="bg1">
                  <a:lumMod val="50000"/>
                </a:schemeClr>
              </a:solidFill>
              <a:latin typeface="Calibri Normal" charset="0"/>
            </a:endParaRPr>
          </a:p>
          <a:p>
            <a:pPr marL="285750" indent="-285750">
              <a:buSzPct val="100000"/>
              <a:buBlip>
                <a:blip r:embed="rId3"/>
              </a:buBlip>
            </a:pPr>
            <a:r>
              <a:rPr lang="es-ES_tradnl" sz="1600" dirty="0" err="1" smtClean="0">
                <a:solidFill>
                  <a:schemeClr val="bg1">
                    <a:lumMod val="50000"/>
                  </a:schemeClr>
                </a:solidFill>
                <a:latin typeface="Calibri Normal" charset="0"/>
              </a:rPr>
              <a:t>Episódico</a:t>
            </a: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  <a:latin typeface="Calibri Normal" charset="0"/>
              </a:rPr>
              <a:t> </a:t>
            </a:r>
          </a:p>
          <a:p>
            <a:pPr>
              <a:buSzPct val="100000"/>
            </a:pPr>
            <a:r>
              <a:rPr lang="es-ES_tradnl" dirty="0" smtClean="0">
                <a:solidFill>
                  <a:srgbClr val="A51163"/>
                </a:solidFill>
                <a:latin typeface="Calibri Normal" charset="0"/>
              </a:rPr>
              <a:t> </a:t>
            </a:r>
            <a:endParaRPr lang="es-ES_tradnl" dirty="0">
              <a:solidFill>
                <a:srgbClr val="A51163"/>
              </a:solidFill>
              <a:latin typeface="Calibri Normal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604433" y="4618595"/>
            <a:ext cx="816608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1600" dirty="0" smtClean="0">
                <a:solidFill>
                  <a:srgbClr val="565654"/>
                </a:solidFill>
                <a:latin typeface="Calibri Normal" charset="0"/>
              </a:rPr>
              <a:t>El </a:t>
            </a:r>
            <a:r>
              <a:rPr lang="es-ES_tradnl" sz="1600" b="1" dirty="0" smtClean="0">
                <a:solidFill>
                  <a:srgbClr val="64075D"/>
                </a:solidFill>
                <a:latin typeface="Calibri Normal" charset="0"/>
              </a:rPr>
              <a:t>dolor </a:t>
            </a:r>
            <a:r>
              <a:rPr lang="es-ES_tradnl" sz="1600" b="1" dirty="0" err="1" smtClean="0">
                <a:solidFill>
                  <a:srgbClr val="64075D"/>
                </a:solidFill>
                <a:latin typeface="Calibri Normal" charset="0"/>
              </a:rPr>
              <a:t>irruptivo</a:t>
            </a:r>
            <a:r>
              <a:rPr lang="es-ES_tradnl" sz="1600" dirty="0" smtClean="0">
                <a:solidFill>
                  <a:srgbClr val="64075D"/>
                </a:solidFill>
                <a:latin typeface="Calibri Normal" charset="0"/>
              </a:rPr>
              <a:t>.</a:t>
            </a:r>
            <a:r>
              <a:rPr lang="es-ES_tradnl" sz="1600" dirty="0" smtClean="0">
                <a:solidFill>
                  <a:srgbClr val="565654"/>
                </a:solidFill>
                <a:latin typeface="Calibri Normal" charset="0"/>
              </a:rPr>
              <a:t> El </a:t>
            </a:r>
            <a:r>
              <a:rPr lang="es-ES_tradnl" sz="1600" dirty="0" err="1" smtClean="0">
                <a:solidFill>
                  <a:srgbClr val="565654"/>
                </a:solidFill>
                <a:latin typeface="Calibri Normal" charset="0"/>
              </a:rPr>
              <a:t>más</a:t>
            </a:r>
            <a:r>
              <a:rPr lang="es-ES_tradnl" sz="1600" dirty="0" smtClean="0">
                <a:solidFill>
                  <a:srgbClr val="565654"/>
                </a:solidFill>
                <a:latin typeface="Calibri Normal" charset="0"/>
              </a:rPr>
              <a:t> importante a la hora de su </a:t>
            </a:r>
            <a:r>
              <a:rPr lang="es-ES_tradnl" sz="1600" dirty="0" smtClean="0">
                <a:solidFill>
                  <a:srgbClr val="565654"/>
                </a:solidFill>
                <a:latin typeface="Calibri Normal" charset="0"/>
              </a:rPr>
              <a:t>tratamiento desde el</a:t>
            </a:r>
            <a:r>
              <a:rPr lang="es-ES_tradnl" sz="1600" dirty="0" smtClean="0">
                <a:solidFill>
                  <a:srgbClr val="64075D"/>
                </a:solidFill>
                <a:latin typeface="Calibri Normal" charset="0"/>
              </a:rPr>
              <a:t> </a:t>
            </a:r>
            <a:r>
              <a:rPr lang="es-ES_tradnl" sz="1600" b="1" dirty="0" smtClean="0">
                <a:solidFill>
                  <a:srgbClr val="64075D"/>
                </a:solidFill>
                <a:latin typeface="Calibri Normal" charset="0"/>
              </a:rPr>
              <a:t>punto </a:t>
            </a:r>
            <a:r>
              <a:rPr lang="es-ES_tradnl" sz="1600" b="1" dirty="0" smtClean="0">
                <a:solidFill>
                  <a:srgbClr val="64075D"/>
                </a:solidFill>
                <a:latin typeface="Calibri Normal" charset="0"/>
              </a:rPr>
              <a:t>de vista</a:t>
            </a:r>
            <a:r>
              <a:rPr lang="es-ES_tradnl" sz="1600" b="1" dirty="0" smtClean="0">
                <a:solidFill>
                  <a:srgbClr val="64075D"/>
                </a:solidFill>
                <a:latin typeface="Calibri Normal" charset="0"/>
              </a:rPr>
              <a:t> </a:t>
            </a:r>
            <a:r>
              <a:rPr lang="es-ES_tradnl" sz="1600" b="1" dirty="0" err="1" smtClean="0">
                <a:solidFill>
                  <a:srgbClr val="64075D"/>
                </a:solidFill>
                <a:latin typeface="Calibri Normal" charset="0"/>
              </a:rPr>
              <a:t>fis</a:t>
            </a:r>
            <a:r>
              <a:rPr lang="es-ES_tradnl" sz="1600" b="1" dirty="0" err="1" smtClean="0">
                <a:solidFill>
                  <a:srgbClr val="64075D"/>
                </a:solidFill>
                <a:latin typeface="Calibri Normal" charset="0"/>
              </a:rPr>
              <a:t>iopatológico</a:t>
            </a:r>
            <a:r>
              <a:rPr lang="es-ES_tradnl" sz="1600" b="1" dirty="0" smtClean="0">
                <a:solidFill>
                  <a:srgbClr val="565654"/>
                </a:solidFill>
                <a:latin typeface="Calibri Normal" charset="0"/>
              </a:rPr>
              <a:t>.</a:t>
            </a:r>
            <a:r>
              <a:rPr lang="es-ES_tradnl" sz="1600" dirty="0" smtClean="0">
                <a:solidFill>
                  <a:srgbClr val="565654"/>
                </a:solidFill>
                <a:latin typeface="Calibri Normal" charset="0"/>
              </a:rPr>
              <a:t> </a:t>
            </a:r>
            <a:r>
              <a:rPr lang="es-ES_tradnl" sz="1600" dirty="0" smtClean="0">
                <a:solidFill>
                  <a:srgbClr val="565654"/>
                </a:solidFill>
                <a:latin typeface="Calibri Normal" charset="0"/>
              </a:rPr>
              <a:t>L</a:t>
            </a:r>
            <a:r>
              <a:rPr lang="es-ES_tradnl" sz="1600" dirty="0" smtClean="0">
                <a:solidFill>
                  <a:srgbClr val="565654"/>
                </a:solidFill>
                <a:latin typeface="Calibri Normal" charset="0"/>
              </a:rPr>
              <a:t>o </a:t>
            </a:r>
            <a:r>
              <a:rPr lang="es-ES_tradnl" sz="1600" dirty="0" smtClean="0">
                <a:solidFill>
                  <a:srgbClr val="565654"/>
                </a:solidFill>
                <a:latin typeface="Calibri Normal" charset="0"/>
              </a:rPr>
              <a:t>podemos clasificar en </a:t>
            </a:r>
            <a:r>
              <a:rPr lang="es-ES_tradnl" sz="1600" b="1" dirty="0" err="1" smtClean="0">
                <a:solidFill>
                  <a:srgbClr val="64075D"/>
                </a:solidFill>
                <a:latin typeface="Calibri Normal" charset="0"/>
              </a:rPr>
              <a:t>nociceptivo</a:t>
            </a:r>
            <a:r>
              <a:rPr lang="es-ES_tradnl" sz="1600" b="1" dirty="0" smtClean="0">
                <a:solidFill>
                  <a:srgbClr val="A51163"/>
                </a:solidFill>
                <a:latin typeface="Calibri Normal" charset="0"/>
              </a:rPr>
              <a:t> </a:t>
            </a:r>
            <a:r>
              <a:rPr lang="es-ES_tradnl" sz="1600" dirty="0" smtClean="0">
                <a:solidFill>
                  <a:srgbClr val="565654"/>
                </a:solidFill>
                <a:latin typeface="Calibri Normal" charset="0"/>
              </a:rPr>
              <a:t>(</a:t>
            </a:r>
            <a:r>
              <a:rPr lang="es-ES_tradnl" sz="1600" dirty="0" err="1" smtClean="0">
                <a:solidFill>
                  <a:srgbClr val="565654"/>
                </a:solidFill>
                <a:latin typeface="Calibri Normal" charset="0"/>
              </a:rPr>
              <a:t>somático</a:t>
            </a:r>
            <a:r>
              <a:rPr lang="es-ES_tradnl" sz="1600" dirty="0" smtClean="0">
                <a:solidFill>
                  <a:srgbClr val="565654"/>
                </a:solidFill>
                <a:latin typeface="Calibri Normal" charset="0"/>
              </a:rPr>
              <a:t> y visceral) y </a:t>
            </a:r>
            <a:r>
              <a:rPr lang="es-ES_tradnl" sz="1600" b="1" dirty="0" err="1" smtClean="0">
                <a:solidFill>
                  <a:srgbClr val="64075D"/>
                </a:solidFill>
                <a:latin typeface="Calibri Normal" charset="0"/>
              </a:rPr>
              <a:t>neuropático</a:t>
            </a:r>
            <a:r>
              <a:rPr lang="es-ES_tradnl" sz="1600" dirty="0" smtClean="0">
                <a:solidFill>
                  <a:srgbClr val="A51163"/>
                </a:solidFill>
                <a:latin typeface="Calibri Normal" charset="0"/>
              </a:rPr>
              <a:t> </a:t>
            </a:r>
            <a:r>
              <a:rPr lang="es-ES_tradnl" sz="1600" dirty="0" smtClean="0">
                <a:solidFill>
                  <a:srgbClr val="565654"/>
                </a:solidFill>
                <a:latin typeface="Calibri Normal" charset="0"/>
              </a:rPr>
              <a:t>(central o </a:t>
            </a:r>
            <a:r>
              <a:rPr lang="es-ES_tradnl" sz="1600" dirty="0" err="1" smtClean="0">
                <a:solidFill>
                  <a:srgbClr val="565654"/>
                </a:solidFill>
                <a:latin typeface="Calibri Normal" charset="0"/>
              </a:rPr>
              <a:t>periférico</a:t>
            </a:r>
            <a:r>
              <a:rPr lang="es-ES_tradnl" sz="1600" dirty="0" smtClean="0">
                <a:solidFill>
                  <a:srgbClr val="565654"/>
                </a:solidFill>
                <a:latin typeface="Calibri Normal" charset="0"/>
              </a:rPr>
              <a:t>), </a:t>
            </a:r>
            <a:r>
              <a:rPr lang="es-ES_tradnl" sz="1600" b="1" dirty="0" err="1" smtClean="0">
                <a:solidFill>
                  <a:srgbClr val="64075D"/>
                </a:solidFill>
                <a:latin typeface="Calibri Normal" charset="0"/>
              </a:rPr>
              <a:t>idiopático</a:t>
            </a:r>
            <a:r>
              <a:rPr lang="es-ES_tradnl" sz="1600" b="1" dirty="0" smtClean="0">
                <a:solidFill>
                  <a:srgbClr val="64075D"/>
                </a:solidFill>
                <a:latin typeface="Calibri Normal" charset="0"/>
              </a:rPr>
              <a:t> y psicógeno</a:t>
            </a:r>
            <a:r>
              <a:rPr lang="es-ES_tradnl" b="1" dirty="0" smtClean="0">
                <a:solidFill>
                  <a:srgbClr val="64075D"/>
                </a:solidFill>
                <a:latin typeface="Calibri Normal" charset="0"/>
              </a:rPr>
              <a:t>. </a:t>
            </a:r>
            <a:endParaRPr lang="es-ES_tradnl" b="1" dirty="0">
              <a:solidFill>
                <a:srgbClr val="6407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97109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8957"/>
            <a:ext cx="9144000" cy="1018299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es-ES_tradnl" sz="4000" b="1" dirty="0">
                <a:solidFill>
                  <a:srgbClr val="FCC40D"/>
                </a:solidFill>
                <a:latin typeface="Calibri Normal" charset="0"/>
                <a:cs typeface="Calibri Normal" charset="0"/>
              </a:rPr>
              <a:t>CLASIFICACIÓN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2464231" y="53779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 dirty="0"/>
          </a:p>
        </p:txBody>
      </p:sp>
      <p:sp>
        <p:nvSpPr>
          <p:cNvPr id="3" name="Rectángulo 2"/>
          <p:cNvSpPr/>
          <p:nvPr/>
        </p:nvSpPr>
        <p:spPr>
          <a:xfrm>
            <a:off x="506277" y="1592260"/>
            <a:ext cx="8482739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1600" b="1" dirty="0" err="1" smtClean="0">
                <a:solidFill>
                  <a:srgbClr val="64075D"/>
                </a:solidFill>
                <a:latin typeface="Calibri Normal" charset="0"/>
              </a:rPr>
              <a:t>Según</a:t>
            </a:r>
            <a:r>
              <a:rPr lang="es-ES_tradnl" sz="1600" b="1" dirty="0" smtClean="0">
                <a:solidFill>
                  <a:srgbClr val="64075D"/>
                </a:solidFill>
                <a:latin typeface="Calibri Normal" charset="0"/>
              </a:rPr>
              <a:t> </a:t>
            </a:r>
            <a:r>
              <a:rPr lang="es-ES_tradnl" sz="1600" b="1" dirty="0">
                <a:solidFill>
                  <a:srgbClr val="64075D"/>
                </a:solidFill>
                <a:latin typeface="Calibri Normal" charset="0"/>
              </a:rPr>
              <a:t>su temporalidad</a:t>
            </a:r>
            <a:r>
              <a:rPr lang="es-ES_tradnl" sz="1600" dirty="0">
                <a:solidFill>
                  <a:srgbClr val="565654"/>
                </a:solidFill>
                <a:latin typeface="Calibri Normal" charset="0"/>
              </a:rPr>
              <a:t>. El dolor </a:t>
            </a:r>
            <a:r>
              <a:rPr lang="es-ES_tradnl" sz="1600" dirty="0" smtClean="0">
                <a:solidFill>
                  <a:srgbClr val="565654"/>
                </a:solidFill>
                <a:latin typeface="Calibri Normal" charset="0"/>
              </a:rPr>
              <a:t>es: </a:t>
            </a:r>
          </a:p>
          <a:p>
            <a:endParaRPr lang="es-ES_tradnl" sz="1600" dirty="0">
              <a:solidFill>
                <a:srgbClr val="565654"/>
              </a:solidFill>
              <a:latin typeface="Calibri Normal" charset="0"/>
            </a:endParaRPr>
          </a:p>
          <a:p>
            <a:pPr marL="285750" indent="-285750">
              <a:buSzPct val="100000"/>
              <a:buBlip>
                <a:blip r:embed="rId3"/>
              </a:buBlip>
            </a:pPr>
            <a:r>
              <a:rPr lang="es-ES_tradnl" sz="1600" b="1" dirty="0" smtClean="0">
                <a:solidFill>
                  <a:srgbClr val="64075D"/>
                </a:solidFill>
                <a:latin typeface="Calibri Normal" charset="0"/>
              </a:rPr>
              <a:t>Intermitente</a:t>
            </a:r>
            <a:r>
              <a:rPr lang="es-ES_tradnl" sz="1600" dirty="0" smtClean="0">
                <a:solidFill>
                  <a:srgbClr val="565654"/>
                </a:solidFill>
                <a:latin typeface="Calibri Normal" charset="0"/>
              </a:rPr>
              <a:t> </a:t>
            </a:r>
            <a:r>
              <a:rPr lang="es-ES_tradnl" sz="1600" dirty="0">
                <a:solidFill>
                  <a:srgbClr val="565654"/>
                </a:solidFill>
                <a:latin typeface="Calibri Normal" charset="0"/>
              </a:rPr>
              <a:t>en un 53% de los casos. </a:t>
            </a:r>
          </a:p>
          <a:p>
            <a:pPr marL="285750" indent="-285750">
              <a:buSzPct val="100000"/>
              <a:buBlip>
                <a:blip r:embed="rId3"/>
              </a:buBlip>
            </a:pPr>
            <a:r>
              <a:rPr lang="es-ES_tradnl" sz="1600" b="1" dirty="0" smtClean="0">
                <a:solidFill>
                  <a:srgbClr val="64075D"/>
                </a:solidFill>
                <a:latin typeface="Calibri Normal" charset="0"/>
              </a:rPr>
              <a:t>Constante</a:t>
            </a:r>
            <a:r>
              <a:rPr lang="es-ES_tradnl" sz="1600" dirty="0">
                <a:solidFill>
                  <a:srgbClr val="565654"/>
                </a:solidFill>
                <a:latin typeface="Calibri Normal" charset="0"/>
              </a:rPr>
              <a:t>, el resto de los casos. </a:t>
            </a:r>
          </a:p>
          <a:p>
            <a:pPr marL="285750" indent="-285750">
              <a:buSzPct val="100000"/>
              <a:buBlip>
                <a:blip r:embed="rId3"/>
              </a:buBlip>
            </a:pPr>
            <a:r>
              <a:rPr lang="es-ES_tradnl" sz="1600" dirty="0" err="1" smtClean="0">
                <a:solidFill>
                  <a:srgbClr val="565654"/>
                </a:solidFill>
                <a:latin typeface="Calibri Normal" charset="0"/>
              </a:rPr>
              <a:t>Además</a:t>
            </a:r>
            <a:r>
              <a:rPr lang="es-ES_tradnl" sz="1600" dirty="0">
                <a:solidFill>
                  <a:srgbClr val="565654"/>
                </a:solidFill>
                <a:latin typeface="Calibri Normal" charset="0"/>
              </a:rPr>
              <a:t>, el dolor </a:t>
            </a:r>
            <a:r>
              <a:rPr lang="es-ES_tradnl" sz="1600" b="1" dirty="0">
                <a:solidFill>
                  <a:srgbClr val="64075D"/>
                </a:solidFill>
                <a:latin typeface="Calibri Normal" charset="0"/>
              </a:rPr>
              <a:t>puede estar presente en todas las fases de la enfermedad</a:t>
            </a:r>
            <a:r>
              <a:rPr lang="es-ES_tradnl" sz="1600" dirty="0">
                <a:solidFill>
                  <a:srgbClr val="565654"/>
                </a:solidFill>
                <a:latin typeface="Calibri Normal" charset="0"/>
              </a:rPr>
              <a:t>. </a:t>
            </a:r>
            <a:r>
              <a:rPr lang="es-ES_tradnl" sz="1600" dirty="0" smtClean="0">
                <a:solidFill>
                  <a:srgbClr val="565654"/>
                </a:solidFill>
                <a:latin typeface="Calibri Normal" charset="0"/>
              </a:rPr>
              <a:t>Así, </a:t>
            </a:r>
            <a:r>
              <a:rPr lang="es-ES_tradnl" sz="1600" dirty="0">
                <a:solidFill>
                  <a:srgbClr val="565654"/>
                </a:solidFill>
                <a:latin typeface="Calibri Normal" charset="0"/>
              </a:rPr>
              <a:t>el 53% de los pacientes presentan dolor independientemente de </a:t>
            </a:r>
            <a:r>
              <a:rPr lang="es-ES_tradnl" sz="1600" dirty="0" smtClean="0">
                <a:solidFill>
                  <a:srgbClr val="565654"/>
                </a:solidFill>
                <a:latin typeface="Calibri Normal" charset="0"/>
              </a:rPr>
              <a:t>su estadio</a:t>
            </a:r>
            <a:r>
              <a:rPr lang="es-ES_tradnl" sz="1600" dirty="0">
                <a:solidFill>
                  <a:srgbClr val="565654"/>
                </a:solidFill>
                <a:latin typeface="Calibri Normal" charset="0"/>
              </a:rPr>
              <a:t>. </a:t>
            </a:r>
            <a:endParaRPr lang="es-ES_tradnl" sz="1600" dirty="0" smtClean="0">
              <a:solidFill>
                <a:srgbClr val="565654"/>
              </a:solidFill>
              <a:latin typeface="Calibri Normal" charset="0"/>
            </a:endParaRPr>
          </a:p>
          <a:p>
            <a:pPr marL="285750" indent="-285750">
              <a:buFont typeface="Wingdings" charset="2"/>
              <a:buChar char="v"/>
            </a:pPr>
            <a:endParaRPr lang="es-ES_tradnl" sz="1600" dirty="0" smtClean="0">
              <a:solidFill>
                <a:srgbClr val="565654"/>
              </a:solidFill>
              <a:latin typeface="Calibri Normal" charset="0"/>
            </a:endParaRPr>
          </a:p>
          <a:p>
            <a:endParaRPr lang="es-ES_tradnl" sz="1600" dirty="0">
              <a:solidFill>
                <a:srgbClr val="565654"/>
              </a:solidFill>
              <a:latin typeface="Calibri Normal" charset="0"/>
            </a:endParaRPr>
          </a:p>
          <a:p>
            <a:r>
              <a:rPr lang="es-ES_tradnl" sz="1600" dirty="0" smtClean="0">
                <a:solidFill>
                  <a:srgbClr val="565654"/>
                </a:solidFill>
                <a:latin typeface="Calibri Normal" charset="0"/>
              </a:rPr>
              <a:t>La tasa de supervivencia relativa a cinco </a:t>
            </a:r>
            <a:r>
              <a:rPr lang="es-ES_tradnl" sz="1600" dirty="0" err="1" smtClean="0">
                <a:solidFill>
                  <a:srgbClr val="565654"/>
                </a:solidFill>
                <a:latin typeface="Calibri Normal" charset="0"/>
              </a:rPr>
              <a:t>años</a:t>
            </a:r>
            <a:r>
              <a:rPr lang="es-ES_tradnl" sz="1600" dirty="0" smtClean="0">
                <a:solidFill>
                  <a:srgbClr val="565654"/>
                </a:solidFill>
                <a:latin typeface="Calibri Normal" charset="0"/>
              </a:rPr>
              <a:t> para el conjunto de </a:t>
            </a:r>
            <a:r>
              <a:rPr lang="es-ES_tradnl" sz="1600" dirty="0" err="1" smtClean="0">
                <a:solidFill>
                  <a:srgbClr val="565654"/>
                </a:solidFill>
                <a:latin typeface="Calibri Normal" charset="0"/>
              </a:rPr>
              <a:t>cánceres</a:t>
            </a:r>
            <a:r>
              <a:rPr lang="es-ES_tradnl" sz="1600" dirty="0" smtClean="0">
                <a:solidFill>
                  <a:srgbClr val="565654"/>
                </a:solidFill>
                <a:latin typeface="Calibri Normal" charset="0"/>
              </a:rPr>
              <a:t> diagnosticados en los </a:t>
            </a:r>
            <a:r>
              <a:rPr lang="es-ES_tradnl" sz="1600" dirty="0" err="1" smtClean="0">
                <a:solidFill>
                  <a:srgbClr val="565654"/>
                </a:solidFill>
                <a:latin typeface="Calibri Normal" charset="0"/>
              </a:rPr>
              <a:t>últimos</a:t>
            </a:r>
            <a:r>
              <a:rPr lang="es-ES_tradnl" sz="1600" dirty="0" smtClean="0">
                <a:solidFill>
                  <a:srgbClr val="565654"/>
                </a:solidFill>
                <a:latin typeface="Calibri Normal" charset="0"/>
              </a:rPr>
              <a:t> 10 </a:t>
            </a:r>
            <a:r>
              <a:rPr lang="es-ES_tradnl" sz="1600" dirty="0" err="1" smtClean="0">
                <a:solidFill>
                  <a:srgbClr val="565654"/>
                </a:solidFill>
                <a:latin typeface="Calibri Normal" charset="0"/>
              </a:rPr>
              <a:t>años</a:t>
            </a:r>
            <a:r>
              <a:rPr lang="es-ES_tradnl" sz="1600" dirty="0" smtClean="0">
                <a:solidFill>
                  <a:srgbClr val="565654"/>
                </a:solidFill>
                <a:latin typeface="Calibri Normal" charset="0"/>
              </a:rPr>
              <a:t> es superior al 60%. Esto refleja que hay un </a:t>
            </a:r>
            <a:r>
              <a:rPr lang="es-ES_tradnl" sz="1600" dirty="0" err="1" smtClean="0">
                <a:solidFill>
                  <a:srgbClr val="565654"/>
                </a:solidFill>
                <a:latin typeface="Calibri Normal" charset="0"/>
              </a:rPr>
              <a:t>número</a:t>
            </a:r>
            <a:r>
              <a:rPr lang="es-ES_tradnl" sz="1600" dirty="0" smtClean="0">
                <a:solidFill>
                  <a:srgbClr val="565654"/>
                </a:solidFill>
                <a:latin typeface="Calibri Normal" charset="0"/>
              </a:rPr>
              <a:t> importante de pacientes curados de esta enfermedad que presentan dolor </a:t>
            </a:r>
            <a:r>
              <a:rPr lang="es-ES_tradnl" sz="1600" dirty="0" err="1" smtClean="0">
                <a:solidFill>
                  <a:srgbClr val="565654"/>
                </a:solidFill>
                <a:latin typeface="Calibri Normal" charset="0"/>
              </a:rPr>
              <a:t>crónico</a:t>
            </a:r>
            <a:r>
              <a:rPr lang="es-ES_tradnl" sz="1600" dirty="0" smtClean="0">
                <a:solidFill>
                  <a:srgbClr val="565654"/>
                </a:solidFill>
                <a:latin typeface="Calibri Normal" charset="0"/>
              </a:rPr>
              <a:t> residual. Este subgrupo de pacientes denominados “</a:t>
            </a:r>
            <a:r>
              <a:rPr lang="es-ES_tradnl" sz="1600" dirty="0" err="1" smtClean="0">
                <a:solidFill>
                  <a:srgbClr val="565654"/>
                </a:solidFill>
                <a:latin typeface="Calibri Normal" charset="0"/>
              </a:rPr>
              <a:t>long</a:t>
            </a:r>
            <a:r>
              <a:rPr lang="es-ES_tradnl" sz="1600" dirty="0" smtClean="0">
                <a:solidFill>
                  <a:srgbClr val="565654"/>
                </a:solidFill>
                <a:latin typeface="Calibri Normal" charset="0"/>
              </a:rPr>
              <a:t> </a:t>
            </a:r>
            <a:r>
              <a:rPr lang="es-ES_tradnl" sz="1600" dirty="0" err="1" smtClean="0">
                <a:solidFill>
                  <a:srgbClr val="565654"/>
                </a:solidFill>
                <a:latin typeface="Calibri Normal" charset="0"/>
              </a:rPr>
              <a:t>survivors</a:t>
            </a:r>
            <a:r>
              <a:rPr lang="es-ES_tradnl" sz="1600" dirty="0" smtClean="0">
                <a:solidFill>
                  <a:srgbClr val="565654"/>
                </a:solidFill>
                <a:latin typeface="Calibri Normal" charset="0"/>
              </a:rPr>
              <a:t>” o supervivientes de larga </a:t>
            </a:r>
            <a:r>
              <a:rPr lang="es-ES_tradnl" sz="1600" dirty="0" err="1" smtClean="0">
                <a:solidFill>
                  <a:srgbClr val="565654"/>
                </a:solidFill>
                <a:latin typeface="Calibri Normal" charset="0"/>
              </a:rPr>
              <a:t>duración</a:t>
            </a:r>
            <a:r>
              <a:rPr lang="es-ES_tradnl" sz="1600" dirty="0" smtClean="0">
                <a:solidFill>
                  <a:srgbClr val="565654"/>
                </a:solidFill>
                <a:latin typeface="Calibri Normal" charset="0"/>
              </a:rPr>
              <a:t>.</a:t>
            </a:r>
            <a:endParaRPr lang="es-ES_tradnl" sz="1600" dirty="0">
              <a:solidFill>
                <a:srgbClr val="565654"/>
              </a:solidFill>
              <a:latin typeface="Calibri Normal" charset="0"/>
            </a:endParaRPr>
          </a:p>
          <a:p>
            <a:endParaRPr lang="es-ES_tradnl" sz="1600" dirty="0">
              <a:solidFill>
                <a:srgbClr val="565654"/>
              </a:solidFill>
              <a:latin typeface="Calibri Norm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63435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34358"/>
            <a:ext cx="9144000" cy="1018299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es-ES_tradnl" sz="4000" b="1" dirty="0">
                <a:solidFill>
                  <a:srgbClr val="FCC40D"/>
                </a:solidFill>
                <a:latin typeface="Calibri Normal" charset="0"/>
                <a:cs typeface="Calibri Normal" charset="0"/>
              </a:rPr>
              <a:t>CLASIFICACIÓN</a:t>
            </a:r>
            <a:endParaRPr lang="es-ES_tradnl" sz="4000" dirty="0">
              <a:solidFill>
                <a:srgbClr val="FCC40D"/>
              </a:solidFill>
              <a:latin typeface="Calibri Normal" charset="0"/>
              <a:cs typeface="Calibri Normal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2464231" y="53779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 dirty="0"/>
          </a:p>
        </p:txBody>
      </p:sp>
      <p:sp>
        <p:nvSpPr>
          <p:cNvPr id="3" name="Rectángulo 2"/>
          <p:cNvSpPr/>
          <p:nvPr/>
        </p:nvSpPr>
        <p:spPr>
          <a:xfrm>
            <a:off x="3921070" y="3115159"/>
            <a:ext cx="128636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000" dirty="0" smtClean="0">
                <a:solidFill>
                  <a:srgbClr val="565654"/>
                </a:solidFill>
                <a:latin typeface="Calibri Normal" charset="0"/>
              </a:rPr>
              <a:t>TABLA 1</a:t>
            </a:r>
            <a:endParaRPr lang="es-ES_tradnl" sz="2000" dirty="0">
              <a:solidFill>
                <a:srgbClr val="565654"/>
              </a:solidFill>
              <a:latin typeface="Calibri Normal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438950" y="1936067"/>
            <a:ext cx="6097491" cy="3761902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1374554" y="1469892"/>
            <a:ext cx="355805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1600" b="1" dirty="0" err="1" smtClean="0">
                <a:solidFill>
                  <a:srgbClr val="64075D"/>
                </a:solidFill>
              </a:rPr>
              <a:t>Clasificación</a:t>
            </a:r>
            <a:r>
              <a:rPr lang="es-ES_tradnl" sz="1600" b="1" dirty="0" smtClean="0">
                <a:solidFill>
                  <a:srgbClr val="64075D"/>
                </a:solidFill>
              </a:rPr>
              <a:t> </a:t>
            </a:r>
            <a:r>
              <a:rPr lang="es-ES_tradnl" sz="1600" b="1" dirty="0">
                <a:solidFill>
                  <a:srgbClr val="64075D"/>
                </a:solidFill>
              </a:rPr>
              <a:t>del dolor </a:t>
            </a:r>
            <a:r>
              <a:rPr lang="es-ES_tradnl" sz="1600" b="1" dirty="0" err="1" smtClean="0">
                <a:solidFill>
                  <a:srgbClr val="64075D"/>
                </a:solidFill>
              </a:rPr>
              <a:t>oncológico</a:t>
            </a:r>
            <a:r>
              <a:rPr lang="es-ES_tradnl" sz="1600" b="1" dirty="0" smtClean="0">
                <a:solidFill>
                  <a:srgbClr val="64075D"/>
                </a:solidFill>
                <a:latin typeface="Gotham" charset="0"/>
              </a:rPr>
              <a:t> </a:t>
            </a:r>
            <a:endParaRPr lang="es-ES_tradnl" sz="1600" b="1" dirty="0">
              <a:solidFill>
                <a:srgbClr val="6407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19800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34358"/>
            <a:ext cx="9144000" cy="1018299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es-ES_tradnl" sz="4000" b="1" dirty="0" smtClean="0">
                <a:solidFill>
                  <a:srgbClr val="FCC40D"/>
                </a:solidFill>
                <a:latin typeface="Calibri Normal" charset="0"/>
                <a:cs typeface="Calibri Normal" charset="0"/>
              </a:rPr>
              <a:t>PREVALENCIA</a:t>
            </a:r>
            <a:endParaRPr lang="es-ES_tradnl" sz="4000" b="1" dirty="0">
              <a:solidFill>
                <a:srgbClr val="FCC40D"/>
              </a:solidFill>
              <a:latin typeface="Calibri Normal" charset="0"/>
              <a:cs typeface="Calibri Normal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2464231" y="53779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 dirty="0"/>
          </a:p>
        </p:txBody>
      </p:sp>
      <p:sp>
        <p:nvSpPr>
          <p:cNvPr id="3" name="Rectángulo 2"/>
          <p:cNvSpPr/>
          <p:nvPr/>
        </p:nvSpPr>
        <p:spPr>
          <a:xfrm>
            <a:off x="384874" y="1319030"/>
            <a:ext cx="8374252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SzPct val="100000"/>
            </a:pPr>
            <a:endParaRPr lang="es-ES_tradnl" sz="1600" b="1" dirty="0" smtClean="0">
              <a:solidFill>
                <a:srgbClr val="FCC40D"/>
              </a:solidFill>
              <a:latin typeface="Calibri Normal" charset="0"/>
              <a:cs typeface="Calibri Normal" charset="0"/>
            </a:endParaRPr>
          </a:p>
          <a:p>
            <a:pPr marL="342900" indent="-342900">
              <a:buSzPct val="100000"/>
              <a:buBlip>
                <a:blip r:embed="rId3"/>
              </a:buBlip>
            </a:pPr>
            <a:endParaRPr lang="es-ES_tradnl" sz="1600" dirty="0" smtClean="0">
              <a:solidFill>
                <a:srgbClr val="565654"/>
              </a:solidFill>
              <a:latin typeface="Calibri Normal" charset="0"/>
            </a:endParaRPr>
          </a:p>
          <a:p>
            <a:pPr marL="342900" indent="-342900">
              <a:buSzPct val="100000"/>
              <a:buBlip>
                <a:blip r:embed="rId3"/>
              </a:buBlip>
            </a:pPr>
            <a:r>
              <a:rPr lang="es-ES_tradnl" sz="1600" dirty="0" smtClean="0">
                <a:solidFill>
                  <a:srgbClr val="565654"/>
                </a:solidFill>
              </a:rPr>
              <a:t>El </a:t>
            </a:r>
            <a:r>
              <a:rPr lang="es-ES_tradnl" sz="1600" dirty="0" err="1">
                <a:solidFill>
                  <a:srgbClr val="565654"/>
                </a:solidFill>
              </a:rPr>
              <a:t>cáncer</a:t>
            </a:r>
            <a:r>
              <a:rPr lang="es-ES_tradnl" sz="1600" dirty="0">
                <a:solidFill>
                  <a:srgbClr val="565654"/>
                </a:solidFill>
              </a:rPr>
              <a:t> se caracteriza por ser un proceso cambiante, por lo cual l</a:t>
            </a:r>
            <a:r>
              <a:rPr lang="es-ES_tradnl" sz="1600" b="1" dirty="0">
                <a:solidFill>
                  <a:srgbClr val="64075D"/>
                </a:solidFill>
              </a:rPr>
              <a:t>os datos </a:t>
            </a:r>
            <a:r>
              <a:rPr lang="es-ES_tradnl" sz="1600" b="1" dirty="0" err="1">
                <a:solidFill>
                  <a:srgbClr val="64075D"/>
                </a:solidFill>
              </a:rPr>
              <a:t>epidemiológicos</a:t>
            </a:r>
            <a:r>
              <a:rPr lang="es-ES_tradnl" sz="1600" b="1" dirty="0">
                <a:solidFill>
                  <a:srgbClr val="64075D"/>
                </a:solidFill>
              </a:rPr>
              <a:t> </a:t>
            </a:r>
            <a:r>
              <a:rPr lang="es-ES_tradnl" sz="1600" b="1" dirty="0" err="1" smtClean="0">
                <a:solidFill>
                  <a:srgbClr val="64075D"/>
                </a:solidFill>
              </a:rPr>
              <a:t>variarán</a:t>
            </a:r>
            <a:r>
              <a:rPr lang="es-ES_tradnl" sz="1600" dirty="0" smtClean="0">
                <a:solidFill>
                  <a:srgbClr val="565654"/>
                </a:solidFill>
              </a:rPr>
              <a:t> desde el inicio, durante </a:t>
            </a:r>
            <a:r>
              <a:rPr lang="es-ES_tradnl" sz="1600" dirty="0">
                <a:solidFill>
                  <a:srgbClr val="565654"/>
                </a:solidFill>
              </a:rPr>
              <a:t>el tratamiento </a:t>
            </a:r>
            <a:r>
              <a:rPr lang="es-ES_tradnl" sz="1600" dirty="0" smtClean="0">
                <a:solidFill>
                  <a:srgbClr val="565654"/>
                </a:solidFill>
              </a:rPr>
              <a:t>activo, en </a:t>
            </a:r>
            <a:r>
              <a:rPr lang="es-ES_tradnl" sz="1600" dirty="0">
                <a:solidFill>
                  <a:srgbClr val="565654"/>
                </a:solidFill>
              </a:rPr>
              <a:t>los pacientes que sobreviven </a:t>
            </a:r>
            <a:r>
              <a:rPr lang="es-ES_tradnl" sz="1600" dirty="0" smtClean="0">
                <a:solidFill>
                  <a:srgbClr val="565654"/>
                </a:solidFill>
              </a:rPr>
              <a:t>y </a:t>
            </a:r>
            <a:r>
              <a:rPr lang="es-ES_tradnl" sz="1600" dirty="0">
                <a:solidFill>
                  <a:srgbClr val="565654"/>
                </a:solidFill>
              </a:rPr>
              <a:t>en </a:t>
            </a:r>
            <a:r>
              <a:rPr lang="es-ES_tradnl" sz="1600" dirty="0" err="1">
                <a:solidFill>
                  <a:srgbClr val="565654"/>
                </a:solidFill>
              </a:rPr>
              <a:t>situación</a:t>
            </a:r>
            <a:r>
              <a:rPr lang="es-ES_tradnl" sz="1600" dirty="0">
                <a:solidFill>
                  <a:srgbClr val="565654"/>
                </a:solidFill>
              </a:rPr>
              <a:t> terminal. </a:t>
            </a:r>
          </a:p>
          <a:p>
            <a:pPr marL="342900" indent="-342900">
              <a:buSzPct val="100000"/>
              <a:buBlip>
                <a:blip r:embed="rId3"/>
              </a:buBlip>
            </a:pPr>
            <a:r>
              <a:rPr lang="es-ES_tradnl" sz="1600" dirty="0">
                <a:solidFill>
                  <a:srgbClr val="565654"/>
                </a:solidFill>
              </a:rPr>
              <a:t>L</a:t>
            </a:r>
            <a:r>
              <a:rPr lang="es-ES_tradnl" sz="1600" dirty="0" smtClean="0">
                <a:solidFill>
                  <a:srgbClr val="565654"/>
                </a:solidFill>
              </a:rPr>
              <a:t>a prevalencia </a:t>
            </a:r>
            <a:r>
              <a:rPr lang="es-ES_tradnl" sz="1600" b="1" dirty="0" smtClean="0">
                <a:solidFill>
                  <a:srgbClr val="64075D"/>
                </a:solidFill>
              </a:rPr>
              <a:t>se </a:t>
            </a:r>
            <a:r>
              <a:rPr lang="es-ES_tradnl" sz="1600" b="1" dirty="0">
                <a:solidFill>
                  <a:srgbClr val="64075D"/>
                </a:solidFill>
              </a:rPr>
              <a:t>estima </a:t>
            </a:r>
            <a:r>
              <a:rPr lang="es-ES_tradnl" sz="1600" b="1" dirty="0" smtClean="0">
                <a:solidFill>
                  <a:srgbClr val="64075D"/>
                </a:solidFill>
              </a:rPr>
              <a:t>alrededor </a:t>
            </a:r>
            <a:r>
              <a:rPr lang="es-ES_tradnl" sz="1600" b="1" dirty="0">
                <a:solidFill>
                  <a:srgbClr val="64075D"/>
                </a:solidFill>
              </a:rPr>
              <a:t>del 53% </a:t>
            </a:r>
            <a:r>
              <a:rPr lang="es-ES_tradnl" sz="1600" b="1" dirty="0" smtClean="0">
                <a:solidFill>
                  <a:srgbClr val="64075D"/>
                </a:solidFill>
              </a:rPr>
              <a:t>puede variar entre </a:t>
            </a:r>
            <a:r>
              <a:rPr lang="es-ES_tradnl" sz="1600" b="1" dirty="0">
                <a:solidFill>
                  <a:srgbClr val="64075D"/>
                </a:solidFill>
              </a:rPr>
              <a:t>el 30% en el momento del </a:t>
            </a:r>
            <a:r>
              <a:rPr lang="es-ES_tradnl" sz="1600" b="1" dirty="0" smtClean="0">
                <a:solidFill>
                  <a:srgbClr val="64075D"/>
                </a:solidFill>
              </a:rPr>
              <a:t> </a:t>
            </a:r>
            <a:r>
              <a:rPr lang="es-ES_tradnl" sz="1600" b="1" dirty="0" err="1" smtClean="0">
                <a:solidFill>
                  <a:srgbClr val="64075D"/>
                </a:solidFill>
              </a:rPr>
              <a:t>diagnóstico</a:t>
            </a:r>
            <a:r>
              <a:rPr lang="es-ES_tradnl" sz="1600" b="1" dirty="0" smtClean="0">
                <a:solidFill>
                  <a:srgbClr val="64075D"/>
                </a:solidFill>
              </a:rPr>
              <a:t> </a:t>
            </a:r>
            <a:r>
              <a:rPr lang="es-ES_tradnl" sz="1600" b="1" dirty="0">
                <a:solidFill>
                  <a:srgbClr val="64075D"/>
                </a:solidFill>
              </a:rPr>
              <a:t>y el 90% en estadios avanzados de la </a:t>
            </a:r>
            <a:r>
              <a:rPr lang="es-ES_tradnl" sz="1600" b="1" dirty="0" smtClean="0">
                <a:solidFill>
                  <a:srgbClr val="64075D"/>
                </a:solidFill>
              </a:rPr>
              <a:t>enfermedad</a:t>
            </a:r>
            <a:r>
              <a:rPr lang="es-ES_tradnl" sz="1600" dirty="0" smtClean="0">
                <a:solidFill>
                  <a:srgbClr val="565654"/>
                </a:solidFill>
              </a:rPr>
              <a:t>.</a:t>
            </a:r>
          </a:p>
          <a:p>
            <a:pPr marL="342900" indent="-342900">
              <a:buSzPct val="100000"/>
              <a:buBlip>
                <a:blip r:embed="rId3"/>
              </a:buBlip>
            </a:pPr>
            <a:r>
              <a:rPr lang="es-ES_tradnl" sz="1600" dirty="0" smtClean="0">
                <a:solidFill>
                  <a:srgbClr val="565654"/>
                </a:solidFill>
              </a:rPr>
              <a:t>Oscila </a:t>
            </a:r>
            <a:r>
              <a:rPr lang="es-ES_tradnl" sz="1600" dirty="0">
                <a:solidFill>
                  <a:srgbClr val="565654"/>
                </a:solidFill>
              </a:rPr>
              <a:t>entre el 64% en aquellos con </a:t>
            </a:r>
            <a:r>
              <a:rPr lang="es-ES_tradnl" sz="1600" dirty="0" err="1">
                <a:solidFill>
                  <a:srgbClr val="565654"/>
                </a:solidFill>
              </a:rPr>
              <a:t>afectación</a:t>
            </a:r>
            <a:r>
              <a:rPr lang="es-ES_tradnl" sz="1600" dirty="0">
                <a:solidFill>
                  <a:srgbClr val="565654"/>
                </a:solidFill>
              </a:rPr>
              <a:t> </a:t>
            </a:r>
            <a:r>
              <a:rPr lang="es-ES_tradnl" sz="1600" dirty="0" err="1">
                <a:solidFill>
                  <a:srgbClr val="565654"/>
                </a:solidFill>
              </a:rPr>
              <a:t>metastásica</a:t>
            </a:r>
            <a:r>
              <a:rPr lang="es-ES_tradnl" sz="1600" dirty="0">
                <a:solidFill>
                  <a:srgbClr val="565654"/>
                </a:solidFill>
              </a:rPr>
              <a:t> y del 33% en pacientes con largo tiempo de </a:t>
            </a:r>
            <a:r>
              <a:rPr lang="es-ES_tradnl" sz="1600" dirty="0" smtClean="0">
                <a:solidFill>
                  <a:srgbClr val="565654"/>
                </a:solidFill>
              </a:rPr>
              <a:t>supervivencia </a:t>
            </a:r>
            <a:r>
              <a:rPr lang="es-ES_tradnl" sz="1600" dirty="0" err="1" smtClean="0">
                <a:solidFill>
                  <a:srgbClr val="565654"/>
                </a:solidFill>
              </a:rPr>
              <a:t>según</a:t>
            </a:r>
            <a:r>
              <a:rPr lang="es-ES_tradnl" sz="1600" dirty="0" smtClean="0">
                <a:solidFill>
                  <a:srgbClr val="565654"/>
                </a:solidFill>
              </a:rPr>
              <a:t> </a:t>
            </a:r>
            <a:r>
              <a:rPr lang="es-ES_tradnl" sz="1600" dirty="0">
                <a:solidFill>
                  <a:srgbClr val="565654"/>
                </a:solidFill>
              </a:rPr>
              <a:t>el tipo de </a:t>
            </a:r>
            <a:r>
              <a:rPr lang="es-ES_tradnl" sz="1600" dirty="0" smtClean="0">
                <a:solidFill>
                  <a:srgbClr val="565654"/>
                </a:solidFill>
              </a:rPr>
              <a:t>tumor: 41</a:t>
            </a:r>
            <a:r>
              <a:rPr lang="es-ES_tradnl" sz="1600" dirty="0">
                <a:solidFill>
                  <a:srgbClr val="565654"/>
                </a:solidFill>
              </a:rPr>
              <a:t>% en tumores de mama a los 5 </a:t>
            </a:r>
            <a:r>
              <a:rPr lang="es-ES_tradnl" sz="1600" dirty="0" err="1">
                <a:solidFill>
                  <a:srgbClr val="565654"/>
                </a:solidFill>
              </a:rPr>
              <a:t>años</a:t>
            </a:r>
            <a:r>
              <a:rPr lang="es-ES_tradnl" sz="1600" dirty="0">
                <a:solidFill>
                  <a:srgbClr val="565654"/>
                </a:solidFill>
              </a:rPr>
              <a:t>, </a:t>
            </a:r>
            <a:r>
              <a:rPr lang="es-ES_tradnl" sz="1600" dirty="0" smtClean="0">
                <a:solidFill>
                  <a:srgbClr val="565654"/>
                </a:solidFill>
              </a:rPr>
              <a:t>54</a:t>
            </a:r>
            <a:r>
              <a:rPr lang="es-ES_tradnl" sz="1600" dirty="0">
                <a:solidFill>
                  <a:srgbClr val="565654"/>
                </a:solidFill>
              </a:rPr>
              <a:t>% en los tumores de </a:t>
            </a:r>
            <a:r>
              <a:rPr lang="es-ES_tradnl" sz="1600" dirty="0" err="1" smtClean="0">
                <a:solidFill>
                  <a:srgbClr val="565654"/>
                </a:solidFill>
              </a:rPr>
              <a:t>próstata</a:t>
            </a:r>
            <a:r>
              <a:rPr lang="es-ES_tradnl" sz="1600" dirty="0" smtClean="0">
                <a:solidFill>
                  <a:srgbClr val="565654"/>
                </a:solidFill>
              </a:rPr>
              <a:t>, 27</a:t>
            </a:r>
            <a:r>
              <a:rPr lang="es-ES_tradnl" sz="1600" dirty="0">
                <a:solidFill>
                  <a:srgbClr val="565654"/>
                </a:solidFill>
              </a:rPr>
              <a:t>% en los tumores </a:t>
            </a:r>
            <a:r>
              <a:rPr lang="es-ES_tradnl" sz="1600" dirty="0" err="1" smtClean="0">
                <a:solidFill>
                  <a:srgbClr val="565654"/>
                </a:solidFill>
              </a:rPr>
              <a:t>colorrectales</a:t>
            </a:r>
            <a:r>
              <a:rPr lang="es-ES_tradnl" sz="1600" dirty="0" smtClean="0">
                <a:solidFill>
                  <a:srgbClr val="565654"/>
                </a:solidFill>
              </a:rPr>
              <a:t>. </a:t>
            </a:r>
          </a:p>
          <a:p>
            <a:pPr marL="342900" indent="-342900">
              <a:buSzPct val="100000"/>
              <a:buBlip>
                <a:blip r:embed="rId3"/>
              </a:buBlip>
            </a:pPr>
            <a:r>
              <a:rPr lang="es-ES_tradnl" sz="1600" dirty="0" err="1">
                <a:solidFill>
                  <a:srgbClr val="565654"/>
                </a:solidFill>
              </a:rPr>
              <a:t>Según</a:t>
            </a:r>
            <a:r>
              <a:rPr lang="es-ES_tradnl" sz="1600" dirty="0">
                <a:solidFill>
                  <a:srgbClr val="565654"/>
                </a:solidFill>
              </a:rPr>
              <a:t> la </a:t>
            </a:r>
            <a:r>
              <a:rPr lang="es-ES_tradnl" sz="1600" dirty="0" err="1">
                <a:solidFill>
                  <a:srgbClr val="565654"/>
                </a:solidFill>
              </a:rPr>
              <a:t>localización</a:t>
            </a:r>
            <a:r>
              <a:rPr lang="es-ES_tradnl" sz="1600" dirty="0">
                <a:solidFill>
                  <a:srgbClr val="565654"/>
                </a:solidFill>
              </a:rPr>
              <a:t> del tumor, cabeza y cuello (70%), </a:t>
            </a:r>
            <a:r>
              <a:rPr lang="es-ES_tradnl" sz="1600" dirty="0" err="1">
                <a:solidFill>
                  <a:srgbClr val="565654"/>
                </a:solidFill>
              </a:rPr>
              <a:t>ginecológicos</a:t>
            </a:r>
            <a:r>
              <a:rPr lang="es-ES_tradnl" sz="1600" dirty="0">
                <a:solidFill>
                  <a:srgbClr val="565654"/>
                </a:solidFill>
              </a:rPr>
              <a:t> y gas- </a:t>
            </a:r>
            <a:r>
              <a:rPr lang="es-ES_tradnl" sz="1600" dirty="0" err="1">
                <a:solidFill>
                  <a:srgbClr val="565654"/>
                </a:solidFill>
              </a:rPr>
              <a:t>trointestinales</a:t>
            </a:r>
            <a:r>
              <a:rPr lang="es-ES_tradnl" sz="1600" dirty="0">
                <a:solidFill>
                  <a:srgbClr val="565654"/>
                </a:solidFill>
              </a:rPr>
              <a:t> (60%) tumores de mama, </a:t>
            </a:r>
            <a:r>
              <a:rPr lang="es-ES_tradnl" sz="1600" dirty="0" err="1">
                <a:solidFill>
                  <a:srgbClr val="565654"/>
                </a:solidFill>
              </a:rPr>
              <a:t>pulmón</a:t>
            </a:r>
            <a:r>
              <a:rPr lang="es-ES_tradnl" sz="1600" dirty="0">
                <a:solidFill>
                  <a:srgbClr val="565654"/>
                </a:solidFill>
              </a:rPr>
              <a:t> y urogenitales (50%-55%). </a:t>
            </a:r>
            <a:endParaRPr lang="es-ES_tradnl" sz="1600" dirty="0" smtClean="0">
              <a:solidFill>
                <a:srgbClr val="565654"/>
              </a:solidFill>
            </a:endParaRPr>
          </a:p>
          <a:p>
            <a:pPr marL="342900" indent="-342900">
              <a:buSzPct val="100000"/>
              <a:buBlip>
                <a:blip r:embed="rId3"/>
              </a:buBlip>
            </a:pPr>
            <a:r>
              <a:rPr lang="es-ES_tradnl" sz="1600" dirty="0" smtClean="0">
                <a:solidFill>
                  <a:srgbClr val="565654"/>
                </a:solidFill>
              </a:rPr>
              <a:t>Entre el 54</a:t>
            </a:r>
            <a:r>
              <a:rPr lang="es-ES_tradnl" sz="1600" dirty="0">
                <a:solidFill>
                  <a:srgbClr val="565654"/>
                </a:solidFill>
              </a:rPr>
              <a:t>% y el 59% de los pacientes que reciben tratamiento </a:t>
            </a:r>
            <a:r>
              <a:rPr lang="es-ES_tradnl" sz="1600" dirty="0" err="1">
                <a:solidFill>
                  <a:srgbClr val="565654"/>
                </a:solidFill>
              </a:rPr>
              <a:t>oncológico</a:t>
            </a:r>
            <a:r>
              <a:rPr lang="es-ES_tradnl" sz="1600" dirty="0">
                <a:solidFill>
                  <a:srgbClr val="565654"/>
                </a:solidFill>
              </a:rPr>
              <a:t> </a:t>
            </a:r>
            <a:r>
              <a:rPr lang="es-ES_tradnl" sz="1600" dirty="0" err="1">
                <a:solidFill>
                  <a:srgbClr val="565654"/>
                </a:solidFill>
              </a:rPr>
              <a:t>también</a:t>
            </a:r>
            <a:r>
              <a:rPr lang="es-ES_tradnl" sz="1600" dirty="0">
                <a:solidFill>
                  <a:srgbClr val="565654"/>
                </a:solidFill>
              </a:rPr>
              <a:t> presentan dolor. </a:t>
            </a:r>
            <a:endParaRPr lang="es-ES_tradnl" sz="1600" dirty="0" smtClean="0">
              <a:solidFill>
                <a:srgbClr val="565654"/>
              </a:solidFill>
            </a:endParaRPr>
          </a:p>
          <a:p>
            <a:pPr marL="342900" indent="-342900">
              <a:buSzPct val="100000"/>
              <a:buBlip>
                <a:blip r:embed="rId3"/>
              </a:buBlip>
            </a:pPr>
            <a:r>
              <a:rPr lang="es-ES_tradnl" sz="1600" dirty="0" smtClean="0">
                <a:solidFill>
                  <a:srgbClr val="565654"/>
                </a:solidFill>
              </a:rPr>
              <a:t>El 35</a:t>
            </a:r>
            <a:r>
              <a:rPr lang="es-ES_tradnl" sz="1600" dirty="0">
                <a:solidFill>
                  <a:srgbClr val="565654"/>
                </a:solidFill>
              </a:rPr>
              <a:t>% de los pacientes que, habiendo recibido </a:t>
            </a:r>
            <a:r>
              <a:rPr lang="es-ES_tradnl" sz="1600" dirty="0" smtClean="0">
                <a:solidFill>
                  <a:srgbClr val="565654"/>
                </a:solidFill>
              </a:rPr>
              <a:t>tratamiento </a:t>
            </a:r>
            <a:r>
              <a:rPr lang="es-ES_tradnl" sz="1600" dirty="0" err="1">
                <a:solidFill>
                  <a:srgbClr val="565654"/>
                </a:solidFill>
              </a:rPr>
              <a:t>oncológico</a:t>
            </a:r>
            <a:r>
              <a:rPr lang="es-ES_tradnl" sz="1600" dirty="0">
                <a:solidFill>
                  <a:srgbClr val="565654"/>
                </a:solidFill>
              </a:rPr>
              <a:t> anteriormente, se encuentran en fase de </a:t>
            </a:r>
            <a:r>
              <a:rPr lang="es-ES_tradnl" sz="1600" dirty="0" err="1">
                <a:solidFill>
                  <a:srgbClr val="565654"/>
                </a:solidFill>
              </a:rPr>
              <a:t>resolución</a:t>
            </a:r>
            <a:r>
              <a:rPr lang="es-ES_tradnl" sz="1600" dirty="0">
                <a:solidFill>
                  <a:srgbClr val="565654"/>
                </a:solidFill>
              </a:rPr>
              <a:t> completa o curativa de su enfermedad</a:t>
            </a:r>
            <a:r>
              <a:rPr lang="es-ES_tradnl" sz="1600" dirty="0">
                <a:solidFill>
                  <a:srgbClr val="565654"/>
                </a:solidFill>
                <a:latin typeface="Calibri Normal" charset="0"/>
              </a:rPr>
              <a:t>.</a:t>
            </a:r>
          </a:p>
          <a:p>
            <a:pPr marL="342900" indent="-342900">
              <a:buSzPct val="100000"/>
              <a:buBlip>
                <a:blip r:embed="rId3"/>
              </a:buBlip>
            </a:pPr>
            <a:endParaRPr lang="es-ES_tradnl" sz="1600" dirty="0">
              <a:solidFill>
                <a:srgbClr val="565654"/>
              </a:solidFill>
              <a:latin typeface="Calibri Norm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07192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34358"/>
            <a:ext cx="9144000" cy="1018299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es-ES_tradnl" sz="4000" b="1" dirty="0" smtClean="0">
                <a:solidFill>
                  <a:srgbClr val="FCC40D"/>
                </a:solidFill>
                <a:latin typeface="Calibri Normal" charset="0"/>
                <a:cs typeface="Calibri Normal" charset="0"/>
              </a:rPr>
              <a:t>PREVALENCIA</a:t>
            </a:r>
            <a:endParaRPr lang="es-ES_tradnl" sz="4000" dirty="0">
              <a:solidFill>
                <a:srgbClr val="FCC40D"/>
              </a:solidFill>
              <a:latin typeface="Calibri Normal" charset="0"/>
              <a:cs typeface="Calibri Normal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2464231" y="53779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 rot="5400000">
            <a:off x="2877636" y="-325388"/>
            <a:ext cx="3388727" cy="8363993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390003" y="1627420"/>
            <a:ext cx="684995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1600" b="1" dirty="0">
                <a:solidFill>
                  <a:srgbClr val="64075D"/>
                </a:solidFill>
              </a:rPr>
              <a:t>Estudios de prevalencia de dolor </a:t>
            </a:r>
            <a:r>
              <a:rPr lang="es-ES_tradnl" sz="1600" b="1" dirty="0" err="1">
                <a:solidFill>
                  <a:srgbClr val="64075D"/>
                </a:solidFill>
              </a:rPr>
              <a:t>oncológico</a:t>
            </a:r>
            <a:r>
              <a:rPr lang="es-ES_tradnl" sz="1600" b="1" dirty="0">
                <a:solidFill>
                  <a:srgbClr val="64075D"/>
                </a:solidFill>
              </a:rPr>
              <a:t> en pacientes en tratamiento activo 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317598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redondeado 4"/>
          <p:cNvSpPr/>
          <p:nvPr/>
        </p:nvSpPr>
        <p:spPr>
          <a:xfrm>
            <a:off x="474133" y="1760204"/>
            <a:ext cx="8352344" cy="2845663"/>
          </a:xfrm>
          <a:prstGeom prst="roundRect">
            <a:avLst/>
          </a:prstGeom>
          <a:solidFill>
            <a:srgbClr val="64075D">
              <a:alpha val="71000"/>
            </a:srgbClr>
          </a:solidFill>
          <a:ln>
            <a:solidFill>
              <a:srgbClr val="6407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solidFill>
                <a:schemeClr val="bg1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34358"/>
            <a:ext cx="9144000" cy="1018299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es-ES_tradnl" sz="4000" b="1" dirty="0" smtClean="0">
                <a:solidFill>
                  <a:srgbClr val="FCC40D"/>
                </a:solidFill>
                <a:latin typeface="Calibri Normal" charset="0"/>
                <a:cs typeface="Calibri Normal" charset="0"/>
              </a:rPr>
              <a:t>IMPACTO DEL DOLOR</a:t>
            </a:r>
            <a:endParaRPr lang="es-ES_tradnl" sz="4000" b="1" dirty="0">
              <a:solidFill>
                <a:srgbClr val="FCC40D"/>
              </a:solidFill>
              <a:latin typeface="Calibri Normal" charset="0"/>
              <a:cs typeface="Calibri Normal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2464231" y="53779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 dirty="0"/>
          </a:p>
        </p:txBody>
      </p:sp>
      <p:sp>
        <p:nvSpPr>
          <p:cNvPr id="3" name="Rectángulo 2"/>
          <p:cNvSpPr/>
          <p:nvPr/>
        </p:nvSpPr>
        <p:spPr>
          <a:xfrm>
            <a:off x="898561" y="1912611"/>
            <a:ext cx="7635840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Clr>
                <a:srgbClr val="FCC40D"/>
              </a:buClr>
              <a:buSzPct val="100000"/>
              <a:buFont typeface="Arial"/>
              <a:buChar char="•"/>
            </a:pPr>
            <a:r>
              <a:rPr lang="es-ES_tradnl" sz="1600" dirty="0">
                <a:solidFill>
                  <a:srgbClr val="FFFFFF"/>
                </a:solidFill>
              </a:rPr>
              <a:t>El </a:t>
            </a:r>
            <a:r>
              <a:rPr lang="es-ES_tradnl" sz="1600" dirty="0" smtClean="0">
                <a:solidFill>
                  <a:srgbClr val="FFFFFF"/>
                </a:solidFill>
              </a:rPr>
              <a:t>dolor </a:t>
            </a:r>
            <a:r>
              <a:rPr lang="es-ES_tradnl" sz="1600" dirty="0">
                <a:solidFill>
                  <a:srgbClr val="FFFFFF"/>
                </a:solidFill>
              </a:rPr>
              <a:t>en el paciente </a:t>
            </a:r>
            <a:r>
              <a:rPr lang="es-ES_tradnl" sz="1600" dirty="0" err="1" smtClean="0">
                <a:solidFill>
                  <a:srgbClr val="FFFFFF"/>
                </a:solidFill>
              </a:rPr>
              <a:t>oncológico</a:t>
            </a:r>
            <a:r>
              <a:rPr lang="es-ES_tradnl" sz="1600" dirty="0">
                <a:solidFill>
                  <a:srgbClr val="FFFFFF"/>
                </a:solidFill>
              </a:rPr>
              <a:t> </a:t>
            </a:r>
            <a:r>
              <a:rPr lang="es-ES_tradnl" sz="1600" dirty="0" smtClean="0">
                <a:solidFill>
                  <a:srgbClr val="FFFFFF"/>
                </a:solidFill>
              </a:rPr>
              <a:t>repercute </a:t>
            </a:r>
            <a:r>
              <a:rPr lang="es-ES_tradnl" sz="1600" dirty="0">
                <a:solidFill>
                  <a:srgbClr val="FFFFFF"/>
                </a:solidFill>
              </a:rPr>
              <a:t>en su calidad de vida y disminuye su estado de </a:t>
            </a:r>
            <a:r>
              <a:rPr lang="es-ES_tradnl" sz="1600" dirty="0" err="1" smtClean="0">
                <a:solidFill>
                  <a:srgbClr val="FFFFFF"/>
                </a:solidFill>
              </a:rPr>
              <a:t>ánimo</a:t>
            </a:r>
            <a:r>
              <a:rPr lang="es-ES_tradnl" sz="1600" dirty="0" smtClean="0">
                <a:solidFill>
                  <a:srgbClr val="FFFFFF"/>
                </a:solidFill>
              </a:rPr>
              <a:t> </a:t>
            </a:r>
            <a:r>
              <a:rPr lang="es-ES_tradnl" sz="1600" dirty="0" smtClean="0">
                <a:solidFill>
                  <a:srgbClr val="FFFFFF"/>
                </a:solidFill>
              </a:rPr>
              <a:t>      </a:t>
            </a:r>
            <a:r>
              <a:rPr lang="es-ES_tradnl" sz="1600" dirty="0" smtClean="0">
                <a:solidFill>
                  <a:srgbClr val="FFFFFF"/>
                </a:solidFill>
              </a:rPr>
              <a:t>menor </a:t>
            </a:r>
            <a:r>
              <a:rPr lang="es-ES_tradnl" sz="1600" dirty="0">
                <a:solidFill>
                  <a:srgbClr val="FFFFFF"/>
                </a:solidFill>
              </a:rPr>
              <a:t>respuesta al </a:t>
            </a:r>
            <a:r>
              <a:rPr lang="es-ES_tradnl" sz="1600" dirty="0" smtClean="0">
                <a:solidFill>
                  <a:srgbClr val="FFFFFF"/>
                </a:solidFill>
              </a:rPr>
              <a:t>tratamiento </a:t>
            </a:r>
          </a:p>
          <a:p>
            <a:pPr marL="342900" indent="-342900">
              <a:spcAft>
                <a:spcPts val="600"/>
              </a:spcAft>
              <a:buClr>
                <a:srgbClr val="FCC40D"/>
              </a:buClr>
              <a:buSzPct val="100000"/>
            </a:pPr>
            <a:r>
              <a:rPr lang="es-ES_tradnl" sz="1600" dirty="0" smtClean="0">
                <a:solidFill>
                  <a:srgbClr val="FFFFFF"/>
                </a:solidFill>
              </a:rPr>
              <a:t>                                             </a:t>
            </a:r>
            <a:r>
              <a:rPr lang="es-ES_tradnl" sz="1600" dirty="0" smtClean="0">
                <a:solidFill>
                  <a:srgbClr val="FFFFFF"/>
                </a:solidFill>
              </a:rPr>
              <a:t>peor evolución </a:t>
            </a:r>
            <a:r>
              <a:rPr lang="es-ES_tradnl" sz="1600" dirty="0" smtClean="0">
                <a:solidFill>
                  <a:srgbClr val="FFFFFF"/>
                </a:solidFill>
              </a:rPr>
              <a:t>de su </a:t>
            </a:r>
            <a:r>
              <a:rPr lang="es-ES_tradnl" sz="1600" dirty="0" smtClean="0">
                <a:solidFill>
                  <a:srgbClr val="FFFFFF"/>
                </a:solidFill>
              </a:rPr>
              <a:t>enfermedad</a:t>
            </a:r>
            <a:endParaRPr lang="es-ES_tradnl" sz="800" dirty="0" smtClean="0">
              <a:solidFill>
                <a:srgbClr val="FFFFFF"/>
              </a:solidFill>
            </a:endParaRPr>
          </a:p>
          <a:p>
            <a:pPr marL="342900" indent="-342900">
              <a:spcAft>
                <a:spcPts val="600"/>
              </a:spcAft>
              <a:buClr>
                <a:srgbClr val="FCC40D"/>
              </a:buClr>
              <a:buSzPct val="100000"/>
              <a:buFont typeface="Arial"/>
              <a:buChar char="•"/>
            </a:pPr>
            <a:r>
              <a:rPr lang="es-ES_tradnl" sz="1600" dirty="0">
                <a:solidFill>
                  <a:srgbClr val="FFFFFF"/>
                </a:solidFill>
              </a:rPr>
              <a:t>C</a:t>
            </a:r>
            <a:r>
              <a:rPr lang="es-ES_tradnl" sz="1600" dirty="0" smtClean="0">
                <a:solidFill>
                  <a:srgbClr val="FFFFFF"/>
                </a:solidFill>
              </a:rPr>
              <a:t>erca </a:t>
            </a:r>
            <a:r>
              <a:rPr lang="es-ES_tradnl" sz="1600" dirty="0">
                <a:solidFill>
                  <a:srgbClr val="FFFFFF"/>
                </a:solidFill>
              </a:rPr>
              <a:t>del 30% de las v</a:t>
            </a:r>
            <a:r>
              <a:rPr lang="es-ES_tradnl" sz="1600" dirty="0">
                <a:solidFill>
                  <a:srgbClr val="FFFFFF"/>
                </a:solidFill>
                <a:ea typeface="Athelas" charset="0"/>
                <a:cs typeface="Athelas" charset="0"/>
              </a:rPr>
              <a:t>isitas a urgencias de los </a:t>
            </a:r>
            <a:r>
              <a:rPr lang="es-ES_tradnl" sz="1600" dirty="0" smtClean="0">
                <a:solidFill>
                  <a:srgbClr val="FFFFFF"/>
                </a:solidFill>
                <a:ea typeface="Athelas" charset="0"/>
                <a:cs typeface="Athelas" charset="0"/>
              </a:rPr>
              <a:t>pacientes </a:t>
            </a:r>
            <a:r>
              <a:rPr lang="es-ES_tradnl" sz="1600" dirty="0" err="1">
                <a:solidFill>
                  <a:srgbClr val="FFFFFF"/>
                </a:solidFill>
                <a:ea typeface="Athelas" charset="0"/>
                <a:cs typeface="Athelas" charset="0"/>
              </a:rPr>
              <a:t>oncológicos</a:t>
            </a:r>
            <a:r>
              <a:rPr lang="es-ES_tradnl" sz="1600" dirty="0">
                <a:solidFill>
                  <a:srgbClr val="FFFFFF"/>
                </a:solidFill>
                <a:ea typeface="Athelas" charset="0"/>
                <a:cs typeface="Athelas" charset="0"/>
              </a:rPr>
              <a:t> está relacionada con </a:t>
            </a:r>
            <a:r>
              <a:rPr lang="es-ES_tradnl" sz="1600" dirty="0">
                <a:solidFill>
                  <a:srgbClr val="FFFFFF"/>
                </a:solidFill>
              </a:rPr>
              <a:t>el dolor</a:t>
            </a:r>
            <a:r>
              <a:rPr lang="es-ES_tradnl" sz="1600" dirty="0" smtClean="0">
                <a:solidFill>
                  <a:srgbClr val="FFFFFF"/>
                </a:solidFill>
              </a:rPr>
              <a:t>.</a:t>
            </a:r>
          </a:p>
          <a:p>
            <a:pPr marL="342900" indent="-342900">
              <a:spcAft>
                <a:spcPts val="600"/>
              </a:spcAft>
              <a:buClr>
                <a:srgbClr val="FCC40D"/>
              </a:buClr>
              <a:buSzPct val="100000"/>
            </a:pPr>
            <a:r>
              <a:rPr lang="es-ES_tradnl" sz="1600" dirty="0" smtClean="0">
                <a:solidFill>
                  <a:srgbClr val="FFFFFF"/>
                </a:solidFill>
              </a:rPr>
              <a:t> </a:t>
            </a:r>
            <a:endParaRPr lang="es-ES_tradnl" sz="1600" dirty="0" smtClean="0">
              <a:solidFill>
                <a:srgbClr val="FFFFFF"/>
              </a:solidFill>
            </a:endParaRPr>
          </a:p>
          <a:p>
            <a:pPr marL="342900" indent="-342900">
              <a:spcAft>
                <a:spcPts val="600"/>
              </a:spcAft>
              <a:buClr>
                <a:srgbClr val="FCC40D"/>
              </a:buClr>
              <a:buSzPct val="100000"/>
              <a:buFont typeface="Arial"/>
              <a:buChar char="•"/>
            </a:pPr>
            <a:r>
              <a:rPr lang="es-ES_tradnl" sz="1600" dirty="0">
                <a:solidFill>
                  <a:srgbClr val="FFFFFF"/>
                </a:solidFill>
              </a:rPr>
              <a:t>El dolor </a:t>
            </a:r>
            <a:r>
              <a:rPr lang="es-ES_tradnl" sz="1600" dirty="0" err="1">
                <a:solidFill>
                  <a:srgbClr val="FFFFFF"/>
                </a:solidFill>
              </a:rPr>
              <a:t>oncológico</a:t>
            </a:r>
            <a:r>
              <a:rPr lang="es-ES_tradnl" sz="1600" dirty="0">
                <a:solidFill>
                  <a:srgbClr val="FFFFFF"/>
                </a:solidFill>
              </a:rPr>
              <a:t> y su mal tratamiento </a:t>
            </a:r>
            <a:r>
              <a:rPr lang="es-ES_tradnl" sz="1600" dirty="0" err="1">
                <a:solidFill>
                  <a:srgbClr val="FFFFFF"/>
                </a:solidFill>
              </a:rPr>
              <a:t>están</a:t>
            </a:r>
            <a:r>
              <a:rPr lang="es-ES_tradnl" sz="1600" dirty="0">
                <a:solidFill>
                  <a:srgbClr val="FFFFFF"/>
                </a:solidFill>
              </a:rPr>
              <a:t> </a:t>
            </a:r>
            <a:r>
              <a:rPr lang="es-ES_tradnl" sz="1600" dirty="0" smtClean="0">
                <a:solidFill>
                  <a:srgbClr val="FFFFFF"/>
                </a:solidFill>
              </a:rPr>
              <a:t>relacionados con </a:t>
            </a:r>
            <a:r>
              <a:rPr lang="es-ES_tradnl" sz="1600" dirty="0" err="1">
                <a:solidFill>
                  <a:srgbClr val="FFFFFF"/>
                </a:solidFill>
              </a:rPr>
              <a:t>estrés</a:t>
            </a:r>
            <a:r>
              <a:rPr lang="es-ES_tradnl" sz="1600" dirty="0">
                <a:solidFill>
                  <a:srgbClr val="FFFFFF"/>
                </a:solidFill>
              </a:rPr>
              <a:t> </a:t>
            </a:r>
            <a:r>
              <a:rPr lang="es-ES_tradnl" sz="1600" dirty="0" smtClean="0">
                <a:solidFill>
                  <a:srgbClr val="FFFFFF"/>
                </a:solidFill>
              </a:rPr>
              <a:t>emocional y depresión y el </a:t>
            </a:r>
            <a:r>
              <a:rPr lang="es-ES_tradnl" sz="1600" dirty="0">
                <a:solidFill>
                  <a:srgbClr val="FFFFFF"/>
                </a:solidFill>
              </a:rPr>
              <a:t>dolor </a:t>
            </a:r>
            <a:r>
              <a:rPr lang="es-ES_tradnl" sz="1600" dirty="0" err="1">
                <a:solidFill>
                  <a:srgbClr val="FFFFFF"/>
                </a:solidFill>
              </a:rPr>
              <a:t>neuropático</a:t>
            </a:r>
            <a:r>
              <a:rPr lang="es-ES_tradnl" sz="1600" dirty="0">
                <a:solidFill>
                  <a:srgbClr val="FFFFFF"/>
                </a:solidFill>
              </a:rPr>
              <a:t> parece estar asociado a una peor </a:t>
            </a:r>
            <a:r>
              <a:rPr lang="es-ES_tradnl" sz="1600" dirty="0" smtClean="0">
                <a:solidFill>
                  <a:srgbClr val="FFFFFF"/>
                </a:solidFill>
              </a:rPr>
              <a:t>calidad </a:t>
            </a:r>
            <a:r>
              <a:rPr lang="es-ES_tradnl" sz="1600" dirty="0">
                <a:solidFill>
                  <a:srgbClr val="FFFFFF"/>
                </a:solidFill>
              </a:rPr>
              <a:t>de vida</a:t>
            </a:r>
            <a:r>
              <a:rPr lang="es-ES_tradnl" sz="1600" dirty="0" smtClean="0">
                <a:solidFill>
                  <a:srgbClr val="FFFFFF"/>
                </a:solidFill>
              </a:rPr>
              <a:t> </a:t>
            </a:r>
            <a:r>
              <a:rPr lang="es-ES_tradnl" sz="1600" dirty="0" smtClean="0">
                <a:solidFill>
                  <a:srgbClr val="FFFFFF"/>
                </a:solidFill>
              </a:rPr>
              <a:t>.</a:t>
            </a:r>
            <a:endParaRPr lang="es-ES_tradnl" sz="1600" dirty="0" smtClean="0">
              <a:solidFill>
                <a:srgbClr val="FFFFFF"/>
              </a:solidFill>
            </a:endParaRPr>
          </a:p>
        </p:txBody>
      </p:sp>
      <p:sp>
        <p:nvSpPr>
          <p:cNvPr id="7" name="Flecha derecha 6"/>
          <p:cNvSpPr/>
          <p:nvPr/>
        </p:nvSpPr>
        <p:spPr>
          <a:xfrm>
            <a:off x="2776515" y="2582332"/>
            <a:ext cx="187371" cy="228600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Flecha derecha 7"/>
          <p:cNvSpPr/>
          <p:nvPr/>
        </p:nvSpPr>
        <p:spPr>
          <a:xfrm>
            <a:off x="2768048" y="2264833"/>
            <a:ext cx="187371" cy="228600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8287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34358"/>
            <a:ext cx="9144000" cy="1018299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es-ES_tradnl" sz="4000" b="1" dirty="0" smtClean="0">
                <a:solidFill>
                  <a:srgbClr val="FCC40D"/>
                </a:solidFill>
                <a:latin typeface="Calibri Normal" charset="0"/>
                <a:cs typeface="Calibri Normal" charset="0"/>
              </a:rPr>
              <a:t>INFRATRATAMIENTO DEL DOLOR</a:t>
            </a:r>
            <a:endParaRPr lang="es-ES_tradnl" sz="4000" b="1" dirty="0">
              <a:solidFill>
                <a:srgbClr val="FCC40D"/>
              </a:solidFill>
              <a:latin typeface="Calibri Normal" charset="0"/>
              <a:cs typeface="Calibri Normal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2464231" y="53779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 dirty="0"/>
          </a:p>
        </p:txBody>
      </p:sp>
      <p:sp>
        <p:nvSpPr>
          <p:cNvPr id="3" name="Rectángulo 2"/>
          <p:cNvSpPr/>
          <p:nvPr/>
        </p:nvSpPr>
        <p:spPr>
          <a:xfrm>
            <a:off x="476518" y="1248781"/>
            <a:ext cx="8026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endParaRPr lang="es-ES_tradnl" sz="1600" dirty="0" smtClean="0">
              <a:solidFill>
                <a:srgbClr val="565654"/>
              </a:solidFill>
              <a:latin typeface="Calibri Normal" charset="0"/>
            </a:endParaRPr>
          </a:p>
          <a:p>
            <a:pPr marL="342900" indent="-342900">
              <a:buBlip>
                <a:blip r:embed="rId3"/>
              </a:buBlip>
            </a:pPr>
            <a:endParaRPr lang="es-ES_tradnl" sz="1600" dirty="0">
              <a:solidFill>
                <a:srgbClr val="565654"/>
              </a:solidFill>
              <a:latin typeface="Calibri Normal" charset="0"/>
            </a:endParaRPr>
          </a:p>
          <a:p>
            <a:pPr marL="342900" indent="-342900">
              <a:buBlip>
                <a:blip r:embed="rId3"/>
              </a:buBlip>
            </a:pPr>
            <a:endParaRPr lang="es-ES_tradnl" sz="1600" dirty="0">
              <a:solidFill>
                <a:srgbClr val="565654"/>
              </a:solidFill>
              <a:latin typeface="Calibri Normal" charset="0"/>
            </a:endParaRPr>
          </a:p>
          <a:p>
            <a:pPr marL="342900" indent="-342900">
              <a:buBlip>
                <a:blip r:embed="rId3"/>
              </a:buBlip>
            </a:pPr>
            <a:endParaRPr lang="es-ES_tradnl" sz="1600" dirty="0">
              <a:solidFill>
                <a:srgbClr val="565654"/>
              </a:solidFill>
              <a:latin typeface="Calibri Normal" charset="0"/>
            </a:endParaRPr>
          </a:p>
          <a:p>
            <a:pPr marL="342900" indent="-342900">
              <a:buBlip>
                <a:blip r:embed="rId3"/>
              </a:buBlip>
            </a:pPr>
            <a:endParaRPr lang="es-ES_tradnl" sz="1600" dirty="0">
              <a:solidFill>
                <a:srgbClr val="565654"/>
              </a:solidFill>
              <a:latin typeface="Calibri Normal" charset="0"/>
            </a:endParaRPr>
          </a:p>
          <a:p>
            <a:pPr marL="342900" indent="-342900">
              <a:buBlip>
                <a:blip r:embed="rId3"/>
              </a:buBlip>
            </a:pPr>
            <a:endParaRPr lang="es-ES_tradnl" sz="2000" dirty="0">
              <a:solidFill>
                <a:srgbClr val="565654"/>
              </a:solidFill>
              <a:latin typeface="Calibri Normal" charset="0"/>
            </a:endParaRPr>
          </a:p>
          <a:p>
            <a:pPr marL="342900" indent="-342900">
              <a:buBlip>
                <a:blip r:embed="rId3"/>
              </a:buBlip>
            </a:pPr>
            <a:endParaRPr lang="es-ES_tradnl" sz="2000" dirty="0">
              <a:solidFill>
                <a:srgbClr val="565654"/>
              </a:solidFill>
              <a:latin typeface="Calibri Normal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3379304" y="4041913"/>
            <a:ext cx="8447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smtClean="0"/>
              <a:t>Tabla 3</a:t>
            </a:r>
            <a:endParaRPr lang="es-ES_tradnl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2021746" y="2080115"/>
            <a:ext cx="4785454" cy="4262905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1937667" y="1805934"/>
            <a:ext cx="505779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1400" b="1" dirty="0" smtClean="0">
                <a:solidFill>
                  <a:srgbClr val="64075D"/>
                </a:solidFill>
              </a:rPr>
              <a:t>Factores que determinan el </a:t>
            </a:r>
            <a:r>
              <a:rPr lang="es-ES_tradnl" sz="1400" b="1" dirty="0" err="1" smtClean="0">
                <a:solidFill>
                  <a:srgbClr val="64075D"/>
                </a:solidFill>
              </a:rPr>
              <a:t>infratratamiento</a:t>
            </a:r>
            <a:r>
              <a:rPr lang="es-ES_tradnl" sz="1400" b="1" dirty="0" smtClean="0">
                <a:solidFill>
                  <a:srgbClr val="64075D"/>
                </a:solidFill>
              </a:rPr>
              <a:t> </a:t>
            </a:r>
            <a:r>
              <a:rPr lang="es-ES_tradnl" sz="1400" b="1" dirty="0">
                <a:solidFill>
                  <a:srgbClr val="64075D"/>
                </a:solidFill>
              </a:rPr>
              <a:t>del dolor </a:t>
            </a:r>
            <a:r>
              <a:rPr lang="es-ES_tradnl" sz="1400" b="1" dirty="0" err="1" smtClean="0">
                <a:solidFill>
                  <a:srgbClr val="64075D"/>
                </a:solidFill>
              </a:rPr>
              <a:t>oncológico</a:t>
            </a:r>
            <a:r>
              <a:rPr lang="es-ES_tradnl" sz="1400" b="1" dirty="0" smtClean="0">
                <a:solidFill>
                  <a:srgbClr val="64075D"/>
                </a:solidFill>
              </a:rPr>
              <a:t> </a:t>
            </a:r>
            <a:endParaRPr lang="es-ES_tradnl" sz="1400" b="1" dirty="0">
              <a:solidFill>
                <a:srgbClr val="64075D"/>
              </a:solidFill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771649" y="1121776"/>
            <a:ext cx="7542618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Clr>
                <a:srgbClr val="FCC40D"/>
              </a:buClr>
              <a:buSzPct val="100000"/>
              <a:buFont typeface="Arial"/>
              <a:buChar char="•"/>
            </a:pPr>
            <a:r>
              <a:rPr lang="es-ES_tradnl" sz="1600" dirty="0" smtClean="0">
                <a:solidFill>
                  <a:srgbClr val="64075D"/>
                </a:solidFill>
              </a:rPr>
              <a:t>Al menos un 30%-40% de los pacientes tienen un mal control del dolor, especialmente en el último año de su vida </a:t>
            </a:r>
            <a:endParaRPr lang="es-ES_tradnl" sz="1600" dirty="0">
              <a:solidFill>
                <a:srgbClr val="6407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66325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34358"/>
            <a:ext cx="9144000" cy="1018299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es-ES_tradnl" sz="4000" b="1" dirty="0">
                <a:solidFill>
                  <a:srgbClr val="FCC40D"/>
                </a:solidFill>
                <a:latin typeface="Calibri Normal" charset="0"/>
                <a:cs typeface="Calibri Normal" charset="0"/>
              </a:rPr>
              <a:t>INFRATRATAMIENTO DEL DOLOR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2464231" y="53779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777284" y="1245027"/>
            <a:ext cx="5601213" cy="4795164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4158238" y="1245027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ES_tradnl" b="1" dirty="0" smtClean="0">
                <a:solidFill>
                  <a:srgbClr val="64075D"/>
                </a:solidFill>
              </a:rPr>
              <a:t>Barreras al adecuado tratamiento </a:t>
            </a:r>
            <a:r>
              <a:rPr lang="es-ES_tradnl" b="1" dirty="0" smtClean="0">
                <a:solidFill>
                  <a:srgbClr val="64075D"/>
                </a:solidFill>
              </a:rPr>
              <a:t>del</a:t>
            </a:r>
          </a:p>
          <a:p>
            <a:pPr algn="ctr"/>
            <a:r>
              <a:rPr lang="es-ES_tradnl" b="1" dirty="0" smtClean="0">
                <a:solidFill>
                  <a:srgbClr val="64075D"/>
                </a:solidFill>
              </a:rPr>
              <a:t> </a:t>
            </a:r>
            <a:r>
              <a:rPr lang="es-ES_tradnl" b="1" dirty="0" smtClean="0">
                <a:solidFill>
                  <a:srgbClr val="64075D"/>
                </a:solidFill>
              </a:rPr>
              <a:t>dolor </a:t>
            </a:r>
            <a:r>
              <a:rPr lang="es-ES_tradnl" b="1" dirty="0" err="1" smtClean="0">
                <a:solidFill>
                  <a:srgbClr val="64075D"/>
                </a:solidFill>
              </a:rPr>
              <a:t>oncológico</a:t>
            </a:r>
            <a:r>
              <a:rPr lang="es-ES_tradnl" b="1" dirty="0" smtClean="0">
                <a:solidFill>
                  <a:srgbClr val="64075D"/>
                </a:solidFill>
              </a:rPr>
              <a:t> </a:t>
            </a:r>
            <a:endParaRPr lang="es-ES_tradnl" b="1" dirty="0">
              <a:solidFill>
                <a:srgbClr val="6407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215600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-304813" y="827314"/>
            <a:ext cx="9144001" cy="315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s-ES_tradnl" sz="3400" b="1" dirty="0" smtClean="0">
                <a:solidFill>
                  <a:srgbClr val="FCC40D"/>
                </a:solidFill>
                <a:cs typeface="Gotham"/>
              </a:rPr>
              <a:t>         </a:t>
            </a:r>
            <a:r>
              <a:rPr lang="es-ES_tradnl" sz="3600" b="1" dirty="0" smtClean="0">
                <a:solidFill>
                  <a:srgbClr val="FCC40D"/>
                </a:solidFill>
                <a:cs typeface="Gotham"/>
              </a:rPr>
              <a:t>Evaluación </a:t>
            </a:r>
            <a:r>
              <a:rPr lang="es-ES_tradnl" sz="3600" b="1" dirty="0">
                <a:solidFill>
                  <a:srgbClr val="FCC40D"/>
                </a:solidFill>
                <a:cs typeface="Gotham"/>
              </a:rPr>
              <a:t>del Dolor Oncológico</a:t>
            </a:r>
            <a:endParaRPr lang="es-ES_tradnl" sz="3600" b="1" dirty="0" smtClean="0">
              <a:solidFill>
                <a:srgbClr val="FCC40D"/>
              </a:solidFill>
              <a:cs typeface="Gotham"/>
            </a:endParaRPr>
          </a:p>
          <a:p>
            <a:pPr lvl="3"/>
            <a:endParaRPr lang="es-ES_tradnl" sz="4000" b="1" dirty="0" smtClean="0">
              <a:solidFill>
                <a:srgbClr val="FCC40D"/>
              </a:solidFill>
              <a:latin typeface="Gotham"/>
              <a:cs typeface="Gotham"/>
            </a:endParaRPr>
          </a:p>
          <a:p>
            <a:pPr lvl="3"/>
            <a:r>
              <a:rPr lang="es-ES_tradnl" sz="2800" b="1" dirty="0" smtClean="0">
                <a:solidFill>
                  <a:schemeClr val="bg1"/>
                </a:solidFill>
                <a:cs typeface="Calibri"/>
              </a:rPr>
              <a:t>Introducción</a:t>
            </a:r>
            <a:endParaRPr lang="es-ES_tradnl" sz="2800" b="1" dirty="0" smtClean="0">
              <a:solidFill>
                <a:schemeClr val="bg1"/>
              </a:solidFill>
              <a:cs typeface="Calibri"/>
            </a:endParaRPr>
          </a:p>
          <a:p>
            <a:pPr lvl="3"/>
            <a:r>
              <a:rPr lang="es-ES_tradnl" sz="2800" b="1" dirty="0" smtClean="0">
                <a:solidFill>
                  <a:schemeClr val="bg1"/>
                </a:solidFill>
                <a:cs typeface="Calibri"/>
              </a:rPr>
              <a:t>Diagnóstico </a:t>
            </a:r>
            <a:r>
              <a:rPr lang="es-ES_tradnl" sz="2800" b="1" dirty="0">
                <a:solidFill>
                  <a:schemeClr val="bg1"/>
                </a:solidFill>
                <a:cs typeface="Calibri"/>
              </a:rPr>
              <a:t>clínico del </a:t>
            </a:r>
            <a:r>
              <a:rPr lang="es-ES_tradnl" sz="2800" b="1" dirty="0" smtClean="0">
                <a:solidFill>
                  <a:schemeClr val="bg1"/>
                </a:solidFill>
                <a:cs typeface="Calibri"/>
              </a:rPr>
              <a:t>dolor</a:t>
            </a:r>
          </a:p>
          <a:p>
            <a:pPr lvl="3"/>
            <a:r>
              <a:rPr lang="es-ES_tradnl" sz="2800" b="1" dirty="0" smtClean="0">
                <a:solidFill>
                  <a:schemeClr val="bg1"/>
                </a:solidFill>
                <a:cs typeface="Calibri"/>
              </a:rPr>
              <a:t>Herramientas </a:t>
            </a:r>
            <a:r>
              <a:rPr lang="es-ES_tradnl" sz="2800" b="1" dirty="0">
                <a:solidFill>
                  <a:schemeClr val="bg1"/>
                </a:solidFill>
                <a:cs typeface="Calibri"/>
              </a:rPr>
              <a:t>de soporte para la </a:t>
            </a:r>
            <a:r>
              <a:rPr lang="es-ES_tradnl" sz="2800" b="1" dirty="0" smtClean="0">
                <a:solidFill>
                  <a:schemeClr val="bg1"/>
                </a:solidFill>
                <a:cs typeface="Calibri"/>
              </a:rPr>
              <a:t>evaluación</a:t>
            </a:r>
          </a:p>
          <a:p>
            <a:pPr lvl="3"/>
            <a:r>
              <a:rPr lang="es-ES_tradnl" sz="2800" b="1" dirty="0" smtClean="0">
                <a:solidFill>
                  <a:schemeClr val="bg1"/>
                </a:solidFill>
                <a:cs typeface="Calibri"/>
              </a:rPr>
              <a:t>del </a:t>
            </a:r>
            <a:r>
              <a:rPr lang="es-ES_tradnl" sz="2800" b="1" dirty="0">
                <a:solidFill>
                  <a:schemeClr val="bg1"/>
                </a:solidFill>
                <a:cs typeface="Calibri"/>
              </a:rPr>
              <a:t>dolor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23377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34358"/>
            <a:ext cx="9144000" cy="1018299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es-ES_tradnl" sz="4000" b="1" dirty="0" smtClean="0">
                <a:solidFill>
                  <a:srgbClr val="FCC40D"/>
                </a:solidFill>
                <a:latin typeface="Calibri Normal" charset="0"/>
                <a:cs typeface="Calibri Normal" charset="0"/>
              </a:rPr>
              <a:t>INTRODUCCIÓN</a:t>
            </a:r>
            <a:endParaRPr lang="es-ES_tradnl" sz="4000" b="1" dirty="0">
              <a:solidFill>
                <a:srgbClr val="FCC40D"/>
              </a:solidFill>
              <a:latin typeface="Calibri Normal" charset="0"/>
              <a:cs typeface="Calibri Normal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2464231" y="53779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 dirty="0"/>
          </a:p>
        </p:txBody>
      </p:sp>
      <p:sp>
        <p:nvSpPr>
          <p:cNvPr id="3" name="Rectángulo 2"/>
          <p:cNvSpPr/>
          <p:nvPr/>
        </p:nvSpPr>
        <p:spPr>
          <a:xfrm>
            <a:off x="522113" y="2144734"/>
            <a:ext cx="8374252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SzPct val="100000"/>
              <a:buBlip>
                <a:blip r:embed="rId3"/>
              </a:buBlip>
            </a:pPr>
            <a:r>
              <a:rPr lang="es-ES_tradnl" sz="1600" dirty="0">
                <a:solidFill>
                  <a:srgbClr val="565654"/>
                </a:solidFill>
                <a:latin typeface="+mj-lt"/>
              </a:rPr>
              <a:t>Existen diferentes factores que </a:t>
            </a:r>
            <a:r>
              <a:rPr lang="es-ES_tradnl" sz="1600" dirty="0" smtClean="0">
                <a:solidFill>
                  <a:srgbClr val="565654"/>
                </a:solidFill>
                <a:latin typeface="+mj-lt"/>
              </a:rPr>
              <a:t>dificultan </a:t>
            </a:r>
            <a:r>
              <a:rPr lang="es-ES_tradnl" sz="1600" dirty="0">
                <a:solidFill>
                  <a:srgbClr val="565654"/>
                </a:solidFill>
                <a:latin typeface="+mj-lt"/>
              </a:rPr>
              <a:t>el correcto </a:t>
            </a:r>
            <a:r>
              <a:rPr lang="es-ES_tradnl" sz="1600" dirty="0" smtClean="0">
                <a:solidFill>
                  <a:srgbClr val="565654"/>
                </a:solidFill>
                <a:latin typeface="+mj-lt"/>
              </a:rPr>
              <a:t>abordaje </a:t>
            </a:r>
            <a:r>
              <a:rPr lang="es-ES_tradnl" sz="1600" dirty="0">
                <a:solidFill>
                  <a:srgbClr val="565654"/>
                </a:solidFill>
                <a:latin typeface="+mj-lt"/>
              </a:rPr>
              <a:t>del dolor </a:t>
            </a:r>
            <a:r>
              <a:rPr lang="es-ES_tradnl" sz="1600" dirty="0" err="1">
                <a:solidFill>
                  <a:srgbClr val="565654"/>
                </a:solidFill>
                <a:latin typeface="+mj-lt"/>
              </a:rPr>
              <a:t>oncológico</a:t>
            </a:r>
            <a:r>
              <a:rPr lang="es-ES_tradnl" sz="1600" dirty="0">
                <a:solidFill>
                  <a:srgbClr val="565654"/>
                </a:solidFill>
                <a:latin typeface="+mj-lt"/>
              </a:rPr>
              <a:t> de los cuales, su </a:t>
            </a:r>
            <a:r>
              <a:rPr lang="es-ES_tradnl" sz="1600" dirty="0" err="1">
                <a:solidFill>
                  <a:srgbClr val="565654"/>
                </a:solidFill>
                <a:latin typeface="+mj-lt"/>
              </a:rPr>
              <a:t>evaluación</a:t>
            </a:r>
            <a:r>
              <a:rPr lang="es-ES_tradnl" sz="1600" dirty="0">
                <a:solidFill>
                  <a:srgbClr val="565654"/>
                </a:solidFill>
                <a:latin typeface="+mj-lt"/>
              </a:rPr>
              <a:t>, es uno de los </a:t>
            </a:r>
            <a:r>
              <a:rPr lang="es-ES_tradnl" sz="1600" dirty="0" smtClean="0">
                <a:solidFill>
                  <a:srgbClr val="565654"/>
                </a:solidFill>
                <a:latin typeface="+mj-lt"/>
              </a:rPr>
              <a:t>principales.</a:t>
            </a:r>
          </a:p>
          <a:p>
            <a:pPr marL="342900" indent="-342900">
              <a:buSzPct val="100000"/>
              <a:buBlip>
                <a:blip r:embed="rId3"/>
              </a:buBlip>
            </a:pPr>
            <a:endParaRPr lang="es-ES_tradnl" sz="1600" dirty="0" smtClean="0">
              <a:solidFill>
                <a:srgbClr val="565654"/>
              </a:solidFill>
              <a:latin typeface="+mj-lt"/>
            </a:endParaRPr>
          </a:p>
          <a:p>
            <a:pPr marL="342900" indent="-342900">
              <a:buSzPct val="100000"/>
              <a:buBlip>
                <a:blip r:embed="rId3"/>
              </a:buBlip>
            </a:pPr>
            <a:r>
              <a:rPr lang="es-ES_tradnl" sz="1600" b="1" dirty="0" smtClean="0">
                <a:solidFill>
                  <a:srgbClr val="64075D"/>
                </a:solidFill>
                <a:latin typeface="+mj-lt"/>
              </a:rPr>
              <a:t>La </a:t>
            </a:r>
            <a:r>
              <a:rPr lang="es-ES_tradnl" sz="1600" b="1" dirty="0">
                <a:solidFill>
                  <a:srgbClr val="64075D"/>
                </a:solidFill>
                <a:latin typeface="+mj-lt"/>
              </a:rPr>
              <a:t>correcta </a:t>
            </a:r>
            <a:r>
              <a:rPr lang="es-ES_tradnl" sz="1600" b="1" dirty="0" smtClean="0">
                <a:solidFill>
                  <a:srgbClr val="64075D"/>
                </a:solidFill>
                <a:latin typeface="+mj-lt"/>
              </a:rPr>
              <a:t>valoración </a:t>
            </a:r>
            <a:r>
              <a:rPr lang="es-ES_tradnl" sz="1600" b="1" dirty="0">
                <a:solidFill>
                  <a:srgbClr val="64075D"/>
                </a:solidFill>
                <a:latin typeface="+mj-lt"/>
              </a:rPr>
              <a:t>del dolor </a:t>
            </a:r>
            <a:r>
              <a:rPr lang="es-ES_tradnl" sz="1600" b="1" dirty="0" smtClean="0">
                <a:solidFill>
                  <a:srgbClr val="64075D"/>
                </a:solidFill>
                <a:latin typeface="+mj-lt"/>
              </a:rPr>
              <a:t>es </a:t>
            </a:r>
            <a:r>
              <a:rPr lang="es-ES_tradnl" sz="1600" b="1" dirty="0">
                <a:solidFill>
                  <a:srgbClr val="64075D"/>
                </a:solidFill>
                <a:latin typeface="+mj-lt"/>
              </a:rPr>
              <a:t>uno de los aspectos claves </a:t>
            </a:r>
            <a:r>
              <a:rPr lang="es-ES_tradnl" sz="1600" dirty="0">
                <a:solidFill>
                  <a:srgbClr val="565654"/>
                </a:solidFill>
                <a:latin typeface="+mj-lt"/>
              </a:rPr>
              <a:t>a la hora de indicar un determinado tratamiento con el objetivo de controlar el dolor y mejorar la calidad de vida del </a:t>
            </a:r>
            <a:r>
              <a:rPr lang="es-ES_tradnl" sz="1600" dirty="0" smtClean="0">
                <a:solidFill>
                  <a:srgbClr val="565654"/>
                </a:solidFill>
                <a:latin typeface="+mj-lt"/>
              </a:rPr>
              <a:t>paciente. </a:t>
            </a:r>
          </a:p>
          <a:p>
            <a:pPr marL="342900" indent="-342900">
              <a:buSzPct val="100000"/>
              <a:buBlip>
                <a:blip r:embed="rId3"/>
              </a:buBlip>
            </a:pPr>
            <a:endParaRPr lang="es-ES_tradnl" sz="1600" dirty="0" smtClean="0">
              <a:solidFill>
                <a:srgbClr val="565654"/>
              </a:solidFill>
              <a:latin typeface="+mj-lt"/>
            </a:endParaRPr>
          </a:p>
          <a:p>
            <a:pPr marL="342900" indent="-342900">
              <a:buSzPct val="100000"/>
              <a:buBlip>
                <a:blip r:embed="rId3"/>
              </a:buBlip>
            </a:pPr>
            <a:r>
              <a:rPr lang="es-ES_tradnl" sz="1600" dirty="0" smtClean="0">
                <a:solidFill>
                  <a:srgbClr val="565654"/>
                </a:solidFill>
                <a:latin typeface="+mj-lt"/>
              </a:rPr>
              <a:t>Un </a:t>
            </a:r>
            <a:r>
              <a:rPr lang="es-ES_tradnl" sz="1600" dirty="0">
                <a:solidFill>
                  <a:srgbClr val="565654"/>
                </a:solidFill>
                <a:latin typeface="+mj-lt"/>
              </a:rPr>
              <a:t>tratamiento correcto solo es posible cuando va precedido de una adecuada </a:t>
            </a:r>
            <a:r>
              <a:rPr lang="es-ES_tradnl" sz="1600" dirty="0" err="1">
                <a:solidFill>
                  <a:srgbClr val="565654"/>
                </a:solidFill>
                <a:latin typeface="+mj-lt"/>
              </a:rPr>
              <a:t>evaluación</a:t>
            </a:r>
            <a:r>
              <a:rPr lang="es-ES_tradnl" sz="1600" dirty="0" smtClean="0">
                <a:solidFill>
                  <a:srgbClr val="565654"/>
                </a:solidFill>
                <a:latin typeface="+mj-lt"/>
              </a:rPr>
              <a:t>.</a:t>
            </a:r>
          </a:p>
          <a:p>
            <a:pPr marL="342900" indent="-342900">
              <a:buSzPct val="100000"/>
              <a:buBlip>
                <a:blip r:embed="rId3"/>
              </a:buBlip>
            </a:pPr>
            <a:endParaRPr lang="es-ES_tradnl" sz="1600" dirty="0" smtClean="0">
              <a:solidFill>
                <a:srgbClr val="565654"/>
              </a:solidFill>
              <a:latin typeface="+mj-lt"/>
            </a:endParaRPr>
          </a:p>
          <a:p>
            <a:pPr marL="342900" indent="-342900">
              <a:buSzPct val="100000"/>
              <a:buBlip>
                <a:blip r:embed="rId3"/>
              </a:buBlip>
            </a:pPr>
            <a:r>
              <a:rPr lang="es-ES_tradnl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El reto es descubrir no solo el </a:t>
            </a:r>
            <a:r>
              <a:rPr lang="es-ES_tradnl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síntoma</a:t>
            </a:r>
            <a:r>
              <a:rPr lang="es-ES_tradnl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 que tiene el </a:t>
            </a:r>
            <a:r>
              <a:rPr lang="es-ES_tradnl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paciente sino los </a:t>
            </a:r>
            <a:r>
              <a:rPr lang="es-ES_tradnl" sz="1600" b="1" dirty="0" err="1" smtClean="0">
                <a:solidFill>
                  <a:srgbClr val="64075D"/>
                </a:solidFill>
                <a:latin typeface="+mj-lt"/>
              </a:rPr>
              <a:t>fenómenos</a:t>
            </a:r>
            <a:r>
              <a:rPr lang="es-ES_tradnl" sz="1600" b="1" dirty="0" smtClean="0">
                <a:solidFill>
                  <a:srgbClr val="64075D"/>
                </a:solidFill>
                <a:latin typeface="+mj-lt"/>
              </a:rPr>
              <a:t> que </a:t>
            </a:r>
            <a:r>
              <a:rPr lang="es-ES_tradnl" sz="1600" b="1" dirty="0" err="1" smtClean="0">
                <a:solidFill>
                  <a:srgbClr val="64075D"/>
                </a:solidFill>
                <a:latin typeface="+mj-lt"/>
              </a:rPr>
              <a:t>están</a:t>
            </a:r>
            <a:r>
              <a:rPr lang="es-ES_tradnl" sz="1600" b="1" dirty="0" smtClean="0">
                <a:solidFill>
                  <a:srgbClr val="64075D"/>
                </a:solidFill>
                <a:latin typeface="+mj-lt"/>
              </a:rPr>
              <a:t> influyendo en la </a:t>
            </a:r>
            <a:r>
              <a:rPr lang="es-ES_tradnl" sz="1600" b="1" dirty="0" err="1" smtClean="0">
                <a:solidFill>
                  <a:srgbClr val="64075D"/>
                </a:solidFill>
                <a:latin typeface="+mj-lt"/>
              </a:rPr>
              <a:t>percepción</a:t>
            </a:r>
            <a:r>
              <a:rPr lang="es-ES_tradnl" sz="1600" b="1" dirty="0" smtClean="0">
                <a:solidFill>
                  <a:srgbClr val="64075D"/>
                </a:solidFill>
                <a:latin typeface="+mj-lt"/>
              </a:rPr>
              <a:t> y </a:t>
            </a:r>
            <a:r>
              <a:rPr lang="es-ES_tradnl" sz="1600" b="1" dirty="0" err="1" smtClean="0">
                <a:solidFill>
                  <a:srgbClr val="64075D"/>
                </a:solidFill>
                <a:latin typeface="+mj-lt"/>
              </a:rPr>
              <a:t>expresión</a:t>
            </a:r>
            <a:r>
              <a:rPr lang="es-ES_tradnl" sz="1600" b="1" dirty="0" smtClean="0">
                <a:solidFill>
                  <a:srgbClr val="64075D"/>
                </a:solidFill>
                <a:latin typeface="+mj-lt"/>
              </a:rPr>
              <a:t> </a:t>
            </a:r>
            <a:r>
              <a:rPr lang="es-ES_tradnl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de ese </a:t>
            </a:r>
            <a:r>
              <a:rPr lang="es-ES_tradnl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síntoma</a:t>
            </a:r>
            <a:r>
              <a:rPr lang="es-ES_tradnl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. </a:t>
            </a:r>
            <a:endParaRPr lang="es-ES_tradnl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  <a:p>
            <a:pPr marL="342900" indent="-342900">
              <a:buSzPct val="100000"/>
              <a:buBlip>
                <a:blip r:embed="rId3"/>
              </a:buBlip>
            </a:pPr>
            <a:endParaRPr lang="es-ES_tradnl" sz="1600" dirty="0" smtClean="0">
              <a:solidFill>
                <a:srgbClr val="565654"/>
              </a:solidFill>
              <a:latin typeface="+mj-lt"/>
            </a:endParaRPr>
          </a:p>
          <a:p>
            <a:pPr marL="342900" indent="-342900">
              <a:buSzPct val="100000"/>
              <a:buBlip>
                <a:blip r:embed="rId3"/>
              </a:buBlip>
            </a:pPr>
            <a:endParaRPr lang="es-ES_tradnl" sz="1600" dirty="0">
              <a:solidFill>
                <a:srgbClr val="565654"/>
              </a:solidFill>
              <a:latin typeface="Calibri Normal" charset="0"/>
            </a:endParaRPr>
          </a:p>
          <a:p>
            <a:pPr marL="342900" indent="-342900">
              <a:buSzPct val="100000"/>
              <a:buBlip>
                <a:blip r:embed="rId3"/>
              </a:buBlip>
            </a:pPr>
            <a:endParaRPr lang="es-ES_tradnl" sz="1600" dirty="0">
              <a:solidFill>
                <a:srgbClr val="565654"/>
              </a:solidFill>
              <a:latin typeface="Calibri Normal" charset="0"/>
            </a:endParaRPr>
          </a:p>
          <a:p>
            <a:pPr marL="342900" indent="-342900">
              <a:buSzPct val="100000"/>
              <a:buBlip>
                <a:blip r:embed="rId3"/>
              </a:buBlip>
            </a:pPr>
            <a:endParaRPr lang="es-ES_tradnl" sz="2000" dirty="0">
              <a:solidFill>
                <a:srgbClr val="565654"/>
              </a:solidFill>
              <a:latin typeface="Calibri Normal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522113" y="1451475"/>
            <a:ext cx="43473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600" dirty="0">
                <a:solidFill>
                  <a:srgbClr val="64075D"/>
                </a:solidFill>
              </a:rPr>
              <a:t>Importancia  de la </a:t>
            </a:r>
            <a:r>
              <a:rPr lang="es-ES_tradnl" sz="1600" dirty="0" smtClean="0">
                <a:solidFill>
                  <a:srgbClr val="64075D"/>
                </a:solidFill>
              </a:rPr>
              <a:t>Valoración </a:t>
            </a:r>
            <a:r>
              <a:rPr lang="es-ES_tradnl" sz="1600" dirty="0">
                <a:solidFill>
                  <a:srgbClr val="64075D"/>
                </a:solidFill>
              </a:rPr>
              <a:t>del dolor oncológico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761363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34358"/>
            <a:ext cx="9144000" cy="1018299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es-ES_tradnl" sz="4000" b="1" dirty="0">
                <a:solidFill>
                  <a:srgbClr val="FCC40D"/>
                </a:solidFill>
                <a:latin typeface="Calibri Normal" charset="0"/>
                <a:cs typeface="Calibri Normal" charset="0"/>
              </a:rPr>
              <a:t>DIAGNÓSTICO CLÍNICO DEL DOLOR </a:t>
            </a:r>
            <a:br>
              <a:rPr lang="es-ES_tradnl" sz="4000" b="1" dirty="0">
                <a:solidFill>
                  <a:srgbClr val="FCC40D"/>
                </a:solidFill>
                <a:latin typeface="Calibri Normal" charset="0"/>
                <a:cs typeface="Calibri Normal" charset="0"/>
              </a:rPr>
            </a:br>
            <a:endParaRPr lang="es-ES_tradnl" sz="4000" b="1" dirty="0">
              <a:solidFill>
                <a:srgbClr val="FCC40D"/>
              </a:solidFill>
              <a:latin typeface="Calibri Normal" charset="0"/>
              <a:cs typeface="Calibri Normal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2464231" y="53779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 dirty="0"/>
          </a:p>
        </p:txBody>
      </p:sp>
      <p:sp>
        <p:nvSpPr>
          <p:cNvPr id="6" name="CuadroTexto 5"/>
          <p:cNvSpPr txBox="1"/>
          <p:nvPr/>
        </p:nvSpPr>
        <p:spPr>
          <a:xfrm>
            <a:off x="3241895" y="4071914"/>
            <a:ext cx="1945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smtClean="0"/>
              <a:t>FIGURA 1 </a:t>
            </a:r>
            <a:r>
              <a:rPr lang="mr-IN" dirty="0" smtClean="0"/>
              <a:t>–</a:t>
            </a:r>
            <a:r>
              <a:rPr lang="es-ES_tradnl" dirty="0" smtClean="0"/>
              <a:t> tema 4</a:t>
            </a:r>
            <a:endParaRPr lang="es-ES_tradnl" dirty="0"/>
          </a:p>
        </p:txBody>
      </p:sp>
      <p:sp>
        <p:nvSpPr>
          <p:cNvPr id="7" name="CuadroTexto 6"/>
          <p:cNvSpPr txBox="1"/>
          <p:nvPr/>
        </p:nvSpPr>
        <p:spPr>
          <a:xfrm>
            <a:off x="382924" y="1422762"/>
            <a:ext cx="43473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600" dirty="0">
                <a:solidFill>
                  <a:srgbClr val="64075D"/>
                </a:solidFill>
              </a:rPr>
              <a:t>Importancia  de la </a:t>
            </a:r>
            <a:r>
              <a:rPr lang="es-ES_tradnl" sz="1600" dirty="0" smtClean="0">
                <a:solidFill>
                  <a:srgbClr val="64075D"/>
                </a:solidFill>
              </a:rPr>
              <a:t>Valoración </a:t>
            </a:r>
            <a:r>
              <a:rPr lang="es-ES_tradnl" sz="1600" dirty="0">
                <a:solidFill>
                  <a:srgbClr val="64075D"/>
                </a:solidFill>
              </a:rPr>
              <a:t>del dolor oncológico</a:t>
            </a:r>
          </a:p>
        </p:txBody>
      </p:sp>
      <p:grpSp>
        <p:nvGrpSpPr>
          <p:cNvPr id="12" name="Agrupar 11"/>
          <p:cNvGrpSpPr/>
          <p:nvPr/>
        </p:nvGrpSpPr>
        <p:grpSpPr>
          <a:xfrm>
            <a:off x="2464231" y="1978718"/>
            <a:ext cx="3970404" cy="3683110"/>
            <a:chOff x="2464231" y="2020870"/>
            <a:chExt cx="3970404" cy="3683110"/>
          </a:xfrm>
        </p:grpSpPr>
        <p:grpSp>
          <p:nvGrpSpPr>
            <p:cNvPr id="10" name="Agrupar 9"/>
            <p:cNvGrpSpPr/>
            <p:nvPr/>
          </p:nvGrpSpPr>
          <p:grpSpPr>
            <a:xfrm>
              <a:off x="2464231" y="2020870"/>
              <a:ext cx="3970404" cy="3683110"/>
              <a:chOff x="2464232" y="2014456"/>
              <a:chExt cx="3970404" cy="3683110"/>
            </a:xfrm>
          </p:grpSpPr>
          <p:pic>
            <p:nvPicPr>
              <p:cNvPr id="8" name="Imagen 7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2464232" y="2014456"/>
                <a:ext cx="3970404" cy="3683110"/>
              </a:xfrm>
              <a:prstGeom prst="rect">
                <a:avLst/>
              </a:prstGeom>
            </p:spPr>
          </p:pic>
          <p:sp>
            <p:nvSpPr>
              <p:cNvPr id="9" name="Rectángulo 8"/>
              <p:cNvSpPr/>
              <p:nvPr/>
            </p:nvSpPr>
            <p:spPr>
              <a:xfrm>
                <a:off x="2648962" y="2136410"/>
                <a:ext cx="3301077" cy="224696"/>
              </a:xfrm>
              <a:prstGeom prst="rect">
                <a:avLst/>
              </a:prstGeom>
              <a:solidFill>
                <a:srgbClr val="F7F0F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  <p:sp>
          <p:nvSpPr>
            <p:cNvPr id="11" name="Rectángulo 10"/>
            <p:cNvSpPr/>
            <p:nvPr/>
          </p:nvSpPr>
          <p:spPr>
            <a:xfrm>
              <a:off x="2590464" y="2105157"/>
              <a:ext cx="3480440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_tradnl" sz="1100" b="1" dirty="0" err="1">
                  <a:solidFill>
                    <a:srgbClr val="64075D"/>
                  </a:solidFill>
                  <a:latin typeface="Gotham" charset="0"/>
                </a:rPr>
                <a:t>Producción</a:t>
              </a:r>
              <a:r>
                <a:rPr lang="es-ES_tradnl" sz="1100" b="1" dirty="0">
                  <a:solidFill>
                    <a:srgbClr val="64075D"/>
                  </a:solidFill>
                  <a:latin typeface="Gotham" charset="0"/>
                </a:rPr>
                <a:t>, </a:t>
              </a:r>
              <a:r>
                <a:rPr lang="es-ES_tradnl" sz="1100" b="1" dirty="0" err="1">
                  <a:solidFill>
                    <a:srgbClr val="64075D"/>
                  </a:solidFill>
                  <a:latin typeface="Gotham" charset="0"/>
                </a:rPr>
                <a:t>percepción</a:t>
              </a:r>
              <a:r>
                <a:rPr lang="es-ES_tradnl" sz="1100" b="1" dirty="0">
                  <a:solidFill>
                    <a:srgbClr val="64075D"/>
                  </a:solidFill>
                  <a:latin typeface="Gotham" charset="0"/>
                </a:rPr>
                <a:t> y </a:t>
              </a:r>
              <a:r>
                <a:rPr lang="es-ES_tradnl" sz="1100" b="1" dirty="0" err="1">
                  <a:solidFill>
                    <a:srgbClr val="64075D"/>
                  </a:solidFill>
                  <a:latin typeface="Gotham" charset="0"/>
                </a:rPr>
                <a:t>expresión</a:t>
              </a:r>
              <a:r>
                <a:rPr lang="es-ES_tradnl" sz="1100" b="1" dirty="0">
                  <a:solidFill>
                    <a:srgbClr val="64075D"/>
                  </a:solidFill>
                  <a:latin typeface="Gotham" charset="0"/>
                </a:rPr>
                <a:t> de </a:t>
              </a:r>
              <a:r>
                <a:rPr lang="es-ES_tradnl" sz="1100" b="1" dirty="0" err="1">
                  <a:solidFill>
                    <a:srgbClr val="64075D"/>
                  </a:solidFill>
                  <a:latin typeface="Gotham" charset="0"/>
                </a:rPr>
                <a:t>síntomas</a:t>
              </a:r>
              <a:r>
                <a:rPr lang="es-ES_tradnl" sz="1100" b="1" dirty="0">
                  <a:solidFill>
                    <a:srgbClr val="64075D"/>
                  </a:solidFill>
                  <a:latin typeface="Gotham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75009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34358"/>
            <a:ext cx="9144000" cy="1018299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es-ES_tradnl" sz="4000" b="1" dirty="0">
                <a:solidFill>
                  <a:srgbClr val="FCC40D"/>
                </a:solidFill>
                <a:latin typeface="Calibri Normal" charset="0"/>
                <a:cs typeface="Calibri Normal" charset="0"/>
              </a:rPr>
              <a:t>DIAGNÓSTICO CLÍNICO DEL DOLOR </a:t>
            </a:r>
            <a:br>
              <a:rPr lang="es-ES_tradnl" sz="4000" b="1" dirty="0">
                <a:solidFill>
                  <a:srgbClr val="FCC40D"/>
                </a:solidFill>
                <a:latin typeface="Calibri Normal" charset="0"/>
                <a:cs typeface="Calibri Normal" charset="0"/>
              </a:rPr>
            </a:br>
            <a:endParaRPr lang="es-ES_tradnl" sz="4000" b="1" dirty="0">
              <a:solidFill>
                <a:srgbClr val="FCC40D"/>
              </a:solidFill>
              <a:latin typeface="Calibri Normal" charset="0"/>
              <a:cs typeface="Calibri Normal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2464231" y="53779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 dirty="0"/>
          </a:p>
        </p:txBody>
      </p:sp>
      <p:sp>
        <p:nvSpPr>
          <p:cNvPr id="3" name="Rectángulo 2"/>
          <p:cNvSpPr/>
          <p:nvPr/>
        </p:nvSpPr>
        <p:spPr>
          <a:xfrm>
            <a:off x="576564" y="1501310"/>
            <a:ext cx="837425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1600" dirty="0">
                <a:solidFill>
                  <a:srgbClr val="64075D"/>
                </a:solidFill>
                <a:latin typeface="Calibri Normal" charset="0"/>
              </a:rPr>
              <a:t>Evaluar es, mucho </a:t>
            </a:r>
            <a:r>
              <a:rPr lang="es-ES_tradnl" sz="1600" dirty="0" smtClean="0">
                <a:solidFill>
                  <a:srgbClr val="64075D"/>
                </a:solidFill>
                <a:latin typeface="Calibri Normal" charset="0"/>
              </a:rPr>
              <a:t>más </a:t>
            </a:r>
            <a:r>
              <a:rPr lang="es-ES_tradnl" sz="1600" dirty="0">
                <a:solidFill>
                  <a:srgbClr val="64075D"/>
                </a:solidFill>
                <a:latin typeface="Calibri Normal" charset="0"/>
              </a:rPr>
              <a:t>que </a:t>
            </a:r>
            <a:r>
              <a:rPr lang="es-ES_tradnl" sz="1600" dirty="0" smtClean="0">
                <a:solidFill>
                  <a:srgbClr val="64075D"/>
                </a:solidFill>
                <a:latin typeface="Calibri Normal" charset="0"/>
              </a:rPr>
              <a:t>cuantificar </a:t>
            </a:r>
            <a:r>
              <a:rPr lang="es-ES_tradnl" sz="1600" dirty="0">
                <a:solidFill>
                  <a:srgbClr val="64075D"/>
                </a:solidFill>
                <a:latin typeface="Calibri Normal" charset="0"/>
              </a:rPr>
              <a:t>un </a:t>
            </a:r>
            <a:r>
              <a:rPr lang="es-ES_tradnl" sz="1600" dirty="0" smtClean="0">
                <a:solidFill>
                  <a:srgbClr val="64075D"/>
                </a:solidFill>
                <a:latin typeface="Calibri Normal" charset="0"/>
              </a:rPr>
              <a:t>síntoma, </a:t>
            </a:r>
            <a:r>
              <a:rPr lang="es-ES_tradnl" sz="1600" dirty="0">
                <a:solidFill>
                  <a:srgbClr val="64075D"/>
                </a:solidFill>
                <a:latin typeface="Calibri Normal" charset="0"/>
              </a:rPr>
              <a:t>es </a:t>
            </a:r>
            <a:r>
              <a:rPr lang="es-ES_tradnl" sz="1600" dirty="0" smtClean="0">
                <a:solidFill>
                  <a:srgbClr val="64075D"/>
                </a:solidFill>
                <a:latin typeface="Calibri Normal" charset="0"/>
              </a:rPr>
              <a:t>ayudar </a:t>
            </a:r>
            <a:r>
              <a:rPr lang="es-ES_tradnl" sz="1600" dirty="0">
                <a:solidFill>
                  <a:srgbClr val="64075D"/>
                </a:solidFill>
                <a:latin typeface="Calibri Normal" charset="0"/>
              </a:rPr>
              <a:t>al paciente a verbalizar. </a:t>
            </a:r>
          </a:p>
        </p:txBody>
      </p:sp>
      <p:sp>
        <p:nvSpPr>
          <p:cNvPr id="7" name="Rectángulo 6"/>
          <p:cNvSpPr/>
          <p:nvPr/>
        </p:nvSpPr>
        <p:spPr>
          <a:xfrm>
            <a:off x="1927746" y="2011851"/>
            <a:ext cx="46858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1400" b="1" dirty="0" smtClean="0">
                <a:solidFill>
                  <a:srgbClr val="64075D"/>
                </a:solidFill>
              </a:rPr>
              <a:t>Dolor oncológico: </a:t>
            </a:r>
            <a:r>
              <a:rPr lang="es-ES_tradnl" sz="1400" b="1" dirty="0">
                <a:solidFill>
                  <a:srgbClr val="64075D"/>
                </a:solidFill>
              </a:rPr>
              <a:t>Dimensiones a considerar en su </a:t>
            </a:r>
            <a:r>
              <a:rPr lang="es-ES_tradnl" sz="1400" b="1" dirty="0" smtClean="0">
                <a:solidFill>
                  <a:srgbClr val="64075D"/>
                </a:solidFill>
              </a:rPr>
              <a:t>evaluación </a:t>
            </a:r>
            <a:endParaRPr lang="es-ES_tradnl" sz="1400" b="1" dirty="0">
              <a:solidFill>
                <a:srgbClr val="64075D"/>
              </a:solidFill>
            </a:endParaRPr>
          </a:p>
          <a:p>
            <a:r>
              <a:rPr lang="es-ES_tradnl" sz="14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es-ES_tradnl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970469" y="2345551"/>
            <a:ext cx="5090374" cy="3695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98383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34355"/>
            <a:ext cx="9144000" cy="1018304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es-ES_tradnl" sz="4000" b="1" dirty="0">
                <a:solidFill>
                  <a:srgbClr val="FCC40D"/>
                </a:solidFill>
                <a:latin typeface="Calibri Normal" charset="0"/>
                <a:cs typeface="Calibri Normal" charset="0"/>
              </a:rPr>
              <a:t>DIAGNÓSTICO CLÍNICO DEL DOLOR </a:t>
            </a:r>
            <a:br>
              <a:rPr lang="es-ES_tradnl" sz="4000" b="1" dirty="0">
                <a:solidFill>
                  <a:srgbClr val="FCC40D"/>
                </a:solidFill>
                <a:latin typeface="Calibri Normal" charset="0"/>
                <a:cs typeface="Calibri Normal" charset="0"/>
              </a:rPr>
            </a:br>
            <a:endParaRPr lang="es-ES_tradnl" sz="4000" b="1" dirty="0">
              <a:solidFill>
                <a:srgbClr val="FCC40D"/>
              </a:solidFill>
              <a:latin typeface="Calibri Normal" charset="0"/>
              <a:cs typeface="Calibri Normal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2464231" y="53779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2395471"/>
            <a:ext cx="9144000" cy="1867437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1516487" y="2819125"/>
            <a:ext cx="61110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dirty="0">
                <a:solidFill>
                  <a:schemeClr val="bg1"/>
                </a:solidFill>
              </a:rPr>
              <a:t>“En la </a:t>
            </a:r>
            <a:r>
              <a:rPr lang="es-ES_tradnl" dirty="0" err="1">
                <a:solidFill>
                  <a:schemeClr val="bg1"/>
                </a:solidFill>
              </a:rPr>
              <a:t>evaluación</a:t>
            </a:r>
            <a:r>
              <a:rPr lang="es-ES_tradnl" dirty="0">
                <a:solidFill>
                  <a:schemeClr val="bg1"/>
                </a:solidFill>
              </a:rPr>
              <a:t> inicial del paciente, se debe realizar una anamnesis adecuada y una </a:t>
            </a:r>
            <a:r>
              <a:rPr lang="es-ES_tradnl" dirty="0" err="1">
                <a:solidFill>
                  <a:schemeClr val="bg1"/>
                </a:solidFill>
              </a:rPr>
              <a:t>exploración</a:t>
            </a:r>
            <a:r>
              <a:rPr lang="es-ES_tradnl" dirty="0">
                <a:solidFill>
                  <a:schemeClr val="bg1"/>
                </a:solidFill>
              </a:rPr>
              <a:t> </a:t>
            </a:r>
            <a:r>
              <a:rPr lang="es-ES_tradnl" dirty="0" err="1">
                <a:solidFill>
                  <a:schemeClr val="bg1"/>
                </a:solidFill>
              </a:rPr>
              <a:t>física</a:t>
            </a:r>
            <a:r>
              <a:rPr lang="es-ES_tradnl" dirty="0">
                <a:solidFill>
                  <a:schemeClr val="bg1"/>
                </a:solidFill>
              </a:rPr>
              <a:t> completa, seguida de una </a:t>
            </a:r>
            <a:r>
              <a:rPr lang="es-ES_tradnl" dirty="0" err="1">
                <a:solidFill>
                  <a:schemeClr val="bg1"/>
                </a:solidFill>
              </a:rPr>
              <a:t>revisión</a:t>
            </a:r>
            <a:r>
              <a:rPr lang="es-ES_tradnl" dirty="0">
                <a:solidFill>
                  <a:schemeClr val="bg1"/>
                </a:solidFill>
              </a:rPr>
              <a:t> sistematizada de las </a:t>
            </a:r>
            <a:r>
              <a:rPr lang="es-ES_tradnl" dirty="0" err="1">
                <a:solidFill>
                  <a:schemeClr val="bg1"/>
                </a:solidFill>
              </a:rPr>
              <a:t>características</a:t>
            </a:r>
            <a:r>
              <a:rPr lang="es-ES_tradnl" dirty="0">
                <a:solidFill>
                  <a:schemeClr val="bg1"/>
                </a:solidFill>
              </a:rPr>
              <a:t> del dolor</a:t>
            </a:r>
            <a:r>
              <a:rPr lang="es-ES_tradnl" sz="1600" dirty="0">
                <a:solidFill>
                  <a:schemeClr val="bg1"/>
                </a:solidFill>
              </a:rPr>
              <a:t>” 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31550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202235"/>
            <a:ext cx="9144000" cy="841569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es-ES_tradnl" sz="2400" b="1" dirty="0">
                <a:solidFill>
                  <a:srgbClr val="FCC40D"/>
                </a:solidFill>
                <a:latin typeface="Calibri Normal" charset="0"/>
                <a:cs typeface="Calibri Normal" charset="0"/>
              </a:rPr>
              <a:t>HERRAMIENTAS DE SOPORTE PARA LA EVALUACIÓN DEL DOLOR </a:t>
            </a:r>
            <a:r>
              <a:rPr lang="es-ES_tradnl" sz="4000" b="1" dirty="0">
                <a:solidFill>
                  <a:srgbClr val="FCC40D"/>
                </a:solidFill>
                <a:latin typeface="Calibri Normal" charset="0"/>
                <a:cs typeface="Calibri Normal" charset="0"/>
              </a:rPr>
              <a:t/>
            </a:r>
            <a:br>
              <a:rPr lang="es-ES_tradnl" sz="4000" b="1" dirty="0">
                <a:solidFill>
                  <a:srgbClr val="FCC40D"/>
                </a:solidFill>
                <a:latin typeface="Calibri Normal" charset="0"/>
                <a:cs typeface="Calibri Normal" charset="0"/>
              </a:rPr>
            </a:br>
            <a:endParaRPr lang="es-ES_tradnl" sz="4000" b="1" dirty="0">
              <a:solidFill>
                <a:srgbClr val="FCC40D"/>
              </a:solidFill>
              <a:latin typeface="Calibri Normal" charset="0"/>
              <a:cs typeface="Calibri Normal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2464231" y="53779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 dirty="0"/>
          </a:p>
        </p:txBody>
      </p:sp>
      <p:sp>
        <p:nvSpPr>
          <p:cNvPr id="5" name="Rectángulo 4"/>
          <p:cNvSpPr/>
          <p:nvPr/>
        </p:nvSpPr>
        <p:spPr>
          <a:xfrm>
            <a:off x="460513" y="1530705"/>
            <a:ext cx="822297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SzPct val="100000"/>
            </a:pPr>
            <a:r>
              <a:rPr lang="es-ES_tradnl" sz="1600" b="1" dirty="0" smtClean="0">
                <a:solidFill>
                  <a:srgbClr val="64075D"/>
                </a:solidFill>
              </a:rPr>
              <a:t>Los </a:t>
            </a:r>
            <a:r>
              <a:rPr lang="es-ES_tradnl" sz="1600" b="1" dirty="0">
                <a:solidFill>
                  <a:srgbClr val="64075D"/>
                </a:solidFill>
              </a:rPr>
              <a:t>instrumentos de </a:t>
            </a:r>
            <a:r>
              <a:rPr lang="es-ES_tradnl" sz="1600" b="1" dirty="0" smtClean="0">
                <a:solidFill>
                  <a:srgbClr val="64075D"/>
                </a:solidFill>
              </a:rPr>
              <a:t>evaluación permiten</a:t>
            </a:r>
            <a:r>
              <a:rPr lang="es-ES_tradnl" sz="1600" dirty="0" smtClean="0">
                <a:solidFill>
                  <a:srgbClr val="64075D"/>
                </a:solidFill>
              </a:rPr>
              <a:t>:</a:t>
            </a:r>
          </a:p>
          <a:p>
            <a:pPr>
              <a:buSzPct val="100000"/>
            </a:pPr>
            <a:endParaRPr lang="es-ES_tradnl" sz="16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SzPct val="100000"/>
              <a:buBlip>
                <a:blip r:embed="rId3"/>
              </a:buBlip>
            </a:pP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E</a:t>
            </a: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l diagnóstico 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y </a:t>
            </a: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valoración 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de la </a:t>
            </a:r>
            <a:r>
              <a:rPr lang="es-ES_tradnl" sz="1600" b="1" dirty="0">
                <a:solidFill>
                  <a:srgbClr val="64075D"/>
                </a:solidFill>
              </a:rPr>
              <a:t>intensidad del </a:t>
            </a:r>
            <a:r>
              <a:rPr lang="es-ES_tradnl" sz="1600" b="1" dirty="0" smtClean="0">
                <a:solidFill>
                  <a:srgbClr val="64075D"/>
                </a:solidFill>
              </a:rPr>
              <a:t>síntoma. </a:t>
            </a:r>
            <a:endParaRPr lang="es-ES_tradnl" sz="1600" b="1" dirty="0" smtClean="0">
              <a:solidFill>
                <a:srgbClr val="64075D"/>
              </a:solidFill>
            </a:endParaRPr>
          </a:p>
          <a:p>
            <a:pPr marL="285750" indent="-285750">
              <a:buSzPct val="100000"/>
              <a:buBlip>
                <a:blip r:embed="rId3"/>
              </a:buBlip>
            </a:pPr>
            <a:endParaRPr lang="es-ES_tradnl" sz="16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SzPct val="100000"/>
              <a:buBlip>
                <a:blip r:embed="rId3"/>
              </a:buBlip>
            </a:pPr>
            <a:r>
              <a:rPr lang="es-ES_tradnl" sz="1600" b="1" dirty="0">
                <a:solidFill>
                  <a:srgbClr val="64075D"/>
                </a:solidFill>
              </a:rPr>
              <a:t>M</a:t>
            </a:r>
            <a:r>
              <a:rPr lang="es-ES_tradnl" sz="1600" b="1" dirty="0" smtClean="0">
                <a:solidFill>
                  <a:srgbClr val="64075D"/>
                </a:solidFill>
              </a:rPr>
              <a:t>onitorizar </a:t>
            </a:r>
            <a:r>
              <a:rPr lang="es-ES_tradnl" sz="1600" b="1" dirty="0">
                <a:solidFill>
                  <a:srgbClr val="64075D"/>
                </a:solidFill>
              </a:rPr>
              <a:t>la efectividad del tratamiento 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y valorar los </a:t>
            </a:r>
            <a:r>
              <a:rPr lang="es-ES_tradnl" sz="1600" b="1" dirty="0">
                <a:solidFill>
                  <a:srgbClr val="64075D"/>
                </a:solidFill>
              </a:rPr>
              <a:t>efectos secundarios 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de las medicaciones empleadas. </a:t>
            </a:r>
            <a:endParaRPr lang="es-ES_tradnl" sz="16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SzPct val="100000"/>
              <a:buBlip>
                <a:blip r:embed="rId3"/>
              </a:buBlip>
            </a:pPr>
            <a:endParaRPr lang="es-ES_tradnl" sz="16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SzPct val="100000"/>
              <a:buBlip>
                <a:blip r:embed="rId3"/>
              </a:buBlip>
            </a:pPr>
            <a:r>
              <a:rPr lang="es-ES_tradnl" sz="1600" b="1" dirty="0" smtClean="0">
                <a:solidFill>
                  <a:srgbClr val="64075D"/>
                </a:solidFill>
              </a:rPr>
              <a:t>Comparar </a:t>
            </a:r>
            <a:r>
              <a:rPr lang="es-ES_tradnl" sz="1600" b="1" dirty="0">
                <a:solidFill>
                  <a:srgbClr val="64075D"/>
                </a:solidFill>
              </a:rPr>
              <a:t>el </a:t>
            </a:r>
            <a:r>
              <a:rPr lang="es-ES_tradnl" sz="1600" b="1" dirty="0" smtClean="0">
                <a:solidFill>
                  <a:srgbClr val="64075D"/>
                </a:solidFill>
              </a:rPr>
              <a:t>conjunto </a:t>
            </a:r>
            <a:r>
              <a:rPr lang="es-ES_tradnl" sz="1600" b="1" dirty="0">
                <a:solidFill>
                  <a:srgbClr val="64075D"/>
                </a:solidFill>
              </a:rPr>
              <a:t>de enfermos 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seguidos en nuestro lugar de trabajo con poblaciones semejantes y </a:t>
            </a:r>
            <a:r>
              <a:rPr lang="es-ES_tradnl" sz="1600" b="1" dirty="0">
                <a:solidFill>
                  <a:srgbClr val="64075D"/>
                </a:solidFill>
              </a:rPr>
              <a:t>comunicar nuestros </a:t>
            </a:r>
            <a:r>
              <a:rPr lang="es-ES_tradnl" sz="1600" b="1" dirty="0" smtClean="0">
                <a:solidFill>
                  <a:srgbClr val="64075D"/>
                </a:solidFill>
              </a:rPr>
              <a:t>resultados</a:t>
            </a: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</a:p>
          <a:p>
            <a:pPr marL="285750" indent="-285750">
              <a:buSzPct val="100000"/>
              <a:buBlip>
                <a:blip r:embed="rId3"/>
              </a:buBlip>
            </a:pPr>
            <a:endParaRPr lang="es-ES_tradnl" sz="16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SzPct val="100000"/>
              <a:buBlip>
                <a:blip r:embed="rId3"/>
              </a:buBlip>
            </a:pP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Los </a:t>
            </a: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métodos más 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utilizados en la </a:t>
            </a: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valoración 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del dolor </a:t>
            </a: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oncológico 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tienen su origen en la </a:t>
            </a: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información 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subjetiva que el propio paciente aporta de la intensidad del dolor </a:t>
            </a:r>
            <a:endParaRPr lang="es-ES_tradnl" sz="16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SzPct val="100000"/>
              <a:buBlip>
                <a:blip r:embed="rId3"/>
              </a:buBlip>
            </a:pPr>
            <a:endParaRPr lang="es-ES_tradnl" sz="1600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SzPct val="100000"/>
              <a:buBlip>
                <a:blip r:embed="rId3"/>
              </a:buBlip>
            </a:pP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No existe ninguna escala perfecta ya que, esta, </a:t>
            </a: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debería 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de </a:t>
            </a: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reunir 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gran cantidad de requisitos: ser precisa, </a:t>
            </a: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válida, fiable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, sencilla, reproducible, </a:t>
            </a: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útil 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en dolor agudo y dolor </a:t>
            </a: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crónico, 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y en la </a:t>
            </a: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valoración 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inicial y </a:t>
            </a: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final</a:t>
            </a:r>
            <a:endParaRPr lang="es-ES_tradnl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80232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-973"/>
            <a:ext cx="9144000" cy="841569"/>
          </a:xfrm>
        </p:spPr>
        <p:txBody>
          <a:bodyPr/>
          <a:lstStyle/>
          <a:p>
            <a:r>
              <a:rPr lang="es-ES_tradnl" sz="3200" b="1" dirty="0" smtClean="0">
                <a:solidFill>
                  <a:srgbClr val="FCC40D"/>
                </a:solidFill>
                <a:latin typeface="Calibri Normal" charset="0"/>
                <a:cs typeface="Calibri Normal" charset="0"/>
              </a:rPr>
              <a:t>ESCALAS PARA LA EVALUACIÓN DEL DOLOR</a:t>
            </a:r>
            <a:endParaRPr lang="es-ES_tradnl" sz="3200" b="1" dirty="0">
              <a:solidFill>
                <a:srgbClr val="FCC40D"/>
              </a:solidFill>
              <a:latin typeface="Calibri Normal" charset="0"/>
              <a:cs typeface="Calibri Normal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2464231" y="53779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 dirty="0"/>
          </a:p>
        </p:txBody>
      </p:sp>
      <p:sp>
        <p:nvSpPr>
          <p:cNvPr id="5" name="Rectángulo 4"/>
          <p:cNvSpPr/>
          <p:nvPr/>
        </p:nvSpPr>
        <p:spPr>
          <a:xfrm>
            <a:off x="1212575" y="1404730"/>
            <a:ext cx="6394173" cy="4524316"/>
          </a:xfrm>
          <a:prstGeom prst="rect">
            <a:avLst/>
          </a:prstGeom>
          <a:ln>
            <a:solidFill>
              <a:srgbClr val="64075D"/>
            </a:solidFill>
          </a:ln>
        </p:spPr>
        <p:txBody>
          <a:bodyPr vert="horz" wrap="square">
            <a:spAutoFit/>
          </a:bodyPr>
          <a:lstStyle/>
          <a:p>
            <a:pPr marL="285750" indent="-285750">
              <a:buSzPct val="100000"/>
              <a:buBlip>
                <a:blip r:embed="rId3"/>
              </a:buBlip>
            </a:pPr>
            <a:r>
              <a:rPr lang="es-ES_tradnl" sz="1600" b="1" dirty="0" smtClean="0">
                <a:solidFill>
                  <a:srgbClr val="64075D"/>
                </a:solidFill>
              </a:rPr>
              <a:t>1. Escalas </a:t>
            </a:r>
            <a:r>
              <a:rPr lang="es-ES_tradnl" sz="1600" b="1" dirty="0">
                <a:solidFill>
                  <a:srgbClr val="64075D"/>
                </a:solidFill>
              </a:rPr>
              <a:t>unidimensionales </a:t>
            </a:r>
          </a:p>
          <a:p>
            <a:pPr marL="742950" lvl="1" indent="-285750">
              <a:buSzPct val="100000"/>
            </a:pP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Cuantifican 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el dolor, miden su intensidad. Son </a:t>
            </a: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fáciles 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de aplicar y </a:t>
            </a: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su habilidad 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es aceptable pero no contemplan la naturaleza multidisciplinaria del dolor</a:t>
            </a: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pPr marL="742950" lvl="1" indent="-285750">
              <a:buSzPct val="100000"/>
            </a:pPr>
            <a:endParaRPr lang="es-ES_tradnl" sz="16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742950" lvl="1" indent="-285750">
              <a:buSzPct val="100000"/>
            </a:pP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_tradnl" sz="1600" dirty="0" smtClean="0">
                <a:solidFill>
                  <a:srgbClr val="64075D"/>
                </a:solidFill>
              </a:rPr>
              <a:t>Escalas de intensidad del dolor </a:t>
            </a:r>
          </a:p>
          <a:p>
            <a:pPr marL="742950" lvl="1" indent="-285750">
              <a:buSzPct val="100000"/>
              <a:buBlip>
                <a:blip r:embed="rId3"/>
              </a:buBlip>
            </a:pP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Escala 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Verbal Simple (EVS). </a:t>
            </a:r>
          </a:p>
          <a:p>
            <a:pPr marL="742950" lvl="1" indent="-285750">
              <a:buSzPct val="100000"/>
              <a:buBlip>
                <a:blip r:embed="rId3"/>
              </a:buBlip>
            </a:pP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Escala </a:t>
            </a: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Numérica 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(EN). </a:t>
            </a:r>
          </a:p>
          <a:p>
            <a:pPr marL="742950" lvl="1" indent="-285750">
              <a:buSzPct val="100000"/>
              <a:buBlip>
                <a:blip r:embed="rId3"/>
              </a:buBlip>
            </a:pP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Escala Visual </a:t>
            </a: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Analógica 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(EVA). </a:t>
            </a:r>
          </a:p>
          <a:p>
            <a:pPr marL="742950" lvl="1" indent="-285750">
              <a:buSzPct val="100000"/>
              <a:buBlip>
                <a:blip r:embed="rId3"/>
              </a:buBlip>
            </a:pP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Escala de </a:t>
            </a: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Expresión 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Facial (EEF). </a:t>
            </a:r>
          </a:p>
          <a:p>
            <a:pPr marL="742950" lvl="1" indent="-285750">
              <a:buSzPct val="100000"/>
              <a:buBlip>
                <a:blip r:embed="rId3"/>
              </a:buBlip>
            </a:pP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Escala de grises de </a:t>
            </a:r>
            <a:r>
              <a:rPr lang="es-ES_tradnl" sz="1600" dirty="0" err="1">
                <a:solidFill>
                  <a:schemeClr val="bg1">
                    <a:lumMod val="50000"/>
                  </a:schemeClr>
                </a:solidFill>
              </a:rPr>
              <a:t>Luesher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. </a:t>
            </a:r>
          </a:p>
          <a:p>
            <a:pPr marL="742950" lvl="1" indent="-285750">
              <a:buSzPct val="100000"/>
              <a:buBlip>
                <a:blip r:embed="rId3"/>
              </a:buBlip>
            </a:pP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Escala luminosa </a:t>
            </a: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analógica 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es-ES_tradnl" sz="1600" dirty="0" err="1">
                <a:solidFill>
                  <a:schemeClr val="bg1">
                    <a:lumMod val="50000"/>
                  </a:schemeClr>
                </a:solidFill>
              </a:rPr>
              <a:t>Nayman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). </a:t>
            </a:r>
          </a:p>
          <a:p>
            <a:pPr marL="742950" lvl="1" indent="-285750">
              <a:buSzPct val="100000"/>
              <a:buBlip>
                <a:blip r:embed="rId3"/>
              </a:buBlip>
            </a:pP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Termómetro 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del dolor de Iowa (IPT)</a:t>
            </a: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pPr marL="742950" lvl="1" indent="-285750">
              <a:buSzPct val="100000"/>
            </a:pPr>
            <a:endParaRPr lang="es-ES_tradnl" sz="16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742950" lvl="1" indent="-285750">
              <a:buSzPct val="100000"/>
            </a:pPr>
            <a:r>
              <a:rPr lang="es-ES_tradnl" sz="1600" dirty="0" smtClean="0">
                <a:solidFill>
                  <a:srgbClr val="64075D"/>
                </a:solidFill>
              </a:rPr>
              <a:t>Escalas </a:t>
            </a:r>
            <a:r>
              <a:rPr lang="es-ES_tradnl" sz="1600" dirty="0" smtClean="0">
                <a:solidFill>
                  <a:srgbClr val="64075D"/>
                </a:solidFill>
              </a:rPr>
              <a:t>de duración del </a:t>
            </a:r>
            <a:r>
              <a:rPr lang="es-ES_tradnl" sz="1600" dirty="0" smtClean="0">
                <a:solidFill>
                  <a:srgbClr val="64075D"/>
                </a:solidFill>
              </a:rPr>
              <a:t>dolor</a:t>
            </a:r>
          </a:p>
          <a:p>
            <a:pPr marL="742950" lvl="1" indent="-285750">
              <a:buSzPct val="100000"/>
              <a:buBlip>
                <a:blip r:embed="rId3"/>
              </a:buBlip>
            </a:pPr>
            <a:r>
              <a:rPr lang="es-ES_tradnl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Escala categ</a:t>
            </a:r>
            <a:r>
              <a:rPr lang="es-ES_tradnl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órica</a:t>
            </a:r>
            <a:endParaRPr lang="es-ES_tradnl" sz="16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742950" lvl="1" indent="-285750">
              <a:buSzPct val="100000"/>
            </a:pPr>
            <a:endParaRPr lang="es-ES_tradnl" sz="1600" dirty="0" smtClean="0">
              <a:solidFill>
                <a:srgbClr val="64075D"/>
              </a:solidFill>
            </a:endParaRPr>
          </a:p>
          <a:p>
            <a:pPr marL="285750" indent="-285750">
              <a:buSzPct val="100000"/>
            </a:pP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es-ES_tradnl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44690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-973"/>
            <a:ext cx="9144000" cy="841569"/>
          </a:xfrm>
        </p:spPr>
        <p:txBody>
          <a:bodyPr/>
          <a:lstStyle/>
          <a:p>
            <a:r>
              <a:rPr lang="es-ES_tradnl" sz="3200" b="1" dirty="0" smtClean="0">
                <a:solidFill>
                  <a:srgbClr val="FCC40D"/>
                </a:solidFill>
                <a:latin typeface="Calibri Normal" charset="0"/>
                <a:cs typeface="Calibri Normal" charset="0"/>
              </a:rPr>
              <a:t>ESCALAS PARA LA EVALUACIÓN DEL DOLOR</a:t>
            </a:r>
            <a:endParaRPr lang="es-ES_tradnl" sz="3200" b="1" dirty="0">
              <a:solidFill>
                <a:srgbClr val="FCC40D"/>
              </a:solidFill>
              <a:latin typeface="Calibri Normal" charset="0"/>
              <a:cs typeface="Calibri Normal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2464231" y="53779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 dirty="0"/>
          </a:p>
        </p:txBody>
      </p:sp>
      <p:sp>
        <p:nvSpPr>
          <p:cNvPr id="5" name="Rectángulo 4"/>
          <p:cNvSpPr/>
          <p:nvPr/>
        </p:nvSpPr>
        <p:spPr>
          <a:xfrm>
            <a:off x="1212575" y="1404730"/>
            <a:ext cx="6394173" cy="2308324"/>
          </a:xfrm>
          <a:prstGeom prst="rect">
            <a:avLst/>
          </a:prstGeom>
          <a:ln>
            <a:solidFill>
              <a:srgbClr val="64075D"/>
            </a:solidFill>
          </a:ln>
        </p:spPr>
        <p:txBody>
          <a:bodyPr vert="horz" wrap="square">
            <a:spAutoFit/>
          </a:bodyPr>
          <a:lstStyle/>
          <a:p>
            <a:pPr marL="742950" lvl="1" indent="-285750">
              <a:buSzPct val="100000"/>
            </a:pPr>
            <a:endParaRPr lang="es-ES_tradnl" sz="1600" dirty="0" smtClean="0">
              <a:solidFill>
                <a:srgbClr val="64075D"/>
              </a:solidFill>
            </a:endParaRPr>
          </a:p>
          <a:p>
            <a:pPr marL="285750" indent="-285750">
              <a:buSzPct val="100000"/>
              <a:buBlip>
                <a:blip r:embed="rId3"/>
              </a:buBlip>
            </a:pPr>
            <a:r>
              <a:rPr lang="es-ES_tradnl" sz="1600" b="1" dirty="0" smtClean="0">
                <a:solidFill>
                  <a:srgbClr val="64075D"/>
                </a:solidFill>
              </a:rPr>
              <a:t>2. Escalas multidimensionales</a:t>
            </a:r>
          </a:p>
          <a:p>
            <a:r>
              <a:rPr lang="es-ES_tradnl" sz="1600" dirty="0" smtClean="0">
                <a:solidFill>
                  <a:srgbClr val="7F7F7F"/>
                </a:solidFill>
              </a:rPr>
              <a:t>          Incluyen </a:t>
            </a:r>
            <a:r>
              <a:rPr lang="es-ES_tradnl" sz="1600" dirty="0" smtClean="0">
                <a:solidFill>
                  <a:srgbClr val="7F7F7F"/>
                </a:solidFill>
              </a:rPr>
              <a:t>términos psicométricos; </a:t>
            </a:r>
            <a:r>
              <a:rPr lang="es-ES_tradnl" sz="1600" dirty="0" smtClean="0">
                <a:solidFill>
                  <a:srgbClr val="7F7F7F"/>
                </a:solidFill>
              </a:rPr>
              <a:t>están desarrolladas </a:t>
            </a:r>
            <a:r>
              <a:rPr lang="es-ES_tradnl" sz="1600" dirty="0" smtClean="0">
                <a:solidFill>
                  <a:srgbClr val="7F7F7F"/>
                </a:solidFill>
              </a:rPr>
              <a:t>para </a:t>
            </a:r>
            <a:r>
              <a:rPr lang="es-ES_tradnl" sz="1600" dirty="0" smtClean="0">
                <a:solidFill>
                  <a:srgbClr val="7F7F7F"/>
                </a:solidFill>
              </a:rPr>
              <a:t>evaluar</a:t>
            </a:r>
          </a:p>
          <a:p>
            <a:r>
              <a:rPr lang="es-ES_tradnl" sz="1600" dirty="0" smtClean="0">
                <a:solidFill>
                  <a:srgbClr val="7F7F7F"/>
                </a:solidFill>
              </a:rPr>
              <a:t>          distintos </a:t>
            </a:r>
            <a:r>
              <a:rPr lang="es-ES_tradnl" sz="1600" dirty="0" smtClean="0">
                <a:solidFill>
                  <a:srgbClr val="7F7F7F"/>
                </a:solidFill>
              </a:rPr>
              <a:t>componentes </a:t>
            </a:r>
            <a:r>
              <a:rPr lang="es-ES_tradnl" sz="1600" dirty="0" smtClean="0">
                <a:solidFill>
                  <a:srgbClr val="7F7F7F"/>
                </a:solidFill>
              </a:rPr>
              <a:t>del dolor</a:t>
            </a:r>
            <a:r>
              <a:rPr lang="es-ES_tradnl" sz="1600" dirty="0" smtClean="0">
                <a:solidFill>
                  <a:srgbClr val="7F7F7F"/>
                </a:solidFill>
              </a:rPr>
              <a:t>.</a:t>
            </a:r>
            <a:r>
              <a:rPr lang="es-ES_tradnl" sz="1600" dirty="0" smtClean="0">
                <a:solidFill>
                  <a:srgbClr val="7F7F7F"/>
                </a:solidFill>
              </a:rPr>
              <a:t> </a:t>
            </a:r>
          </a:p>
          <a:p>
            <a:r>
              <a:rPr lang="es-ES_tradnl" sz="1600" dirty="0" smtClean="0">
                <a:solidFill>
                  <a:srgbClr val="7F7F7F"/>
                </a:solidFill>
              </a:rPr>
              <a:t>          Son </a:t>
            </a:r>
            <a:r>
              <a:rPr lang="es-ES_tradnl" sz="1600" dirty="0" smtClean="0">
                <a:solidFill>
                  <a:srgbClr val="7F7F7F"/>
                </a:solidFill>
              </a:rPr>
              <a:t>especialmente útiles </a:t>
            </a:r>
            <a:r>
              <a:rPr lang="es-ES_tradnl" sz="1600" dirty="0" smtClean="0">
                <a:solidFill>
                  <a:srgbClr val="7F7F7F"/>
                </a:solidFill>
              </a:rPr>
              <a:t>en pacientes con </a:t>
            </a:r>
            <a:r>
              <a:rPr lang="es-ES_tradnl" sz="1600" dirty="0" smtClean="0">
                <a:solidFill>
                  <a:srgbClr val="7F7F7F"/>
                </a:solidFill>
              </a:rPr>
              <a:t>dolor crónico.</a:t>
            </a:r>
            <a:endParaRPr lang="es-ES_tradnl" sz="1600" dirty="0" smtClean="0">
              <a:solidFill>
                <a:srgbClr val="7F7F7F"/>
              </a:solidFill>
            </a:endParaRPr>
          </a:p>
          <a:p>
            <a:pPr marL="285750" indent="-285750">
              <a:buSzPct val="100000"/>
            </a:pPr>
            <a:r>
              <a:rPr lang="es-ES_tradnl" sz="1600" b="1" dirty="0" smtClean="0">
                <a:solidFill>
                  <a:srgbClr val="64075D"/>
                </a:solidFill>
              </a:rPr>
              <a:t>         </a:t>
            </a:r>
            <a:r>
              <a:rPr lang="es-ES_tradnl" sz="1600" dirty="0" smtClean="0">
                <a:solidFill>
                  <a:srgbClr val="64075D"/>
                </a:solidFill>
              </a:rPr>
              <a:t>Escalas </a:t>
            </a:r>
            <a:r>
              <a:rPr lang="es-ES_tradnl" sz="1600" dirty="0" smtClean="0">
                <a:solidFill>
                  <a:srgbClr val="64075D"/>
                </a:solidFill>
              </a:rPr>
              <a:t>de cualidades</a:t>
            </a:r>
            <a:r>
              <a:rPr lang="es-ES_tradnl" sz="1600" dirty="0" smtClean="0">
                <a:solidFill>
                  <a:srgbClr val="64075D"/>
                </a:solidFill>
              </a:rPr>
              <a:t>:</a:t>
            </a:r>
          </a:p>
          <a:p>
            <a:pPr marL="742950" lvl="1" indent="-285750">
              <a:buSzPct val="100000"/>
              <a:buBlip>
                <a:blip r:embed="rId3"/>
              </a:buBlip>
            </a:pPr>
            <a:r>
              <a:rPr lang="es-ES_tradnl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McGill </a:t>
            </a:r>
            <a:r>
              <a:rPr lang="es-ES_tradnl" sz="16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Pain</a:t>
            </a:r>
            <a:r>
              <a:rPr lang="es-ES_tradnl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s-ES_tradnl" sz="16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Questionnaire</a:t>
            </a:r>
            <a:endParaRPr lang="es-ES_tradnl" sz="16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742950" lvl="1" indent="-285750">
              <a:buSzPct val="100000"/>
            </a:pPr>
            <a:r>
              <a:rPr lang="es-ES_tradnl" sz="1600" dirty="0" smtClean="0">
                <a:solidFill>
                  <a:srgbClr val="64075D"/>
                </a:solidFill>
              </a:rPr>
              <a:t>Escalas </a:t>
            </a:r>
            <a:r>
              <a:rPr lang="es-ES_tradnl" sz="1600" dirty="0" smtClean="0">
                <a:solidFill>
                  <a:srgbClr val="64075D"/>
                </a:solidFill>
              </a:rPr>
              <a:t>de interferencias</a:t>
            </a:r>
            <a:r>
              <a:rPr lang="es-ES_tradnl" sz="1600" dirty="0" smtClean="0">
                <a:solidFill>
                  <a:srgbClr val="64075D"/>
                </a:solidFill>
              </a:rPr>
              <a:t>:</a:t>
            </a:r>
            <a:endParaRPr lang="es-ES_tradnl" sz="1600" b="1" dirty="0" smtClean="0">
              <a:solidFill>
                <a:srgbClr val="64075D"/>
              </a:solidFill>
            </a:endParaRPr>
          </a:p>
          <a:p>
            <a:pPr lvl="1">
              <a:buSzPct val="100000"/>
              <a:buBlip>
                <a:blip r:embed="rId3"/>
              </a:buBlip>
            </a:pPr>
            <a:r>
              <a:rPr lang="es-ES_tradnl" sz="1600" dirty="0" smtClean="0"/>
              <a:t> </a:t>
            </a:r>
            <a:r>
              <a:rPr lang="es-ES_tradnl" sz="1600" dirty="0" smtClean="0">
                <a:solidFill>
                  <a:srgbClr val="7F7F7F"/>
                </a:solidFill>
              </a:rPr>
              <a:t>BPI-IS</a:t>
            </a:r>
            <a:r>
              <a:rPr lang="es-ES_tradnl" sz="1600" dirty="0" smtClean="0">
                <a:solidFill>
                  <a:srgbClr val="7F7F7F"/>
                </a:solidFill>
              </a:rPr>
              <a:t> </a:t>
            </a:r>
          </a:p>
        </p:txBody>
      </p:sp>
      <p:sp>
        <p:nvSpPr>
          <p:cNvPr id="6" name="Rectángulo 5"/>
          <p:cNvSpPr/>
          <p:nvPr/>
        </p:nvSpPr>
        <p:spPr>
          <a:xfrm>
            <a:off x="1212575" y="4129782"/>
            <a:ext cx="6394173" cy="1077218"/>
          </a:xfrm>
          <a:prstGeom prst="rect">
            <a:avLst/>
          </a:prstGeom>
          <a:ln>
            <a:solidFill>
              <a:srgbClr val="64075D"/>
            </a:solidFill>
          </a:ln>
        </p:spPr>
        <p:txBody>
          <a:bodyPr vert="horz" wrap="square">
            <a:spAutoFit/>
          </a:bodyPr>
          <a:lstStyle/>
          <a:p>
            <a:pPr marL="742950" lvl="1" indent="-285750">
              <a:buSzPct val="100000"/>
            </a:pPr>
            <a:endParaRPr lang="es-ES_tradnl" sz="1600" dirty="0" smtClean="0">
              <a:solidFill>
                <a:srgbClr val="64075D"/>
              </a:solidFill>
            </a:endParaRPr>
          </a:p>
          <a:p>
            <a:pPr marL="285750" indent="-285750">
              <a:buSzPct val="100000"/>
              <a:buBlip>
                <a:blip r:embed="rId3"/>
              </a:buBlip>
            </a:pPr>
            <a:r>
              <a:rPr lang="es-ES_tradnl" sz="1600" b="1" dirty="0" smtClean="0">
                <a:solidFill>
                  <a:srgbClr val="64075D"/>
                </a:solidFill>
              </a:rPr>
              <a:t>3</a:t>
            </a:r>
            <a:r>
              <a:rPr lang="es-ES_tradnl" sz="1600" b="1" dirty="0" smtClean="0">
                <a:solidFill>
                  <a:srgbClr val="64075D"/>
                </a:solidFill>
              </a:rPr>
              <a:t>. </a:t>
            </a:r>
            <a:r>
              <a:rPr lang="es-ES_tradnl" sz="1600" b="1" dirty="0" smtClean="0">
                <a:solidFill>
                  <a:srgbClr val="64075D"/>
                </a:solidFill>
              </a:rPr>
              <a:t>Escalas de </a:t>
            </a:r>
            <a:r>
              <a:rPr lang="es-ES_tradnl" sz="1600" b="1" dirty="0" err="1" smtClean="0">
                <a:solidFill>
                  <a:srgbClr val="64075D"/>
                </a:solidFill>
              </a:rPr>
              <a:t>pronóstico</a:t>
            </a:r>
            <a:r>
              <a:rPr lang="es-ES_tradnl" sz="1600" b="1" dirty="0" smtClean="0">
                <a:solidFill>
                  <a:srgbClr val="64075D"/>
                </a:solidFill>
              </a:rPr>
              <a:t> del control del dolor </a:t>
            </a:r>
          </a:p>
          <a:p>
            <a:pPr marL="742950" lvl="1" indent="-285750">
              <a:buSzPct val="100000"/>
            </a:pP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Determinan el grado de di </a:t>
            </a:r>
            <a:r>
              <a:rPr lang="es-ES_tradnl" sz="1600" dirty="0" err="1" smtClean="0">
                <a:solidFill>
                  <a:schemeClr val="bg1">
                    <a:lumMod val="50000"/>
                  </a:schemeClr>
                </a:solidFill>
              </a:rPr>
              <a:t>cultad</a:t>
            </a: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 del control del dolor.</a:t>
            </a:r>
          </a:p>
          <a:p>
            <a:pPr marL="742950" lvl="1" indent="-285750">
              <a:buSzPct val="100000"/>
              <a:buBlip>
                <a:blip r:embed="rId3"/>
              </a:buBlip>
            </a:pP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Escala NIPAC. </a:t>
            </a:r>
            <a:endParaRPr lang="es-ES_tradnl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44690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-973"/>
            <a:ext cx="9144000" cy="841569"/>
          </a:xfrm>
        </p:spPr>
        <p:txBody>
          <a:bodyPr/>
          <a:lstStyle/>
          <a:p>
            <a:r>
              <a:rPr lang="es-ES_tradnl" sz="3200" b="1" dirty="0" smtClean="0">
                <a:solidFill>
                  <a:srgbClr val="FCC40D"/>
                </a:solidFill>
                <a:latin typeface="Calibri Normal" charset="0"/>
                <a:cs typeface="Calibri Normal" charset="0"/>
              </a:rPr>
              <a:t>ESCALAS PARA LA EVALUACIÓN DEL DOLOR</a:t>
            </a:r>
            <a:endParaRPr lang="es-ES_tradnl" sz="3200" b="1" dirty="0">
              <a:solidFill>
                <a:srgbClr val="FCC40D"/>
              </a:solidFill>
              <a:latin typeface="Calibri Normal" charset="0"/>
              <a:cs typeface="Calibri Normal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2464231" y="53779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 dirty="0"/>
          </a:p>
        </p:txBody>
      </p:sp>
      <p:sp>
        <p:nvSpPr>
          <p:cNvPr id="5" name="Rectángulo 4"/>
          <p:cNvSpPr/>
          <p:nvPr/>
        </p:nvSpPr>
        <p:spPr>
          <a:xfrm>
            <a:off x="1212575" y="1404730"/>
            <a:ext cx="6394173" cy="2308324"/>
          </a:xfrm>
          <a:prstGeom prst="rect">
            <a:avLst/>
          </a:prstGeom>
          <a:ln>
            <a:solidFill>
              <a:srgbClr val="64075D"/>
            </a:solidFill>
          </a:ln>
        </p:spPr>
        <p:txBody>
          <a:bodyPr vert="horz" wrap="square">
            <a:spAutoFit/>
          </a:bodyPr>
          <a:lstStyle/>
          <a:p>
            <a:pPr marL="742950" lvl="1" indent="-285750">
              <a:buSzPct val="100000"/>
            </a:pPr>
            <a:endParaRPr lang="es-ES_tradnl" sz="1600" dirty="0" smtClean="0">
              <a:solidFill>
                <a:srgbClr val="64075D"/>
              </a:solidFill>
            </a:endParaRPr>
          </a:p>
          <a:p>
            <a:pPr marL="285750" indent="-285750">
              <a:buSzPct val="100000"/>
              <a:buBlip>
                <a:blip r:embed="rId3"/>
              </a:buBlip>
            </a:pPr>
            <a:r>
              <a:rPr lang="es-ES_tradnl" sz="1600" b="1" dirty="0" smtClean="0">
                <a:solidFill>
                  <a:srgbClr val="64075D"/>
                </a:solidFill>
              </a:rPr>
              <a:t>4</a:t>
            </a:r>
            <a:r>
              <a:rPr lang="es-ES_tradnl" sz="1600" b="1" dirty="0" smtClean="0">
                <a:solidFill>
                  <a:srgbClr val="64075D"/>
                </a:solidFill>
              </a:rPr>
              <a:t>. Otras escalas</a:t>
            </a:r>
          </a:p>
          <a:p>
            <a:r>
              <a:rPr lang="es-ES_tradnl" sz="1600" dirty="0" smtClean="0">
                <a:solidFill>
                  <a:srgbClr val="64075D"/>
                </a:solidFill>
              </a:rPr>
              <a:t>           Escalas </a:t>
            </a:r>
            <a:r>
              <a:rPr lang="es-ES_tradnl" sz="1600" dirty="0" smtClean="0">
                <a:solidFill>
                  <a:srgbClr val="64075D"/>
                </a:solidFill>
              </a:rPr>
              <a:t>que valoran los factores que alivian o </a:t>
            </a:r>
            <a:r>
              <a:rPr lang="es-ES_tradnl" sz="1600" dirty="0" smtClean="0">
                <a:solidFill>
                  <a:srgbClr val="64075D"/>
                </a:solidFill>
              </a:rPr>
              <a:t>empeoran el dolor</a:t>
            </a:r>
          </a:p>
          <a:p>
            <a:pPr marL="742950" lvl="1" indent="-285750">
              <a:buSzPct val="100000"/>
              <a:buBlip>
                <a:blip r:embed="rId3"/>
              </a:buBlip>
            </a:pP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Escala de alivio del dolor .</a:t>
            </a:r>
          </a:p>
          <a:p>
            <a:pPr marL="742950" lvl="1" indent="-285750">
              <a:buSzPct val="100000"/>
            </a:pPr>
            <a:r>
              <a:rPr lang="es-ES_tradnl" sz="1600" dirty="0" smtClean="0">
                <a:solidFill>
                  <a:srgbClr val="64075D"/>
                </a:solidFill>
              </a:rPr>
              <a:t>Escalas de patr</a:t>
            </a:r>
            <a:r>
              <a:rPr lang="es-ES_tradnl" sz="1600" dirty="0" smtClean="0">
                <a:solidFill>
                  <a:srgbClr val="64075D"/>
                </a:solidFill>
              </a:rPr>
              <a:t>ón temporal </a:t>
            </a:r>
          </a:p>
          <a:p>
            <a:pPr marL="742950" lvl="1" indent="-285750">
              <a:buSzPct val="100000"/>
              <a:buBlip>
                <a:blip r:embed="rId3"/>
              </a:buBlip>
            </a:pP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Escalas de evaluación del dolor </a:t>
            </a:r>
            <a:r>
              <a:rPr lang="es-ES_tradnl" sz="1600" dirty="0" err="1" smtClean="0">
                <a:solidFill>
                  <a:schemeClr val="bg1">
                    <a:lumMod val="50000"/>
                  </a:schemeClr>
                </a:solidFill>
              </a:rPr>
              <a:t>irruptivo</a:t>
            </a: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: ABPAT</a:t>
            </a:r>
          </a:p>
          <a:p>
            <a:pPr marL="742950" lvl="1" indent="-285750">
              <a:buSzPct val="100000"/>
            </a:pPr>
            <a:r>
              <a:rPr lang="es-ES_tradnl" sz="1600" dirty="0" smtClean="0">
                <a:solidFill>
                  <a:srgbClr val="64075D"/>
                </a:solidFill>
              </a:rPr>
              <a:t>Escala de evaluaci</a:t>
            </a:r>
            <a:r>
              <a:rPr lang="es-ES_tradnl" sz="1600" dirty="0" smtClean="0">
                <a:solidFill>
                  <a:srgbClr val="64075D"/>
                </a:solidFill>
              </a:rPr>
              <a:t>ón del dolor del Memorial</a:t>
            </a:r>
          </a:p>
          <a:p>
            <a:pPr marL="742950" lvl="1" indent="-285750">
              <a:buSzPct val="100000"/>
            </a:pPr>
            <a:r>
              <a:rPr lang="es-ES_tradnl" sz="1600" dirty="0" smtClean="0">
                <a:solidFill>
                  <a:srgbClr val="64075D"/>
                </a:solidFill>
              </a:rPr>
              <a:t>Escalas de creencias . </a:t>
            </a:r>
            <a:r>
              <a:rPr lang="es-ES_tradnl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Valoran el significado del dolor para el paciente </a:t>
            </a:r>
          </a:p>
          <a:p>
            <a:pPr marL="742950" lvl="1" indent="-285750">
              <a:buSzPct val="100000"/>
            </a:pPr>
            <a:r>
              <a:rPr lang="es-ES_tradnl" sz="1600" dirty="0" smtClean="0">
                <a:solidFill>
                  <a:srgbClr val="64075D"/>
                </a:solidFill>
              </a:rPr>
              <a:t>  </a:t>
            </a:r>
            <a:endParaRPr lang="es-ES_tradnl" sz="1600" dirty="0" smtClean="0">
              <a:solidFill>
                <a:srgbClr val="64075D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212575" y="3931362"/>
            <a:ext cx="6394173" cy="1815882"/>
          </a:xfrm>
          <a:prstGeom prst="rect">
            <a:avLst/>
          </a:prstGeom>
          <a:ln>
            <a:solidFill>
              <a:srgbClr val="64075D"/>
            </a:solidFill>
          </a:ln>
        </p:spPr>
        <p:txBody>
          <a:bodyPr vert="horz" wrap="square">
            <a:spAutoFit/>
          </a:bodyPr>
          <a:lstStyle/>
          <a:p>
            <a:pPr marL="742950" lvl="1" indent="-285750">
              <a:buSzPct val="100000"/>
            </a:pPr>
            <a:endParaRPr lang="es-ES_tradnl" sz="1600" dirty="0" smtClean="0">
              <a:solidFill>
                <a:srgbClr val="64075D"/>
              </a:solidFill>
            </a:endParaRPr>
          </a:p>
          <a:p>
            <a:pPr marL="285750" indent="-285750">
              <a:buSzPct val="100000"/>
              <a:buBlip>
                <a:blip r:embed="rId3"/>
              </a:buBlip>
            </a:pPr>
            <a:r>
              <a:rPr lang="es-ES_tradnl" sz="1600" b="1" dirty="0" smtClean="0">
                <a:solidFill>
                  <a:srgbClr val="64075D"/>
                </a:solidFill>
              </a:rPr>
              <a:t>5. </a:t>
            </a:r>
            <a:r>
              <a:rPr lang="es-ES_tradnl" sz="1600" b="1" dirty="0" smtClean="0">
                <a:solidFill>
                  <a:srgbClr val="64075D"/>
                </a:solidFill>
              </a:rPr>
              <a:t>Escalas que valoran el dolor </a:t>
            </a:r>
            <a:r>
              <a:rPr lang="es-ES_tradnl" sz="1600" b="1" dirty="0" err="1" smtClean="0">
                <a:solidFill>
                  <a:srgbClr val="64075D"/>
                </a:solidFill>
              </a:rPr>
              <a:t>neuropático</a:t>
            </a:r>
            <a:r>
              <a:rPr lang="es-ES_tradnl" sz="1600" b="1" dirty="0" smtClean="0">
                <a:solidFill>
                  <a:srgbClr val="64075D"/>
                </a:solidFill>
              </a:rPr>
              <a:t> </a:t>
            </a:r>
            <a:endParaRPr lang="es-ES_tradnl" sz="1600" b="1" dirty="0" smtClean="0">
              <a:solidFill>
                <a:srgbClr val="64075D"/>
              </a:solidFill>
            </a:endParaRPr>
          </a:p>
          <a:p>
            <a:pPr marL="742950" lvl="1" indent="-285750">
              <a:buSzPct val="100000"/>
              <a:buBlip>
                <a:blip r:embed="rId3"/>
              </a:buBlip>
            </a:pP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DN4. </a:t>
            </a:r>
          </a:p>
          <a:p>
            <a:pPr marL="742950" lvl="1" indent="-285750">
              <a:buSzPct val="100000"/>
              <a:buBlip>
                <a:blip r:embed="rId3"/>
              </a:buBlip>
            </a:pP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LANSS. </a:t>
            </a:r>
          </a:p>
          <a:p>
            <a:pPr marL="742950" lvl="1" indent="-285750">
              <a:buSzPct val="100000"/>
              <a:buBlip>
                <a:blip r:embed="rId3"/>
              </a:buBlip>
            </a:pP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ID-PAIN. </a:t>
            </a:r>
          </a:p>
          <a:p>
            <a:pPr marL="742950" lvl="1" indent="-285750">
              <a:buSzPct val="100000"/>
              <a:buBlip>
                <a:blip r:embed="rId3"/>
              </a:buBlip>
            </a:pP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NPQ. </a:t>
            </a:r>
          </a:p>
          <a:p>
            <a:pPr marL="742950" lvl="1" indent="-285750">
              <a:buSzPct val="100000"/>
              <a:buBlip>
                <a:blip r:embed="rId3"/>
              </a:buBlip>
            </a:pP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PAIN DETECT</a:t>
            </a:r>
            <a:r>
              <a:rPr lang="es-ES_tradnl" sz="1600" dirty="0" smtClean="0">
                <a:solidFill>
                  <a:srgbClr val="64075D"/>
                </a:solidFill>
              </a:rPr>
              <a:t>  </a:t>
            </a:r>
            <a:endParaRPr lang="es-ES_tradnl" sz="1600" dirty="0" smtClean="0">
              <a:solidFill>
                <a:srgbClr val="6407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44690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464231" y="53779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 dirty="0"/>
          </a:p>
        </p:txBody>
      </p:sp>
      <p:sp>
        <p:nvSpPr>
          <p:cNvPr id="5" name="Rectángulo 4"/>
          <p:cNvSpPr/>
          <p:nvPr/>
        </p:nvSpPr>
        <p:spPr>
          <a:xfrm>
            <a:off x="538626" y="1192975"/>
            <a:ext cx="84250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b="1" dirty="0" err="1">
                <a:solidFill>
                  <a:srgbClr val="64075D"/>
                </a:solidFill>
                <a:latin typeface="+mj-lt"/>
              </a:rPr>
              <a:t>Descripción</a:t>
            </a:r>
            <a:r>
              <a:rPr lang="es-ES_tradnl" b="1" dirty="0">
                <a:solidFill>
                  <a:srgbClr val="64075D"/>
                </a:solidFill>
                <a:latin typeface="+mj-lt"/>
              </a:rPr>
              <a:t> de algunas de las escalas </a:t>
            </a:r>
            <a:r>
              <a:rPr lang="es-ES_tradnl" b="1" dirty="0" err="1">
                <a:solidFill>
                  <a:srgbClr val="64075D"/>
                </a:solidFill>
                <a:latin typeface="+mj-lt"/>
              </a:rPr>
              <a:t>más</a:t>
            </a:r>
            <a:r>
              <a:rPr lang="es-ES_tradnl" b="1" dirty="0">
                <a:solidFill>
                  <a:srgbClr val="64075D"/>
                </a:solidFill>
                <a:latin typeface="+mj-lt"/>
              </a:rPr>
              <a:t> utilizadas </a:t>
            </a:r>
            <a:endParaRPr lang="es-ES_tradnl" dirty="0">
              <a:solidFill>
                <a:srgbClr val="64075D"/>
              </a:solidFill>
              <a:effectLst/>
              <a:latin typeface="+mj-lt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538627" y="1751593"/>
            <a:ext cx="8425070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SzPct val="100000"/>
              <a:buBlip>
                <a:blip r:embed="rId3"/>
              </a:buBlip>
            </a:pPr>
            <a:r>
              <a:rPr lang="es-ES_tradnl" sz="1600" b="1" dirty="0">
                <a:solidFill>
                  <a:srgbClr val="64075D"/>
                </a:solidFill>
              </a:rPr>
              <a:t>Escala Verbal Simple (EVS</a:t>
            </a:r>
            <a:r>
              <a:rPr lang="es-ES_tradnl" sz="1600" b="1" dirty="0" smtClean="0">
                <a:solidFill>
                  <a:srgbClr val="64075D"/>
                </a:solidFill>
              </a:rPr>
              <a:t>)</a:t>
            </a:r>
          </a:p>
          <a:p>
            <a:pPr marL="285750" indent="-285750">
              <a:buSzPct val="100000"/>
            </a:pPr>
            <a:endParaRPr lang="es-ES_tradnl" sz="800" b="1" dirty="0" smtClean="0">
              <a:solidFill>
                <a:srgbClr val="64075D"/>
              </a:solidFill>
            </a:endParaRPr>
          </a:p>
          <a:p>
            <a:pPr marL="742950" lvl="1" indent="-285750">
              <a:buSzPct val="100000"/>
              <a:buBlip>
                <a:blip r:embed="rId3"/>
              </a:buBlip>
            </a:pP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El 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sujeto debe elegir la palabra que mejor </a:t>
            </a: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cuantifica 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la intensidad del dolor. </a:t>
            </a:r>
            <a:endParaRPr lang="es-ES_tradnl" sz="1600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2">
              <a:buSzPct val="100000"/>
            </a:pP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a)  NADA – POCO – BASTANTE – MUCHO; </a:t>
            </a:r>
          </a:p>
          <a:p>
            <a:pPr lvl="2">
              <a:buSzPct val="100000"/>
            </a:pP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b)  LIGERO – MODERADO – INTENSO – ATROZ; </a:t>
            </a:r>
          </a:p>
          <a:p>
            <a:pPr lvl="2">
              <a:buSzPct val="100000"/>
            </a:pP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c)  NO HAY DOLOR – LEVE – MODERADO – INTENSO – INSOPORTABLE. </a:t>
            </a:r>
          </a:p>
          <a:p>
            <a:pPr>
              <a:buSzPct val="100000"/>
              <a:buBlip>
                <a:blip r:embed="rId3"/>
              </a:buBlip>
            </a:pPr>
            <a:endParaRPr lang="es-ES_tradnl" sz="16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SzPct val="100000"/>
            </a:pP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es-ES_tradnl" sz="16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buSzPct val="100000"/>
            </a:pPr>
            <a:r>
              <a:rPr lang="es-ES_tradnl" sz="1600" dirty="0" smtClean="0">
                <a:solidFill>
                  <a:srgbClr val="64075D"/>
                </a:solidFill>
              </a:rPr>
              <a:t> </a:t>
            </a:r>
            <a:endParaRPr lang="es-ES_tradnl" sz="1600" dirty="0">
              <a:solidFill>
                <a:srgbClr val="64075D"/>
              </a:solidFill>
            </a:endParaRPr>
          </a:p>
          <a:p>
            <a:pPr>
              <a:buSzPct val="100000"/>
              <a:buBlip>
                <a:blip r:embed="rId3"/>
              </a:buBlip>
            </a:pPr>
            <a:endParaRPr lang="es-ES_tradnl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0" y="-973"/>
            <a:ext cx="9144000" cy="841569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CC40D"/>
                </a:solidFill>
                <a:effectLst/>
                <a:uLnTx/>
                <a:uFillTx/>
                <a:latin typeface="Calibri Normal" charset="0"/>
                <a:ea typeface="+mj-ea"/>
                <a:cs typeface="Calibri Normal" charset="0"/>
              </a:rPr>
              <a:t>ESCALAS PARA LA EVALUACIÓN DEL DOLOR</a:t>
            </a:r>
            <a:endParaRPr kumimoji="0" lang="es-ES_tradnl" sz="3200" b="1" i="0" u="none" strike="noStrike" kern="1200" cap="none" spc="0" normalizeH="0" baseline="0" noProof="0" dirty="0">
              <a:ln>
                <a:noFill/>
              </a:ln>
              <a:solidFill>
                <a:srgbClr val="FCC40D"/>
              </a:solidFill>
              <a:effectLst/>
              <a:uLnTx/>
              <a:uFillTx/>
              <a:latin typeface="Calibri Normal" charset="0"/>
              <a:ea typeface="+mj-ea"/>
              <a:cs typeface="Calibri Normal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591925" y="3302113"/>
            <a:ext cx="227337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SzPct val="100000"/>
              <a:buBlip>
                <a:blip r:embed="rId3"/>
              </a:buBlip>
            </a:pPr>
            <a:r>
              <a:rPr lang="es-ES_tradnl" sz="1600" b="1" dirty="0" smtClean="0">
                <a:solidFill>
                  <a:srgbClr val="64075D"/>
                </a:solidFill>
              </a:rPr>
              <a:t>Escala Numérica (EN)</a:t>
            </a:r>
            <a:endParaRPr lang="es-ES_tradnl" sz="1600" b="1" dirty="0">
              <a:solidFill>
                <a:srgbClr val="64075D"/>
              </a:solidFill>
            </a:endParaRPr>
          </a:p>
        </p:txBody>
      </p:sp>
      <p:grpSp>
        <p:nvGrpSpPr>
          <p:cNvPr id="11" name="Agrupar 10"/>
          <p:cNvGrpSpPr/>
          <p:nvPr/>
        </p:nvGrpSpPr>
        <p:grpSpPr>
          <a:xfrm>
            <a:off x="1743702" y="3803112"/>
            <a:ext cx="5334000" cy="1574800"/>
            <a:chOff x="1905000" y="2886299"/>
            <a:chExt cx="5334000" cy="1574800"/>
          </a:xfrm>
        </p:grpSpPr>
        <p:grpSp>
          <p:nvGrpSpPr>
            <p:cNvPr id="12" name="Agrupar 28"/>
            <p:cNvGrpSpPr/>
            <p:nvPr/>
          </p:nvGrpSpPr>
          <p:grpSpPr>
            <a:xfrm>
              <a:off x="1905000" y="2886299"/>
              <a:ext cx="5334000" cy="1574800"/>
              <a:chOff x="1905000" y="2886299"/>
              <a:chExt cx="5334000" cy="1574800"/>
            </a:xfrm>
          </p:grpSpPr>
          <p:pic>
            <p:nvPicPr>
              <p:cNvPr id="14" name="Imagen 13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1905000" y="2886299"/>
                <a:ext cx="5334000" cy="1574800"/>
              </a:xfrm>
              <a:prstGeom prst="rect">
                <a:avLst/>
              </a:prstGeom>
            </p:spPr>
          </p:pic>
          <p:sp>
            <p:nvSpPr>
              <p:cNvPr id="15" name="Rectángulo 14"/>
              <p:cNvSpPr/>
              <p:nvPr/>
            </p:nvSpPr>
            <p:spPr>
              <a:xfrm>
                <a:off x="2127117" y="2990339"/>
                <a:ext cx="2954096" cy="364591"/>
              </a:xfrm>
              <a:prstGeom prst="rect">
                <a:avLst/>
              </a:prstGeom>
              <a:solidFill>
                <a:srgbClr val="F7F0F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  <p:sp>
          <p:nvSpPr>
            <p:cNvPr id="13" name="Rectángulo 12"/>
            <p:cNvSpPr/>
            <p:nvPr/>
          </p:nvSpPr>
          <p:spPr>
            <a:xfrm>
              <a:off x="2091346" y="3051058"/>
              <a:ext cx="22174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ES_tradnl" sz="1200" dirty="0">
                  <a:solidFill>
                    <a:schemeClr val="bg1">
                      <a:lumMod val="50000"/>
                    </a:schemeClr>
                  </a:solidFill>
                </a:rPr>
                <a:t>Escala </a:t>
              </a:r>
              <a:r>
                <a:rPr lang="es-ES_tradnl" sz="1200" dirty="0" smtClean="0">
                  <a:solidFill>
                    <a:schemeClr val="bg1">
                      <a:lumMod val="50000"/>
                    </a:schemeClr>
                  </a:solidFill>
                </a:rPr>
                <a:t>Numérica (EN)</a:t>
              </a:r>
              <a:endParaRPr lang="es-ES_tradnl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30109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464231" y="53779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 dirty="0"/>
          </a:p>
        </p:txBody>
      </p:sp>
      <p:sp>
        <p:nvSpPr>
          <p:cNvPr id="3" name="CuadroTexto 2"/>
          <p:cNvSpPr txBox="1"/>
          <p:nvPr/>
        </p:nvSpPr>
        <p:spPr>
          <a:xfrm>
            <a:off x="3432314" y="3058298"/>
            <a:ext cx="1830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smtClean="0"/>
              <a:t>FIGURA 4 tema 4 </a:t>
            </a:r>
            <a:endParaRPr lang="es-ES_tradnl" dirty="0"/>
          </a:p>
        </p:txBody>
      </p:sp>
      <p:sp>
        <p:nvSpPr>
          <p:cNvPr id="6" name="CuadroTexto 5"/>
          <p:cNvSpPr txBox="1"/>
          <p:nvPr/>
        </p:nvSpPr>
        <p:spPr>
          <a:xfrm>
            <a:off x="3432313" y="382987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/>
          </a:p>
        </p:txBody>
      </p:sp>
      <p:sp>
        <p:nvSpPr>
          <p:cNvPr id="7" name="Rectángulo 6"/>
          <p:cNvSpPr/>
          <p:nvPr/>
        </p:nvSpPr>
        <p:spPr>
          <a:xfrm>
            <a:off x="718930" y="4485360"/>
            <a:ext cx="78287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16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La </a:t>
            </a:r>
            <a:r>
              <a:rPr lang="es-ES_tradnl" sz="1600" b="1" dirty="0">
                <a:solidFill>
                  <a:srgbClr val="64075D"/>
                </a:solidFill>
                <a:latin typeface="+mj-lt"/>
              </a:rPr>
              <a:t>EVA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se </a:t>
            </a: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considera de uso universal en la </a:t>
            </a:r>
            <a:r>
              <a:rPr lang="es-ES_tradnl" sz="1600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medición</a:t>
            </a: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unidimensional del 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dolor, independiente del idioma y aplicable en diversos </a:t>
            </a:r>
            <a:r>
              <a:rPr lang="es-ES_tradnl" sz="160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ámbitos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culturales, sus ventajas son </a:t>
            </a:r>
            <a:r>
              <a:rPr lang="es-ES_tradnl" sz="160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múltiples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: simplicidad, </a:t>
            </a:r>
            <a:r>
              <a:rPr lang="es-ES_tradnl" sz="160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abilidad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, sensibilidad y </a:t>
            </a:r>
            <a:r>
              <a:rPr lang="es-ES_tradnl" sz="1600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fácil</a:t>
            </a: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reproducibilidad. 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I</a:t>
            </a: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nconvenientes imposibilidad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, por parte de algunos pacientes, para marcar el punto de intensidad del dolor </a:t>
            </a:r>
          </a:p>
        </p:txBody>
      </p:sp>
      <p:grpSp>
        <p:nvGrpSpPr>
          <p:cNvPr id="12" name="Agrupar 11"/>
          <p:cNvGrpSpPr/>
          <p:nvPr/>
        </p:nvGrpSpPr>
        <p:grpSpPr>
          <a:xfrm>
            <a:off x="2376549" y="1996319"/>
            <a:ext cx="4390901" cy="2345966"/>
            <a:chOff x="2376549" y="2097405"/>
            <a:chExt cx="4390901" cy="2345966"/>
          </a:xfrm>
        </p:grpSpPr>
        <p:grpSp>
          <p:nvGrpSpPr>
            <p:cNvPr id="11" name="Agrupar 10"/>
            <p:cNvGrpSpPr/>
            <p:nvPr/>
          </p:nvGrpSpPr>
          <p:grpSpPr>
            <a:xfrm>
              <a:off x="2376549" y="2097405"/>
              <a:ext cx="4390901" cy="2345966"/>
              <a:chOff x="2376549" y="2097405"/>
              <a:chExt cx="4390901" cy="2345966"/>
            </a:xfrm>
          </p:grpSpPr>
          <p:pic>
            <p:nvPicPr>
              <p:cNvPr id="8" name="Imagen 7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2376549" y="2097405"/>
                <a:ext cx="4390901" cy="2345966"/>
              </a:xfrm>
              <a:prstGeom prst="rect">
                <a:avLst/>
              </a:prstGeom>
            </p:spPr>
          </p:pic>
          <p:sp>
            <p:nvSpPr>
              <p:cNvPr id="9" name="Rectángulo 8"/>
              <p:cNvSpPr/>
              <p:nvPr/>
            </p:nvSpPr>
            <p:spPr>
              <a:xfrm>
                <a:off x="2556595" y="2257154"/>
                <a:ext cx="2705963" cy="200510"/>
              </a:xfrm>
              <a:prstGeom prst="rect">
                <a:avLst/>
              </a:prstGeom>
              <a:solidFill>
                <a:srgbClr val="F7F0F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  <p:sp>
          <p:nvSpPr>
            <p:cNvPr id="10" name="Rectángulo 9"/>
            <p:cNvSpPr/>
            <p:nvPr/>
          </p:nvSpPr>
          <p:spPr>
            <a:xfrm>
              <a:off x="2508317" y="2196524"/>
              <a:ext cx="22174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ES_tradnl" sz="1200" dirty="0">
                  <a:solidFill>
                    <a:schemeClr val="bg1">
                      <a:lumMod val="50000"/>
                    </a:schemeClr>
                  </a:solidFill>
                </a:rPr>
                <a:t>Escala Visual </a:t>
              </a:r>
              <a:r>
                <a:rPr lang="es-ES_tradnl" sz="1200" dirty="0" err="1">
                  <a:solidFill>
                    <a:schemeClr val="bg1">
                      <a:lumMod val="50000"/>
                    </a:schemeClr>
                  </a:solidFill>
                </a:rPr>
                <a:t>Analógica</a:t>
              </a:r>
              <a:r>
                <a:rPr lang="es-ES_tradnl" sz="1200" dirty="0">
                  <a:solidFill>
                    <a:schemeClr val="bg1">
                      <a:lumMod val="50000"/>
                    </a:schemeClr>
                  </a:solidFill>
                </a:rPr>
                <a:t> (EVA) </a:t>
              </a:r>
            </a:p>
          </p:txBody>
        </p:sp>
      </p:grpSp>
      <p:sp>
        <p:nvSpPr>
          <p:cNvPr id="13" name="Rectángulo 12"/>
          <p:cNvSpPr/>
          <p:nvPr/>
        </p:nvSpPr>
        <p:spPr>
          <a:xfrm>
            <a:off x="718930" y="1412006"/>
            <a:ext cx="299953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SzPct val="100000"/>
              <a:buBlip>
                <a:blip r:embed="rId4"/>
              </a:buBlip>
            </a:pPr>
            <a:r>
              <a:rPr lang="es-ES_tradnl" sz="1600" b="1" dirty="0">
                <a:solidFill>
                  <a:srgbClr val="64075D"/>
                </a:solidFill>
              </a:rPr>
              <a:t>Escala Visual </a:t>
            </a:r>
            <a:r>
              <a:rPr lang="es-ES_tradnl" sz="1600" b="1" dirty="0" err="1">
                <a:solidFill>
                  <a:srgbClr val="64075D"/>
                </a:solidFill>
              </a:rPr>
              <a:t>Analógica</a:t>
            </a:r>
            <a:r>
              <a:rPr lang="es-ES_tradnl" sz="1600" b="1" dirty="0">
                <a:solidFill>
                  <a:srgbClr val="64075D"/>
                </a:solidFill>
              </a:rPr>
              <a:t> (EVA) </a:t>
            </a:r>
          </a:p>
        </p:txBody>
      </p:sp>
      <p:sp>
        <p:nvSpPr>
          <p:cNvPr id="16" name="Título 1"/>
          <p:cNvSpPr txBox="1">
            <a:spLocks/>
          </p:cNvSpPr>
          <p:nvPr/>
        </p:nvSpPr>
        <p:spPr>
          <a:xfrm>
            <a:off x="0" y="-973"/>
            <a:ext cx="9144000" cy="841569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CC40D"/>
                </a:solidFill>
                <a:effectLst/>
                <a:uLnTx/>
                <a:uFillTx/>
                <a:latin typeface="Calibri Normal" charset="0"/>
                <a:ea typeface="+mj-ea"/>
                <a:cs typeface="Calibri Normal" charset="0"/>
              </a:rPr>
              <a:t>ESCALAS PARA LA EVALUACIÓN DEL DOLOR</a:t>
            </a:r>
            <a:endParaRPr kumimoji="0" lang="es-ES_tradnl" sz="3200" b="1" i="0" u="none" strike="noStrike" kern="1200" cap="none" spc="0" normalizeH="0" baseline="0" noProof="0" dirty="0">
              <a:ln>
                <a:noFill/>
              </a:ln>
              <a:solidFill>
                <a:srgbClr val="FCC40D"/>
              </a:solidFill>
              <a:effectLst/>
              <a:uLnTx/>
              <a:uFillTx/>
              <a:latin typeface="Calibri Normal" charset="0"/>
              <a:ea typeface="+mj-ea"/>
              <a:cs typeface="Calibri Norm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23689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464231" y="53779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 dirty="0"/>
          </a:p>
        </p:txBody>
      </p:sp>
      <p:sp>
        <p:nvSpPr>
          <p:cNvPr id="6" name="CuadroTexto 5"/>
          <p:cNvSpPr txBox="1"/>
          <p:nvPr/>
        </p:nvSpPr>
        <p:spPr>
          <a:xfrm>
            <a:off x="3432313" y="382987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/>
          </a:p>
        </p:txBody>
      </p:sp>
      <p:grpSp>
        <p:nvGrpSpPr>
          <p:cNvPr id="11" name="Agrupar 10"/>
          <p:cNvGrpSpPr/>
          <p:nvPr/>
        </p:nvGrpSpPr>
        <p:grpSpPr>
          <a:xfrm>
            <a:off x="1472813" y="2484433"/>
            <a:ext cx="7838613" cy="2166190"/>
            <a:chOff x="2016267" y="3581054"/>
            <a:chExt cx="7838613" cy="2166190"/>
          </a:xfrm>
        </p:grpSpPr>
        <p:grpSp>
          <p:nvGrpSpPr>
            <p:cNvPr id="8" name="Agrupar 7"/>
            <p:cNvGrpSpPr/>
            <p:nvPr/>
          </p:nvGrpSpPr>
          <p:grpSpPr>
            <a:xfrm>
              <a:off x="2016267" y="3581054"/>
              <a:ext cx="6393995" cy="2166190"/>
              <a:chOff x="2974662" y="3581054"/>
              <a:chExt cx="5435600" cy="1841500"/>
            </a:xfrm>
          </p:grpSpPr>
          <p:pic>
            <p:nvPicPr>
              <p:cNvPr id="7" name="Imagen 6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2974662" y="3581054"/>
                <a:ext cx="5435600" cy="1841500"/>
              </a:xfrm>
              <a:prstGeom prst="rect">
                <a:avLst/>
              </a:prstGeom>
            </p:spPr>
          </p:pic>
          <p:sp>
            <p:nvSpPr>
              <p:cNvPr id="9" name="Rectángulo 8"/>
              <p:cNvSpPr/>
              <p:nvPr/>
            </p:nvSpPr>
            <p:spPr>
              <a:xfrm>
                <a:off x="3219018" y="3814034"/>
                <a:ext cx="2705963" cy="200510"/>
              </a:xfrm>
              <a:prstGeom prst="rect">
                <a:avLst/>
              </a:prstGeom>
              <a:solidFill>
                <a:srgbClr val="F7F0F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  <p:sp>
          <p:nvSpPr>
            <p:cNvPr id="10" name="Rectángulo 9"/>
            <p:cNvSpPr/>
            <p:nvPr/>
          </p:nvSpPr>
          <p:spPr>
            <a:xfrm>
              <a:off x="2277949" y="3860985"/>
              <a:ext cx="757693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ES_tradnl" sz="1200" dirty="0">
                  <a:solidFill>
                    <a:schemeClr val="bg1">
                      <a:lumMod val="50000"/>
                    </a:schemeClr>
                  </a:solidFill>
                </a:rPr>
                <a:t>Escala de </a:t>
              </a:r>
              <a:r>
                <a:rPr lang="es-ES_tradnl" sz="1200" dirty="0" err="1">
                  <a:solidFill>
                    <a:schemeClr val="bg1">
                      <a:lumMod val="50000"/>
                    </a:schemeClr>
                  </a:solidFill>
                </a:rPr>
                <a:t>Expresión</a:t>
              </a:r>
              <a:r>
                <a:rPr lang="es-ES_tradnl" sz="1200" dirty="0">
                  <a:solidFill>
                    <a:schemeClr val="bg1">
                      <a:lumMod val="50000"/>
                    </a:schemeClr>
                  </a:solidFill>
                </a:rPr>
                <a:t> Facial (EEF) se utiliza </a:t>
              </a:r>
              <a:r>
                <a:rPr lang="es-ES_tradnl" sz="1200" dirty="0" smtClean="0">
                  <a:solidFill>
                    <a:schemeClr val="bg1">
                      <a:lumMod val="50000"/>
                    </a:schemeClr>
                  </a:solidFill>
                </a:rPr>
                <a:t>fundamentalmente </a:t>
              </a:r>
              <a:r>
                <a:rPr lang="es-ES_tradnl" sz="1200" dirty="0">
                  <a:solidFill>
                    <a:schemeClr val="bg1">
                      <a:lumMod val="50000"/>
                    </a:schemeClr>
                  </a:solidFill>
                </a:rPr>
                <a:t>en la edad </a:t>
              </a:r>
              <a:r>
                <a:rPr lang="es-ES_tradnl" sz="1200" dirty="0" err="1">
                  <a:solidFill>
                    <a:schemeClr val="bg1">
                      <a:lumMod val="50000"/>
                    </a:schemeClr>
                  </a:solidFill>
                </a:rPr>
                <a:t>pediátrica</a:t>
              </a:r>
              <a:r>
                <a:rPr lang="es-ES_tradnl" sz="12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</a:p>
            <a:p>
              <a:r>
                <a:rPr lang="es-ES_tradnl" sz="1200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endParaRPr lang="es-ES_tradnl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2" name="Rectángulo 11"/>
          <p:cNvSpPr/>
          <p:nvPr/>
        </p:nvSpPr>
        <p:spPr>
          <a:xfrm>
            <a:off x="719437" y="1418590"/>
            <a:ext cx="3942205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SzPct val="100000"/>
              <a:buBlip>
                <a:blip r:embed="rId4"/>
              </a:buBlip>
            </a:pPr>
            <a:r>
              <a:rPr lang="es-ES_tradnl" sz="1600" b="1" dirty="0">
                <a:solidFill>
                  <a:srgbClr val="64075D"/>
                </a:solidFill>
              </a:rPr>
              <a:t>Escala de </a:t>
            </a:r>
            <a:r>
              <a:rPr lang="es-ES_tradnl" sz="1600" b="1" dirty="0" err="1">
                <a:solidFill>
                  <a:srgbClr val="64075D"/>
                </a:solidFill>
              </a:rPr>
              <a:t>Expresión</a:t>
            </a:r>
            <a:r>
              <a:rPr lang="es-ES_tradnl" sz="1600" b="1" dirty="0">
                <a:solidFill>
                  <a:srgbClr val="64075D"/>
                </a:solidFill>
              </a:rPr>
              <a:t> </a:t>
            </a:r>
            <a:r>
              <a:rPr lang="es-ES_tradnl" sz="1600" b="1" dirty="0" smtClean="0">
                <a:solidFill>
                  <a:srgbClr val="64075D"/>
                </a:solidFill>
              </a:rPr>
              <a:t>Facial</a:t>
            </a:r>
          </a:p>
          <a:p>
            <a:pPr marL="285750" indent="-285750">
              <a:buSzPct val="100000"/>
            </a:pPr>
            <a:r>
              <a:rPr lang="es-ES_tradnl" sz="1600" dirty="0" smtClean="0">
                <a:solidFill>
                  <a:srgbClr val="7F7F7F"/>
                </a:solidFill>
              </a:rPr>
              <a:t>      Se utiliza fundamentalmente en pediatr</a:t>
            </a:r>
            <a:r>
              <a:rPr lang="es-ES_tradnl" sz="1600" dirty="0" smtClean="0">
                <a:solidFill>
                  <a:srgbClr val="7F7F7F"/>
                </a:solidFill>
              </a:rPr>
              <a:t>ía</a:t>
            </a:r>
            <a:r>
              <a:rPr lang="es-ES_tradnl" sz="1600" dirty="0" smtClean="0">
                <a:solidFill>
                  <a:srgbClr val="7F7F7F"/>
                </a:solidFill>
              </a:rPr>
              <a:t> </a:t>
            </a:r>
            <a:endParaRPr lang="es-ES_tradnl" sz="1600" dirty="0">
              <a:solidFill>
                <a:srgbClr val="7F7F7F"/>
              </a:solidFill>
            </a:endParaRPr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0" y="-973"/>
            <a:ext cx="9144000" cy="841569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CC40D"/>
                </a:solidFill>
                <a:effectLst/>
                <a:uLnTx/>
                <a:uFillTx/>
                <a:latin typeface="Calibri Normal" charset="0"/>
                <a:ea typeface="+mj-ea"/>
                <a:cs typeface="Calibri Normal" charset="0"/>
              </a:rPr>
              <a:t>ESCALAS PARA LA EVALUACIÓN DEL DOLOR</a:t>
            </a:r>
            <a:endParaRPr kumimoji="0" lang="es-ES_tradnl" sz="3200" b="1" i="0" u="none" strike="noStrike" kern="1200" cap="none" spc="0" normalizeH="0" baseline="0" noProof="0" dirty="0">
              <a:ln>
                <a:noFill/>
              </a:ln>
              <a:solidFill>
                <a:srgbClr val="FCC40D"/>
              </a:solidFill>
              <a:effectLst/>
              <a:uLnTx/>
              <a:uFillTx/>
              <a:latin typeface="Calibri Normal" charset="0"/>
              <a:ea typeface="+mj-ea"/>
              <a:cs typeface="Calibri Norm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72294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464231" y="53779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 dirty="0"/>
          </a:p>
        </p:txBody>
      </p:sp>
      <p:sp>
        <p:nvSpPr>
          <p:cNvPr id="10" name="Rectángulo 9"/>
          <p:cNvSpPr/>
          <p:nvPr/>
        </p:nvSpPr>
        <p:spPr>
          <a:xfrm>
            <a:off x="718930" y="1423362"/>
            <a:ext cx="24235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SzPct val="100000"/>
              <a:buBlip>
                <a:blip r:embed="rId3"/>
              </a:buBlip>
            </a:pPr>
            <a:r>
              <a:rPr lang="es-ES_tradnl" sz="1600" b="1" dirty="0">
                <a:solidFill>
                  <a:srgbClr val="64075D"/>
                </a:solidFill>
              </a:rPr>
              <a:t>Escalas de colores </a:t>
            </a:r>
          </a:p>
          <a:p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es-ES_tradnl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3432313" y="382987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/>
          </a:p>
        </p:txBody>
      </p:sp>
      <p:grpSp>
        <p:nvGrpSpPr>
          <p:cNvPr id="14" name="Agrupar 13"/>
          <p:cNvGrpSpPr/>
          <p:nvPr/>
        </p:nvGrpSpPr>
        <p:grpSpPr>
          <a:xfrm>
            <a:off x="2157597" y="2055554"/>
            <a:ext cx="4828806" cy="3322358"/>
            <a:chOff x="2157597" y="2706813"/>
            <a:chExt cx="4828806" cy="3322358"/>
          </a:xfrm>
        </p:grpSpPr>
        <p:grpSp>
          <p:nvGrpSpPr>
            <p:cNvPr id="12" name="Agrupar 11"/>
            <p:cNvGrpSpPr/>
            <p:nvPr/>
          </p:nvGrpSpPr>
          <p:grpSpPr>
            <a:xfrm>
              <a:off x="2157597" y="2706813"/>
              <a:ext cx="4828806" cy="3322358"/>
              <a:chOff x="2157597" y="2706813"/>
              <a:chExt cx="4828806" cy="3322358"/>
            </a:xfrm>
          </p:grpSpPr>
          <p:grpSp>
            <p:nvGrpSpPr>
              <p:cNvPr id="8" name="Agrupar 7"/>
              <p:cNvGrpSpPr/>
              <p:nvPr/>
            </p:nvGrpSpPr>
            <p:grpSpPr>
              <a:xfrm>
                <a:off x="2157597" y="2706813"/>
                <a:ext cx="4828806" cy="3322358"/>
                <a:chOff x="2157597" y="2706813"/>
                <a:chExt cx="4828806" cy="3322358"/>
              </a:xfrm>
            </p:grpSpPr>
            <p:pic>
              <p:nvPicPr>
                <p:cNvPr id="7" name="Imagen 6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157597" y="2706813"/>
                  <a:ext cx="4828806" cy="3322358"/>
                </a:xfrm>
                <a:prstGeom prst="rect">
                  <a:avLst/>
                </a:prstGeom>
              </p:spPr>
            </p:pic>
            <p:sp>
              <p:nvSpPr>
                <p:cNvPr id="9" name="Rectángulo 8"/>
                <p:cNvSpPr/>
                <p:nvPr/>
              </p:nvSpPr>
              <p:spPr>
                <a:xfrm>
                  <a:off x="2264062" y="2818696"/>
                  <a:ext cx="2705963" cy="200510"/>
                </a:xfrm>
                <a:prstGeom prst="rect">
                  <a:avLst/>
                </a:prstGeom>
                <a:solidFill>
                  <a:srgbClr val="F7F0F8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</p:grpSp>
          <p:sp>
            <p:nvSpPr>
              <p:cNvPr id="11" name="Rectángulo 10"/>
              <p:cNvSpPr/>
              <p:nvPr/>
            </p:nvSpPr>
            <p:spPr>
              <a:xfrm>
                <a:off x="2447219" y="2859404"/>
                <a:ext cx="2705963" cy="200510"/>
              </a:xfrm>
              <a:prstGeom prst="rect">
                <a:avLst/>
              </a:prstGeom>
              <a:solidFill>
                <a:srgbClr val="F7F0F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  <p:sp>
          <p:nvSpPr>
            <p:cNvPr id="13" name="Rectángulo 12"/>
            <p:cNvSpPr/>
            <p:nvPr/>
          </p:nvSpPr>
          <p:spPr>
            <a:xfrm>
              <a:off x="2264062" y="2821159"/>
              <a:ext cx="190988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_tradnl" sz="1200" dirty="0">
                  <a:solidFill>
                    <a:schemeClr val="bg1">
                      <a:lumMod val="50000"/>
                    </a:schemeClr>
                  </a:solidFill>
                </a:rPr>
                <a:t>Escala de grises de </a:t>
              </a:r>
              <a:r>
                <a:rPr lang="es-ES_tradnl" sz="1200" dirty="0" err="1">
                  <a:solidFill>
                    <a:schemeClr val="bg1">
                      <a:lumMod val="50000"/>
                    </a:schemeClr>
                  </a:solidFill>
                </a:rPr>
                <a:t>Luesher</a:t>
              </a:r>
              <a:r>
                <a:rPr lang="es-ES_tradnl" sz="12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</a:p>
          </p:txBody>
        </p:sp>
      </p:grpSp>
      <p:sp>
        <p:nvSpPr>
          <p:cNvPr id="16" name="Título 1"/>
          <p:cNvSpPr txBox="1">
            <a:spLocks/>
          </p:cNvSpPr>
          <p:nvPr/>
        </p:nvSpPr>
        <p:spPr>
          <a:xfrm>
            <a:off x="0" y="-973"/>
            <a:ext cx="9144000" cy="841569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CC40D"/>
                </a:solidFill>
                <a:effectLst/>
                <a:uLnTx/>
                <a:uFillTx/>
                <a:latin typeface="Calibri Normal" charset="0"/>
                <a:ea typeface="+mj-ea"/>
                <a:cs typeface="Calibri Normal" charset="0"/>
              </a:rPr>
              <a:t>ESCALAS PARA LA EVALUACIÓN DEL DOLOR</a:t>
            </a:r>
            <a:endParaRPr kumimoji="0" lang="es-ES_tradnl" sz="3200" b="1" i="0" u="none" strike="noStrike" kern="1200" cap="none" spc="0" normalizeH="0" baseline="0" noProof="0" dirty="0">
              <a:ln>
                <a:noFill/>
              </a:ln>
              <a:solidFill>
                <a:srgbClr val="FCC40D"/>
              </a:solidFill>
              <a:effectLst/>
              <a:uLnTx/>
              <a:uFillTx/>
              <a:latin typeface="Calibri Normal" charset="0"/>
              <a:ea typeface="+mj-ea"/>
              <a:cs typeface="Calibri Norm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06813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464231" y="53779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 dirty="0"/>
          </a:p>
        </p:txBody>
      </p:sp>
      <p:sp>
        <p:nvSpPr>
          <p:cNvPr id="6" name="CuadroTexto 5"/>
          <p:cNvSpPr txBox="1"/>
          <p:nvPr/>
        </p:nvSpPr>
        <p:spPr>
          <a:xfrm>
            <a:off x="3432313" y="382987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/>
          </a:p>
        </p:txBody>
      </p:sp>
      <p:grpSp>
        <p:nvGrpSpPr>
          <p:cNvPr id="11" name="Agrupar 10"/>
          <p:cNvGrpSpPr/>
          <p:nvPr/>
        </p:nvGrpSpPr>
        <p:grpSpPr>
          <a:xfrm>
            <a:off x="1908256" y="2628765"/>
            <a:ext cx="7683611" cy="1570445"/>
            <a:chOff x="1921135" y="3044655"/>
            <a:chExt cx="7683611" cy="1570445"/>
          </a:xfrm>
        </p:grpSpPr>
        <p:grpSp>
          <p:nvGrpSpPr>
            <p:cNvPr id="8" name="Agrupar 7"/>
            <p:cNvGrpSpPr/>
            <p:nvPr/>
          </p:nvGrpSpPr>
          <p:grpSpPr>
            <a:xfrm>
              <a:off x="1921135" y="3044655"/>
              <a:ext cx="5301729" cy="1570445"/>
              <a:chOff x="1921135" y="3044655"/>
              <a:chExt cx="5301729" cy="1570445"/>
            </a:xfrm>
          </p:grpSpPr>
          <p:pic>
            <p:nvPicPr>
              <p:cNvPr id="7" name="Imagen 6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1921135" y="3044655"/>
                <a:ext cx="5301729" cy="1570445"/>
              </a:xfrm>
              <a:prstGeom prst="rect">
                <a:avLst/>
              </a:prstGeom>
            </p:spPr>
          </p:pic>
          <p:sp>
            <p:nvSpPr>
              <p:cNvPr id="9" name="Rectángulo 8"/>
              <p:cNvSpPr/>
              <p:nvPr/>
            </p:nvSpPr>
            <p:spPr>
              <a:xfrm>
                <a:off x="2066452" y="3116364"/>
                <a:ext cx="3484342" cy="297624"/>
              </a:xfrm>
              <a:prstGeom prst="rect">
                <a:avLst/>
              </a:prstGeom>
              <a:solidFill>
                <a:srgbClr val="F7F0F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  <p:sp>
          <p:nvSpPr>
            <p:cNvPr id="10" name="Rectángulo 9"/>
            <p:cNvSpPr/>
            <p:nvPr/>
          </p:nvSpPr>
          <p:spPr>
            <a:xfrm>
              <a:off x="2027815" y="3162747"/>
              <a:ext cx="757693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ES_tradnl" sz="1200" dirty="0">
                  <a:solidFill>
                    <a:schemeClr val="bg1">
                      <a:lumMod val="50000"/>
                    </a:schemeClr>
                  </a:solidFill>
                </a:rPr>
                <a:t>Escala luminosa </a:t>
              </a:r>
              <a:r>
                <a:rPr lang="es-ES_tradnl" sz="1200" dirty="0" err="1">
                  <a:solidFill>
                    <a:schemeClr val="bg1">
                      <a:lumMod val="50000"/>
                    </a:schemeClr>
                  </a:solidFill>
                </a:rPr>
                <a:t>analógica</a:t>
              </a:r>
              <a:r>
                <a:rPr lang="es-ES_tradnl" sz="1200" dirty="0">
                  <a:solidFill>
                    <a:schemeClr val="bg1">
                      <a:lumMod val="50000"/>
                    </a:schemeClr>
                  </a:solidFill>
                </a:rPr>
                <a:t> (</a:t>
              </a:r>
              <a:r>
                <a:rPr lang="es-ES_tradnl" sz="1200" dirty="0" err="1">
                  <a:solidFill>
                    <a:schemeClr val="bg1">
                      <a:lumMod val="50000"/>
                    </a:schemeClr>
                  </a:solidFill>
                </a:rPr>
                <a:t>Nayman</a:t>
              </a:r>
              <a:r>
                <a:rPr lang="es-ES_tradnl" sz="1200" dirty="0">
                  <a:solidFill>
                    <a:schemeClr val="bg1">
                      <a:lumMod val="50000"/>
                    </a:schemeClr>
                  </a:solidFill>
                </a:rPr>
                <a:t>) </a:t>
              </a:r>
            </a:p>
          </p:txBody>
        </p:sp>
      </p:grpSp>
      <p:sp>
        <p:nvSpPr>
          <p:cNvPr id="12" name="Rectángulo 11"/>
          <p:cNvSpPr/>
          <p:nvPr/>
        </p:nvSpPr>
        <p:spPr>
          <a:xfrm>
            <a:off x="713674" y="1433936"/>
            <a:ext cx="360707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SzPct val="100000"/>
              <a:buBlip>
                <a:blip r:embed="rId4"/>
              </a:buBlip>
            </a:pPr>
            <a:r>
              <a:rPr lang="es-ES_tradnl" sz="1600" b="1" dirty="0">
                <a:solidFill>
                  <a:srgbClr val="64075D"/>
                </a:solidFill>
              </a:rPr>
              <a:t>Escala luminosa </a:t>
            </a:r>
            <a:r>
              <a:rPr lang="es-ES_tradnl" sz="1600" b="1" dirty="0" err="1">
                <a:solidFill>
                  <a:srgbClr val="64075D"/>
                </a:solidFill>
              </a:rPr>
              <a:t>analógica</a:t>
            </a:r>
            <a:r>
              <a:rPr lang="es-ES_tradnl" sz="1600" b="1" dirty="0">
                <a:solidFill>
                  <a:srgbClr val="64075D"/>
                </a:solidFill>
              </a:rPr>
              <a:t> (</a:t>
            </a:r>
            <a:r>
              <a:rPr lang="es-ES_tradnl" sz="1600" b="1" dirty="0" err="1">
                <a:solidFill>
                  <a:srgbClr val="64075D"/>
                </a:solidFill>
              </a:rPr>
              <a:t>Nayman</a:t>
            </a:r>
            <a:r>
              <a:rPr lang="es-ES_tradnl" sz="1600" b="1" dirty="0">
                <a:solidFill>
                  <a:srgbClr val="64075D"/>
                </a:solidFill>
              </a:rPr>
              <a:t>) </a:t>
            </a:r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0" y="-973"/>
            <a:ext cx="9144000" cy="841569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CC40D"/>
                </a:solidFill>
                <a:effectLst/>
                <a:uLnTx/>
                <a:uFillTx/>
                <a:latin typeface="Calibri Normal" charset="0"/>
                <a:ea typeface="+mj-ea"/>
                <a:cs typeface="Calibri Normal" charset="0"/>
              </a:rPr>
              <a:t>ESCALAS PARA LA EVALUACIÓN DEL DOLOR</a:t>
            </a:r>
            <a:endParaRPr kumimoji="0" lang="es-ES_tradnl" sz="3200" b="1" i="0" u="none" strike="noStrike" kern="1200" cap="none" spc="0" normalizeH="0" baseline="0" noProof="0" dirty="0">
              <a:ln>
                <a:noFill/>
              </a:ln>
              <a:solidFill>
                <a:srgbClr val="FCC40D"/>
              </a:solidFill>
              <a:effectLst/>
              <a:uLnTx/>
              <a:uFillTx/>
              <a:latin typeface="Calibri Normal" charset="0"/>
              <a:ea typeface="+mj-ea"/>
              <a:cs typeface="Calibri Norm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6173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464231" y="53779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 dirty="0"/>
          </a:p>
        </p:txBody>
      </p:sp>
      <p:sp>
        <p:nvSpPr>
          <p:cNvPr id="6" name="CuadroTexto 5"/>
          <p:cNvSpPr txBox="1"/>
          <p:nvPr/>
        </p:nvSpPr>
        <p:spPr>
          <a:xfrm>
            <a:off x="3432313" y="382987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3432314" y="1303867"/>
            <a:ext cx="3628402" cy="4790834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715689" y="1433155"/>
            <a:ext cx="27362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SzPct val="100000"/>
              <a:buBlip>
                <a:blip r:embed="rId4"/>
              </a:buBlip>
            </a:pPr>
            <a:r>
              <a:rPr lang="es-ES_tradnl" sz="1600" b="1" dirty="0" err="1">
                <a:solidFill>
                  <a:srgbClr val="64075D"/>
                </a:solidFill>
              </a:rPr>
              <a:t>McGill</a:t>
            </a:r>
            <a:r>
              <a:rPr lang="es-ES_tradnl" sz="1600" b="1" dirty="0">
                <a:solidFill>
                  <a:srgbClr val="64075D"/>
                </a:solidFill>
              </a:rPr>
              <a:t> </a:t>
            </a:r>
            <a:r>
              <a:rPr lang="es-ES_tradnl" sz="1600" b="1" dirty="0" err="1">
                <a:solidFill>
                  <a:srgbClr val="64075D"/>
                </a:solidFill>
              </a:rPr>
              <a:t>Pain</a:t>
            </a:r>
            <a:r>
              <a:rPr lang="es-ES_tradnl" sz="1600" b="1" dirty="0">
                <a:solidFill>
                  <a:srgbClr val="64075D"/>
                </a:solidFill>
              </a:rPr>
              <a:t> </a:t>
            </a:r>
            <a:r>
              <a:rPr lang="es-ES_tradnl" sz="1600" b="1" dirty="0" err="1">
                <a:solidFill>
                  <a:srgbClr val="64075D"/>
                </a:solidFill>
              </a:rPr>
              <a:t>Questionnaire</a:t>
            </a:r>
            <a:r>
              <a:rPr lang="es-ES_tradnl" sz="1600" b="1" dirty="0">
                <a:solidFill>
                  <a:srgbClr val="64075D"/>
                </a:solidFill>
              </a:rPr>
              <a:t> </a:t>
            </a:r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0" y="-973"/>
            <a:ext cx="9144000" cy="841569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CC40D"/>
                </a:solidFill>
                <a:effectLst/>
                <a:uLnTx/>
                <a:uFillTx/>
                <a:latin typeface="Calibri Normal" charset="0"/>
                <a:ea typeface="+mj-ea"/>
                <a:cs typeface="Calibri Normal" charset="0"/>
              </a:rPr>
              <a:t>ESCALAS PARA LA EVALUACIÓN DEL DOLOR</a:t>
            </a:r>
            <a:endParaRPr kumimoji="0" lang="es-ES_tradnl" sz="3200" b="1" i="0" u="none" strike="noStrike" kern="1200" cap="none" spc="0" normalizeH="0" baseline="0" noProof="0" dirty="0">
              <a:ln>
                <a:noFill/>
              </a:ln>
              <a:solidFill>
                <a:srgbClr val="FCC40D"/>
              </a:solidFill>
              <a:effectLst/>
              <a:uLnTx/>
              <a:uFillTx/>
              <a:latin typeface="Calibri Normal" charset="0"/>
              <a:ea typeface="+mj-ea"/>
              <a:cs typeface="Calibri Norm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13119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646893" y="3779076"/>
            <a:ext cx="5054647" cy="2576879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2464231" y="53779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 dirty="0"/>
          </a:p>
        </p:txBody>
      </p:sp>
      <p:sp>
        <p:nvSpPr>
          <p:cNvPr id="10" name="Rectángulo 9"/>
          <p:cNvSpPr/>
          <p:nvPr/>
        </p:nvSpPr>
        <p:spPr>
          <a:xfrm>
            <a:off x="6701540" y="1447167"/>
            <a:ext cx="21714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SzPct val="100000"/>
              <a:buBlip>
                <a:blip r:embed="rId4"/>
              </a:buBlip>
            </a:pPr>
            <a:r>
              <a:rPr lang="es-ES_tradnl" sz="1600" b="1" dirty="0" smtClean="0">
                <a:solidFill>
                  <a:srgbClr val="64075D"/>
                </a:solidFill>
              </a:rPr>
              <a:t>Cuestionario </a:t>
            </a:r>
            <a:r>
              <a:rPr lang="es-ES_tradnl" sz="1600" b="1" dirty="0" err="1">
                <a:solidFill>
                  <a:srgbClr val="64075D"/>
                </a:solidFill>
              </a:rPr>
              <a:t>Brief</a:t>
            </a:r>
            <a:r>
              <a:rPr lang="es-ES_tradnl" sz="1600" b="1" dirty="0">
                <a:solidFill>
                  <a:srgbClr val="64075D"/>
                </a:solidFill>
              </a:rPr>
              <a:t> </a:t>
            </a:r>
            <a:r>
              <a:rPr lang="es-ES_tradnl" sz="1600" b="1" dirty="0" err="1" smtClean="0">
                <a:solidFill>
                  <a:srgbClr val="64075D"/>
                </a:solidFill>
              </a:rPr>
              <a:t>Pain</a:t>
            </a:r>
            <a:r>
              <a:rPr lang="es-ES_tradnl" sz="1600" b="1" dirty="0" smtClean="0">
                <a:solidFill>
                  <a:srgbClr val="64075D"/>
                </a:solidFill>
              </a:rPr>
              <a:t> </a:t>
            </a:r>
            <a:r>
              <a:rPr lang="es-ES_tradnl" sz="1600" b="1" dirty="0" err="1">
                <a:solidFill>
                  <a:srgbClr val="64075D"/>
                </a:solidFill>
              </a:rPr>
              <a:t>Inventory</a:t>
            </a:r>
            <a:r>
              <a:rPr lang="es-ES_tradnl" sz="1600" b="1" dirty="0">
                <a:solidFill>
                  <a:srgbClr val="64075D"/>
                </a:solidFill>
              </a:rPr>
              <a:t> Short </a:t>
            </a:r>
            <a:r>
              <a:rPr lang="es-ES_tradnl" sz="1600" b="1" dirty="0" err="1">
                <a:solidFill>
                  <a:srgbClr val="64075D"/>
                </a:solidFill>
              </a:rPr>
              <a:t>form</a:t>
            </a:r>
            <a:r>
              <a:rPr lang="es-ES_tradnl" sz="1600" b="1" dirty="0">
                <a:solidFill>
                  <a:srgbClr val="64075D"/>
                </a:solidFill>
              </a:rPr>
              <a:t> (BPI) 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3432314" y="3058298"/>
            <a:ext cx="2000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smtClean="0"/>
              <a:t>FIGURA 11  tema 4 </a:t>
            </a:r>
            <a:endParaRPr lang="es-ES_tradnl" dirty="0"/>
          </a:p>
        </p:txBody>
      </p:sp>
      <p:sp>
        <p:nvSpPr>
          <p:cNvPr id="6" name="CuadroTexto 5"/>
          <p:cNvSpPr txBox="1"/>
          <p:nvPr/>
        </p:nvSpPr>
        <p:spPr>
          <a:xfrm>
            <a:off x="3432313" y="382987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646893" y="1062579"/>
            <a:ext cx="5003547" cy="2823352"/>
          </a:xfrm>
          <a:prstGeom prst="rect">
            <a:avLst/>
          </a:prstGeom>
        </p:spPr>
      </p:pic>
      <p:sp>
        <p:nvSpPr>
          <p:cNvPr id="11" name="Título 1"/>
          <p:cNvSpPr txBox="1">
            <a:spLocks/>
          </p:cNvSpPr>
          <p:nvPr/>
        </p:nvSpPr>
        <p:spPr>
          <a:xfrm>
            <a:off x="0" y="-973"/>
            <a:ext cx="9144000" cy="841569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CC40D"/>
                </a:solidFill>
                <a:effectLst/>
                <a:uLnTx/>
                <a:uFillTx/>
                <a:latin typeface="Calibri Normal" charset="0"/>
                <a:ea typeface="+mj-ea"/>
                <a:cs typeface="Calibri Normal" charset="0"/>
              </a:rPr>
              <a:t>ESCALAS PARA LA EVALUACIÓN DEL DOLOR</a:t>
            </a:r>
            <a:endParaRPr kumimoji="0" lang="es-ES_tradnl" sz="3200" b="1" i="0" u="none" strike="noStrike" kern="1200" cap="none" spc="0" normalizeH="0" baseline="0" noProof="0" dirty="0">
              <a:ln>
                <a:noFill/>
              </a:ln>
              <a:solidFill>
                <a:srgbClr val="FCC40D"/>
              </a:solidFill>
              <a:effectLst/>
              <a:uLnTx/>
              <a:uFillTx/>
              <a:latin typeface="Calibri Normal" charset="0"/>
              <a:ea typeface="+mj-ea"/>
              <a:cs typeface="Calibri Norm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38007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464231" y="53779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 dirty="0"/>
          </a:p>
        </p:txBody>
      </p:sp>
      <p:sp>
        <p:nvSpPr>
          <p:cNvPr id="6" name="CuadroTexto 5"/>
          <p:cNvSpPr txBox="1"/>
          <p:nvPr/>
        </p:nvSpPr>
        <p:spPr>
          <a:xfrm>
            <a:off x="3432313" y="382987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/>
          </a:p>
        </p:txBody>
      </p:sp>
      <p:grpSp>
        <p:nvGrpSpPr>
          <p:cNvPr id="11" name="Agrupar 10"/>
          <p:cNvGrpSpPr/>
          <p:nvPr/>
        </p:nvGrpSpPr>
        <p:grpSpPr>
          <a:xfrm>
            <a:off x="1776679" y="1926378"/>
            <a:ext cx="8726593" cy="3820866"/>
            <a:chOff x="2008499" y="2245083"/>
            <a:chExt cx="7576931" cy="3317496"/>
          </a:xfrm>
        </p:grpSpPr>
        <p:sp>
          <p:nvSpPr>
            <p:cNvPr id="10" name="Rectángulo 9"/>
            <p:cNvSpPr/>
            <p:nvPr/>
          </p:nvSpPr>
          <p:spPr>
            <a:xfrm>
              <a:off x="2008499" y="2245083"/>
              <a:ext cx="757693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ES_tradnl" sz="1200" dirty="0">
                  <a:solidFill>
                    <a:schemeClr val="bg1">
                      <a:lumMod val="50000"/>
                    </a:schemeClr>
                  </a:solidFill>
                </a:rPr>
                <a:t>Escala NIPAC </a:t>
              </a:r>
            </a:p>
          </p:txBody>
        </p:sp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tretch>
              <a:fillRect/>
            </a:stretch>
          </p:blipFill>
          <p:spPr>
            <a:xfrm>
              <a:off x="2008499" y="2446987"/>
              <a:ext cx="5253743" cy="3115592"/>
            </a:xfrm>
            <a:prstGeom prst="rect">
              <a:avLst/>
            </a:prstGeom>
          </p:spPr>
        </p:pic>
      </p:grpSp>
      <p:sp>
        <p:nvSpPr>
          <p:cNvPr id="8" name="Rectángulo 7"/>
          <p:cNvSpPr/>
          <p:nvPr/>
        </p:nvSpPr>
        <p:spPr>
          <a:xfrm>
            <a:off x="715689" y="1428074"/>
            <a:ext cx="160075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SzPct val="100000"/>
              <a:buBlip>
                <a:blip r:embed="rId4"/>
              </a:buBlip>
            </a:pPr>
            <a:r>
              <a:rPr lang="es-ES_tradnl" sz="1600" b="1" dirty="0">
                <a:solidFill>
                  <a:srgbClr val="64075D"/>
                </a:solidFill>
              </a:rPr>
              <a:t>Escala NIPAC </a:t>
            </a:r>
          </a:p>
        </p:txBody>
      </p:sp>
      <p:sp>
        <p:nvSpPr>
          <p:cNvPr id="12" name="Título 1"/>
          <p:cNvSpPr txBox="1">
            <a:spLocks/>
          </p:cNvSpPr>
          <p:nvPr/>
        </p:nvSpPr>
        <p:spPr>
          <a:xfrm>
            <a:off x="0" y="-973"/>
            <a:ext cx="9144000" cy="841569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CC40D"/>
                </a:solidFill>
                <a:effectLst/>
                <a:uLnTx/>
                <a:uFillTx/>
                <a:latin typeface="Calibri Normal" charset="0"/>
                <a:ea typeface="+mj-ea"/>
                <a:cs typeface="Calibri Normal" charset="0"/>
              </a:rPr>
              <a:t>ESCALAS PARA LA EVALUACIÓN DEL DOLOR</a:t>
            </a:r>
            <a:endParaRPr kumimoji="0" lang="es-ES_tradnl" sz="3200" b="1" i="0" u="none" strike="noStrike" kern="1200" cap="none" spc="0" normalizeH="0" baseline="0" noProof="0" dirty="0">
              <a:ln>
                <a:noFill/>
              </a:ln>
              <a:solidFill>
                <a:srgbClr val="FCC40D"/>
              </a:solidFill>
              <a:effectLst/>
              <a:uLnTx/>
              <a:uFillTx/>
              <a:latin typeface="Calibri Normal" charset="0"/>
              <a:ea typeface="+mj-ea"/>
              <a:cs typeface="Calibri Norm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42582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464231" y="53779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 dirty="0"/>
          </a:p>
        </p:txBody>
      </p:sp>
      <p:sp>
        <p:nvSpPr>
          <p:cNvPr id="3" name="CuadroTexto 2"/>
          <p:cNvSpPr txBox="1"/>
          <p:nvPr/>
        </p:nvSpPr>
        <p:spPr>
          <a:xfrm>
            <a:off x="3432314" y="3058298"/>
            <a:ext cx="1830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smtClean="0"/>
              <a:t>FIGURA 4 tema 4 </a:t>
            </a:r>
            <a:endParaRPr lang="es-ES_tradnl" dirty="0"/>
          </a:p>
        </p:txBody>
      </p:sp>
      <p:sp>
        <p:nvSpPr>
          <p:cNvPr id="6" name="CuadroTexto 5"/>
          <p:cNvSpPr txBox="1"/>
          <p:nvPr/>
        </p:nvSpPr>
        <p:spPr>
          <a:xfrm>
            <a:off x="3432313" y="382987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/>
          </a:p>
        </p:txBody>
      </p:sp>
      <p:sp>
        <p:nvSpPr>
          <p:cNvPr id="13" name="Rectángulo 12"/>
          <p:cNvSpPr/>
          <p:nvPr/>
        </p:nvSpPr>
        <p:spPr>
          <a:xfrm>
            <a:off x="718930" y="1412006"/>
            <a:ext cx="7920959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SzPct val="100000"/>
              <a:buBlip>
                <a:blip r:embed="rId3"/>
              </a:buBlip>
            </a:pPr>
            <a:r>
              <a:rPr lang="es-ES_tradnl" sz="1600" b="1" dirty="0" smtClean="0">
                <a:solidFill>
                  <a:srgbClr val="64075D"/>
                </a:solidFill>
              </a:rPr>
              <a:t>Escala </a:t>
            </a:r>
            <a:r>
              <a:rPr lang="es-ES_tradnl" sz="1600" b="1" dirty="0" smtClean="0">
                <a:solidFill>
                  <a:srgbClr val="64075D"/>
                </a:solidFill>
              </a:rPr>
              <a:t>de alivio del </a:t>
            </a:r>
            <a:r>
              <a:rPr lang="es-ES_tradnl" sz="1600" b="1" dirty="0" smtClean="0">
                <a:solidFill>
                  <a:srgbClr val="64075D"/>
                </a:solidFill>
              </a:rPr>
              <a:t>dolor.</a:t>
            </a:r>
          </a:p>
          <a:p>
            <a:pPr marL="285750" indent="-285750">
              <a:buSzPct val="100000"/>
            </a:pPr>
            <a:r>
              <a:rPr lang="es-ES_tradnl" sz="1600" b="1" dirty="0" smtClean="0">
                <a:solidFill>
                  <a:srgbClr val="64075D"/>
                </a:solidFill>
              </a:rPr>
              <a:t>       </a:t>
            </a:r>
            <a:r>
              <a:rPr lang="es-ES_tradnl" sz="1600" dirty="0" err="1" smtClean="0">
                <a:solidFill>
                  <a:schemeClr val="bg1">
                    <a:lumMod val="50000"/>
                  </a:schemeClr>
                </a:solidFill>
              </a:rPr>
              <a:t>Diseño</a:t>
            </a: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de una escala descriptiva simple de dolor (A) y de una escala de alivio de dolor (</a:t>
            </a: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B)</a:t>
            </a:r>
            <a:endParaRPr lang="es-ES_tradnl" sz="1600" b="1" dirty="0">
              <a:solidFill>
                <a:srgbClr val="64075D"/>
              </a:solidFill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944709" y="2650067"/>
            <a:ext cx="5261446" cy="1821744"/>
          </a:xfrm>
          <a:prstGeom prst="rect">
            <a:avLst/>
          </a:prstGeom>
        </p:spPr>
      </p:pic>
      <p:sp>
        <p:nvSpPr>
          <p:cNvPr id="15" name="Título 1"/>
          <p:cNvSpPr txBox="1">
            <a:spLocks/>
          </p:cNvSpPr>
          <p:nvPr/>
        </p:nvSpPr>
        <p:spPr>
          <a:xfrm>
            <a:off x="0" y="-973"/>
            <a:ext cx="9144000" cy="841569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CC40D"/>
                </a:solidFill>
                <a:effectLst/>
                <a:uLnTx/>
                <a:uFillTx/>
                <a:latin typeface="Calibri Normal" charset="0"/>
                <a:ea typeface="+mj-ea"/>
                <a:cs typeface="Calibri Normal" charset="0"/>
              </a:rPr>
              <a:t>ESCALAS PARA LA EVALUACIÓN DEL DOLOR</a:t>
            </a:r>
            <a:endParaRPr kumimoji="0" lang="es-ES_tradnl" sz="3200" b="1" i="0" u="none" strike="noStrike" kern="1200" cap="none" spc="0" normalizeH="0" baseline="0" noProof="0" dirty="0">
              <a:ln>
                <a:noFill/>
              </a:ln>
              <a:solidFill>
                <a:srgbClr val="FCC40D"/>
              </a:solidFill>
              <a:effectLst/>
              <a:uLnTx/>
              <a:uFillTx/>
              <a:latin typeface="Calibri Normal" charset="0"/>
              <a:ea typeface="+mj-ea"/>
              <a:cs typeface="Calibri Norm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016905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464231" y="53779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 dirty="0"/>
          </a:p>
        </p:txBody>
      </p:sp>
      <p:sp>
        <p:nvSpPr>
          <p:cNvPr id="6" name="CuadroTexto 5"/>
          <p:cNvSpPr txBox="1"/>
          <p:nvPr/>
        </p:nvSpPr>
        <p:spPr>
          <a:xfrm>
            <a:off x="3432313" y="382987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/>
          </a:p>
        </p:txBody>
      </p:sp>
      <p:grpSp>
        <p:nvGrpSpPr>
          <p:cNvPr id="12" name="Agrupar 11"/>
          <p:cNvGrpSpPr/>
          <p:nvPr/>
        </p:nvGrpSpPr>
        <p:grpSpPr>
          <a:xfrm>
            <a:off x="2000340" y="2249979"/>
            <a:ext cx="7690843" cy="3159798"/>
            <a:chOff x="2000340" y="2619311"/>
            <a:chExt cx="7690843" cy="3159798"/>
          </a:xfrm>
        </p:grpSpPr>
        <p:grpSp>
          <p:nvGrpSpPr>
            <p:cNvPr id="11" name="Agrupar 10"/>
            <p:cNvGrpSpPr/>
            <p:nvPr/>
          </p:nvGrpSpPr>
          <p:grpSpPr>
            <a:xfrm>
              <a:off x="2000340" y="2619311"/>
              <a:ext cx="5143320" cy="3159798"/>
              <a:chOff x="2000340" y="2619311"/>
              <a:chExt cx="5143320" cy="3159798"/>
            </a:xfrm>
          </p:grpSpPr>
          <p:pic>
            <p:nvPicPr>
              <p:cNvPr id="7" name="Imagen 6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2000340" y="2619311"/>
                <a:ext cx="5143320" cy="3159798"/>
              </a:xfrm>
              <a:prstGeom prst="rect">
                <a:avLst/>
              </a:prstGeom>
            </p:spPr>
          </p:pic>
          <p:sp>
            <p:nvSpPr>
              <p:cNvPr id="9" name="Rectángulo 8"/>
              <p:cNvSpPr/>
              <p:nvPr/>
            </p:nvSpPr>
            <p:spPr>
              <a:xfrm>
                <a:off x="2195611" y="2706813"/>
                <a:ext cx="4012006" cy="308166"/>
              </a:xfrm>
              <a:prstGeom prst="rect">
                <a:avLst/>
              </a:prstGeom>
              <a:solidFill>
                <a:srgbClr val="F7F0F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  <p:sp>
          <p:nvSpPr>
            <p:cNvPr id="10" name="Rectángulo 9"/>
            <p:cNvSpPr/>
            <p:nvPr/>
          </p:nvSpPr>
          <p:spPr>
            <a:xfrm>
              <a:off x="2114252" y="2758928"/>
              <a:ext cx="757693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ES_tradnl" sz="1200" dirty="0">
                  <a:solidFill>
                    <a:schemeClr val="bg1">
                      <a:lumMod val="50000"/>
                    </a:schemeClr>
                  </a:solidFill>
                </a:rPr>
                <a:t>Tarjeta de </a:t>
              </a:r>
              <a:r>
                <a:rPr lang="es-ES_tradnl" sz="1200" dirty="0" err="1">
                  <a:solidFill>
                    <a:schemeClr val="bg1">
                      <a:lumMod val="50000"/>
                    </a:schemeClr>
                  </a:solidFill>
                </a:rPr>
                <a:t>evaluación</a:t>
              </a:r>
              <a:r>
                <a:rPr lang="es-ES_tradnl" sz="1200" dirty="0">
                  <a:solidFill>
                    <a:schemeClr val="bg1">
                      <a:lumMod val="50000"/>
                    </a:schemeClr>
                  </a:solidFill>
                </a:rPr>
                <a:t> del dolor del Memorial </a:t>
              </a:r>
            </a:p>
          </p:txBody>
        </p:sp>
      </p:grpSp>
      <p:sp>
        <p:nvSpPr>
          <p:cNvPr id="15" name="Rectángulo 14"/>
          <p:cNvSpPr/>
          <p:nvPr/>
        </p:nvSpPr>
        <p:spPr>
          <a:xfrm>
            <a:off x="708793" y="1448168"/>
            <a:ext cx="43460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SzPct val="100000"/>
              <a:buBlip>
                <a:blip r:embed="rId4"/>
              </a:buBlip>
            </a:pPr>
            <a:r>
              <a:rPr lang="es-ES_tradnl" sz="1600" b="1" dirty="0">
                <a:solidFill>
                  <a:srgbClr val="64075D"/>
                </a:solidFill>
              </a:rPr>
              <a:t>Tarjeta de </a:t>
            </a:r>
            <a:r>
              <a:rPr lang="es-ES_tradnl" sz="1600" b="1" dirty="0" smtClean="0">
                <a:solidFill>
                  <a:srgbClr val="64075D"/>
                </a:solidFill>
              </a:rPr>
              <a:t>evaluación </a:t>
            </a:r>
            <a:r>
              <a:rPr lang="es-ES_tradnl" sz="1600" b="1" dirty="0">
                <a:solidFill>
                  <a:srgbClr val="64075D"/>
                </a:solidFill>
              </a:rPr>
              <a:t>del dolor del Memorial </a:t>
            </a:r>
          </a:p>
        </p:txBody>
      </p:sp>
      <p:sp>
        <p:nvSpPr>
          <p:cNvPr id="13" name="Título 1"/>
          <p:cNvSpPr txBox="1">
            <a:spLocks/>
          </p:cNvSpPr>
          <p:nvPr/>
        </p:nvSpPr>
        <p:spPr>
          <a:xfrm>
            <a:off x="0" y="-973"/>
            <a:ext cx="9144000" cy="841569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CC40D"/>
                </a:solidFill>
                <a:effectLst/>
                <a:uLnTx/>
                <a:uFillTx/>
                <a:latin typeface="Calibri Normal" charset="0"/>
                <a:ea typeface="+mj-ea"/>
                <a:cs typeface="Calibri Normal" charset="0"/>
              </a:rPr>
              <a:t>ESCALAS PARA LA EVALUACIÓN DEL DOLOR</a:t>
            </a:r>
            <a:endParaRPr kumimoji="0" lang="es-ES_tradnl" sz="3200" b="1" i="0" u="none" strike="noStrike" kern="1200" cap="none" spc="0" normalizeH="0" baseline="0" noProof="0" dirty="0">
              <a:ln>
                <a:noFill/>
              </a:ln>
              <a:solidFill>
                <a:srgbClr val="FCC40D"/>
              </a:solidFill>
              <a:effectLst/>
              <a:uLnTx/>
              <a:uFillTx/>
              <a:latin typeface="Calibri Normal" charset="0"/>
              <a:ea typeface="+mj-ea"/>
              <a:cs typeface="Calibri Norm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21896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464231" y="53779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 dirty="0"/>
          </a:p>
        </p:txBody>
      </p:sp>
      <p:sp>
        <p:nvSpPr>
          <p:cNvPr id="6" name="CuadroTexto 5"/>
          <p:cNvSpPr txBox="1"/>
          <p:nvPr/>
        </p:nvSpPr>
        <p:spPr>
          <a:xfrm>
            <a:off x="3432313" y="382987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/>
          </a:p>
        </p:txBody>
      </p:sp>
      <p:grpSp>
        <p:nvGrpSpPr>
          <p:cNvPr id="12" name="Agrupar 11"/>
          <p:cNvGrpSpPr/>
          <p:nvPr/>
        </p:nvGrpSpPr>
        <p:grpSpPr>
          <a:xfrm>
            <a:off x="2648962" y="1867358"/>
            <a:ext cx="6811547" cy="3904086"/>
            <a:chOff x="2648962" y="2027137"/>
            <a:chExt cx="7576931" cy="4342771"/>
          </a:xfrm>
        </p:grpSpPr>
        <p:sp>
          <p:nvSpPr>
            <p:cNvPr id="10" name="Rectángulo 9"/>
            <p:cNvSpPr/>
            <p:nvPr/>
          </p:nvSpPr>
          <p:spPr>
            <a:xfrm>
              <a:off x="2648962" y="2027137"/>
              <a:ext cx="7576931" cy="3081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ES_tradnl" sz="1200" dirty="0" smtClean="0">
                  <a:solidFill>
                    <a:srgbClr val="800000"/>
                  </a:solidFill>
                </a:rPr>
                <a:t>Cuestionario de s</a:t>
              </a:r>
              <a:r>
                <a:rPr lang="es-ES_tradnl" sz="1200" dirty="0" smtClean="0">
                  <a:solidFill>
                    <a:srgbClr val="800000"/>
                  </a:solidFill>
                </a:rPr>
                <a:t>íntomas (ESAS</a:t>
              </a:r>
              <a:r>
                <a:rPr lang="es-ES_tradnl" sz="1200" dirty="0" smtClean="0">
                  <a:solidFill>
                    <a:srgbClr val="800000"/>
                  </a:solidFill>
                </a:rPr>
                <a:t>) </a:t>
              </a:r>
              <a:endParaRPr lang="es-ES_tradnl" sz="1200" dirty="0">
                <a:solidFill>
                  <a:srgbClr val="800000"/>
                </a:solidFill>
              </a:endParaRPr>
            </a:p>
          </p:txBody>
        </p:sp>
        <p:pic>
          <p:nvPicPr>
            <p:cNvPr id="8" name="Imagen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tretch>
              <a:fillRect/>
            </a:stretch>
          </p:blipFill>
          <p:spPr>
            <a:xfrm>
              <a:off x="2648962" y="2326428"/>
              <a:ext cx="4005866" cy="4043480"/>
            </a:xfrm>
            <a:prstGeom prst="rect">
              <a:avLst/>
            </a:prstGeom>
          </p:spPr>
        </p:pic>
      </p:grpSp>
      <p:sp>
        <p:nvSpPr>
          <p:cNvPr id="9" name="Rectángulo 8"/>
          <p:cNvSpPr/>
          <p:nvPr/>
        </p:nvSpPr>
        <p:spPr>
          <a:xfrm>
            <a:off x="715689" y="1240797"/>
            <a:ext cx="735936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SzPct val="100000"/>
              <a:buBlip>
                <a:blip r:embed="rId4"/>
              </a:buBlip>
            </a:pPr>
            <a:r>
              <a:rPr lang="es-ES_tradnl" sz="1600" b="1" dirty="0">
                <a:solidFill>
                  <a:srgbClr val="64075D"/>
                </a:solidFill>
              </a:rPr>
              <a:t>Escala Edmonton </a:t>
            </a:r>
            <a:r>
              <a:rPr lang="es-ES_tradnl" sz="1600" b="1" dirty="0" err="1" smtClean="0">
                <a:solidFill>
                  <a:srgbClr val="64075D"/>
                </a:solidFill>
              </a:rPr>
              <a:t>Classi</a:t>
            </a:r>
            <a:r>
              <a:rPr lang="es-ES_tradnl" sz="1600" b="1" dirty="0" err="1" smtClean="0">
                <a:solidFill>
                  <a:srgbClr val="64075D"/>
                </a:solidFill>
              </a:rPr>
              <a:t>fi</a:t>
            </a:r>
            <a:r>
              <a:rPr lang="es-ES_tradnl" sz="1600" b="1" dirty="0" err="1" smtClean="0">
                <a:solidFill>
                  <a:srgbClr val="64075D"/>
                </a:solidFill>
              </a:rPr>
              <a:t>cation</a:t>
            </a:r>
            <a:r>
              <a:rPr lang="es-ES_tradnl" sz="1600" b="1" dirty="0" smtClean="0">
                <a:solidFill>
                  <a:srgbClr val="64075D"/>
                </a:solidFill>
              </a:rPr>
              <a:t> </a:t>
            </a:r>
            <a:r>
              <a:rPr lang="es-ES_tradnl" sz="1600" b="1" dirty="0" err="1">
                <a:solidFill>
                  <a:srgbClr val="64075D"/>
                </a:solidFill>
              </a:rPr>
              <a:t>System</a:t>
            </a:r>
            <a:r>
              <a:rPr lang="es-ES_tradnl" sz="1600" b="1" dirty="0">
                <a:solidFill>
                  <a:srgbClr val="64075D"/>
                </a:solidFill>
              </a:rPr>
              <a:t> </a:t>
            </a:r>
            <a:r>
              <a:rPr lang="es-ES_tradnl" sz="1600" b="1" dirty="0" err="1">
                <a:solidFill>
                  <a:srgbClr val="64075D"/>
                </a:solidFill>
              </a:rPr>
              <a:t>for</a:t>
            </a:r>
            <a:r>
              <a:rPr lang="es-ES_tradnl" sz="1600" b="1" dirty="0">
                <a:solidFill>
                  <a:srgbClr val="64075D"/>
                </a:solidFill>
              </a:rPr>
              <a:t> </a:t>
            </a:r>
            <a:r>
              <a:rPr lang="es-ES_tradnl" sz="1600" b="1" dirty="0" err="1">
                <a:solidFill>
                  <a:srgbClr val="64075D"/>
                </a:solidFill>
              </a:rPr>
              <a:t>Cancer</a:t>
            </a:r>
            <a:r>
              <a:rPr lang="es-ES_tradnl" sz="1600" b="1" dirty="0">
                <a:solidFill>
                  <a:srgbClr val="64075D"/>
                </a:solidFill>
              </a:rPr>
              <a:t> </a:t>
            </a:r>
            <a:r>
              <a:rPr lang="es-ES_tradnl" sz="1600" b="1" dirty="0" err="1">
                <a:solidFill>
                  <a:srgbClr val="64075D"/>
                </a:solidFill>
              </a:rPr>
              <a:t>Pain</a:t>
            </a:r>
            <a:r>
              <a:rPr lang="es-ES_tradnl" sz="1600" b="1" dirty="0">
                <a:solidFill>
                  <a:srgbClr val="64075D"/>
                </a:solidFill>
              </a:rPr>
              <a:t> (ECSCP) </a:t>
            </a:r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0" y="-973"/>
            <a:ext cx="9144000" cy="841569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CC40D"/>
                </a:solidFill>
                <a:effectLst/>
                <a:uLnTx/>
                <a:uFillTx/>
                <a:latin typeface="Calibri Normal" charset="0"/>
                <a:ea typeface="+mj-ea"/>
                <a:cs typeface="Calibri Normal" charset="0"/>
              </a:rPr>
              <a:t>ESCALAS PARA LA EVALUACIÓN DEL DOLOR</a:t>
            </a:r>
            <a:endParaRPr kumimoji="0" lang="es-ES_tradnl" sz="3200" b="1" i="0" u="none" strike="noStrike" kern="1200" cap="none" spc="0" normalizeH="0" baseline="0" noProof="0" dirty="0">
              <a:ln>
                <a:noFill/>
              </a:ln>
              <a:solidFill>
                <a:srgbClr val="FCC40D"/>
              </a:solidFill>
              <a:effectLst/>
              <a:uLnTx/>
              <a:uFillTx/>
              <a:latin typeface="Calibri Normal" charset="0"/>
              <a:ea typeface="+mj-ea"/>
              <a:cs typeface="Calibri Norm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248623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464231" y="53779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 dirty="0"/>
          </a:p>
        </p:txBody>
      </p:sp>
      <p:sp>
        <p:nvSpPr>
          <p:cNvPr id="10" name="Rectángulo 9"/>
          <p:cNvSpPr/>
          <p:nvPr/>
        </p:nvSpPr>
        <p:spPr>
          <a:xfrm>
            <a:off x="715689" y="1410955"/>
            <a:ext cx="7576931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SzPct val="100000"/>
              <a:buBlip>
                <a:blip r:embed="rId3"/>
              </a:buBlip>
            </a:pPr>
            <a:r>
              <a:rPr lang="es-ES_tradnl" sz="1600" b="1" dirty="0">
                <a:solidFill>
                  <a:srgbClr val="64075D"/>
                </a:solidFill>
              </a:rPr>
              <a:t>Escalas de </a:t>
            </a:r>
            <a:r>
              <a:rPr lang="es-ES_tradnl" sz="1600" b="1" dirty="0" smtClean="0">
                <a:solidFill>
                  <a:srgbClr val="64075D"/>
                </a:solidFill>
              </a:rPr>
              <a:t>detección </a:t>
            </a:r>
            <a:r>
              <a:rPr lang="es-ES_tradnl" sz="1600" b="1" dirty="0">
                <a:solidFill>
                  <a:srgbClr val="64075D"/>
                </a:solidFill>
              </a:rPr>
              <a:t>de dolor </a:t>
            </a:r>
            <a:r>
              <a:rPr lang="es-ES_tradnl" sz="1600" b="1" dirty="0" err="1" smtClean="0">
                <a:solidFill>
                  <a:srgbClr val="64075D"/>
                </a:solidFill>
              </a:rPr>
              <a:t>neuropático</a:t>
            </a:r>
            <a:endParaRPr lang="es-ES_tradnl" sz="1600" b="1" dirty="0" smtClean="0">
              <a:solidFill>
                <a:srgbClr val="64075D"/>
              </a:solidFill>
            </a:endParaRPr>
          </a:p>
          <a:p>
            <a:pPr marL="285750" indent="-285750">
              <a:buFont typeface="Arial" charset="0"/>
              <a:buChar char="•"/>
            </a:pPr>
            <a:endParaRPr lang="es-ES_tradnl" sz="16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742950" lvl="1" indent="-285750">
              <a:buFont typeface="Arial" charset="0"/>
              <a:buChar char="•"/>
            </a:pPr>
            <a:r>
              <a:rPr lang="es-ES_tradnl" sz="1600" b="1" dirty="0" smtClean="0">
                <a:solidFill>
                  <a:srgbClr val="64075D"/>
                </a:solidFill>
              </a:rPr>
              <a:t>Escala DN4 (</a:t>
            </a:r>
            <a:r>
              <a:rPr lang="es-ES_tradnl" sz="1600" b="1" dirty="0" err="1" smtClean="0">
                <a:solidFill>
                  <a:srgbClr val="64075D"/>
                </a:solidFill>
              </a:rPr>
              <a:t>Douleur</a:t>
            </a:r>
            <a:r>
              <a:rPr lang="es-ES_tradnl" sz="1600" b="1" dirty="0" smtClean="0">
                <a:solidFill>
                  <a:srgbClr val="64075D"/>
                </a:solidFill>
              </a:rPr>
              <a:t> </a:t>
            </a:r>
            <a:r>
              <a:rPr lang="es-ES_tradnl" sz="1600" b="1" dirty="0" err="1" smtClean="0">
                <a:solidFill>
                  <a:srgbClr val="64075D"/>
                </a:solidFill>
              </a:rPr>
              <a:t>Neuropatique</a:t>
            </a:r>
            <a:r>
              <a:rPr lang="es-ES_tradnl" sz="1600" b="1" dirty="0" smtClean="0">
                <a:solidFill>
                  <a:srgbClr val="64075D"/>
                </a:solidFill>
              </a:rPr>
              <a:t> en 4 </a:t>
            </a:r>
            <a:r>
              <a:rPr lang="es-ES_tradnl" sz="1600" b="1" dirty="0" err="1" smtClean="0">
                <a:solidFill>
                  <a:srgbClr val="64075D"/>
                </a:solidFill>
              </a:rPr>
              <a:t>questions</a:t>
            </a:r>
            <a:r>
              <a:rPr lang="es-ES_tradnl" sz="1600" b="1" dirty="0">
                <a:solidFill>
                  <a:srgbClr val="64075D"/>
                </a:solidFill>
              </a:rPr>
              <a:t>) </a:t>
            </a:r>
          </a:p>
          <a:p>
            <a:pPr lvl="2"/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Consta 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de 7 preguntas que pueden ser </a:t>
            </a:r>
            <a:r>
              <a:rPr lang="es-ES_tradnl" sz="1600" dirty="0" err="1">
                <a:solidFill>
                  <a:schemeClr val="bg1">
                    <a:lumMod val="50000"/>
                  </a:schemeClr>
                </a:solidFill>
              </a:rPr>
              <a:t>autoadministradas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 referidas a </a:t>
            </a: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síntomas 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y de otras 3 que son de </a:t>
            </a: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exploración física. 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Su principal diferencia consiste en que incorpora un </a:t>
            </a: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síntoma 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negativo como es la </a:t>
            </a:r>
            <a:r>
              <a:rPr lang="es-ES_tradnl" sz="1600" dirty="0" err="1" smtClean="0">
                <a:solidFill>
                  <a:schemeClr val="bg1">
                    <a:lumMod val="50000"/>
                  </a:schemeClr>
                </a:solidFill>
              </a:rPr>
              <a:t>hipoestesia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. Su sensibilidad y </a:t>
            </a: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especificidad 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se </a:t>
            </a: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sitúa 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alrededor del </a:t>
            </a: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80-90% y 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su punto de corte es 4 o </a:t>
            </a: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más 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	</a:t>
            </a:r>
            <a:endParaRPr lang="es-ES_tradnl" sz="1600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2"/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											</a:t>
            </a:r>
          </a:p>
          <a:p>
            <a:pPr marL="742950" lvl="1" indent="-285750">
              <a:buFont typeface="Arial" charset="0"/>
              <a:buChar char="•"/>
            </a:pPr>
            <a:r>
              <a:rPr lang="es-ES_tradnl" sz="1600" b="1" dirty="0">
                <a:solidFill>
                  <a:srgbClr val="64075D"/>
                </a:solidFill>
              </a:rPr>
              <a:t>Escala Leeds </a:t>
            </a:r>
            <a:r>
              <a:rPr lang="es-ES_tradnl" sz="1600" b="1" dirty="0" err="1">
                <a:solidFill>
                  <a:srgbClr val="64075D"/>
                </a:solidFill>
              </a:rPr>
              <a:t>Assessment</a:t>
            </a:r>
            <a:r>
              <a:rPr lang="es-ES_tradnl" sz="1600" b="1" dirty="0">
                <a:solidFill>
                  <a:srgbClr val="64075D"/>
                </a:solidFill>
              </a:rPr>
              <a:t> of </a:t>
            </a:r>
            <a:r>
              <a:rPr lang="es-ES_tradnl" sz="1600" b="1" dirty="0" err="1">
                <a:solidFill>
                  <a:srgbClr val="64075D"/>
                </a:solidFill>
              </a:rPr>
              <a:t>Neuropathic</a:t>
            </a:r>
            <a:r>
              <a:rPr lang="es-ES_tradnl" sz="1600" b="1" dirty="0">
                <a:solidFill>
                  <a:srgbClr val="64075D"/>
                </a:solidFill>
              </a:rPr>
              <a:t> </a:t>
            </a:r>
            <a:r>
              <a:rPr lang="es-ES_tradnl" sz="1600" b="1" dirty="0" err="1">
                <a:solidFill>
                  <a:srgbClr val="64075D"/>
                </a:solidFill>
              </a:rPr>
              <a:t>Symptoms</a:t>
            </a:r>
            <a:r>
              <a:rPr lang="es-ES_tradnl" sz="1600" b="1" dirty="0">
                <a:solidFill>
                  <a:srgbClr val="64075D"/>
                </a:solidFill>
              </a:rPr>
              <a:t> and </a:t>
            </a:r>
            <a:r>
              <a:rPr lang="es-ES_tradnl" sz="1600" b="1" dirty="0" err="1">
                <a:solidFill>
                  <a:srgbClr val="64075D"/>
                </a:solidFill>
              </a:rPr>
              <a:t>Signs</a:t>
            </a:r>
            <a:r>
              <a:rPr lang="es-ES_tradnl" sz="1600" b="1" dirty="0">
                <a:solidFill>
                  <a:srgbClr val="64075D"/>
                </a:solidFill>
              </a:rPr>
              <a:t> (LANSS) </a:t>
            </a:r>
            <a:endParaRPr lang="es-ES_tradnl" sz="1600" b="1" dirty="0" smtClean="0">
              <a:solidFill>
                <a:srgbClr val="64075D"/>
              </a:solidFill>
            </a:endParaRPr>
          </a:p>
          <a:p>
            <a:pPr lvl="2"/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Evalúa 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los </a:t>
            </a: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síntomas </a:t>
            </a:r>
            <a:r>
              <a:rPr lang="es-ES_tradnl" sz="1600" dirty="0" err="1">
                <a:solidFill>
                  <a:schemeClr val="bg1">
                    <a:lumMod val="50000"/>
                  </a:schemeClr>
                </a:solidFill>
              </a:rPr>
              <a:t>neuropáticos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 (LANSS </a:t>
            </a:r>
            <a:r>
              <a:rPr lang="es-ES_tradnl" sz="1600" dirty="0" err="1">
                <a:solidFill>
                  <a:schemeClr val="bg1">
                    <a:lumMod val="50000"/>
                  </a:schemeClr>
                </a:solidFill>
              </a:rPr>
              <a:t>Pain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_tradnl" sz="1600" dirty="0" err="1">
                <a:solidFill>
                  <a:schemeClr val="bg1">
                    <a:lumMod val="50000"/>
                  </a:schemeClr>
                </a:solidFill>
              </a:rPr>
              <a:t>Scale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). Se basa en la </a:t>
            </a:r>
            <a:r>
              <a:rPr lang="es-ES_tradnl" sz="1600" dirty="0" err="1" smtClean="0">
                <a:solidFill>
                  <a:schemeClr val="bg1">
                    <a:lumMod val="50000"/>
                  </a:schemeClr>
                </a:solidFill>
              </a:rPr>
              <a:t>identicación</a:t>
            </a: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y el </a:t>
            </a: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diagnóstico 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de </a:t>
            </a: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pacientes 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con una experiencia dolorosa en la que </a:t>
            </a: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predominen 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los mecanismos </a:t>
            </a:r>
            <a:r>
              <a:rPr lang="es-ES_tradnl" sz="1600" dirty="0" err="1">
                <a:solidFill>
                  <a:schemeClr val="bg1">
                    <a:lumMod val="50000"/>
                  </a:schemeClr>
                </a:solidFill>
              </a:rPr>
              <a:t>neuropáticos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. Incluye una serie de descriptores del dolor junto con una </a:t>
            </a: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exploración 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de la </a:t>
            </a: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disfunción 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sensorial. </a:t>
            </a:r>
          </a:p>
          <a:p>
            <a:pPr marL="285750" indent="-285750">
              <a:buFont typeface="Arial" charset="0"/>
              <a:buChar char="•"/>
            </a:pPr>
            <a:endParaRPr lang="es-ES_tradnl" sz="16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es-ES_tradnl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3432313" y="382987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/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0" y="-973"/>
            <a:ext cx="9144000" cy="841569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CC40D"/>
                </a:solidFill>
                <a:effectLst/>
                <a:uLnTx/>
                <a:uFillTx/>
                <a:latin typeface="Calibri Normal" charset="0"/>
                <a:ea typeface="+mj-ea"/>
                <a:cs typeface="Calibri Normal" charset="0"/>
              </a:rPr>
              <a:t>ESCALAS PARA LA EVALUACIÓN DEL DOLOR</a:t>
            </a:r>
            <a:endParaRPr kumimoji="0" lang="es-ES_tradnl" sz="3200" b="1" i="0" u="none" strike="noStrike" kern="1200" cap="none" spc="0" normalizeH="0" baseline="0" noProof="0" dirty="0">
              <a:ln>
                <a:noFill/>
              </a:ln>
              <a:solidFill>
                <a:srgbClr val="FCC40D"/>
              </a:solidFill>
              <a:effectLst/>
              <a:uLnTx/>
              <a:uFillTx/>
              <a:latin typeface="Calibri Normal" charset="0"/>
              <a:ea typeface="+mj-ea"/>
              <a:cs typeface="Calibri Norm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42028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464231" y="53779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 dirty="0"/>
          </a:p>
        </p:txBody>
      </p:sp>
      <p:sp>
        <p:nvSpPr>
          <p:cNvPr id="10" name="Rectángulo 9"/>
          <p:cNvSpPr/>
          <p:nvPr/>
        </p:nvSpPr>
        <p:spPr>
          <a:xfrm>
            <a:off x="803891" y="821763"/>
            <a:ext cx="753621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SzPct val="100000"/>
              <a:buBlip>
                <a:blip r:embed="rId3"/>
              </a:buBlip>
            </a:pPr>
            <a:endParaRPr lang="es-ES_tradnl" sz="2800" b="1" dirty="0" smtClean="0">
              <a:solidFill>
                <a:srgbClr val="64075D"/>
              </a:solidFill>
            </a:endParaRPr>
          </a:p>
          <a:p>
            <a:pPr marL="285750" indent="-285750">
              <a:buSzPct val="100000"/>
              <a:buBlip>
                <a:blip r:embed="rId3"/>
              </a:buBlip>
            </a:pPr>
            <a:r>
              <a:rPr lang="es-ES_tradnl" sz="1600" b="1" dirty="0">
                <a:solidFill>
                  <a:srgbClr val="64075D"/>
                </a:solidFill>
              </a:rPr>
              <a:t>Escala </a:t>
            </a:r>
            <a:r>
              <a:rPr lang="es-ES_tradnl" sz="1600" b="1" dirty="0" smtClean="0">
                <a:solidFill>
                  <a:srgbClr val="64075D"/>
                </a:solidFill>
              </a:rPr>
              <a:t>ID-PAIN</a:t>
            </a: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, Cuestionario 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breve, simple, </a:t>
            </a:r>
            <a:r>
              <a:rPr lang="es-ES_tradnl" sz="1600" dirty="0" err="1">
                <a:solidFill>
                  <a:schemeClr val="bg1">
                    <a:lumMod val="50000"/>
                  </a:schemeClr>
                </a:solidFill>
              </a:rPr>
              <a:t>autoadministrado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 y de </a:t>
            </a:r>
            <a:r>
              <a:rPr lang="es-ES_tradnl" sz="1600" dirty="0" err="1">
                <a:solidFill>
                  <a:schemeClr val="bg1">
                    <a:lumMod val="50000"/>
                  </a:schemeClr>
                </a:solidFill>
              </a:rPr>
              <a:t>fácil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aplicación. No 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requiere </a:t>
            </a: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exploración.  </a:t>
            </a:r>
          </a:p>
          <a:p>
            <a:pPr marL="285750" indent="-285750">
              <a:buSzPct val="100000"/>
              <a:buBlip>
                <a:blip r:embed="rId3"/>
              </a:buBlip>
            </a:pPr>
            <a:endParaRPr lang="es-ES_tradnl" sz="16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SzPct val="100000"/>
              <a:buBlip>
                <a:blip r:embed="rId3"/>
              </a:buBlip>
            </a:pPr>
            <a:r>
              <a:rPr lang="es-ES_tradnl" sz="1600" b="1" dirty="0">
                <a:solidFill>
                  <a:srgbClr val="64075D"/>
                </a:solidFill>
              </a:rPr>
              <a:t>Escala </a:t>
            </a:r>
            <a:r>
              <a:rPr lang="es-ES_tradnl" sz="1600" b="1" dirty="0" err="1">
                <a:solidFill>
                  <a:srgbClr val="64075D"/>
                </a:solidFill>
              </a:rPr>
              <a:t>Neuropathic</a:t>
            </a:r>
            <a:r>
              <a:rPr lang="es-ES_tradnl" sz="1600" b="1" dirty="0">
                <a:solidFill>
                  <a:srgbClr val="64075D"/>
                </a:solidFill>
              </a:rPr>
              <a:t> </a:t>
            </a:r>
            <a:r>
              <a:rPr lang="es-ES_tradnl" sz="1600" b="1" dirty="0" err="1">
                <a:solidFill>
                  <a:srgbClr val="64075D"/>
                </a:solidFill>
              </a:rPr>
              <a:t>Pain</a:t>
            </a:r>
            <a:r>
              <a:rPr lang="es-ES_tradnl" sz="1600" b="1" dirty="0">
                <a:solidFill>
                  <a:srgbClr val="64075D"/>
                </a:solidFill>
              </a:rPr>
              <a:t> </a:t>
            </a:r>
            <a:r>
              <a:rPr lang="es-ES_tradnl" sz="1600" b="1" dirty="0" err="1">
                <a:solidFill>
                  <a:srgbClr val="64075D"/>
                </a:solidFill>
              </a:rPr>
              <a:t>Questionnaire</a:t>
            </a:r>
            <a:r>
              <a:rPr lang="es-ES_tradnl" sz="1600" b="1" dirty="0">
                <a:solidFill>
                  <a:srgbClr val="64075D"/>
                </a:solidFill>
              </a:rPr>
              <a:t> (NPQ) </a:t>
            </a: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Compuesta 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por 12 </a:t>
            </a:r>
            <a:r>
              <a:rPr lang="es-ES_tradnl" sz="1600" dirty="0" err="1">
                <a:solidFill>
                  <a:schemeClr val="bg1">
                    <a:lumMod val="50000"/>
                  </a:schemeClr>
                </a:solidFill>
              </a:rPr>
              <a:t>ítems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 que incluyen 10 referidos a </a:t>
            </a:r>
            <a:r>
              <a:rPr lang="es-ES_tradnl" sz="1600" dirty="0" err="1">
                <a:solidFill>
                  <a:schemeClr val="bg1">
                    <a:lumMod val="50000"/>
                  </a:schemeClr>
                </a:solidFill>
              </a:rPr>
              <a:t>sensa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- </a:t>
            </a:r>
            <a:r>
              <a:rPr lang="es-ES_tradnl" sz="1600" dirty="0" err="1">
                <a:solidFill>
                  <a:schemeClr val="bg1">
                    <a:lumMod val="50000"/>
                  </a:schemeClr>
                </a:solidFill>
              </a:rPr>
              <a:t>ciones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 o respuestas sensoriales y dos referidos al </a:t>
            </a: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afecto.</a:t>
            </a:r>
          </a:p>
          <a:p>
            <a:pPr marL="285750" indent="-285750">
              <a:buSzPct val="100000"/>
              <a:buBlip>
                <a:blip r:embed="rId3"/>
              </a:buBlip>
            </a:pPr>
            <a:endParaRPr lang="es-ES_tradnl" sz="16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SzPct val="100000"/>
              <a:buBlip>
                <a:blip r:embed="rId3"/>
              </a:buBlip>
            </a:pPr>
            <a:r>
              <a:rPr lang="es-ES_tradnl" sz="1600" b="1" dirty="0">
                <a:solidFill>
                  <a:srgbClr val="64075D"/>
                </a:solidFill>
              </a:rPr>
              <a:t>Escala </a:t>
            </a:r>
            <a:r>
              <a:rPr lang="es-ES_tradnl" sz="1600" b="1" dirty="0" err="1" smtClean="0">
                <a:solidFill>
                  <a:srgbClr val="64075D"/>
                </a:solidFill>
              </a:rPr>
              <a:t>PainDETECT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, escala autoadministrable con nueve </a:t>
            </a:r>
            <a:r>
              <a:rPr lang="es-ES_tradnl" sz="1600" dirty="0" err="1">
                <a:solidFill>
                  <a:schemeClr val="bg1">
                    <a:lumMod val="50000"/>
                  </a:schemeClr>
                </a:solidFill>
              </a:rPr>
              <a:t>ítems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 que no requiere examen </a:t>
            </a: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clínico. 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Detecta la intensidad del dolor </a:t>
            </a:r>
            <a:r>
              <a:rPr lang="es-ES_tradnl" sz="1600" dirty="0" err="1">
                <a:solidFill>
                  <a:schemeClr val="bg1">
                    <a:lumMod val="50000"/>
                  </a:schemeClr>
                </a:solidFill>
              </a:rPr>
              <a:t>neuropático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 y discrimina los </a:t>
            </a: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síntomas 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y la presencia de dolor </a:t>
            </a:r>
            <a:r>
              <a:rPr lang="es-ES_tradnl" sz="1600" dirty="0" err="1">
                <a:solidFill>
                  <a:schemeClr val="bg1">
                    <a:lumMod val="50000"/>
                  </a:schemeClr>
                </a:solidFill>
              </a:rPr>
              <a:t>nociceptivo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(puntuación 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menor de 12), dolor </a:t>
            </a:r>
            <a:r>
              <a:rPr lang="es-ES_tradnl" sz="1600" dirty="0" err="1" smtClean="0">
                <a:solidFill>
                  <a:schemeClr val="bg1">
                    <a:lumMod val="50000"/>
                  </a:schemeClr>
                </a:solidFill>
              </a:rPr>
              <a:t>neuropático</a:t>
            </a:r>
            <a:r>
              <a:rPr lang="es-ES_tradnl" sz="16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posible (entre 12 y 19) y dolor </a:t>
            </a:r>
            <a:r>
              <a:rPr lang="es-ES_tradnl" sz="1600" dirty="0" err="1">
                <a:solidFill>
                  <a:schemeClr val="bg1">
                    <a:lumMod val="50000"/>
                  </a:schemeClr>
                </a:solidFill>
              </a:rPr>
              <a:t>neuropático</a:t>
            </a:r>
            <a:r>
              <a:rPr lang="es-ES_tradnl" sz="1600" dirty="0">
                <a:solidFill>
                  <a:schemeClr val="bg1">
                    <a:lumMod val="50000"/>
                  </a:schemeClr>
                </a:solidFill>
              </a:rPr>
              <a:t> seguro (puntuaciones por encima de 19). </a:t>
            </a:r>
          </a:p>
          <a:p>
            <a:pPr marL="285750" indent="-285750">
              <a:buSzPct val="100000"/>
              <a:buBlip>
                <a:blip r:embed="rId3"/>
              </a:buBlip>
            </a:pPr>
            <a:endParaRPr lang="es-ES_tradnl" sz="1600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SzPct val="100000"/>
              <a:buBlip>
                <a:blip r:embed="rId3"/>
              </a:buBlip>
            </a:pPr>
            <a:endParaRPr lang="es-ES_tradnl" sz="1600" dirty="0" smtClean="0">
              <a:solidFill>
                <a:schemeClr val="bg1">
                  <a:lumMod val="50000"/>
                </a:schemeClr>
              </a:solidFill>
            </a:endParaRPr>
          </a:p>
          <a:p>
            <a:pPr>
              <a:buSzPct val="100000"/>
            </a:pPr>
            <a:endParaRPr lang="es-ES_tradnl" sz="1600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3432313" y="382987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/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0" y="-973"/>
            <a:ext cx="9144000" cy="841569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CC40D"/>
                </a:solidFill>
                <a:effectLst/>
                <a:uLnTx/>
                <a:uFillTx/>
                <a:latin typeface="Calibri Normal" charset="0"/>
                <a:ea typeface="+mj-ea"/>
                <a:cs typeface="Calibri Normal" charset="0"/>
              </a:rPr>
              <a:t>ESCALAS PARA LA EVALUACIÓN DEL DOLOR</a:t>
            </a:r>
            <a:endParaRPr kumimoji="0" lang="es-ES_tradnl" sz="3200" b="1" i="0" u="none" strike="noStrike" kern="1200" cap="none" spc="0" normalizeH="0" baseline="0" noProof="0" dirty="0">
              <a:ln>
                <a:noFill/>
              </a:ln>
              <a:solidFill>
                <a:srgbClr val="FCC40D"/>
              </a:solidFill>
              <a:effectLst/>
              <a:uLnTx/>
              <a:uFillTx/>
              <a:latin typeface="Calibri Normal" charset="0"/>
              <a:ea typeface="+mj-ea"/>
              <a:cs typeface="Calibri Normal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567266" y="4146806"/>
            <a:ext cx="8170333" cy="1600438"/>
          </a:xfrm>
          <a:prstGeom prst="rect">
            <a:avLst/>
          </a:prstGeom>
          <a:ln>
            <a:solidFill>
              <a:srgbClr val="64075D"/>
            </a:solidFill>
          </a:ln>
        </p:spPr>
        <p:txBody>
          <a:bodyPr wrap="square">
            <a:spAutoFit/>
          </a:bodyPr>
          <a:lstStyle/>
          <a:p>
            <a:r>
              <a:rPr lang="es-ES_tradnl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En un reciente artículo</a:t>
            </a:r>
            <a:r>
              <a:rPr lang="es-ES_tradnl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se encontró </a:t>
            </a:r>
            <a:r>
              <a:rPr lang="es-ES_tradnl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que la precisión general de las herramientas</a:t>
            </a:r>
          </a:p>
          <a:p>
            <a:r>
              <a:rPr lang="es-ES_tradnl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 evaluación LANSS, DN4 y </a:t>
            </a:r>
            <a:r>
              <a:rPr lang="es-ES_tradnl" sz="16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PainDETECT</a:t>
            </a:r>
            <a:r>
              <a:rPr lang="es-ES_tradnl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s-ES_tradnl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variaba desde </a:t>
            </a:r>
            <a:r>
              <a:rPr lang="es-ES_tradnl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73% al 94%.</a:t>
            </a:r>
            <a:r>
              <a:rPr lang="es-ES_tradnl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  <a:p>
            <a:r>
              <a:rPr lang="es-ES_tradnl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Se </a:t>
            </a:r>
            <a:r>
              <a:rPr lang="es-ES_tradnl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observó que las escalas </a:t>
            </a:r>
            <a:r>
              <a:rPr lang="es-ES_tradnl" sz="1600" b="1" dirty="0" smtClean="0">
                <a:solidFill>
                  <a:srgbClr val="64075D"/>
                </a:solidFill>
              </a:rPr>
              <a:t>LANSS y </a:t>
            </a:r>
            <a:r>
              <a:rPr lang="es-ES_tradnl" sz="1600" b="1" dirty="0" smtClean="0">
                <a:solidFill>
                  <a:srgbClr val="64075D"/>
                </a:solidFill>
              </a:rPr>
              <a:t>DN4 </a:t>
            </a:r>
            <a:r>
              <a:rPr lang="es-ES_tradnl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discriminan significativamente el dolor neuropático</a:t>
            </a:r>
          </a:p>
          <a:p>
            <a:r>
              <a:rPr lang="es-ES_tradnl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del dolor no neuropático.</a:t>
            </a:r>
            <a:r>
              <a:rPr lang="es-ES_tradnl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  <a:p>
            <a:r>
              <a:rPr lang="es-ES_tradnl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Podemos</a:t>
            </a:r>
            <a:r>
              <a:rPr lang="es-ES_tradnl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, por tanto</a:t>
            </a:r>
            <a:r>
              <a:rPr lang="es-ES_tradnl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, recomendar </a:t>
            </a:r>
            <a:r>
              <a:rPr lang="es-ES_tradnl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ambas escalas para la realización de </a:t>
            </a:r>
            <a:r>
              <a:rPr lang="es-ES_tradnl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 diagnóstico </a:t>
            </a:r>
            <a:r>
              <a:rPr lang="es-ES_tradnl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clínico más riguroso del dolor </a:t>
            </a:r>
            <a:r>
              <a:rPr lang="es-ES_tradnl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neuropático en </a:t>
            </a:r>
            <a:r>
              <a:rPr lang="es-ES_tradnl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los pacientes con </a:t>
            </a:r>
            <a:r>
              <a:rPr lang="es-ES_tradnl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cáncer.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919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457200" y="1223245"/>
            <a:ext cx="81026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1600" dirty="0" smtClean="0">
                <a:solidFill>
                  <a:srgbClr val="800000"/>
                </a:solidFill>
              </a:rPr>
              <a:t>Pautas de evaluación del dolor producido por cáncer en el paciente </a:t>
            </a:r>
            <a:r>
              <a:rPr lang="es-ES_tradnl" sz="1600" dirty="0" smtClean="0">
                <a:solidFill>
                  <a:srgbClr val="800000"/>
                </a:solidFill>
              </a:rPr>
              <a:t>adulto</a:t>
            </a:r>
            <a:endParaRPr lang="es-ES_tradnl" sz="1600" dirty="0">
              <a:solidFill>
                <a:srgbClr val="800000"/>
              </a:solidFill>
            </a:endParaRPr>
          </a:p>
        </p:txBody>
      </p:sp>
      <p:pic>
        <p:nvPicPr>
          <p:cNvPr id="7" name="Marcador de contenido 6" descr="Captura de pantalla 2017-09-21 a las 17.47.37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7200" y="1828465"/>
            <a:ext cx="8229600" cy="3730752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:a="http://schemas.openxmlformats.org/drawingml/2006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7707</TotalTime>
  <Words>6485</Words>
  <Application>Microsoft Macintosh PowerPoint</Application>
  <PresentationFormat>Presentación en pantalla (4:3)</PresentationFormat>
  <Paragraphs>509</Paragraphs>
  <Slides>40</Slides>
  <Notes>38</Notes>
  <HiddenSlides>0</HiddenSlides>
  <MMClips>0</MMClips>
  <ScaleCrop>false</ScaleCrop>
  <HeadingPairs>
    <vt:vector size="4" baseType="variant">
      <vt:variant>
        <vt:lpstr>Plantilla de diseño</vt:lpstr>
      </vt:variant>
      <vt:variant>
        <vt:i4>3</vt:i4>
      </vt:variant>
      <vt:variant>
        <vt:lpstr>Títulos de diapositiva</vt:lpstr>
      </vt:variant>
      <vt:variant>
        <vt:i4>40</vt:i4>
      </vt:variant>
    </vt:vector>
  </HeadingPairs>
  <TitlesOfParts>
    <vt:vector size="43" baseType="lpstr">
      <vt:lpstr>Tema de Office</vt:lpstr>
      <vt:lpstr>1_Diseño personalizado</vt:lpstr>
      <vt:lpstr>Diseño personalizado</vt:lpstr>
      <vt:lpstr>Diapositiva 1</vt:lpstr>
      <vt:lpstr>Diapositiva 2</vt:lpstr>
      <vt:lpstr>Diapositiva 3</vt:lpstr>
      <vt:lpstr>Diapositiva 4</vt:lpstr>
      <vt:lpstr>Diapositiva 5</vt:lpstr>
      <vt:lpstr>INTRODUCIÓN</vt:lpstr>
      <vt:lpstr>INTRODUCIÓN</vt:lpstr>
      <vt:lpstr>CLASIFICACIÓN</vt:lpstr>
      <vt:lpstr>CLASIFICACIÓN</vt:lpstr>
      <vt:lpstr>CLASIFICACIÓN</vt:lpstr>
      <vt:lpstr>CLASIFICACIÓN</vt:lpstr>
      <vt:lpstr>CLASIFICACIÓN</vt:lpstr>
      <vt:lpstr>PREVALENCIA</vt:lpstr>
      <vt:lpstr>PREVALENCIA</vt:lpstr>
      <vt:lpstr>IMPACTO DEL DOLOR</vt:lpstr>
      <vt:lpstr>INFRATRATAMIENTO DEL DOLOR</vt:lpstr>
      <vt:lpstr>INFRATRATAMIENTO DEL DOLOR</vt:lpstr>
      <vt:lpstr>Diapositiva 18</vt:lpstr>
      <vt:lpstr>INTRODUCCIÓN</vt:lpstr>
      <vt:lpstr>DIAGNÓSTICO CLÍNICO DEL DOLOR  </vt:lpstr>
      <vt:lpstr>DIAGNÓSTICO CLÍNICO DEL DOLOR  </vt:lpstr>
      <vt:lpstr>DIAGNÓSTICO CLÍNICO DEL DOLOR  </vt:lpstr>
      <vt:lpstr>HERRAMIENTAS DE SOPORTE PARA LA EVALUACIÓN DEL DOLOR  </vt:lpstr>
      <vt:lpstr>ESCALAS PARA LA EVALUACIÓN DEL DOLOR</vt:lpstr>
      <vt:lpstr>ESCALAS PARA LA EVALUACIÓN DEL DOLOR</vt:lpstr>
      <vt:lpstr>ESCALAS PARA LA EVALUACIÓN DEL DOLOR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Diapositiva 33</vt:lpstr>
      <vt:lpstr>Diapositiva 34</vt:lpstr>
      <vt:lpstr>Diapositiva 35</vt:lpstr>
      <vt:lpstr>Diapositiva 36</vt:lpstr>
      <vt:lpstr>Diapositiva 37</vt:lpstr>
      <vt:lpstr>Diapositiva 38</vt:lpstr>
      <vt:lpstr>Diapositiva 39</vt:lpstr>
      <vt:lpstr>Diapositiva 40</vt:lpstr>
    </vt:vector>
  </TitlesOfParts>
  <Company/>
  <LinksUpToDate>false</LinksUpToDate>
  <SharedDoc>false</SharedDoc>
  <HyperlinksChanged>false</HyperlinksChanged>
  <AppVersion>12.0001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Rafael De la Fuente</dc:creator>
  <cp:lastModifiedBy>Lola</cp:lastModifiedBy>
  <cp:revision>176</cp:revision>
  <dcterms:created xsi:type="dcterms:W3CDTF">2017-09-21T09:49:07Z</dcterms:created>
  <dcterms:modified xsi:type="dcterms:W3CDTF">2017-09-21T16:03:07Z</dcterms:modified>
</cp:coreProperties>
</file>