
<file path=[Content_Types].xml><?xml version="1.0" encoding="utf-8"?>
<Types xmlns="http://schemas.openxmlformats.org/package/2006/content-types">
  <Override PartName="/ppt/slides/slide41.xml" ContentType="application/vnd.openxmlformats-officedocument.presentationml.slide+xml"/>
  <Override PartName="/ppt/notesSlides/notesSlide16.xml" ContentType="application/vnd.openxmlformats-officedocument.presentationml.notesSlide+xml"/>
  <Override PartName="/ppt/slides/slide50.xml" ContentType="application/vnd.openxmlformats-officedocument.presentationml.slide+xml"/>
  <Override PartName="/ppt/slides/slide18.xml" ContentType="application/vnd.openxmlformats-officedocument.presentationml.slide+xml"/>
  <Override PartName="/ppt/notesSlides/notesSlide26.xml" ContentType="application/vnd.openxmlformats-officedocument.presentationml.notesSlide+xml"/>
  <Override PartName="/ppt/slides/slide60.xml" ContentType="application/vnd.openxmlformats-officedocument.presentationml.slide+xml"/>
  <Override PartName="/ppt/slides/slide28.xml" ContentType="application/vnd.openxmlformats-officedocument.presentationml.slide+xml"/>
  <Override PartName="/ppt/slides/slide37.xml" ContentType="application/vnd.openxmlformats-officedocument.presentationml.slide+xml"/>
  <Override PartName="/ppt/slides/slide70.xml" ContentType="application/vnd.openxmlformats-officedocument.presentationml.slide+xml"/>
  <Override PartName="/ppt/slides/slide9.xml" ContentType="application/vnd.openxmlformats-officedocument.presentationml.slide+xml"/>
  <Override PartName="/ppt/notesSlides/notesSlide45.xml" ContentType="application/vnd.openxmlformats-officedocument.presentationml.notesSlide+xml"/>
  <Override PartName="/ppt/slides/slide47.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Masters/notesMaster1.xml" ContentType="application/vnd.openxmlformats-officedocument.presentationml.notesMaster+xml"/>
  <Override PartName="/ppt/notesSlides/notesSlide64.xml" ContentType="application/vnd.openxmlformats-officedocument.presentationml.notesSlide+xml"/>
  <Default Extension="vml" ContentType="application/vnd.openxmlformats-officedocument.vmlDrawing"/>
  <Override PartName="/ppt/slideLayouts/slideLayout15.xml" ContentType="application/vnd.openxmlformats-officedocument.presentationml.slideLayout+xml"/>
  <Override PartName="/ppt/slides/slide66.xml" ContentType="application/vnd.openxmlformats-officedocument.presentationml.slide+xml"/>
  <Override PartName="/ppt/theme/theme1.xml" ContentType="application/vnd.openxmlformats-officedocument.theme+xml"/>
  <Override PartName="/ppt/notesSlides/notesSlide74.xml" ContentType="application/vnd.openxmlformats-officedocument.presentationml.notesSlide+xml"/>
  <Override PartName="/ppt/notesSlides/notesSlide2.xml" ContentType="application/vnd.openxmlformats-officedocument.presentationml.notesSlide+xml"/>
  <Override PartName="/ppt/slides/slide75.xml" ContentType="application/vnd.openxmlformats-officedocument.presentationml.slide+xml"/>
  <Override PartName="/ppt/slideLayouts/slideLayout24.xml" ContentType="application/vnd.openxmlformats-officedocument.presentationml.slideLayout+xml"/>
  <Default Extension="xls" ContentType="application/vnd.ms-excel"/>
  <Override PartName="/ppt/slideLayouts/slideLayout34.xml" ContentType="application/vnd.openxmlformats-officedocument.presentationml.slideLayout+xml"/>
  <Override PartName="/ppt/slides/slide85.xml" ContentType="application/vnd.openxmlformats-officedocument.presentationml.slide+xml"/>
  <Override PartName="/ppt/slideLayouts/slideLayout43.xml" ContentType="application/vnd.openxmlformats-officedocument.presentationml.slideLayout+xml"/>
  <Default Extension="jpeg" ContentType="image/jpeg"/>
  <Override PartName="/ppt/notesSlides/notesSlide11.xml" ContentType="application/vnd.openxmlformats-officedocument.presentationml.notesSlide+xml"/>
  <Override PartName="/ppt/slides/slide13.xml" ContentType="application/vnd.openxmlformats-officedocument.presentationml.slide+xml"/>
  <Override PartName="/ppt/notesSlides/notesSlide21.xml" ContentType="application/vnd.openxmlformats-officedocument.presentationml.notesSlide+xml"/>
  <Override PartName="/ppt/slides/slide23.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4.xml" ContentType="application/vnd.openxmlformats-officedocument.presentationml.slide+xml"/>
  <Override PartName="/ppt/notesSlides/notesSlide40.xml" ContentType="application/vnd.openxmlformats-officedocument.presentationml.notesSlide+xml"/>
  <Override PartName="/ppt/slideLayouts/slideLayout5.xml" ContentType="application/vnd.openxmlformats-officedocument.presentationml.slideLayout+xml"/>
  <Override PartName="/ppt/slideMasters/slideMaster2.xml" ContentType="application/vnd.openxmlformats-officedocument.presentationml.slideMaster+xml"/>
  <Override PartName="/ppt/slides/slide42.xml" ContentType="application/vnd.openxmlformats-officedocument.presentationml.slide+xml"/>
  <Override PartName="/ppt/notesSlides/notesSlide17.xml" ContentType="application/vnd.openxmlformats-officedocument.presentationml.notesSlide+xml"/>
  <Override PartName="/ppt/notesSlides/notesSlide50.xml" ContentType="application/vnd.openxmlformats-officedocument.presentationml.notesSlide+xml"/>
  <Override PartName="/ppt/slides/slide51.xml" ContentType="application/vnd.openxmlformats-officedocument.presentationml.slide+xml"/>
  <Override PartName="/ppt/slides/slide19.xml" ContentType="application/vnd.openxmlformats-officedocument.presentationml.slide+xml"/>
  <Override PartName="/ppt/notesSlides/notesSlide27.xml" ContentType="application/vnd.openxmlformats-officedocument.presentationml.notesSlide+xml"/>
  <Override PartName="/ppt/slideLayouts/slideLayout10.xml" ContentType="application/vnd.openxmlformats-officedocument.presentationml.slideLayout+xml"/>
  <Override PartName="/ppt/slides/slide61.xml" ContentType="application/vnd.openxmlformats-officedocument.presentationml.slide+xml"/>
  <Override PartName="/ppt/slides/slide29.xml" ContentType="application/vnd.openxmlformats-officedocument.presentationml.slide+xml"/>
  <Override PartName="/ppt/notesSlides/notesSlide36.xml" ContentType="application/vnd.openxmlformats-officedocument.presentationml.notesSlide+xml"/>
  <Override PartName="/ppt/slides/slide38.xml" ContentType="application/vnd.openxmlformats-officedocument.presentationml.slide+xml"/>
  <Override PartName="/ppt/slides/slide71.xml" ContentType="application/vnd.openxmlformats-officedocument.presentationml.slide+xml"/>
  <Override PartName="/ppt/notesSlides/notesSlide46.xml" ContentType="application/vnd.openxmlformats-officedocument.presentationml.notesSlide+xml"/>
  <Override PartName="/ppt/slides/slide80.xml" ContentType="application/vnd.openxmlformats-officedocument.presentationml.slide+xml"/>
  <Override PartName="/ppt/slides/slide48.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65.xml" ContentType="application/vnd.openxmlformats-officedocument.presentationml.notesSlide+xml"/>
  <Override PartName="/ppt/slideLayouts/slideLayout16.xml" ContentType="application/vnd.openxmlformats-officedocument.presentationml.slideLayout+xml"/>
  <Override PartName="/ppt/slides/slide67.xml" ContentType="application/vnd.openxmlformats-officedocument.presentationml.slide+xml"/>
  <Override PartName="/ppt/theme/theme2.xml" ContentType="application/vnd.openxmlformats-officedocument.theme+xml"/>
  <Override PartName="/ppt/notesSlides/notesSlide75.xml" ContentType="application/vnd.openxmlformats-officedocument.presentationml.notesSlide+xml"/>
  <Override PartName="/ppt/notesSlides/notesSlide3.xml" ContentType="application/vnd.openxmlformats-officedocument.presentationml.notesSlide+xml"/>
  <Override PartName="/ppt/slides/slide76.xml" ContentType="application/vnd.openxmlformats-officedocument.presentationml.slide+xml"/>
  <Override PartName="/ppt/slideLayouts/slideLayout25.xml" ContentType="application/vnd.openxmlformats-officedocument.presentationml.slideLayout+xml"/>
  <Default Extension="emf" ContentType="image/x-emf"/>
  <Override PartName="/ppt/slideLayouts/slideLayout35.xml" ContentType="application/vnd.openxmlformats-officedocument.presentationml.slideLayout+xml"/>
  <Override PartName="/ppt/slides/slide86.xml" ContentType="application/vnd.openxmlformats-officedocument.presentationml.slide+xml"/>
  <Override PartName="/ppt/slideLayouts/slideLayout44.xml" ContentType="application/vnd.openxmlformats-officedocument.presentationml.slideLayout+xml"/>
  <Override PartName="/ppt/notesSlides/notesSlide8.xml" ContentType="application/vnd.openxmlformats-officedocument.presentationml.notesSlide+xml"/>
  <Override PartName="/ppt/notesSlides/notesSlide12.xml" ContentType="application/vnd.openxmlformats-officedocument.presentationml.notesSlide+xml"/>
  <Override PartName="/ppt/slides/slide14.xml" ContentType="application/vnd.openxmlformats-officedocument.presentationml.slide+xml"/>
  <Override PartName="/ppt/notesSlides/notesSlide22.xml" ContentType="application/vnd.openxmlformats-officedocument.presentationml.notesSlide+xml"/>
  <Override PartName="/ppt/slides/slide24.xml" ContentType="application/vnd.openxmlformats-officedocument.presentationml.slide+xml"/>
  <Default Extension="bin" ContentType="application/vnd.openxmlformats-officedocument.presentationml.printerSettings"/>
  <Override PartName="/ppt/notesSlides/notesSlide32.xml" ContentType="application/vnd.openxmlformats-officedocument.presentationml.notesSlide+xml"/>
  <Override PartName="/ppt/slides/slide33.xml" ContentType="application/vnd.openxmlformats-officedocument.presentationml.slide+xml"/>
  <Override PartName="/ppt/slides/slide5.xml" ContentType="application/vnd.openxmlformats-officedocument.presentationml.slide+xml"/>
  <Default Extension="xml" ContentType="application/xml"/>
  <Override PartName="/ppt/slideLayouts/slideLayout6.xml" ContentType="application/vnd.openxmlformats-officedocument.presentationml.slideLayout+xml"/>
  <Override PartName="/ppt/slideMasters/slideMaster3.xml" ContentType="application/vnd.openxmlformats-officedocument.presentationml.slideMaster+xml"/>
  <Override PartName="/ppt/slides/slide43.xml" ContentType="application/vnd.openxmlformats-officedocument.presentationml.slide+xml"/>
  <Override PartName="/ppt/tableStyles.xml" ContentType="application/vnd.openxmlformats-officedocument.presentationml.tableStyles+xml"/>
  <Override PartName="/ppt/notesSlides/notesSlide18.xml" ContentType="application/vnd.openxmlformats-officedocument.presentationml.notesSlide+xml"/>
  <Override PartName="/ppt/notesSlides/notesSlide41.xml" ContentType="application/vnd.openxmlformats-officedocument.presentationml.notesSlide+xml"/>
  <Override PartName="/ppt/slides/slide52.xml" ContentType="application/vnd.openxmlformats-officedocument.presentationml.slide+xml"/>
  <Override PartName="/ppt/notesSlides/notesSlide51.xml" ContentType="application/vnd.openxmlformats-officedocument.presentationml.notesSlide+xml"/>
  <Override PartName="/ppt/notesSlides/notesSlide60.xml" ContentType="application/vnd.openxmlformats-officedocument.presentationml.notesSlide+xml"/>
  <Override PartName="/ppt/notesSlides/notesSlide28.xml" ContentType="application/vnd.openxmlformats-officedocument.presentationml.notesSlide+xml"/>
  <Override PartName="/ppt/slideLayouts/slideLayout11.xml" ContentType="application/vnd.openxmlformats-officedocument.presentationml.slideLayout+xml"/>
  <Override PartName="/ppt/slides/slide62.xml" ContentType="application/vnd.openxmlformats-officedocument.presentationml.slide+xml"/>
  <Override PartName="/ppt/notesSlides/notesSlide37.xml" ContentType="application/vnd.openxmlformats-officedocument.presentationml.notesSlide+xml"/>
  <Override PartName="/ppt/slideLayouts/slideLayout20.xml" ContentType="application/vnd.openxmlformats-officedocument.presentationml.slideLayout+xml"/>
  <Override PartName="/ppt/notesSlides/notesSlide70.xml" ContentType="application/vnd.openxmlformats-officedocument.presentationml.notesSlide+xml"/>
  <Override PartName="/ppt/slides/slide39.xml" ContentType="application/vnd.openxmlformats-officedocument.presentationml.slide+xml"/>
  <Override PartName="/docProps/app.xml" ContentType="application/vnd.openxmlformats-officedocument.extended-properties+xml"/>
  <Override PartName="/ppt/notesSlides/notesSlide47.xml" ContentType="application/vnd.openxmlformats-officedocument.presentationml.notesSlide+xml"/>
  <Override PartName="/ppt/slideLayouts/slideLayout30.xml" ContentType="application/vnd.openxmlformats-officedocument.presentationml.slideLayout+xml"/>
  <Override PartName="/ppt/slides/slide81.xml" ContentType="application/vnd.openxmlformats-officedocument.presentationml.slide+xml"/>
  <Override PartName="/ppt/slides/slide49.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docProps/core.xml" ContentType="application/vnd.openxmlformats-package.core-properties+xml"/>
  <Override PartName="/ppt/notesSlides/notesSlide66.xml" ContentType="application/vnd.openxmlformats-officedocument.presentationml.notesSlide+xml"/>
  <Override PartName="/ppt/slideLayouts/slideLayout17.xml" ContentType="application/vnd.openxmlformats-officedocument.presentationml.slideLayout+xml"/>
  <Override PartName="/ppt/slides/slide68.xml" ContentType="application/vnd.openxmlformats-officedocument.presentationml.slide+xml"/>
  <Override PartName="/ppt/theme/theme3.xml" ContentType="application/vnd.openxmlformats-officedocument.theme+xml"/>
  <Override PartName="/ppt/notesSlides/notesSlide76.xml" ContentType="application/vnd.openxmlformats-officedocument.presentationml.notesSlide+xml"/>
  <Override PartName="/ppt/notesSlides/notesSlide4.xml" ContentType="application/vnd.openxmlformats-officedocument.presentationml.notesSlide+xml"/>
  <Override PartName="/ppt/slides/slide77.xml" ContentType="application/vnd.openxmlformats-officedocument.presentationml.slide+xml"/>
  <Override PartName="/ppt/slideLayouts/slideLayout26.xml" ContentType="application/vnd.openxmlformats-officedocument.presentationml.slideLayout+xml"/>
  <Override PartName="/ppt/slideLayouts/slideLayout36.xml" ContentType="application/vnd.openxmlformats-officedocument.presentationml.slideLayout+xml"/>
  <Override PartName="/ppt/slideLayouts/slideLayout1.xml" ContentType="application/vnd.openxmlformats-officedocument.presentationml.slideLayout+xml"/>
  <Override PartName="/ppt/notesSlides/notesSlide9.xml" ContentType="application/vnd.openxmlformats-officedocument.presentationml.notesSlide+xml"/>
  <Override PartName="/ppt/notesSlides/notesSlide13.xml" ContentType="application/vnd.openxmlformats-officedocument.presentationml.notesSlide+xml"/>
  <Override PartName="/ppt/slides/slide15.xml" ContentType="application/vnd.openxmlformats-officedocument.presentationml.slide+xml"/>
  <Override PartName="/ppt/notesSlides/notesSlide23.xml" ContentType="application/vnd.openxmlformats-officedocument.presentationml.notesSlide+xml"/>
  <Override PartName="/ppt/slides/slide25.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6.xml" ContentType="application/vnd.openxmlformats-officedocument.presentationml.slide+xml"/>
  <Default Extension="png" ContentType="image/png"/>
  <Override PartName="/ppt/slideLayouts/slideLayout7.xml" ContentType="application/vnd.openxmlformats-officedocument.presentationml.slideLayout+xml"/>
  <Override PartName="/ppt/slideMasters/slideMaster4.xml" ContentType="application/vnd.openxmlformats-officedocument.presentationml.slideMaster+xml"/>
  <Override PartName="/ppt/slides/slide44.xml" ContentType="application/vnd.openxmlformats-officedocument.presentationml.slide+xml"/>
  <Override PartName="/ppt/notesSlides/notesSlide42.xml" ContentType="application/vnd.openxmlformats-officedocument.presentationml.notesSlide+xml"/>
  <Override PartName="/ppt/notesSlides/notesSlide19.xml" ContentType="application/vnd.openxmlformats-officedocument.presentationml.notes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61.xml" ContentType="application/vnd.openxmlformats-officedocument.presentationml.notesSlide+xml"/>
  <Override PartName="/ppt/notesSlides/notesSlide29.xml" ContentType="application/vnd.openxmlformats-officedocument.presentationml.notesSlide+xml"/>
  <Override PartName="/ppt/slideLayouts/slideLayout12.xml" ContentType="application/vnd.openxmlformats-officedocument.presentationml.slideLayout+xml"/>
  <Override PartName="/ppt/slides/slide63.xml" ContentType="application/vnd.openxmlformats-officedocument.presentationml.slide+xml"/>
  <Override PartName="/ppt/notesSlides/notesSlide38.xml" ContentType="application/vnd.openxmlformats-officedocument.presentationml.notesSlide+xml"/>
  <Override PartName="/ppt/slideLayouts/slideLayout21.xml" ContentType="application/vnd.openxmlformats-officedocument.presentationml.slideLayout+xml"/>
  <Override PartName="/ppt/slides/slide72.xml" ContentType="application/vnd.openxmlformats-officedocument.presentationml.slide+xml"/>
  <Override PartName="/ppt/notesSlides/notesSlide71.xml" ContentType="application/vnd.openxmlformats-officedocument.presentationml.notesSlide+xml"/>
  <Override PartName="/ppt/notesSlides/notesSlide48.xml" ContentType="application/vnd.openxmlformats-officedocument.presentationml.notesSlide+xml"/>
  <Override PartName="/ppt/slideLayouts/slideLayout31.xml" ContentType="application/vnd.openxmlformats-officedocument.presentationml.slideLayout+xml"/>
  <Override PartName="/ppt/slides/slide82.xml" ContentType="application/vnd.openxmlformats-officedocument.presentationml.slide+xml"/>
  <Override PartName="/ppt/slideLayouts/slideLayout40.xml" ContentType="application/vnd.openxmlformats-officedocument.presentationml.slideLayout+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67.xml" ContentType="application/vnd.openxmlformats-officedocument.presentationml.notesSlide+xml"/>
  <Override PartName="/ppt/slideLayouts/slideLayout18.xml" ContentType="application/vnd.openxmlformats-officedocument.presentationml.slideLayout+xml"/>
  <Override PartName="/ppt/slides/slide69.xml" ContentType="application/vnd.openxmlformats-officedocument.presentationml.slide+xml"/>
  <Override PartName="/ppt/theme/theme4.xml" ContentType="application/vnd.openxmlformats-officedocument.theme+xml"/>
  <Override PartName="/ppt/notesSlides/notesSlide77.xml" ContentType="application/vnd.openxmlformats-officedocument.presentationml.notesSlide+xml"/>
  <Override PartName="/ppt/notesSlides/notesSlide5.xml" ContentType="application/vnd.openxmlformats-officedocument.presentationml.notesSlide+xml"/>
  <Override PartName="/ppt/slides/slide78.xml" ContentType="application/vnd.openxmlformats-officedocument.presentationml.slide+xml"/>
  <Override PartName="/ppt/slideLayouts/slideLayout27.xml" ContentType="application/vnd.openxmlformats-officedocument.presentationml.slideLayout+xml"/>
  <Override PartName="/ppt/slides/slide10.xml" ContentType="application/vnd.openxmlformats-officedocument.presentationml.slide+xml"/>
  <Override PartName="/ppt/slideLayouts/slideLayout37.xml" ContentType="application/vnd.openxmlformats-officedocument.presentationml.slideLayout+xml"/>
  <Override PartName="/ppt/slides/slide20.xml" ContentType="application/vnd.openxmlformats-officedocument.presentationml.slide+xml"/>
  <Override PartName="/ppt/slides/slide1.xml" ContentType="application/vnd.openxmlformats-officedocument.presentationml.slide+xml"/>
  <Override PartName="/ppt/slideLayouts/slideLayout2.xml" ContentType="application/vnd.openxmlformats-officedocument.presentationml.slideLayout+xml"/>
  <Override PartName="/ppt/notesSlides/notesSlide14.xml" ContentType="application/vnd.openxmlformats-officedocument.presentationml.notesSlide+xml"/>
  <Override PartName="/ppt/slides/slide16.xml" ContentType="application/vnd.openxmlformats-officedocument.presentationml.slide+xml"/>
  <Override PartName="/ppt/viewProps.xml" ContentType="application/vnd.openxmlformats-officedocument.presentationml.viewProps+xml"/>
  <Override PartName="/ppt/notesSlides/notesSlide24.xml" ContentType="application/vnd.openxmlformats-officedocument.presentationml.notesSlide+xml"/>
  <Default Extension="rels" ContentType="application/vnd.openxmlformats-package.relationships+xml"/>
  <Override PartName="/ppt/slides/slide26.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7.xml" ContentType="application/vnd.openxmlformats-officedocument.presentationml.slide+xml"/>
  <Override PartName="/ppt/notesSlides/notesSlide43.xml" ContentType="application/vnd.openxmlformats-officedocument.presentationml.notesSlide+xml"/>
  <Override PartName="/ppt/slideLayouts/slideLayout8.xml" ContentType="application/vnd.openxmlformats-officedocument.presentationml.slideLayout+xml"/>
  <Override PartName="/ppt/slides/slide45.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62.xml" ContentType="application/vnd.openxmlformats-officedocument.presentationml.notesSlide+xml"/>
  <Override PartName="/ppt/slideLayouts/slideLayout13.xml" ContentType="application/vnd.openxmlformats-officedocument.presentationml.slideLayout+xml"/>
  <Override PartName="/ppt/slides/slide64.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slideLayouts/slideLayout22.xml" ContentType="application/vnd.openxmlformats-officedocument.presentationml.slideLayout+xml"/>
  <Override PartName="/ppt/slides/slide73.xml" ContentType="application/vnd.openxmlformats-officedocument.presentationml.slide+xml"/>
  <Override PartName="/ppt/notesSlides/notesSlide72.xml" ContentType="application/vnd.openxmlformats-officedocument.presentationml.notesSlide+xml"/>
  <Override PartName="/ppt/presentation.xml" ContentType="application/vnd.openxmlformats-officedocument.presentationml.presentation.main+xml"/>
  <Override PartName="/ppt/slideLayouts/slideLayout32.xml" ContentType="application/vnd.openxmlformats-officedocument.presentationml.slideLayout+xml"/>
  <Override PartName="/ppt/slides/slide83.xml" ContentType="application/vnd.openxmlformats-officedocument.presentationml.slide+xml"/>
  <Override PartName="/ppt/notesSlides/notesSlide49.xml" ContentType="application/vnd.openxmlformats-officedocument.presentationml.notesSlide+xml"/>
  <Override PartName="/ppt/slideLayouts/slideLayout41.xml" ContentType="application/vnd.openxmlformats-officedocument.presentationml.slideLayout+xml"/>
  <Override PartName="/ppt/notesSlides/notesSlide59.xml" ContentType="application/vnd.openxmlformats-officedocument.presentationml.notesSlide+xml"/>
  <Override PartName="/ppt/notesSlides/notesSlide68.xml" ContentType="application/vnd.openxmlformats-officedocument.presentationml.notesSlide+xml"/>
  <Override PartName="/ppt/slideLayouts/slideLayout19.xml" ContentType="application/vnd.openxmlformats-officedocument.presentationml.slideLayout+xml"/>
  <Override PartName="/ppt/theme/theme5.xml" ContentType="application/vnd.openxmlformats-officedocument.theme+xml"/>
  <Override PartName="/ppt/notesSlides/notesSlide78.xml" ContentType="application/vnd.openxmlformats-officedocument.presentationml.notesSlide+xml"/>
  <Override PartName="/ppt/notesSlides/notesSlide6.xml" ContentType="application/vnd.openxmlformats-officedocument.presentationml.notesSlide+xml"/>
  <Override PartName="/ppt/slides/slide79.xml" ContentType="application/vnd.openxmlformats-officedocument.presentationml.slide+xml"/>
  <Override PartName="/ppt/slideLayouts/slideLayout28.xml" ContentType="application/vnd.openxmlformats-officedocument.presentationml.slideLayout+xml"/>
  <Override PartName="/ppt/slides/slide11.xml" ContentType="application/vnd.openxmlformats-officedocument.presentationml.slide+xml"/>
  <Override PartName="/ppt/notesSlides/notesSlide10.xml" ContentType="application/vnd.openxmlformats-officedocument.presentationml.notesSlide+xml"/>
  <Override PartName="/ppt/slideLayouts/slideLayout38.xml" ContentType="application/vnd.openxmlformats-officedocument.presentationml.slideLayout+xml"/>
  <Override PartName="/ppt/slides/slide21.xml" ContentType="application/vnd.openxmlformats-officedocument.presentationml.slide+xml"/>
  <Override PartName="/ppt/slides/slide30.xml" ContentType="application/vnd.openxmlformats-officedocument.presentationml.slide+xml"/>
  <Override PartName="/ppt/slides/slide2.xml" ContentType="application/vnd.openxmlformats-officedocument.presentationml.slide+xml"/>
  <Override PartName="/ppt/slideLayouts/slideLayout3.xml" ContentType="application/vnd.openxmlformats-officedocument.presentationml.slideLayout+xml"/>
  <Override PartName="/ppt/slides/slide40.xml" ContentType="application/vnd.openxmlformats-officedocument.presentationml.slide+xml"/>
  <Override PartName="/ppt/notesSlides/notesSlide15.xml" ContentType="application/vnd.openxmlformats-officedocument.presentationml.notesSlide+xml"/>
  <Override PartName="/ppt/slides/slide17.xml" ContentType="application/vnd.openxmlformats-officedocument.presentationml.slide+xml"/>
  <Override PartName="/ppt/notesSlides/notesSlide25.xml" ContentType="application/vnd.openxmlformats-officedocument.presentationml.notesSlide+xml"/>
  <Override PartName="/ppt/slides/slide27.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8.xml" ContentType="application/vnd.openxmlformats-officedocument.presentationml.slide+xml"/>
  <Override PartName="/ppt/notesSlides/notesSlide44.xml" ContentType="application/vnd.openxmlformats-officedocument.presentationml.notesSlide+xml"/>
  <Override PartName="/ppt/slideLayouts/slideLayout9.xml" ContentType="application/vnd.openxmlformats-officedocument.presentationml.slideLayout+xml"/>
  <Override PartName="/ppt/slides/slide46.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63.xml" ContentType="application/vnd.openxmlformats-officedocument.presentationml.notesSlide+xml"/>
  <Override PartName="/ppt/slideLayouts/slideLayout14.xml" ContentType="application/vnd.openxmlformats-officedocument.presentationml.slideLayout+xml"/>
  <Override PartName="/ppt/slides/slide65.xml" ContentType="application/vnd.openxmlformats-officedocument.presentationml.slide+xml"/>
  <Override PartName="/ppt/notesSlides/notesSlide73.xml" ContentType="application/vnd.openxmlformats-officedocument.presentationml.notesSlide+xml"/>
  <Override PartName="/ppt/notesSlides/notesSlide1.xml" ContentType="application/vnd.openxmlformats-officedocument.presentationml.notesSlide+xml"/>
  <Override PartName="/ppt/slides/slide74.xml" ContentType="application/vnd.openxmlformats-officedocument.presentationml.slide+xml"/>
  <Override PartName="/ppt/slideLayouts/slideLayout23.xml" ContentType="application/vnd.openxmlformats-officedocument.presentationml.slideLayout+xml"/>
  <Override PartName="/ppt/slideLayouts/slideLayout33.xml" ContentType="application/vnd.openxmlformats-officedocument.presentationml.slideLayout+xml"/>
  <Override PartName="/ppt/slides/slide84.xml" ContentType="application/vnd.openxmlformats-officedocument.presentationml.slide+xml"/>
  <Override PartName="/ppt/slideLayouts/slideLayout42.xml" ContentType="application/vnd.openxmlformats-officedocument.presentationml.slideLayout+xml"/>
  <Override PartName="/ppt/notesSlides/notesSlide69.xml" ContentType="application/vnd.openxmlformats-officedocument.presentationml.notesSlide+xml"/>
  <Override PartName="/ppt/notesSlides/notesSlide79.xml" ContentType="application/vnd.openxmlformats-officedocument.presentationml.notesSlide+xml"/>
  <Override PartName="/ppt/slideLayouts/slideLayout29.xml" ContentType="application/vnd.openxmlformats-officedocument.presentationml.slideLayout+xml"/>
  <Override PartName="/ppt/notesSlides/notesSlide7.xml" ContentType="application/vnd.openxmlformats-officedocument.presentationml.notesSlide+xml"/>
  <Override PartName="/ppt/slides/slide12.xml" ContentType="application/vnd.openxmlformats-officedocument.presentationml.slide+xml"/>
  <Override PartName="/ppt/slideLayouts/slideLayout39.xml" ContentType="application/vnd.openxmlformats-officedocument.presentationml.slideLayout+xml"/>
  <Override PartName="/ppt/notesSlides/notesSlide20.xml" ContentType="application/vnd.openxmlformats-officedocument.presentationml.notesSlide+xml"/>
  <Override PartName="/ppt/slides/slide22.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xml" ContentType="application/vnd.openxmlformats-officedocument.presentationml.slide+xml"/>
  <Override PartName="/ppt/slideLayouts/slideLayout4.xml" ContentType="application/vnd.openxmlformats-officedocument.presentationml.slideLayout+xml"/>
  <Override PartName="/ppt/slideMasters/slideMaster1.xml" ContentType="application/vnd.openxmlformats-officedocument.presentationml.slideMaster+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r:id="rId1"/>
    <p:sldMasterId r:id="rId2"/>
    <p:sldMasterId r:id="rId3"/>
    <p:sldMasterId r:id="rId4"/>
  </p:sldMasterIdLst>
  <p:notesMasterIdLst>
    <p:notesMasterId r:id="rId91"/>
  </p:notesMasterIdLst>
  <p:sldIdLst>
    <p:sldId id="257" r:id="rId5"/>
    <p:sldId id="268" r:id="rId6"/>
    <p:sldId id="270" r:id="rId7"/>
    <p:sldId id="354" r:id="rId8"/>
    <p:sldId id="260" r:id="rId9"/>
    <p:sldId id="272" r:id="rId10"/>
    <p:sldId id="273" r:id="rId11"/>
    <p:sldId id="274" r:id="rId12"/>
    <p:sldId id="276" r:id="rId13"/>
    <p:sldId id="280" r:id="rId14"/>
    <p:sldId id="277" r:id="rId15"/>
    <p:sldId id="355" r:id="rId16"/>
    <p:sldId id="278" r:id="rId17"/>
    <p:sldId id="279" r:id="rId18"/>
    <p:sldId id="282" r:id="rId19"/>
    <p:sldId id="283" r:id="rId20"/>
    <p:sldId id="284" r:id="rId21"/>
    <p:sldId id="285" r:id="rId22"/>
    <p:sldId id="286" r:id="rId23"/>
    <p:sldId id="287" r:id="rId24"/>
    <p:sldId id="288" r:id="rId25"/>
    <p:sldId id="289" r:id="rId26"/>
    <p:sldId id="356" r:id="rId27"/>
    <p:sldId id="291" r:id="rId28"/>
    <p:sldId id="292" r:id="rId29"/>
    <p:sldId id="293" r:id="rId30"/>
    <p:sldId id="294" r:id="rId31"/>
    <p:sldId id="295" r:id="rId32"/>
    <p:sldId id="296" r:id="rId33"/>
    <p:sldId id="297" r:id="rId34"/>
    <p:sldId id="298" r:id="rId35"/>
    <p:sldId id="299" r:id="rId36"/>
    <p:sldId id="300" r:id="rId37"/>
    <p:sldId id="301" r:id="rId38"/>
    <p:sldId id="302" r:id="rId39"/>
    <p:sldId id="303" r:id="rId40"/>
    <p:sldId id="304" r:id="rId41"/>
    <p:sldId id="305" r:id="rId42"/>
    <p:sldId id="306" r:id="rId43"/>
    <p:sldId id="307" r:id="rId44"/>
    <p:sldId id="308" r:id="rId45"/>
    <p:sldId id="309" r:id="rId46"/>
    <p:sldId id="310" r:id="rId47"/>
    <p:sldId id="311" r:id="rId48"/>
    <p:sldId id="312" r:id="rId49"/>
    <p:sldId id="313" r:id="rId50"/>
    <p:sldId id="314" r:id="rId51"/>
    <p:sldId id="315" r:id="rId52"/>
    <p:sldId id="316" r:id="rId53"/>
    <p:sldId id="317" r:id="rId54"/>
    <p:sldId id="318" r:id="rId55"/>
    <p:sldId id="319" r:id="rId56"/>
    <p:sldId id="320" r:id="rId57"/>
    <p:sldId id="321" r:id="rId58"/>
    <p:sldId id="322" r:id="rId59"/>
    <p:sldId id="323" r:id="rId60"/>
    <p:sldId id="324" r:id="rId61"/>
    <p:sldId id="325" r:id="rId62"/>
    <p:sldId id="353" r:id="rId63"/>
    <p:sldId id="326" r:id="rId64"/>
    <p:sldId id="327" r:id="rId65"/>
    <p:sldId id="328" r:id="rId66"/>
    <p:sldId id="329" r:id="rId67"/>
    <p:sldId id="330" r:id="rId68"/>
    <p:sldId id="357" r:id="rId69"/>
    <p:sldId id="332" r:id="rId70"/>
    <p:sldId id="333" r:id="rId71"/>
    <p:sldId id="334" r:id="rId72"/>
    <p:sldId id="335" r:id="rId73"/>
    <p:sldId id="336" r:id="rId74"/>
    <p:sldId id="337" r:id="rId75"/>
    <p:sldId id="358" r:id="rId76"/>
    <p:sldId id="339" r:id="rId77"/>
    <p:sldId id="340" r:id="rId78"/>
    <p:sldId id="341" r:id="rId79"/>
    <p:sldId id="342" r:id="rId80"/>
    <p:sldId id="343" r:id="rId81"/>
    <p:sldId id="344" r:id="rId82"/>
    <p:sldId id="345" r:id="rId83"/>
    <p:sldId id="350" r:id="rId84"/>
    <p:sldId id="346" r:id="rId85"/>
    <p:sldId id="347" r:id="rId86"/>
    <p:sldId id="348" r:id="rId87"/>
    <p:sldId id="349" r:id="rId88"/>
    <p:sldId id="352" r:id="rId89"/>
    <p:sldId id="351" r:id="rId90"/>
  </p:sldIdLst>
  <p:sldSz cx="9144000" cy="6858000" type="screen4x3"/>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a="http://schemas.openxmlformats.org/drawingml/2006/main" xmlns:r="http://schemas.openxmlformats.org/officeDocument/2006/relationships" xmlns:p="http://schemas.openxmlformats.org/presentationml/2006/main" xmlns:p15="http://schemas.microsoft.com/office/powerpoint/2012/main" xmlns:mv="urn:schemas-microsoft-com:mac:vml" xmlns:mc="http://schemas.openxmlformats.org/markup-compatibility/2006">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F4ECF5"/>
    <a:srgbClr val="64075D"/>
    <a:srgbClr val="FCC40D"/>
    <a:srgbClr val="F0E7F2"/>
  </p:clrMru>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FD5EFAAD-0ECE-453E-9831-46B23BE46B34}">
      <p15:chartTrackingRefBased xmlns="" xmlns:a="http://schemas.openxmlformats.org/drawingml/2006/main" xmlns:r="http://schemas.openxmlformats.org/officeDocument/2006/relationships" xmlns:p="http://schemas.openxmlformats.org/presentationml/2006/main" xmlns:p15="http://schemas.microsoft.com/office/powerpoint/2012/main" xmlns:mv="urn:schemas-microsoft-com:mac:vml" xmlns:mc="http://schemas.openxmlformats.org/markup-compatibility/2006"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showOutlineIcons="0">
    <p:restoredLeft sz="16826"/>
    <p:restoredTop sz="95465" autoAdjust="0"/>
  </p:normalViewPr>
  <p:slideViewPr>
    <p:cSldViewPr snapToGrid="0" snapToObjects="1">
      <p:cViewPr>
        <p:scale>
          <a:sx n="150" d="100"/>
          <a:sy n="150" d="100"/>
        </p:scale>
        <p:origin x="-1176" y="-6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50" Type="http://schemas.openxmlformats.org/officeDocument/2006/relationships/slide" Target="slides/slide46.xml"/><Relationship Id="rId51" Type="http://schemas.openxmlformats.org/officeDocument/2006/relationships/slide" Target="slides/slide47.xml"/><Relationship Id="rId52" Type="http://schemas.openxmlformats.org/officeDocument/2006/relationships/slide" Target="slides/slide48.xml"/><Relationship Id="rId53" Type="http://schemas.openxmlformats.org/officeDocument/2006/relationships/slide" Target="slides/slide49.xml"/><Relationship Id="rId54" Type="http://schemas.openxmlformats.org/officeDocument/2006/relationships/slide" Target="slides/slide50.xml"/><Relationship Id="rId55" Type="http://schemas.openxmlformats.org/officeDocument/2006/relationships/slide" Target="slides/slide51.xml"/><Relationship Id="rId56" Type="http://schemas.openxmlformats.org/officeDocument/2006/relationships/slide" Target="slides/slide52.xml"/><Relationship Id="rId57" Type="http://schemas.openxmlformats.org/officeDocument/2006/relationships/slide" Target="slides/slide53.xml"/><Relationship Id="rId58" Type="http://schemas.openxmlformats.org/officeDocument/2006/relationships/slide" Target="slides/slide54.xml"/><Relationship Id="rId59" Type="http://schemas.openxmlformats.org/officeDocument/2006/relationships/slide" Target="slides/slide55.xml"/><Relationship Id="rId70" Type="http://schemas.openxmlformats.org/officeDocument/2006/relationships/slide" Target="slides/slide66.xml"/><Relationship Id="rId71" Type="http://schemas.openxmlformats.org/officeDocument/2006/relationships/slide" Target="slides/slide67.xml"/><Relationship Id="rId72" Type="http://schemas.openxmlformats.org/officeDocument/2006/relationships/slide" Target="slides/slide68.xml"/><Relationship Id="rId73" Type="http://schemas.openxmlformats.org/officeDocument/2006/relationships/slide" Target="slides/slide69.xml"/><Relationship Id="rId74" Type="http://schemas.openxmlformats.org/officeDocument/2006/relationships/slide" Target="slides/slide70.xml"/><Relationship Id="rId75" Type="http://schemas.openxmlformats.org/officeDocument/2006/relationships/slide" Target="slides/slide71.xml"/><Relationship Id="rId76" Type="http://schemas.openxmlformats.org/officeDocument/2006/relationships/slide" Target="slides/slide72.xml"/><Relationship Id="rId77" Type="http://schemas.openxmlformats.org/officeDocument/2006/relationships/slide" Target="slides/slide73.xml"/><Relationship Id="rId78" Type="http://schemas.openxmlformats.org/officeDocument/2006/relationships/slide" Target="slides/slide74.xml"/><Relationship Id="rId79" Type="http://schemas.openxmlformats.org/officeDocument/2006/relationships/slide" Target="slides/slide75.xml"/><Relationship Id="rId90" Type="http://schemas.openxmlformats.org/officeDocument/2006/relationships/slide" Target="slides/slide86.xml"/><Relationship Id="rId91" Type="http://schemas.openxmlformats.org/officeDocument/2006/relationships/notesMaster" Target="notesMasters/notesMaster1.xml"/><Relationship Id="rId92" Type="http://schemas.openxmlformats.org/officeDocument/2006/relationships/printerSettings" Target="printerSettings/printerSettings1.bin"/><Relationship Id="rId93" Type="http://schemas.openxmlformats.org/officeDocument/2006/relationships/presProps" Target="presProps.xml"/><Relationship Id="rId94" Type="http://schemas.openxmlformats.org/officeDocument/2006/relationships/viewProps" Target="viewProps.xml"/><Relationship Id="rId95" Type="http://schemas.openxmlformats.org/officeDocument/2006/relationships/theme" Target="theme/theme1.xml"/><Relationship Id="rId96" Type="http://schemas.openxmlformats.org/officeDocument/2006/relationships/tableStyles" Target="tableStyles.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Relationship Id="rId43" Type="http://schemas.openxmlformats.org/officeDocument/2006/relationships/slide" Target="slides/slide39.xml"/><Relationship Id="rId44" Type="http://schemas.openxmlformats.org/officeDocument/2006/relationships/slide" Target="slides/slide40.xml"/><Relationship Id="rId45" Type="http://schemas.openxmlformats.org/officeDocument/2006/relationships/slide" Target="slides/slide41.xml"/><Relationship Id="rId46" Type="http://schemas.openxmlformats.org/officeDocument/2006/relationships/slide" Target="slides/slide42.xml"/><Relationship Id="rId47" Type="http://schemas.openxmlformats.org/officeDocument/2006/relationships/slide" Target="slides/slide43.xml"/><Relationship Id="rId48" Type="http://schemas.openxmlformats.org/officeDocument/2006/relationships/slide" Target="slides/slide44.xml"/><Relationship Id="rId49" Type="http://schemas.openxmlformats.org/officeDocument/2006/relationships/slide" Target="slides/slide45.xml"/><Relationship Id="rId60" Type="http://schemas.openxmlformats.org/officeDocument/2006/relationships/slide" Target="slides/slide56.xml"/><Relationship Id="rId61" Type="http://schemas.openxmlformats.org/officeDocument/2006/relationships/slide" Target="slides/slide57.xml"/><Relationship Id="rId62" Type="http://schemas.openxmlformats.org/officeDocument/2006/relationships/slide" Target="slides/slide58.xml"/><Relationship Id="rId63" Type="http://schemas.openxmlformats.org/officeDocument/2006/relationships/slide" Target="slides/slide59.xml"/><Relationship Id="rId64" Type="http://schemas.openxmlformats.org/officeDocument/2006/relationships/slide" Target="slides/slide60.xml"/><Relationship Id="rId65" Type="http://schemas.openxmlformats.org/officeDocument/2006/relationships/slide" Target="slides/slide61.xml"/><Relationship Id="rId66" Type="http://schemas.openxmlformats.org/officeDocument/2006/relationships/slide" Target="slides/slide62.xml"/><Relationship Id="rId67" Type="http://schemas.openxmlformats.org/officeDocument/2006/relationships/slide" Target="slides/slide63.xml"/><Relationship Id="rId68" Type="http://schemas.openxmlformats.org/officeDocument/2006/relationships/slide" Target="slides/slide64.xml"/><Relationship Id="rId69" Type="http://schemas.openxmlformats.org/officeDocument/2006/relationships/slide" Target="slides/slide65.xml"/><Relationship Id="rId80" Type="http://schemas.openxmlformats.org/officeDocument/2006/relationships/slide" Target="slides/slide76.xml"/><Relationship Id="rId81" Type="http://schemas.openxmlformats.org/officeDocument/2006/relationships/slide" Target="slides/slide77.xml"/><Relationship Id="rId82" Type="http://schemas.openxmlformats.org/officeDocument/2006/relationships/slide" Target="slides/slide78.xml"/><Relationship Id="rId83" Type="http://schemas.openxmlformats.org/officeDocument/2006/relationships/slide" Target="slides/slide79.xml"/><Relationship Id="rId84" Type="http://schemas.openxmlformats.org/officeDocument/2006/relationships/slide" Target="slides/slide80.xml"/><Relationship Id="rId85" Type="http://schemas.openxmlformats.org/officeDocument/2006/relationships/slide" Target="slides/slide81.xml"/><Relationship Id="rId86" Type="http://schemas.openxmlformats.org/officeDocument/2006/relationships/slide" Target="slides/slide82.xml"/><Relationship Id="rId87" Type="http://schemas.openxmlformats.org/officeDocument/2006/relationships/slide" Target="slides/slide83.xml"/><Relationship Id="rId88" Type="http://schemas.openxmlformats.org/officeDocument/2006/relationships/slide" Target="slides/slide84.xml"/><Relationship Id="rId89" Type="http://schemas.openxmlformats.org/officeDocument/2006/relationships/slide" Target="slides/slide8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_tradnl"/>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CD6711F-6BCA-1F4C-A070-3E51EE8E1A74}" type="datetimeFigureOut">
              <a:rPr lang="es-ES" smtClean="0"/>
              <a:pPr/>
              <a:t>26/9/17</a:t>
            </a:fld>
            <a:endParaRPr lang="es-ES_tradnl"/>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_tradnl"/>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_tradnl"/>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BDC97F-0FE5-2D4B-83DD-AC8F8958D5B5}"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7482857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0" i="0" u="none" strike="noStrike" kern="1200" baseline="0" dirty="0" smtClean="0">
                <a:solidFill>
                  <a:schemeClr val="tx1"/>
                </a:solidFill>
                <a:latin typeface="+mn-lt"/>
                <a:ea typeface="+mn-ea"/>
                <a:cs typeface="+mn-cs"/>
              </a:rPr>
              <a:t>El incremento en la reabsorción ósea es probablemente el factor más importante en la génesis del dolor. Otros factores asociados a su génesis pueden ser: la liberación de mediadores químicos, el aumento de presión </a:t>
            </a:r>
            <a:r>
              <a:rPr lang="es-ES_tradnl" sz="1200" b="0" i="0" u="none" strike="noStrike" kern="1200" baseline="0" dirty="0" err="1" smtClean="0">
                <a:solidFill>
                  <a:schemeClr val="tx1"/>
                </a:solidFill>
                <a:latin typeface="+mn-lt"/>
                <a:ea typeface="+mn-ea"/>
                <a:cs typeface="+mn-cs"/>
              </a:rPr>
              <a:t>intraósea</a:t>
            </a:r>
            <a:r>
              <a:rPr lang="es-ES_tradnl" sz="1200" b="0" i="0" u="none" strike="noStrike" kern="1200" baseline="0" dirty="0" smtClean="0">
                <a:solidFill>
                  <a:schemeClr val="tx1"/>
                </a:solidFill>
                <a:latin typeface="+mn-lt"/>
                <a:ea typeface="+mn-ea"/>
                <a:cs typeface="+mn-cs"/>
              </a:rPr>
              <a:t>, las </a:t>
            </a:r>
            <a:r>
              <a:rPr lang="es-ES_tradnl" sz="1200" b="0" i="0" u="none" strike="noStrike" kern="1200" baseline="0" dirty="0" err="1" smtClean="0">
                <a:solidFill>
                  <a:schemeClr val="tx1"/>
                </a:solidFill>
                <a:latin typeface="+mn-lt"/>
                <a:ea typeface="+mn-ea"/>
                <a:cs typeface="+mn-cs"/>
              </a:rPr>
              <a:t>microfracturas</a:t>
            </a:r>
            <a:r>
              <a:rPr lang="es-ES_tradnl" sz="1200" b="0" i="0" u="none" strike="noStrike" kern="1200" baseline="0" dirty="0" smtClean="0">
                <a:solidFill>
                  <a:schemeClr val="tx1"/>
                </a:solidFill>
                <a:latin typeface="+mn-lt"/>
                <a:ea typeface="+mn-ea"/>
                <a:cs typeface="+mn-cs"/>
              </a:rPr>
              <a:t>, el estrechamiento del periostio, espasmo muscular reactivo, la infiltración de la raíz nerviosa o compresión. </a:t>
            </a:r>
          </a:p>
          <a:p>
            <a:r>
              <a:rPr lang="es-ES_tradnl" sz="1200" b="1" i="0" u="none" strike="noStrike" kern="1200" baseline="0" dirty="0" smtClean="0">
                <a:solidFill>
                  <a:schemeClr val="tx1"/>
                </a:solidFill>
                <a:latin typeface="+mn-lt"/>
                <a:ea typeface="+mn-ea"/>
                <a:cs typeface="+mn-cs"/>
              </a:rPr>
              <a:t>Bibliografía </a:t>
            </a:r>
            <a:endParaRPr lang="es-ES_tradnl" sz="1200" b="0"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1. </a:t>
            </a:r>
            <a:r>
              <a:rPr lang="es-ES_tradnl" sz="1200" b="0" i="0" u="none" strike="noStrike" kern="1200" baseline="0" dirty="0" err="1" smtClean="0">
                <a:solidFill>
                  <a:schemeClr val="tx1"/>
                </a:solidFill>
                <a:latin typeface="+mn-lt"/>
                <a:ea typeface="+mn-ea"/>
                <a:cs typeface="+mn-cs"/>
              </a:rPr>
              <a:t>Carver</a:t>
            </a:r>
            <a:r>
              <a:rPr lang="es-ES_tradnl" sz="1200" b="0" i="0" u="none" strike="noStrike" kern="1200" baseline="0" dirty="0" smtClean="0">
                <a:solidFill>
                  <a:schemeClr val="tx1"/>
                </a:solidFill>
                <a:latin typeface="+mn-lt"/>
                <a:ea typeface="+mn-ea"/>
                <a:cs typeface="+mn-cs"/>
              </a:rPr>
              <a:t> AC, Foley KM. </a:t>
            </a:r>
            <a:r>
              <a:rPr lang="es-ES_tradnl" sz="1200" b="0" i="0" u="none" strike="noStrike" kern="1200" baseline="0" dirty="0" err="1" smtClean="0">
                <a:solidFill>
                  <a:schemeClr val="tx1"/>
                </a:solidFill>
                <a:latin typeface="+mn-lt"/>
                <a:ea typeface="+mn-ea"/>
                <a:cs typeface="+mn-cs"/>
              </a:rPr>
              <a:t>Types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Kufe</a:t>
            </a:r>
            <a:r>
              <a:rPr lang="es-ES_tradnl" sz="1200" b="0" i="0" u="none" strike="noStrike" kern="1200" baseline="0" dirty="0" smtClean="0">
                <a:solidFill>
                  <a:schemeClr val="tx1"/>
                </a:solidFill>
                <a:latin typeface="+mn-lt"/>
                <a:ea typeface="+mn-ea"/>
                <a:cs typeface="+mn-cs"/>
              </a:rPr>
              <a:t> DW, </a:t>
            </a:r>
            <a:r>
              <a:rPr lang="es-ES_tradnl" sz="1200" b="0" i="0" u="none" strike="noStrike" kern="1200" baseline="0" dirty="0" err="1" smtClean="0">
                <a:solidFill>
                  <a:schemeClr val="tx1"/>
                </a:solidFill>
                <a:latin typeface="+mn-lt"/>
                <a:ea typeface="+mn-ea"/>
                <a:cs typeface="+mn-cs"/>
              </a:rPr>
              <a:t>Pollock</a:t>
            </a:r>
            <a:r>
              <a:rPr lang="es-ES_tradnl" sz="1200" b="0" i="0" u="none" strike="noStrike" kern="1200" baseline="0" dirty="0" smtClean="0">
                <a:solidFill>
                  <a:schemeClr val="tx1"/>
                </a:solidFill>
                <a:latin typeface="+mn-lt"/>
                <a:ea typeface="+mn-ea"/>
                <a:cs typeface="+mn-cs"/>
              </a:rPr>
              <a:t> RE, </a:t>
            </a:r>
            <a:r>
              <a:rPr lang="es-ES_tradnl" sz="1200" b="0" i="0" u="none" strike="noStrike" kern="1200" baseline="0" dirty="0" err="1" smtClean="0">
                <a:solidFill>
                  <a:schemeClr val="tx1"/>
                </a:solidFill>
                <a:latin typeface="+mn-lt"/>
                <a:ea typeface="+mn-ea"/>
                <a:cs typeface="+mn-cs"/>
              </a:rPr>
              <a:t>Weichselbaum</a:t>
            </a:r>
            <a:r>
              <a:rPr lang="es-ES_tradnl" sz="1200" b="0" i="0" u="none" strike="noStrike" kern="1200" baseline="0" dirty="0" smtClean="0">
                <a:solidFill>
                  <a:schemeClr val="tx1"/>
                </a:solidFill>
                <a:latin typeface="+mn-lt"/>
                <a:ea typeface="+mn-ea"/>
                <a:cs typeface="+mn-cs"/>
              </a:rPr>
              <a:t> RR,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editors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Holland</a:t>
            </a:r>
            <a:r>
              <a:rPr lang="es-ES_tradnl" sz="1200" b="0" i="0" u="none" strike="noStrike" kern="1200" baseline="0" dirty="0" smtClean="0">
                <a:solidFill>
                  <a:schemeClr val="tx1"/>
                </a:solidFill>
                <a:latin typeface="+mn-lt"/>
                <a:ea typeface="+mn-ea"/>
                <a:cs typeface="+mn-cs"/>
              </a:rPr>
              <a:t>-Frei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Medicine. 6th </a:t>
            </a:r>
            <a:r>
              <a:rPr lang="es-ES_tradnl" sz="1200" b="0" i="0" u="none" strike="noStrike" kern="1200" baseline="0" dirty="0" err="1" smtClean="0">
                <a:solidFill>
                  <a:schemeClr val="tx1"/>
                </a:solidFill>
                <a:latin typeface="+mn-lt"/>
                <a:ea typeface="+mn-ea"/>
                <a:cs typeface="+mn-cs"/>
              </a:rPr>
              <a:t>edition</a:t>
            </a:r>
            <a:r>
              <a:rPr lang="es-ES_tradnl" sz="1200" b="0" i="0" u="none" strike="noStrike" kern="1200" baseline="0" dirty="0" smtClean="0">
                <a:solidFill>
                  <a:schemeClr val="tx1"/>
                </a:solidFill>
                <a:latin typeface="+mn-lt"/>
                <a:ea typeface="+mn-ea"/>
                <a:cs typeface="+mn-cs"/>
              </a:rPr>
              <a:t>. Hamilton (ON): BC </a:t>
            </a:r>
            <a:r>
              <a:rPr lang="es-ES_tradnl" sz="1200" b="0" i="0" u="none" strike="noStrike" kern="1200" baseline="0" dirty="0" err="1" smtClean="0">
                <a:solidFill>
                  <a:schemeClr val="tx1"/>
                </a:solidFill>
                <a:latin typeface="+mn-lt"/>
                <a:ea typeface="+mn-ea"/>
                <a:cs typeface="+mn-cs"/>
              </a:rPr>
              <a:t>Decker</a:t>
            </a:r>
            <a:r>
              <a:rPr lang="es-ES_tradnl" sz="1200" b="0" i="0" u="none" strike="noStrike" kern="1200" baseline="0" dirty="0" smtClean="0">
                <a:solidFill>
                  <a:schemeClr val="tx1"/>
                </a:solidFill>
                <a:latin typeface="+mn-lt"/>
                <a:ea typeface="+mn-ea"/>
                <a:cs typeface="+mn-cs"/>
              </a:rPr>
              <a:t>; 2003. </a:t>
            </a:r>
          </a:p>
          <a:p>
            <a:r>
              <a:rPr lang="es-ES_tradnl" sz="1200" b="1" i="0" u="none" strike="noStrike" kern="1200" baseline="0" dirty="0" smtClean="0">
                <a:solidFill>
                  <a:schemeClr val="tx1"/>
                </a:solidFill>
                <a:latin typeface="+mn-lt"/>
                <a:ea typeface="+mn-ea"/>
                <a:cs typeface="+mn-cs"/>
              </a:rPr>
              <a:t>2. </a:t>
            </a:r>
            <a:r>
              <a:rPr lang="es-ES_tradnl" sz="1200" b="0" i="0" u="none" strike="noStrike" kern="1200" baseline="0" dirty="0" smtClean="0">
                <a:solidFill>
                  <a:schemeClr val="tx1"/>
                </a:solidFill>
                <a:latin typeface="+mn-lt"/>
                <a:ea typeface="+mn-ea"/>
                <a:cs typeface="+mn-cs"/>
              </a:rPr>
              <a:t>Coleman RE. </a:t>
            </a:r>
            <a:r>
              <a:rPr lang="es-ES_tradnl" sz="1200" b="0" i="0" u="none" strike="noStrike" kern="1200" baseline="0" dirty="0" err="1" smtClean="0">
                <a:solidFill>
                  <a:schemeClr val="tx1"/>
                </a:solidFill>
                <a:latin typeface="+mn-lt"/>
                <a:ea typeface="+mn-ea"/>
                <a:cs typeface="+mn-cs"/>
              </a:rPr>
              <a:t>Metastatic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bone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disease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features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pathophysiology</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treatment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strategies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Treat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a:t>
            </a:r>
            <a:r>
              <a:rPr lang="es-ES_tradnl" sz="1200" b="0" i="0" u="none" strike="noStrike" kern="1200" baseline="0" dirty="0" smtClean="0">
                <a:solidFill>
                  <a:schemeClr val="tx1"/>
                </a:solidFill>
                <a:latin typeface="+mn-lt"/>
                <a:ea typeface="+mn-ea"/>
                <a:cs typeface="+mn-cs"/>
              </a:rPr>
              <a:t> 2001;27:165-76. </a:t>
            </a:r>
          </a:p>
          <a:p>
            <a:r>
              <a:rPr lang="es-ES_tradnl" sz="1200" b="1" i="0" u="none" strike="noStrike" kern="1200" baseline="0" dirty="0" smtClean="0">
                <a:solidFill>
                  <a:schemeClr val="tx1"/>
                </a:solidFill>
                <a:latin typeface="+mn-lt"/>
                <a:ea typeface="+mn-ea"/>
                <a:cs typeface="+mn-cs"/>
              </a:rPr>
              <a:t>3. </a:t>
            </a:r>
            <a:r>
              <a:rPr lang="es-ES_tradnl" sz="1200" b="0" i="0" u="none" strike="noStrike" kern="1200" baseline="0" dirty="0" smtClean="0">
                <a:solidFill>
                  <a:schemeClr val="tx1"/>
                </a:solidFill>
                <a:latin typeface="+mn-lt"/>
                <a:ea typeface="+mn-ea"/>
                <a:cs typeface="+mn-cs"/>
              </a:rPr>
              <a:t>Jensen AØ, Jacobsen JB, </a:t>
            </a:r>
            <a:r>
              <a:rPr lang="es-ES_tradnl" sz="1200" b="0" i="0" u="none" strike="noStrike" kern="1200" baseline="0" dirty="0" err="1" smtClean="0">
                <a:solidFill>
                  <a:schemeClr val="tx1"/>
                </a:solidFill>
                <a:latin typeface="+mn-lt"/>
                <a:ea typeface="+mn-ea"/>
                <a:cs typeface="+mn-cs"/>
              </a:rPr>
              <a:t>Nørgaard</a:t>
            </a:r>
            <a:r>
              <a:rPr lang="es-ES_tradnl" sz="1200" b="0" i="0" u="none" strike="noStrike" kern="1200" baseline="0" dirty="0" smtClean="0">
                <a:solidFill>
                  <a:schemeClr val="tx1"/>
                </a:solidFill>
                <a:latin typeface="+mn-lt"/>
                <a:ea typeface="+mn-ea"/>
                <a:cs typeface="+mn-cs"/>
              </a:rPr>
              <a:t> M, </a:t>
            </a:r>
            <a:r>
              <a:rPr lang="es-ES_tradnl" sz="1200" b="0" i="0" u="none" strike="noStrike" kern="1200" baseline="0" dirty="0" err="1" smtClean="0">
                <a:solidFill>
                  <a:schemeClr val="tx1"/>
                </a:solidFill>
                <a:latin typeface="+mn-lt"/>
                <a:ea typeface="+mn-ea"/>
                <a:cs typeface="+mn-cs"/>
              </a:rPr>
              <a:t>Yong</a:t>
            </a:r>
            <a:r>
              <a:rPr lang="es-ES_tradnl" sz="1200" b="0" i="0" u="none" strike="noStrike" kern="1200" baseline="0" dirty="0" smtClean="0">
                <a:solidFill>
                  <a:schemeClr val="tx1"/>
                </a:solidFill>
                <a:latin typeface="+mn-lt"/>
                <a:ea typeface="+mn-ea"/>
                <a:cs typeface="+mn-cs"/>
              </a:rPr>
              <a:t> M, </a:t>
            </a:r>
            <a:r>
              <a:rPr lang="es-ES_tradnl" sz="1200" b="0" i="0" u="none" strike="noStrike" kern="1200" baseline="0" dirty="0" err="1" smtClean="0">
                <a:solidFill>
                  <a:schemeClr val="tx1"/>
                </a:solidFill>
                <a:latin typeface="+mn-lt"/>
                <a:ea typeface="+mn-ea"/>
                <a:cs typeface="+mn-cs"/>
              </a:rPr>
              <a:t>Fryzek</a:t>
            </a:r>
            <a:r>
              <a:rPr lang="es-ES_tradnl" sz="1200" b="0" i="0" u="none" strike="noStrike" kern="1200" baseline="0" dirty="0" smtClean="0">
                <a:solidFill>
                  <a:schemeClr val="tx1"/>
                </a:solidFill>
                <a:latin typeface="+mn-lt"/>
                <a:ea typeface="+mn-ea"/>
                <a:cs typeface="+mn-cs"/>
              </a:rPr>
              <a:t> JP, </a:t>
            </a:r>
            <a:r>
              <a:rPr lang="es-ES_tradnl" sz="1200" b="0" i="0" u="none" strike="noStrike" kern="1200" baseline="0" dirty="0" err="1" smtClean="0">
                <a:solidFill>
                  <a:schemeClr val="tx1"/>
                </a:solidFill>
                <a:latin typeface="+mn-lt"/>
                <a:ea typeface="+mn-ea"/>
                <a:cs typeface="+mn-cs"/>
              </a:rPr>
              <a:t>Sørensen</a:t>
            </a:r>
            <a:r>
              <a:rPr lang="es-ES_tradnl" sz="1200" b="0" i="0" u="none" strike="noStrike" kern="1200" baseline="0" dirty="0" smtClean="0">
                <a:solidFill>
                  <a:schemeClr val="tx1"/>
                </a:solidFill>
                <a:latin typeface="+mn-lt"/>
                <a:ea typeface="+mn-ea"/>
                <a:cs typeface="+mn-cs"/>
              </a:rPr>
              <a:t> HT. </a:t>
            </a:r>
            <a:r>
              <a:rPr lang="es-ES_tradnl" sz="1200" b="0" i="0" u="none" strike="noStrike" kern="1200" baseline="0" dirty="0" err="1" smtClean="0">
                <a:solidFill>
                  <a:schemeClr val="tx1"/>
                </a:solidFill>
                <a:latin typeface="+mn-lt"/>
                <a:ea typeface="+mn-ea"/>
                <a:cs typeface="+mn-cs"/>
              </a:rPr>
              <a:t>Incidence</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bone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metastases</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skeletal-related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events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breast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population-based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cohort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study</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Denmark</a:t>
            </a:r>
            <a:r>
              <a:rPr lang="es-ES_tradnl" sz="1200" b="0" i="0" u="none" strike="noStrike" kern="1200" baseline="0" dirty="0" smtClean="0">
                <a:solidFill>
                  <a:schemeClr val="tx1"/>
                </a:solidFill>
                <a:latin typeface="+mn-lt"/>
                <a:ea typeface="+mn-ea"/>
                <a:cs typeface="+mn-cs"/>
              </a:rPr>
              <a:t>. BMC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2011;11:29. </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5</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6</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0" i="0" u="none" strike="noStrike" kern="1200" baseline="0" dirty="0" smtClean="0">
                <a:solidFill>
                  <a:schemeClr val="tx1"/>
                </a:solidFill>
                <a:latin typeface="+mn-lt"/>
                <a:ea typeface="+mn-ea"/>
                <a:cs typeface="+mn-cs"/>
              </a:rPr>
              <a:t>Los estímulos mecánicos, químicos o térmicos cutáneos que inducen daño tisular activan transductores polimodales unidos a las fibras </a:t>
            </a:r>
            <a:r>
              <a:rPr lang="es-ES_tradnl" sz="1200" b="0" i="0" u="none" strike="noStrike" kern="1200" baseline="0" dirty="0" err="1" smtClean="0">
                <a:solidFill>
                  <a:schemeClr val="tx1"/>
                </a:solidFill>
                <a:latin typeface="+mn-lt"/>
                <a:ea typeface="+mn-ea"/>
                <a:cs typeface="+mn-cs"/>
              </a:rPr>
              <a:t>Aδ</a:t>
            </a:r>
            <a:r>
              <a:rPr lang="es-ES_tradnl" sz="1200" b="0" i="0" u="none" strike="noStrike" kern="1200" baseline="0" dirty="0" smtClean="0">
                <a:solidFill>
                  <a:schemeClr val="tx1"/>
                </a:solidFill>
                <a:latin typeface="+mn-lt"/>
                <a:ea typeface="+mn-ea"/>
                <a:cs typeface="+mn-cs"/>
              </a:rPr>
              <a:t> y C. </a:t>
            </a:r>
          </a:p>
          <a:p>
            <a:r>
              <a:rPr lang="es-ES_tradnl" sz="1200" b="0" i="0" u="none" strike="noStrike" kern="1200" baseline="0" dirty="0" smtClean="0">
                <a:solidFill>
                  <a:schemeClr val="tx1"/>
                </a:solidFill>
                <a:latin typeface="+mn-lt"/>
                <a:ea typeface="+mn-ea"/>
                <a:cs typeface="+mn-cs"/>
              </a:rPr>
              <a:t>El umbral de activación de las fibras varía, de forma que existe una especialización para recoger señales de diferente intensidad y mecanismo de producción. </a:t>
            </a:r>
          </a:p>
          <a:p>
            <a:r>
              <a:rPr lang="es-ES_tradnl" sz="1200" b="0" i="0" u="none" strike="noStrike" kern="1200" baseline="0" dirty="0" smtClean="0">
                <a:solidFill>
                  <a:schemeClr val="tx1"/>
                </a:solidFill>
                <a:latin typeface="+mn-lt"/>
                <a:ea typeface="+mn-ea"/>
                <a:cs typeface="+mn-cs"/>
              </a:rPr>
              <a:t>Los estímulos sostenidos o el daño tisular producido por el cáncer pueden alterar el perfil de algunos péptidos, como la sustancia P, contenidos en las neuronas aferentes. Se genera vasodilatación con la consecuente liberación de </a:t>
            </a:r>
            <a:r>
              <a:rPr lang="es-ES_tradnl" sz="1200" b="0" i="0" u="none" strike="noStrike" kern="1200" baseline="0" dirty="0" err="1" smtClean="0">
                <a:solidFill>
                  <a:schemeClr val="tx1"/>
                </a:solidFill>
                <a:latin typeface="+mn-lt"/>
                <a:ea typeface="+mn-ea"/>
                <a:cs typeface="+mn-cs"/>
              </a:rPr>
              <a:t>bradicinina</a:t>
            </a:r>
            <a:r>
              <a:rPr lang="es-ES_tradnl" sz="1200" b="0" i="0" u="none" strike="noStrike" kern="1200" baseline="0" dirty="0" smtClean="0">
                <a:solidFill>
                  <a:schemeClr val="tx1"/>
                </a:solidFill>
                <a:latin typeface="+mn-lt"/>
                <a:ea typeface="+mn-ea"/>
                <a:cs typeface="+mn-cs"/>
              </a:rPr>
              <a:t>, potente activador de los </a:t>
            </a:r>
            <a:r>
              <a:rPr lang="es-ES_tradnl" sz="1200" b="0" i="0" u="none" strike="noStrike" kern="1200" baseline="0" dirty="0" err="1" smtClean="0">
                <a:solidFill>
                  <a:schemeClr val="tx1"/>
                </a:solidFill>
                <a:latin typeface="+mn-lt"/>
                <a:ea typeface="+mn-ea"/>
                <a:cs typeface="+mn-cs"/>
              </a:rPr>
              <a:t>nociceptores</a:t>
            </a:r>
            <a:r>
              <a:rPr lang="es-ES_tradnl" sz="1200" b="0" i="0" u="none" strike="noStrike" kern="1200" baseline="0" dirty="0" smtClean="0">
                <a:solidFill>
                  <a:schemeClr val="tx1"/>
                </a:solidFill>
                <a:latin typeface="+mn-lt"/>
                <a:ea typeface="+mn-ea"/>
                <a:cs typeface="+mn-cs"/>
              </a:rPr>
              <a:t> a través de la prostaglandina E2 y de las citoquinas que contribuyen al proceso inflamatorio que, a su vez, produce una mayor sensibilización de los </a:t>
            </a:r>
            <a:r>
              <a:rPr lang="es-ES_tradnl" sz="1200" b="0" i="0" u="none" strike="noStrike" kern="1200" baseline="0" dirty="0" err="1" smtClean="0">
                <a:solidFill>
                  <a:schemeClr val="tx1"/>
                </a:solidFill>
                <a:latin typeface="+mn-lt"/>
                <a:ea typeface="+mn-ea"/>
                <a:cs typeface="+mn-cs"/>
              </a:rPr>
              <a:t>nociceptores</a:t>
            </a:r>
            <a:r>
              <a:rPr lang="es-ES_tradnl" sz="1200" b="0" i="0" u="none" strike="noStrike" kern="1200" baseline="0" dirty="0" smtClean="0">
                <a:solidFill>
                  <a:schemeClr val="tx1"/>
                </a:solidFill>
                <a:latin typeface="+mn-lt"/>
                <a:ea typeface="+mn-ea"/>
                <a:cs typeface="+mn-cs"/>
              </a:rPr>
              <a:t>. </a:t>
            </a:r>
          </a:p>
          <a:p>
            <a:r>
              <a:rPr lang="es-ES_tradnl" sz="1200" b="0" i="0" u="none" strike="noStrike" kern="1200" baseline="0" dirty="0" smtClean="0">
                <a:solidFill>
                  <a:schemeClr val="tx1"/>
                </a:solidFill>
                <a:latin typeface="+mn-lt"/>
                <a:ea typeface="+mn-ea"/>
                <a:cs typeface="+mn-cs"/>
              </a:rPr>
              <a:t>Todos estos mediadores contribuyen, por tanto, a la sensibilización periférica de los </a:t>
            </a:r>
            <a:r>
              <a:rPr lang="es-ES_tradnl" sz="1200" b="0" i="0" u="none" strike="noStrike" kern="1200" baseline="0" dirty="0" err="1" smtClean="0">
                <a:solidFill>
                  <a:schemeClr val="tx1"/>
                </a:solidFill>
                <a:latin typeface="+mn-lt"/>
                <a:ea typeface="+mn-ea"/>
                <a:cs typeface="+mn-cs"/>
              </a:rPr>
              <a:t>nociceptores</a:t>
            </a:r>
            <a:r>
              <a:rPr lang="es-ES_tradnl" sz="1200" b="0" i="0" u="none" strike="noStrike" kern="1200" baseline="0" dirty="0" smtClean="0">
                <a:solidFill>
                  <a:schemeClr val="tx1"/>
                </a:solidFill>
                <a:latin typeface="+mn-lt"/>
                <a:ea typeface="+mn-ea"/>
                <a:cs typeface="+mn-cs"/>
              </a:rPr>
              <a:t>, reduciendo el umbral de activación, incrementando la respuesta a estímulos y, finalmente, conduciendo a la </a:t>
            </a:r>
            <a:r>
              <a:rPr lang="es-ES_tradnl" sz="1200" b="1" i="0" u="none" strike="noStrike" kern="1200" baseline="0" dirty="0" smtClean="0">
                <a:solidFill>
                  <a:schemeClr val="tx1"/>
                </a:solidFill>
                <a:latin typeface="+mn-lt"/>
                <a:ea typeface="+mn-ea"/>
                <a:cs typeface="+mn-cs"/>
              </a:rPr>
              <a:t>hiperalgesia</a:t>
            </a:r>
            <a:r>
              <a:rPr lang="es-ES_tradnl" sz="1200" b="0" i="0" u="none" strike="noStrike" kern="1200" baseline="0" dirty="0" smtClean="0">
                <a:solidFill>
                  <a:schemeClr val="tx1"/>
                </a:solidFill>
                <a:latin typeface="+mn-lt"/>
                <a:ea typeface="+mn-ea"/>
                <a:cs typeface="+mn-cs"/>
              </a:rPr>
              <a:t> denominada primaria o periférica</a:t>
            </a:r>
            <a:r>
              <a:rPr lang="es-ES_tradnl" sz="1200" b="0" i="0" u="none" strike="noStrike" kern="1200" baseline="30000" dirty="0" smtClean="0">
                <a:solidFill>
                  <a:schemeClr val="tx1"/>
                </a:solidFill>
                <a:latin typeface="+mn-lt"/>
                <a:ea typeface="+mn-ea"/>
                <a:cs typeface="+mn-cs"/>
              </a:rPr>
              <a:t>4,5 </a:t>
            </a:r>
            <a:r>
              <a:rPr lang="is-IS" sz="1200" b="1" i="0" u="none" strike="noStrike" kern="1200" baseline="0" dirty="0" smtClean="0">
                <a:solidFill>
                  <a:schemeClr val="tx1"/>
                </a:solidFill>
                <a:latin typeface="+mn-lt"/>
                <a:ea typeface="+mn-ea"/>
                <a:cs typeface="+mn-cs"/>
              </a:rPr>
              <a:t>.</a:t>
            </a:r>
            <a:endParaRPr lang="es-ES_tradnl" sz="1200" b="0" i="0" u="none" strike="noStrike" kern="1200" baseline="3000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La estimulación de los receptores de las fibras </a:t>
            </a:r>
            <a:r>
              <a:rPr lang="es-ES_tradnl" sz="1200" b="0" i="0" u="none" strike="noStrike" kern="1200" baseline="0" dirty="0" err="1" smtClean="0">
                <a:solidFill>
                  <a:schemeClr val="tx1"/>
                </a:solidFill>
                <a:latin typeface="+mn-lt"/>
                <a:ea typeface="+mn-ea"/>
                <a:cs typeface="+mn-cs"/>
              </a:rPr>
              <a:t>Aδ</a:t>
            </a:r>
            <a:r>
              <a:rPr lang="es-ES_tradnl" sz="1200" b="0" i="0" u="none" strike="noStrike" kern="1200" baseline="0" dirty="0" smtClean="0">
                <a:solidFill>
                  <a:schemeClr val="tx1"/>
                </a:solidFill>
                <a:latin typeface="+mn-lt"/>
                <a:ea typeface="+mn-ea"/>
                <a:cs typeface="+mn-cs"/>
              </a:rPr>
              <a:t> y C produce una despolarización neuronal. Esta señal eléctrica es transmitida por la primera neurona, situada en los ganglios raquídeos, al asta dorsal de la médula espinal. En el asta dorsal las sinapsis de las neuronas aferentes permiten la transmisión y modulación del estímulo doloroso. Los neurotransmisores que intervienen en la transmisión pueden ser </a:t>
            </a:r>
            <a:r>
              <a:rPr lang="es-ES_tradnl" sz="1200" b="0" i="0" u="none" strike="noStrike" kern="1200" baseline="0" dirty="0" err="1" smtClean="0">
                <a:solidFill>
                  <a:schemeClr val="tx1"/>
                </a:solidFill>
                <a:latin typeface="+mn-lt"/>
                <a:ea typeface="+mn-ea"/>
                <a:cs typeface="+mn-cs"/>
              </a:rPr>
              <a:t>excitatorios</a:t>
            </a:r>
            <a:r>
              <a:rPr lang="es-ES_tradnl" sz="1200" b="0" i="0" u="none" strike="noStrike" kern="1200" baseline="0" dirty="0" smtClean="0">
                <a:solidFill>
                  <a:schemeClr val="tx1"/>
                </a:solidFill>
                <a:latin typeface="+mn-lt"/>
                <a:ea typeface="+mn-ea"/>
                <a:cs typeface="+mn-cs"/>
              </a:rPr>
              <a:t> (glutamato, sustancia P) o inhibitorios (encefalinas, GABA) y actúan pre y </a:t>
            </a:r>
            <a:r>
              <a:rPr lang="es-ES_tradnl" sz="1200" b="0" i="0" u="none" strike="noStrike" kern="1200" baseline="0" dirty="0" err="1" smtClean="0">
                <a:solidFill>
                  <a:schemeClr val="tx1"/>
                </a:solidFill>
                <a:latin typeface="+mn-lt"/>
                <a:ea typeface="+mn-ea"/>
                <a:cs typeface="+mn-cs"/>
              </a:rPr>
              <a:t>postsinápticamente</a:t>
            </a:r>
            <a:r>
              <a:rPr lang="es-ES_tradnl" sz="1200" b="0" i="0" u="none" strike="noStrike" kern="1200" baseline="0" dirty="0" smtClean="0">
                <a:solidFill>
                  <a:schemeClr val="tx1"/>
                </a:solidFill>
                <a:latin typeface="+mn-lt"/>
                <a:ea typeface="+mn-ea"/>
                <a:cs typeface="+mn-cs"/>
              </a:rPr>
              <a:t>, no solo sobre otras neuronas, sino también sobre la glía. La respuesta final es el resultado de la modulación intensa y dinámica que tiene lugar en el asta dorsal. </a:t>
            </a:r>
          </a:p>
          <a:p>
            <a:endParaRPr lang="es-ES_tradnl" sz="1200" b="0" i="0" u="none" strike="noStrike"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b="1" i="0" u="none" strike="noStrike" kern="1200" baseline="0" dirty="0" smtClean="0">
                <a:solidFill>
                  <a:schemeClr val="tx1"/>
                </a:solidFill>
                <a:latin typeface="+mn-lt"/>
                <a:ea typeface="+mn-ea"/>
                <a:cs typeface="+mn-cs"/>
              </a:rPr>
              <a:t>Bibliografía </a:t>
            </a:r>
            <a:endParaRPr lang="es-ES_tradnl" sz="1200" b="0" i="0" u="none" strike="noStrike"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b="1" i="0" u="none" strike="noStrike" kern="1200" baseline="0" dirty="0" smtClean="0">
                <a:solidFill>
                  <a:schemeClr val="tx1"/>
                </a:solidFill>
                <a:latin typeface="+mn-lt"/>
                <a:ea typeface="+mn-ea"/>
                <a:cs typeface="+mn-cs"/>
              </a:rPr>
              <a:t>2. </a:t>
            </a:r>
            <a:r>
              <a:rPr lang="es-ES_tradnl" sz="1200" b="0" i="0" u="none" strike="noStrike" kern="1200" baseline="0" dirty="0" smtClean="0">
                <a:solidFill>
                  <a:schemeClr val="tx1"/>
                </a:solidFill>
                <a:latin typeface="+mn-lt"/>
                <a:ea typeface="+mn-ea"/>
                <a:cs typeface="+mn-cs"/>
              </a:rPr>
              <a:t>Coleman RE. </a:t>
            </a:r>
            <a:r>
              <a:rPr lang="es-ES_tradnl" sz="1200" b="0" i="0" u="none" strike="noStrike" kern="1200" baseline="0" dirty="0" err="1" smtClean="0">
                <a:solidFill>
                  <a:schemeClr val="tx1"/>
                </a:solidFill>
                <a:latin typeface="+mn-lt"/>
                <a:ea typeface="+mn-ea"/>
                <a:cs typeface="+mn-cs"/>
              </a:rPr>
              <a:t>Metastatic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bone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disease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features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pathophysiology</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treatment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strategies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Treat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a:t>
            </a:r>
            <a:r>
              <a:rPr lang="es-ES_tradnl" sz="1200" b="0" i="0" u="none" strike="noStrike" kern="1200" baseline="0" dirty="0" smtClean="0">
                <a:solidFill>
                  <a:schemeClr val="tx1"/>
                </a:solidFill>
                <a:latin typeface="+mn-lt"/>
                <a:ea typeface="+mn-ea"/>
                <a:cs typeface="+mn-cs"/>
              </a:rPr>
              <a:t> 2001;27:165-76. </a:t>
            </a:r>
            <a:endParaRPr lang="es-ES_tradnl" sz="1200" b="1"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4. </a:t>
            </a:r>
            <a:r>
              <a:rPr lang="es-ES_tradnl" sz="1200" b="0" i="0" u="none" strike="noStrike" kern="1200" baseline="0" dirty="0" err="1" smtClean="0">
                <a:solidFill>
                  <a:schemeClr val="tx1"/>
                </a:solidFill>
                <a:latin typeface="+mn-lt"/>
                <a:ea typeface="+mn-ea"/>
                <a:cs typeface="+mn-cs"/>
              </a:rPr>
              <a:t>Besson</a:t>
            </a:r>
            <a:r>
              <a:rPr lang="es-ES_tradnl" sz="1200" b="0" i="0" u="none" strike="noStrike" kern="1200" baseline="0" dirty="0" smtClean="0">
                <a:solidFill>
                  <a:schemeClr val="tx1"/>
                </a:solidFill>
                <a:latin typeface="+mn-lt"/>
                <a:ea typeface="+mn-ea"/>
                <a:cs typeface="+mn-cs"/>
              </a:rPr>
              <a:t> JM. Te </a:t>
            </a:r>
            <a:r>
              <a:rPr lang="es-ES_tradnl" sz="1200" b="0" i="0" u="none" strike="noStrike" kern="1200" baseline="0" dirty="0" err="1" smtClean="0">
                <a:solidFill>
                  <a:schemeClr val="tx1"/>
                </a:solidFill>
                <a:latin typeface="+mn-lt"/>
                <a:ea typeface="+mn-ea"/>
                <a:cs typeface="+mn-cs"/>
              </a:rPr>
              <a:t>neurobiology</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Lancet</a:t>
            </a:r>
            <a:r>
              <a:rPr lang="es-ES_tradnl" sz="1200" b="0" i="0" u="none" strike="noStrike" kern="1200" baseline="0" dirty="0" smtClean="0">
                <a:solidFill>
                  <a:schemeClr val="tx1"/>
                </a:solidFill>
                <a:latin typeface="+mn-lt"/>
                <a:ea typeface="+mn-ea"/>
                <a:cs typeface="+mn-cs"/>
              </a:rPr>
              <a:t> 1999; 353:1610-15. </a:t>
            </a:r>
          </a:p>
          <a:p>
            <a:r>
              <a:rPr lang="es-ES_tradnl" sz="1200" b="1" i="0" u="none" strike="noStrike" kern="1200" baseline="0" dirty="0" smtClean="0">
                <a:solidFill>
                  <a:schemeClr val="tx1"/>
                </a:solidFill>
                <a:latin typeface="+mn-lt"/>
                <a:ea typeface="+mn-ea"/>
                <a:cs typeface="+mn-cs"/>
              </a:rPr>
              <a:t>5. </a:t>
            </a:r>
            <a:r>
              <a:rPr lang="es-ES_tradnl" sz="1200" b="0" i="0" u="none" strike="noStrike" kern="1200" baseline="0" dirty="0" smtClean="0">
                <a:solidFill>
                  <a:schemeClr val="tx1"/>
                </a:solidFill>
                <a:latin typeface="+mn-lt"/>
                <a:ea typeface="+mn-ea"/>
                <a:cs typeface="+mn-cs"/>
              </a:rPr>
              <a:t>Schmidt BL, </a:t>
            </a:r>
            <a:r>
              <a:rPr lang="es-ES_tradnl" sz="1200" b="0" i="0" u="none" strike="noStrike" kern="1200" baseline="0" dirty="0" err="1" smtClean="0">
                <a:solidFill>
                  <a:schemeClr val="tx1"/>
                </a:solidFill>
                <a:latin typeface="+mn-lt"/>
                <a:ea typeface="+mn-ea"/>
                <a:cs typeface="+mn-cs"/>
              </a:rPr>
              <a:t>Hamamoto</a:t>
            </a:r>
            <a:r>
              <a:rPr lang="es-ES_tradnl" sz="1200" b="0" i="0" u="none" strike="noStrike" kern="1200" baseline="0" dirty="0" smtClean="0">
                <a:solidFill>
                  <a:schemeClr val="tx1"/>
                </a:solidFill>
                <a:latin typeface="+mn-lt"/>
                <a:ea typeface="+mn-ea"/>
                <a:cs typeface="+mn-cs"/>
              </a:rPr>
              <a:t> DT, </a:t>
            </a:r>
            <a:r>
              <a:rPr lang="es-ES_tradnl" sz="1200" b="0" i="0" u="none" strike="noStrike" kern="1200" baseline="0" dirty="0" err="1" smtClean="0">
                <a:solidFill>
                  <a:schemeClr val="tx1"/>
                </a:solidFill>
                <a:latin typeface="+mn-lt"/>
                <a:ea typeface="+mn-ea"/>
                <a:cs typeface="+mn-cs"/>
              </a:rPr>
              <a:t>Simone</a:t>
            </a:r>
            <a:r>
              <a:rPr lang="es-ES_tradnl" sz="1200" b="0" i="0" u="none" strike="noStrike" kern="1200" baseline="0" dirty="0" smtClean="0">
                <a:solidFill>
                  <a:schemeClr val="tx1"/>
                </a:solidFill>
                <a:latin typeface="+mn-lt"/>
                <a:ea typeface="+mn-ea"/>
                <a:cs typeface="+mn-cs"/>
              </a:rPr>
              <a:t> DA, </a:t>
            </a:r>
            <a:r>
              <a:rPr lang="es-ES_tradnl" sz="1200" b="0" i="0" u="none" strike="noStrike" kern="1200" baseline="0" dirty="0" err="1" smtClean="0">
                <a:solidFill>
                  <a:schemeClr val="tx1"/>
                </a:solidFill>
                <a:latin typeface="+mn-lt"/>
                <a:ea typeface="+mn-ea"/>
                <a:cs typeface="+mn-cs"/>
              </a:rPr>
              <a:t>Wilcox</a:t>
            </a:r>
            <a:r>
              <a:rPr lang="es-ES_tradnl" sz="1200" b="0" i="0" u="none" strike="noStrike" kern="1200" baseline="0" dirty="0" smtClean="0">
                <a:solidFill>
                  <a:schemeClr val="tx1"/>
                </a:solidFill>
                <a:latin typeface="+mn-lt"/>
                <a:ea typeface="+mn-ea"/>
                <a:cs typeface="+mn-cs"/>
              </a:rPr>
              <a:t> G. </a:t>
            </a:r>
            <a:r>
              <a:rPr lang="es-ES_tradnl" sz="1200" b="0" i="0" u="none" strike="noStrike" kern="1200" baseline="0" dirty="0" err="1" smtClean="0">
                <a:solidFill>
                  <a:schemeClr val="tx1"/>
                </a:solidFill>
                <a:latin typeface="+mn-lt"/>
                <a:ea typeface="+mn-ea"/>
                <a:cs typeface="+mn-cs"/>
              </a:rPr>
              <a:t>Mechanism</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Mol </a:t>
            </a:r>
            <a:r>
              <a:rPr lang="es-ES_tradnl" sz="1200" b="0" i="0" u="none" strike="noStrike" kern="1200" baseline="0" dirty="0" err="1" smtClean="0">
                <a:solidFill>
                  <a:schemeClr val="tx1"/>
                </a:solidFill>
                <a:latin typeface="+mn-lt"/>
                <a:ea typeface="+mn-ea"/>
                <a:cs typeface="+mn-cs"/>
              </a:rPr>
              <a:t>Interv</a:t>
            </a:r>
            <a:r>
              <a:rPr lang="es-ES_tradnl" sz="1200" b="0" i="0" u="none" strike="noStrike" kern="1200" baseline="0" dirty="0" smtClean="0">
                <a:solidFill>
                  <a:schemeClr val="tx1"/>
                </a:solidFill>
                <a:latin typeface="+mn-lt"/>
                <a:ea typeface="+mn-ea"/>
                <a:cs typeface="+mn-cs"/>
              </a:rPr>
              <a:t> 2010; 10:164-178. </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7</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0" i="0" u="none" strike="noStrike" kern="1200" baseline="0" dirty="0" smtClean="0">
                <a:solidFill>
                  <a:schemeClr val="tx1"/>
                </a:solidFill>
                <a:latin typeface="+mn-lt"/>
                <a:ea typeface="+mn-ea"/>
                <a:cs typeface="+mn-cs"/>
              </a:rPr>
              <a:t>Los mecanismos que conducen a la hiperalgesia primaria también se producen a nivel central cuando existen estímulos dolorosos mantenidos en el tiempo3. La hiperalgesia secundaria o central está relacionada con la sensibilización central. </a:t>
            </a:r>
            <a:r>
              <a:rPr lang="es-ES_tradnl" sz="1200" b="1" i="0" u="none" strike="noStrike" kern="1200" baseline="0" dirty="0" smtClean="0">
                <a:solidFill>
                  <a:schemeClr val="tx1"/>
                </a:solidFill>
                <a:latin typeface="+mn-lt"/>
                <a:ea typeface="+mn-ea"/>
                <a:cs typeface="+mn-cs"/>
              </a:rPr>
              <a:t>La sensibilización central es la respuesta aumentada de las neuronas </a:t>
            </a:r>
            <a:r>
              <a:rPr lang="es-ES_tradnl" sz="1200" b="1" i="0" u="none" strike="noStrike" kern="1200" baseline="0" dirty="0" err="1" smtClean="0">
                <a:solidFill>
                  <a:schemeClr val="tx1"/>
                </a:solidFill>
                <a:latin typeface="+mn-lt"/>
                <a:ea typeface="+mn-ea"/>
                <a:cs typeface="+mn-cs"/>
              </a:rPr>
              <a:t>nociceptivas</a:t>
            </a:r>
            <a:r>
              <a:rPr lang="es-ES_tradnl" sz="1200" b="1" i="0" u="none" strike="noStrike" kern="1200" baseline="0" dirty="0" smtClean="0">
                <a:solidFill>
                  <a:schemeClr val="tx1"/>
                </a:solidFill>
                <a:latin typeface="+mn-lt"/>
                <a:ea typeface="+mn-ea"/>
                <a:cs typeface="+mn-cs"/>
              </a:rPr>
              <a:t> del Sistema Nervioso Central a estímulos normales o “subumbrales”</a:t>
            </a:r>
            <a:r>
              <a:rPr lang="es-ES_tradnl" sz="1200" b="0" i="0" u="none" strike="noStrike" kern="1200" baseline="30000" dirty="0" smtClean="0">
                <a:solidFill>
                  <a:schemeClr val="tx1"/>
                </a:solidFill>
                <a:latin typeface="+mn-lt"/>
                <a:ea typeface="+mn-ea"/>
                <a:cs typeface="+mn-cs"/>
              </a:rPr>
              <a:t>4,6-8 </a:t>
            </a:r>
            <a:r>
              <a:rPr lang="es-ES_tradnl" sz="1200" b="1" i="0" u="none" strike="noStrike" kern="1200" baseline="0" dirty="0" smtClean="0">
                <a:solidFill>
                  <a:schemeClr val="tx1"/>
                </a:solidFill>
                <a:latin typeface="+mn-lt"/>
                <a:ea typeface="+mn-ea"/>
                <a:cs typeface="+mn-cs"/>
              </a:rPr>
              <a:t>(Figura)</a:t>
            </a:r>
            <a:r>
              <a:rPr lang="es-ES_tradnl" sz="1200" b="0" i="0" u="none" strike="noStrike" kern="1200" baseline="0" dirty="0" smtClean="0">
                <a:solidFill>
                  <a:schemeClr val="tx1"/>
                </a:solidFill>
                <a:latin typeface="+mn-lt"/>
                <a:ea typeface="+mn-ea"/>
                <a:cs typeface="+mn-cs"/>
              </a:rPr>
              <a:t>.</a:t>
            </a:r>
          </a:p>
          <a:p>
            <a:r>
              <a:rPr lang="es-ES_tradnl" sz="1200" b="0" i="0" u="none" strike="noStrike" kern="1200" baseline="0" dirty="0" smtClean="0">
                <a:solidFill>
                  <a:schemeClr val="tx1"/>
                </a:solidFill>
                <a:latin typeface="+mn-lt"/>
                <a:ea typeface="+mn-ea"/>
                <a:cs typeface="+mn-cs"/>
              </a:rPr>
              <a:t>El asta dorsal está conectado al cerebro a través de varias vías. Las </a:t>
            </a:r>
            <a:r>
              <a:rPr lang="es-ES_tradnl" sz="1200" b="0" i="0" u="none" strike="noStrike" kern="1200" baseline="0" dirty="0" err="1" smtClean="0">
                <a:solidFill>
                  <a:schemeClr val="tx1"/>
                </a:solidFill>
                <a:latin typeface="+mn-lt"/>
                <a:ea typeface="+mn-ea"/>
                <a:cs typeface="+mn-cs"/>
              </a:rPr>
              <a:t>espinotalámicas</a:t>
            </a:r>
            <a:r>
              <a:rPr lang="es-ES_tradnl" sz="1200" b="0" i="0" u="none" strike="noStrike" kern="1200" baseline="0" dirty="0" smtClean="0">
                <a:solidFill>
                  <a:schemeClr val="tx1"/>
                </a:solidFill>
                <a:latin typeface="+mn-lt"/>
                <a:ea typeface="+mn-ea"/>
                <a:cs typeface="+mn-cs"/>
              </a:rPr>
              <a:t> llevan la información a las áreas corticales cerebrales, lo que permite valorar la topografía e intensidad del estímulo doloroso de forma consciente. Las </a:t>
            </a:r>
            <a:r>
              <a:rPr lang="es-ES_tradnl" sz="1200" b="0" i="0" u="none" strike="noStrike" kern="1200" baseline="0" dirty="0" err="1" smtClean="0">
                <a:solidFill>
                  <a:schemeClr val="tx1"/>
                </a:solidFill>
                <a:latin typeface="+mn-lt"/>
                <a:ea typeface="+mn-ea"/>
                <a:cs typeface="+mn-cs"/>
              </a:rPr>
              <a:t>espinobraquiales</a:t>
            </a:r>
            <a:r>
              <a:rPr lang="es-ES_tradnl" sz="1200" b="0" i="0" u="none" strike="noStrike" kern="1200" baseline="0" dirty="0" smtClean="0">
                <a:solidFill>
                  <a:schemeClr val="tx1"/>
                </a:solidFill>
                <a:latin typeface="+mn-lt"/>
                <a:ea typeface="+mn-ea"/>
                <a:cs typeface="+mn-cs"/>
              </a:rPr>
              <a:t> conectan con el hipotálamo y la amígdala, áreas cerebrales responsables de las emociones, elaborando las señales correspondientes a los componentes de la sensación desagradable del dolor. Las vías ascendentes están interconectadas con la memoria y áreas eferentes del cerebro que modulan la señal con diversos factores.  </a:t>
            </a:r>
          </a:p>
          <a:p>
            <a:r>
              <a:rPr lang="es-ES_tradnl" sz="1200" b="0" i="0" u="none" strike="noStrike" kern="1200" baseline="0" dirty="0" smtClean="0">
                <a:solidFill>
                  <a:schemeClr val="tx1"/>
                </a:solidFill>
                <a:latin typeface="+mn-lt"/>
                <a:ea typeface="+mn-ea"/>
                <a:cs typeface="+mn-cs"/>
              </a:rPr>
              <a:t>57 El cerebro también modula la transmisión de la señal a nivel del asta dorsal a través de las vías descendentes. Estas vías tienen tres componentes interrelacionados: sistema opioide, sistema </a:t>
            </a:r>
            <a:r>
              <a:rPr lang="es-ES_tradnl" sz="1200" b="0" i="0" u="none" strike="noStrike" kern="1200" baseline="0" dirty="0" err="1" smtClean="0">
                <a:solidFill>
                  <a:schemeClr val="tx1"/>
                </a:solidFill>
                <a:latin typeface="+mn-lt"/>
                <a:ea typeface="+mn-ea"/>
                <a:cs typeface="+mn-cs"/>
              </a:rPr>
              <a:t>noradrenérgico</a:t>
            </a:r>
            <a:r>
              <a:rPr lang="es-ES_tradnl" sz="1200" b="0" i="0" u="none" strike="noStrike" kern="1200" baseline="0" dirty="0" smtClean="0">
                <a:solidFill>
                  <a:schemeClr val="tx1"/>
                </a:solidFill>
                <a:latin typeface="+mn-lt"/>
                <a:ea typeface="+mn-ea"/>
                <a:cs typeface="+mn-cs"/>
              </a:rPr>
              <a:t> y sistema </a:t>
            </a:r>
            <a:r>
              <a:rPr lang="es-ES_tradnl" sz="1200" b="0" i="0" u="none" strike="noStrike" kern="1200" baseline="0" dirty="0" err="1" smtClean="0">
                <a:solidFill>
                  <a:schemeClr val="tx1"/>
                </a:solidFill>
                <a:latin typeface="+mn-lt"/>
                <a:ea typeface="+mn-ea"/>
                <a:cs typeface="+mn-cs"/>
              </a:rPr>
              <a:t>serotoninérgico</a:t>
            </a:r>
            <a:r>
              <a:rPr lang="es-ES_tradnl" sz="1200" b="0" i="0" u="none" strike="noStrike" kern="1200" baseline="0" dirty="0" smtClean="0">
                <a:solidFill>
                  <a:schemeClr val="tx1"/>
                </a:solidFill>
                <a:latin typeface="+mn-lt"/>
                <a:ea typeface="+mn-ea"/>
                <a:cs typeface="+mn-cs"/>
              </a:rPr>
              <a:t>. Además, las vías descendentes pueden ser inhibitorias y excitatorias9. La señal es, por tanto, intensamente modulada de forma central</a:t>
            </a:r>
            <a:r>
              <a:rPr lang="es-ES_tradnl" sz="1200" b="0" i="0" u="none" strike="noStrike" kern="1200" baseline="30000" dirty="0" smtClean="0">
                <a:solidFill>
                  <a:schemeClr val="tx1"/>
                </a:solidFill>
                <a:latin typeface="+mn-lt"/>
                <a:ea typeface="+mn-ea"/>
                <a:cs typeface="+mn-cs"/>
              </a:rPr>
              <a:t>4</a:t>
            </a:r>
            <a:r>
              <a:rPr lang="es-ES_tradnl" sz="1200" b="0" i="0" u="none" strike="noStrike" kern="1200" baseline="0" dirty="0" smtClean="0">
                <a:solidFill>
                  <a:schemeClr val="tx1"/>
                </a:solidFill>
                <a:latin typeface="+mn-lt"/>
                <a:ea typeface="+mn-ea"/>
                <a:cs typeface="+mn-cs"/>
              </a:rPr>
              <a:t>. </a:t>
            </a:r>
          </a:p>
          <a:p>
            <a:endParaRPr lang="es-ES_tradnl" sz="1200" b="0" i="0" u="none" strike="noStrike"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b="1" i="0" u="none" strike="noStrike" kern="1200" baseline="0" dirty="0" smtClean="0">
                <a:solidFill>
                  <a:schemeClr val="tx1"/>
                </a:solidFill>
                <a:latin typeface="+mn-lt"/>
                <a:ea typeface="+mn-ea"/>
                <a:cs typeface="+mn-cs"/>
              </a:rPr>
              <a:t>Bibliografía </a:t>
            </a:r>
            <a:endParaRPr lang="es-ES_tradnl" sz="1200" b="0"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4. </a:t>
            </a:r>
            <a:r>
              <a:rPr lang="es-ES_tradnl" sz="1200" b="0" i="0" u="none" strike="noStrike" kern="1200" baseline="0" dirty="0" err="1" smtClean="0">
                <a:solidFill>
                  <a:schemeClr val="tx1"/>
                </a:solidFill>
                <a:latin typeface="+mn-lt"/>
                <a:ea typeface="+mn-ea"/>
                <a:cs typeface="+mn-cs"/>
              </a:rPr>
              <a:t>Besson</a:t>
            </a:r>
            <a:r>
              <a:rPr lang="es-ES_tradnl" sz="1200" b="0" i="0" u="none" strike="noStrike" kern="1200" baseline="0" dirty="0" smtClean="0">
                <a:solidFill>
                  <a:schemeClr val="tx1"/>
                </a:solidFill>
                <a:latin typeface="+mn-lt"/>
                <a:ea typeface="+mn-ea"/>
                <a:cs typeface="+mn-cs"/>
              </a:rPr>
              <a:t> JM. Te </a:t>
            </a:r>
            <a:r>
              <a:rPr lang="es-ES_tradnl" sz="1200" b="0" i="0" u="none" strike="noStrike" kern="1200" baseline="0" dirty="0" err="1" smtClean="0">
                <a:solidFill>
                  <a:schemeClr val="tx1"/>
                </a:solidFill>
                <a:latin typeface="+mn-lt"/>
                <a:ea typeface="+mn-ea"/>
                <a:cs typeface="+mn-cs"/>
              </a:rPr>
              <a:t>neurobiology</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Lancet</a:t>
            </a:r>
            <a:r>
              <a:rPr lang="es-ES_tradnl" sz="1200" b="0" i="0" u="none" strike="noStrike" kern="1200" baseline="0" dirty="0" smtClean="0">
                <a:solidFill>
                  <a:schemeClr val="tx1"/>
                </a:solidFill>
                <a:latin typeface="+mn-lt"/>
                <a:ea typeface="+mn-ea"/>
                <a:cs typeface="+mn-cs"/>
              </a:rPr>
              <a:t> 1999; 353:1610-15. </a:t>
            </a:r>
          </a:p>
          <a:p>
            <a:r>
              <a:rPr lang="es-ES_tradnl" sz="1200" b="1" i="0" u="none" strike="noStrike" kern="1200" baseline="0" dirty="0" smtClean="0">
                <a:solidFill>
                  <a:schemeClr val="tx1"/>
                </a:solidFill>
                <a:latin typeface="+mn-lt"/>
                <a:ea typeface="+mn-ea"/>
                <a:cs typeface="+mn-cs"/>
              </a:rPr>
              <a:t>6. </a:t>
            </a:r>
            <a:r>
              <a:rPr lang="es-ES_tradnl" sz="1200" b="0" i="0" u="none" strike="noStrike" kern="1200" baseline="0" dirty="0" err="1" smtClean="0">
                <a:solidFill>
                  <a:schemeClr val="tx1"/>
                </a:solidFill>
                <a:latin typeface="+mn-lt"/>
                <a:ea typeface="+mn-ea"/>
                <a:cs typeface="+mn-cs"/>
              </a:rPr>
              <a:t>Latremoliere</a:t>
            </a:r>
            <a:r>
              <a:rPr lang="es-ES_tradnl" sz="1200" b="0" i="0" u="none" strike="noStrike" kern="1200" baseline="0" dirty="0" smtClean="0">
                <a:solidFill>
                  <a:schemeClr val="tx1"/>
                </a:solidFill>
                <a:latin typeface="+mn-lt"/>
                <a:ea typeface="+mn-ea"/>
                <a:cs typeface="+mn-cs"/>
              </a:rPr>
              <a:t> A, Woolf CJ. Central </a:t>
            </a:r>
            <a:r>
              <a:rPr lang="es-ES_tradnl" sz="1200" b="0" i="0" u="none" strike="noStrike" kern="1200" baseline="0" dirty="0" err="1" smtClean="0">
                <a:solidFill>
                  <a:schemeClr val="tx1"/>
                </a:solidFill>
                <a:latin typeface="+mn-lt"/>
                <a:ea typeface="+mn-ea"/>
                <a:cs typeface="+mn-cs"/>
              </a:rPr>
              <a:t>Sensitization</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Generator</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Hypersensitivity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by</a:t>
            </a:r>
            <a:r>
              <a:rPr lang="es-ES_tradnl" sz="1200" b="0" i="0" u="none" strike="noStrike" kern="1200" baseline="0" dirty="0" smtClean="0">
                <a:solidFill>
                  <a:schemeClr val="tx1"/>
                </a:solidFill>
                <a:latin typeface="+mn-lt"/>
                <a:ea typeface="+mn-ea"/>
                <a:cs typeface="+mn-cs"/>
              </a:rPr>
              <a:t> Central Neural </a:t>
            </a:r>
            <a:r>
              <a:rPr lang="es-ES_tradnl" sz="1200" b="0" i="0" u="none" strike="noStrike" kern="1200" baseline="0" dirty="0" err="1" smtClean="0">
                <a:solidFill>
                  <a:schemeClr val="tx1"/>
                </a:solidFill>
                <a:latin typeface="+mn-lt"/>
                <a:ea typeface="+mn-ea"/>
                <a:cs typeface="+mn-cs"/>
              </a:rPr>
              <a:t>Plasticity</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2009; 10:895-926. </a:t>
            </a:r>
          </a:p>
          <a:p>
            <a:r>
              <a:rPr lang="es-ES_tradnl" sz="1200" b="1" i="0" u="none" strike="noStrike" kern="1200" baseline="0" dirty="0" smtClean="0">
                <a:solidFill>
                  <a:schemeClr val="tx1"/>
                </a:solidFill>
                <a:latin typeface="+mn-lt"/>
                <a:ea typeface="+mn-ea"/>
                <a:cs typeface="+mn-cs"/>
              </a:rPr>
              <a:t>7. </a:t>
            </a:r>
            <a:r>
              <a:rPr lang="es-ES_tradnl" sz="1200" b="0" i="0" u="none" strike="noStrike" kern="1200" baseline="0" dirty="0" err="1" smtClean="0">
                <a:solidFill>
                  <a:schemeClr val="tx1"/>
                </a:solidFill>
                <a:latin typeface="+mn-lt"/>
                <a:ea typeface="+mn-ea"/>
                <a:cs typeface="+mn-cs"/>
              </a:rPr>
              <a:t>Bao</a:t>
            </a:r>
            <a:r>
              <a:rPr lang="es-ES_tradnl" sz="1200" b="0" i="0" u="none" strike="noStrike" kern="1200" baseline="0" dirty="0" smtClean="0">
                <a:solidFill>
                  <a:schemeClr val="tx1"/>
                </a:solidFill>
                <a:latin typeface="+mn-lt"/>
                <a:ea typeface="+mn-ea"/>
                <a:cs typeface="+mn-cs"/>
              </a:rPr>
              <a:t> Y, </a:t>
            </a:r>
            <a:r>
              <a:rPr lang="es-ES_tradnl" sz="1200" b="0" i="0" u="none" strike="noStrike" kern="1200" baseline="0" dirty="0" err="1" smtClean="0">
                <a:solidFill>
                  <a:schemeClr val="tx1"/>
                </a:solidFill>
                <a:latin typeface="+mn-lt"/>
                <a:ea typeface="+mn-ea"/>
                <a:cs typeface="+mn-cs"/>
              </a:rPr>
              <a:t>Hou</a:t>
            </a:r>
            <a:r>
              <a:rPr lang="es-ES_tradnl" sz="1200" b="0" i="0" u="none" strike="noStrike" kern="1200" baseline="0" dirty="0" smtClean="0">
                <a:solidFill>
                  <a:schemeClr val="tx1"/>
                </a:solidFill>
                <a:latin typeface="+mn-lt"/>
                <a:ea typeface="+mn-ea"/>
                <a:cs typeface="+mn-cs"/>
              </a:rPr>
              <a:t> W, </a:t>
            </a:r>
            <a:r>
              <a:rPr lang="es-ES_tradnl" sz="1200" b="0" i="0" u="none" strike="noStrike" kern="1200" baseline="0" dirty="0" err="1" smtClean="0">
                <a:solidFill>
                  <a:schemeClr val="tx1"/>
                </a:solidFill>
                <a:latin typeface="+mn-lt"/>
                <a:ea typeface="+mn-ea"/>
                <a:cs typeface="+mn-cs"/>
              </a:rPr>
              <a:t>Liu</a:t>
            </a:r>
            <a:r>
              <a:rPr lang="es-ES_tradnl" sz="1200" b="0" i="0" u="none" strike="noStrike" kern="1200" baseline="0" dirty="0" smtClean="0">
                <a:solidFill>
                  <a:schemeClr val="tx1"/>
                </a:solidFill>
                <a:latin typeface="+mn-lt"/>
                <a:ea typeface="+mn-ea"/>
                <a:cs typeface="+mn-cs"/>
              </a:rPr>
              <a:t> R,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PAR2-mediated </a:t>
            </a:r>
            <a:r>
              <a:rPr lang="es-ES_tradnl" sz="1200" b="0" i="0" u="none" strike="noStrike" kern="1200" baseline="0" dirty="0" err="1" smtClean="0">
                <a:solidFill>
                  <a:schemeClr val="tx1"/>
                </a:solidFill>
                <a:latin typeface="+mn-lt"/>
                <a:ea typeface="+mn-ea"/>
                <a:cs typeface="+mn-cs"/>
              </a:rPr>
              <a:t>upregulation</a:t>
            </a:r>
            <a:r>
              <a:rPr lang="es-ES_tradnl" sz="1200" b="0" i="0" u="none" strike="noStrike" kern="1200" baseline="0" dirty="0" smtClean="0">
                <a:solidFill>
                  <a:schemeClr val="tx1"/>
                </a:solidFill>
                <a:latin typeface="+mn-lt"/>
                <a:ea typeface="+mn-ea"/>
                <a:cs typeface="+mn-cs"/>
              </a:rPr>
              <a:t> of BDNF </a:t>
            </a:r>
            <a:r>
              <a:rPr lang="es-ES_tradnl" sz="1200" b="0" i="0" u="none" strike="noStrike" kern="1200" baseline="0" dirty="0" err="1" smtClean="0">
                <a:solidFill>
                  <a:schemeClr val="tx1"/>
                </a:solidFill>
                <a:latin typeface="+mn-lt"/>
                <a:ea typeface="+mn-ea"/>
                <a:cs typeface="+mn-cs"/>
              </a:rPr>
              <a:t>contributes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to</a:t>
            </a:r>
            <a:r>
              <a:rPr lang="es-ES_tradnl" sz="1200" b="0" i="0" u="none" strike="noStrike" kern="1200" baseline="0" dirty="0" smtClean="0">
                <a:solidFill>
                  <a:schemeClr val="tx1"/>
                </a:solidFill>
                <a:latin typeface="+mn-lt"/>
                <a:ea typeface="+mn-ea"/>
                <a:cs typeface="+mn-cs"/>
              </a:rPr>
              <a:t> central </a:t>
            </a:r>
            <a:r>
              <a:rPr lang="es-ES_tradnl" sz="1200" b="0" i="0" u="none" strike="noStrike" kern="1200" baseline="0" dirty="0" err="1" smtClean="0">
                <a:solidFill>
                  <a:schemeClr val="tx1"/>
                </a:solidFill>
                <a:latin typeface="+mn-lt"/>
                <a:ea typeface="+mn-ea"/>
                <a:cs typeface="+mn-cs"/>
              </a:rPr>
              <a:t>sensitization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bone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Mol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2014; 10:28. </a:t>
            </a:r>
          </a:p>
          <a:p>
            <a:r>
              <a:rPr lang="es-ES_tradnl" sz="1200" b="1" i="0" u="none" strike="noStrike" kern="1200" baseline="0" dirty="0" smtClean="0">
                <a:solidFill>
                  <a:schemeClr val="tx1"/>
                </a:solidFill>
                <a:latin typeface="+mn-lt"/>
                <a:ea typeface="+mn-ea"/>
                <a:cs typeface="+mn-cs"/>
              </a:rPr>
              <a:t>8. </a:t>
            </a:r>
            <a:r>
              <a:rPr lang="es-ES_tradnl" sz="1200" b="0" i="0" u="none" strike="noStrike" kern="1200" baseline="0" dirty="0" smtClean="0">
                <a:solidFill>
                  <a:schemeClr val="tx1"/>
                </a:solidFill>
                <a:latin typeface="+mn-lt"/>
                <a:ea typeface="+mn-ea"/>
                <a:cs typeface="+mn-cs"/>
              </a:rPr>
              <a:t>Clark AK, </a:t>
            </a:r>
            <a:r>
              <a:rPr lang="es-ES_tradnl" sz="1200" b="0" i="0" u="none" strike="noStrike" kern="1200" baseline="0" dirty="0" err="1" smtClean="0">
                <a:solidFill>
                  <a:schemeClr val="tx1"/>
                </a:solidFill>
                <a:latin typeface="+mn-lt"/>
                <a:ea typeface="+mn-ea"/>
                <a:cs typeface="+mn-cs"/>
              </a:rPr>
              <a:t>Malcangio</a:t>
            </a:r>
            <a:r>
              <a:rPr lang="es-ES_tradnl" sz="1200" b="0" i="0" u="none" strike="noStrike" kern="1200" baseline="0" dirty="0" smtClean="0">
                <a:solidFill>
                  <a:schemeClr val="tx1"/>
                </a:solidFill>
                <a:latin typeface="+mn-lt"/>
                <a:ea typeface="+mn-ea"/>
                <a:cs typeface="+mn-cs"/>
              </a:rPr>
              <a:t> M. </a:t>
            </a:r>
            <a:r>
              <a:rPr lang="es-ES_tradnl" sz="1200" b="0" i="0" u="none" strike="noStrike" kern="1200" baseline="0" dirty="0" err="1" smtClean="0">
                <a:solidFill>
                  <a:schemeClr val="tx1"/>
                </a:solidFill>
                <a:latin typeface="+mn-lt"/>
                <a:ea typeface="+mn-ea"/>
                <a:cs typeface="+mn-cs"/>
              </a:rPr>
              <a:t>Fractalkine</a:t>
            </a:r>
            <a:r>
              <a:rPr lang="es-ES_tradnl" sz="1200" b="0" i="0" u="none" strike="noStrike" kern="1200" baseline="0" dirty="0" smtClean="0">
                <a:solidFill>
                  <a:schemeClr val="tx1"/>
                </a:solidFill>
                <a:latin typeface="+mn-lt"/>
                <a:ea typeface="+mn-ea"/>
                <a:cs typeface="+mn-cs"/>
              </a:rPr>
              <a:t>/CX3CR1 </a:t>
            </a:r>
            <a:r>
              <a:rPr lang="es-ES_tradnl" sz="1200" b="0" i="0" u="none" strike="noStrike" kern="1200" baseline="0" dirty="0" err="1" smtClean="0">
                <a:solidFill>
                  <a:schemeClr val="tx1"/>
                </a:solidFill>
                <a:latin typeface="+mn-lt"/>
                <a:ea typeface="+mn-ea"/>
                <a:cs typeface="+mn-cs"/>
              </a:rPr>
              <a:t>signaling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during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neuropathic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Front </a:t>
            </a:r>
            <a:r>
              <a:rPr lang="es-ES_tradnl" sz="1200" b="0" i="0" u="none" strike="noStrike" kern="1200" baseline="0" dirty="0" err="1" smtClean="0">
                <a:solidFill>
                  <a:schemeClr val="tx1"/>
                </a:solidFill>
                <a:latin typeface="+mn-lt"/>
                <a:ea typeface="+mn-ea"/>
                <a:cs typeface="+mn-cs"/>
              </a:rPr>
              <a:t>Cell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Neurosci</a:t>
            </a:r>
            <a:r>
              <a:rPr lang="es-ES_tradnl" sz="1200" b="0" i="0" u="none" strike="noStrike" kern="1200" baseline="0" dirty="0" smtClean="0">
                <a:solidFill>
                  <a:schemeClr val="tx1"/>
                </a:solidFill>
                <a:latin typeface="+mn-lt"/>
                <a:ea typeface="+mn-ea"/>
                <a:cs typeface="+mn-cs"/>
              </a:rPr>
              <a:t>. 2014; 8:121. </a:t>
            </a: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8</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0" i="0" u="none" strike="noStrike" kern="1200" baseline="0" dirty="0" smtClean="0">
                <a:solidFill>
                  <a:schemeClr val="tx1"/>
                </a:solidFill>
                <a:latin typeface="+mn-lt"/>
                <a:ea typeface="+mn-ea"/>
                <a:cs typeface="+mn-cs"/>
              </a:rPr>
              <a:t>A medida que el cáncer crece dentro del hueso, se induce una gran respuesta inflamatoria y se activa el eje osteoclasto/osteoblasto alterándose su equilibrio. El resultado es una progresiva destrucción ósea, con remodelación ósea aberrante, muerte celular, inflamación y destrucción de fibras aferentes primarias. </a:t>
            </a:r>
          </a:p>
          <a:p>
            <a:r>
              <a:rPr lang="es-ES_tradnl" sz="1200" b="0" i="0" u="none" strike="noStrike" kern="1200" baseline="0" dirty="0" smtClean="0">
                <a:solidFill>
                  <a:schemeClr val="tx1"/>
                </a:solidFill>
                <a:latin typeface="+mn-lt"/>
                <a:ea typeface="+mn-ea"/>
                <a:cs typeface="+mn-cs"/>
              </a:rPr>
              <a:t>El dolor óseo se perpetúa en un círculo vicioso por las propias células tumorales que, a través de la producción de diversos factores inflamatorios continúan activando los</a:t>
            </a:r>
          </a:p>
          <a:p>
            <a:r>
              <a:rPr lang="es-ES_tradnl" sz="1200" b="0" i="0" u="none" strike="noStrike" kern="1200" baseline="0" dirty="0" smtClean="0">
                <a:solidFill>
                  <a:schemeClr val="tx1"/>
                </a:solidFill>
                <a:latin typeface="+mn-lt"/>
                <a:ea typeface="+mn-ea"/>
                <a:cs typeface="+mn-cs"/>
              </a:rPr>
              <a:t>osteoblastos. Las células </a:t>
            </a:r>
            <a:r>
              <a:rPr lang="es-ES_tradnl" sz="1200" b="0" i="0" u="none" strike="noStrike" kern="1200" baseline="0" dirty="0" err="1" smtClean="0">
                <a:solidFill>
                  <a:schemeClr val="tx1"/>
                </a:solidFill>
                <a:latin typeface="+mn-lt"/>
                <a:ea typeface="+mn-ea"/>
                <a:cs typeface="+mn-cs"/>
              </a:rPr>
              <a:t>osteoblásticas</a:t>
            </a:r>
            <a:r>
              <a:rPr lang="es-ES_tradnl" sz="1200" b="0" i="0" u="none" strike="noStrike" kern="1200" baseline="0" dirty="0" smtClean="0">
                <a:solidFill>
                  <a:schemeClr val="tx1"/>
                </a:solidFill>
                <a:latin typeface="+mn-lt"/>
                <a:ea typeface="+mn-ea"/>
                <a:cs typeface="+mn-cs"/>
              </a:rPr>
              <a:t>, por su parte, producen una citoquina, conocida como RANKL, cuya unión a los precursores de las células </a:t>
            </a:r>
            <a:r>
              <a:rPr lang="es-ES_tradnl" sz="1200" b="0" i="0" u="none" strike="noStrike" kern="1200" baseline="0" dirty="0" err="1" smtClean="0">
                <a:solidFill>
                  <a:schemeClr val="tx1"/>
                </a:solidFill>
                <a:latin typeface="+mn-lt"/>
                <a:ea typeface="+mn-ea"/>
                <a:cs typeface="+mn-cs"/>
              </a:rPr>
              <a:t>osteoclásticas</a:t>
            </a:r>
            <a:r>
              <a:rPr lang="es-ES_tradnl" sz="1200" b="0" i="0" u="none" strike="noStrike" kern="1200" baseline="0" dirty="0" smtClean="0">
                <a:solidFill>
                  <a:schemeClr val="tx1"/>
                </a:solidFill>
                <a:latin typeface="+mn-lt"/>
                <a:ea typeface="+mn-ea"/>
                <a:cs typeface="+mn-cs"/>
              </a:rPr>
              <a:t> conducen a su vez a la activación de estas células aumentando la lisis ósea y la producción de sustancias que favorecen la implantación</a:t>
            </a:r>
          </a:p>
          <a:p>
            <a:r>
              <a:rPr lang="es-ES_tradnl" sz="1200" b="0" i="0" u="none" strike="noStrike" kern="1200" baseline="0" dirty="0" smtClean="0">
                <a:solidFill>
                  <a:schemeClr val="tx1"/>
                </a:solidFill>
                <a:latin typeface="+mn-lt"/>
                <a:ea typeface="+mn-ea"/>
                <a:cs typeface="+mn-cs"/>
              </a:rPr>
              <a:t>y anidación de la metástasis</a:t>
            </a:r>
            <a:r>
              <a:rPr lang="es-ES_tradnl" sz="1200" b="0" i="0" u="none" strike="noStrike" kern="1200" baseline="30000" dirty="0" smtClean="0">
                <a:solidFill>
                  <a:schemeClr val="tx1"/>
                </a:solidFill>
                <a:latin typeface="+mn-lt"/>
                <a:ea typeface="+mn-ea"/>
                <a:cs typeface="+mn-cs"/>
              </a:rPr>
              <a:t>11</a:t>
            </a:r>
            <a:r>
              <a:rPr lang="es-ES_tradnl" sz="1200" b="0" i="0" u="none" strike="noStrike" kern="1200" baseline="0" dirty="0" smtClean="0">
                <a:solidFill>
                  <a:schemeClr val="tx1"/>
                </a:solidFill>
                <a:latin typeface="+mn-lt"/>
                <a:ea typeface="+mn-ea"/>
                <a:cs typeface="+mn-cs"/>
              </a:rPr>
              <a:t>. A su vez, toda esta respuesta desencadena mayor inflamación y neuropatía produciéndose la sensibilización periférica</a:t>
            </a:r>
          </a:p>
          <a:p>
            <a:r>
              <a:rPr lang="es-ES_tradnl" sz="1200" b="0" i="0" u="none" strike="noStrike" kern="1200" baseline="0" dirty="0" smtClean="0">
                <a:solidFill>
                  <a:schemeClr val="tx1"/>
                </a:solidFill>
                <a:latin typeface="+mn-lt"/>
                <a:ea typeface="+mn-ea"/>
                <a:cs typeface="+mn-cs"/>
              </a:rPr>
              <a:t>que conducirá a la hiperalgesia primaria</a:t>
            </a:r>
            <a:r>
              <a:rPr lang="es-ES_tradnl" sz="1200" b="0" i="0" u="none" strike="noStrike" kern="1200" baseline="30000" dirty="0" smtClean="0">
                <a:solidFill>
                  <a:schemeClr val="tx1"/>
                </a:solidFill>
                <a:latin typeface="+mn-lt"/>
                <a:ea typeface="+mn-ea"/>
                <a:cs typeface="+mn-cs"/>
              </a:rPr>
              <a:t>12</a:t>
            </a:r>
            <a:r>
              <a:rPr lang="es-ES_tradnl" sz="1200" b="0" i="0" u="none" strike="noStrike" kern="1200" baseline="0" dirty="0" smtClean="0">
                <a:solidFill>
                  <a:schemeClr val="tx1"/>
                </a:solidFill>
                <a:latin typeface="+mn-lt"/>
                <a:ea typeface="+mn-ea"/>
                <a:cs typeface="+mn-cs"/>
              </a:rPr>
              <a:t>. La respuesta desencadenada a nivel central por el dolor óseo de origen oncológico difiere de la producida en el dolor inflamatorio o </a:t>
            </a:r>
            <a:r>
              <a:rPr lang="es-ES_tradnl" sz="1200" b="0" i="0" u="none" strike="noStrike" kern="1200" baseline="0" dirty="0" err="1" smtClean="0">
                <a:solidFill>
                  <a:schemeClr val="tx1"/>
                </a:solidFill>
                <a:latin typeface="+mn-lt"/>
                <a:ea typeface="+mn-ea"/>
                <a:cs typeface="+mn-cs"/>
              </a:rPr>
              <a:t>neuropático</a:t>
            </a:r>
            <a:r>
              <a:rPr lang="es-ES_tradnl" sz="1200" b="0" i="0" u="none" strike="noStrike" kern="1200" baseline="0" dirty="0" smtClean="0">
                <a:solidFill>
                  <a:schemeClr val="tx1"/>
                </a:solidFill>
                <a:latin typeface="+mn-lt"/>
                <a:ea typeface="+mn-ea"/>
                <a:cs typeface="+mn-cs"/>
              </a:rPr>
              <a:t>. La alteración de la excitación neuronal es mayor y existe una mayor actividad </a:t>
            </a:r>
            <a:r>
              <a:rPr lang="es-ES_tradnl" sz="1200" b="0" i="0" u="none" strike="noStrike" kern="1200" baseline="0" dirty="0" err="1" smtClean="0">
                <a:solidFill>
                  <a:schemeClr val="tx1"/>
                </a:solidFill>
                <a:latin typeface="+mn-lt"/>
                <a:ea typeface="+mn-ea"/>
                <a:cs typeface="+mn-cs"/>
              </a:rPr>
              <a:t>glial</a:t>
            </a:r>
            <a:r>
              <a:rPr lang="es-ES_tradnl" sz="1200" b="0" i="0" u="none" strike="noStrike" kern="1200" baseline="0" dirty="0" smtClean="0">
                <a:solidFill>
                  <a:schemeClr val="tx1"/>
                </a:solidFill>
                <a:latin typeface="+mn-lt"/>
                <a:ea typeface="+mn-ea"/>
                <a:cs typeface="+mn-cs"/>
              </a:rPr>
              <a:t>. Todo ello conduce a fenómenos más precoces de sensibilización central</a:t>
            </a:r>
            <a:r>
              <a:rPr lang="es-ES_tradnl" sz="1200" b="0" i="0" u="none" strike="noStrike" kern="1200" baseline="30000" dirty="0" smtClean="0">
                <a:solidFill>
                  <a:schemeClr val="tx1"/>
                </a:solidFill>
                <a:latin typeface="+mn-lt"/>
                <a:ea typeface="+mn-ea"/>
                <a:cs typeface="+mn-cs"/>
              </a:rPr>
              <a:t>10</a:t>
            </a:r>
            <a:r>
              <a:rPr lang="es-ES_tradnl" sz="1200" b="0" i="0" u="none" strike="noStrike" kern="1200" baseline="0" dirty="0" smtClean="0">
                <a:solidFill>
                  <a:schemeClr val="tx1"/>
                </a:solidFill>
                <a:latin typeface="+mn-lt"/>
                <a:ea typeface="+mn-ea"/>
                <a:cs typeface="+mn-cs"/>
              </a:rPr>
              <a:t>.</a:t>
            </a:r>
          </a:p>
          <a:p>
            <a:endParaRPr lang="es-ES_tradnl" sz="1200" b="0" i="0" u="none" strike="noStrike"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b="1" i="0" u="none" strike="noStrike" kern="1200" baseline="0" dirty="0" smtClean="0">
                <a:solidFill>
                  <a:schemeClr val="tx1"/>
                </a:solidFill>
                <a:latin typeface="+mn-lt"/>
                <a:ea typeface="+mn-ea"/>
                <a:cs typeface="+mn-cs"/>
              </a:rPr>
              <a:t>Bibliografía </a:t>
            </a:r>
            <a:endParaRPr lang="es-ES_tradnl" sz="1200" b="0"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Currie</a:t>
            </a:r>
            <a:r>
              <a:rPr lang="es-ES_tradnl" sz="1200" b="0" i="0" u="none" strike="noStrike" kern="1200" baseline="0" dirty="0" smtClean="0">
                <a:solidFill>
                  <a:schemeClr val="tx1"/>
                </a:solidFill>
                <a:latin typeface="+mn-lt"/>
                <a:ea typeface="+mn-ea"/>
                <a:cs typeface="+mn-cs"/>
              </a:rPr>
              <a:t> GL, </a:t>
            </a:r>
            <a:r>
              <a:rPr lang="es-ES_tradnl" sz="1200" b="0" i="0" u="none" strike="noStrike" kern="1200" baseline="0" dirty="0" err="1" smtClean="0">
                <a:solidFill>
                  <a:schemeClr val="tx1"/>
                </a:solidFill>
                <a:latin typeface="+mn-lt"/>
                <a:ea typeface="+mn-ea"/>
                <a:cs typeface="+mn-cs"/>
              </a:rPr>
              <a:t>Delaney</a:t>
            </a:r>
            <a:r>
              <a:rPr lang="es-ES_tradnl" sz="1200" b="0" i="0" u="none" strike="noStrike" kern="1200" baseline="0" dirty="0" smtClean="0">
                <a:solidFill>
                  <a:schemeClr val="tx1"/>
                </a:solidFill>
                <a:latin typeface="+mn-lt"/>
                <a:ea typeface="+mn-ea"/>
                <a:cs typeface="+mn-cs"/>
              </a:rPr>
              <a:t> A, Bennett MI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Animal </a:t>
            </a:r>
            <a:r>
              <a:rPr lang="es-ES_tradnl" sz="1200" b="0" i="0" u="none" strike="noStrike" kern="1200" baseline="0" dirty="0" err="1" smtClean="0">
                <a:solidFill>
                  <a:schemeClr val="tx1"/>
                </a:solidFill>
                <a:latin typeface="+mn-lt"/>
                <a:ea typeface="+mn-ea"/>
                <a:cs typeface="+mn-cs"/>
              </a:rPr>
              <a:t>models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bone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systematic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and meta-</a:t>
            </a:r>
            <a:r>
              <a:rPr lang="es-ES_tradnl" sz="1200" b="0" i="0" u="none" strike="noStrike" kern="1200" baseline="0" dirty="0" err="1" smtClean="0">
                <a:solidFill>
                  <a:schemeClr val="tx1"/>
                </a:solidFill>
                <a:latin typeface="+mn-lt"/>
                <a:ea typeface="+mn-ea"/>
                <a:cs typeface="+mn-cs"/>
              </a:rPr>
              <a:t>analyses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2013; 154:917-26. </a:t>
            </a:r>
          </a:p>
          <a:p>
            <a:r>
              <a:rPr lang="es-ES_tradnl" sz="1200" b="1" i="0" u="none" strike="noStrike" kern="1200" baseline="0" dirty="0" smtClean="0">
                <a:solidFill>
                  <a:schemeClr val="tx1"/>
                </a:solidFill>
                <a:latin typeface="+mn-lt"/>
                <a:ea typeface="+mn-ea"/>
                <a:cs typeface="+mn-cs"/>
              </a:rPr>
              <a:t>11. </a:t>
            </a:r>
            <a:r>
              <a:rPr lang="es-ES_tradnl" sz="1200" b="0" i="0" u="none" strike="noStrike" kern="1200" baseline="0" dirty="0" err="1" smtClean="0">
                <a:solidFill>
                  <a:schemeClr val="tx1"/>
                </a:solidFill>
                <a:latin typeface="+mn-lt"/>
                <a:ea typeface="+mn-ea"/>
                <a:cs typeface="+mn-cs"/>
              </a:rPr>
              <a:t>Boyle</a:t>
            </a:r>
            <a:r>
              <a:rPr lang="es-ES_tradnl" sz="1200" b="0" i="0" u="none" strike="noStrike" kern="1200" baseline="0" dirty="0" smtClean="0">
                <a:solidFill>
                  <a:schemeClr val="tx1"/>
                </a:solidFill>
                <a:latin typeface="+mn-lt"/>
                <a:ea typeface="+mn-ea"/>
                <a:cs typeface="+mn-cs"/>
              </a:rPr>
              <a:t> WJ, </a:t>
            </a:r>
            <a:r>
              <a:rPr lang="es-ES_tradnl" sz="1200" b="0" i="0" u="none" strike="noStrike" kern="1200" baseline="0" dirty="0" err="1" smtClean="0">
                <a:solidFill>
                  <a:schemeClr val="tx1"/>
                </a:solidFill>
                <a:latin typeface="+mn-lt"/>
                <a:ea typeface="+mn-ea"/>
                <a:cs typeface="+mn-cs"/>
              </a:rPr>
              <a:t>Simonet</a:t>
            </a:r>
            <a:r>
              <a:rPr lang="es-ES_tradnl" sz="1200" b="0" i="0" u="none" strike="noStrike" kern="1200" baseline="0" dirty="0" smtClean="0">
                <a:solidFill>
                  <a:schemeClr val="tx1"/>
                </a:solidFill>
                <a:latin typeface="+mn-lt"/>
                <a:ea typeface="+mn-ea"/>
                <a:cs typeface="+mn-cs"/>
              </a:rPr>
              <a:t> WS, </a:t>
            </a:r>
            <a:r>
              <a:rPr lang="es-ES_tradnl" sz="1200" b="0" i="0" u="none" strike="noStrike" kern="1200" baseline="0" dirty="0" err="1" smtClean="0">
                <a:solidFill>
                  <a:schemeClr val="tx1"/>
                </a:solidFill>
                <a:latin typeface="+mn-lt"/>
                <a:ea typeface="+mn-ea"/>
                <a:cs typeface="+mn-cs"/>
              </a:rPr>
              <a:t>Lacey</a:t>
            </a:r>
            <a:r>
              <a:rPr lang="es-ES_tradnl" sz="1200" b="0" i="0" u="none" strike="noStrike" kern="1200" baseline="0" dirty="0" smtClean="0">
                <a:solidFill>
                  <a:schemeClr val="tx1"/>
                </a:solidFill>
                <a:latin typeface="+mn-lt"/>
                <a:ea typeface="+mn-ea"/>
                <a:cs typeface="+mn-cs"/>
              </a:rPr>
              <a:t> DL. </a:t>
            </a:r>
            <a:r>
              <a:rPr lang="es-ES_tradnl" sz="1200" b="0" i="0" u="none" strike="noStrike" kern="1200" baseline="0" dirty="0" err="1" smtClean="0">
                <a:solidFill>
                  <a:schemeClr val="tx1"/>
                </a:solidFill>
                <a:latin typeface="+mn-lt"/>
                <a:ea typeface="+mn-ea"/>
                <a:cs typeface="+mn-cs"/>
              </a:rPr>
              <a:t>Osteoclast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differentiation</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activation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Nature</a:t>
            </a:r>
            <a:r>
              <a:rPr lang="es-ES_tradnl" sz="1200" b="0" i="0" u="none" strike="noStrike" kern="1200" baseline="0" dirty="0" smtClean="0">
                <a:solidFill>
                  <a:schemeClr val="tx1"/>
                </a:solidFill>
                <a:latin typeface="+mn-lt"/>
                <a:ea typeface="+mn-ea"/>
                <a:cs typeface="+mn-cs"/>
              </a:rPr>
              <a:t> 2003; 423:337-42. </a:t>
            </a:r>
          </a:p>
          <a:p>
            <a:r>
              <a:rPr lang="es-ES_tradnl" sz="1200" b="1" i="0" u="none" strike="noStrike" kern="1200" baseline="0" dirty="0" smtClean="0">
                <a:solidFill>
                  <a:schemeClr val="tx1"/>
                </a:solidFill>
                <a:latin typeface="+mn-lt"/>
                <a:ea typeface="+mn-ea"/>
                <a:cs typeface="+mn-cs"/>
              </a:rPr>
              <a:t>12. </a:t>
            </a:r>
            <a:r>
              <a:rPr lang="es-ES_tradnl" sz="1200" b="0" i="0" u="none" strike="noStrike" kern="1200" baseline="0" dirty="0" err="1" smtClean="0">
                <a:solidFill>
                  <a:schemeClr val="tx1"/>
                </a:solidFill>
                <a:latin typeface="+mn-lt"/>
                <a:ea typeface="+mn-ea"/>
                <a:cs typeface="+mn-cs"/>
              </a:rPr>
              <a:t>Mantyh</a:t>
            </a:r>
            <a:r>
              <a:rPr lang="es-ES_tradnl" sz="1200" b="0" i="0" u="none" strike="noStrike" kern="1200" baseline="0" dirty="0" smtClean="0">
                <a:solidFill>
                  <a:schemeClr val="tx1"/>
                </a:solidFill>
                <a:latin typeface="+mn-lt"/>
                <a:ea typeface="+mn-ea"/>
                <a:cs typeface="+mn-cs"/>
              </a:rPr>
              <a:t> WG, </a:t>
            </a:r>
            <a:r>
              <a:rPr lang="es-ES_tradnl" sz="1200" b="0" i="0" u="none" strike="noStrike" kern="1200" baseline="0" dirty="0" err="1" smtClean="0">
                <a:solidFill>
                  <a:schemeClr val="tx1"/>
                </a:solidFill>
                <a:latin typeface="+mn-lt"/>
                <a:ea typeface="+mn-ea"/>
                <a:cs typeface="+mn-cs"/>
              </a:rPr>
              <a:t>Jimenez</a:t>
            </a:r>
            <a:r>
              <a:rPr lang="es-ES_tradnl" sz="1200" b="0" i="0" u="none" strike="noStrike" kern="1200" baseline="0" dirty="0" smtClean="0">
                <a:solidFill>
                  <a:schemeClr val="tx1"/>
                </a:solidFill>
                <a:latin typeface="+mn-lt"/>
                <a:ea typeface="+mn-ea"/>
                <a:cs typeface="+mn-cs"/>
              </a:rPr>
              <a:t>-Andrade JM, </a:t>
            </a:r>
            <a:r>
              <a:rPr lang="es-ES_tradnl" sz="1200" b="0" i="0" u="none" strike="noStrike" kern="1200" baseline="0" dirty="0" err="1" smtClean="0">
                <a:solidFill>
                  <a:schemeClr val="tx1"/>
                </a:solidFill>
                <a:latin typeface="+mn-lt"/>
                <a:ea typeface="+mn-ea"/>
                <a:cs typeface="+mn-cs"/>
              </a:rPr>
              <a:t>Stake</a:t>
            </a:r>
            <a:r>
              <a:rPr lang="es-ES_tradnl" sz="1200" b="0" i="0" u="none" strike="noStrike" kern="1200" baseline="0" dirty="0" smtClean="0">
                <a:solidFill>
                  <a:schemeClr val="tx1"/>
                </a:solidFill>
                <a:latin typeface="+mn-lt"/>
                <a:ea typeface="+mn-ea"/>
                <a:cs typeface="+mn-cs"/>
              </a:rPr>
              <a:t> JI </a:t>
            </a:r>
            <a:r>
              <a:rPr lang="es-ES_tradnl" sz="1200" b="0" i="1" u="none" strike="noStrike" kern="1200" baseline="0" dirty="0" smtClean="0">
                <a:solidFill>
                  <a:schemeClr val="tx1"/>
                </a:solidFill>
                <a:latin typeface="+mn-lt"/>
                <a:ea typeface="+mn-ea"/>
                <a:cs typeface="+mn-cs"/>
              </a:rPr>
              <a:t>et al. </a:t>
            </a:r>
            <a:r>
              <a:rPr lang="es-ES_tradnl" sz="1200" b="0" i="0" u="none" strike="noStrike" kern="1200" baseline="0" dirty="0" err="1" smtClean="0">
                <a:solidFill>
                  <a:schemeClr val="tx1"/>
                </a:solidFill>
                <a:latin typeface="+mn-lt"/>
                <a:ea typeface="+mn-ea"/>
                <a:cs typeface="+mn-cs"/>
              </a:rPr>
              <a:t>Blockade</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nerve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sprouting</a:t>
            </a:r>
            <a:r>
              <a:rPr lang="es-ES_tradnl" sz="1200" b="0" i="0" u="none" strike="noStrike" kern="1200" baseline="0" dirty="0" smtClean="0">
                <a:solidFill>
                  <a:schemeClr val="tx1"/>
                </a:solidFill>
                <a:latin typeface="+mn-lt"/>
                <a:ea typeface="+mn-ea"/>
                <a:cs typeface="+mn-cs"/>
              </a:rPr>
              <a:t> and neuroma </a:t>
            </a:r>
            <a:r>
              <a:rPr lang="es-ES_tradnl" sz="1200" b="0" i="0" u="none" strike="noStrike" kern="1200" baseline="0" dirty="0" err="1" smtClean="0">
                <a:solidFill>
                  <a:schemeClr val="tx1"/>
                </a:solidFill>
                <a:latin typeface="+mn-lt"/>
                <a:ea typeface="+mn-ea"/>
                <a:cs typeface="+mn-cs"/>
              </a:rPr>
              <a:t>formation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markedly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attenuates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development</a:t>
            </a:r>
            <a:r>
              <a:rPr lang="es-ES_tradnl" sz="1200" b="0" i="0" u="none" strike="noStrike" kern="1200" baseline="0" dirty="0" smtClean="0">
                <a:solidFill>
                  <a:schemeClr val="tx1"/>
                </a:solidFill>
                <a:latin typeface="+mn-lt"/>
                <a:ea typeface="+mn-ea"/>
                <a:cs typeface="+mn-cs"/>
              </a:rPr>
              <a:t> of late </a:t>
            </a:r>
            <a:r>
              <a:rPr lang="es-ES_tradnl" sz="1200" b="0" i="0" u="none" strike="noStrike" kern="1200" baseline="0" dirty="0" err="1" smtClean="0">
                <a:solidFill>
                  <a:schemeClr val="tx1"/>
                </a:solidFill>
                <a:latin typeface="+mn-lt"/>
                <a:ea typeface="+mn-ea"/>
                <a:cs typeface="+mn-cs"/>
              </a:rPr>
              <a:t>stage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Neuroscience</a:t>
            </a:r>
            <a:r>
              <a:rPr lang="es-ES_tradnl" sz="1200" b="0" i="0" u="none" strike="noStrike" kern="1200" baseline="0" dirty="0" smtClean="0">
                <a:solidFill>
                  <a:schemeClr val="tx1"/>
                </a:solidFill>
                <a:latin typeface="+mn-lt"/>
                <a:ea typeface="+mn-ea"/>
                <a:cs typeface="+mn-cs"/>
              </a:rPr>
              <a:t>. 2010; 171:588-98. </a:t>
            </a: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9</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10</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26041393"/>
      </p:ext>
    </p:extLst>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0" i="0" u="none" strike="noStrike" kern="1200" baseline="0" dirty="0" smtClean="0">
                <a:solidFill>
                  <a:schemeClr val="tx1"/>
                </a:solidFill>
                <a:latin typeface="+mn-lt"/>
                <a:ea typeface="+mn-ea"/>
                <a:cs typeface="+mn-cs"/>
              </a:rPr>
              <a:t>El incremento en la reabsorción ósea es probablemente el factor más importante en la génesis del dolor. Otros factores asociados a su génesis pueden ser: la liberación de mediadores químicos, el aumento de presión </a:t>
            </a:r>
            <a:r>
              <a:rPr lang="es-ES_tradnl" sz="1200" b="0" i="0" u="none" strike="noStrike" kern="1200" baseline="0" dirty="0" err="1" smtClean="0">
                <a:solidFill>
                  <a:schemeClr val="tx1"/>
                </a:solidFill>
                <a:latin typeface="+mn-lt"/>
                <a:ea typeface="+mn-ea"/>
                <a:cs typeface="+mn-cs"/>
              </a:rPr>
              <a:t>intraósea</a:t>
            </a:r>
            <a:r>
              <a:rPr lang="es-ES_tradnl" sz="1200" b="0" i="0" u="none" strike="noStrike" kern="1200" baseline="0" dirty="0" smtClean="0">
                <a:solidFill>
                  <a:schemeClr val="tx1"/>
                </a:solidFill>
                <a:latin typeface="+mn-lt"/>
                <a:ea typeface="+mn-ea"/>
                <a:cs typeface="+mn-cs"/>
              </a:rPr>
              <a:t>, las </a:t>
            </a:r>
            <a:r>
              <a:rPr lang="es-ES_tradnl" sz="1200" b="0" i="0" u="none" strike="noStrike" kern="1200" baseline="0" dirty="0" err="1" smtClean="0">
                <a:solidFill>
                  <a:schemeClr val="tx1"/>
                </a:solidFill>
                <a:latin typeface="+mn-lt"/>
                <a:ea typeface="+mn-ea"/>
                <a:cs typeface="+mn-cs"/>
              </a:rPr>
              <a:t>microfracturas</a:t>
            </a:r>
            <a:r>
              <a:rPr lang="es-ES_tradnl" sz="1200" b="0" i="0" u="none" strike="noStrike" kern="1200" baseline="0" dirty="0" smtClean="0">
                <a:solidFill>
                  <a:schemeClr val="tx1"/>
                </a:solidFill>
                <a:latin typeface="+mn-lt"/>
                <a:ea typeface="+mn-ea"/>
                <a:cs typeface="+mn-cs"/>
              </a:rPr>
              <a:t>, el estrechamiento del periostio, espasmo muscular reactivo, la infiltración de la raíz nerviosa o compresión. </a:t>
            </a:r>
          </a:p>
          <a:p>
            <a:r>
              <a:rPr lang="es-ES_tradnl" sz="1200" b="1" i="0" u="none" strike="noStrike" kern="1200" baseline="0" dirty="0" smtClean="0">
                <a:solidFill>
                  <a:schemeClr val="tx1"/>
                </a:solidFill>
                <a:latin typeface="+mn-lt"/>
                <a:ea typeface="+mn-ea"/>
                <a:cs typeface="+mn-cs"/>
              </a:rPr>
              <a:t>Bibliografía </a:t>
            </a:r>
            <a:endParaRPr lang="es-ES_tradnl" sz="1200" b="0"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1. </a:t>
            </a:r>
            <a:r>
              <a:rPr lang="es-ES_tradnl" sz="1200" b="0" i="0" u="none" strike="noStrike" kern="1200" baseline="0" dirty="0" err="1" smtClean="0">
                <a:solidFill>
                  <a:schemeClr val="tx1"/>
                </a:solidFill>
                <a:latin typeface="+mn-lt"/>
                <a:ea typeface="+mn-ea"/>
                <a:cs typeface="+mn-cs"/>
              </a:rPr>
              <a:t>Carver</a:t>
            </a:r>
            <a:r>
              <a:rPr lang="es-ES_tradnl" sz="1200" b="0" i="0" u="none" strike="noStrike" kern="1200" baseline="0" dirty="0" smtClean="0">
                <a:solidFill>
                  <a:schemeClr val="tx1"/>
                </a:solidFill>
                <a:latin typeface="+mn-lt"/>
                <a:ea typeface="+mn-ea"/>
                <a:cs typeface="+mn-cs"/>
              </a:rPr>
              <a:t> AC, Foley KM. </a:t>
            </a:r>
            <a:r>
              <a:rPr lang="es-ES_tradnl" sz="1200" b="0" i="0" u="none" strike="noStrike" kern="1200" baseline="0" dirty="0" err="1" smtClean="0">
                <a:solidFill>
                  <a:schemeClr val="tx1"/>
                </a:solidFill>
                <a:latin typeface="+mn-lt"/>
                <a:ea typeface="+mn-ea"/>
                <a:cs typeface="+mn-cs"/>
              </a:rPr>
              <a:t>Types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Kufe</a:t>
            </a:r>
            <a:r>
              <a:rPr lang="es-ES_tradnl" sz="1200" b="0" i="0" u="none" strike="noStrike" kern="1200" baseline="0" dirty="0" smtClean="0">
                <a:solidFill>
                  <a:schemeClr val="tx1"/>
                </a:solidFill>
                <a:latin typeface="+mn-lt"/>
                <a:ea typeface="+mn-ea"/>
                <a:cs typeface="+mn-cs"/>
              </a:rPr>
              <a:t> DW, </a:t>
            </a:r>
            <a:r>
              <a:rPr lang="es-ES_tradnl" sz="1200" b="0" i="0" u="none" strike="noStrike" kern="1200" baseline="0" dirty="0" err="1" smtClean="0">
                <a:solidFill>
                  <a:schemeClr val="tx1"/>
                </a:solidFill>
                <a:latin typeface="+mn-lt"/>
                <a:ea typeface="+mn-ea"/>
                <a:cs typeface="+mn-cs"/>
              </a:rPr>
              <a:t>Pollock</a:t>
            </a:r>
            <a:r>
              <a:rPr lang="es-ES_tradnl" sz="1200" b="0" i="0" u="none" strike="noStrike" kern="1200" baseline="0" dirty="0" smtClean="0">
                <a:solidFill>
                  <a:schemeClr val="tx1"/>
                </a:solidFill>
                <a:latin typeface="+mn-lt"/>
                <a:ea typeface="+mn-ea"/>
                <a:cs typeface="+mn-cs"/>
              </a:rPr>
              <a:t> RE, </a:t>
            </a:r>
            <a:r>
              <a:rPr lang="es-ES_tradnl" sz="1200" b="0" i="0" u="none" strike="noStrike" kern="1200" baseline="0" dirty="0" err="1" smtClean="0">
                <a:solidFill>
                  <a:schemeClr val="tx1"/>
                </a:solidFill>
                <a:latin typeface="+mn-lt"/>
                <a:ea typeface="+mn-ea"/>
                <a:cs typeface="+mn-cs"/>
              </a:rPr>
              <a:t>Weichselbaum</a:t>
            </a:r>
            <a:r>
              <a:rPr lang="es-ES_tradnl" sz="1200" b="0" i="0" u="none" strike="noStrike" kern="1200" baseline="0" dirty="0" smtClean="0">
                <a:solidFill>
                  <a:schemeClr val="tx1"/>
                </a:solidFill>
                <a:latin typeface="+mn-lt"/>
                <a:ea typeface="+mn-ea"/>
                <a:cs typeface="+mn-cs"/>
              </a:rPr>
              <a:t> RR,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editors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Holland</a:t>
            </a:r>
            <a:r>
              <a:rPr lang="es-ES_tradnl" sz="1200" b="0" i="0" u="none" strike="noStrike" kern="1200" baseline="0" dirty="0" smtClean="0">
                <a:solidFill>
                  <a:schemeClr val="tx1"/>
                </a:solidFill>
                <a:latin typeface="+mn-lt"/>
                <a:ea typeface="+mn-ea"/>
                <a:cs typeface="+mn-cs"/>
              </a:rPr>
              <a:t>-Frei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Medicine. 6th </a:t>
            </a:r>
            <a:r>
              <a:rPr lang="es-ES_tradnl" sz="1200" b="0" i="0" u="none" strike="noStrike" kern="1200" baseline="0" dirty="0" err="1" smtClean="0">
                <a:solidFill>
                  <a:schemeClr val="tx1"/>
                </a:solidFill>
                <a:latin typeface="+mn-lt"/>
                <a:ea typeface="+mn-ea"/>
                <a:cs typeface="+mn-cs"/>
              </a:rPr>
              <a:t>edition</a:t>
            </a:r>
            <a:r>
              <a:rPr lang="es-ES_tradnl" sz="1200" b="0" i="0" u="none" strike="noStrike" kern="1200" baseline="0" dirty="0" smtClean="0">
                <a:solidFill>
                  <a:schemeClr val="tx1"/>
                </a:solidFill>
                <a:latin typeface="+mn-lt"/>
                <a:ea typeface="+mn-ea"/>
                <a:cs typeface="+mn-cs"/>
              </a:rPr>
              <a:t>. Hamilton (ON): BC </a:t>
            </a:r>
            <a:r>
              <a:rPr lang="es-ES_tradnl" sz="1200" b="0" i="0" u="none" strike="noStrike" kern="1200" baseline="0" dirty="0" err="1" smtClean="0">
                <a:solidFill>
                  <a:schemeClr val="tx1"/>
                </a:solidFill>
                <a:latin typeface="+mn-lt"/>
                <a:ea typeface="+mn-ea"/>
                <a:cs typeface="+mn-cs"/>
              </a:rPr>
              <a:t>Decker</a:t>
            </a:r>
            <a:r>
              <a:rPr lang="es-ES_tradnl" sz="1200" b="0" i="0" u="none" strike="noStrike" kern="1200" baseline="0" dirty="0" smtClean="0">
                <a:solidFill>
                  <a:schemeClr val="tx1"/>
                </a:solidFill>
                <a:latin typeface="+mn-lt"/>
                <a:ea typeface="+mn-ea"/>
                <a:cs typeface="+mn-cs"/>
              </a:rPr>
              <a:t>; 2003. </a:t>
            </a:r>
          </a:p>
          <a:p>
            <a:r>
              <a:rPr lang="es-ES_tradnl" sz="1200" b="1" i="0" u="none" strike="noStrike" kern="1200" baseline="0" dirty="0" smtClean="0">
                <a:solidFill>
                  <a:schemeClr val="tx1"/>
                </a:solidFill>
                <a:latin typeface="+mn-lt"/>
                <a:ea typeface="+mn-ea"/>
                <a:cs typeface="+mn-cs"/>
              </a:rPr>
              <a:t>2. </a:t>
            </a:r>
            <a:r>
              <a:rPr lang="es-ES_tradnl" sz="1200" b="0" i="0" u="none" strike="noStrike" kern="1200" baseline="0" dirty="0" smtClean="0">
                <a:solidFill>
                  <a:schemeClr val="tx1"/>
                </a:solidFill>
                <a:latin typeface="+mn-lt"/>
                <a:ea typeface="+mn-ea"/>
                <a:cs typeface="+mn-cs"/>
              </a:rPr>
              <a:t>Coleman RE. </a:t>
            </a:r>
            <a:r>
              <a:rPr lang="es-ES_tradnl" sz="1200" b="0" i="0" u="none" strike="noStrike" kern="1200" baseline="0" dirty="0" err="1" smtClean="0">
                <a:solidFill>
                  <a:schemeClr val="tx1"/>
                </a:solidFill>
                <a:latin typeface="+mn-lt"/>
                <a:ea typeface="+mn-ea"/>
                <a:cs typeface="+mn-cs"/>
              </a:rPr>
              <a:t>Metastatic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bone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disease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features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pathophysiology</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treatment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strategies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Treat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a:t>
            </a:r>
            <a:r>
              <a:rPr lang="es-ES_tradnl" sz="1200" b="0" i="0" u="none" strike="noStrike" kern="1200" baseline="0" dirty="0" smtClean="0">
                <a:solidFill>
                  <a:schemeClr val="tx1"/>
                </a:solidFill>
                <a:latin typeface="+mn-lt"/>
                <a:ea typeface="+mn-ea"/>
                <a:cs typeface="+mn-cs"/>
              </a:rPr>
              <a:t> 2001;27:165-76. </a:t>
            </a:r>
          </a:p>
          <a:p>
            <a:r>
              <a:rPr lang="es-ES_tradnl" sz="1200" b="1" i="0" u="none" strike="noStrike" kern="1200" baseline="0" dirty="0" smtClean="0">
                <a:solidFill>
                  <a:schemeClr val="tx1"/>
                </a:solidFill>
                <a:latin typeface="+mn-lt"/>
                <a:ea typeface="+mn-ea"/>
                <a:cs typeface="+mn-cs"/>
              </a:rPr>
              <a:t>3. </a:t>
            </a:r>
            <a:r>
              <a:rPr lang="es-ES_tradnl" sz="1200" b="0" i="0" u="none" strike="noStrike" kern="1200" baseline="0" dirty="0" smtClean="0">
                <a:solidFill>
                  <a:schemeClr val="tx1"/>
                </a:solidFill>
                <a:latin typeface="+mn-lt"/>
                <a:ea typeface="+mn-ea"/>
                <a:cs typeface="+mn-cs"/>
              </a:rPr>
              <a:t>Jensen AØ, Jacobsen JB, </a:t>
            </a:r>
            <a:r>
              <a:rPr lang="es-ES_tradnl" sz="1200" b="0" i="0" u="none" strike="noStrike" kern="1200" baseline="0" dirty="0" err="1" smtClean="0">
                <a:solidFill>
                  <a:schemeClr val="tx1"/>
                </a:solidFill>
                <a:latin typeface="+mn-lt"/>
                <a:ea typeface="+mn-ea"/>
                <a:cs typeface="+mn-cs"/>
              </a:rPr>
              <a:t>Nørgaard</a:t>
            </a:r>
            <a:r>
              <a:rPr lang="es-ES_tradnl" sz="1200" b="0" i="0" u="none" strike="noStrike" kern="1200" baseline="0" dirty="0" smtClean="0">
                <a:solidFill>
                  <a:schemeClr val="tx1"/>
                </a:solidFill>
                <a:latin typeface="+mn-lt"/>
                <a:ea typeface="+mn-ea"/>
                <a:cs typeface="+mn-cs"/>
              </a:rPr>
              <a:t> M, </a:t>
            </a:r>
            <a:r>
              <a:rPr lang="es-ES_tradnl" sz="1200" b="0" i="0" u="none" strike="noStrike" kern="1200" baseline="0" dirty="0" err="1" smtClean="0">
                <a:solidFill>
                  <a:schemeClr val="tx1"/>
                </a:solidFill>
                <a:latin typeface="+mn-lt"/>
                <a:ea typeface="+mn-ea"/>
                <a:cs typeface="+mn-cs"/>
              </a:rPr>
              <a:t>Yong</a:t>
            </a:r>
            <a:r>
              <a:rPr lang="es-ES_tradnl" sz="1200" b="0" i="0" u="none" strike="noStrike" kern="1200" baseline="0" dirty="0" smtClean="0">
                <a:solidFill>
                  <a:schemeClr val="tx1"/>
                </a:solidFill>
                <a:latin typeface="+mn-lt"/>
                <a:ea typeface="+mn-ea"/>
                <a:cs typeface="+mn-cs"/>
              </a:rPr>
              <a:t> M, </a:t>
            </a:r>
            <a:r>
              <a:rPr lang="es-ES_tradnl" sz="1200" b="0" i="0" u="none" strike="noStrike" kern="1200" baseline="0" dirty="0" err="1" smtClean="0">
                <a:solidFill>
                  <a:schemeClr val="tx1"/>
                </a:solidFill>
                <a:latin typeface="+mn-lt"/>
                <a:ea typeface="+mn-ea"/>
                <a:cs typeface="+mn-cs"/>
              </a:rPr>
              <a:t>Fryzek</a:t>
            </a:r>
            <a:r>
              <a:rPr lang="es-ES_tradnl" sz="1200" b="0" i="0" u="none" strike="noStrike" kern="1200" baseline="0" dirty="0" smtClean="0">
                <a:solidFill>
                  <a:schemeClr val="tx1"/>
                </a:solidFill>
                <a:latin typeface="+mn-lt"/>
                <a:ea typeface="+mn-ea"/>
                <a:cs typeface="+mn-cs"/>
              </a:rPr>
              <a:t> JP, </a:t>
            </a:r>
            <a:r>
              <a:rPr lang="es-ES_tradnl" sz="1200" b="0" i="0" u="none" strike="noStrike" kern="1200" baseline="0" dirty="0" err="1" smtClean="0">
                <a:solidFill>
                  <a:schemeClr val="tx1"/>
                </a:solidFill>
                <a:latin typeface="+mn-lt"/>
                <a:ea typeface="+mn-ea"/>
                <a:cs typeface="+mn-cs"/>
              </a:rPr>
              <a:t>Sørensen</a:t>
            </a:r>
            <a:r>
              <a:rPr lang="es-ES_tradnl" sz="1200" b="0" i="0" u="none" strike="noStrike" kern="1200" baseline="0" dirty="0" smtClean="0">
                <a:solidFill>
                  <a:schemeClr val="tx1"/>
                </a:solidFill>
                <a:latin typeface="+mn-lt"/>
                <a:ea typeface="+mn-ea"/>
                <a:cs typeface="+mn-cs"/>
              </a:rPr>
              <a:t> HT. </a:t>
            </a:r>
            <a:r>
              <a:rPr lang="es-ES_tradnl" sz="1200" b="0" i="0" u="none" strike="noStrike" kern="1200" baseline="0" dirty="0" err="1" smtClean="0">
                <a:solidFill>
                  <a:schemeClr val="tx1"/>
                </a:solidFill>
                <a:latin typeface="+mn-lt"/>
                <a:ea typeface="+mn-ea"/>
                <a:cs typeface="+mn-cs"/>
              </a:rPr>
              <a:t>Incidence</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bone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metastases</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skeletal-related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events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breast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population-based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cohort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study</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Denmark</a:t>
            </a:r>
            <a:r>
              <a:rPr lang="es-ES_tradnl" sz="1200" b="0" i="0" u="none" strike="noStrike" kern="1200" baseline="0" dirty="0" smtClean="0">
                <a:solidFill>
                  <a:schemeClr val="tx1"/>
                </a:solidFill>
                <a:latin typeface="+mn-lt"/>
                <a:ea typeface="+mn-ea"/>
                <a:cs typeface="+mn-cs"/>
              </a:rPr>
              <a:t>. BMC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2011;11:29. </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11</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0" i="0" u="none" strike="noStrike" kern="1200" baseline="0" dirty="0" smtClean="0">
                <a:solidFill>
                  <a:schemeClr val="tx1"/>
                </a:solidFill>
                <a:latin typeface="+mn-lt"/>
                <a:ea typeface="+mn-ea"/>
                <a:cs typeface="+mn-cs"/>
              </a:rPr>
              <a:t>El incremento en la reabsorción ósea es probablemente el factor más importante en la génesis del dolor. Otros factores asociados a su génesis pueden ser: la liberación de mediadores químicos, el aumento de presión </a:t>
            </a:r>
            <a:r>
              <a:rPr lang="es-ES_tradnl" sz="1200" b="0" i="0" u="none" strike="noStrike" kern="1200" baseline="0" dirty="0" err="1" smtClean="0">
                <a:solidFill>
                  <a:schemeClr val="tx1"/>
                </a:solidFill>
                <a:latin typeface="+mn-lt"/>
                <a:ea typeface="+mn-ea"/>
                <a:cs typeface="+mn-cs"/>
              </a:rPr>
              <a:t>intraósea</a:t>
            </a:r>
            <a:r>
              <a:rPr lang="es-ES_tradnl" sz="1200" b="0" i="0" u="none" strike="noStrike" kern="1200" baseline="0" dirty="0" smtClean="0">
                <a:solidFill>
                  <a:schemeClr val="tx1"/>
                </a:solidFill>
                <a:latin typeface="+mn-lt"/>
                <a:ea typeface="+mn-ea"/>
                <a:cs typeface="+mn-cs"/>
              </a:rPr>
              <a:t>, las </a:t>
            </a:r>
            <a:r>
              <a:rPr lang="es-ES_tradnl" sz="1200" b="0" i="0" u="none" strike="noStrike" kern="1200" baseline="0" dirty="0" err="1" smtClean="0">
                <a:solidFill>
                  <a:schemeClr val="tx1"/>
                </a:solidFill>
                <a:latin typeface="+mn-lt"/>
                <a:ea typeface="+mn-ea"/>
                <a:cs typeface="+mn-cs"/>
              </a:rPr>
              <a:t>microfracturas</a:t>
            </a:r>
            <a:r>
              <a:rPr lang="es-ES_tradnl" sz="1200" b="0" i="0" u="none" strike="noStrike" kern="1200" baseline="0" dirty="0" smtClean="0">
                <a:solidFill>
                  <a:schemeClr val="tx1"/>
                </a:solidFill>
                <a:latin typeface="+mn-lt"/>
                <a:ea typeface="+mn-ea"/>
                <a:cs typeface="+mn-cs"/>
              </a:rPr>
              <a:t>, el estrechamiento del periostio, espasmo muscular reactivo, la infiltración de la raíz nerviosa o compresión. </a:t>
            </a:r>
          </a:p>
          <a:p>
            <a:r>
              <a:rPr lang="es-ES_tradnl" sz="1200" b="1" i="0" u="none" strike="noStrike" kern="1200" baseline="0" dirty="0" smtClean="0">
                <a:solidFill>
                  <a:schemeClr val="tx1"/>
                </a:solidFill>
                <a:latin typeface="+mn-lt"/>
                <a:ea typeface="+mn-ea"/>
                <a:cs typeface="+mn-cs"/>
              </a:rPr>
              <a:t>Bibliografía </a:t>
            </a:r>
            <a:endParaRPr lang="es-ES_tradnl" sz="1200" b="0"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1. </a:t>
            </a:r>
            <a:r>
              <a:rPr lang="es-ES_tradnl" sz="1200" b="0" i="0" u="none" strike="noStrike" kern="1200" baseline="0" dirty="0" err="1" smtClean="0">
                <a:solidFill>
                  <a:schemeClr val="tx1"/>
                </a:solidFill>
                <a:latin typeface="+mn-lt"/>
                <a:ea typeface="+mn-ea"/>
                <a:cs typeface="+mn-cs"/>
              </a:rPr>
              <a:t>Carver</a:t>
            </a:r>
            <a:r>
              <a:rPr lang="es-ES_tradnl" sz="1200" b="0" i="0" u="none" strike="noStrike" kern="1200" baseline="0" dirty="0" smtClean="0">
                <a:solidFill>
                  <a:schemeClr val="tx1"/>
                </a:solidFill>
                <a:latin typeface="+mn-lt"/>
                <a:ea typeface="+mn-ea"/>
                <a:cs typeface="+mn-cs"/>
              </a:rPr>
              <a:t> AC, Foley KM. </a:t>
            </a:r>
            <a:r>
              <a:rPr lang="es-ES_tradnl" sz="1200" b="0" i="0" u="none" strike="noStrike" kern="1200" baseline="0" dirty="0" err="1" smtClean="0">
                <a:solidFill>
                  <a:schemeClr val="tx1"/>
                </a:solidFill>
                <a:latin typeface="+mn-lt"/>
                <a:ea typeface="+mn-ea"/>
                <a:cs typeface="+mn-cs"/>
              </a:rPr>
              <a:t>Types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Kufe</a:t>
            </a:r>
            <a:r>
              <a:rPr lang="es-ES_tradnl" sz="1200" b="0" i="0" u="none" strike="noStrike" kern="1200" baseline="0" dirty="0" smtClean="0">
                <a:solidFill>
                  <a:schemeClr val="tx1"/>
                </a:solidFill>
                <a:latin typeface="+mn-lt"/>
                <a:ea typeface="+mn-ea"/>
                <a:cs typeface="+mn-cs"/>
              </a:rPr>
              <a:t> DW, </a:t>
            </a:r>
            <a:r>
              <a:rPr lang="es-ES_tradnl" sz="1200" b="0" i="0" u="none" strike="noStrike" kern="1200" baseline="0" dirty="0" err="1" smtClean="0">
                <a:solidFill>
                  <a:schemeClr val="tx1"/>
                </a:solidFill>
                <a:latin typeface="+mn-lt"/>
                <a:ea typeface="+mn-ea"/>
                <a:cs typeface="+mn-cs"/>
              </a:rPr>
              <a:t>Pollock</a:t>
            </a:r>
            <a:r>
              <a:rPr lang="es-ES_tradnl" sz="1200" b="0" i="0" u="none" strike="noStrike" kern="1200" baseline="0" dirty="0" smtClean="0">
                <a:solidFill>
                  <a:schemeClr val="tx1"/>
                </a:solidFill>
                <a:latin typeface="+mn-lt"/>
                <a:ea typeface="+mn-ea"/>
                <a:cs typeface="+mn-cs"/>
              </a:rPr>
              <a:t> RE, </a:t>
            </a:r>
            <a:r>
              <a:rPr lang="es-ES_tradnl" sz="1200" b="0" i="0" u="none" strike="noStrike" kern="1200" baseline="0" dirty="0" err="1" smtClean="0">
                <a:solidFill>
                  <a:schemeClr val="tx1"/>
                </a:solidFill>
                <a:latin typeface="+mn-lt"/>
                <a:ea typeface="+mn-ea"/>
                <a:cs typeface="+mn-cs"/>
              </a:rPr>
              <a:t>Weichselbaum</a:t>
            </a:r>
            <a:r>
              <a:rPr lang="es-ES_tradnl" sz="1200" b="0" i="0" u="none" strike="noStrike" kern="1200" baseline="0" dirty="0" smtClean="0">
                <a:solidFill>
                  <a:schemeClr val="tx1"/>
                </a:solidFill>
                <a:latin typeface="+mn-lt"/>
                <a:ea typeface="+mn-ea"/>
                <a:cs typeface="+mn-cs"/>
              </a:rPr>
              <a:t> RR,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editors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Holland</a:t>
            </a:r>
            <a:r>
              <a:rPr lang="es-ES_tradnl" sz="1200" b="0" i="0" u="none" strike="noStrike" kern="1200" baseline="0" dirty="0" smtClean="0">
                <a:solidFill>
                  <a:schemeClr val="tx1"/>
                </a:solidFill>
                <a:latin typeface="+mn-lt"/>
                <a:ea typeface="+mn-ea"/>
                <a:cs typeface="+mn-cs"/>
              </a:rPr>
              <a:t>-Frei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Medicine. 6th </a:t>
            </a:r>
            <a:r>
              <a:rPr lang="es-ES_tradnl" sz="1200" b="0" i="0" u="none" strike="noStrike" kern="1200" baseline="0" dirty="0" err="1" smtClean="0">
                <a:solidFill>
                  <a:schemeClr val="tx1"/>
                </a:solidFill>
                <a:latin typeface="+mn-lt"/>
                <a:ea typeface="+mn-ea"/>
                <a:cs typeface="+mn-cs"/>
              </a:rPr>
              <a:t>edition</a:t>
            </a:r>
            <a:r>
              <a:rPr lang="es-ES_tradnl" sz="1200" b="0" i="0" u="none" strike="noStrike" kern="1200" baseline="0" dirty="0" smtClean="0">
                <a:solidFill>
                  <a:schemeClr val="tx1"/>
                </a:solidFill>
                <a:latin typeface="+mn-lt"/>
                <a:ea typeface="+mn-ea"/>
                <a:cs typeface="+mn-cs"/>
              </a:rPr>
              <a:t>. Hamilton (ON): BC </a:t>
            </a:r>
            <a:r>
              <a:rPr lang="es-ES_tradnl" sz="1200" b="0" i="0" u="none" strike="noStrike" kern="1200" baseline="0" dirty="0" err="1" smtClean="0">
                <a:solidFill>
                  <a:schemeClr val="tx1"/>
                </a:solidFill>
                <a:latin typeface="+mn-lt"/>
                <a:ea typeface="+mn-ea"/>
                <a:cs typeface="+mn-cs"/>
              </a:rPr>
              <a:t>Decker</a:t>
            </a:r>
            <a:r>
              <a:rPr lang="es-ES_tradnl" sz="1200" b="0" i="0" u="none" strike="noStrike" kern="1200" baseline="0" dirty="0" smtClean="0">
                <a:solidFill>
                  <a:schemeClr val="tx1"/>
                </a:solidFill>
                <a:latin typeface="+mn-lt"/>
                <a:ea typeface="+mn-ea"/>
                <a:cs typeface="+mn-cs"/>
              </a:rPr>
              <a:t>; 2003. </a:t>
            </a:r>
          </a:p>
          <a:p>
            <a:r>
              <a:rPr lang="es-ES_tradnl" sz="1200" b="1" i="0" u="none" strike="noStrike" kern="1200" baseline="0" dirty="0" smtClean="0">
                <a:solidFill>
                  <a:schemeClr val="tx1"/>
                </a:solidFill>
                <a:latin typeface="+mn-lt"/>
                <a:ea typeface="+mn-ea"/>
                <a:cs typeface="+mn-cs"/>
              </a:rPr>
              <a:t>2. </a:t>
            </a:r>
            <a:r>
              <a:rPr lang="es-ES_tradnl" sz="1200" b="0" i="0" u="none" strike="noStrike" kern="1200" baseline="0" dirty="0" smtClean="0">
                <a:solidFill>
                  <a:schemeClr val="tx1"/>
                </a:solidFill>
                <a:latin typeface="+mn-lt"/>
                <a:ea typeface="+mn-ea"/>
                <a:cs typeface="+mn-cs"/>
              </a:rPr>
              <a:t>Coleman RE. </a:t>
            </a:r>
            <a:r>
              <a:rPr lang="es-ES_tradnl" sz="1200" b="0" i="0" u="none" strike="noStrike" kern="1200" baseline="0" dirty="0" err="1" smtClean="0">
                <a:solidFill>
                  <a:schemeClr val="tx1"/>
                </a:solidFill>
                <a:latin typeface="+mn-lt"/>
                <a:ea typeface="+mn-ea"/>
                <a:cs typeface="+mn-cs"/>
              </a:rPr>
              <a:t>Metastatic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bone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disease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features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pathophysiology</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treatment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strategies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Treat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a:t>
            </a:r>
            <a:r>
              <a:rPr lang="es-ES_tradnl" sz="1200" b="0" i="0" u="none" strike="noStrike" kern="1200" baseline="0" dirty="0" smtClean="0">
                <a:solidFill>
                  <a:schemeClr val="tx1"/>
                </a:solidFill>
                <a:latin typeface="+mn-lt"/>
                <a:ea typeface="+mn-ea"/>
                <a:cs typeface="+mn-cs"/>
              </a:rPr>
              <a:t> 2001;27:165-76. </a:t>
            </a:r>
          </a:p>
          <a:p>
            <a:r>
              <a:rPr lang="es-ES_tradnl" sz="1200" b="1" i="0" u="none" strike="noStrike" kern="1200" baseline="0" dirty="0" smtClean="0">
                <a:solidFill>
                  <a:schemeClr val="tx1"/>
                </a:solidFill>
                <a:latin typeface="+mn-lt"/>
                <a:ea typeface="+mn-ea"/>
                <a:cs typeface="+mn-cs"/>
              </a:rPr>
              <a:t>3. </a:t>
            </a:r>
            <a:r>
              <a:rPr lang="es-ES_tradnl" sz="1200" b="0" i="0" u="none" strike="noStrike" kern="1200" baseline="0" dirty="0" smtClean="0">
                <a:solidFill>
                  <a:schemeClr val="tx1"/>
                </a:solidFill>
                <a:latin typeface="+mn-lt"/>
                <a:ea typeface="+mn-ea"/>
                <a:cs typeface="+mn-cs"/>
              </a:rPr>
              <a:t>Jensen AØ, Jacobsen JB, </a:t>
            </a:r>
            <a:r>
              <a:rPr lang="es-ES_tradnl" sz="1200" b="0" i="0" u="none" strike="noStrike" kern="1200" baseline="0" dirty="0" err="1" smtClean="0">
                <a:solidFill>
                  <a:schemeClr val="tx1"/>
                </a:solidFill>
                <a:latin typeface="+mn-lt"/>
                <a:ea typeface="+mn-ea"/>
                <a:cs typeface="+mn-cs"/>
              </a:rPr>
              <a:t>Nørgaard</a:t>
            </a:r>
            <a:r>
              <a:rPr lang="es-ES_tradnl" sz="1200" b="0" i="0" u="none" strike="noStrike" kern="1200" baseline="0" dirty="0" smtClean="0">
                <a:solidFill>
                  <a:schemeClr val="tx1"/>
                </a:solidFill>
                <a:latin typeface="+mn-lt"/>
                <a:ea typeface="+mn-ea"/>
                <a:cs typeface="+mn-cs"/>
              </a:rPr>
              <a:t> M, </a:t>
            </a:r>
            <a:r>
              <a:rPr lang="es-ES_tradnl" sz="1200" b="0" i="0" u="none" strike="noStrike" kern="1200" baseline="0" dirty="0" err="1" smtClean="0">
                <a:solidFill>
                  <a:schemeClr val="tx1"/>
                </a:solidFill>
                <a:latin typeface="+mn-lt"/>
                <a:ea typeface="+mn-ea"/>
                <a:cs typeface="+mn-cs"/>
              </a:rPr>
              <a:t>Yong</a:t>
            </a:r>
            <a:r>
              <a:rPr lang="es-ES_tradnl" sz="1200" b="0" i="0" u="none" strike="noStrike" kern="1200" baseline="0" dirty="0" smtClean="0">
                <a:solidFill>
                  <a:schemeClr val="tx1"/>
                </a:solidFill>
                <a:latin typeface="+mn-lt"/>
                <a:ea typeface="+mn-ea"/>
                <a:cs typeface="+mn-cs"/>
              </a:rPr>
              <a:t> M, </a:t>
            </a:r>
            <a:r>
              <a:rPr lang="es-ES_tradnl" sz="1200" b="0" i="0" u="none" strike="noStrike" kern="1200" baseline="0" dirty="0" err="1" smtClean="0">
                <a:solidFill>
                  <a:schemeClr val="tx1"/>
                </a:solidFill>
                <a:latin typeface="+mn-lt"/>
                <a:ea typeface="+mn-ea"/>
                <a:cs typeface="+mn-cs"/>
              </a:rPr>
              <a:t>Fryzek</a:t>
            </a:r>
            <a:r>
              <a:rPr lang="es-ES_tradnl" sz="1200" b="0" i="0" u="none" strike="noStrike" kern="1200" baseline="0" dirty="0" smtClean="0">
                <a:solidFill>
                  <a:schemeClr val="tx1"/>
                </a:solidFill>
                <a:latin typeface="+mn-lt"/>
                <a:ea typeface="+mn-ea"/>
                <a:cs typeface="+mn-cs"/>
              </a:rPr>
              <a:t> JP, </a:t>
            </a:r>
            <a:r>
              <a:rPr lang="es-ES_tradnl" sz="1200" b="0" i="0" u="none" strike="noStrike" kern="1200" baseline="0" dirty="0" err="1" smtClean="0">
                <a:solidFill>
                  <a:schemeClr val="tx1"/>
                </a:solidFill>
                <a:latin typeface="+mn-lt"/>
                <a:ea typeface="+mn-ea"/>
                <a:cs typeface="+mn-cs"/>
              </a:rPr>
              <a:t>Sørensen</a:t>
            </a:r>
            <a:r>
              <a:rPr lang="es-ES_tradnl" sz="1200" b="0" i="0" u="none" strike="noStrike" kern="1200" baseline="0" dirty="0" smtClean="0">
                <a:solidFill>
                  <a:schemeClr val="tx1"/>
                </a:solidFill>
                <a:latin typeface="+mn-lt"/>
                <a:ea typeface="+mn-ea"/>
                <a:cs typeface="+mn-cs"/>
              </a:rPr>
              <a:t> HT. </a:t>
            </a:r>
            <a:r>
              <a:rPr lang="es-ES_tradnl" sz="1200" b="0" i="0" u="none" strike="noStrike" kern="1200" baseline="0" dirty="0" err="1" smtClean="0">
                <a:solidFill>
                  <a:schemeClr val="tx1"/>
                </a:solidFill>
                <a:latin typeface="+mn-lt"/>
                <a:ea typeface="+mn-ea"/>
                <a:cs typeface="+mn-cs"/>
              </a:rPr>
              <a:t>Incidence</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bone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metastases</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skeletal-related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events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breast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population-based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cohort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study</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Denmark</a:t>
            </a:r>
            <a:r>
              <a:rPr lang="es-ES_tradnl" sz="1200" b="0" i="0" u="none" strike="noStrike" kern="1200" baseline="0" dirty="0" smtClean="0">
                <a:solidFill>
                  <a:schemeClr val="tx1"/>
                </a:solidFill>
                <a:latin typeface="+mn-lt"/>
                <a:ea typeface="+mn-ea"/>
                <a:cs typeface="+mn-cs"/>
              </a:rPr>
              <a:t>. BMC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2011;11:29. </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13</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14</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44549372"/>
      </p:ext>
    </p:extLst>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15</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164128158"/>
      </p:ext>
    </p:extLst>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16</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9724921"/>
      </p:ext>
    </p:extLst>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17</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520769113"/>
      </p:ext>
    </p:extLst>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endParaRPr lang="es-ES_tradnl" sz="1200" b="0" i="0" u="none" strike="noStrike" kern="1200" baseline="0" dirty="0" smtClean="0">
              <a:solidFill>
                <a:schemeClr val="tx1"/>
              </a:solidFill>
              <a:latin typeface="+mn-lt"/>
              <a:ea typeface="+mn-ea"/>
              <a:cs typeface="+mn-cs"/>
            </a:endParaRPr>
          </a:p>
          <a:p>
            <a:endParaRPr lang="es-ES_tradnl" sz="1200" b="1"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Cervero</a:t>
            </a:r>
            <a:r>
              <a:rPr lang="es-ES_tradnl" sz="1200" b="0" i="0" u="none" strike="noStrike" kern="1200" baseline="0" dirty="0" smtClean="0">
                <a:solidFill>
                  <a:schemeClr val="tx1"/>
                </a:solidFill>
                <a:latin typeface="+mn-lt"/>
                <a:ea typeface="+mn-ea"/>
                <a:cs typeface="+mn-cs"/>
              </a:rPr>
              <a:t> F, Meyer RA, and Campbell JN. A </a:t>
            </a:r>
            <a:r>
              <a:rPr lang="es-ES_tradnl" sz="1200" b="0" i="0" u="none" strike="noStrike" kern="1200" baseline="0" dirty="0" err="1" smtClean="0">
                <a:solidFill>
                  <a:schemeClr val="tx1"/>
                </a:solidFill>
                <a:latin typeface="+mn-lt"/>
                <a:ea typeface="+mn-ea"/>
                <a:cs typeface="+mn-cs"/>
              </a:rPr>
              <a:t>psychophysical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study</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secondary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hyperalgesia</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evidence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increased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to</a:t>
            </a:r>
            <a:r>
              <a:rPr lang="es-ES_tradnl" sz="1200" b="0" i="0" u="none" strike="noStrike" kern="1200" baseline="0" dirty="0" smtClean="0">
                <a:solidFill>
                  <a:schemeClr val="tx1"/>
                </a:solidFill>
                <a:latin typeface="+mn-lt"/>
                <a:ea typeface="+mn-ea"/>
                <a:cs typeface="+mn-cs"/>
              </a:rPr>
              <a:t> input </a:t>
            </a:r>
            <a:r>
              <a:rPr lang="es-ES_tradnl" sz="1200" b="0" i="0" u="none" strike="noStrike" kern="1200" baseline="0" dirty="0" err="1" smtClean="0">
                <a:solidFill>
                  <a:schemeClr val="tx1"/>
                </a:solidFill>
                <a:latin typeface="+mn-lt"/>
                <a:ea typeface="+mn-ea"/>
                <a:cs typeface="+mn-cs"/>
              </a:rPr>
              <a:t>from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nociceptors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1994;58:21-28. </a:t>
            </a:r>
            <a:endParaRPr lang="es-ES_tradnl" dirty="0" smtClean="0"/>
          </a:p>
          <a:p>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18</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552544538"/>
      </p:ext>
    </p:extLst>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endParaRPr lang="es-ES_tradnl" sz="1200" b="0" i="0" u="none" strike="noStrike" kern="1200" baseline="0" dirty="0" smtClean="0">
              <a:solidFill>
                <a:schemeClr val="tx1"/>
              </a:solidFill>
              <a:latin typeface="+mn-lt"/>
              <a:ea typeface="+mn-ea"/>
              <a:cs typeface="+mn-cs"/>
            </a:endParaRPr>
          </a:p>
          <a:p>
            <a:endParaRPr lang="es-ES_tradnl" sz="1200" b="1"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Cervero</a:t>
            </a:r>
            <a:r>
              <a:rPr lang="es-ES_tradnl" sz="1200" b="0" i="0" u="none" strike="noStrike" kern="1200" baseline="0" dirty="0" smtClean="0">
                <a:solidFill>
                  <a:schemeClr val="tx1"/>
                </a:solidFill>
                <a:latin typeface="+mn-lt"/>
                <a:ea typeface="+mn-ea"/>
                <a:cs typeface="+mn-cs"/>
              </a:rPr>
              <a:t> F, Meyer RA, and Campbell JN. A </a:t>
            </a:r>
            <a:r>
              <a:rPr lang="es-ES_tradnl" sz="1200" b="0" i="0" u="none" strike="noStrike" kern="1200" baseline="0" dirty="0" err="1" smtClean="0">
                <a:solidFill>
                  <a:schemeClr val="tx1"/>
                </a:solidFill>
                <a:latin typeface="+mn-lt"/>
                <a:ea typeface="+mn-ea"/>
                <a:cs typeface="+mn-cs"/>
              </a:rPr>
              <a:t>psychophysical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study</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secondary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hyperalgesia</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evidence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increased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to</a:t>
            </a:r>
            <a:r>
              <a:rPr lang="es-ES_tradnl" sz="1200" b="0" i="0" u="none" strike="noStrike" kern="1200" baseline="0" dirty="0" smtClean="0">
                <a:solidFill>
                  <a:schemeClr val="tx1"/>
                </a:solidFill>
                <a:latin typeface="+mn-lt"/>
                <a:ea typeface="+mn-ea"/>
                <a:cs typeface="+mn-cs"/>
              </a:rPr>
              <a:t> input </a:t>
            </a:r>
            <a:r>
              <a:rPr lang="es-ES_tradnl" sz="1200" b="0" i="0" u="none" strike="noStrike" kern="1200" baseline="0" dirty="0" err="1" smtClean="0">
                <a:solidFill>
                  <a:schemeClr val="tx1"/>
                </a:solidFill>
                <a:latin typeface="+mn-lt"/>
                <a:ea typeface="+mn-ea"/>
                <a:cs typeface="+mn-cs"/>
              </a:rPr>
              <a:t>from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nociceptors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1994;58:21-28.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Ripamonti</a:t>
            </a:r>
            <a:r>
              <a:rPr lang="es-ES_tradnl" sz="1200" b="0" i="0" u="none" strike="noStrike" kern="1200" baseline="0" dirty="0" smtClean="0">
                <a:solidFill>
                  <a:schemeClr val="tx1"/>
                </a:solidFill>
                <a:latin typeface="+mn-lt"/>
                <a:ea typeface="+mn-ea"/>
                <a:cs typeface="+mn-cs"/>
              </a:rPr>
              <a:t> CI and </a:t>
            </a:r>
            <a:r>
              <a:rPr lang="es-ES_tradnl" sz="1200" b="0" i="0" u="none" strike="noStrike" kern="1200" baseline="0" dirty="0" err="1" smtClean="0">
                <a:solidFill>
                  <a:schemeClr val="tx1"/>
                </a:solidFill>
                <a:latin typeface="+mn-lt"/>
                <a:ea typeface="+mn-ea"/>
                <a:cs typeface="+mn-cs"/>
              </a:rPr>
              <a:t>Brunelli</a:t>
            </a:r>
            <a:r>
              <a:rPr lang="es-ES_tradnl" sz="1200" b="0" i="0" u="none" strike="noStrike" kern="1200" baseline="0" dirty="0" smtClean="0">
                <a:solidFill>
                  <a:schemeClr val="tx1"/>
                </a:solidFill>
                <a:latin typeface="+mn-lt"/>
                <a:ea typeface="+mn-ea"/>
                <a:cs typeface="+mn-cs"/>
              </a:rPr>
              <a:t> C. </a:t>
            </a:r>
            <a:r>
              <a:rPr lang="es-ES_tradnl" sz="1200" b="0" i="0" u="none" strike="noStrike" kern="1200" baseline="0" dirty="0" err="1" smtClean="0">
                <a:solidFill>
                  <a:schemeClr val="tx1"/>
                </a:solidFill>
                <a:latin typeface="+mn-lt"/>
                <a:ea typeface="+mn-ea"/>
                <a:cs typeface="+mn-cs"/>
              </a:rPr>
              <a:t>Comparison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between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numerical</a:t>
            </a:r>
            <a:r>
              <a:rPr lang="es-ES_tradnl" sz="1200" b="0" i="0" u="none" strike="noStrike" kern="1200" baseline="0" dirty="0" smtClean="0">
                <a:solidFill>
                  <a:schemeClr val="tx1"/>
                </a:solidFill>
                <a:latin typeface="+mn-lt"/>
                <a:ea typeface="+mn-ea"/>
                <a:cs typeface="+mn-cs"/>
              </a:rPr>
              <a:t> rating </a:t>
            </a:r>
            <a:r>
              <a:rPr lang="es-ES_tradnl" sz="1200" b="0" i="0" u="none" strike="noStrike" kern="1200" baseline="0" dirty="0" err="1" smtClean="0">
                <a:solidFill>
                  <a:schemeClr val="tx1"/>
                </a:solidFill>
                <a:latin typeface="+mn-lt"/>
                <a:ea typeface="+mn-ea"/>
                <a:cs typeface="+mn-cs"/>
              </a:rPr>
              <a:t>scale</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six-level</a:t>
            </a:r>
            <a:r>
              <a:rPr lang="es-ES_tradnl" sz="1200" b="0" i="0" u="none" strike="noStrike" kern="1200" baseline="0" dirty="0" smtClean="0">
                <a:solidFill>
                  <a:schemeClr val="tx1"/>
                </a:solidFill>
                <a:latin typeface="+mn-lt"/>
                <a:ea typeface="+mn-ea"/>
                <a:cs typeface="+mn-cs"/>
              </a:rPr>
              <a:t> verbal rating </a:t>
            </a:r>
            <a:r>
              <a:rPr lang="es-ES_tradnl" sz="1200" b="0" i="0" u="none" strike="noStrike" kern="1200" baseline="0" dirty="0" err="1" smtClean="0">
                <a:solidFill>
                  <a:schemeClr val="tx1"/>
                </a:solidFill>
                <a:latin typeface="+mn-lt"/>
                <a:ea typeface="+mn-ea"/>
                <a:cs typeface="+mn-cs"/>
              </a:rPr>
              <a:t>scale</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preliminary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report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Support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2009;17:1433-34. </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19</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814127520"/>
      </p:ext>
    </p:extLst>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endParaRPr lang="es-ES_tradnl" sz="1200" b="0" i="0" u="none" strike="noStrike" kern="1200" baseline="0" dirty="0" smtClean="0">
              <a:solidFill>
                <a:schemeClr val="tx1"/>
              </a:solidFill>
              <a:latin typeface="+mn-lt"/>
              <a:ea typeface="+mn-ea"/>
              <a:cs typeface="+mn-cs"/>
            </a:endParaRPr>
          </a:p>
          <a:p>
            <a:endParaRPr lang="es-ES_tradnl" sz="1200" b="1"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Portenoy</a:t>
            </a:r>
            <a:r>
              <a:rPr lang="es-ES_tradnl" sz="1200" b="0" i="0" u="none" strike="noStrike" kern="1200" baseline="0" dirty="0" smtClean="0">
                <a:solidFill>
                  <a:schemeClr val="tx1"/>
                </a:solidFill>
                <a:latin typeface="+mn-lt"/>
                <a:ea typeface="+mn-ea"/>
                <a:cs typeface="+mn-cs"/>
              </a:rPr>
              <a:t> RK. </a:t>
            </a:r>
            <a:r>
              <a:rPr lang="es-ES_tradnl" sz="1200" b="0" i="0" u="none" strike="noStrike" kern="1200" baseline="0" dirty="0" err="1" smtClean="0">
                <a:solidFill>
                  <a:schemeClr val="tx1"/>
                </a:solidFill>
                <a:latin typeface="+mn-lt"/>
                <a:ea typeface="+mn-ea"/>
                <a:cs typeface="+mn-cs"/>
              </a:rPr>
              <a:t>Treatment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Lancet</a:t>
            </a:r>
            <a:r>
              <a:rPr lang="es-ES_tradnl" sz="1200" b="0" i="0" u="none" strike="noStrike" kern="1200" baseline="0" dirty="0" smtClean="0">
                <a:solidFill>
                  <a:schemeClr val="tx1"/>
                </a:solidFill>
                <a:latin typeface="+mn-lt"/>
                <a:ea typeface="+mn-ea"/>
                <a:cs typeface="+mn-cs"/>
              </a:rPr>
              <a:t> 2011;377:2236-47.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De </a:t>
            </a:r>
            <a:r>
              <a:rPr lang="es-ES_tradnl" sz="1200" b="0" i="0" u="none" strike="noStrike" kern="1200" baseline="0" dirty="0" err="1" smtClean="0">
                <a:solidFill>
                  <a:schemeClr val="tx1"/>
                </a:solidFill>
                <a:latin typeface="+mn-lt"/>
                <a:ea typeface="+mn-ea"/>
                <a:cs typeface="+mn-cs"/>
              </a:rPr>
              <a:t>Wit</a:t>
            </a:r>
            <a:r>
              <a:rPr lang="es-ES_tradnl" sz="1200" b="0" i="0" u="none" strike="noStrike" kern="1200" baseline="0" dirty="0" smtClean="0">
                <a:solidFill>
                  <a:schemeClr val="tx1"/>
                </a:solidFill>
                <a:latin typeface="+mn-lt"/>
                <a:ea typeface="+mn-ea"/>
                <a:cs typeface="+mn-cs"/>
              </a:rPr>
              <a:t> R, van </a:t>
            </a:r>
            <a:r>
              <a:rPr lang="es-ES_tradnl" sz="1200" b="0" i="0" u="none" strike="noStrike" kern="1200" baseline="0" dirty="0" err="1" smtClean="0">
                <a:solidFill>
                  <a:schemeClr val="tx1"/>
                </a:solidFill>
                <a:latin typeface="+mn-lt"/>
                <a:ea typeface="+mn-ea"/>
                <a:cs typeface="+mn-cs"/>
              </a:rPr>
              <a:t>Dam</a:t>
            </a:r>
            <a:r>
              <a:rPr lang="es-ES_tradnl" sz="1200" b="0" i="0" u="none" strike="noStrike" kern="1200" baseline="0" dirty="0" smtClean="0">
                <a:solidFill>
                  <a:schemeClr val="tx1"/>
                </a:solidFill>
                <a:latin typeface="+mn-lt"/>
                <a:ea typeface="+mn-ea"/>
                <a:cs typeface="+mn-cs"/>
              </a:rPr>
              <a:t> F, </a:t>
            </a:r>
            <a:r>
              <a:rPr lang="es-ES_tradnl" sz="1200" b="0" i="0" u="none" strike="noStrike" kern="1200" baseline="0" dirty="0" err="1" smtClean="0">
                <a:solidFill>
                  <a:schemeClr val="tx1"/>
                </a:solidFill>
                <a:latin typeface="+mn-lt"/>
                <a:ea typeface="+mn-ea"/>
                <a:cs typeface="+mn-cs"/>
              </a:rPr>
              <a:t>Zandbelt</a:t>
            </a:r>
            <a:r>
              <a:rPr lang="es-ES_tradnl" sz="1200" b="0" i="0" u="none" strike="noStrike" kern="1200" baseline="0" dirty="0" smtClean="0">
                <a:solidFill>
                  <a:schemeClr val="tx1"/>
                </a:solidFill>
                <a:latin typeface="+mn-lt"/>
                <a:ea typeface="+mn-ea"/>
                <a:cs typeface="+mn-cs"/>
              </a:rPr>
              <a:t> L et al. A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education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program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chronic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follow</a:t>
            </a:r>
            <a:r>
              <a:rPr lang="es-ES_tradnl" sz="1200" b="0" i="0" u="none" strike="noStrike" kern="1200" baseline="0" dirty="0" smtClean="0">
                <a:solidFill>
                  <a:schemeClr val="tx1"/>
                </a:solidFill>
                <a:latin typeface="+mn-lt"/>
                <a:ea typeface="+mn-ea"/>
                <a:cs typeface="+mn-cs"/>
              </a:rPr>
              <a:t>-up </a:t>
            </a:r>
            <a:r>
              <a:rPr lang="es-ES_tradnl" sz="1200" b="0" i="0" u="none" strike="noStrike" kern="1200" baseline="0" dirty="0" err="1" smtClean="0">
                <a:solidFill>
                  <a:schemeClr val="tx1"/>
                </a:solidFill>
                <a:latin typeface="+mn-lt"/>
                <a:ea typeface="+mn-ea"/>
                <a:cs typeface="+mn-cs"/>
              </a:rPr>
              <a:t>results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from</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randomized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controlled</a:t>
            </a:r>
            <a:r>
              <a:rPr lang="es-ES_tradnl" sz="1200" b="0" i="0" u="none" strike="noStrike" kern="1200" baseline="0" dirty="0" smtClean="0">
                <a:solidFill>
                  <a:schemeClr val="tx1"/>
                </a:solidFill>
                <a:latin typeface="+mn-lt"/>
                <a:ea typeface="+mn-ea"/>
                <a:cs typeface="+mn-cs"/>
              </a:rPr>
              <a:t> trial.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1997;73:55-69 </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20</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531032629"/>
      </p:ext>
    </p:extLst>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b="1" i="0" u="none" strike="noStrike" kern="1200" baseline="0" dirty="0" smtClean="0">
                <a:solidFill>
                  <a:schemeClr val="tx1"/>
                </a:solidFill>
                <a:latin typeface="+mn-lt"/>
                <a:ea typeface="+mn-ea"/>
                <a:cs typeface="+mn-cs"/>
              </a:rPr>
              <a:t>Bibliografía </a:t>
            </a:r>
          </a:p>
          <a:p>
            <a:pPr marL="0" marR="0" indent="0" algn="l" defTabSz="457200" rtl="0" eaLnBrk="1" fontAlgn="auto" latinLnBrk="0" hangingPunct="1">
              <a:lnSpc>
                <a:spcPct val="100000"/>
              </a:lnSpc>
              <a:spcBef>
                <a:spcPts val="0"/>
              </a:spcBef>
              <a:spcAft>
                <a:spcPts val="0"/>
              </a:spcAft>
              <a:buClrTx/>
              <a:buSzTx/>
              <a:buFontTx/>
              <a:buNone/>
              <a:tabLst/>
              <a:defRPr/>
            </a:pPr>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Cifuentes P, Henderson DP, </a:t>
            </a:r>
            <a:r>
              <a:rPr lang="es-ES_tradnl" sz="1200" b="0" i="0" u="none" strike="noStrike" kern="1200" baseline="0" dirty="0" err="1" smtClean="0">
                <a:solidFill>
                  <a:schemeClr val="tx1"/>
                </a:solidFill>
                <a:latin typeface="+mn-lt"/>
                <a:ea typeface="+mn-ea"/>
                <a:cs typeface="+mn-cs"/>
              </a:rPr>
              <a:t>Ozaki</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R.Palliative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surgery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West J </a:t>
            </a:r>
            <a:r>
              <a:rPr lang="es-ES_tradnl" sz="1200" b="0" i="0" u="none" strike="noStrike" kern="1200" baseline="0" dirty="0" err="1" smtClean="0">
                <a:solidFill>
                  <a:schemeClr val="tx1"/>
                </a:solidFill>
                <a:latin typeface="+mn-lt"/>
                <a:ea typeface="+mn-ea"/>
                <a:cs typeface="+mn-cs"/>
              </a:rPr>
              <a:t>Med</a:t>
            </a:r>
            <a:r>
              <a:rPr lang="es-ES_tradnl" sz="1200" b="0" i="0" u="none" strike="noStrike" kern="1200" baseline="0" dirty="0" smtClean="0">
                <a:solidFill>
                  <a:schemeClr val="tx1"/>
                </a:solidFill>
                <a:latin typeface="+mn-lt"/>
                <a:ea typeface="+mn-ea"/>
                <a:cs typeface="+mn-cs"/>
              </a:rPr>
              <a:t> 2002; 176: 110-14.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Culleton</a:t>
            </a:r>
            <a:r>
              <a:rPr lang="es-ES_tradnl" sz="1200" b="0" i="0" u="none" strike="noStrike" kern="1200" baseline="0" dirty="0" smtClean="0">
                <a:solidFill>
                  <a:schemeClr val="tx1"/>
                </a:solidFill>
                <a:latin typeface="+mn-lt"/>
                <a:ea typeface="+mn-ea"/>
                <a:cs typeface="+mn-cs"/>
              </a:rPr>
              <a:t> S, </a:t>
            </a:r>
            <a:r>
              <a:rPr lang="es-ES_tradnl" sz="1200" b="0" i="0" u="none" strike="noStrike" kern="1200" baseline="0" dirty="0" err="1" smtClean="0">
                <a:solidFill>
                  <a:schemeClr val="tx1"/>
                </a:solidFill>
                <a:latin typeface="+mn-lt"/>
                <a:ea typeface="+mn-ea"/>
                <a:cs typeface="+mn-cs"/>
              </a:rPr>
              <a:t>Kwok</a:t>
            </a:r>
            <a:r>
              <a:rPr lang="es-ES_tradnl" sz="1200" b="0" i="0" u="none" strike="noStrike" kern="1200" baseline="0" dirty="0" smtClean="0">
                <a:solidFill>
                  <a:schemeClr val="tx1"/>
                </a:solidFill>
                <a:latin typeface="+mn-lt"/>
                <a:ea typeface="+mn-ea"/>
                <a:cs typeface="+mn-cs"/>
              </a:rPr>
              <a:t> S, </a:t>
            </a:r>
            <a:r>
              <a:rPr lang="es-ES_tradnl" sz="1200" b="0" i="0" u="none" strike="noStrike" kern="1200" baseline="0" dirty="0" err="1" smtClean="0">
                <a:solidFill>
                  <a:schemeClr val="tx1"/>
                </a:solidFill>
                <a:latin typeface="+mn-lt"/>
                <a:ea typeface="+mn-ea"/>
                <a:cs typeface="+mn-cs"/>
              </a:rPr>
              <a:t>Chow</a:t>
            </a:r>
            <a:r>
              <a:rPr lang="es-ES_tradnl" sz="1200" b="0" i="0" u="none" strike="noStrike" kern="1200" baseline="0" dirty="0" smtClean="0">
                <a:solidFill>
                  <a:schemeClr val="tx1"/>
                </a:solidFill>
                <a:latin typeface="+mn-lt"/>
                <a:ea typeface="+mn-ea"/>
                <a:cs typeface="+mn-cs"/>
              </a:rPr>
              <a:t> E. </a:t>
            </a:r>
            <a:r>
              <a:rPr lang="es-ES_tradnl" sz="1200" b="0" i="0" u="none" strike="noStrike" kern="1200" baseline="0" dirty="0" err="1" smtClean="0">
                <a:solidFill>
                  <a:schemeClr val="tx1"/>
                </a:solidFill>
                <a:latin typeface="+mn-lt"/>
                <a:ea typeface="+mn-ea"/>
                <a:cs typeface="+mn-cs"/>
              </a:rPr>
              <a:t>Radiotherapy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2011;23:399-406.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Rockhill</a:t>
            </a:r>
            <a:r>
              <a:rPr lang="es-ES_tradnl" sz="1200" b="0" i="0" u="none" strike="noStrike" kern="1200" baseline="0" dirty="0" smtClean="0">
                <a:solidFill>
                  <a:schemeClr val="tx1"/>
                </a:solidFill>
                <a:latin typeface="+mn-lt"/>
                <a:ea typeface="+mn-ea"/>
                <a:cs typeface="+mn-cs"/>
              </a:rPr>
              <a:t> JK. </a:t>
            </a:r>
            <a:r>
              <a:rPr lang="es-ES_tradnl" sz="1200" b="0" i="0" u="none" strike="noStrike" kern="1200" baseline="0" dirty="0" err="1" smtClean="0">
                <a:solidFill>
                  <a:schemeClr val="tx1"/>
                </a:solidFill>
                <a:latin typeface="+mn-lt"/>
                <a:ea typeface="+mn-ea"/>
                <a:cs typeface="+mn-cs"/>
              </a:rPr>
              <a:t>Advances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radiation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therapy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oncologic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Curr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Headache</a:t>
            </a:r>
            <a:r>
              <a:rPr lang="es-ES_tradnl" sz="1200" b="0" i="0" u="none" strike="noStrike" kern="1200" baseline="0" dirty="0" smtClean="0">
                <a:solidFill>
                  <a:schemeClr val="tx1"/>
                </a:solidFill>
                <a:latin typeface="+mn-lt"/>
                <a:ea typeface="+mn-ea"/>
                <a:cs typeface="+mn-cs"/>
              </a:rPr>
              <a:t> Rep. 2007;11:270-5. </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21</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967464142"/>
      </p:ext>
    </p:extLst>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b="1" i="0" u="none" strike="noStrike" kern="1200" baseline="0" dirty="0" smtClean="0">
                <a:solidFill>
                  <a:schemeClr val="tx1"/>
                </a:solidFill>
                <a:latin typeface="+mn-lt"/>
                <a:ea typeface="+mn-ea"/>
                <a:cs typeface="+mn-cs"/>
              </a:rPr>
              <a:t>Bibliografía </a:t>
            </a:r>
          </a:p>
          <a:p>
            <a:pPr marL="0" marR="0" indent="0" algn="l" defTabSz="457200" rtl="0" eaLnBrk="1" fontAlgn="auto" latinLnBrk="0" hangingPunct="1">
              <a:lnSpc>
                <a:spcPct val="100000"/>
              </a:lnSpc>
              <a:spcBef>
                <a:spcPts val="0"/>
              </a:spcBef>
              <a:spcAft>
                <a:spcPts val="0"/>
              </a:spcAft>
              <a:buClrTx/>
              <a:buSzTx/>
              <a:buFontTx/>
              <a:buNone/>
              <a:tabLst/>
              <a:defRPr/>
            </a:pPr>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García Alfonso P, Páez Ramírez S, Muñoz Martín A. Manual SEOM cuidados continuos. 2ª Edición. Sociedad Española Oncología Médica 2014;Pg: 65-72.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American </a:t>
            </a:r>
            <a:r>
              <a:rPr lang="es-ES_tradnl" sz="1200" b="0" i="0" u="none" strike="noStrike" kern="1200" baseline="0" dirty="0" err="1" smtClean="0">
                <a:solidFill>
                  <a:schemeClr val="tx1"/>
                </a:solidFill>
                <a:latin typeface="+mn-lt"/>
                <a:ea typeface="+mn-ea"/>
                <a:cs typeface="+mn-cs"/>
              </a:rPr>
              <a:t>Society</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Clinical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Oncology</a:t>
            </a:r>
            <a:r>
              <a:rPr lang="es-ES_tradnl" sz="1200" b="0" i="0" u="none" strike="noStrike" kern="1200" baseline="0" dirty="0" smtClean="0">
                <a:solidFill>
                  <a:schemeClr val="tx1"/>
                </a:solidFill>
                <a:latin typeface="+mn-lt"/>
                <a:ea typeface="+mn-ea"/>
                <a:cs typeface="+mn-cs"/>
              </a:rPr>
              <a:t>. Previsional </a:t>
            </a:r>
            <a:r>
              <a:rPr lang="es-ES_tradnl" sz="1200" b="0" i="0" u="none" strike="noStrike" kern="1200" baseline="0" dirty="0" err="1" smtClean="0">
                <a:solidFill>
                  <a:schemeClr val="tx1"/>
                </a:solidFill>
                <a:latin typeface="+mn-lt"/>
                <a:ea typeface="+mn-ea"/>
                <a:cs typeface="+mn-cs"/>
              </a:rPr>
              <a:t>clinical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opinion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integration</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palliative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into</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standard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oncology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2012; 30: 880-87. • </a:t>
            </a:r>
          </a:p>
          <a:p>
            <a:r>
              <a:rPr lang="es-ES_tradnl" sz="1200" b="0" i="0" u="none" strike="noStrike" kern="1200" baseline="0" dirty="0" smtClean="0">
                <a:solidFill>
                  <a:schemeClr val="tx1"/>
                </a:solidFill>
                <a:latin typeface="+mn-lt"/>
                <a:ea typeface="+mn-ea"/>
                <a:cs typeface="+mn-cs"/>
              </a:rPr>
              <a:t>•</a:t>
            </a:r>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Gómez-Roca C, </a:t>
            </a:r>
            <a:r>
              <a:rPr lang="es-ES_tradnl" sz="1200" b="0" i="0" u="none" strike="noStrike" kern="1200" baseline="0" dirty="0" err="1" smtClean="0">
                <a:solidFill>
                  <a:schemeClr val="tx1"/>
                </a:solidFill>
                <a:latin typeface="+mn-lt"/>
                <a:ea typeface="+mn-ea"/>
                <a:cs typeface="+mn-cs"/>
              </a:rPr>
              <a:t>Delord</a:t>
            </a:r>
            <a:r>
              <a:rPr lang="es-ES_tradnl" sz="1200" b="0" i="0" u="none" strike="noStrike" kern="1200" baseline="0" dirty="0" smtClean="0">
                <a:solidFill>
                  <a:schemeClr val="tx1"/>
                </a:solidFill>
                <a:latin typeface="+mn-lt"/>
                <a:ea typeface="+mn-ea"/>
                <a:cs typeface="+mn-cs"/>
              </a:rPr>
              <a:t> JP. </a:t>
            </a:r>
            <a:r>
              <a:rPr lang="es-ES_tradnl" sz="1200" b="0" i="0" u="none" strike="noStrike" kern="1200" baseline="0" dirty="0" err="1" smtClean="0">
                <a:solidFill>
                  <a:schemeClr val="tx1"/>
                </a:solidFill>
                <a:latin typeface="+mn-lt"/>
                <a:ea typeface="+mn-ea"/>
                <a:cs typeface="+mn-cs"/>
              </a:rPr>
              <a:t>Emerging</a:t>
            </a:r>
            <a:r>
              <a:rPr lang="es-ES_tradnl" sz="1200" b="0" i="0" u="none" strike="noStrike" kern="1200" baseline="0" dirty="0" smtClean="0">
                <a:solidFill>
                  <a:schemeClr val="tx1"/>
                </a:solidFill>
                <a:latin typeface="+mn-lt"/>
                <a:ea typeface="+mn-ea"/>
                <a:cs typeface="+mn-cs"/>
              </a:rPr>
              <a:t> new </a:t>
            </a:r>
            <a:r>
              <a:rPr lang="es-ES_tradnl" sz="1200" b="0" i="0" u="none" strike="noStrike" kern="1200" baseline="0" dirty="0" err="1" smtClean="0">
                <a:solidFill>
                  <a:schemeClr val="tx1"/>
                </a:solidFill>
                <a:latin typeface="+mn-lt"/>
                <a:ea typeface="+mn-ea"/>
                <a:cs typeface="+mn-cs"/>
              </a:rPr>
              <a:t>anticancer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therapies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Curr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Opin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2014; 26: 357-62. </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22</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744116187"/>
      </p:ext>
    </p:extLst>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rPr>
              <a:pPr/>
              <a:t>23</a:t>
            </a:fld>
            <a:endParaRPr lang="es-ES_tradnl">
              <a:solidFill>
                <a:prstClr val="black"/>
              </a:solidFill>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692754468"/>
      </p:ext>
    </p:extLst>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endParaRPr lang="es-ES_tradnl" sz="1200" b="0" i="0" u="none" strike="noStrike" kern="1200" baseline="0" dirty="0" smtClean="0">
              <a:solidFill>
                <a:schemeClr val="tx1"/>
              </a:solidFill>
              <a:latin typeface="+mn-lt"/>
              <a:ea typeface="+mn-ea"/>
              <a:cs typeface="+mn-cs"/>
            </a:endParaRPr>
          </a:p>
          <a:p>
            <a:pPr eaLnBrk="1" hangingPunct="1">
              <a:spcBef>
                <a:spcPct val="20000"/>
              </a:spcBef>
              <a:buClr>
                <a:srgbClr val="FFCD00"/>
              </a:buClr>
              <a:buFont typeface="Calibri Light" charset="0"/>
              <a:buNone/>
            </a:pPr>
            <a:endParaRPr lang="es-ES_tradnl" sz="1200" b="1" i="0" u="none" strike="noStrike" kern="1200" baseline="0" dirty="0" smtClean="0">
              <a:solidFill>
                <a:schemeClr val="tx1"/>
              </a:solidFill>
              <a:latin typeface="+mn-lt"/>
              <a:ea typeface="+mn-ea"/>
              <a:cs typeface="+mn-cs"/>
            </a:endParaRPr>
          </a:p>
          <a:p>
            <a:pPr eaLnBrk="1" hangingPunct="1">
              <a:spcBef>
                <a:spcPct val="20000"/>
              </a:spcBef>
              <a:buClr>
                <a:srgbClr val="FFCD00"/>
              </a:buClr>
              <a:buFont typeface="Calibri Light" charset="0"/>
              <a:buNone/>
            </a:pPr>
            <a:r>
              <a:rPr lang="es-ES_tradnl" sz="1200" b="1" i="0" u="none" strike="noStrike" kern="1200" baseline="0" dirty="0" smtClean="0">
                <a:solidFill>
                  <a:schemeClr val="tx1"/>
                </a:solidFill>
                <a:latin typeface="+mn-lt"/>
                <a:ea typeface="+mn-ea"/>
                <a:cs typeface="+mn-cs"/>
              </a:rPr>
              <a:t>•  </a:t>
            </a:r>
            <a:r>
              <a:rPr lang="es-ES_tradnl" sz="1200" dirty="0" err="1" smtClean="0">
                <a:solidFill>
                  <a:srgbClr val="646567"/>
                </a:solidFill>
                <a:latin typeface="Gotham Book" charset="0"/>
                <a:cs typeface="Gotham Book" charset="0"/>
              </a:rPr>
              <a:t>Treede</a:t>
            </a:r>
            <a:r>
              <a:rPr lang="es-ES_tradnl" sz="1200" dirty="0" smtClean="0">
                <a:solidFill>
                  <a:srgbClr val="646567"/>
                </a:solidFill>
                <a:latin typeface="Gotham Book" charset="0"/>
                <a:cs typeface="Gotham Book" charset="0"/>
              </a:rPr>
              <a:t> RD, Jensen TS, Campbell JN, </a:t>
            </a:r>
            <a:r>
              <a:rPr lang="es-ES_tradnl" sz="1200" dirty="0" err="1" smtClean="0">
                <a:solidFill>
                  <a:srgbClr val="646567"/>
                </a:solidFill>
                <a:latin typeface="Gotham Book" charset="0"/>
                <a:cs typeface="Gotham Book" charset="0"/>
              </a:rPr>
              <a:t>Cruccu</a:t>
            </a:r>
            <a:r>
              <a:rPr lang="es-ES_tradnl" sz="1200" dirty="0" smtClean="0">
                <a:solidFill>
                  <a:srgbClr val="646567"/>
                </a:solidFill>
                <a:latin typeface="Gotham Book" charset="0"/>
                <a:cs typeface="Gotham Book" charset="0"/>
              </a:rPr>
              <a:t> G, </a:t>
            </a:r>
            <a:r>
              <a:rPr lang="es-ES_tradnl" sz="1200" dirty="0" err="1" smtClean="0">
                <a:solidFill>
                  <a:srgbClr val="646567"/>
                </a:solidFill>
                <a:latin typeface="Gotham Book" charset="0"/>
                <a:cs typeface="Gotham Book" charset="0"/>
              </a:rPr>
              <a:t>Dostrovsky</a:t>
            </a:r>
            <a:r>
              <a:rPr lang="es-ES_tradnl" sz="1200" dirty="0" smtClean="0">
                <a:solidFill>
                  <a:srgbClr val="646567"/>
                </a:solidFill>
                <a:latin typeface="Gotham Book" charset="0"/>
                <a:cs typeface="Gotham Book" charset="0"/>
              </a:rPr>
              <a:t> JO, Griffin JW, </a:t>
            </a:r>
            <a:r>
              <a:rPr lang="es-ES_tradnl" sz="1200" dirty="0" err="1" smtClean="0">
                <a:solidFill>
                  <a:srgbClr val="646567"/>
                </a:solidFill>
                <a:latin typeface="Gotham Book" charset="0"/>
                <a:cs typeface="Gotham Book" charset="0"/>
              </a:rPr>
              <a:t>Hansson</a:t>
            </a:r>
            <a:r>
              <a:rPr lang="es-ES_tradnl" sz="1200" dirty="0" smtClean="0">
                <a:solidFill>
                  <a:srgbClr val="646567"/>
                </a:solidFill>
                <a:latin typeface="Gotham Book" charset="0"/>
                <a:cs typeface="Gotham Book" charset="0"/>
              </a:rPr>
              <a:t> P, Hughes R, </a:t>
            </a:r>
            <a:r>
              <a:rPr lang="es-ES_tradnl" sz="1200" dirty="0" err="1" smtClean="0">
                <a:solidFill>
                  <a:srgbClr val="646567"/>
                </a:solidFill>
                <a:latin typeface="Gotham Book" charset="0"/>
                <a:cs typeface="Gotham Book" charset="0"/>
              </a:rPr>
              <a:t>Nurmikko</a:t>
            </a:r>
            <a:r>
              <a:rPr lang="es-ES_tradnl" sz="1200" dirty="0" smtClean="0">
                <a:solidFill>
                  <a:srgbClr val="646567"/>
                </a:solidFill>
                <a:latin typeface="Gotham Book" charset="0"/>
                <a:cs typeface="Gotham Book" charset="0"/>
              </a:rPr>
              <a:t> T, Serra J: </a:t>
            </a:r>
            <a:r>
              <a:rPr lang="es-ES_tradnl" sz="1200" dirty="0" err="1" smtClean="0">
                <a:solidFill>
                  <a:srgbClr val="646567"/>
                </a:solidFill>
                <a:latin typeface="Gotham Book" charset="0"/>
                <a:cs typeface="Gotham Book" charset="0"/>
              </a:rPr>
              <a:t>Neuropathic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redefinition</a:t>
            </a:r>
            <a:r>
              <a:rPr lang="es-ES_tradnl" sz="1200" dirty="0" smtClean="0">
                <a:solidFill>
                  <a:srgbClr val="646567"/>
                </a:solidFill>
                <a:latin typeface="Gotham Book" charset="0"/>
                <a:cs typeface="Gotham Book" charset="0"/>
              </a:rPr>
              <a:t> and a </a:t>
            </a:r>
            <a:r>
              <a:rPr lang="es-ES_tradnl" sz="1200" dirty="0" err="1" smtClean="0">
                <a:solidFill>
                  <a:srgbClr val="646567"/>
                </a:solidFill>
                <a:latin typeface="Gotham Book" charset="0"/>
                <a:cs typeface="Gotham Book" charset="0"/>
              </a:rPr>
              <a:t>grading</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system</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for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clinical</a:t>
            </a:r>
            <a:r>
              <a:rPr lang="es-ES_tradnl" sz="1200" dirty="0" smtClean="0">
                <a:solidFill>
                  <a:srgbClr val="646567"/>
                </a:solidFill>
                <a:latin typeface="Gotham Book" charset="0"/>
                <a:cs typeface="Gotham Book" charset="0"/>
              </a:rPr>
              <a:t> and </a:t>
            </a:r>
            <a:r>
              <a:rPr lang="es-ES_tradnl" sz="1200" dirty="0" err="1" smtClean="0">
                <a:solidFill>
                  <a:srgbClr val="646567"/>
                </a:solidFill>
                <a:latin typeface="Gotham Book" charset="0"/>
                <a:cs typeface="Gotham Book" charset="0"/>
              </a:rPr>
              <a:t>research</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purposes</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Neurology</a:t>
            </a:r>
            <a:r>
              <a:rPr lang="es-ES_tradnl" sz="1200" dirty="0" smtClean="0">
                <a:solidFill>
                  <a:srgbClr val="646567"/>
                </a:solidFill>
                <a:latin typeface="Gotham Book" charset="0"/>
                <a:cs typeface="Gotham Book" charset="0"/>
              </a:rPr>
              <a:t> 2008, 70:1630-5.</a:t>
            </a:r>
            <a:r>
              <a:rPr lang="es-ES_tradnl" sz="1200" b="1" i="0" u="none" strike="noStrike" kern="1200" baseline="0" dirty="0" smtClean="0">
                <a:solidFill>
                  <a:schemeClr val="tx1"/>
                </a:solidFill>
                <a:latin typeface="+mn-lt"/>
                <a:ea typeface="+mn-ea"/>
                <a:cs typeface="+mn-cs"/>
              </a:rPr>
              <a:t> </a:t>
            </a:r>
          </a:p>
          <a:p>
            <a:pPr eaLnBrk="1" hangingPunct="1">
              <a:spcBef>
                <a:spcPct val="20000"/>
              </a:spcBef>
              <a:buClr>
                <a:srgbClr val="FFCD00"/>
              </a:buClr>
              <a:buFont typeface="Calibri Light" charset="0"/>
              <a:buNone/>
            </a:pPr>
            <a:r>
              <a:rPr lang="es-ES_tradnl" sz="1200" b="1" i="0" u="none" strike="noStrike" kern="1200" baseline="0" dirty="0" smtClean="0">
                <a:solidFill>
                  <a:schemeClr val="tx1"/>
                </a:solidFill>
                <a:latin typeface="+mn-lt"/>
                <a:ea typeface="+mn-ea"/>
                <a:cs typeface="+mn-cs"/>
              </a:rPr>
              <a:t>• </a:t>
            </a:r>
            <a:r>
              <a:rPr lang="es-ES_tradnl" sz="1200" dirty="0" err="1" smtClean="0">
                <a:solidFill>
                  <a:srgbClr val="646567"/>
                </a:solidFill>
                <a:latin typeface="Gotham Book" charset="0"/>
                <a:cs typeface="Gotham Book" charset="0"/>
              </a:rPr>
              <a:t>Baron</a:t>
            </a:r>
            <a:r>
              <a:rPr lang="es-ES_tradnl" sz="1200" dirty="0" smtClean="0">
                <a:solidFill>
                  <a:srgbClr val="646567"/>
                </a:solidFill>
                <a:latin typeface="Gotham Book" charset="0"/>
                <a:cs typeface="Gotham Book" charset="0"/>
              </a:rPr>
              <a:t> R, </a:t>
            </a:r>
            <a:r>
              <a:rPr lang="es-ES_tradnl" sz="1200" dirty="0" err="1" smtClean="0">
                <a:solidFill>
                  <a:srgbClr val="646567"/>
                </a:solidFill>
                <a:latin typeface="Gotham Book" charset="0"/>
                <a:cs typeface="Gotham Book" charset="0"/>
              </a:rPr>
              <a:t>Tölle</a:t>
            </a:r>
            <a:r>
              <a:rPr lang="es-ES_tradnl" sz="1200" dirty="0" smtClean="0">
                <a:solidFill>
                  <a:srgbClr val="646567"/>
                </a:solidFill>
                <a:latin typeface="Gotham Book" charset="0"/>
                <a:cs typeface="Gotham Book" charset="0"/>
              </a:rPr>
              <a:t> TR </a:t>
            </a:r>
            <a:r>
              <a:rPr lang="es-ES_tradnl" sz="1200" dirty="0" err="1" smtClean="0">
                <a:solidFill>
                  <a:srgbClr val="646567"/>
                </a:solidFill>
                <a:latin typeface="Gotham Book" charset="0"/>
                <a:cs typeface="Gotham Book" charset="0"/>
              </a:rPr>
              <a:t>Assessment</a:t>
            </a:r>
            <a:r>
              <a:rPr lang="es-ES_tradnl" sz="1200" dirty="0" smtClean="0">
                <a:solidFill>
                  <a:srgbClr val="646567"/>
                </a:solidFill>
                <a:latin typeface="Gotham Book" charset="0"/>
                <a:cs typeface="Gotham Book" charset="0"/>
              </a:rPr>
              <a:t> and diagnosis of </a:t>
            </a:r>
            <a:r>
              <a:rPr lang="es-ES_tradnl" sz="1200" dirty="0" err="1" smtClean="0">
                <a:solidFill>
                  <a:srgbClr val="646567"/>
                </a:solidFill>
                <a:latin typeface="Gotham Book" charset="0"/>
                <a:cs typeface="Gotham Book" charset="0"/>
              </a:rPr>
              <a:t>neuropathic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Curr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Opin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Support</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Palliat</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Care</a:t>
            </a:r>
            <a:r>
              <a:rPr lang="es-ES_tradnl" sz="1200" dirty="0" smtClean="0">
                <a:solidFill>
                  <a:srgbClr val="646567"/>
                </a:solidFill>
                <a:latin typeface="Gotham Book" charset="0"/>
                <a:cs typeface="Gotham Book" charset="0"/>
              </a:rPr>
              <a:t> 2008; 2:1–8</a:t>
            </a:r>
          </a:p>
          <a:p>
            <a:pPr eaLnBrk="1" hangingPunct="1">
              <a:spcBef>
                <a:spcPct val="20000"/>
              </a:spcBef>
              <a:buClr>
                <a:srgbClr val="FFCD00"/>
              </a:buClr>
              <a:buFont typeface="Calibri Light" charset="0"/>
              <a:buNone/>
            </a:pPr>
            <a:r>
              <a:rPr lang="es-ES_tradnl" sz="1200" b="1" i="0" u="none" strike="noStrike" kern="1200" baseline="0" dirty="0" smtClean="0">
                <a:solidFill>
                  <a:schemeClr val="tx1"/>
                </a:solidFill>
                <a:latin typeface="+mn-lt"/>
                <a:ea typeface="+mn-ea"/>
                <a:cs typeface="+mn-cs"/>
              </a:rPr>
              <a:t>• </a:t>
            </a:r>
            <a:r>
              <a:rPr lang="es-ES_tradnl" sz="1200" dirty="0" err="1" smtClean="0">
                <a:solidFill>
                  <a:srgbClr val="646567"/>
                </a:solidFill>
                <a:latin typeface="Gotham Book" charset="0"/>
                <a:cs typeface="Gotham Book" charset="0"/>
              </a:rPr>
              <a:t>Mulvey</a:t>
            </a:r>
            <a:r>
              <a:rPr lang="es-ES_tradnl" sz="1200" dirty="0" smtClean="0">
                <a:solidFill>
                  <a:srgbClr val="646567"/>
                </a:solidFill>
                <a:latin typeface="Gotham Book" charset="0"/>
                <a:cs typeface="Gotham Book" charset="0"/>
              </a:rPr>
              <a:t> MR, </a:t>
            </a:r>
            <a:r>
              <a:rPr lang="es-ES_tradnl" sz="1200" dirty="0" err="1" smtClean="0">
                <a:solidFill>
                  <a:srgbClr val="646567"/>
                </a:solidFill>
                <a:latin typeface="Gotham Book" charset="0"/>
                <a:cs typeface="Gotham Book" charset="0"/>
              </a:rPr>
              <a:t>Rolke</a:t>
            </a:r>
            <a:r>
              <a:rPr lang="es-ES_tradnl" sz="1200" dirty="0" smtClean="0">
                <a:solidFill>
                  <a:srgbClr val="646567"/>
                </a:solidFill>
                <a:latin typeface="Gotham Book" charset="0"/>
                <a:cs typeface="Gotham Book" charset="0"/>
              </a:rPr>
              <a:t> R, </a:t>
            </a:r>
            <a:r>
              <a:rPr lang="es-ES_tradnl" sz="1200" dirty="0" err="1" smtClean="0">
                <a:solidFill>
                  <a:srgbClr val="646567"/>
                </a:solidFill>
                <a:latin typeface="Gotham Book" charset="0"/>
                <a:cs typeface="Gotham Book" charset="0"/>
              </a:rPr>
              <a:t>Klepstad</a:t>
            </a:r>
            <a:r>
              <a:rPr lang="es-ES_tradnl" sz="1200" dirty="0" smtClean="0">
                <a:solidFill>
                  <a:srgbClr val="646567"/>
                </a:solidFill>
                <a:latin typeface="Gotham Book" charset="0"/>
                <a:cs typeface="Gotham Book" charset="0"/>
              </a:rPr>
              <a:t> P, </a:t>
            </a:r>
            <a:r>
              <a:rPr lang="es-ES_tradnl" sz="1200" dirty="0" err="1" smtClean="0">
                <a:solidFill>
                  <a:srgbClr val="646567"/>
                </a:solidFill>
                <a:latin typeface="Gotham Book" charset="0"/>
                <a:cs typeface="Gotham Book" charset="0"/>
              </a:rPr>
              <a:t>Caraceni</a:t>
            </a:r>
            <a:r>
              <a:rPr lang="es-ES_tradnl" sz="1200" dirty="0" smtClean="0">
                <a:solidFill>
                  <a:srgbClr val="646567"/>
                </a:solidFill>
                <a:latin typeface="Gotham Book" charset="0"/>
                <a:cs typeface="Gotham Book" charset="0"/>
              </a:rPr>
              <a:t> A, </a:t>
            </a:r>
            <a:r>
              <a:rPr lang="es-ES_tradnl" sz="1200" dirty="0" err="1" smtClean="0">
                <a:solidFill>
                  <a:srgbClr val="646567"/>
                </a:solidFill>
                <a:latin typeface="Gotham Book" charset="0"/>
                <a:cs typeface="Gotham Book" charset="0"/>
              </a:rPr>
              <a:t>Fallon</a:t>
            </a:r>
            <a:r>
              <a:rPr lang="es-ES_tradnl" sz="1200" dirty="0" smtClean="0">
                <a:solidFill>
                  <a:srgbClr val="646567"/>
                </a:solidFill>
                <a:latin typeface="Gotham Book" charset="0"/>
                <a:cs typeface="Gotham Book" charset="0"/>
              </a:rPr>
              <a:t> M, </a:t>
            </a:r>
            <a:r>
              <a:rPr lang="es-ES_tradnl" sz="1200" dirty="0" err="1" smtClean="0">
                <a:solidFill>
                  <a:srgbClr val="646567"/>
                </a:solidFill>
                <a:latin typeface="Gotham Book" charset="0"/>
                <a:cs typeface="Gotham Book" charset="0"/>
              </a:rPr>
              <a:t>Colvin</a:t>
            </a:r>
            <a:r>
              <a:rPr lang="es-ES_tradnl" sz="1200" dirty="0" smtClean="0">
                <a:solidFill>
                  <a:srgbClr val="646567"/>
                </a:solidFill>
                <a:latin typeface="Gotham Book" charset="0"/>
                <a:cs typeface="Gotham Book" charset="0"/>
              </a:rPr>
              <a:t> L, </a:t>
            </a:r>
            <a:r>
              <a:rPr lang="es-ES_tradnl" sz="1200" dirty="0" err="1" smtClean="0">
                <a:solidFill>
                  <a:srgbClr val="646567"/>
                </a:solidFill>
                <a:latin typeface="Gotham Book" charset="0"/>
                <a:cs typeface="Gotham Book" charset="0"/>
              </a:rPr>
              <a:t>Laird</a:t>
            </a:r>
            <a:r>
              <a:rPr lang="es-ES_tradnl" sz="1200" dirty="0" smtClean="0">
                <a:solidFill>
                  <a:srgbClr val="646567"/>
                </a:solidFill>
                <a:latin typeface="Gotham Book" charset="0"/>
                <a:cs typeface="Gotham Book" charset="0"/>
              </a:rPr>
              <a:t> L, Bennett M, </a:t>
            </a:r>
            <a:r>
              <a:rPr lang="es-ES_tradnl" sz="1200" dirty="0" err="1" smtClean="0">
                <a:solidFill>
                  <a:srgbClr val="646567"/>
                </a:solidFill>
                <a:latin typeface="Gotham Book" charset="0"/>
                <a:cs typeface="Gotham Book" charset="0"/>
              </a:rPr>
              <a:t>On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behalf</a:t>
            </a:r>
            <a:r>
              <a:rPr lang="es-ES_tradnl" sz="1200" dirty="0" smtClean="0">
                <a:solidFill>
                  <a:srgbClr val="646567"/>
                </a:solidFill>
                <a:latin typeface="Gotham Book" charset="0"/>
                <a:cs typeface="Gotham Book" charset="0"/>
              </a:rPr>
              <a:t> of </a:t>
            </a:r>
            <a:r>
              <a:rPr lang="es-ES_tradnl" sz="1200" dirty="0" err="1" smtClean="0">
                <a:solidFill>
                  <a:srgbClr val="646567"/>
                </a:solidFill>
                <a:latin typeface="Gotham Book" charset="0"/>
                <a:cs typeface="Gotham Book" charset="0"/>
              </a:rPr>
              <a:t>the</a:t>
            </a:r>
            <a:r>
              <a:rPr lang="es-ES_tradnl" sz="1200" dirty="0" smtClean="0">
                <a:solidFill>
                  <a:srgbClr val="646567"/>
                </a:solidFill>
                <a:latin typeface="Gotham Book" charset="0"/>
                <a:cs typeface="Gotham Book" charset="0"/>
              </a:rPr>
              <a:t> IASP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SIG and </a:t>
            </a:r>
            <a:r>
              <a:rPr lang="es-ES_tradnl" sz="1200" dirty="0" err="1" smtClean="0">
                <a:solidFill>
                  <a:srgbClr val="646567"/>
                </a:solidFill>
                <a:latin typeface="Gotham Book" charset="0"/>
                <a:cs typeface="Gotham Book" charset="0"/>
              </a:rPr>
              <a:t>the</a:t>
            </a:r>
            <a:r>
              <a:rPr lang="es-ES_tradnl" sz="1200" dirty="0" smtClean="0">
                <a:solidFill>
                  <a:srgbClr val="646567"/>
                </a:solidFill>
                <a:latin typeface="Gotham Book" charset="0"/>
                <a:cs typeface="Gotham Book" charset="0"/>
              </a:rPr>
              <a:t>  EAPC </a:t>
            </a:r>
            <a:r>
              <a:rPr lang="es-ES_tradnl" sz="1200" dirty="0" err="1" smtClean="0">
                <a:solidFill>
                  <a:srgbClr val="646567"/>
                </a:solidFill>
                <a:latin typeface="Gotham Book" charset="0"/>
                <a:cs typeface="Gotham Book" charset="0"/>
              </a:rPr>
              <a:t>Research</a:t>
            </a:r>
            <a:r>
              <a:rPr lang="es-ES_tradnl" sz="1200" dirty="0" smtClean="0">
                <a:solidFill>
                  <a:srgbClr val="646567"/>
                </a:solidFill>
                <a:latin typeface="Gotham Book" charset="0"/>
                <a:cs typeface="Gotham Book" charset="0"/>
              </a:rPr>
              <a:t> Network. </a:t>
            </a:r>
            <a:r>
              <a:rPr lang="es-ES_tradnl" sz="1200" dirty="0" err="1" smtClean="0">
                <a:solidFill>
                  <a:srgbClr val="646567"/>
                </a:solidFill>
                <a:latin typeface="Gotham Book" charset="0"/>
                <a:cs typeface="Gotham Book" charset="0"/>
              </a:rPr>
              <a:t>Confirming</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neuropathic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in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patients</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Applying</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the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NeuPSIG</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grading</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system</a:t>
            </a:r>
            <a:r>
              <a:rPr lang="es-ES_tradnl" sz="1200" dirty="0" smtClean="0">
                <a:solidFill>
                  <a:srgbClr val="646567"/>
                </a:solidFill>
                <a:latin typeface="Gotham Book" charset="0"/>
                <a:cs typeface="Gotham Book" charset="0"/>
              </a:rPr>
              <a:t> in </a:t>
            </a:r>
            <a:r>
              <a:rPr lang="es-ES_tradnl" sz="1200" dirty="0" err="1" smtClean="0">
                <a:solidFill>
                  <a:srgbClr val="646567"/>
                </a:solidFill>
                <a:latin typeface="Gotham Book" charset="0"/>
                <a:cs typeface="Gotham Book" charset="0"/>
              </a:rPr>
              <a:t>clinical</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practice</a:t>
            </a:r>
            <a:r>
              <a:rPr lang="es-ES_tradnl" sz="1200" dirty="0" smtClean="0">
                <a:solidFill>
                  <a:srgbClr val="646567"/>
                </a:solidFill>
                <a:latin typeface="Gotham Book" charset="0"/>
                <a:cs typeface="Gotham Book" charset="0"/>
              </a:rPr>
              <a:t>  and </a:t>
            </a:r>
            <a:r>
              <a:rPr lang="es-ES_tradnl" sz="1200" dirty="0" err="1" smtClean="0">
                <a:solidFill>
                  <a:srgbClr val="646567"/>
                </a:solidFill>
                <a:latin typeface="Gotham Book" charset="0"/>
                <a:cs typeface="Gotham Book" charset="0"/>
              </a:rPr>
              <a:t>clinical</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research</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2014; 155: 859–863</a:t>
            </a:r>
          </a:p>
          <a:p>
            <a:pPr eaLnBrk="1" hangingPunct="1">
              <a:spcBef>
                <a:spcPct val="20000"/>
              </a:spcBef>
              <a:buClr>
                <a:srgbClr val="FFCD00"/>
              </a:buClr>
              <a:buFont typeface="Calibri Light" charset="0"/>
              <a:buNone/>
            </a:pPr>
            <a:r>
              <a:rPr lang="es-ES_tradnl" sz="1200" b="1" i="0" u="none" strike="noStrike" kern="1200" baseline="0" dirty="0" smtClean="0">
                <a:solidFill>
                  <a:schemeClr val="tx1"/>
                </a:solidFill>
                <a:latin typeface="+mn-lt"/>
                <a:ea typeface="+mn-ea"/>
                <a:cs typeface="+mn-cs"/>
              </a:rPr>
              <a:t>• </a:t>
            </a:r>
            <a:r>
              <a:rPr lang="es-ES_tradnl" sz="1200" dirty="0" err="1" smtClean="0">
                <a:solidFill>
                  <a:srgbClr val="646567"/>
                </a:solidFill>
                <a:latin typeface="Gotham Book" charset="0"/>
                <a:cs typeface="Gotham Book" charset="0"/>
              </a:rPr>
              <a:t>Backonja</a:t>
            </a:r>
            <a:r>
              <a:rPr lang="es-ES_tradnl" sz="1200" dirty="0" smtClean="0">
                <a:solidFill>
                  <a:srgbClr val="646567"/>
                </a:solidFill>
                <a:latin typeface="Gotham Book" charset="0"/>
                <a:cs typeface="Gotham Book" charset="0"/>
              </a:rPr>
              <a:t> MM. </a:t>
            </a:r>
            <a:r>
              <a:rPr lang="es-ES_tradnl" sz="1200" dirty="0" err="1" smtClean="0">
                <a:solidFill>
                  <a:srgbClr val="646567"/>
                </a:solidFill>
                <a:latin typeface="Gotham Book" charset="0"/>
                <a:cs typeface="Gotham Book" charset="0"/>
              </a:rPr>
              <a:t>Defining</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neuropathic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Anesth</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Analg</a:t>
            </a:r>
            <a:r>
              <a:rPr lang="es-ES_tradnl" sz="1200" dirty="0" smtClean="0">
                <a:solidFill>
                  <a:srgbClr val="646567"/>
                </a:solidFill>
                <a:latin typeface="Gotham Book" charset="0"/>
                <a:cs typeface="Gotham Book" charset="0"/>
              </a:rPr>
              <a:t> 2003; 97: 785-90.</a:t>
            </a:r>
            <a:r>
              <a:rPr lang="es-ES_tradnl" sz="1200" b="1" i="0" u="none" strike="noStrike" kern="1200" baseline="0" dirty="0" smtClean="0">
                <a:solidFill>
                  <a:schemeClr val="tx1"/>
                </a:solidFill>
                <a:latin typeface="+mn-lt"/>
                <a:ea typeface="+mn-ea"/>
                <a:cs typeface="+mn-cs"/>
              </a:rPr>
              <a:t> </a:t>
            </a:r>
          </a:p>
          <a:p>
            <a:pPr eaLnBrk="1" hangingPunct="1">
              <a:spcBef>
                <a:spcPct val="20000"/>
              </a:spcBef>
              <a:buClr>
                <a:srgbClr val="FFCD00"/>
              </a:buClr>
              <a:buFont typeface="Calibri Light" charset="0"/>
              <a:buNone/>
            </a:pPr>
            <a:r>
              <a:rPr lang="es-ES_tradnl" sz="1200" b="1" i="0" u="none" strike="noStrike" kern="1200" baseline="0" dirty="0" smtClean="0">
                <a:solidFill>
                  <a:schemeClr val="tx1"/>
                </a:solidFill>
                <a:latin typeface="+mn-lt"/>
                <a:ea typeface="+mn-ea"/>
                <a:cs typeface="+mn-cs"/>
              </a:rPr>
              <a:t>• </a:t>
            </a:r>
            <a:r>
              <a:rPr lang="es-ES_tradnl" sz="1200" dirty="0" smtClean="0">
                <a:solidFill>
                  <a:srgbClr val="646567"/>
                </a:solidFill>
                <a:latin typeface="Gotham Book" charset="0"/>
                <a:cs typeface="Gotham Book" charset="0"/>
              </a:rPr>
              <a:t>Jensen TS and </a:t>
            </a:r>
            <a:r>
              <a:rPr lang="es-ES_tradnl" sz="1200" dirty="0" err="1" smtClean="0">
                <a:solidFill>
                  <a:srgbClr val="646567"/>
                </a:solidFill>
                <a:latin typeface="Gotham Book" charset="0"/>
                <a:cs typeface="Gotham Book" charset="0"/>
              </a:rPr>
              <a:t>Baron</a:t>
            </a:r>
            <a:r>
              <a:rPr lang="es-ES_tradnl" sz="1200" dirty="0" smtClean="0">
                <a:solidFill>
                  <a:srgbClr val="646567"/>
                </a:solidFill>
                <a:latin typeface="Gotham Book" charset="0"/>
                <a:cs typeface="Gotham Book" charset="0"/>
              </a:rPr>
              <a:t> R. </a:t>
            </a:r>
            <a:r>
              <a:rPr lang="es-ES_tradnl" sz="1200" dirty="0" err="1" smtClean="0">
                <a:solidFill>
                  <a:srgbClr val="646567"/>
                </a:solidFill>
                <a:latin typeface="Gotham Book" charset="0"/>
                <a:cs typeface="Gotham Book" charset="0"/>
              </a:rPr>
              <a:t>Translation</a:t>
            </a:r>
            <a:r>
              <a:rPr lang="es-ES_tradnl" sz="1200" dirty="0" smtClean="0">
                <a:solidFill>
                  <a:srgbClr val="646567"/>
                </a:solidFill>
                <a:latin typeface="Gotham Book" charset="0"/>
                <a:cs typeface="Gotham Book" charset="0"/>
              </a:rPr>
              <a:t> of </a:t>
            </a:r>
            <a:r>
              <a:rPr lang="es-ES_tradnl" sz="1200" dirty="0" err="1" smtClean="0">
                <a:solidFill>
                  <a:srgbClr val="646567"/>
                </a:solidFill>
                <a:latin typeface="Gotham Book" charset="0"/>
                <a:cs typeface="Gotham Book" charset="0"/>
              </a:rPr>
              <a:t>symptoms</a:t>
            </a:r>
            <a:r>
              <a:rPr lang="es-ES_tradnl" sz="1200" dirty="0" smtClean="0">
                <a:solidFill>
                  <a:srgbClr val="646567"/>
                </a:solidFill>
                <a:latin typeface="Gotham Book" charset="0"/>
                <a:cs typeface="Gotham Book" charset="0"/>
              </a:rPr>
              <a:t> and </a:t>
            </a:r>
            <a:r>
              <a:rPr lang="es-ES_tradnl" sz="1200" dirty="0" err="1" smtClean="0">
                <a:solidFill>
                  <a:srgbClr val="646567"/>
                </a:solidFill>
                <a:latin typeface="Gotham Book" charset="0"/>
                <a:cs typeface="Gotham Book" charset="0"/>
              </a:rPr>
              <a:t>signs</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into</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mechanisms</a:t>
            </a:r>
            <a:r>
              <a:rPr lang="es-ES_tradnl" sz="1200" dirty="0" smtClean="0">
                <a:solidFill>
                  <a:srgbClr val="646567"/>
                </a:solidFill>
                <a:latin typeface="Gotham Book" charset="0"/>
                <a:cs typeface="Gotham Book" charset="0"/>
              </a:rPr>
              <a:t> in </a:t>
            </a:r>
            <a:r>
              <a:rPr lang="es-ES_tradnl" sz="1200" dirty="0" err="1" smtClean="0">
                <a:solidFill>
                  <a:srgbClr val="646567"/>
                </a:solidFill>
                <a:latin typeface="Gotham Book" charset="0"/>
                <a:cs typeface="Gotham Book" charset="0"/>
              </a:rPr>
              <a:t>neuropathic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2003; 102: 1-8</a:t>
            </a:r>
          </a:p>
          <a:p>
            <a:pPr eaLnBrk="1" hangingPunct="1">
              <a:spcBef>
                <a:spcPct val="20000"/>
              </a:spcBef>
              <a:buClr>
                <a:srgbClr val="FFCD00"/>
              </a:buClr>
              <a:buFont typeface="Calibri Light" charset="0"/>
              <a:buNone/>
            </a:pPr>
            <a:r>
              <a:rPr lang="es-ES_tradnl" sz="1200" b="1" i="0" u="none" strike="noStrike" kern="1200" baseline="0" dirty="0" smtClean="0">
                <a:solidFill>
                  <a:schemeClr val="tx1"/>
                </a:solidFill>
                <a:latin typeface="+mn-lt"/>
                <a:ea typeface="+mn-ea"/>
                <a:cs typeface="+mn-cs"/>
              </a:rPr>
              <a:t>• </a:t>
            </a:r>
            <a:r>
              <a:rPr lang="es-ES_tradnl" sz="1200" dirty="0" smtClean="0">
                <a:solidFill>
                  <a:srgbClr val="646567"/>
                </a:solidFill>
                <a:latin typeface="Gotham Book" charset="0"/>
                <a:cs typeface="Gotham Book" charset="0"/>
              </a:rPr>
              <a:t>Pérez Hernández C. Síntomas. En: Guía de la buena práctica clínica en dolor </a:t>
            </a:r>
            <a:r>
              <a:rPr lang="es-ES_tradnl" sz="1200" dirty="0" err="1" smtClean="0">
                <a:solidFill>
                  <a:srgbClr val="646567"/>
                </a:solidFill>
                <a:latin typeface="Gotham Book" charset="0"/>
                <a:cs typeface="Gotham Book" charset="0"/>
              </a:rPr>
              <a:t>neuropático</a:t>
            </a:r>
            <a:r>
              <a:rPr lang="es-ES_tradnl" sz="1200" dirty="0" smtClean="0">
                <a:solidFill>
                  <a:srgbClr val="646567"/>
                </a:solidFill>
                <a:latin typeface="Gotham Book" charset="0"/>
                <a:cs typeface="Gotham Book" charset="0"/>
              </a:rPr>
              <a:t> de la SED. Coordinador: C. De </a:t>
            </a:r>
            <a:r>
              <a:rPr lang="es-ES_tradnl" sz="1200" dirty="0" err="1" smtClean="0">
                <a:solidFill>
                  <a:srgbClr val="646567"/>
                </a:solidFill>
                <a:latin typeface="Gotham Book" charset="0"/>
                <a:cs typeface="Gotham Book" charset="0"/>
              </a:rPr>
              <a:t>Barutell</a:t>
            </a:r>
            <a:r>
              <a:rPr lang="es-ES_tradnl" sz="1200" dirty="0" smtClean="0">
                <a:solidFill>
                  <a:srgbClr val="646567"/>
                </a:solidFill>
                <a:latin typeface="Gotham Book" charset="0"/>
                <a:cs typeface="Gotham Book" charset="0"/>
              </a:rPr>
              <a:t>. IMC  2008. </a:t>
            </a:r>
            <a:r>
              <a:rPr lang="es-ES_tradnl" sz="1200" dirty="0" err="1" smtClean="0">
                <a:solidFill>
                  <a:srgbClr val="646567"/>
                </a:solidFill>
                <a:latin typeface="Gotham Book" charset="0"/>
                <a:cs typeface="Gotham Book" charset="0"/>
              </a:rPr>
              <a:t>Pg</a:t>
            </a:r>
            <a:r>
              <a:rPr lang="es-ES_tradnl" sz="1200" dirty="0" smtClean="0">
                <a:solidFill>
                  <a:srgbClr val="646567"/>
                </a:solidFill>
                <a:latin typeface="Gotham Book" charset="0"/>
                <a:cs typeface="Gotham Book" charset="0"/>
              </a:rPr>
              <a:t>: 21- 26</a:t>
            </a:r>
          </a:p>
          <a:p>
            <a:pPr eaLnBrk="1" hangingPunct="1">
              <a:spcBef>
                <a:spcPct val="20000"/>
              </a:spcBef>
              <a:buClr>
                <a:srgbClr val="FFCD00"/>
              </a:buClr>
              <a:buFont typeface="Calibri Light" charset="0"/>
              <a:buNone/>
            </a:pPr>
            <a:r>
              <a:rPr lang="es-ES_tradnl" sz="1200" b="1" i="0" u="none" strike="noStrike" kern="1200" baseline="0" dirty="0" smtClean="0">
                <a:solidFill>
                  <a:schemeClr val="tx1"/>
                </a:solidFill>
                <a:latin typeface="+mn-lt"/>
                <a:ea typeface="+mn-ea"/>
                <a:cs typeface="+mn-cs"/>
              </a:rPr>
              <a:t>• </a:t>
            </a:r>
            <a:r>
              <a:rPr lang="es-ES_tradnl" sz="1200" dirty="0" err="1" smtClean="0">
                <a:solidFill>
                  <a:srgbClr val="646567"/>
                </a:solidFill>
                <a:latin typeface="Gotham Book" charset="0"/>
                <a:cs typeface="Gotham Book" charset="0"/>
              </a:rPr>
              <a:t>Fallon</a:t>
            </a:r>
            <a:r>
              <a:rPr lang="es-ES_tradnl" sz="1200" dirty="0" smtClean="0">
                <a:solidFill>
                  <a:srgbClr val="646567"/>
                </a:solidFill>
                <a:latin typeface="Gotham Book" charset="0"/>
                <a:cs typeface="Gotham Book" charset="0"/>
              </a:rPr>
              <a:t> M.T. </a:t>
            </a:r>
            <a:r>
              <a:rPr lang="es-ES_tradnl" sz="1200" dirty="0" err="1" smtClean="0">
                <a:solidFill>
                  <a:srgbClr val="646567"/>
                </a:solidFill>
                <a:latin typeface="Gotham Book" charset="0"/>
                <a:cs typeface="Gotham Book" charset="0"/>
              </a:rPr>
              <a:t>Neuropathic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in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Br J </a:t>
            </a:r>
            <a:r>
              <a:rPr lang="es-ES_tradnl" sz="1200" dirty="0" err="1" smtClean="0">
                <a:solidFill>
                  <a:srgbClr val="646567"/>
                </a:solidFill>
                <a:latin typeface="Gotham Book" charset="0"/>
                <a:cs typeface="Gotham Book" charset="0"/>
              </a:rPr>
              <a:t>Anesth</a:t>
            </a:r>
            <a:r>
              <a:rPr lang="es-ES_tradnl" sz="1200" dirty="0" smtClean="0">
                <a:solidFill>
                  <a:srgbClr val="646567"/>
                </a:solidFill>
                <a:latin typeface="Gotham Book" charset="0"/>
                <a:cs typeface="Gotham Book" charset="0"/>
              </a:rPr>
              <a:t> 2013; 111(1): 105-11</a:t>
            </a:r>
          </a:p>
          <a:p>
            <a:pPr eaLnBrk="1" hangingPunct="1">
              <a:spcBef>
                <a:spcPct val="20000"/>
              </a:spcBef>
              <a:buClr>
                <a:srgbClr val="FFCD00"/>
              </a:buClr>
              <a:buFont typeface="Calibri Light" charset="0"/>
              <a:buNone/>
            </a:pPr>
            <a:r>
              <a:rPr lang="es-ES_tradnl" sz="1200" b="1" i="0" u="none" strike="noStrike" kern="1200" baseline="0" dirty="0" smtClean="0">
                <a:solidFill>
                  <a:schemeClr val="tx1"/>
                </a:solidFill>
                <a:latin typeface="+mn-lt"/>
                <a:ea typeface="+mn-ea"/>
                <a:cs typeface="+mn-cs"/>
              </a:rPr>
              <a:t>• </a:t>
            </a:r>
            <a:r>
              <a:rPr lang="es-ES_tradnl" sz="1200" dirty="0" err="1" smtClean="0">
                <a:solidFill>
                  <a:srgbClr val="646567"/>
                </a:solidFill>
                <a:latin typeface="Gotham Book" charset="0"/>
                <a:cs typeface="Gotham Book" charset="0"/>
              </a:rPr>
              <a:t>Costigan</a:t>
            </a:r>
            <a:r>
              <a:rPr lang="es-ES_tradnl" sz="1200" dirty="0" smtClean="0">
                <a:solidFill>
                  <a:srgbClr val="646567"/>
                </a:solidFill>
                <a:latin typeface="Gotham Book" charset="0"/>
                <a:cs typeface="Gotham Book" charset="0"/>
              </a:rPr>
              <a:t>, M., </a:t>
            </a:r>
            <a:r>
              <a:rPr lang="es-ES_tradnl" sz="1200" dirty="0" err="1" smtClean="0">
                <a:solidFill>
                  <a:srgbClr val="646567"/>
                </a:solidFill>
                <a:latin typeface="Gotham Book" charset="0"/>
                <a:cs typeface="Gotham Book" charset="0"/>
              </a:rPr>
              <a:t>Scholz</a:t>
            </a:r>
            <a:r>
              <a:rPr lang="es-ES_tradnl" sz="1200" dirty="0" smtClean="0">
                <a:solidFill>
                  <a:srgbClr val="646567"/>
                </a:solidFill>
                <a:latin typeface="Gotham Book" charset="0"/>
                <a:cs typeface="Gotham Book" charset="0"/>
              </a:rPr>
              <a:t>, J., Woolf, C.J. </a:t>
            </a:r>
            <a:r>
              <a:rPr lang="es-ES_tradnl" sz="1200" dirty="0" err="1" smtClean="0">
                <a:solidFill>
                  <a:srgbClr val="646567"/>
                </a:solidFill>
                <a:latin typeface="Gotham Book" charset="0"/>
                <a:cs typeface="Gotham Book" charset="0"/>
              </a:rPr>
              <a:t>Neuropathic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A </a:t>
            </a:r>
            <a:r>
              <a:rPr lang="es-ES_tradnl" sz="1200" dirty="0" err="1" smtClean="0">
                <a:solidFill>
                  <a:srgbClr val="646567"/>
                </a:solidFill>
                <a:latin typeface="Gotham Book" charset="0"/>
                <a:cs typeface="Gotham Book" charset="0"/>
              </a:rPr>
              <a:t>maladaptive</a:t>
            </a:r>
            <a:r>
              <a:rPr lang="es-ES_tradnl" sz="1200" dirty="0" smtClean="0">
                <a:solidFill>
                  <a:srgbClr val="646567"/>
                </a:solidFill>
                <a:latin typeface="Gotham Book" charset="0"/>
                <a:cs typeface="Gotham Book" charset="0"/>
              </a:rPr>
              <a:t> response of </a:t>
            </a:r>
            <a:r>
              <a:rPr lang="es-ES_tradnl" sz="1200" dirty="0" err="1" smtClean="0">
                <a:solidFill>
                  <a:srgbClr val="646567"/>
                </a:solidFill>
                <a:latin typeface="Gotham Book" charset="0"/>
                <a:cs typeface="Gotham Book" charset="0"/>
              </a:rPr>
              <a:t>the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nervous</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system</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to</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damage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Annu</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Rev</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Neurosci</a:t>
            </a:r>
            <a:r>
              <a:rPr lang="es-ES_tradnl" sz="1200" dirty="0" smtClean="0">
                <a:solidFill>
                  <a:srgbClr val="646567"/>
                </a:solidFill>
                <a:latin typeface="Gotham Book" charset="0"/>
                <a:cs typeface="Gotham Book" charset="0"/>
              </a:rPr>
              <a:t>  2009; 32, 1–32</a:t>
            </a:r>
          </a:p>
          <a:p>
            <a:pPr eaLnBrk="1" hangingPunct="1">
              <a:spcBef>
                <a:spcPct val="20000"/>
              </a:spcBef>
              <a:buClr>
                <a:srgbClr val="FFCD00"/>
              </a:buClr>
              <a:buFont typeface="Calibri Light" charset="0"/>
              <a:buNone/>
            </a:pPr>
            <a:r>
              <a:rPr lang="es-ES_tradnl" sz="1200" b="1" i="0" u="none" strike="noStrike" kern="1200" baseline="0" dirty="0" smtClean="0">
                <a:solidFill>
                  <a:schemeClr val="tx1"/>
                </a:solidFill>
                <a:latin typeface="+mn-lt"/>
                <a:ea typeface="+mn-ea"/>
                <a:cs typeface="+mn-cs"/>
              </a:rPr>
              <a:t>• </a:t>
            </a:r>
            <a:r>
              <a:rPr lang="es-ES_tradnl" sz="1200" dirty="0" smtClean="0">
                <a:solidFill>
                  <a:srgbClr val="646567"/>
                </a:solidFill>
                <a:latin typeface="Gotham Book" charset="0"/>
                <a:cs typeface="Gotham Book" charset="0"/>
              </a:rPr>
              <a:t>Berger, A., </a:t>
            </a:r>
            <a:r>
              <a:rPr lang="es-ES_tradnl" sz="1200" dirty="0" err="1" smtClean="0">
                <a:solidFill>
                  <a:srgbClr val="646567"/>
                </a:solidFill>
                <a:latin typeface="Gotham Book" charset="0"/>
                <a:cs typeface="Gotham Book" charset="0"/>
              </a:rPr>
              <a:t>Dukes</a:t>
            </a:r>
            <a:r>
              <a:rPr lang="es-ES_tradnl" sz="1200" dirty="0" smtClean="0">
                <a:solidFill>
                  <a:srgbClr val="646567"/>
                </a:solidFill>
                <a:latin typeface="Gotham Book" charset="0"/>
                <a:cs typeface="Gotham Book" charset="0"/>
              </a:rPr>
              <a:t>, E.M., </a:t>
            </a:r>
            <a:r>
              <a:rPr lang="es-ES_tradnl" sz="1200" dirty="0" err="1" smtClean="0">
                <a:solidFill>
                  <a:srgbClr val="646567"/>
                </a:solidFill>
                <a:latin typeface="Gotham Book" charset="0"/>
                <a:cs typeface="Gotham Book" charset="0"/>
              </a:rPr>
              <a:t>Oster</a:t>
            </a:r>
            <a:r>
              <a:rPr lang="es-ES_tradnl" sz="1200" dirty="0" smtClean="0">
                <a:solidFill>
                  <a:srgbClr val="646567"/>
                </a:solidFill>
                <a:latin typeface="Gotham Book" charset="0"/>
                <a:cs typeface="Gotham Book" charset="0"/>
              </a:rPr>
              <a:t>, G. </a:t>
            </a:r>
            <a:r>
              <a:rPr lang="es-ES_tradnl" sz="1200" dirty="0" err="1" smtClean="0">
                <a:solidFill>
                  <a:srgbClr val="646567"/>
                </a:solidFill>
                <a:latin typeface="Gotham Book" charset="0"/>
                <a:cs typeface="Gotham Book" charset="0"/>
              </a:rPr>
              <a:t>Clinical</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characteristics</a:t>
            </a:r>
            <a:r>
              <a:rPr lang="es-ES_tradnl" sz="1200" dirty="0" smtClean="0">
                <a:solidFill>
                  <a:srgbClr val="646567"/>
                </a:solidFill>
                <a:latin typeface="Gotham Book" charset="0"/>
                <a:cs typeface="Gotham Book" charset="0"/>
              </a:rPr>
              <a:t> and </a:t>
            </a:r>
            <a:r>
              <a:rPr lang="es-ES_tradnl" sz="1200" dirty="0" err="1" smtClean="0">
                <a:solidFill>
                  <a:srgbClr val="646567"/>
                </a:solidFill>
                <a:latin typeface="Gotham Book" charset="0"/>
                <a:cs typeface="Gotham Book" charset="0"/>
              </a:rPr>
              <a:t>economic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costs</a:t>
            </a:r>
            <a:r>
              <a:rPr lang="es-ES_tradnl" sz="1200" dirty="0" smtClean="0">
                <a:solidFill>
                  <a:srgbClr val="646567"/>
                </a:solidFill>
                <a:latin typeface="Gotham Book" charset="0"/>
                <a:cs typeface="Gotham Book" charset="0"/>
              </a:rPr>
              <a:t> of </a:t>
            </a:r>
            <a:r>
              <a:rPr lang="es-ES_tradnl" sz="1200" dirty="0" err="1" smtClean="0">
                <a:solidFill>
                  <a:srgbClr val="646567"/>
                </a:solidFill>
                <a:latin typeface="Gotham Book" charset="0"/>
                <a:cs typeface="Gotham Book" charset="0"/>
              </a:rPr>
              <a:t>patients</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with</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painful</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neuropathic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disorders</a:t>
            </a:r>
            <a:r>
              <a:rPr lang="es-ES_tradnl" sz="1200" dirty="0" smtClean="0">
                <a:solidFill>
                  <a:srgbClr val="646567"/>
                </a:solidFill>
                <a:latin typeface="Gotham Book" charset="0"/>
                <a:cs typeface="Gotham Book" charset="0"/>
              </a:rPr>
              <a:t>. J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2004; 5: 143–149</a:t>
            </a:r>
          </a:p>
          <a:p>
            <a:pPr eaLnBrk="1" hangingPunct="1">
              <a:spcBef>
                <a:spcPct val="20000"/>
              </a:spcBef>
              <a:buClr>
                <a:srgbClr val="FFCD00"/>
              </a:buClr>
              <a:buFont typeface="Calibri Light" charset="0"/>
              <a:buNone/>
            </a:pPr>
            <a:r>
              <a:rPr lang="es-ES_tradnl" sz="1200" b="1" i="0" u="none" strike="noStrike" kern="1200" baseline="0" dirty="0" smtClean="0">
                <a:solidFill>
                  <a:schemeClr val="tx1"/>
                </a:solidFill>
                <a:latin typeface="+mn-lt"/>
                <a:ea typeface="+mn-ea"/>
                <a:cs typeface="+mn-cs"/>
              </a:rPr>
              <a:t>• </a:t>
            </a:r>
            <a:r>
              <a:rPr lang="es-ES_tradnl" sz="1200" dirty="0" smtClean="0">
                <a:solidFill>
                  <a:srgbClr val="646567"/>
                </a:solidFill>
                <a:latin typeface="Gotham Book" charset="0"/>
                <a:cs typeface="Gotham Book" charset="0"/>
              </a:rPr>
              <a:t>Taylor RS. </a:t>
            </a:r>
            <a:r>
              <a:rPr lang="es-ES_tradnl" sz="1200" dirty="0" err="1" smtClean="0">
                <a:solidFill>
                  <a:srgbClr val="646567"/>
                </a:solidFill>
                <a:latin typeface="Gotham Book" charset="0"/>
                <a:cs typeface="Gotham Book" charset="0"/>
              </a:rPr>
              <a:t>Epidemiology</a:t>
            </a:r>
            <a:r>
              <a:rPr lang="es-ES_tradnl" sz="1200" dirty="0" smtClean="0">
                <a:solidFill>
                  <a:srgbClr val="646567"/>
                </a:solidFill>
                <a:latin typeface="Gotham Book" charset="0"/>
                <a:cs typeface="Gotham Book" charset="0"/>
              </a:rPr>
              <a:t> of </a:t>
            </a:r>
            <a:r>
              <a:rPr lang="es-ES_tradnl" sz="1200" dirty="0" err="1" smtClean="0">
                <a:solidFill>
                  <a:srgbClr val="646567"/>
                </a:solidFill>
                <a:latin typeface="Gotham Book" charset="0"/>
                <a:cs typeface="Gotham Book" charset="0"/>
              </a:rPr>
              <a:t>refractory</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neuropathic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Pract</a:t>
            </a:r>
            <a:r>
              <a:rPr lang="es-ES_tradnl" sz="1200" dirty="0" smtClean="0">
                <a:solidFill>
                  <a:srgbClr val="646567"/>
                </a:solidFill>
                <a:latin typeface="Gotham Book" charset="0"/>
                <a:cs typeface="Gotham Book" charset="0"/>
              </a:rPr>
              <a:t> 2006; 6: 22-6.</a:t>
            </a:r>
          </a:p>
          <a:p>
            <a:pPr eaLnBrk="1" hangingPunct="1">
              <a:spcBef>
                <a:spcPct val="20000"/>
              </a:spcBef>
              <a:buClr>
                <a:srgbClr val="FFCD00"/>
              </a:buClr>
              <a:buFont typeface="Calibri Light" charset="0"/>
              <a:buNone/>
            </a:pPr>
            <a:r>
              <a:rPr lang="es-ES_tradnl" sz="1200" b="1" i="0" u="none" strike="noStrike" kern="1200" baseline="0" dirty="0" smtClean="0">
                <a:solidFill>
                  <a:schemeClr val="tx1"/>
                </a:solidFill>
                <a:latin typeface="+mn-lt"/>
                <a:ea typeface="+mn-ea"/>
                <a:cs typeface="+mn-cs"/>
              </a:rPr>
              <a:t>• </a:t>
            </a:r>
            <a:r>
              <a:rPr lang="es-ES_tradnl" sz="1200" dirty="0" smtClean="0">
                <a:solidFill>
                  <a:srgbClr val="646567"/>
                </a:solidFill>
                <a:latin typeface="Gotham Book" charset="0"/>
                <a:cs typeface="Gotham Book" charset="0"/>
              </a:rPr>
              <a:t>Bond, M., </a:t>
            </a:r>
            <a:r>
              <a:rPr lang="es-ES_tradnl" sz="1200" dirty="0" err="1" smtClean="0">
                <a:solidFill>
                  <a:srgbClr val="646567"/>
                </a:solidFill>
                <a:latin typeface="Gotham Book" charset="0"/>
                <a:cs typeface="Gotham Book" charset="0"/>
              </a:rPr>
              <a:t>Breivik</a:t>
            </a:r>
            <a:r>
              <a:rPr lang="es-ES_tradnl" sz="1200" dirty="0" smtClean="0">
                <a:solidFill>
                  <a:srgbClr val="646567"/>
                </a:solidFill>
                <a:latin typeface="Gotham Book" charset="0"/>
                <a:cs typeface="Gotham Book" charset="0"/>
              </a:rPr>
              <a:t>, H., Jensen, T.S., </a:t>
            </a:r>
            <a:r>
              <a:rPr lang="es-ES_tradnl" sz="1200" dirty="0" err="1" smtClean="0">
                <a:solidFill>
                  <a:srgbClr val="646567"/>
                </a:solidFill>
                <a:latin typeface="Gotham Book" charset="0"/>
                <a:cs typeface="Gotham Book" charset="0"/>
              </a:rPr>
              <a:t>Scholten</a:t>
            </a:r>
            <a:r>
              <a:rPr lang="es-ES_tradnl" sz="1200" dirty="0" smtClean="0">
                <a:solidFill>
                  <a:srgbClr val="646567"/>
                </a:solidFill>
                <a:latin typeface="Gotham Book" charset="0"/>
                <a:cs typeface="Gotham Book" charset="0"/>
              </a:rPr>
              <a:t>, W., </a:t>
            </a:r>
            <a:r>
              <a:rPr lang="es-ES_tradnl" sz="1200" dirty="0" err="1" smtClean="0">
                <a:solidFill>
                  <a:srgbClr val="646567"/>
                </a:solidFill>
                <a:latin typeface="Gotham Book" charset="0"/>
                <a:cs typeface="Gotham Book" charset="0"/>
              </a:rPr>
              <a:t>Soyannwo</a:t>
            </a:r>
            <a:r>
              <a:rPr lang="es-ES_tradnl" sz="1200" dirty="0" smtClean="0">
                <a:solidFill>
                  <a:srgbClr val="646567"/>
                </a:solidFill>
                <a:latin typeface="Gotham Book" charset="0"/>
                <a:cs typeface="Gotham Book" charset="0"/>
              </a:rPr>
              <a:t>, O., and </a:t>
            </a:r>
            <a:r>
              <a:rPr lang="es-ES_tradnl" sz="1200" dirty="0" err="1" smtClean="0">
                <a:solidFill>
                  <a:srgbClr val="646567"/>
                </a:solidFill>
                <a:latin typeface="Gotham Book" charset="0"/>
                <a:cs typeface="Gotham Book" charset="0"/>
              </a:rPr>
              <a:t>Treede</a:t>
            </a:r>
            <a:r>
              <a:rPr lang="es-ES_tradnl" sz="1200" dirty="0" smtClean="0">
                <a:solidFill>
                  <a:srgbClr val="646567"/>
                </a:solidFill>
                <a:latin typeface="Gotham Book" charset="0"/>
                <a:cs typeface="Gotham Book" charset="0"/>
              </a:rPr>
              <a:t>, R.D.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associated</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with</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neurological</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disorders</a:t>
            </a:r>
            <a:r>
              <a:rPr lang="es-ES_tradnl" sz="1200" dirty="0" smtClean="0">
                <a:solidFill>
                  <a:srgbClr val="646567"/>
                </a:solidFill>
                <a:latin typeface="Gotham Book" charset="0"/>
                <a:cs typeface="Gotham Book" charset="0"/>
              </a:rPr>
              <a:t>. In </a:t>
            </a:r>
            <a:r>
              <a:rPr lang="es-ES_tradnl" sz="1200" dirty="0" err="1" smtClean="0">
                <a:solidFill>
                  <a:srgbClr val="646567"/>
                </a:solidFill>
                <a:latin typeface="Gotham Book" charset="0"/>
                <a:cs typeface="Gotham Book" charset="0"/>
              </a:rPr>
              <a:t>Neuro</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logical</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Disorders</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Public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Health</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Challenges</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World</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Health</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Organization</a:t>
            </a:r>
            <a:r>
              <a:rPr lang="es-ES_tradnl" sz="1200" dirty="0" smtClean="0">
                <a:solidFill>
                  <a:srgbClr val="646567"/>
                </a:solidFill>
                <a:latin typeface="Gotham Book" charset="0"/>
                <a:cs typeface="Gotham Book" charset="0"/>
              </a:rPr>
              <a:t>, ed. (Geneva: WHO </a:t>
            </a:r>
            <a:r>
              <a:rPr lang="es-ES_tradnl" sz="1200" dirty="0" err="1" smtClean="0">
                <a:solidFill>
                  <a:srgbClr val="646567"/>
                </a:solidFill>
                <a:latin typeface="Gotham Book" charset="0"/>
                <a:cs typeface="Gotham Book" charset="0"/>
              </a:rPr>
              <a:t>Press</a:t>
            </a:r>
            <a:r>
              <a:rPr lang="es-ES_tradnl" sz="1200" dirty="0" smtClean="0">
                <a:solidFill>
                  <a:srgbClr val="646567"/>
                </a:solidFill>
                <a:latin typeface="Gotham Book" charset="0"/>
                <a:cs typeface="Gotham Book" charset="0"/>
              </a:rPr>
              <a:t>) 2006, </a:t>
            </a:r>
            <a:r>
              <a:rPr lang="es-ES_tradnl" sz="1200" dirty="0" err="1" smtClean="0">
                <a:solidFill>
                  <a:srgbClr val="646567"/>
                </a:solidFill>
                <a:latin typeface="Gotham Book" charset="0"/>
                <a:cs typeface="Gotham Book" charset="0"/>
              </a:rPr>
              <a:t>pp</a:t>
            </a:r>
            <a:r>
              <a:rPr lang="es-ES_tradnl" sz="1200" dirty="0" smtClean="0">
                <a:solidFill>
                  <a:srgbClr val="646567"/>
                </a:solidFill>
                <a:latin typeface="Gotham Book" charset="0"/>
                <a:cs typeface="Gotham Book" charset="0"/>
              </a:rPr>
              <a:t>: 127–139</a:t>
            </a: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24</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717096457"/>
      </p:ext>
    </p:extLst>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endParaRPr lang="es-ES_tradnl" sz="1200" b="0" i="0" u="none" strike="noStrike" kern="1200" baseline="0" dirty="0" smtClean="0">
              <a:solidFill>
                <a:schemeClr val="tx1"/>
              </a:solidFill>
              <a:latin typeface="+mn-lt"/>
              <a:ea typeface="+mn-ea"/>
              <a:cs typeface="+mn-cs"/>
            </a:endParaRPr>
          </a:p>
          <a:p>
            <a:pPr eaLnBrk="1" hangingPunct="1">
              <a:spcBef>
                <a:spcPct val="20000"/>
              </a:spcBef>
              <a:buClr>
                <a:srgbClr val="FFCD00"/>
              </a:buClr>
              <a:buFont typeface="Calibri Light" charset="0"/>
              <a:buNone/>
            </a:pPr>
            <a:endParaRPr lang="es-ES_tradnl" sz="1200" b="1" i="0" u="none" strike="noStrike" kern="1200" baseline="0" dirty="0" smtClean="0">
              <a:solidFill>
                <a:schemeClr val="tx1"/>
              </a:solidFill>
              <a:latin typeface="+mn-lt"/>
              <a:ea typeface="+mn-ea"/>
              <a:cs typeface="+mn-cs"/>
            </a:endParaRPr>
          </a:p>
          <a:p>
            <a:pPr eaLnBrk="1" hangingPunct="1">
              <a:spcBef>
                <a:spcPct val="20000"/>
              </a:spcBef>
              <a:buClr>
                <a:srgbClr val="FFCD00"/>
              </a:buClr>
              <a:buFont typeface="Calibri Light" charset="0"/>
              <a:buNone/>
            </a:pPr>
            <a:r>
              <a:rPr lang="es-ES_tradnl" sz="1200" b="1" i="0" u="none" strike="noStrike" kern="1200" baseline="0" dirty="0" smtClean="0">
                <a:solidFill>
                  <a:schemeClr val="tx1"/>
                </a:solidFill>
                <a:latin typeface="+mn-lt"/>
                <a:ea typeface="+mn-ea"/>
                <a:cs typeface="+mn-cs"/>
              </a:rPr>
              <a:t>• </a:t>
            </a:r>
            <a:r>
              <a:rPr lang="es-ES_tradnl" sz="1200" dirty="0" err="1" smtClean="0">
                <a:solidFill>
                  <a:srgbClr val="646567"/>
                </a:solidFill>
                <a:latin typeface="Gotham Book" charset="0"/>
                <a:cs typeface="Gotham Book" charset="0"/>
              </a:rPr>
              <a:t>Fallon</a:t>
            </a:r>
            <a:r>
              <a:rPr lang="es-ES_tradnl" sz="1200" dirty="0" smtClean="0">
                <a:solidFill>
                  <a:srgbClr val="646567"/>
                </a:solidFill>
                <a:latin typeface="Gotham Book" charset="0"/>
                <a:cs typeface="Gotham Book" charset="0"/>
              </a:rPr>
              <a:t> M.T. </a:t>
            </a:r>
            <a:r>
              <a:rPr lang="es-ES_tradnl" sz="1200" dirty="0" err="1" smtClean="0">
                <a:solidFill>
                  <a:srgbClr val="646567"/>
                </a:solidFill>
                <a:latin typeface="Gotham Book" charset="0"/>
                <a:cs typeface="Gotham Book" charset="0"/>
              </a:rPr>
              <a:t>Neuropathic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in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Br J </a:t>
            </a:r>
            <a:r>
              <a:rPr lang="es-ES_tradnl" sz="1200" dirty="0" err="1" smtClean="0">
                <a:solidFill>
                  <a:srgbClr val="646567"/>
                </a:solidFill>
                <a:latin typeface="Gotham Book" charset="0"/>
                <a:cs typeface="Gotham Book" charset="0"/>
              </a:rPr>
              <a:t>Anesth</a:t>
            </a:r>
            <a:r>
              <a:rPr lang="es-ES_tradnl" sz="1200" dirty="0" smtClean="0">
                <a:solidFill>
                  <a:srgbClr val="646567"/>
                </a:solidFill>
                <a:latin typeface="Gotham Book" charset="0"/>
                <a:cs typeface="Gotham Book" charset="0"/>
              </a:rPr>
              <a:t> 2013; 111(1): 105-11</a:t>
            </a:r>
          </a:p>
          <a:p>
            <a:pPr eaLnBrk="1" hangingPunct="1">
              <a:spcBef>
                <a:spcPct val="20000"/>
              </a:spcBef>
              <a:buClr>
                <a:srgbClr val="FFCD00"/>
              </a:buClr>
              <a:buFont typeface="Calibri Light" charset="0"/>
              <a:buNone/>
            </a:pPr>
            <a:r>
              <a:rPr lang="es-ES_tradnl" sz="1200" dirty="0" smtClean="0">
                <a:solidFill>
                  <a:srgbClr val="646567"/>
                </a:solidFill>
                <a:latin typeface="Gotham Book" charset="0"/>
                <a:cs typeface="Gotham Book" charset="0"/>
              </a:rPr>
              <a:t>•</a:t>
            </a:r>
            <a:r>
              <a:rPr lang="es-ES_tradnl" sz="1200" baseline="0" dirty="0" smtClean="0">
                <a:solidFill>
                  <a:srgbClr val="646567"/>
                </a:solidFill>
                <a:latin typeface="Gotham Book" charset="0"/>
                <a:cs typeface="Gotham Book" charset="0"/>
              </a:rPr>
              <a:t> </a:t>
            </a:r>
            <a:r>
              <a:rPr lang="es-ES_tradnl" sz="1200" dirty="0" smtClean="0">
                <a:solidFill>
                  <a:srgbClr val="646567"/>
                </a:solidFill>
                <a:latin typeface="Gotham Book" charset="0"/>
                <a:cs typeface="Gotham Book" charset="0"/>
              </a:rPr>
              <a:t>Smith EM, Bridges CM, </a:t>
            </a:r>
            <a:r>
              <a:rPr lang="es-ES_tradnl" sz="1200" dirty="0" err="1" smtClean="0">
                <a:solidFill>
                  <a:srgbClr val="646567"/>
                </a:solidFill>
                <a:latin typeface="Gotham Book" charset="0"/>
                <a:cs typeface="Gotham Book" charset="0"/>
              </a:rPr>
              <a:t>Kanzawa</a:t>
            </a:r>
            <a:r>
              <a:rPr lang="es-ES_tradnl" sz="1200" dirty="0" smtClean="0">
                <a:solidFill>
                  <a:srgbClr val="646567"/>
                </a:solidFill>
                <a:latin typeface="Gotham Book" charset="0"/>
                <a:cs typeface="Gotham Book" charset="0"/>
              </a:rPr>
              <a:t> G, </a:t>
            </a:r>
            <a:r>
              <a:rPr lang="es-ES_tradnl" sz="1200" dirty="0" err="1" smtClean="0">
                <a:solidFill>
                  <a:srgbClr val="646567"/>
                </a:solidFill>
                <a:latin typeface="Gotham Book" charset="0"/>
                <a:cs typeface="Gotham Book" charset="0"/>
              </a:rPr>
              <a:t>Knoerl</a:t>
            </a:r>
            <a:r>
              <a:rPr lang="es-ES_tradnl" sz="1200" dirty="0" smtClean="0">
                <a:solidFill>
                  <a:srgbClr val="646567"/>
                </a:solidFill>
                <a:latin typeface="Gotham Book" charset="0"/>
                <a:cs typeface="Gotham Book" charset="0"/>
              </a:rPr>
              <a:t> R, Kelly JP 4th, </a:t>
            </a:r>
            <a:r>
              <a:rPr lang="es-ES_tradnl" sz="1200" dirty="0" err="1" smtClean="0">
                <a:solidFill>
                  <a:srgbClr val="646567"/>
                </a:solidFill>
                <a:latin typeface="Gotham Book" charset="0"/>
                <a:cs typeface="Gotham Book" charset="0"/>
              </a:rPr>
              <a:t>Berezovsky</a:t>
            </a:r>
            <a:r>
              <a:rPr lang="es-ES_tradnl" sz="1200" dirty="0" smtClean="0">
                <a:solidFill>
                  <a:srgbClr val="646567"/>
                </a:solidFill>
                <a:latin typeface="Gotham Book" charset="0"/>
                <a:cs typeface="Gotham Book" charset="0"/>
              </a:rPr>
              <a:t> A, </a:t>
            </a:r>
            <a:r>
              <a:rPr lang="es-ES_tradnl" sz="1200" dirty="0" err="1" smtClean="0">
                <a:solidFill>
                  <a:srgbClr val="646567"/>
                </a:solidFill>
                <a:latin typeface="Gotham Book" charset="0"/>
                <a:cs typeface="Gotham Book" charset="0"/>
              </a:rPr>
              <a:t>Woo</a:t>
            </a:r>
            <a:r>
              <a:rPr lang="es-ES_tradnl" sz="1200" dirty="0" smtClean="0">
                <a:solidFill>
                  <a:srgbClr val="646567"/>
                </a:solidFill>
                <a:latin typeface="Gotham Book" charset="0"/>
                <a:cs typeface="Gotham Book" charset="0"/>
              </a:rPr>
              <a:t> C.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treatment-related</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neuropathic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syndro</a:t>
            </a:r>
            <a:r>
              <a:rPr lang="es-ES_tradnl" sz="1200" dirty="0" smtClean="0">
                <a:solidFill>
                  <a:srgbClr val="646567"/>
                </a:solidFill>
                <a:latin typeface="Gotham Book" charset="0"/>
                <a:cs typeface="Gotham Book" charset="0"/>
              </a:rPr>
              <a:t>-  mes--</a:t>
            </a:r>
            <a:r>
              <a:rPr lang="es-ES_tradnl" sz="1200" dirty="0" err="1" smtClean="0">
                <a:solidFill>
                  <a:srgbClr val="646567"/>
                </a:solidFill>
                <a:latin typeface="Gotham Book" charset="0"/>
                <a:cs typeface="Gotham Book" charset="0"/>
              </a:rPr>
              <a:t>epidemiology</a:t>
            </a:r>
            <a:r>
              <a:rPr lang="es-ES_tradnl" sz="1200" dirty="0" smtClean="0">
                <a:solidFill>
                  <a:srgbClr val="646567"/>
                </a:solidFill>
                <a:latin typeface="Gotham Book" charset="0"/>
                <a:cs typeface="Gotham Book" charset="0"/>
              </a:rPr>
              <a:t> and </a:t>
            </a:r>
            <a:r>
              <a:rPr lang="es-ES_tradnl" sz="1200" dirty="0" err="1" smtClean="0">
                <a:solidFill>
                  <a:srgbClr val="646567"/>
                </a:solidFill>
                <a:latin typeface="Gotham Book" charset="0"/>
                <a:cs typeface="Gotham Book" charset="0"/>
              </a:rPr>
              <a:t>treatment</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an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update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Curr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Headache</a:t>
            </a:r>
            <a:r>
              <a:rPr lang="es-ES_tradnl" sz="1200" dirty="0" smtClean="0">
                <a:solidFill>
                  <a:srgbClr val="646567"/>
                </a:solidFill>
                <a:latin typeface="Gotham Book" charset="0"/>
                <a:cs typeface="Gotham Book" charset="0"/>
              </a:rPr>
              <a:t> Rep. 2014 Nov;18(11):459</a:t>
            </a:r>
          </a:p>
          <a:p>
            <a:pPr eaLnBrk="1" hangingPunct="1">
              <a:spcBef>
                <a:spcPct val="20000"/>
              </a:spcBef>
              <a:buClr>
                <a:srgbClr val="FFCD00"/>
              </a:buClr>
              <a:buFont typeface="Calibri Light" charset="0"/>
              <a:buNone/>
            </a:pPr>
            <a:r>
              <a:rPr lang="es-ES_tradnl" sz="1200" dirty="0" smtClean="0">
                <a:solidFill>
                  <a:srgbClr val="646567"/>
                </a:solidFill>
                <a:latin typeface="Gotham Book" charset="0"/>
                <a:cs typeface="Gotham Book" charset="0"/>
              </a:rPr>
              <a:t>•</a:t>
            </a:r>
            <a:r>
              <a:rPr lang="es-ES_tradnl" sz="1200" baseline="0" dirty="0" smtClean="0">
                <a:solidFill>
                  <a:srgbClr val="646567"/>
                </a:solidFill>
                <a:latin typeface="Gotham Book" charset="0"/>
                <a:cs typeface="Gotham Book" charset="0"/>
              </a:rPr>
              <a:t> </a:t>
            </a:r>
            <a:r>
              <a:rPr lang="es-ES_tradnl" sz="1200" dirty="0" smtClean="0">
                <a:solidFill>
                  <a:srgbClr val="646567"/>
                </a:solidFill>
                <a:latin typeface="Gotham Book" charset="0"/>
                <a:cs typeface="Gotham Book" charset="0"/>
              </a:rPr>
              <a:t>Bennett M.I, </a:t>
            </a:r>
            <a:r>
              <a:rPr lang="es-ES_tradnl" sz="1200" dirty="0" err="1" smtClean="0">
                <a:solidFill>
                  <a:srgbClr val="646567"/>
                </a:solidFill>
                <a:latin typeface="Gotham Book" charset="0"/>
                <a:cs typeface="Gotham Book" charset="0"/>
              </a:rPr>
              <a:t>Rayment</a:t>
            </a:r>
            <a:r>
              <a:rPr lang="es-ES_tradnl" sz="1200" dirty="0" smtClean="0">
                <a:solidFill>
                  <a:srgbClr val="646567"/>
                </a:solidFill>
                <a:latin typeface="Gotham Book" charset="0"/>
                <a:cs typeface="Gotham Book" charset="0"/>
              </a:rPr>
              <a:t> C, </a:t>
            </a:r>
            <a:r>
              <a:rPr lang="es-ES_tradnl" sz="1200" dirty="0" err="1" smtClean="0">
                <a:solidFill>
                  <a:srgbClr val="646567"/>
                </a:solidFill>
                <a:latin typeface="Gotham Book" charset="0"/>
                <a:cs typeface="Gotham Book" charset="0"/>
              </a:rPr>
              <a:t>Hjermstad</a:t>
            </a:r>
            <a:r>
              <a:rPr lang="es-ES_tradnl" sz="1200" dirty="0" smtClean="0">
                <a:solidFill>
                  <a:srgbClr val="646567"/>
                </a:solidFill>
                <a:latin typeface="Gotham Book" charset="0"/>
                <a:cs typeface="Gotham Book" charset="0"/>
              </a:rPr>
              <a:t> M, </a:t>
            </a:r>
            <a:r>
              <a:rPr lang="es-ES_tradnl" sz="1200" dirty="0" err="1" smtClean="0">
                <a:solidFill>
                  <a:srgbClr val="646567"/>
                </a:solidFill>
                <a:latin typeface="Gotham Book" charset="0"/>
                <a:cs typeface="Gotham Book" charset="0"/>
              </a:rPr>
              <a:t>Aass</a:t>
            </a:r>
            <a:r>
              <a:rPr lang="es-ES_tradnl" sz="1200" dirty="0" smtClean="0">
                <a:solidFill>
                  <a:srgbClr val="646567"/>
                </a:solidFill>
                <a:latin typeface="Gotham Book" charset="0"/>
                <a:cs typeface="Gotham Book" charset="0"/>
              </a:rPr>
              <a:t> N, </a:t>
            </a:r>
            <a:r>
              <a:rPr lang="es-ES_tradnl" sz="1200" dirty="0" err="1" smtClean="0">
                <a:solidFill>
                  <a:srgbClr val="646567"/>
                </a:solidFill>
                <a:latin typeface="Gotham Book" charset="0"/>
                <a:cs typeface="Gotham Book" charset="0"/>
              </a:rPr>
              <a:t>Caraceni</a:t>
            </a:r>
            <a:r>
              <a:rPr lang="es-ES_tradnl" sz="1200" dirty="0" smtClean="0">
                <a:solidFill>
                  <a:srgbClr val="646567"/>
                </a:solidFill>
                <a:latin typeface="Gotham Book" charset="0"/>
                <a:cs typeface="Gotham Book" charset="0"/>
              </a:rPr>
              <a:t> A, </a:t>
            </a:r>
            <a:r>
              <a:rPr lang="es-ES_tradnl" sz="1200" dirty="0" err="1" smtClean="0">
                <a:solidFill>
                  <a:srgbClr val="646567"/>
                </a:solidFill>
                <a:latin typeface="Gotham Book" charset="0"/>
                <a:cs typeface="Gotham Book" charset="0"/>
              </a:rPr>
              <a:t>Kaasa</a:t>
            </a:r>
            <a:r>
              <a:rPr lang="es-ES_tradnl" sz="1200" dirty="0" smtClean="0">
                <a:solidFill>
                  <a:srgbClr val="646567"/>
                </a:solidFill>
                <a:latin typeface="Gotham Book" charset="0"/>
                <a:cs typeface="Gotham Book" charset="0"/>
              </a:rPr>
              <a:t> S. </a:t>
            </a:r>
            <a:r>
              <a:rPr lang="es-ES_tradnl" sz="1200" dirty="0" err="1" smtClean="0">
                <a:solidFill>
                  <a:srgbClr val="646567"/>
                </a:solidFill>
                <a:latin typeface="Gotham Book" charset="0"/>
                <a:cs typeface="Gotham Book" charset="0"/>
              </a:rPr>
              <a:t>Prevalence</a:t>
            </a:r>
            <a:r>
              <a:rPr lang="es-ES_tradnl" sz="1200" dirty="0" smtClean="0">
                <a:solidFill>
                  <a:srgbClr val="646567"/>
                </a:solidFill>
                <a:latin typeface="Gotham Book" charset="0"/>
                <a:cs typeface="Gotham Book" charset="0"/>
              </a:rPr>
              <a:t> and </a:t>
            </a:r>
            <a:r>
              <a:rPr lang="es-ES_tradnl" sz="1200" dirty="0" err="1" smtClean="0">
                <a:solidFill>
                  <a:srgbClr val="646567"/>
                </a:solidFill>
                <a:latin typeface="Gotham Book" charset="0"/>
                <a:cs typeface="Gotham Book" charset="0"/>
              </a:rPr>
              <a:t>aetiology</a:t>
            </a:r>
            <a:r>
              <a:rPr lang="es-ES_tradnl" sz="1200" dirty="0" smtClean="0">
                <a:solidFill>
                  <a:srgbClr val="646567"/>
                </a:solidFill>
                <a:latin typeface="Gotham Book" charset="0"/>
                <a:cs typeface="Gotham Book" charset="0"/>
              </a:rPr>
              <a:t> of </a:t>
            </a:r>
            <a:r>
              <a:rPr lang="es-ES_tradnl" sz="1200" dirty="0" err="1" smtClean="0">
                <a:solidFill>
                  <a:srgbClr val="646567"/>
                </a:solidFill>
                <a:latin typeface="Gotham Book" charset="0"/>
                <a:cs typeface="Gotham Book" charset="0"/>
              </a:rPr>
              <a:t>neuropathic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in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patients</a:t>
            </a:r>
            <a:r>
              <a:rPr lang="es-ES_tradnl" sz="1200" dirty="0" smtClean="0">
                <a:solidFill>
                  <a:srgbClr val="646567"/>
                </a:solidFill>
                <a:latin typeface="Gotham Book" charset="0"/>
                <a:cs typeface="Gotham Book" charset="0"/>
              </a:rPr>
              <a:t>:  a </a:t>
            </a:r>
            <a:r>
              <a:rPr lang="es-ES_tradnl" sz="1200" dirty="0" err="1" smtClean="0">
                <a:solidFill>
                  <a:srgbClr val="646567"/>
                </a:solidFill>
                <a:latin typeface="Gotham Book" charset="0"/>
                <a:cs typeface="Gotham Book" charset="0"/>
              </a:rPr>
              <a:t>systematic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review</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2012; 153:359–365.</a:t>
            </a:r>
          </a:p>
          <a:p>
            <a:pPr eaLnBrk="1" hangingPunct="1">
              <a:spcBef>
                <a:spcPct val="20000"/>
              </a:spcBef>
              <a:buClr>
                <a:srgbClr val="FFCD00"/>
              </a:buClr>
              <a:buFont typeface="Calibri Light" charset="0"/>
              <a:buNone/>
            </a:pPr>
            <a:r>
              <a:rPr lang="es-ES_tradnl" sz="1200" dirty="0" smtClean="0">
                <a:solidFill>
                  <a:srgbClr val="646567"/>
                </a:solidFill>
                <a:latin typeface="Gotham Book" charset="0"/>
                <a:cs typeface="Gotham Book" charset="0"/>
              </a:rPr>
              <a:t>•</a:t>
            </a:r>
            <a:r>
              <a:rPr lang="es-ES_tradnl" sz="1200" baseline="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Australian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Adult</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Management </a:t>
            </a:r>
            <a:r>
              <a:rPr lang="es-ES_tradnl" sz="1200" dirty="0" err="1" smtClean="0">
                <a:solidFill>
                  <a:srgbClr val="646567"/>
                </a:solidFill>
                <a:latin typeface="Gotham Book" charset="0"/>
                <a:cs typeface="Gotham Book" charset="0"/>
              </a:rPr>
              <a:t>Guideline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Working</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Party</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management</a:t>
            </a:r>
            <a:r>
              <a:rPr lang="es-ES_tradnl" sz="1200" dirty="0" smtClean="0">
                <a:solidFill>
                  <a:srgbClr val="646567"/>
                </a:solidFill>
                <a:latin typeface="Gotham Book" charset="0"/>
                <a:cs typeface="Gotham Book" charset="0"/>
              </a:rPr>
              <a:t> in </a:t>
            </a:r>
            <a:r>
              <a:rPr lang="es-ES_tradnl" sz="1200" dirty="0" err="1" smtClean="0">
                <a:solidFill>
                  <a:srgbClr val="646567"/>
                </a:solidFill>
                <a:latin typeface="Gotham Book" charset="0"/>
                <a:cs typeface="Gotham Book" charset="0"/>
              </a:rPr>
              <a:t>adults</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Sydney</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Council  Australia. http://</a:t>
            </a:r>
            <a:r>
              <a:rPr lang="es-ES_tradnl" sz="1200" dirty="0" err="1" smtClean="0">
                <a:solidFill>
                  <a:srgbClr val="646567"/>
                </a:solidFill>
                <a:latin typeface="Gotham Book" charset="0"/>
                <a:cs typeface="Gotham Book" charset="0"/>
              </a:rPr>
              <a:t>wiki.cancer.org.au</a:t>
            </a:r>
            <a:r>
              <a:rPr lang="es-ES_tradnl" sz="1200" dirty="0" smtClean="0">
                <a:solidFill>
                  <a:srgbClr val="646567"/>
                </a:solidFill>
                <a:latin typeface="Gotham Book" charset="0"/>
                <a:cs typeface="Gotham Book" charset="0"/>
              </a:rPr>
              <a:t>/</a:t>
            </a:r>
            <a:r>
              <a:rPr lang="es-ES_tradnl" sz="1200" dirty="0" err="1" smtClean="0">
                <a:solidFill>
                  <a:srgbClr val="646567"/>
                </a:solidFill>
                <a:latin typeface="Gotham Book" charset="0"/>
                <a:cs typeface="Gotham Book" charset="0"/>
              </a:rPr>
              <a:t>australiawiki</a:t>
            </a:r>
            <a:r>
              <a:rPr lang="es-ES_tradnl" sz="1200" dirty="0" smtClean="0">
                <a:solidFill>
                  <a:srgbClr val="646567"/>
                </a:solidFill>
                <a:latin typeface="Gotham Book" charset="0"/>
                <a:cs typeface="Gotham Book" charset="0"/>
              </a:rPr>
              <a:t>/</a:t>
            </a:r>
            <a:r>
              <a:rPr lang="es-ES_tradnl" sz="1200" dirty="0" err="1" smtClean="0">
                <a:solidFill>
                  <a:srgbClr val="646567"/>
                </a:solidFill>
                <a:latin typeface="Gotham Book" charset="0"/>
                <a:cs typeface="Gotham Book" charset="0"/>
              </a:rPr>
              <a:t>index.php?oldid</a:t>
            </a:r>
            <a:r>
              <a:rPr lang="es-ES_tradnl" sz="1200" dirty="0" smtClean="0">
                <a:solidFill>
                  <a:srgbClr val="646567"/>
                </a:solidFill>
                <a:latin typeface="Gotham Book" charset="0"/>
                <a:cs typeface="Gotham Book" charset="0"/>
              </a:rPr>
              <a:t>=89991, </a:t>
            </a:r>
            <a:r>
              <a:rPr lang="es-ES_tradnl" sz="1200" dirty="0" err="1" smtClean="0">
                <a:solidFill>
                  <a:srgbClr val="646567"/>
                </a:solidFill>
                <a:latin typeface="Gotham Book" charset="0"/>
                <a:cs typeface="Gotham Book" charset="0"/>
              </a:rPr>
              <a:t>cited</a:t>
            </a:r>
            <a:r>
              <a:rPr lang="es-ES_tradnl" sz="1200" dirty="0" smtClean="0">
                <a:solidFill>
                  <a:srgbClr val="646567"/>
                </a:solidFill>
                <a:latin typeface="Gotham Book" charset="0"/>
                <a:cs typeface="Gotham Book" charset="0"/>
              </a:rPr>
              <a:t> 2017 </a:t>
            </a:r>
            <a:r>
              <a:rPr lang="es-ES_tradnl" sz="1200" dirty="0" err="1" smtClean="0">
                <a:solidFill>
                  <a:srgbClr val="646567"/>
                </a:solidFill>
                <a:latin typeface="Gotham Book" charset="0"/>
                <a:cs typeface="Gotham Book" charset="0"/>
              </a:rPr>
              <a:t>Jan</a:t>
            </a:r>
            <a:r>
              <a:rPr lang="es-ES_tradnl" sz="1200" dirty="0" smtClean="0">
                <a:solidFill>
                  <a:srgbClr val="646567"/>
                </a:solidFill>
                <a:latin typeface="Gotham Book" charset="0"/>
                <a:cs typeface="Gotham Book" charset="0"/>
              </a:rPr>
              <a:t> 8]. </a:t>
            </a:r>
            <a:r>
              <a:rPr lang="es-ES_tradnl" sz="1200" dirty="0" err="1" smtClean="0">
                <a:solidFill>
                  <a:srgbClr val="646567"/>
                </a:solidFill>
                <a:latin typeface="Gotham Book" charset="0"/>
                <a:cs typeface="Gotham Book" charset="0"/>
              </a:rPr>
              <a:t>Available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from:http</a:t>
            </a:r>
            <a:r>
              <a:rPr lang="es-ES_tradnl" sz="1200" dirty="0" smtClean="0">
                <a:solidFill>
                  <a:srgbClr val="646567"/>
                </a:solidFill>
                <a:latin typeface="Gotham Book" charset="0"/>
                <a:cs typeface="Gotham Book" charset="0"/>
              </a:rPr>
              <a:t>://</a:t>
            </a:r>
            <a:r>
              <a:rPr lang="es-ES_tradnl" sz="1200" dirty="0" err="1" smtClean="0">
                <a:solidFill>
                  <a:srgbClr val="646567"/>
                </a:solidFill>
                <a:latin typeface="Gotham Book" charset="0"/>
                <a:cs typeface="Gotham Book" charset="0"/>
              </a:rPr>
              <a:t>wiki.cancer.org.au</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australia</a:t>
            </a:r>
            <a:r>
              <a:rPr lang="es-ES_tradnl" sz="1200" dirty="0" smtClean="0">
                <a:solidFill>
                  <a:srgbClr val="646567"/>
                </a:solidFill>
                <a:latin typeface="Gotham Book" charset="0"/>
                <a:cs typeface="Gotham Book" charset="0"/>
              </a:rPr>
              <a:t>/</a:t>
            </a:r>
            <a:r>
              <a:rPr lang="es-ES_tradnl" sz="1200" dirty="0" err="1" smtClean="0">
                <a:solidFill>
                  <a:srgbClr val="646567"/>
                </a:solidFill>
                <a:latin typeface="Gotham Book" charset="0"/>
                <a:cs typeface="Gotham Book" charset="0"/>
              </a:rPr>
              <a:t>Guidelines:Cancer_pain_management</a:t>
            </a: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25</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801912986"/>
      </p:ext>
    </p:extLst>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endParaRPr lang="es-ES_tradnl" sz="1200" b="0" i="0" u="none" strike="noStrike" kern="1200" baseline="0" dirty="0" smtClean="0">
              <a:solidFill>
                <a:schemeClr val="tx1"/>
              </a:solidFill>
              <a:latin typeface="+mn-lt"/>
              <a:ea typeface="+mn-ea"/>
              <a:cs typeface="+mn-cs"/>
            </a:endParaRPr>
          </a:p>
          <a:p>
            <a:pPr eaLnBrk="1" hangingPunct="1">
              <a:spcBef>
                <a:spcPct val="20000"/>
              </a:spcBef>
              <a:buClr>
                <a:srgbClr val="FFCD00"/>
              </a:buClr>
              <a:buFont typeface="Calibri Light" charset="0"/>
              <a:buNone/>
            </a:pPr>
            <a:endParaRPr lang="es-ES_tradnl" sz="1200" b="1" i="0" u="none" strike="noStrike"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b="1" i="0" u="none" strike="noStrike" kern="1200" baseline="0" dirty="0" smtClean="0">
                <a:solidFill>
                  <a:schemeClr val="tx1"/>
                </a:solidFill>
                <a:latin typeface="+mn-lt"/>
                <a:ea typeface="+mn-ea"/>
                <a:cs typeface="+mn-cs"/>
              </a:rPr>
              <a:t>• </a:t>
            </a:r>
            <a:r>
              <a:rPr lang="es-ES_tradnl" sz="1200" dirty="0" err="1" smtClean="0">
                <a:solidFill>
                  <a:srgbClr val="646567"/>
                </a:solidFill>
                <a:latin typeface="Gotham Book" charset="0"/>
                <a:cs typeface="Gotham Book" charset="0"/>
              </a:rPr>
              <a:t>Fallon</a:t>
            </a:r>
            <a:r>
              <a:rPr lang="es-ES_tradnl" sz="1200" dirty="0" smtClean="0">
                <a:solidFill>
                  <a:srgbClr val="646567"/>
                </a:solidFill>
                <a:latin typeface="Gotham Book" charset="0"/>
                <a:cs typeface="Gotham Book" charset="0"/>
              </a:rPr>
              <a:t> M.T. </a:t>
            </a:r>
            <a:r>
              <a:rPr lang="es-ES_tradnl" sz="1200" dirty="0" err="1" smtClean="0">
                <a:solidFill>
                  <a:srgbClr val="646567"/>
                </a:solidFill>
                <a:latin typeface="Gotham Book" charset="0"/>
                <a:cs typeface="Gotham Book" charset="0"/>
              </a:rPr>
              <a:t>Neuropathic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in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Br J </a:t>
            </a:r>
            <a:r>
              <a:rPr lang="es-ES_tradnl" sz="1200" dirty="0" err="1" smtClean="0">
                <a:solidFill>
                  <a:srgbClr val="646567"/>
                </a:solidFill>
                <a:latin typeface="Gotham Book" charset="0"/>
                <a:cs typeface="Gotham Book" charset="0"/>
              </a:rPr>
              <a:t>Anesth</a:t>
            </a:r>
            <a:r>
              <a:rPr lang="es-ES_tradnl" sz="1200" dirty="0" smtClean="0">
                <a:solidFill>
                  <a:srgbClr val="646567"/>
                </a:solidFill>
                <a:latin typeface="Gotham Book" charset="0"/>
                <a:cs typeface="Gotham Book" charset="0"/>
              </a:rPr>
              <a:t> 2013; 111(1): 105-11</a:t>
            </a:r>
          </a:p>
          <a:p>
            <a:pPr eaLnBrk="1" hangingPunct="1">
              <a:spcBef>
                <a:spcPct val="20000"/>
              </a:spcBef>
              <a:buClr>
                <a:srgbClr val="FFCD00"/>
              </a:buClr>
              <a:buFont typeface="Calibri Light" charset="0"/>
              <a:buNone/>
            </a:pP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26</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98987258"/>
      </p:ext>
    </p:extLst>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endParaRPr lang="es-ES_tradnl" sz="1200" b="0" i="0" u="none" strike="noStrike" kern="1200" baseline="0" dirty="0" smtClean="0">
              <a:solidFill>
                <a:schemeClr val="tx1"/>
              </a:solidFill>
              <a:latin typeface="+mn-lt"/>
              <a:ea typeface="+mn-ea"/>
              <a:cs typeface="+mn-cs"/>
            </a:endParaRPr>
          </a:p>
          <a:p>
            <a:pPr eaLnBrk="1" hangingPunct="1">
              <a:spcBef>
                <a:spcPct val="20000"/>
              </a:spcBef>
              <a:buClr>
                <a:srgbClr val="FFCD00"/>
              </a:buClr>
              <a:buFont typeface="Calibri Light" charset="0"/>
              <a:buNone/>
            </a:pPr>
            <a:endParaRPr lang="es-ES_tradnl" sz="1200" b="1" i="0" u="none" strike="noStrike" kern="1200" baseline="0" dirty="0" smtClean="0">
              <a:solidFill>
                <a:schemeClr val="tx1"/>
              </a:solidFill>
              <a:latin typeface="+mn-lt"/>
              <a:ea typeface="+mn-ea"/>
              <a:cs typeface="+mn-cs"/>
            </a:endParaRPr>
          </a:p>
          <a:p>
            <a:pPr eaLnBrk="1" hangingPunct="1">
              <a:spcBef>
                <a:spcPct val="20000"/>
              </a:spcBef>
              <a:buClr>
                <a:srgbClr val="FFCD00"/>
              </a:buClr>
              <a:buFont typeface="Calibri Light" charset="0"/>
              <a:buNone/>
            </a:pPr>
            <a:r>
              <a:rPr lang="es-ES_tradnl" sz="1200" b="1" i="0" u="none" strike="noStrike" kern="1200" baseline="0" dirty="0" smtClean="0">
                <a:solidFill>
                  <a:schemeClr val="tx1"/>
                </a:solidFill>
                <a:latin typeface="+mn-lt"/>
                <a:ea typeface="+mn-ea"/>
                <a:cs typeface="+mn-cs"/>
              </a:rPr>
              <a:t>• </a:t>
            </a:r>
            <a:r>
              <a:rPr lang="es-ES_tradnl" sz="1200" dirty="0" err="1" smtClean="0">
                <a:solidFill>
                  <a:srgbClr val="646567"/>
                </a:solidFill>
                <a:latin typeface="Gotham Book" charset="0"/>
                <a:cs typeface="Gotham Book" charset="0"/>
              </a:rPr>
              <a:t>Costigan</a:t>
            </a:r>
            <a:r>
              <a:rPr lang="es-ES_tradnl" sz="1200" dirty="0" smtClean="0">
                <a:solidFill>
                  <a:srgbClr val="646567"/>
                </a:solidFill>
                <a:latin typeface="Gotham Book" charset="0"/>
                <a:cs typeface="Gotham Book" charset="0"/>
              </a:rPr>
              <a:t>, M., </a:t>
            </a:r>
            <a:r>
              <a:rPr lang="es-ES_tradnl" sz="1200" dirty="0" err="1" smtClean="0">
                <a:solidFill>
                  <a:srgbClr val="646567"/>
                </a:solidFill>
                <a:latin typeface="Gotham Book" charset="0"/>
                <a:cs typeface="Gotham Book" charset="0"/>
              </a:rPr>
              <a:t>Scholz</a:t>
            </a:r>
            <a:r>
              <a:rPr lang="es-ES_tradnl" sz="1200" dirty="0" smtClean="0">
                <a:solidFill>
                  <a:srgbClr val="646567"/>
                </a:solidFill>
                <a:latin typeface="Gotham Book" charset="0"/>
                <a:cs typeface="Gotham Book" charset="0"/>
              </a:rPr>
              <a:t>, J., Woolf, C.J. </a:t>
            </a:r>
            <a:r>
              <a:rPr lang="es-ES_tradnl" sz="1200" dirty="0" err="1" smtClean="0">
                <a:solidFill>
                  <a:srgbClr val="646567"/>
                </a:solidFill>
                <a:latin typeface="Gotham Book" charset="0"/>
                <a:cs typeface="Gotham Book" charset="0"/>
              </a:rPr>
              <a:t>Neuropathic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A </a:t>
            </a:r>
            <a:r>
              <a:rPr lang="es-ES_tradnl" sz="1200" dirty="0" err="1" smtClean="0">
                <a:solidFill>
                  <a:srgbClr val="646567"/>
                </a:solidFill>
                <a:latin typeface="Gotham Book" charset="0"/>
                <a:cs typeface="Gotham Book" charset="0"/>
              </a:rPr>
              <a:t>maladaptive</a:t>
            </a:r>
            <a:r>
              <a:rPr lang="es-ES_tradnl" sz="1200" dirty="0" smtClean="0">
                <a:solidFill>
                  <a:srgbClr val="646567"/>
                </a:solidFill>
                <a:latin typeface="Gotham Book" charset="0"/>
                <a:cs typeface="Gotham Book" charset="0"/>
              </a:rPr>
              <a:t> response of </a:t>
            </a:r>
            <a:r>
              <a:rPr lang="es-ES_tradnl" sz="1200" dirty="0" err="1" smtClean="0">
                <a:solidFill>
                  <a:srgbClr val="646567"/>
                </a:solidFill>
                <a:latin typeface="Gotham Book" charset="0"/>
                <a:cs typeface="Gotham Book" charset="0"/>
              </a:rPr>
              <a:t>the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nervous</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system</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to</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damage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Annu</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Rev</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Neurosci</a:t>
            </a:r>
            <a:r>
              <a:rPr lang="es-ES_tradnl" sz="1200" dirty="0" smtClean="0">
                <a:solidFill>
                  <a:srgbClr val="646567"/>
                </a:solidFill>
                <a:latin typeface="Gotham Book" charset="0"/>
                <a:cs typeface="Gotham Book" charset="0"/>
              </a:rPr>
              <a:t>  2009; 32, 1–32</a:t>
            </a: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Brunelli</a:t>
            </a:r>
            <a:r>
              <a:rPr lang="es-ES_tradnl" sz="1200" dirty="0" smtClean="0">
                <a:solidFill>
                  <a:srgbClr val="646567"/>
                </a:solidFill>
                <a:latin typeface="Gotham Book" charset="0"/>
                <a:cs typeface="Gotham Book" charset="0"/>
              </a:rPr>
              <a:t> C, Bennett M, </a:t>
            </a:r>
            <a:r>
              <a:rPr lang="es-ES_tradnl" sz="1200" dirty="0" err="1" smtClean="0">
                <a:solidFill>
                  <a:srgbClr val="646567"/>
                </a:solidFill>
                <a:latin typeface="Gotham Book" charset="0"/>
                <a:cs typeface="Gotham Book" charset="0"/>
              </a:rPr>
              <a:t>Kaasa</a:t>
            </a:r>
            <a:r>
              <a:rPr lang="es-ES_tradnl" sz="1200" dirty="0" smtClean="0">
                <a:solidFill>
                  <a:srgbClr val="646567"/>
                </a:solidFill>
                <a:latin typeface="Gotham Book" charset="0"/>
                <a:cs typeface="Gotham Book" charset="0"/>
              </a:rPr>
              <a:t> S, </a:t>
            </a:r>
            <a:r>
              <a:rPr lang="es-ES_tradnl" sz="1200" dirty="0" err="1" smtClean="0">
                <a:solidFill>
                  <a:srgbClr val="646567"/>
                </a:solidFill>
                <a:latin typeface="Gotham Book" charset="0"/>
                <a:cs typeface="Gotham Book" charset="0"/>
              </a:rPr>
              <a:t>Fainsinger</a:t>
            </a:r>
            <a:r>
              <a:rPr lang="es-ES_tradnl" sz="1200" dirty="0" smtClean="0">
                <a:solidFill>
                  <a:srgbClr val="646567"/>
                </a:solidFill>
                <a:latin typeface="Gotham Book" charset="0"/>
                <a:cs typeface="Gotham Book" charset="0"/>
              </a:rPr>
              <a:t> R, </a:t>
            </a:r>
            <a:r>
              <a:rPr lang="es-ES_tradnl" sz="1200" dirty="0" err="1" smtClean="0">
                <a:solidFill>
                  <a:srgbClr val="646567"/>
                </a:solidFill>
                <a:latin typeface="Gotham Book" charset="0"/>
                <a:cs typeface="Gotham Book" charset="0"/>
              </a:rPr>
              <a:t>Sjøgren</a:t>
            </a:r>
            <a:r>
              <a:rPr lang="es-ES_tradnl" sz="1200" dirty="0" smtClean="0">
                <a:solidFill>
                  <a:srgbClr val="646567"/>
                </a:solidFill>
                <a:latin typeface="Gotham Book" charset="0"/>
                <a:cs typeface="Gotham Book" charset="0"/>
              </a:rPr>
              <a:t> P, Mercadante S, </a:t>
            </a:r>
            <a:r>
              <a:rPr lang="es-ES_tradnl" sz="1200" dirty="0" err="1" smtClean="0">
                <a:solidFill>
                  <a:srgbClr val="646567"/>
                </a:solidFill>
                <a:latin typeface="Gotham Book" charset="0"/>
                <a:cs typeface="Gotham Book" charset="0"/>
              </a:rPr>
              <a:t>Løhre</a:t>
            </a:r>
            <a:r>
              <a:rPr lang="es-ES_tradnl" sz="1200" dirty="0" smtClean="0">
                <a:solidFill>
                  <a:srgbClr val="646567"/>
                </a:solidFill>
                <a:latin typeface="Gotham Book" charset="0"/>
                <a:cs typeface="Gotham Book" charset="0"/>
              </a:rPr>
              <a:t> ET, </a:t>
            </a:r>
            <a:r>
              <a:rPr lang="es-ES_tradnl" sz="1200" dirty="0" err="1" smtClean="0">
                <a:solidFill>
                  <a:srgbClr val="646567"/>
                </a:solidFill>
                <a:latin typeface="Gotham Book" charset="0"/>
                <a:cs typeface="Gotham Book" charset="0"/>
              </a:rPr>
              <a:t>Caraceni</a:t>
            </a:r>
            <a:r>
              <a:rPr lang="es-ES_tradnl" sz="1200" dirty="0" smtClean="0">
                <a:solidFill>
                  <a:srgbClr val="646567"/>
                </a:solidFill>
                <a:latin typeface="Gotham Book" charset="0"/>
                <a:cs typeface="Gotham Book" charset="0"/>
              </a:rPr>
              <a:t> A, </a:t>
            </a:r>
            <a:r>
              <a:rPr lang="es-ES_tradnl" sz="1200" dirty="0" err="1" smtClean="0">
                <a:solidFill>
                  <a:srgbClr val="646567"/>
                </a:solidFill>
                <a:latin typeface="Gotham Book" charset="0"/>
                <a:cs typeface="Gotham Book" charset="0"/>
              </a:rPr>
              <a:t>on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behalf</a:t>
            </a:r>
            <a:r>
              <a:rPr lang="es-ES_tradnl" sz="1200" dirty="0" smtClean="0">
                <a:solidFill>
                  <a:srgbClr val="646567"/>
                </a:solidFill>
                <a:latin typeface="Gotham Book" charset="0"/>
                <a:cs typeface="Gotham Book" charset="0"/>
              </a:rPr>
              <a:t> of </a:t>
            </a:r>
            <a:r>
              <a:rPr lang="es-ES_tradnl" sz="1200" dirty="0" err="1" smtClean="0">
                <a:solidFill>
                  <a:srgbClr val="646567"/>
                </a:solidFill>
                <a:latin typeface="Gotham Book" charset="0"/>
                <a:cs typeface="Gotham Book" charset="0"/>
              </a:rPr>
              <a:t>the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European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Association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for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Palliative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Care</a:t>
            </a:r>
            <a:r>
              <a:rPr lang="es-ES_tradnl" sz="1200" dirty="0" smtClean="0">
                <a:solidFill>
                  <a:srgbClr val="646567"/>
                </a:solidFill>
                <a:latin typeface="Gotham Book" charset="0"/>
                <a:cs typeface="Gotham Book" charset="0"/>
              </a:rPr>
              <a:t> (EAPC) </a:t>
            </a:r>
            <a:r>
              <a:rPr lang="es-ES_tradnl" sz="1200" dirty="0" err="1" smtClean="0">
                <a:solidFill>
                  <a:srgbClr val="646567"/>
                </a:solidFill>
                <a:latin typeface="Gotham Book" charset="0"/>
                <a:cs typeface="Gotham Book" charset="0"/>
              </a:rPr>
              <a:t>Research</a:t>
            </a:r>
            <a:r>
              <a:rPr lang="es-ES_tradnl" sz="1200" dirty="0" smtClean="0">
                <a:solidFill>
                  <a:srgbClr val="646567"/>
                </a:solidFill>
                <a:latin typeface="Gotham Book" charset="0"/>
                <a:cs typeface="Gotham Book" charset="0"/>
              </a:rPr>
              <a:t> Network, </a:t>
            </a:r>
            <a:r>
              <a:rPr lang="es-ES_tradnl" sz="1200" dirty="0" err="1" smtClean="0">
                <a:solidFill>
                  <a:srgbClr val="646567"/>
                </a:solidFill>
                <a:latin typeface="Gotham Book" charset="0"/>
                <a:cs typeface="Gotham Book" charset="0"/>
              </a:rPr>
              <a:t>the</a:t>
            </a:r>
            <a:r>
              <a:rPr lang="es-ES_tradnl" sz="1200" dirty="0" smtClean="0">
                <a:solidFill>
                  <a:srgbClr val="646567"/>
                </a:solidFill>
                <a:latin typeface="Gotham Book" charset="0"/>
                <a:cs typeface="Gotham Book" charset="0"/>
              </a:rPr>
              <a:t> International </a:t>
            </a:r>
            <a:r>
              <a:rPr lang="es-ES_tradnl" sz="1200" dirty="0" err="1" smtClean="0">
                <a:solidFill>
                  <a:srgbClr val="646567"/>
                </a:solidFill>
                <a:latin typeface="Gotham Book" charset="0"/>
                <a:cs typeface="Gotham Book" charset="0"/>
              </a:rPr>
              <a:t>Association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for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the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Study</a:t>
            </a:r>
            <a:r>
              <a:rPr lang="es-ES_tradnl" sz="1200" dirty="0" smtClean="0">
                <a:solidFill>
                  <a:srgbClr val="646567"/>
                </a:solidFill>
                <a:latin typeface="Gotham Book" charset="0"/>
                <a:cs typeface="Gotham Book" charset="0"/>
              </a:rPr>
              <a:t> of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(IASP)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Special</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Interest</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Group</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Classification</a:t>
            </a:r>
            <a:r>
              <a:rPr lang="es-ES_tradnl" sz="1200" dirty="0" smtClean="0">
                <a:solidFill>
                  <a:srgbClr val="646567"/>
                </a:solidFill>
                <a:latin typeface="Gotham Book" charset="0"/>
                <a:cs typeface="Gotham Book" charset="0"/>
              </a:rPr>
              <a:t> of </a:t>
            </a:r>
            <a:r>
              <a:rPr lang="es-ES_tradnl" sz="1200" dirty="0" err="1" smtClean="0">
                <a:solidFill>
                  <a:srgbClr val="646567"/>
                </a:solidFill>
                <a:latin typeface="Gotham Book" charset="0"/>
                <a:cs typeface="Gotham Book" charset="0"/>
              </a:rPr>
              <a:t>neuropathic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in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patients</a:t>
            </a:r>
            <a:r>
              <a:rPr lang="es-ES_tradnl" sz="1200" dirty="0" smtClean="0">
                <a:solidFill>
                  <a:srgbClr val="646567"/>
                </a:solidFill>
                <a:latin typeface="Gotham Book" charset="0"/>
                <a:cs typeface="Gotham Book" charset="0"/>
              </a:rPr>
              <a:t>: A Delphi </a:t>
            </a:r>
            <a:r>
              <a:rPr lang="es-ES_tradnl" sz="1200" dirty="0" err="1" smtClean="0">
                <a:solidFill>
                  <a:srgbClr val="646567"/>
                </a:solidFill>
                <a:latin typeface="Gotham Book" charset="0"/>
                <a:cs typeface="Gotham Book" charset="0"/>
              </a:rPr>
              <a:t>expert</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survey</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report</a:t>
            </a:r>
            <a:r>
              <a:rPr lang="es-ES_tradnl" sz="1200" dirty="0" smtClean="0">
                <a:solidFill>
                  <a:srgbClr val="646567"/>
                </a:solidFill>
                <a:latin typeface="Gotham Book" charset="0"/>
                <a:cs typeface="Gotham Book" charset="0"/>
              </a:rPr>
              <a:t> and EAPC/IASP </a:t>
            </a:r>
            <a:r>
              <a:rPr lang="es-ES_tradnl" sz="1200" dirty="0" err="1" smtClean="0">
                <a:solidFill>
                  <a:srgbClr val="646567"/>
                </a:solidFill>
                <a:latin typeface="Gotham Book" charset="0"/>
                <a:cs typeface="Gotham Book" charset="0"/>
              </a:rPr>
              <a:t>proposal</a:t>
            </a:r>
            <a:r>
              <a:rPr lang="es-ES_tradnl" sz="1200" dirty="0" smtClean="0">
                <a:solidFill>
                  <a:srgbClr val="646567"/>
                </a:solidFill>
                <a:latin typeface="Gotham Book" charset="0"/>
                <a:cs typeface="Gotham Book" charset="0"/>
              </a:rPr>
              <a:t> of </a:t>
            </a:r>
            <a:r>
              <a:rPr lang="es-ES_tradnl" sz="1200" dirty="0" err="1" smtClean="0">
                <a:solidFill>
                  <a:srgbClr val="646567"/>
                </a:solidFill>
                <a:latin typeface="Gotham Book" charset="0"/>
                <a:cs typeface="Gotham Book" charset="0"/>
              </a:rPr>
              <a:t>an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algorithm</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for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diagnostic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Criteria</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2014; 155: 2707–2713</a:t>
            </a:r>
          </a:p>
          <a:p>
            <a:pPr eaLnBrk="1" hangingPunct="1">
              <a:spcBef>
                <a:spcPct val="20000"/>
              </a:spcBef>
              <a:buClr>
                <a:srgbClr val="FFCD00"/>
              </a:buClr>
              <a:buFont typeface="Calibri Light" charset="0"/>
              <a:buNone/>
            </a:pPr>
            <a:endParaRPr lang="es-ES_tradnl" sz="1200" dirty="0" smtClean="0">
              <a:solidFill>
                <a:srgbClr val="646567"/>
              </a:solidFill>
              <a:latin typeface="Gotham Book" charset="0"/>
              <a:cs typeface="Gotham Book" charset="0"/>
            </a:endParaRPr>
          </a:p>
          <a:p>
            <a:pPr eaLnBrk="1" hangingPunct="1">
              <a:spcBef>
                <a:spcPct val="20000"/>
              </a:spcBef>
              <a:buClr>
                <a:srgbClr val="FFCD00"/>
              </a:buClr>
              <a:buFont typeface="Calibri Light" charset="0"/>
              <a:buNone/>
            </a:pP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27</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596603472"/>
      </p:ext>
    </p:extLst>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endParaRPr lang="es-ES_tradnl" sz="1200" b="0" i="0" u="none" strike="noStrike" kern="1200" baseline="0" dirty="0" smtClean="0">
              <a:solidFill>
                <a:schemeClr val="tx1"/>
              </a:solidFill>
              <a:latin typeface="+mn-lt"/>
              <a:ea typeface="+mn-ea"/>
              <a:cs typeface="+mn-cs"/>
            </a:endParaRPr>
          </a:p>
          <a:p>
            <a:pPr eaLnBrk="1" hangingPunct="1">
              <a:spcBef>
                <a:spcPct val="20000"/>
              </a:spcBef>
              <a:buClr>
                <a:srgbClr val="FFCD00"/>
              </a:buClr>
              <a:buFont typeface="Calibri Light" charset="0"/>
              <a:buNone/>
            </a:pPr>
            <a:endParaRPr lang="es-ES_tradnl" sz="1200" b="1" i="0" u="none" strike="noStrike" kern="1200" baseline="0" dirty="0" smtClean="0">
              <a:solidFill>
                <a:schemeClr val="tx1"/>
              </a:solidFill>
              <a:latin typeface="+mn-lt"/>
              <a:ea typeface="+mn-ea"/>
              <a:cs typeface="+mn-cs"/>
            </a:endParaRPr>
          </a:p>
          <a:p>
            <a:pPr eaLnBrk="1" hangingPunct="1">
              <a:spcBef>
                <a:spcPct val="20000"/>
              </a:spcBef>
              <a:buClr>
                <a:srgbClr val="FFCD00"/>
              </a:buClr>
              <a:buFont typeface="Calibri Light" charset="0"/>
              <a:buNone/>
            </a:pPr>
            <a:r>
              <a:rPr lang="es-ES_tradnl" sz="1200" b="1" i="0" u="none" strike="noStrike" kern="1200" baseline="0" dirty="0" smtClean="0">
                <a:solidFill>
                  <a:schemeClr val="tx1"/>
                </a:solidFill>
                <a:latin typeface="+mn-lt"/>
                <a:ea typeface="+mn-ea"/>
                <a:cs typeface="+mn-cs"/>
              </a:rPr>
              <a:t>• </a:t>
            </a:r>
            <a:r>
              <a:rPr lang="es-ES_tradnl" sz="1200" dirty="0" smtClean="0">
                <a:solidFill>
                  <a:srgbClr val="646567"/>
                </a:solidFill>
                <a:latin typeface="Gotham Book" charset="0"/>
                <a:cs typeface="Gotham Book" charset="0"/>
              </a:rPr>
              <a:t>Smith EM, Bridges CM, </a:t>
            </a:r>
            <a:r>
              <a:rPr lang="es-ES_tradnl" sz="1200" dirty="0" err="1" smtClean="0">
                <a:solidFill>
                  <a:srgbClr val="646567"/>
                </a:solidFill>
                <a:latin typeface="Gotham Book" charset="0"/>
                <a:cs typeface="Gotham Book" charset="0"/>
              </a:rPr>
              <a:t>Kanzawa</a:t>
            </a:r>
            <a:r>
              <a:rPr lang="es-ES_tradnl" sz="1200" dirty="0" smtClean="0">
                <a:solidFill>
                  <a:srgbClr val="646567"/>
                </a:solidFill>
                <a:latin typeface="Gotham Book" charset="0"/>
                <a:cs typeface="Gotham Book" charset="0"/>
              </a:rPr>
              <a:t> G, </a:t>
            </a:r>
            <a:r>
              <a:rPr lang="es-ES_tradnl" sz="1200" dirty="0" err="1" smtClean="0">
                <a:solidFill>
                  <a:srgbClr val="646567"/>
                </a:solidFill>
                <a:latin typeface="Gotham Book" charset="0"/>
                <a:cs typeface="Gotham Book" charset="0"/>
              </a:rPr>
              <a:t>Knoerl</a:t>
            </a:r>
            <a:r>
              <a:rPr lang="es-ES_tradnl" sz="1200" dirty="0" smtClean="0">
                <a:solidFill>
                  <a:srgbClr val="646567"/>
                </a:solidFill>
                <a:latin typeface="Gotham Book" charset="0"/>
                <a:cs typeface="Gotham Book" charset="0"/>
              </a:rPr>
              <a:t> R, Kelly JP 4th, </a:t>
            </a:r>
            <a:r>
              <a:rPr lang="es-ES_tradnl" sz="1200" dirty="0" err="1" smtClean="0">
                <a:solidFill>
                  <a:srgbClr val="646567"/>
                </a:solidFill>
                <a:latin typeface="Gotham Book" charset="0"/>
                <a:cs typeface="Gotham Book" charset="0"/>
              </a:rPr>
              <a:t>Berezovsky</a:t>
            </a:r>
            <a:r>
              <a:rPr lang="es-ES_tradnl" sz="1200" dirty="0" smtClean="0">
                <a:solidFill>
                  <a:srgbClr val="646567"/>
                </a:solidFill>
                <a:latin typeface="Gotham Book" charset="0"/>
                <a:cs typeface="Gotham Book" charset="0"/>
              </a:rPr>
              <a:t> A, </a:t>
            </a:r>
            <a:r>
              <a:rPr lang="es-ES_tradnl" sz="1200" dirty="0" err="1" smtClean="0">
                <a:solidFill>
                  <a:srgbClr val="646567"/>
                </a:solidFill>
                <a:latin typeface="Gotham Book" charset="0"/>
                <a:cs typeface="Gotham Book" charset="0"/>
              </a:rPr>
              <a:t>Woo</a:t>
            </a:r>
            <a:r>
              <a:rPr lang="es-ES_tradnl" sz="1200" dirty="0" smtClean="0">
                <a:solidFill>
                  <a:srgbClr val="646567"/>
                </a:solidFill>
                <a:latin typeface="Gotham Book" charset="0"/>
                <a:cs typeface="Gotham Book" charset="0"/>
              </a:rPr>
              <a:t> C.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treatment-related</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neuropathic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syndro</a:t>
            </a:r>
            <a:r>
              <a:rPr lang="es-ES_tradnl" sz="1200" dirty="0" smtClean="0">
                <a:solidFill>
                  <a:srgbClr val="646567"/>
                </a:solidFill>
                <a:latin typeface="Gotham Book" charset="0"/>
                <a:cs typeface="Gotham Book" charset="0"/>
              </a:rPr>
              <a:t>-  mes--</a:t>
            </a:r>
            <a:r>
              <a:rPr lang="es-ES_tradnl" sz="1200" dirty="0" err="1" smtClean="0">
                <a:solidFill>
                  <a:srgbClr val="646567"/>
                </a:solidFill>
                <a:latin typeface="Gotham Book" charset="0"/>
                <a:cs typeface="Gotham Book" charset="0"/>
              </a:rPr>
              <a:t>epidemiology</a:t>
            </a:r>
            <a:r>
              <a:rPr lang="es-ES_tradnl" sz="1200" dirty="0" smtClean="0">
                <a:solidFill>
                  <a:srgbClr val="646567"/>
                </a:solidFill>
                <a:latin typeface="Gotham Book" charset="0"/>
                <a:cs typeface="Gotham Book" charset="0"/>
              </a:rPr>
              <a:t> and </a:t>
            </a:r>
            <a:r>
              <a:rPr lang="es-ES_tradnl" sz="1200" dirty="0" err="1" smtClean="0">
                <a:solidFill>
                  <a:srgbClr val="646567"/>
                </a:solidFill>
                <a:latin typeface="Gotham Book" charset="0"/>
                <a:cs typeface="Gotham Book" charset="0"/>
              </a:rPr>
              <a:t>treatment</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an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update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Curr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Headache</a:t>
            </a:r>
            <a:r>
              <a:rPr lang="es-ES_tradnl" sz="1200" dirty="0" smtClean="0">
                <a:solidFill>
                  <a:srgbClr val="646567"/>
                </a:solidFill>
                <a:latin typeface="Gotham Book" charset="0"/>
                <a:cs typeface="Gotham Book" charset="0"/>
              </a:rPr>
              <a:t> Rep. 2014 Nov;18(11):459</a:t>
            </a:r>
          </a:p>
          <a:p>
            <a:pPr eaLnBrk="1" hangingPunct="1">
              <a:spcBef>
                <a:spcPct val="20000"/>
              </a:spcBef>
              <a:buClr>
                <a:srgbClr val="FFCD00"/>
              </a:buClr>
              <a:buFont typeface="Calibri Light" charset="0"/>
              <a:buNone/>
            </a:pP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Boland</a:t>
            </a:r>
            <a:r>
              <a:rPr lang="es-ES_tradnl" sz="1200" dirty="0" smtClean="0">
                <a:solidFill>
                  <a:srgbClr val="646567"/>
                </a:solidFill>
                <a:latin typeface="Gotham Book" charset="0"/>
                <a:cs typeface="Gotham Book" charset="0"/>
              </a:rPr>
              <a:t> EG, </a:t>
            </a:r>
            <a:r>
              <a:rPr lang="es-ES_tradnl" sz="1200" dirty="0" err="1" smtClean="0">
                <a:solidFill>
                  <a:srgbClr val="646567"/>
                </a:solidFill>
                <a:latin typeface="Gotham Book" charset="0"/>
                <a:cs typeface="Gotham Book" charset="0"/>
              </a:rPr>
              <a:t>Mulvey</a:t>
            </a:r>
            <a:r>
              <a:rPr lang="es-ES_tradnl" sz="1200" dirty="0" smtClean="0">
                <a:solidFill>
                  <a:srgbClr val="646567"/>
                </a:solidFill>
                <a:latin typeface="Gotham Book" charset="0"/>
                <a:cs typeface="Gotham Book" charset="0"/>
              </a:rPr>
              <a:t> MR, Bennett MI. </a:t>
            </a:r>
            <a:r>
              <a:rPr lang="es-ES_tradnl" sz="1200" dirty="0" err="1" smtClean="0">
                <a:solidFill>
                  <a:srgbClr val="646567"/>
                </a:solidFill>
                <a:latin typeface="Gotham Book" charset="0"/>
                <a:cs typeface="Gotham Book" charset="0"/>
              </a:rPr>
              <a:t>Classification</a:t>
            </a:r>
            <a:r>
              <a:rPr lang="es-ES_tradnl" sz="1200" dirty="0" smtClean="0">
                <a:solidFill>
                  <a:srgbClr val="646567"/>
                </a:solidFill>
                <a:latin typeface="Gotham Book" charset="0"/>
                <a:cs typeface="Gotham Book" charset="0"/>
              </a:rPr>
              <a:t> of </a:t>
            </a:r>
            <a:r>
              <a:rPr lang="es-ES_tradnl" sz="1200" dirty="0" err="1" smtClean="0">
                <a:solidFill>
                  <a:srgbClr val="646567"/>
                </a:solidFill>
                <a:latin typeface="Gotham Book" charset="0"/>
                <a:cs typeface="Gotham Book" charset="0"/>
              </a:rPr>
              <a:t>neuropathic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in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patients</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Curr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Opin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Support</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Palliat</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Care</a:t>
            </a:r>
            <a:r>
              <a:rPr lang="es-ES_tradnl" sz="1200" dirty="0" smtClean="0">
                <a:solidFill>
                  <a:srgbClr val="646567"/>
                </a:solidFill>
                <a:latin typeface="Gotham Book" charset="0"/>
                <a:cs typeface="Gotham Book" charset="0"/>
              </a:rPr>
              <a:t>. 2015  Jun;9(2):112-5.</a:t>
            </a:r>
          </a:p>
          <a:p>
            <a:pPr eaLnBrk="1" hangingPunct="1">
              <a:spcBef>
                <a:spcPct val="20000"/>
              </a:spcBef>
              <a:buClr>
                <a:srgbClr val="FFCD00"/>
              </a:buClr>
              <a:buFont typeface="Calibri Light" charset="0"/>
              <a:buNone/>
            </a:pPr>
            <a:r>
              <a:rPr lang="es-ES_tradnl" sz="1200" dirty="0" smtClean="0">
                <a:solidFill>
                  <a:srgbClr val="646567"/>
                </a:solidFill>
                <a:latin typeface="Gotham Book" charset="0"/>
                <a:cs typeface="Gotham Book" charset="0"/>
              </a:rPr>
              <a:t>•</a:t>
            </a:r>
            <a:r>
              <a:rPr lang="es-ES_tradnl" sz="1200" baseline="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Pachman</a:t>
            </a:r>
            <a:r>
              <a:rPr lang="es-ES_tradnl" sz="1200" dirty="0" smtClean="0">
                <a:solidFill>
                  <a:srgbClr val="646567"/>
                </a:solidFill>
                <a:latin typeface="Gotham Book" charset="0"/>
                <a:cs typeface="Gotham Book" charset="0"/>
              </a:rPr>
              <a:t> DR, </a:t>
            </a:r>
            <a:r>
              <a:rPr lang="es-ES_tradnl" sz="1200" dirty="0" err="1" smtClean="0">
                <a:solidFill>
                  <a:srgbClr val="646567"/>
                </a:solidFill>
                <a:latin typeface="Gotham Book" charset="0"/>
                <a:cs typeface="Gotham Book" charset="0"/>
              </a:rPr>
              <a:t>Barton</a:t>
            </a:r>
            <a:r>
              <a:rPr lang="es-ES_tradnl" sz="1200" dirty="0" smtClean="0">
                <a:solidFill>
                  <a:srgbClr val="646567"/>
                </a:solidFill>
                <a:latin typeface="Gotham Book" charset="0"/>
                <a:cs typeface="Gotham Book" charset="0"/>
              </a:rPr>
              <a:t> DL, </a:t>
            </a:r>
            <a:r>
              <a:rPr lang="es-ES_tradnl" sz="1200" dirty="0" err="1" smtClean="0">
                <a:solidFill>
                  <a:srgbClr val="646567"/>
                </a:solidFill>
                <a:latin typeface="Gotham Book" charset="0"/>
                <a:cs typeface="Gotham Book" charset="0"/>
              </a:rPr>
              <a:t>Swetz</a:t>
            </a:r>
            <a:r>
              <a:rPr lang="es-ES_tradnl" sz="1200" dirty="0" smtClean="0">
                <a:solidFill>
                  <a:srgbClr val="646567"/>
                </a:solidFill>
                <a:latin typeface="Gotham Book" charset="0"/>
                <a:cs typeface="Gotham Book" charset="0"/>
              </a:rPr>
              <a:t> KM, </a:t>
            </a:r>
            <a:r>
              <a:rPr lang="es-ES_tradnl" sz="1200" dirty="0" err="1" smtClean="0">
                <a:solidFill>
                  <a:srgbClr val="646567"/>
                </a:solidFill>
                <a:latin typeface="Gotham Book" charset="0"/>
                <a:cs typeface="Gotham Book" charset="0"/>
              </a:rPr>
              <a:t>Loprinzi</a:t>
            </a:r>
            <a:r>
              <a:rPr lang="es-ES_tradnl" sz="1200" dirty="0" smtClean="0">
                <a:solidFill>
                  <a:srgbClr val="646567"/>
                </a:solidFill>
                <a:latin typeface="Gotham Book" charset="0"/>
                <a:cs typeface="Gotham Book" charset="0"/>
              </a:rPr>
              <a:t> CL. </a:t>
            </a:r>
            <a:r>
              <a:rPr lang="es-ES_tradnl" sz="1200" dirty="0" err="1" smtClean="0">
                <a:solidFill>
                  <a:srgbClr val="646567"/>
                </a:solidFill>
                <a:latin typeface="Gotham Book" charset="0"/>
                <a:cs typeface="Gotham Book" charset="0"/>
              </a:rPr>
              <a:t>Troublesome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symptoms</a:t>
            </a:r>
            <a:r>
              <a:rPr lang="es-ES_tradnl" sz="1200" dirty="0" smtClean="0">
                <a:solidFill>
                  <a:srgbClr val="646567"/>
                </a:solidFill>
                <a:latin typeface="Gotham Book" charset="0"/>
                <a:cs typeface="Gotham Book" charset="0"/>
              </a:rPr>
              <a:t> in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survivors</a:t>
            </a:r>
            <a:r>
              <a:rPr lang="es-ES_tradnl" sz="1200" dirty="0" smtClean="0">
                <a:solidFill>
                  <a:srgbClr val="646567"/>
                </a:solidFill>
                <a:latin typeface="Gotham Book" charset="0"/>
                <a:cs typeface="Gotham Book" charset="0"/>
              </a:rPr>
              <a:t>: fatigue, </a:t>
            </a:r>
            <a:r>
              <a:rPr lang="es-ES_tradnl" sz="1200" dirty="0" err="1" smtClean="0">
                <a:solidFill>
                  <a:srgbClr val="646567"/>
                </a:solidFill>
                <a:latin typeface="Gotham Book" charset="0"/>
                <a:cs typeface="Gotham Book" charset="0"/>
              </a:rPr>
              <a:t>insomnia</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neuropathy</a:t>
            </a:r>
            <a:r>
              <a:rPr lang="es-ES_tradnl" sz="1200" dirty="0" smtClean="0">
                <a:solidFill>
                  <a:srgbClr val="646567"/>
                </a:solidFill>
                <a:latin typeface="Gotham Book" charset="0"/>
                <a:cs typeface="Gotham Book" charset="0"/>
              </a:rPr>
              <a:t>, and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J </a:t>
            </a:r>
            <a:r>
              <a:rPr lang="es-ES_tradnl" sz="1200" dirty="0" err="1" smtClean="0">
                <a:solidFill>
                  <a:srgbClr val="646567"/>
                </a:solidFill>
                <a:latin typeface="Gotham Book" charset="0"/>
                <a:cs typeface="Gotham Book" charset="0"/>
              </a:rPr>
              <a:t>Clin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Oncol</a:t>
            </a:r>
            <a:r>
              <a:rPr lang="es-ES_tradnl" sz="1200" dirty="0" smtClean="0">
                <a:solidFill>
                  <a:srgbClr val="646567"/>
                </a:solidFill>
                <a:latin typeface="Gotham Book" charset="0"/>
                <a:cs typeface="Gotham Book" charset="0"/>
              </a:rPr>
              <a:t>. 2012 Oct 20;30(30):3687-96.</a:t>
            </a:r>
          </a:p>
          <a:p>
            <a:pPr eaLnBrk="1" hangingPunct="1">
              <a:spcBef>
                <a:spcPct val="20000"/>
              </a:spcBef>
              <a:buClr>
                <a:srgbClr val="FFCD00"/>
              </a:buClr>
              <a:buFont typeface="Calibri Light" charset="0"/>
              <a:buNone/>
            </a:pPr>
            <a:r>
              <a:rPr lang="es-ES_tradnl" sz="1200" dirty="0" smtClean="0">
                <a:solidFill>
                  <a:srgbClr val="646567"/>
                </a:solidFill>
                <a:latin typeface="Gotham Book" charset="0"/>
                <a:cs typeface="Gotham Book" charset="0"/>
              </a:rPr>
              <a:t>•</a:t>
            </a:r>
            <a:r>
              <a:rPr lang="es-ES_tradnl" sz="1200" dirty="0" err="1" smtClean="0">
                <a:solidFill>
                  <a:srgbClr val="646567"/>
                </a:solidFill>
                <a:latin typeface="Gotham Book" charset="0"/>
                <a:cs typeface="Gotham Book" charset="0"/>
              </a:rPr>
              <a:t>Seretny</a:t>
            </a:r>
            <a:r>
              <a:rPr lang="es-ES_tradnl" sz="1200" dirty="0" smtClean="0">
                <a:solidFill>
                  <a:srgbClr val="646567"/>
                </a:solidFill>
                <a:latin typeface="Gotham Book" charset="0"/>
                <a:cs typeface="Gotham Book" charset="0"/>
              </a:rPr>
              <a:t> M, </a:t>
            </a:r>
            <a:r>
              <a:rPr lang="es-ES_tradnl" sz="1200" dirty="0" err="1" smtClean="0">
                <a:solidFill>
                  <a:srgbClr val="646567"/>
                </a:solidFill>
                <a:latin typeface="Gotham Book" charset="0"/>
                <a:cs typeface="Gotham Book" charset="0"/>
              </a:rPr>
              <a:t>Currie</a:t>
            </a:r>
            <a:r>
              <a:rPr lang="es-ES_tradnl" sz="1200" dirty="0" smtClean="0">
                <a:solidFill>
                  <a:srgbClr val="646567"/>
                </a:solidFill>
                <a:latin typeface="Gotham Book" charset="0"/>
                <a:cs typeface="Gotham Book" charset="0"/>
              </a:rPr>
              <a:t> GL, Sena ES, </a:t>
            </a:r>
            <a:r>
              <a:rPr lang="es-ES_tradnl" sz="1200" dirty="0" err="1" smtClean="0">
                <a:solidFill>
                  <a:srgbClr val="646567"/>
                </a:solidFill>
                <a:latin typeface="Gotham Book" charset="0"/>
                <a:cs typeface="Gotham Book" charset="0"/>
              </a:rPr>
              <a:t>Ramnarine</a:t>
            </a:r>
            <a:r>
              <a:rPr lang="es-ES_tradnl" sz="1200" dirty="0" smtClean="0">
                <a:solidFill>
                  <a:srgbClr val="646567"/>
                </a:solidFill>
                <a:latin typeface="Gotham Book" charset="0"/>
                <a:cs typeface="Gotham Book" charset="0"/>
              </a:rPr>
              <a:t> S, </a:t>
            </a:r>
            <a:r>
              <a:rPr lang="es-ES_tradnl" sz="1200" dirty="0" err="1" smtClean="0">
                <a:solidFill>
                  <a:srgbClr val="646567"/>
                </a:solidFill>
                <a:latin typeface="Gotham Book" charset="0"/>
                <a:cs typeface="Gotham Book" charset="0"/>
              </a:rPr>
              <a:t>Grant</a:t>
            </a:r>
            <a:r>
              <a:rPr lang="es-ES_tradnl" sz="1200" dirty="0" smtClean="0">
                <a:solidFill>
                  <a:srgbClr val="646567"/>
                </a:solidFill>
                <a:latin typeface="Gotham Book" charset="0"/>
                <a:cs typeface="Gotham Book" charset="0"/>
              </a:rPr>
              <a:t> R, </a:t>
            </a:r>
            <a:r>
              <a:rPr lang="es-ES_tradnl" sz="1200" dirty="0" err="1" smtClean="0">
                <a:solidFill>
                  <a:srgbClr val="646567"/>
                </a:solidFill>
                <a:latin typeface="Gotham Book" charset="0"/>
                <a:cs typeface="Gotham Book" charset="0"/>
              </a:rPr>
              <a:t>MacLeod</a:t>
            </a:r>
            <a:r>
              <a:rPr lang="es-ES_tradnl" sz="1200" dirty="0" smtClean="0">
                <a:solidFill>
                  <a:srgbClr val="646567"/>
                </a:solidFill>
                <a:latin typeface="Gotham Book" charset="0"/>
                <a:cs typeface="Gotham Book" charset="0"/>
              </a:rPr>
              <a:t> MR, </a:t>
            </a:r>
            <a:r>
              <a:rPr lang="es-ES_tradnl" sz="1200" dirty="0" err="1" smtClean="0">
                <a:solidFill>
                  <a:srgbClr val="646567"/>
                </a:solidFill>
                <a:latin typeface="Gotham Book" charset="0"/>
                <a:cs typeface="Gotham Book" charset="0"/>
              </a:rPr>
              <a:t>Colvin</a:t>
            </a:r>
            <a:r>
              <a:rPr lang="es-ES_tradnl" sz="1200" dirty="0" smtClean="0">
                <a:solidFill>
                  <a:srgbClr val="646567"/>
                </a:solidFill>
                <a:latin typeface="Gotham Book" charset="0"/>
                <a:cs typeface="Gotham Book" charset="0"/>
              </a:rPr>
              <a:t> LA, </a:t>
            </a:r>
            <a:r>
              <a:rPr lang="es-ES_tradnl" sz="1200" dirty="0" err="1" smtClean="0">
                <a:solidFill>
                  <a:srgbClr val="646567"/>
                </a:solidFill>
                <a:latin typeface="Gotham Book" charset="0"/>
                <a:cs typeface="Gotham Book" charset="0"/>
              </a:rPr>
              <a:t>Fallon</a:t>
            </a:r>
            <a:r>
              <a:rPr lang="es-ES_tradnl" sz="1200" dirty="0" smtClean="0">
                <a:solidFill>
                  <a:srgbClr val="646567"/>
                </a:solidFill>
                <a:latin typeface="Gotham Book" charset="0"/>
                <a:cs typeface="Gotham Book" charset="0"/>
              </a:rPr>
              <a:t> M. </a:t>
            </a:r>
            <a:r>
              <a:rPr lang="es-ES_tradnl" sz="1200" dirty="0" err="1" smtClean="0">
                <a:solidFill>
                  <a:srgbClr val="646567"/>
                </a:solidFill>
                <a:latin typeface="Gotham Book" charset="0"/>
                <a:cs typeface="Gotham Book" charset="0"/>
              </a:rPr>
              <a:t>Incidence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prevalence</a:t>
            </a:r>
            <a:r>
              <a:rPr lang="es-ES_tradnl" sz="1200" dirty="0" smtClean="0">
                <a:solidFill>
                  <a:srgbClr val="646567"/>
                </a:solidFill>
                <a:latin typeface="Gotham Book" charset="0"/>
                <a:cs typeface="Gotham Book" charset="0"/>
              </a:rPr>
              <a:t>, and </a:t>
            </a:r>
            <a:r>
              <a:rPr lang="es-ES_tradnl" sz="1200" dirty="0" err="1" smtClean="0">
                <a:solidFill>
                  <a:srgbClr val="646567"/>
                </a:solidFill>
                <a:latin typeface="Gotham Book" charset="0"/>
                <a:cs typeface="Gotham Book" charset="0"/>
              </a:rPr>
              <a:t>predictors</a:t>
            </a:r>
            <a:r>
              <a:rPr lang="es-ES_tradnl" sz="1200" dirty="0" smtClean="0">
                <a:solidFill>
                  <a:srgbClr val="646567"/>
                </a:solidFill>
                <a:latin typeface="Gotham Book" charset="0"/>
                <a:cs typeface="Gotham Book" charset="0"/>
              </a:rPr>
              <a:t> of  </a:t>
            </a:r>
            <a:r>
              <a:rPr lang="es-ES_tradnl" sz="1200" dirty="0" err="1" smtClean="0">
                <a:solidFill>
                  <a:srgbClr val="646567"/>
                </a:solidFill>
                <a:latin typeface="Gotham Book" charset="0"/>
                <a:cs typeface="Gotham Book" charset="0"/>
              </a:rPr>
              <a:t>chemotherapy-induced</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peripheral</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neuropathy</a:t>
            </a:r>
            <a:r>
              <a:rPr lang="es-ES_tradnl" sz="1200" dirty="0" smtClean="0">
                <a:solidFill>
                  <a:srgbClr val="646567"/>
                </a:solidFill>
                <a:latin typeface="Gotham Book" charset="0"/>
                <a:cs typeface="Gotham Book" charset="0"/>
              </a:rPr>
              <a:t>: A </a:t>
            </a:r>
            <a:r>
              <a:rPr lang="es-ES_tradnl" sz="1200" dirty="0" err="1" smtClean="0">
                <a:solidFill>
                  <a:srgbClr val="646567"/>
                </a:solidFill>
                <a:latin typeface="Gotham Book" charset="0"/>
                <a:cs typeface="Gotham Book" charset="0"/>
              </a:rPr>
              <a:t>systematic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review</a:t>
            </a:r>
            <a:r>
              <a:rPr lang="es-ES_tradnl" sz="1200" dirty="0" smtClean="0">
                <a:solidFill>
                  <a:srgbClr val="646567"/>
                </a:solidFill>
                <a:latin typeface="Gotham Book" charset="0"/>
                <a:cs typeface="Gotham Book" charset="0"/>
              </a:rPr>
              <a:t> and meta-</a:t>
            </a:r>
            <a:r>
              <a:rPr lang="es-ES_tradnl" sz="1200" dirty="0" err="1" smtClean="0">
                <a:solidFill>
                  <a:srgbClr val="646567"/>
                </a:solidFill>
                <a:latin typeface="Gotham Book" charset="0"/>
                <a:cs typeface="Gotham Book" charset="0"/>
              </a:rPr>
              <a:t>analysis</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2014; 155(12):2461-70</a:t>
            </a:r>
          </a:p>
          <a:p>
            <a:pPr eaLnBrk="1" hangingPunct="1">
              <a:spcBef>
                <a:spcPct val="20000"/>
              </a:spcBef>
              <a:buClr>
                <a:srgbClr val="FFCD00"/>
              </a:buClr>
              <a:buFont typeface="Calibri Light" charset="0"/>
              <a:buNone/>
            </a:pPr>
            <a:endParaRPr lang="es-ES_tradnl" sz="1200" dirty="0" smtClean="0">
              <a:solidFill>
                <a:srgbClr val="646567"/>
              </a:solidFill>
              <a:latin typeface="Gotham Book" charset="0"/>
              <a:cs typeface="Gotham Book" charset="0"/>
            </a:endParaRPr>
          </a:p>
          <a:p>
            <a:pPr eaLnBrk="1" hangingPunct="1">
              <a:spcBef>
                <a:spcPct val="20000"/>
              </a:spcBef>
              <a:buClr>
                <a:srgbClr val="FFCD00"/>
              </a:buClr>
              <a:buFont typeface="Calibri Light" charset="0"/>
              <a:buNone/>
            </a:pP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28</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533820745"/>
      </p:ext>
    </p:extLst>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endParaRPr lang="es-ES_tradnl" sz="1200" b="0" i="0" u="none" strike="noStrike" kern="1200" baseline="0" dirty="0" smtClean="0">
              <a:solidFill>
                <a:schemeClr val="tx1"/>
              </a:solidFill>
              <a:latin typeface="+mn-lt"/>
              <a:ea typeface="+mn-ea"/>
              <a:cs typeface="+mn-cs"/>
            </a:endParaRPr>
          </a:p>
          <a:p>
            <a:pPr eaLnBrk="1" hangingPunct="1">
              <a:spcBef>
                <a:spcPct val="20000"/>
              </a:spcBef>
              <a:buClr>
                <a:srgbClr val="FFCD00"/>
              </a:buClr>
              <a:buFont typeface="Calibri Light" charset="0"/>
              <a:buNone/>
            </a:pPr>
            <a:endParaRPr lang="es-ES_tradnl" sz="1200" b="1" i="0" u="none" strike="noStrike"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b="1" i="0" u="none" strike="noStrike" kern="1200" baseline="0" dirty="0" smtClean="0">
                <a:solidFill>
                  <a:schemeClr val="tx1"/>
                </a:solidFill>
                <a:latin typeface="+mn-lt"/>
                <a:ea typeface="+mn-ea"/>
                <a:cs typeface="+mn-cs"/>
              </a:rPr>
              <a:t>• </a:t>
            </a:r>
            <a:r>
              <a:rPr lang="es-ES_tradnl" sz="1200" dirty="0" smtClean="0">
                <a:solidFill>
                  <a:srgbClr val="646567"/>
                </a:solidFill>
                <a:latin typeface="Gotham Book" charset="0"/>
                <a:cs typeface="Gotham Book" charset="0"/>
              </a:rPr>
              <a:t>Smith EM, Bridges CM, </a:t>
            </a:r>
            <a:r>
              <a:rPr lang="es-ES_tradnl" sz="1200" dirty="0" err="1" smtClean="0">
                <a:solidFill>
                  <a:srgbClr val="646567"/>
                </a:solidFill>
                <a:latin typeface="Gotham Book" charset="0"/>
                <a:cs typeface="Gotham Book" charset="0"/>
              </a:rPr>
              <a:t>Kanzawa</a:t>
            </a:r>
            <a:r>
              <a:rPr lang="es-ES_tradnl" sz="1200" dirty="0" smtClean="0">
                <a:solidFill>
                  <a:srgbClr val="646567"/>
                </a:solidFill>
                <a:latin typeface="Gotham Book" charset="0"/>
                <a:cs typeface="Gotham Book" charset="0"/>
              </a:rPr>
              <a:t> G, </a:t>
            </a:r>
            <a:r>
              <a:rPr lang="es-ES_tradnl" sz="1200" dirty="0" err="1" smtClean="0">
                <a:solidFill>
                  <a:srgbClr val="646567"/>
                </a:solidFill>
                <a:latin typeface="Gotham Book" charset="0"/>
                <a:cs typeface="Gotham Book" charset="0"/>
              </a:rPr>
              <a:t>Knoerl</a:t>
            </a:r>
            <a:r>
              <a:rPr lang="es-ES_tradnl" sz="1200" dirty="0" smtClean="0">
                <a:solidFill>
                  <a:srgbClr val="646567"/>
                </a:solidFill>
                <a:latin typeface="Gotham Book" charset="0"/>
                <a:cs typeface="Gotham Book" charset="0"/>
              </a:rPr>
              <a:t> R, Kelly JP 4th, </a:t>
            </a:r>
            <a:r>
              <a:rPr lang="es-ES_tradnl" sz="1200" dirty="0" err="1" smtClean="0">
                <a:solidFill>
                  <a:srgbClr val="646567"/>
                </a:solidFill>
                <a:latin typeface="Gotham Book" charset="0"/>
                <a:cs typeface="Gotham Book" charset="0"/>
              </a:rPr>
              <a:t>Berezovsky</a:t>
            </a:r>
            <a:r>
              <a:rPr lang="es-ES_tradnl" sz="1200" dirty="0" smtClean="0">
                <a:solidFill>
                  <a:srgbClr val="646567"/>
                </a:solidFill>
                <a:latin typeface="Gotham Book" charset="0"/>
                <a:cs typeface="Gotham Book" charset="0"/>
              </a:rPr>
              <a:t> A, </a:t>
            </a:r>
            <a:r>
              <a:rPr lang="es-ES_tradnl" sz="1200" dirty="0" err="1" smtClean="0">
                <a:solidFill>
                  <a:srgbClr val="646567"/>
                </a:solidFill>
                <a:latin typeface="Gotham Book" charset="0"/>
                <a:cs typeface="Gotham Book" charset="0"/>
              </a:rPr>
              <a:t>Woo</a:t>
            </a:r>
            <a:r>
              <a:rPr lang="es-ES_tradnl" sz="1200" dirty="0" smtClean="0">
                <a:solidFill>
                  <a:srgbClr val="646567"/>
                </a:solidFill>
                <a:latin typeface="Gotham Book" charset="0"/>
                <a:cs typeface="Gotham Book" charset="0"/>
              </a:rPr>
              <a:t> C.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treatment-related</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neuropathic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syndro</a:t>
            </a:r>
            <a:r>
              <a:rPr lang="es-ES_tradnl" sz="1200" dirty="0" smtClean="0">
                <a:solidFill>
                  <a:srgbClr val="646567"/>
                </a:solidFill>
                <a:latin typeface="Gotham Book" charset="0"/>
                <a:cs typeface="Gotham Book" charset="0"/>
              </a:rPr>
              <a:t>-  mes--</a:t>
            </a:r>
            <a:r>
              <a:rPr lang="es-ES_tradnl" sz="1200" dirty="0" err="1" smtClean="0">
                <a:solidFill>
                  <a:srgbClr val="646567"/>
                </a:solidFill>
                <a:latin typeface="Gotham Book" charset="0"/>
                <a:cs typeface="Gotham Book" charset="0"/>
              </a:rPr>
              <a:t>epidemiology</a:t>
            </a:r>
            <a:r>
              <a:rPr lang="es-ES_tradnl" sz="1200" dirty="0" smtClean="0">
                <a:solidFill>
                  <a:srgbClr val="646567"/>
                </a:solidFill>
                <a:latin typeface="Gotham Book" charset="0"/>
                <a:cs typeface="Gotham Book" charset="0"/>
              </a:rPr>
              <a:t> and </a:t>
            </a:r>
            <a:r>
              <a:rPr lang="es-ES_tradnl" sz="1200" dirty="0" err="1" smtClean="0">
                <a:solidFill>
                  <a:srgbClr val="646567"/>
                </a:solidFill>
                <a:latin typeface="Gotham Book" charset="0"/>
                <a:cs typeface="Gotham Book" charset="0"/>
              </a:rPr>
              <a:t>treatment</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an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update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Curr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Headache</a:t>
            </a:r>
            <a:r>
              <a:rPr lang="es-ES_tradnl" sz="1200" dirty="0" smtClean="0">
                <a:solidFill>
                  <a:srgbClr val="646567"/>
                </a:solidFill>
                <a:latin typeface="Gotham Book" charset="0"/>
                <a:cs typeface="Gotham Book" charset="0"/>
              </a:rPr>
              <a:t> Rep. 2014 Nov;18(11):459</a:t>
            </a: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Boland</a:t>
            </a:r>
            <a:r>
              <a:rPr lang="es-ES_tradnl" sz="1200" dirty="0" smtClean="0">
                <a:solidFill>
                  <a:srgbClr val="646567"/>
                </a:solidFill>
                <a:latin typeface="Gotham Book" charset="0"/>
                <a:cs typeface="Gotham Book" charset="0"/>
              </a:rPr>
              <a:t> EG, </a:t>
            </a:r>
            <a:r>
              <a:rPr lang="es-ES_tradnl" sz="1200" dirty="0" err="1" smtClean="0">
                <a:solidFill>
                  <a:srgbClr val="646567"/>
                </a:solidFill>
                <a:latin typeface="Gotham Book" charset="0"/>
                <a:cs typeface="Gotham Book" charset="0"/>
              </a:rPr>
              <a:t>Mulvey</a:t>
            </a:r>
            <a:r>
              <a:rPr lang="es-ES_tradnl" sz="1200" dirty="0" smtClean="0">
                <a:solidFill>
                  <a:srgbClr val="646567"/>
                </a:solidFill>
                <a:latin typeface="Gotham Book" charset="0"/>
                <a:cs typeface="Gotham Book" charset="0"/>
              </a:rPr>
              <a:t> MR, Bennett MI. </a:t>
            </a:r>
            <a:r>
              <a:rPr lang="es-ES_tradnl" sz="1200" dirty="0" err="1" smtClean="0">
                <a:solidFill>
                  <a:srgbClr val="646567"/>
                </a:solidFill>
                <a:latin typeface="Gotham Book" charset="0"/>
                <a:cs typeface="Gotham Book" charset="0"/>
              </a:rPr>
              <a:t>Classification</a:t>
            </a:r>
            <a:r>
              <a:rPr lang="es-ES_tradnl" sz="1200" dirty="0" smtClean="0">
                <a:solidFill>
                  <a:srgbClr val="646567"/>
                </a:solidFill>
                <a:latin typeface="Gotham Book" charset="0"/>
                <a:cs typeface="Gotham Book" charset="0"/>
              </a:rPr>
              <a:t> of </a:t>
            </a:r>
            <a:r>
              <a:rPr lang="es-ES_tradnl" sz="1200" dirty="0" err="1" smtClean="0">
                <a:solidFill>
                  <a:srgbClr val="646567"/>
                </a:solidFill>
                <a:latin typeface="Gotham Book" charset="0"/>
                <a:cs typeface="Gotham Book" charset="0"/>
              </a:rPr>
              <a:t>neuropathic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in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patients</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Curr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Opin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Support</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Palliat</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Care</a:t>
            </a:r>
            <a:r>
              <a:rPr lang="es-ES_tradnl" sz="1200" dirty="0" smtClean="0">
                <a:solidFill>
                  <a:srgbClr val="646567"/>
                </a:solidFill>
                <a:latin typeface="Gotham Book" charset="0"/>
                <a:cs typeface="Gotham Book" charset="0"/>
              </a:rPr>
              <a:t>. 2015  Jun;9(2):112-5.</a:t>
            </a:r>
          </a:p>
          <a:p>
            <a:pPr eaLnBrk="1" hangingPunct="1">
              <a:spcBef>
                <a:spcPct val="20000"/>
              </a:spcBef>
              <a:buClr>
                <a:srgbClr val="FFCD00"/>
              </a:buClr>
              <a:buFont typeface="Calibri Light" charset="0"/>
              <a:buNone/>
            </a:pP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29</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33653305"/>
      </p:ext>
    </p:extLst>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endParaRPr lang="es-ES_tradnl" sz="1200" b="0" i="0" u="none" strike="noStrike" kern="1200" baseline="0" dirty="0" smtClean="0">
              <a:solidFill>
                <a:schemeClr val="tx1"/>
              </a:solidFill>
              <a:latin typeface="+mn-lt"/>
              <a:ea typeface="+mn-ea"/>
              <a:cs typeface="+mn-cs"/>
            </a:endParaRPr>
          </a:p>
          <a:p>
            <a:pPr eaLnBrk="1" hangingPunct="1">
              <a:spcBef>
                <a:spcPct val="20000"/>
              </a:spcBef>
              <a:buClr>
                <a:srgbClr val="FFCD00"/>
              </a:buClr>
              <a:buFont typeface="Calibri Light" charset="0"/>
              <a:buNone/>
            </a:pPr>
            <a:endParaRPr lang="es-ES_tradnl" sz="1200" b="1" i="0" u="none" strike="noStrike" kern="1200" baseline="0" dirty="0" smtClean="0">
              <a:solidFill>
                <a:schemeClr val="tx1"/>
              </a:solidFill>
              <a:latin typeface="+mn-lt"/>
              <a:ea typeface="+mn-ea"/>
              <a:cs typeface="+mn-cs"/>
            </a:endParaRPr>
          </a:p>
          <a:p>
            <a:pPr eaLnBrk="1" hangingPunct="1">
              <a:spcBef>
                <a:spcPct val="20000"/>
              </a:spcBef>
              <a:buClr>
                <a:srgbClr val="FFCD00"/>
              </a:buClr>
              <a:buFont typeface="Calibri Light" charset="0"/>
              <a:buNone/>
            </a:pPr>
            <a:r>
              <a:rPr lang="es-ES_tradnl" sz="1200" b="1" i="0" u="none" strike="noStrike" kern="1200" baseline="0" dirty="0" smtClean="0">
                <a:solidFill>
                  <a:schemeClr val="tx1"/>
                </a:solidFill>
                <a:latin typeface="+mn-lt"/>
                <a:ea typeface="+mn-ea"/>
                <a:cs typeface="+mn-cs"/>
              </a:rPr>
              <a:t>• </a:t>
            </a:r>
            <a:r>
              <a:rPr lang="es-ES_tradnl" sz="1200" dirty="0" smtClean="0">
                <a:solidFill>
                  <a:srgbClr val="646567"/>
                </a:solidFill>
                <a:latin typeface="Gotham Book" charset="0"/>
                <a:cs typeface="Gotham Book" charset="0"/>
              </a:rPr>
              <a:t>Smith EM, Bridges CM, </a:t>
            </a:r>
            <a:r>
              <a:rPr lang="es-ES_tradnl" sz="1200" dirty="0" err="1" smtClean="0">
                <a:solidFill>
                  <a:srgbClr val="646567"/>
                </a:solidFill>
                <a:latin typeface="Gotham Book" charset="0"/>
                <a:cs typeface="Gotham Book" charset="0"/>
              </a:rPr>
              <a:t>Kanzawa</a:t>
            </a:r>
            <a:r>
              <a:rPr lang="es-ES_tradnl" sz="1200" dirty="0" smtClean="0">
                <a:solidFill>
                  <a:srgbClr val="646567"/>
                </a:solidFill>
                <a:latin typeface="Gotham Book" charset="0"/>
                <a:cs typeface="Gotham Book" charset="0"/>
              </a:rPr>
              <a:t> G, </a:t>
            </a:r>
            <a:r>
              <a:rPr lang="es-ES_tradnl" sz="1200" dirty="0" err="1" smtClean="0">
                <a:solidFill>
                  <a:srgbClr val="646567"/>
                </a:solidFill>
                <a:latin typeface="Gotham Book" charset="0"/>
                <a:cs typeface="Gotham Book" charset="0"/>
              </a:rPr>
              <a:t>Knoerl</a:t>
            </a:r>
            <a:r>
              <a:rPr lang="es-ES_tradnl" sz="1200" dirty="0" smtClean="0">
                <a:solidFill>
                  <a:srgbClr val="646567"/>
                </a:solidFill>
                <a:latin typeface="Gotham Book" charset="0"/>
                <a:cs typeface="Gotham Book" charset="0"/>
              </a:rPr>
              <a:t> R, Kelly JP 4th, </a:t>
            </a:r>
            <a:r>
              <a:rPr lang="es-ES_tradnl" sz="1200" dirty="0" err="1" smtClean="0">
                <a:solidFill>
                  <a:srgbClr val="646567"/>
                </a:solidFill>
                <a:latin typeface="Gotham Book" charset="0"/>
                <a:cs typeface="Gotham Book" charset="0"/>
              </a:rPr>
              <a:t>Berezovsky</a:t>
            </a:r>
            <a:r>
              <a:rPr lang="es-ES_tradnl" sz="1200" dirty="0" smtClean="0">
                <a:solidFill>
                  <a:srgbClr val="646567"/>
                </a:solidFill>
                <a:latin typeface="Gotham Book" charset="0"/>
                <a:cs typeface="Gotham Book" charset="0"/>
              </a:rPr>
              <a:t> A, </a:t>
            </a:r>
            <a:r>
              <a:rPr lang="es-ES_tradnl" sz="1200" dirty="0" err="1" smtClean="0">
                <a:solidFill>
                  <a:srgbClr val="646567"/>
                </a:solidFill>
                <a:latin typeface="Gotham Book" charset="0"/>
                <a:cs typeface="Gotham Book" charset="0"/>
              </a:rPr>
              <a:t>Woo</a:t>
            </a:r>
            <a:r>
              <a:rPr lang="es-ES_tradnl" sz="1200" dirty="0" smtClean="0">
                <a:solidFill>
                  <a:srgbClr val="646567"/>
                </a:solidFill>
                <a:latin typeface="Gotham Book" charset="0"/>
                <a:cs typeface="Gotham Book" charset="0"/>
              </a:rPr>
              <a:t> C.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treatment-related</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neuropathic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syndro</a:t>
            </a:r>
            <a:r>
              <a:rPr lang="es-ES_tradnl" sz="1200" dirty="0" smtClean="0">
                <a:solidFill>
                  <a:srgbClr val="646567"/>
                </a:solidFill>
                <a:latin typeface="Gotham Book" charset="0"/>
                <a:cs typeface="Gotham Book" charset="0"/>
              </a:rPr>
              <a:t>-  mes--</a:t>
            </a:r>
            <a:r>
              <a:rPr lang="es-ES_tradnl" sz="1200" dirty="0" err="1" smtClean="0">
                <a:solidFill>
                  <a:srgbClr val="646567"/>
                </a:solidFill>
                <a:latin typeface="Gotham Book" charset="0"/>
                <a:cs typeface="Gotham Book" charset="0"/>
              </a:rPr>
              <a:t>epidemiology</a:t>
            </a:r>
            <a:r>
              <a:rPr lang="es-ES_tradnl" sz="1200" dirty="0" smtClean="0">
                <a:solidFill>
                  <a:srgbClr val="646567"/>
                </a:solidFill>
                <a:latin typeface="Gotham Book" charset="0"/>
                <a:cs typeface="Gotham Book" charset="0"/>
              </a:rPr>
              <a:t> and </a:t>
            </a:r>
            <a:r>
              <a:rPr lang="es-ES_tradnl" sz="1200" dirty="0" err="1" smtClean="0">
                <a:solidFill>
                  <a:srgbClr val="646567"/>
                </a:solidFill>
                <a:latin typeface="Gotham Book" charset="0"/>
                <a:cs typeface="Gotham Book" charset="0"/>
              </a:rPr>
              <a:t>treatment</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an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update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Curr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Headache</a:t>
            </a:r>
            <a:r>
              <a:rPr lang="es-ES_tradnl" sz="1200" dirty="0" smtClean="0">
                <a:solidFill>
                  <a:srgbClr val="646567"/>
                </a:solidFill>
                <a:latin typeface="Gotham Book" charset="0"/>
                <a:cs typeface="Gotham Book" charset="0"/>
              </a:rPr>
              <a:t> Rep. 2014 Nov;18(11):459</a:t>
            </a:r>
          </a:p>
          <a:p>
            <a:pPr eaLnBrk="1" hangingPunct="1">
              <a:spcBef>
                <a:spcPct val="20000"/>
              </a:spcBef>
              <a:buClr>
                <a:srgbClr val="FFCD00"/>
              </a:buClr>
              <a:buFont typeface="Calibri Light" charset="0"/>
              <a:buNone/>
            </a:pP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Boland</a:t>
            </a:r>
            <a:r>
              <a:rPr lang="es-ES_tradnl" sz="1200" dirty="0" smtClean="0">
                <a:solidFill>
                  <a:srgbClr val="646567"/>
                </a:solidFill>
                <a:latin typeface="Gotham Book" charset="0"/>
                <a:cs typeface="Gotham Book" charset="0"/>
              </a:rPr>
              <a:t> EG, </a:t>
            </a:r>
            <a:r>
              <a:rPr lang="es-ES_tradnl" sz="1200" dirty="0" err="1" smtClean="0">
                <a:solidFill>
                  <a:srgbClr val="646567"/>
                </a:solidFill>
                <a:latin typeface="Gotham Book" charset="0"/>
                <a:cs typeface="Gotham Book" charset="0"/>
              </a:rPr>
              <a:t>Mulvey</a:t>
            </a:r>
            <a:r>
              <a:rPr lang="es-ES_tradnl" sz="1200" dirty="0" smtClean="0">
                <a:solidFill>
                  <a:srgbClr val="646567"/>
                </a:solidFill>
                <a:latin typeface="Gotham Book" charset="0"/>
                <a:cs typeface="Gotham Book" charset="0"/>
              </a:rPr>
              <a:t> MR, Bennett MI. </a:t>
            </a:r>
            <a:r>
              <a:rPr lang="es-ES_tradnl" sz="1200" dirty="0" err="1" smtClean="0">
                <a:solidFill>
                  <a:srgbClr val="646567"/>
                </a:solidFill>
                <a:latin typeface="Gotham Book" charset="0"/>
                <a:cs typeface="Gotham Book" charset="0"/>
              </a:rPr>
              <a:t>Classification</a:t>
            </a:r>
            <a:r>
              <a:rPr lang="es-ES_tradnl" sz="1200" dirty="0" smtClean="0">
                <a:solidFill>
                  <a:srgbClr val="646567"/>
                </a:solidFill>
                <a:latin typeface="Gotham Book" charset="0"/>
                <a:cs typeface="Gotham Book" charset="0"/>
              </a:rPr>
              <a:t> of </a:t>
            </a:r>
            <a:r>
              <a:rPr lang="es-ES_tradnl" sz="1200" dirty="0" err="1" smtClean="0">
                <a:solidFill>
                  <a:srgbClr val="646567"/>
                </a:solidFill>
                <a:latin typeface="Gotham Book" charset="0"/>
                <a:cs typeface="Gotham Book" charset="0"/>
              </a:rPr>
              <a:t>neuropathic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in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patients</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Curr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Opin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Support</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Palliat</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Care</a:t>
            </a:r>
            <a:r>
              <a:rPr lang="es-ES_tradnl" sz="1200" dirty="0" smtClean="0">
                <a:solidFill>
                  <a:srgbClr val="646567"/>
                </a:solidFill>
                <a:latin typeface="Gotham Book" charset="0"/>
                <a:cs typeface="Gotham Book" charset="0"/>
              </a:rPr>
              <a:t>. 2015  Jun;9(2):112-5.</a:t>
            </a:r>
          </a:p>
          <a:p>
            <a:pPr eaLnBrk="1" hangingPunct="1">
              <a:spcBef>
                <a:spcPct val="20000"/>
              </a:spcBef>
              <a:buClr>
                <a:srgbClr val="FFCD00"/>
              </a:buClr>
              <a:buFont typeface="Calibri Light" charset="0"/>
              <a:buNone/>
            </a:pPr>
            <a:r>
              <a:rPr lang="es-ES_tradnl" sz="1200" dirty="0" smtClean="0">
                <a:solidFill>
                  <a:srgbClr val="646567"/>
                </a:solidFill>
                <a:latin typeface="Gotham Book" charset="0"/>
                <a:cs typeface="Gotham Book" charset="0"/>
              </a:rPr>
              <a:t>•</a:t>
            </a:r>
            <a:r>
              <a:rPr lang="es-ES_tradnl" sz="1200" baseline="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Pachman</a:t>
            </a:r>
            <a:r>
              <a:rPr lang="es-ES_tradnl" sz="1200" dirty="0" smtClean="0">
                <a:solidFill>
                  <a:srgbClr val="646567"/>
                </a:solidFill>
                <a:latin typeface="Gotham Book" charset="0"/>
                <a:cs typeface="Gotham Book" charset="0"/>
              </a:rPr>
              <a:t> DR, </a:t>
            </a:r>
            <a:r>
              <a:rPr lang="es-ES_tradnl" sz="1200" dirty="0" err="1" smtClean="0">
                <a:solidFill>
                  <a:srgbClr val="646567"/>
                </a:solidFill>
                <a:latin typeface="Gotham Book" charset="0"/>
                <a:cs typeface="Gotham Book" charset="0"/>
              </a:rPr>
              <a:t>Barton</a:t>
            </a:r>
            <a:r>
              <a:rPr lang="es-ES_tradnl" sz="1200" dirty="0" smtClean="0">
                <a:solidFill>
                  <a:srgbClr val="646567"/>
                </a:solidFill>
                <a:latin typeface="Gotham Book" charset="0"/>
                <a:cs typeface="Gotham Book" charset="0"/>
              </a:rPr>
              <a:t> DL, </a:t>
            </a:r>
            <a:r>
              <a:rPr lang="es-ES_tradnl" sz="1200" dirty="0" err="1" smtClean="0">
                <a:solidFill>
                  <a:srgbClr val="646567"/>
                </a:solidFill>
                <a:latin typeface="Gotham Book" charset="0"/>
                <a:cs typeface="Gotham Book" charset="0"/>
              </a:rPr>
              <a:t>Swetz</a:t>
            </a:r>
            <a:r>
              <a:rPr lang="es-ES_tradnl" sz="1200" dirty="0" smtClean="0">
                <a:solidFill>
                  <a:srgbClr val="646567"/>
                </a:solidFill>
                <a:latin typeface="Gotham Book" charset="0"/>
                <a:cs typeface="Gotham Book" charset="0"/>
              </a:rPr>
              <a:t> KM, </a:t>
            </a:r>
            <a:r>
              <a:rPr lang="es-ES_tradnl" sz="1200" dirty="0" err="1" smtClean="0">
                <a:solidFill>
                  <a:srgbClr val="646567"/>
                </a:solidFill>
                <a:latin typeface="Gotham Book" charset="0"/>
                <a:cs typeface="Gotham Book" charset="0"/>
              </a:rPr>
              <a:t>Loprinzi</a:t>
            </a:r>
            <a:r>
              <a:rPr lang="es-ES_tradnl" sz="1200" dirty="0" smtClean="0">
                <a:solidFill>
                  <a:srgbClr val="646567"/>
                </a:solidFill>
                <a:latin typeface="Gotham Book" charset="0"/>
                <a:cs typeface="Gotham Book" charset="0"/>
              </a:rPr>
              <a:t> CL. </a:t>
            </a:r>
            <a:r>
              <a:rPr lang="es-ES_tradnl" sz="1200" dirty="0" err="1" smtClean="0">
                <a:solidFill>
                  <a:srgbClr val="646567"/>
                </a:solidFill>
                <a:latin typeface="Gotham Book" charset="0"/>
                <a:cs typeface="Gotham Book" charset="0"/>
              </a:rPr>
              <a:t>Troublesome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symptoms</a:t>
            </a:r>
            <a:r>
              <a:rPr lang="es-ES_tradnl" sz="1200" dirty="0" smtClean="0">
                <a:solidFill>
                  <a:srgbClr val="646567"/>
                </a:solidFill>
                <a:latin typeface="Gotham Book" charset="0"/>
                <a:cs typeface="Gotham Book" charset="0"/>
              </a:rPr>
              <a:t> in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survivors</a:t>
            </a:r>
            <a:r>
              <a:rPr lang="es-ES_tradnl" sz="1200" dirty="0" smtClean="0">
                <a:solidFill>
                  <a:srgbClr val="646567"/>
                </a:solidFill>
                <a:latin typeface="Gotham Book" charset="0"/>
                <a:cs typeface="Gotham Book" charset="0"/>
              </a:rPr>
              <a:t>: fatigue, </a:t>
            </a:r>
            <a:r>
              <a:rPr lang="es-ES_tradnl" sz="1200" dirty="0" err="1" smtClean="0">
                <a:solidFill>
                  <a:srgbClr val="646567"/>
                </a:solidFill>
                <a:latin typeface="Gotham Book" charset="0"/>
                <a:cs typeface="Gotham Book" charset="0"/>
              </a:rPr>
              <a:t>insomnia</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neuropathy</a:t>
            </a:r>
            <a:r>
              <a:rPr lang="es-ES_tradnl" sz="1200" dirty="0" smtClean="0">
                <a:solidFill>
                  <a:srgbClr val="646567"/>
                </a:solidFill>
                <a:latin typeface="Gotham Book" charset="0"/>
                <a:cs typeface="Gotham Book" charset="0"/>
              </a:rPr>
              <a:t>, and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J </a:t>
            </a:r>
            <a:r>
              <a:rPr lang="es-ES_tradnl" sz="1200" dirty="0" err="1" smtClean="0">
                <a:solidFill>
                  <a:srgbClr val="646567"/>
                </a:solidFill>
                <a:latin typeface="Gotham Book" charset="0"/>
                <a:cs typeface="Gotham Book" charset="0"/>
              </a:rPr>
              <a:t>Clin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Oncol</a:t>
            </a:r>
            <a:r>
              <a:rPr lang="es-ES_tradnl" sz="1200" dirty="0" smtClean="0">
                <a:solidFill>
                  <a:srgbClr val="646567"/>
                </a:solidFill>
                <a:latin typeface="Gotham Book" charset="0"/>
                <a:cs typeface="Gotham Book" charset="0"/>
              </a:rPr>
              <a:t>. 2012 Oct 20;30(30):3687-96.</a:t>
            </a:r>
          </a:p>
          <a:p>
            <a:pPr eaLnBrk="1" hangingPunct="1">
              <a:spcBef>
                <a:spcPct val="20000"/>
              </a:spcBef>
              <a:buClr>
                <a:srgbClr val="FFCD00"/>
              </a:buClr>
              <a:buFont typeface="Calibri Light" charset="0"/>
              <a:buNone/>
            </a:pPr>
            <a:r>
              <a:rPr lang="es-ES_tradnl" sz="1200" dirty="0" smtClean="0">
                <a:solidFill>
                  <a:srgbClr val="646567"/>
                </a:solidFill>
                <a:latin typeface="Gotham Book" charset="0"/>
                <a:cs typeface="Gotham Book" charset="0"/>
              </a:rPr>
              <a:t>•</a:t>
            </a:r>
            <a:r>
              <a:rPr lang="es-ES_tradnl" sz="1200" dirty="0" err="1" smtClean="0">
                <a:solidFill>
                  <a:srgbClr val="646567"/>
                </a:solidFill>
                <a:latin typeface="Gotham Book" charset="0"/>
                <a:cs typeface="Gotham Book" charset="0"/>
              </a:rPr>
              <a:t>Seretny</a:t>
            </a:r>
            <a:r>
              <a:rPr lang="es-ES_tradnl" sz="1200" dirty="0" smtClean="0">
                <a:solidFill>
                  <a:srgbClr val="646567"/>
                </a:solidFill>
                <a:latin typeface="Gotham Book" charset="0"/>
                <a:cs typeface="Gotham Book" charset="0"/>
              </a:rPr>
              <a:t> M, </a:t>
            </a:r>
            <a:r>
              <a:rPr lang="es-ES_tradnl" sz="1200" dirty="0" err="1" smtClean="0">
                <a:solidFill>
                  <a:srgbClr val="646567"/>
                </a:solidFill>
                <a:latin typeface="Gotham Book" charset="0"/>
                <a:cs typeface="Gotham Book" charset="0"/>
              </a:rPr>
              <a:t>Currie</a:t>
            </a:r>
            <a:r>
              <a:rPr lang="es-ES_tradnl" sz="1200" dirty="0" smtClean="0">
                <a:solidFill>
                  <a:srgbClr val="646567"/>
                </a:solidFill>
                <a:latin typeface="Gotham Book" charset="0"/>
                <a:cs typeface="Gotham Book" charset="0"/>
              </a:rPr>
              <a:t> GL, Sena ES, </a:t>
            </a:r>
            <a:r>
              <a:rPr lang="es-ES_tradnl" sz="1200" dirty="0" err="1" smtClean="0">
                <a:solidFill>
                  <a:srgbClr val="646567"/>
                </a:solidFill>
                <a:latin typeface="Gotham Book" charset="0"/>
                <a:cs typeface="Gotham Book" charset="0"/>
              </a:rPr>
              <a:t>Ramnarine</a:t>
            </a:r>
            <a:r>
              <a:rPr lang="es-ES_tradnl" sz="1200" dirty="0" smtClean="0">
                <a:solidFill>
                  <a:srgbClr val="646567"/>
                </a:solidFill>
                <a:latin typeface="Gotham Book" charset="0"/>
                <a:cs typeface="Gotham Book" charset="0"/>
              </a:rPr>
              <a:t> S, </a:t>
            </a:r>
            <a:r>
              <a:rPr lang="es-ES_tradnl" sz="1200" dirty="0" err="1" smtClean="0">
                <a:solidFill>
                  <a:srgbClr val="646567"/>
                </a:solidFill>
                <a:latin typeface="Gotham Book" charset="0"/>
                <a:cs typeface="Gotham Book" charset="0"/>
              </a:rPr>
              <a:t>Grant</a:t>
            </a:r>
            <a:r>
              <a:rPr lang="es-ES_tradnl" sz="1200" dirty="0" smtClean="0">
                <a:solidFill>
                  <a:srgbClr val="646567"/>
                </a:solidFill>
                <a:latin typeface="Gotham Book" charset="0"/>
                <a:cs typeface="Gotham Book" charset="0"/>
              </a:rPr>
              <a:t> R, </a:t>
            </a:r>
            <a:r>
              <a:rPr lang="es-ES_tradnl" sz="1200" dirty="0" err="1" smtClean="0">
                <a:solidFill>
                  <a:srgbClr val="646567"/>
                </a:solidFill>
                <a:latin typeface="Gotham Book" charset="0"/>
                <a:cs typeface="Gotham Book" charset="0"/>
              </a:rPr>
              <a:t>MacLeod</a:t>
            </a:r>
            <a:r>
              <a:rPr lang="es-ES_tradnl" sz="1200" dirty="0" smtClean="0">
                <a:solidFill>
                  <a:srgbClr val="646567"/>
                </a:solidFill>
                <a:latin typeface="Gotham Book" charset="0"/>
                <a:cs typeface="Gotham Book" charset="0"/>
              </a:rPr>
              <a:t> MR, </a:t>
            </a:r>
            <a:r>
              <a:rPr lang="es-ES_tradnl" sz="1200" dirty="0" err="1" smtClean="0">
                <a:solidFill>
                  <a:srgbClr val="646567"/>
                </a:solidFill>
                <a:latin typeface="Gotham Book" charset="0"/>
                <a:cs typeface="Gotham Book" charset="0"/>
              </a:rPr>
              <a:t>Colvin</a:t>
            </a:r>
            <a:r>
              <a:rPr lang="es-ES_tradnl" sz="1200" dirty="0" smtClean="0">
                <a:solidFill>
                  <a:srgbClr val="646567"/>
                </a:solidFill>
                <a:latin typeface="Gotham Book" charset="0"/>
                <a:cs typeface="Gotham Book" charset="0"/>
              </a:rPr>
              <a:t> LA, </a:t>
            </a:r>
            <a:r>
              <a:rPr lang="es-ES_tradnl" sz="1200" dirty="0" err="1" smtClean="0">
                <a:solidFill>
                  <a:srgbClr val="646567"/>
                </a:solidFill>
                <a:latin typeface="Gotham Book" charset="0"/>
                <a:cs typeface="Gotham Book" charset="0"/>
              </a:rPr>
              <a:t>Fallon</a:t>
            </a:r>
            <a:r>
              <a:rPr lang="es-ES_tradnl" sz="1200" dirty="0" smtClean="0">
                <a:solidFill>
                  <a:srgbClr val="646567"/>
                </a:solidFill>
                <a:latin typeface="Gotham Book" charset="0"/>
                <a:cs typeface="Gotham Book" charset="0"/>
              </a:rPr>
              <a:t> M. </a:t>
            </a:r>
            <a:r>
              <a:rPr lang="es-ES_tradnl" sz="1200" dirty="0" err="1" smtClean="0">
                <a:solidFill>
                  <a:srgbClr val="646567"/>
                </a:solidFill>
                <a:latin typeface="Gotham Book" charset="0"/>
                <a:cs typeface="Gotham Book" charset="0"/>
              </a:rPr>
              <a:t>Incidence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prevalence</a:t>
            </a:r>
            <a:r>
              <a:rPr lang="es-ES_tradnl" sz="1200" dirty="0" smtClean="0">
                <a:solidFill>
                  <a:srgbClr val="646567"/>
                </a:solidFill>
                <a:latin typeface="Gotham Book" charset="0"/>
                <a:cs typeface="Gotham Book" charset="0"/>
              </a:rPr>
              <a:t>, and </a:t>
            </a:r>
            <a:r>
              <a:rPr lang="es-ES_tradnl" sz="1200" dirty="0" err="1" smtClean="0">
                <a:solidFill>
                  <a:srgbClr val="646567"/>
                </a:solidFill>
                <a:latin typeface="Gotham Book" charset="0"/>
                <a:cs typeface="Gotham Book" charset="0"/>
              </a:rPr>
              <a:t>predictors</a:t>
            </a:r>
            <a:r>
              <a:rPr lang="es-ES_tradnl" sz="1200" dirty="0" smtClean="0">
                <a:solidFill>
                  <a:srgbClr val="646567"/>
                </a:solidFill>
                <a:latin typeface="Gotham Book" charset="0"/>
                <a:cs typeface="Gotham Book" charset="0"/>
              </a:rPr>
              <a:t> of  </a:t>
            </a:r>
            <a:r>
              <a:rPr lang="es-ES_tradnl" sz="1200" dirty="0" err="1" smtClean="0">
                <a:solidFill>
                  <a:srgbClr val="646567"/>
                </a:solidFill>
                <a:latin typeface="Gotham Book" charset="0"/>
                <a:cs typeface="Gotham Book" charset="0"/>
              </a:rPr>
              <a:t>chemotherapy-induced</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peripheral</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neuropathy</a:t>
            </a:r>
            <a:r>
              <a:rPr lang="es-ES_tradnl" sz="1200" dirty="0" smtClean="0">
                <a:solidFill>
                  <a:srgbClr val="646567"/>
                </a:solidFill>
                <a:latin typeface="Gotham Book" charset="0"/>
                <a:cs typeface="Gotham Book" charset="0"/>
              </a:rPr>
              <a:t>: A </a:t>
            </a:r>
            <a:r>
              <a:rPr lang="es-ES_tradnl" sz="1200" dirty="0" err="1" smtClean="0">
                <a:solidFill>
                  <a:srgbClr val="646567"/>
                </a:solidFill>
                <a:latin typeface="Gotham Book" charset="0"/>
                <a:cs typeface="Gotham Book" charset="0"/>
              </a:rPr>
              <a:t>systematic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review</a:t>
            </a:r>
            <a:r>
              <a:rPr lang="es-ES_tradnl" sz="1200" dirty="0" smtClean="0">
                <a:solidFill>
                  <a:srgbClr val="646567"/>
                </a:solidFill>
                <a:latin typeface="Gotham Book" charset="0"/>
                <a:cs typeface="Gotham Book" charset="0"/>
              </a:rPr>
              <a:t> and meta-</a:t>
            </a:r>
            <a:r>
              <a:rPr lang="es-ES_tradnl" sz="1200" dirty="0" err="1" smtClean="0">
                <a:solidFill>
                  <a:srgbClr val="646567"/>
                </a:solidFill>
                <a:latin typeface="Gotham Book" charset="0"/>
                <a:cs typeface="Gotham Book" charset="0"/>
              </a:rPr>
              <a:t>analysis</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2014; 155(12):2461-70</a:t>
            </a:r>
          </a:p>
          <a:p>
            <a:pPr eaLnBrk="1" hangingPunct="1">
              <a:spcBef>
                <a:spcPct val="20000"/>
              </a:spcBef>
              <a:buClr>
                <a:srgbClr val="FFCD00"/>
              </a:buClr>
              <a:buFont typeface="Calibri Light" charset="0"/>
              <a:buNone/>
            </a:pPr>
            <a:endParaRPr lang="es-ES_tradnl" sz="1200" dirty="0" smtClean="0">
              <a:solidFill>
                <a:srgbClr val="646567"/>
              </a:solidFill>
              <a:latin typeface="Gotham Book" charset="0"/>
              <a:cs typeface="Gotham Book" charset="0"/>
            </a:endParaRPr>
          </a:p>
          <a:p>
            <a:pPr eaLnBrk="1" hangingPunct="1">
              <a:spcBef>
                <a:spcPct val="20000"/>
              </a:spcBef>
              <a:buClr>
                <a:srgbClr val="FFCD00"/>
              </a:buClr>
              <a:buFont typeface="Calibri Light" charset="0"/>
              <a:buNone/>
            </a:pP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30</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52810325"/>
      </p:ext>
    </p:extLst>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358775" lvl="2" eaLnBrk="1" hangingPunct="1">
              <a:lnSpc>
                <a:spcPct val="80000"/>
              </a:lnSpc>
              <a:spcBef>
                <a:spcPct val="20000"/>
              </a:spcBef>
              <a:buClr>
                <a:srgbClr val="870062"/>
              </a:buClr>
              <a:buFontTx/>
              <a:buChar char="•"/>
            </a:pPr>
            <a:r>
              <a:rPr lang="es-ES_tradnl" sz="1100" dirty="0" smtClean="0">
                <a:solidFill>
                  <a:srgbClr val="646567"/>
                </a:solidFill>
                <a:latin typeface="Gotham Book" charset="0"/>
                <a:ea typeface="ヒラギノ角ゴ Pro W3" charset="0"/>
                <a:cs typeface="Gotham Book" charset="0"/>
              </a:rPr>
              <a:t> Podremos encontrar síntomas positivos y negativos:</a:t>
            </a:r>
          </a:p>
          <a:p>
            <a:pPr marL="1073150" lvl="3" indent="-265113" eaLnBrk="1" hangingPunct="1">
              <a:lnSpc>
                <a:spcPct val="80000"/>
              </a:lnSpc>
              <a:spcBef>
                <a:spcPct val="20000"/>
              </a:spcBef>
              <a:buClr>
                <a:srgbClr val="FFCD00"/>
              </a:buClr>
              <a:buFontTx/>
              <a:buChar char="•"/>
            </a:pPr>
            <a:r>
              <a:rPr lang="es-ES_tradnl" sz="1000" dirty="0" smtClean="0">
                <a:solidFill>
                  <a:srgbClr val="646567"/>
                </a:solidFill>
                <a:latin typeface="Gotham Book" charset="0"/>
                <a:ea typeface="ヒラギノ角ゴ Pro W3" charset="0"/>
                <a:cs typeface="Gotham Book" charset="0"/>
              </a:rPr>
              <a:t>Síntomas </a:t>
            </a:r>
            <a:r>
              <a:rPr lang="es-ES_tradnl" sz="1000" dirty="0" smtClean="0">
                <a:solidFill>
                  <a:srgbClr val="646567"/>
                </a:solidFill>
                <a:latin typeface="Gotham Medium" charset="0"/>
                <a:ea typeface="ヒラギノ角ゴ Pro W3" charset="0"/>
                <a:cs typeface="Gotham Medium" charset="0"/>
              </a:rPr>
              <a:t>positivos</a:t>
            </a:r>
            <a:r>
              <a:rPr lang="es-ES_tradnl" sz="1000" dirty="0" smtClean="0">
                <a:solidFill>
                  <a:srgbClr val="646567"/>
                </a:solidFill>
                <a:latin typeface="Gotham Book" charset="0"/>
                <a:ea typeface="ヒラギノ角ゴ Pro W3" charset="0"/>
                <a:cs typeface="Gotham Book" charset="0"/>
              </a:rPr>
              <a:t> son producidos por un aumento de la función o una función aberrante (ejemplo, un aumento de las descargas ectópicas)</a:t>
            </a:r>
          </a:p>
          <a:p>
            <a:pPr marL="1073150" lvl="3" indent="-265113" eaLnBrk="1" hangingPunct="1">
              <a:lnSpc>
                <a:spcPct val="80000"/>
              </a:lnSpc>
              <a:spcBef>
                <a:spcPct val="20000"/>
              </a:spcBef>
              <a:buClr>
                <a:srgbClr val="FFCD00"/>
              </a:buClr>
            </a:pPr>
            <a:r>
              <a:rPr lang="es-ES_tradnl" sz="800" i="1" dirty="0" smtClean="0">
                <a:solidFill>
                  <a:srgbClr val="646567"/>
                </a:solidFill>
                <a:latin typeface="Gotham Book" charset="0"/>
                <a:ea typeface="ヒラギノ角ゴ Pro W3" charset="0"/>
                <a:cs typeface="Gotham Book" charset="0"/>
              </a:rPr>
              <a:t>Disestesias, parestesias, el dolor espontáneo y el evocado</a:t>
            </a:r>
          </a:p>
          <a:p>
            <a:pPr marL="1073150" lvl="3" indent="-265113" eaLnBrk="1" hangingPunct="1">
              <a:lnSpc>
                <a:spcPct val="80000"/>
              </a:lnSpc>
              <a:spcBef>
                <a:spcPct val="20000"/>
              </a:spcBef>
              <a:buClr>
                <a:srgbClr val="FFCD00"/>
              </a:buClr>
              <a:buFontTx/>
              <a:buChar char="•"/>
            </a:pPr>
            <a:r>
              <a:rPr lang="es-ES_tradnl" sz="1000" dirty="0" smtClean="0">
                <a:solidFill>
                  <a:srgbClr val="646567"/>
                </a:solidFill>
                <a:latin typeface="Gotham Book" charset="0"/>
                <a:ea typeface="ヒラギノ角ゴ Pro W3" charset="0"/>
                <a:cs typeface="Gotham Book" charset="0"/>
              </a:rPr>
              <a:t>Síntomas </a:t>
            </a:r>
            <a:r>
              <a:rPr lang="es-ES_tradnl" sz="1000" dirty="0" smtClean="0">
                <a:solidFill>
                  <a:srgbClr val="646567"/>
                </a:solidFill>
                <a:latin typeface="Gotham Medium" charset="0"/>
                <a:ea typeface="ヒラギノ角ゴ Pro W3" charset="0"/>
                <a:cs typeface="Gotham Medium" charset="0"/>
              </a:rPr>
              <a:t>negativos</a:t>
            </a:r>
            <a:r>
              <a:rPr lang="es-ES_tradnl" sz="1000" dirty="0" smtClean="0">
                <a:solidFill>
                  <a:srgbClr val="646567"/>
                </a:solidFill>
                <a:latin typeface="Gotham Book" charset="0"/>
                <a:ea typeface="ヒラギノ角ゴ Pro W3" charset="0"/>
                <a:cs typeface="Gotham Book" charset="0"/>
              </a:rPr>
              <a:t> son producidos por una disminución o ausencia de la función </a:t>
            </a:r>
            <a:r>
              <a:rPr lang="es-ES_tradnl" sz="800" i="1" dirty="0" err="1" smtClean="0">
                <a:solidFill>
                  <a:srgbClr val="646567"/>
                </a:solidFill>
                <a:latin typeface="Gotham Book" charset="0"/>
                <a:ea typeface="ヒラギノ角ゴ Pro W3" charset="0"/>
                <a:cs typeface="Gotham Book" charset="0"/>
              </a:rPr>
              <a:t>Hipoestesia</a:t>
            </a:r>
            <a:r>
              <a:rPr lang="es-ES_tradnl" sz="800" i="1" dirty="0" smtClean="0">
                <a:solidFill>
                  <a:srgbClr val="646567"/>
                </a:solidFill>
                <a:latin typeface="Gotham Book" charset="0"/>
                <a:ea typeface="ヒラギノ角ゴ Pro W3" charset="0"/>
                <a:cs typeface="Gotham Book" charset="0"/>
              </a:rPr>
              <a:t>, analgesia</a:t>
            </a:r>
          </a:p>
          <a:p>
            <a:pPr marL="1073150" lvl="3" indent="-265113" eaLnBrk="1" hangingPunct="1">
              <a:lnSpc>
                <a:spcPct val="80000"/>
              </a:lnSpc>
              <a:spcBef>
                <a:spcPct val="20000"/>
              </a:spcBef>
              <a:buClr>
                <a:srgbClr val="FFCD00"/>
              </a:buClr>
              <a:buFontTx/>
              <a:buChar char="•"/>
            </a:pPr>
            <a:endParaRPr lang="es-ES_tradnl" sz="800" i="1" dirty="0" smtClean="0">
              <a:solidFill>
                <a:srgbClr val="646567"/>
              </a:solidFill>
              <a:latin typeface="Gotham Book" charset="0"/>
              <a:ea typeface="ヒラギノ角ゴ Pro W3" charset="0"/>
              <a:cs typeface="Gotham Book" charset="0"/>
            </a:endParaRPr>
          </a:p>
          <a:p>
            <a:pPr marL="1073150" lvl="3" indent="-265113" eaLnBrk="1" hangingPunct="1">
              <a:lnSpc>
                <a:spcPct val="80000"/>
              </a:lnSpc>
              <a:spcBef>
                <a:spcPct val="20000"/>
              </a:spcBef>
              <a:buClr>
                <a:srgbClr val="FFCD00"/>
              </a:buClr>
              <a:buFontTx/>
              <a:buChar char="•"/>
            </a:pPr>
            <a:endParaRPr lang="es-ES_tradnl" sz="800" i="1" dirty="0" smtClean="0">
              <a:solidFill>
                <a:srgbClr val="646567"/>
              </a:solidFill>
              <a:latin typeface="Gotham Book" charset="0"/>
              <a:ea typeface="ヒラギノ角ゴ Pro W3" charset="0"/>
              <a:cs typeface="Gotham Book" charset="0"/>
            </a:endParaRPr>
          </a:p>
          <a:p>
            <a:pPr marL="358775" lvl="2" eaLnBrk="1" hangingPunct="1">
              <a:lnSpc>
                <a:spcPct val="80000"/>
              </a:lnSpc>
              <a:spcBef>
                <a:spcPct val="20000"/>
              </a:spcBef>
              <a:buClr>
                <a:srgbClr val="870062"/>
              </a:buClr>
              <a:buFontTx/>
              <a:buChar char="•"/>
            </a:pPr>
            <a:r>
              <a:rPr lang="es-ES_tradnl" sz="1100" dirty="0" smtClean="0">
                <a:solidFill>
                  <a:srgbClr val="646567"/>
                </a:solidFill>
                <a:latin typeface="Gotham Book" charset="0"/>
                <a:ea typeface="ヒラギノ角ゴ Pro W3" charset="0"/>
                <a:cs typeface="Gotham Book" charset="0"/>
              </a:rPr>
              <a:t>Desde el punto de vista clínico, en la anamnesis del DN diferenciamos</a:t>
            </a:r>
          </a:p>
          <a:p>
            <a:pPr marL="1073150" lvl="3" indent="-265113" eaLnBrk="1" hangingPunct="1">
              <a:lnSpc>
                <a:spcPct val="80000"/>
              </a:lnSpc>
              <a:spcBef>
                <a:spcPct val="20000"/>
              </a:spcBef>
              <a:buClr>
                <a:srgbClr val="FFCD00"/>
              </a:buClr>
              <a:buFontTx/>
              <a:buChar char="•"/>
            </a:pPr>
            <a:r>
              <a:rPr lang="es-ES_tradnl" sz="1000" dirty="0" smtClean="0">
                <a:solidFill>
                  <a:srgbClr val="646567"/>
                </a:solidFill>
                <a:latin typeface="Gotham Medium" charset="0"/>
                <a:ea typeface="ヒラギノ角ゴ Pro W3" charset="0"/>
                <a:cs typeface="Gotham Medium" charset="0"/>
              </a:rPr>
              <a:t>Signos y síntomas de dolor espontáneo</a:t>
            </a:r>
            <a:r>
              <a:rPr lang="es-ES_tradnl" sz="1000" dirty="0" smtClean="0">
                <a:solidFill>
                  <a:srgbClr val="646567"/>
                </a:solidFill>
                <a:latin typeface="Gotham Book" charset="0"/>
                <a:ea typeface="ヒラギノ角ゴ Pro W3" charset="0"/>
                <a:cs typeface="Gotham Book" charset="0"/>
              </a:rPr>
              <a:t>: aparecen de manera espontánea y son comunicados por el paciente. Puede ser continuo o paroxístico, de corta duración</a:t>
            </a:r>
          </a:p>
          <a:p>
            <a:pPr marL="1073150" lvl="3" indent="-265113" eaLnBrk="1" hangingPunct="1">
              <a:lnSpc>
                <a:spcPct val="80000"/>
              </a:lnSpc>
              <a:spcBef>
                <a:spcPct val="20000"/>
              </a:spcBef>
              <a:buClr>
                <a:srgbClr val="FFCD00"/>
              </a:buClr>
            </a:pPr>
            <a:r>
              <a:rPr lang="es-ES_tradnl" sz="800" i="1" dirty="0" smtClean="0">
                <a:solidFill>
                  <a:srgbClr val="646567"/>
                </a:solidFill>
                <a:latin typeface="Gotham Book" charset="0"/>
                <a:ea typeface="ヒラギノ角ゴ Pro W3" charset="0"/>
                <a:cs typeface="Gotham Book" charset="0"/>
              </a:rPr>
              <a:t>Dolor lancinante o paroxístico, dolor urente, quemante o continuo, las parestesias y las disestesias</a:t>
            </a:r>
          </a:p>
          <a:p>
            <a:pPr marL="1073150" lvl="3" indent="-265113" eaLnBrk="1" hangingPunct="1">
              <a:lnSpc>
                <a:spcPct val="80000"/>
              </a:lnSpc>
              <a:spcBef>
                <a:spcPct val="20000"/>
              </a:spcBef>
              <a:buClr>
                <a:srgbClr val="FFCD00"/>
              </a:buClr>
              <a:buFontTx/>
              <a:buChar char="•"/>
            </a:pPr>
            <a:r>
              <a:rPr lang="es-ES_tradnl" sz="1000" dirty="0" smtClean="0">
                <a:solidFill>
                  <a:srgbClr val="646567"/>
                </a:solidFill>
                <a:latin typeface="Gotham Book" charset="0"/>
                <a:ea typeface="ヒラギノ角ゴ Pro W3" charset="0"/>
                <a:cs typeface="Gotham Book" charset="0"/>
              </a:rPr>
              <a:t>El paciente lo define como un dolor en ráfagas (como disparos), quemante, eléctrico, calambres, escozor y profundo</a:t>
            </a:r>
          </a:p>
          <a:p>
            <a:pPr marL="1073150" lvl="3" indent="-265113" eaLnBrk="1" hangingPunct="1">
              <a:lnSpc>
                <a:spcPct val="80000"/>
              </a:lnSpc>
              <a:spcBef>
                <a:spcPct val="20000"/>
              </a:spcBef>
              <a:buClr>
                <a:srgbClr val="FFCD00"/>
              </a:buClr>
            </a:pPr>
            <a:r>
              <a:rPr lang="es-ES_tradnl" sz="800" i="1" dirty="0" smtClean="0">
                <a:solidFill>
                  <a:srgbClr val="646567"/>
                </a:solidFill>
                <a:latin typeface="Gotham Book" charset="0"/>
                <a:ea typeface="ヒラギノ角ゴ Pro W3" charset="0"/>
                <a:cs typeface="Gotham Book" charset="0"/>
              </a:rPr>
              <a:t>Dolor espontáneo de la neuralgia del trigémino o las descargas eléctricas espontáneas producidas en el miembro fantasma</a:t>
            </a:r>
          </a:p>
          <a:p>
            <a:pPr marL="1073150" lvl="3" indent="-265113" eaLnBrk="1" hangingPunct="1">
              <a:lnSpc>
                <a:spcPct val="80000"/>
              </a:lnSpc>
              <a:spcBef>
                <a:spcPct val="20000"/>
              </a:spcBef>
              <a:buClr>
                <a:srgbClr val="FFCD00"/>
              </a:buClr>
              <a:buFontTx/>
              <a:buChar char="•"/>
            </a:pPr>
            <a:r>
              <a:rPr lang="es-ES_tradnl" sz="1000" dirty="0" smtClean="0">
                <a:solidFill>
                  <a:srgbClr val="646567"/>
                </a:solidFill>
                <a:latin typeface="Gotham Medium" charset="0"/>
                <a:ea typeface="ヒラギノ角ゴ Pro W3" charset="0"/>
                <a:cs typeface="Gotham Medium" charset="0"/>
              </a:rPr>
              <a:t>Signos y síntomas de dolor evocado</a:t>
            </a:r>
            <a:r>
              <a:rPr lang="es-ES_tradnl" sz="1000" dirty="0" smtClean="0">
                <a:solidFill>
                  <a:srgbClr val="646567"/>
                </a:solidFill>
                <a:latin typeface="Gotham Book" charset="0"/>
                <a:ea typeface="ヒラギノ角ゴ Pro W3" charset="0"/>
                <a:cs typeface="Gotham Book" charset="0"/>
              </a:rPr>
              <a:t>: se producen como respuesta a un estímulo y pueden ser explorados o desencadenados en la exploración</a:t>
            </a:r>
          </a:p>
          <a:p>
            <a:pPr marL="1073150" lvl="3" indent="-265113" eaLnBrk="1" hangingPunct="1">
              <a:lnSpc>
                <a:spcPct val="80000"/>
              </a:lnSpc>
              <a:spcBef>
                <a:spcPct val="20000"/>
              </a:spcBef>
              <a:buClr>
                <a:srgbClr val="FFCD00"/>
              </a:buClr>
            </a:pPr>
            <a:r>
              <a:rPr lang="es-ES_tradnl" sz="1000" dirty="0" smtClean="0">
                <a:solidFill>
                  <a:srgbClr val="646567"/>
                </a:solidFill>
                <a:latin typeface="Gotham Book" charset="0"/>
                <a:ea typeface="ヒラギノ角ゴ Pro W3" charset="0"/>
                <a:cs typeface="Gotham Book" charset="0"/>
              </a:rPr>
              <a:t>Hiperalgesia, </a:t>
            </a:r>
            <a:r>
              <a:rPr lang="es-ES_tradnl" sz="1000" dirty="0" err="1" smtClean="0">
                <a:solidFill>
                  <a:srgbClr val="646567"/>
                </a:solidFill>
                <a:latin typeface="Gotham Book" charset="0"/>
                <a:ea typeface="ヒラギノ角ゴ Pro W3" charset="0"/>
                <a:cs typeface="Gotham Book" charset="0"/>
              </a:rPr>
              <a:t>alodinia</a:t>
            </a:r>
            <a:r>
              <a:rPr lang="es-ES_tradnl" sz="1000" dirty="0" smtClean="0">
                <a:solidFill>
                  <a:srgbClr val="646567"/>
                </a:solidFill>
                <a:latin typeface="Gotham Book" charset="0"/>
                <a:ea typeface="ヒラギノ角ゴ Pro W3" charset="0"/>
                <a:cs typeface="Gotham Book" charset="0"/>
              </a:rPr>
              <a:t> y </a:t>
            </a:r>
            <a:r>
              <a:rPr lang="es-ES_tradnl" sz="1000" dirty="0" err="1" smtClean="0">
                <a:solidFill>
                  <a:srgbClr val="646567"/>
                </a:solidFill>
                <a:latin typeface="Gotham Book" charset="0"/>
                <a:ea typeface="ヒラギノ角ゴ Pro W3" charset="0"/>
                <a:cs typeface="Gotham Book" charset="0"/>
              </a:rPr>
              <a:t>hiperpatía</a:t>
            </a:r>
            <a:endParaRPr lang="es-ES_tradnl" sz="1000" dirty="0" smtClean="0">
              <a:solidFill>
                <a:srgbClr val="646567"/>
              </a:solidFill>
              <a:latin typeface="Gotham Book" charset="0"/>
              <a:ea typeface="ヒラギノ角ゴ Pro W3" charset="0"/>
              <a:cs typeface="Gotham Book" charset="0"/>
            </a:endParaRPr>
          </a:p>
          <a:p>
            <a:pPr marL="1073150" lvl="3" indent="-265113" eaLnBrk="1" hangingPunct="1">
              <a:lnSpc>
                <a:spcPct val="80000"/>
              </a:lnSpc>
              <a:spcBef>
                <a:spcPct val="20000"/>
              </a:spcBef>
              <a:buClr>
                <a:srgbClr val="FFCD00"/>
              </a:buClr>
            </a:pPr>
            <a:endParaRPr lang="es-ES_tradnl" sz="1000" dirty="0" smtClean="0">
              <a:solidFill>
                <a:srgbClr val="646567"/>
              </a:solidFill>
              <a:latin typeface="Gotham Book" charset="0"/>
              <a:ea typeface="ヒラギノ角ゴ Pro W3" charset="0"/>
              <a:cs typeface="Gotham Book" charset="0"/>
            </a:endParaRPr>
          </a:p>
          <a:p>
            <a:pPr marL="1073150" lvl="3" indent="-265113" eaLnBrk="1" hangingPunct="1">
              <a:lnSpc>
                <a:spcPct val="80000"/>
              </a:lnSpc>
              <a:spcBef>
                <a:spcPct val="20000"/>
              </a:spcBef>
              <a:buClr>
                <a:srgbClr val="FFCD00"/>
              </a:buClr>
            </a:pPr>
            <a:endParaRPr lang="es-ES_tradnl" sz="1000" dirty="0" smtClean="0">
              <a:solidFill>
                <a:srgbClr val="646567"/>
              </a:solidFill>
              <a:latin typeface="Gotham Book" charset="0"/>
              <a:ea typeface="ヒラギノ角ゴ Pro W3" charset="0"/>
              <a:cs typeface="Gotham Book" charset="0"/>
            </a:endParaRPr>
          </a:p>
          <a:p>
            <a:pPr marL="1073150" lvl="3" indent="-265113" eaLnBrk="1" hangingPunct="1">
              <a:lnSpc>
                <a:spcPct val="80000"/>
              </a:lnSpc>
              <a:spcBef>
                <a:spcPct val="20000"/>
              </a:spcBef>
              <a:buClr>
                <a:srgbClr val="FFCD00"/>
              </a:buClr>
              <a:buFontTx/>
              <a:buChar char="•"/>
            </a:pPr>
            <a:r>
              <a:rPr lang="es-ES_tradnl" sz="1000" b="1" dirty="0" smtClean="0">
                <a:solidFill>
                  <a:srgbClr val="646567"/>
                </a:solidFill>
                <a:latin typeface="Gotham Medium" charset="0"/>
                <a:ea typeface="ヒラギノ角ゴ Pro W3" charset="0"/>
                <a:cs typeface="Gotham Medium" charset="0"/>
              </a:rPr>
              <a:t>Signos y síntomas de dolor evocado</a:t>
            </a:r>
            <a:r>
              <a:rPr lang="es-ES_tradnl" sz="1000" dirty="0" smtClean="0">
                <a:solidFill>
                  <a:srgbClr val="646567"/>
                </a:solidFill>
                <a:latin typeface="Gotham Book" charset="0"/>
                <a:ea typeface="ヒラギノ角ゴ Pro W3" charset="0"/>
                <a:cs typeface="Gotham Book" charset="0"/>
              </a:rPr>
              <a:t>: se producen como respuesta a un estímulo y pueden ser    explorados o desencadenados en la exploración</a:t>
            </a:r>
          </a:p>
          <a:p>
            <a:pPr marL="1073150" lvl="3" indent="-265113" eaLnBrk="1" hangingPunct="1">
              <a:lnSpc>
                <a:spcPct val="80000"/>
              </a:lnSpc>
              <a:spcBef>
                <a:spcPct val="20000"/>
              </a:spcBef>
              <a:buClr>
                <a:srgbClr val="FFCD00"/>
              </a:buClr>
              <a:buFontTx/>
              <a:buChar char="•"/>
            </a:pPr>
            <a:endParaRPr lang="es-ES_tradnl" sz="1000" dirty="0" smtClean="0">
              <a:solidFill>
                <a:srgbClr val="646567"/>
              </a:solidFill>
              <a:latin typeface="Gotham Book" charset="0"/>
              <a:ea typeface="ヒラギノ角ゴ Pro W3" charset="0"/>
              <a:cs typeface="Gotham Book" charset="0"/>
            </a:endParaRPr>
          </a:p>
          <a:p>
            <a:pPr marL="1073150" lvl="3" indent="-265113" eaLnBrk="1" hangingPunct="1">
              <a:lnSpc>
                <a:spcPct val="80000"/>
              </a:lnSpc>
              <a:spcBef>
                <a:spcPct val="20000"/>
              </a:spcBef>
              <a:spcAft>
                <a:spcPts val="1200"/>
              </a:spcAft>
              <a:buClr>
                <a:srgbClr val="FFCD00"/>
              </a:buClr>
              <a:buFont typeface="Courier New" charset="0"/>
              <a:buChar char="o"/>
            </a:pPr>
            <a:r>
              <a:rPr lang="es-ES_tradnl" sz="1000" dirty="0" smtClean="0">
                <a:solidFill>
                  <a:srgbClr val="646567"/>
                </a:solidFill>
                <a:latin typeface="Gotham Book" charset="0"/>
                <a:ea typeface="ヒラギノ角ゴ Pro W3" charset="0"/>
                <a:cs typeface="Gotham Book" charset="0"/>
              </a:rPr>
              <a:t>La </a:t>
            </a:r>
            <a:r>
              <a:rPr lang="es-ES_tradnl" sz="1000" dirty="0" smtClean="0">
                <a:solidFill>
                  <a:srgbClr val="61246B"/>
                </a:solidFill>
                <a:latin typeface="Gotham Book" charset="0"/>
                <a:ea typeface="ヒラギノ角ゴ Pro W3" charset="0"/>
                <a:cs typeface="Gotham Book" charset="0"/>
              </a:rPr>
              <a:t>hiperalgesia</a:t>
            </a:r>
            <a:r>
              <a:rPr lang="es-ES_tradnl" sz="1000" dirty="0" smtClean="0">
                <a:solidFill>
                  <a:srgbClr val="646567"/>
                </a:solidFill>
                <a:latin typeface="Gotham Book" charset="0"/>
                <a:ea typeface="ヒラギノ角ゴ Pro W3" charset="0"/>
                <a:cs typeface="Gotham Book" charset="0"/>
              </a:rPr>
              <a:t> es un aumento de la percepción dolorosa por estímulos nocivos que habitualmente desencadenan </a:t>
            </a:r>
            <a:r>
              <a:rPr lang="ja-JP" altLang="es-ES_tradnl" sz="1000" dirty="0" smtClean="0">
                <a:solidFill>
                  <a:srgbClr val="646567"/>
                </a:solidFill>
                <a:latin typeface="Gotham Book" charset="0"/>
                <a:ea typeface="ヒラギノ角ゴ Pro W3" charset="0"/>
                <a:cs typeface="Gotham Book" charset="0"/>
              </a:rPr>
              <a:t>“</a:t>
            </a:r>
            <a:r>
              <a:rPr lang="es-ES_tradnl" sz="1000" dirty="0" smtClean="0">
                <a:solidFill>
                  <a:srgbClr val="646567"/>
                </a:solidFill>
                <a:latin typeface="Gotham Book" charset="0"/>
                <a:ea typeface="ヒラギノ角ゴ Pro W3" charset="0"/>
                <a:cs typeface="Gotham Book" charset="0"/>
              </a:rPr>
              <a:t>dolor</a:t>
            </a:r>
            <a:r>
              <a:rPr lang="ja-JP" altLang="es-ES_tradnl" sz="1000" dirty="0" smtClean="0">
                <a:solidFill>
                  <a:srgbClr val="646567"/>
                </a:solidFill>
                <a:latin typeface="Gotham Book" charset="0"/>
                <a:ea typeface="ヒラギノ角ゴ Pro W3" charset="0"/>
                <a:cs typeface="Gotham Book" charset="0"/>
              </a:rPr>
              <a:t>”</a:t>
            </a:r>
            <a:r>
              <a:rPr lang="es-ES_tradnl" sz="1000" dirty="0" smtClean="0">
                <a:solidFill>
                  <a:srgbClr val="646567"/>
                </a:solidFill>
                <a:latin typeface="Gotham Book" charset="0"/>
                <a:ea typeface="ヒラギノ角ゴ Pro W3" charset="0"/>
                <a:cs typeface="Gotham Book" charset="0"/>
              </a:rPr>
              <a:t>--------</a:t>
            </a:r>
            <a:r>
              <a:rPr lang="es-ES_tradnl" sz="1000" i="1" dirty="0" smtClean="0">
                <a:solidFill>
                  <a:srgbClr val="646567"/>
                </a:solidFill>
                <a:latin typeface="Gotham Book" charset="0"/>
                <a:ea typeface="ヒラギノ角ゴ Pro W3" charset="0"/>
                <a:cs typeface="Gotham Book" charset="0"/>
              </a:rPr>
              <a:t>Respuesta exagerada    </a:t>
            </a:r>
          </a:p>
          <a:p>
            <a:pPr marL="1073150" lvl="3" indent="-265113" eaLnBrk="1" hangingPunct="1">
              <a:lnSpc>
                <a:spcPct val="80000"/>
              </a:lnSpc>
              <a:spcBef>
                <a:spcPct val="20000"/>
              </a:spcBef>
              <a:buClr>
                <a:srgbClr val="FFCD00"/>
              </a:buClr>
              <a:buFont typeface="Courier New" charset="0"/>
              <a:buChar char="o"/>
            </a:pPr>
            <a:r>
              <a:rPr lang="es-ES_tradnl" sz="1000" dirty="0" smtClean="0">
                <a:solidFill>
                  <a:srgbClr val="646567"/>
                </a:solidFill>
                <a:latin typeface="Gotham Book" charset="0"/>
                <a:ea typeface="ヒラギノ角ゴ Pro W3" charset="0"/>
                <a:cs typeface="Gotham Book" charset="0"/>
              </a:rPr>
              <a:t>La </a:t>
            </a:r>
            <a:r>
              <a:rPr lang="es-ES_tradnl" sz="1000" dirty="0" err="1" smtClean="0">
                <a:solidFill>
                  <a:srgbClr val="61246B"/>
                </a:solidFill>
                <a:latin typeface="Gotham Book" charset="0"/>
                <a:ea typeface="ヒラギノ角ゴ Pro W3" charset="0"/>
                <a:cs typeface="Gotham Book" charset="0"/>
              </a:rPr>
              <a:t>alodinia</a:t>
            </a:r>
            <a:r>
              <a:rPr lang="es-ES_tradnl" sz="1000" dirty="0" smtClean="0">
                <a:solidFill>
                  <a:srgbClr val="646567"/>
                </a:solidFill>
                <a:latin typeface="Gotham Book" charset="0"/>
                <a:ea typeface="ヒラギノ角ゴ Pro W3" charset="0"/>
                <a:cs typeface="Gotham Book" charset="0"/>
              </a:rPr>
              <a:t> es la percepción dolorosa frente a un estímulo no doloroso o nocivo</a:t>
            </a:r>
          </a:p>
          <a:p>
            <a:pPr marL="1073150" lvl="3" indent="-265113" eaLnBrk="1" hangingPunct="1">
              <a:lnSpc>
                <a:spcPct val="80000"/>
              </a:lnSpc>
              <a:spcBef>
                <a:spcPct val="20000"/>
              </a:spcBef>
              <a:buClr>
                <a:srgbClr val="FFCD00"/>
              </a:buClr>
              <a:buFont typeface="Courier New" charset="0"/>
              <a:buChar char="o"/>
            </a:pPr>
            <a:r>
              <a:rPr lang="es-ES_tradnl" sz="1000" dirty="0" smtClean="0">
                <a:solidFill>
                  <a:srgbClr val="646567"/>
                </a:solidFill>
                <a:latin typeface="Gotham Book" charset="0"/>
                <a:ea typeface="ヒラギノ角ゴ Pro W3" charset="0"/>
                <a:cs typeface="Gotham Book" charset="0"/>
              </a:rPr>
              <a:t>El dolor evocado desencadenado ante cualquier tipo de estímulo: químico, mecánico o térmico</a:t>
            </a:r>
          </a:p>
          <a:p>
            <a:pPr marL="1073150" lvl="3" indent="-265113" eaLnBrk="1" hangingPunct="1">
              <a:lnSpc>
                <a:spcPct val="80000"/>
              </a:lnSpc>
              <a:spcBef>
                <a:spcPct val="20000"/>
              </a:spcBef>
              <a:spcAft>
                <a:spcPts val="1200"/>
              </a:spcAft>
              <a:buClr>
                <a:srgbClr val="FFCD00"/>
              </a:buClr>
              <a:buFont typeface="Courier New" charset="0"/>
              <a:buChar char="o"/>
            </a:pPr>
            <a:r>
              <a:rPr lang="es-ES_tradnl" sz="1000" dirty="0" smtClean="0">
                <a:solidFill>
                  <a:srgbClr val="646567"/>
                </a:solidFill>
                <a:latin typeface="Gotham Book" charset="0"/>
                <a:ea typeface="ヒラギノ角ゴ Pro W3" charset="0"/>
                <a:cs typeface="Gotham Book" charset="0"/>
              </a:rPr>
              <a:t>La </a:t>
            </a:r>
            <a:r>
              <a:rPr lang="es-ES_tradnl" sz="1000" dirty="0" err="1" smtClean="0">
                <a:solidFill>
                  <a:srgbClr val="61246B"/>
                </a:solidFill>
                <a:latin typeface="Gotham Book" charset="0"/>
                <a:ea typeface="ヒラギノ角ゴ Pro W3" charset="0"/>
                <a:cs typeface="Gotham Book" charset="0"/>
              </a:rPr>
              <a:t>hiperpatía</a:t>
            </a:r>
            <a:r>
              <a:rPr lang="es-ES_tradnl" sz="1000" dirty="0" smtClean="0">
                <a:solidFill>
                  <a:srgbClr val="61246B"/>
                </a:solidFill>
                <a:latin typeface="Gotham Book" charset="0"/>
                <a:ea typeface="ヒラギノ角ゴ Pro W3" charset="0"/>
                <a:cs typeface="Gotham Book" charset="0"/>
              </a:rPr>
              <a:t> </a:t>
            </a:r>
            <a:r>
              <a:rPr lang="es-ES_tradnl" sz="1000" dirty="0" smtClean="0">
                <a:solidFill>
                  <a:srgbClr val="646567"/>
                </a:solidFill>
                <a:latin typeface="Gotham Book" charset="0"/>
                <a:ea typeface="ヒラギノ角ゴ Pro W3" charset="0"/>
                <a:cs typeface="Gotham Book" charset="0"/>
              </a:rPr>
              <a:t>es una variante de las anteriores producida por pérdida </a:t>
            </a:r>
            <a:r>
              <a:rPr lang="es-ES_tradnl" sz="1000" dirty="0" err="1" smtClean="0">
                <a:solidFill>
                  <a:srgbClr val="646567"/>
                </a:solidFill>
                <a:latin typeface="Gotham Book" charset="0"/>
                <a:ea typeface="ヒラギノ角ゴ Pro W3" charset="0"/>
                <a:cs typeface="Gotham Book" charset="0"/>
              </a:rPr>
              <a:t>axonal</a:t>
            </a:r>
            <a:r>
              <a:rPr lang="es-ES_tradnl" sz="1000" dirty="0" smtClean="0">
                <a:solidFill>
                  <a:srgbClr val="646567"/>
                </a:solidFill>
                <a:latin typeface="Gotham Book" charset="0"/>
                <a:ea typeface="ヒラギノ角ゴ Pro W3" charset="0"/>
                <a:cs typeface="Gotham Book" charset="0"/>
              </a:rPr>
              <a:t> -------</a:t>
            </a:r>
            <a:r>
              <a:rPr lang="es-ES_tradnl" sz="1000" i="1" dirty="0" err="1" smtClean="0">
                <a:solidFill>
                  <a:srgbClr val="646567"/>
                </a:solidFill>
                <a:latin typeface="Gotham Book" charset="0"/>
                <a:ea typeface="ヒラギノ角ゴ Pro W3" charset="0"/>
                <a:cs typeface="Gotham Book" charset="0"/>
              </a:rPr>
              <a:t>Desaferenciación</a:t>
            </a:r>
            <a:r>
              <a:rPr lang="es-ES_tradnl" sz="1000" i="1" dirty="0" smtClean="0">
                <a:solidFill>
                  <a:srgbClr val="646567"/>
                </a:solidFill>
                <a:latin typeface="Gotham Book" charset="0"/>
                <a:ea typeface="ヒラギノ角ゴ Pro W3" charset="0"/>
                <a:cs typeface="Gotham Book" charset="0"/>
              </a:rPr>
              <a:t>         </a:t>
            </a:r>
          </a:p>
          <a:p>
            <a:pPr marL="1073150" lvl="3" indent="-265113" eaLnBrk="1" hangingPunct="1">
              <a:lnSpc>
                <a:spcPct val="80000"/>
              </a:lnSpc>
              <a:spcBef>
                <a:spcPct val="20000"/>
              </a:spcBef>
              <a:spcAft>
                <a:spcPts val="1200"/>
              </a:spcAft>
              <a:buClr>
                <a:srgbClr val="FFCD00"/>
              </a:buClr>
              <a:buFont typeface="Courier New" charset="0"/>
              <a:buChar char="o"/>
            </a:pPr>
            <a:r>
              <a:rPr lang="es-ES_tradnl" sz="1000" dirty="0" smtClean="0">
                <a:solidFill>
                  <a:srgbClr val="646567"/>
                </a:solidFill>
                <a:latin typeface="Gotham Book" charset="0"/>
                <a:ea typeface="ヒラギノ角ゴ Pro W3" charset="0"/>
                <a:cs typeface="Gotham Book" charset="0"/>
              </a:rPr>
              <a:t>Es un dolor evocado brusco, por una estimulación cutánea que supera el umbral sensitivo                  </a:t>
            </a:r>
          </a:p>
          <a:p>
            <a:pPr marL="1073150" lvl="3" indent="-265113" eaLnBrk="1" hangingPunct="1">
              <a:lnSpc>
                <a:spcPct val="80000"/>
              </a:lnSpc>
              <a:spcBef>
                <a:spcPct val="20000"/>
              </a:spcBef>
              <a:spcAft>
                <a:spcPts val="1200"/>
              </a:spcAft>
              <a:buClr>
                <a:srgbClr val="FFCD00"/>
              </a:buClr>
              <a:buFont typeface="Courier New" charset="0"/>
              <a:buChar char="o"/>
            </a:pPr>
            <a:r>
              <a:rPr lang="es-ES_tradnl" sz="1000" dirty="0" smtClean="0">
                <a:solidFill>
                  <a:srgbClr val="646567"/>
                </a:solidFill>
                <a:latin typeface="Gotham Book" charset="0"/>
                <a:ea typeface="ヒラギノ角ゴ Pro W3" charset="0"/>
                <a:cs typeface="Gotham Book" charset="0"/>
              </a:rPr>
              <a:t>El dolor evocado habitualmente es de corta duración, pero a veces puede permanecer tras cesar el estímulo desencadenante incluso durante horas y ser difícil de diferenciar del dolor espontáneo</a:t>
            </a:r>
            <a:endParaRPr lang="es-ES_tradnl" sz="1200" b="1"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Bibliografía </a:t>
            </a:r>
            <a:endParaRPr lang="es-ES_tradnl" sz="1200" b="0" i="0" u="none" strike="noStrike" kern="1200" baseline="0" dirty="0" smtClean="0">
              <a:solidFill>
                <a:schemeClr val="tx1"/>
              </a:solidFill>
              <a:latin typeface="+mn-lt"/>
              <a:ea typeface="+mn-ea"/>
              <a:cs typeface="+mn-cs"/>
            </a:endParaRPr>
          </a:p>
          <a:p>
            <a:pPr eaLnBrk="1" hangingPunct="1">
              <a:spcBef>
                <a:spcPct val="20000"/>
              </a:spcBef>
              <a:buClr>
                <a:srgbClr val="FFCD00"/>
              </a:buClr>
              <a:buFont typeface="Calibri Light" charset="0"/>
              <a:buNone/>
            </a:pPr>
            <a:endParaRPr lang="es-ES_tradnl" sz="1200" b="1" i="0" u="none" strike="noStrike" kern="1200" baseline="0" dirty="0" smtClean="0">
              <a:solidFill>
                <a:schemeClr val="tx1"/>
              </a:solidFill>
              <a:latin typeface="+mn-lt"/>
              <a:ea typeface="+mn-ea"/>
              <a:cs typeface="+mn-cs"/>
            </a:endParaRPr>
          </a:p>
          <a:p>
            <a:pPr eaLnBrk="1" hangingPunct="1">
              <a:spcBef>
                <a:spcPct val="20000"/>
              </a:spcBef>
              <a:buClr>
                <a:srgbClr val="FFCD00"/>
              </a:buClr>
              <a:buFont typeface="Calibri Light" charset="0"/>
              <a:buNone/>
            </a:pPr>
            <a:r>
              <a:rPr lang="es-ES_tradnl" sz="1200" b="1" i="0" u="none" strike="noStrike" kern="1200" baseline="0" dirty="0" smtClean="0">
                <a:solidFill>
                  <a:schemeClr val="tx1"/>
                </a:solidFill>
                <a:latin typeface="+mn-lt"/>
                <a:ea typeface="+mn-ea"/>
                <a:cs typeface="+mn-cs"/>
              </a:rPr>
              <a:t>• </a:t>
            </a:r>
            <a:r>
              <a:rPr lang="es-ES_tradnl" sz="1200" dirty="0" smtClean="0">
                <a:solidFill>
                  <a:srgbClr val="646567"/>
                </a:solidFill>
                <a:latin typeface="Gotham Book" charset="0"/>
                <a:cs typeface="Gotham Book" charset="0"/>
              </a:rPr>
              <a:t>Pérez Hernández C. Síntomas. En: Guía de la buena práctica clínica en dolor </a:t>
            </a:r>
            <a:r>
              <a:rPr lang="es-ES_tradnl" sz="1200" dirty="0" err="1" smtClean="0">
                <a:solidFill>
                  <a:srgbClr val="646567"/>
                </a:solidFill>
                <a:latin typeface="Gotham Book" charset="0"/>
                <a:cs typeface="Gotham Book" charset="0"/>
              </a:rPr>
              <a:t>neuropático</a:t>
            </a:r>
            <a:r>
              <a:rPr lang="es-ES_tradnl" sz="1200" dirty="0" smtClean="0">
                <a:solidFill>
                  <a:srgbClr val="646567"/>
                </a:solidFill>
                <a:latin typeface="Gotham Book" charset="0"/>
                <a:cs typeface="Gotham Book" charset="0"/>
              </a:rPr>
              <a:t> de la SED. Coordinador: C. De </a:t>
            </a:r>
            <a:r>
              <a:rPr lang="es-ES_tradnl" sz="1200" dirty="0" err="1" smtClean="0">
                <a:solidFill>
                  <a:srgbClr val="646567"/>
                </a:solidFill>
                <a:latin typeface="Gotham Book" charset="0"/>
                <a:cs typeface="Gotham Book" charset="0"/>
              </a:rPr>
              <a:t>Barutell</a:t>
            </a:r>
            <a:r>
              <a:rPr lang="es-ES_tradnl" sz="1200" dirty="0" smtClean="0">
                <a:solidFill>
                  <a:srgbClr val="646567"/>
                </a:solidFill>
                <a:latin typeface="Gotham Book" charset="0"/>
                <a:cs typeface="Gotham Book" charset="0"/>
              </a:rPr>
              <a:t>.  IMC 2008. </a:t>
            </a:r>
            <a:r>
              <a:rPr lang="es-ES_tradnl" sz="1200" dirty="0" err="1" smtClean="0">
                <a:solidFill>
                  <a:srgbClr val="646567"/>
                </a:solidFill>
                <a:latin typeface="Gotham Book" charset="0"/>
                <a:cs typeface="Gotham Book" charset="0"/>
              </a:rPr>
              <a:t>Pg</a:t>
            </a:r>
            <a:r>
              <a:rPr lang="es-ES_tradnl" sz="1200" dirty="0" smtClean="0">
                <a:solidFill>
                  <a:srgbClr val="646567"/>
                </a:solidFill>
                <a:latin typeface="Gotham Book" charset="0"/>
                <a:cs typeface="Gotham Book" charset="0"/>
              </a:rPr>
              <a:t>: 21- 26.; </a:t>
            </a:r>
            <a:r>
              <a:rPr lang="es-ES_tradnl" sz="1200" dirty="0" err="1" smtClean="0">
                <a:solidFill>
                  <a:srgbClr val="646567"/>
                </a:solidFill>
                <a:latin typeface="Gotham Book" charset="0"/>
                <a:cs typeface="Gotham Book" charset="0"/>
              </a:rPr>
              <a:t>Attal</a:t>
            </a:r>
            <a:r>
              <a:rPr lang="es-ES_tradnl" sz="1200" dirty="0" smtClean="0">
                <a:solidFill>
                  <a:srgbClr val="646567"/>
                </a:solidFill>
                <a:latin typeface="Gotham Book" charset="0"/>
                <a:cs typeface="Gotham Book" charset="0"/>
              </a:rPr>
              <a:t> N. </a:t>
            </a:r>
            <a:r>
              <a:rPr lang="es-ES_tradnl" sz="1200" dirty="0" err="1" smtClean="0">
                <a:solidFill>
                  <a:srgbClr val="646567"/>
                </a:solidFill>
                <a:latin typeface="Gotham Book" charset="0"/>
                <a:cs typeface="Gotham Book" charset="0"/>
              </a:rPr>
              <a:t>Neuropathic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Mechanisms</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Therapeutic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Approach</a:t>
            </a:r>
            <a:r>
              <a:rPr lang="es-ES_tradnl" sz="1200" dirty="0" smtClean="0">
                <a:solidFill>
                  <a:srgbClr val="646567"/>
                </a:solidFill>
                <a:latin typeface="Gotham Book" charset="0"/>
                <a:cs typeface="Gotham Book" charset="0"/>
              </a:rPr>
              <a:t>, and </a:t>
            </a:r>
            <a:r>
              <a:rPr lang="es-ES_tradnl" sz="1200" dirty="0" err="1" smtClean="0">
                <a:solidFill>
                  <a:srgbClr val="646567"/>
                </a:solidFill>
                <a:latin typeface="Gotham Book" charset="0"/>
                <a:cs typeface="Gotham Book" charset="0"/>
              </a:rPr>
              <a:t>Interpretation</a:t>
            </a:r>
            <a:r>
              <a:rPr lang="es-ES_tradnl" sz="1200" dirty="0" smtClean="0">
                <a:solidFill>
                  <a:srgbClr val="646567"/>
                </a:solidFill>
                <a:latin typeface="Gotham Book" charset="0"/>
                <a:cs typeface="Gotham Book" charset="0"/>
              </a:rPr>
              <a:t> of </a:t>
            </a:r>
            <a:r>
              <a:rPr lang="es-ES_tradnl" sz="1200" dirty="0" err="1" smtClean="0">
                <a:solidFill>
                  <a:srgbClr val="646567"/>
                </a:solidFill>
                <a:latin typeface="Gotham Book" charset="0"/>
                <a:cs typeface="Gotham Book" charset="0"/>
              </a:rPr>
              <a:t>Clinical</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Trials</a:t>
            </a:r>
            <a:r>
              <a:rPr lang="es-ES_tradnl" sz="1200" dirty="0" smtClean="0">
                <a:solidFill>
                  <a:srgbClr val="646567"/>
                </a:solidFill>
                <a:latin typeface="Gotham Book" charset="0"/>
                <a:cs typeface="Gotham Book" charset="0"/>
              </a:rPr>
              <a:t> Continuum  </a:t>
            </a:r>
            <a:r>
              <a:rPr lang="es-ES_tradnl" sz="1200" dirty="0" err="1" smtClean="0">
                <a:solidFill>
                  <a:srgbClr val="646567"/>
                </a:solidFill>
                <a:latin typeface="Gotham Book" charset="0"/>
                <a:cs typeface="Gotham Book" charset="0"/>
              </a:rPr>
              <a:t>Lifelong</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Learning</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Neurol</a:t>
            </a:r>
            <a:r>
              <a:rPr lang="es-ES_tradnl" sz="1200" dirty="0" smtClean="0">
                <a:solidFill>
                  <a:srgbClr val="646567"/>
                </a:solidFill>
                <a:latin typeface="Gotham Book" charset="0"/>
                <a:cs typeface="Gotham Book" charset="0"/>
              </a:rPr>
              <a:t> 2012; 18(1):161–175</a:t>
            </a:r>
          </a:p>
          <a:p>
            <a:pPr eaLnBrk="1" hangingPunct="1">
              <a:spcBef>
                <a:spcPct val="20000"/>
              </a:spcBef>
              <a:buClr>
                <a:srgbClr val="FFCD00"/>
              </a:buClr>
              <a:buFont typeface="Calibri Light" charset="0"/>
              <a:buNone/>
            </a:pPr>
            <a:endParaRPr lang="es-ES_tradnl" sz="1200" dirty="0" smtClean="0">
              <a:solidFill>
                <a:srgbClr val="646567"/>
              </a:solidFill>
              <a:latin typeface="Gotham Book" charset="0"/>
              <a:cs typeface="Gotham Book" charset="0"/>
            </a:endParaRPr>
          </a:p>
          <a:p>
            <a:pPr eaLnBrk="1" hangingPunct="1">
              <a:spcBef>
                <a:spcPct val="20000"/>
              </a:spcBef>
              <a:buClr>
                <a:srgbClr val="FFCD00"/>
              </a:buClr>
              <a:buFont typeface="Calibri Light" charset="0"/>
              <a:buNone/>
            </a:pP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31</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083606755"/>
      </p:ext>
    </p:extLst>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endParaRPr lang="es-ES_tradnl" sz="1200" b="0" i="0" u="none" strike="noStrike" kern="1200" baseline="0" dirty="0" smtClean="0">
              <a:solidFill>
                <a:schemeClr val="tx1"/>
              </a:solidFill>
              <a:latin typeface="+mn-lt"/>
              <a:ea typeface="+mn-ea"/>
              <a:cs typeface="+mn-cs"/>
            </a:endParaRPr>
          </a:p>
          <a:p>
            <a:pPr eaLnBrk="1" hangingPunct="1">
              <a:spcBef>
                <a:spcPct val="20000"/>
              </a:spcBef>
              <a:buClr>
                <a:srgbClr val="FFCD00"/>
              </a:buClr>
              <a:buFont typeface="Calibri Light" charset="0"/>
              <a:buNone/>
            </a:pPr>
            <a:endParaRPr lang="es-ES_tradnl" sz="1200" b="1" i="0" u="none" strike="noStrike" kern="1200" baseline="0" dirty="0" smtClean="0">
              <a:solidFill>
                <a:schemeClr val="tx1"/>
              </a:solidFill>
              <a:latin typeface="+mn-lt"/>
              <a:ea typeface="+mn-ea"/>
              <a:cs typeface="+mn-cs"/>
            </a:endParaRPr>
          </a:p>
          <a:p>
            <a:pPr eaLnBrk="1" hangingPunct="1">
              <a:spcBef>
                <a:spcPct val="20000"/>
              </a:spcBef>
              <a:buClr>
                <a:srgbClr val="FFCD00"/>
              </a:buClr>
              <a:buFont typeface="Calibri Light" charset="0"/>
              <a:buNone/>
            </a:pPr>
            <a:r>
              <a:rPr lang="es-ES_tradnl" sz="1200" b="1" i="0" u="none" strike="noStrike" kern="1200" baseline="0" dirty="0" smtClean="0">
                <a:solidFill>
                  <a:schemeClr val="tx1"/>
                </a:solidFill>
                <a:latin typeface="+mn-lt"/>
                <a:ea typeface="+mn-ea"/>
                <a:cs typeface="+mn-cs"/>
              </a:rPr>
              <a:t>• </a:t>
            </a:r>
            <a:r>
              <a:rPr lang="es-ES_tradnl" sz="1200" dirty="0" err="1" smtClean="0">
                <a:solidFill>
                  <a:srgbClr val="646567"/>
                </a:solidFill>
                <a:latin typeface="Gotham Book" charset="0"/>
                <a:cs typeface="Gotham Book" charset="0"/>
              </a:rPr>
              <a:t>Boland</a:t>
            </a:r>
            <a:r>
              <a:rPr lang="es-ES_tradnl" sz="1200" dirty="0" smtClean="0">
                <a:solidFill>
                  <a:srgbClr val="646567"/>
                </a:solidFill>
                <a:latin typeface="Gotham Book" charset="0"/>
                <a:cs typeface="Gotham Book" charset="0"/>
              </a:rPr>
              <a:t> EG, </a:t>
            </a:r>
            <a:r>
              <a:rPr lang="es-ES_tradnl" sz="1200" dirty="0" err="1" smtClean="0">
                <a:solidFill>
                  <a:srgbClr val="646567"/>
                </a:solidFill>
                <a:latin typeface="Gotham Book" charset="0"/>
                <a:cs typeface="Gotham Book" charset="0"/>
              </a:rPr>
              <a:t>Mulvey</a:t>
            </a:r>
            <a:r>
              <a:rPr lang="es-ES_tradnl" sz="1200" dirty="0" smtClean="0">
                <a:solidFill>
                  <a:srgbClr val="646567"/>
                </a:solidFill>
                <a:latin typeface="Gotham Book" charset="0"/>
                <a:cs typeface="Gotham Book" charset="0"/>
              </a:rPr>
              <a:t> MR, Bennett MI. </a:t>
            </a:r>
            <a:r>
              <a:rPr lang="es-ES_tradnl" sz="1200" dirty="0" err="1" smtClean="0">
                <a:solidFill>
                  <a:srgbClr val="646567"/>
                </a:solidFill>
                <a:latin typeface="Gotham Book" charset="0"/>
                <a:cs typeface="Gotham Book" charset="0"/>
              </a:rPr>
              <a:t>Classification</a:t>
            </a:r>
            <a:r>
              <a:rPr lang="es-ES_tradnl" sz="1200" dirty="0" smtClean="0">
                <a:solidFill>
                  <a:srgbClr val="646567"/>
                </a:solidFill>
                <a:latin typeface="Gotham Book" charset="0"/>
                <a:cs typeface="Gotham Book" charset="0"/>
              </a:rPr>
              <a:t> of </a:t>
            </a:r>
            <a:r>
              <a:rPr lang="es-ES_tradnl" sz="1200" dirty="0" err="1" smtClean="0">
                <a:solidFill>
                  <a:srgbClr val="646567"/>
                </a:solidFill>
                <a:latin typeface="Gotham Book" charset="0"/>
                <a:cs typeface="Gotham Book" charset="0"/>
              </a:rPr>
              <a:t>neuropathic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in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patients</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Curr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Opin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Support</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Palliat</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Care</a:t>
            </a:r>
            <a:r>
              <a:rPr lang="es-ES_tradnl" sz="1200" dirty="0" smtClean="0">
                <a:solidFill>
                  <a:srgbClr val="646567"/>
                </a:solidFill>
                <a:latin typeface="Gotham Book" charset="0"/>
                <a:cs typeface="Gotham Book" charset="0"/>
              </a:rPr>
              <a:t>. 2015  Jun;9(2):112-5.</a:t>
            </a:r>
          </a:p>
          <a:p>
            <a:pPr eaLnBrk="1" hangingPunct="1">
              <a:spcBef>
                <a:spcPct val="20000"/>
              </a:spcBef>
              <a:buClr>
                <a:srgbClr val="FFCD00"/>
              </a:buClr>
              <a:buFont typeface="Calibri Light" charset="0"/>
              <a:buNone/>
            </a:pPr>
            <a:endParaRPr lang="es-ES_tradnl" sz="1200" dirty="0" smtClean="0">
              <a:solidFill>
                <a:srgbClr val="646567"/>
              </a:solidFill>
              <a:latin typeface="Gotham Book" charset="0"/>
              <a:cs typeface="Gotham Book" charset="0"/>
            </a:endParaRPr>
          </a:p>
          <a:p>
            <a:pPr eaLnBrk="1" hangingPunct="1">
              <a:spcBef>
                <a:spcPct val="20000"/>
              </a:spcBef>
              <a:buClr>
                <a:srgbClr val="FFCD00"/>
              </a:buClr>
              <a:buFont typeface="Calibri Light" charset="0"/>
              <a:buNone/>
            </a:pP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32</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960352114"/>
      </p:ext>
    </p:extLst>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endParaRPr lang="es-ES_tradnl" sz="1200" b="0" i="0" u="none" strike="noStrike" kern="1200" baseline="0" dirty="0" smtClean="0">
              <a:solidFill>
                <a:schemeClr val="tx1"/>
              </a:solidFill>
              <a:latin typeface="+mn-lt"/>
              <a:ea typeface="+mn-ea"/>
              <a:cs typeface="+mn-cs"/>
            </a:endParaRPr>
          </a:p>
          <a:p>
            <a:pPr eaLnBrk="1" hangingPunct="1">
              <a:spcBef>
                <a:spcPct val="20000"/>
              </a:spcBef>
              <a:buClr>
                <a:srgbClr val="FFCD00"/>
              </a:buClr>
              <a:buFont typeface="Calibri Light" charset="0"/>
              <a:buNone/>
            </a:pPr>
            <a:endParaRPr lang="es-ES_tradnl" sz="1200" b="1" i="0" u="none" strike="noStrike" kern="1200" baseline="0" dirty="0" smtClean="0">
              <a:solidFill>
                <a:schemeClr val="tx1"/>
              </a:solidFill>
              <a:latin typeface="+mn-lt"/>
              <a:ea typeface="+mn-ea"/>
              <a:cs typeface="+mn-cs"/>
            </a:endParaRPr>
          </a:p>
          <a:p>
            <a:pPr eaLnBrk="1" hangingPunct="1">
              <a:spcBef>
                <a:spcPct val="20000"/>
              </a:spcBef>
              <a:buClr>
                <a:srgbClr val="FFCD00"/>
              </a:buClr>
              <a:buFont typeface="Calibri Light" charset="0"/>
              <a:buNone/>
            </a:pPr>
            <a:r>
              <a:rPr lang="es-ES_tradnl" sz="1200" b="1" i="0" u="none" strike="noStrike" kern="1200" baseline="0" dirty="0" smtClean="0">
                <a:solidFill>
                  <a:schemeClr val="tx1"/>
                </a:solidFill>
                <a:latin typeface="+mn-lt"/>
                <a:ea typeface="+mn-ea"/>
                <a:cs typeface="+mn-cs"/>
              </a:rPr>
              <a:t>• </a:t>
            </a:r>
            <a:r>
              <a:rPr lang="es-ES_tradnl" sz="1200" dirty="0" err="1" smtClean="0">
                <a:solidFill>
                  <a:srgbClr val="646567"/>
                </a:solidFill>
                <a:latin typeface="Gotham Book" charset="0"/>
                <a:cs typeface="Gotham Book" charset="0"/>
              </a:rPr>
              <a:t>Boland</a:t>
            </a:r>
            <a:r>
              <a:rPr lang="es-ES_tradnl" sz="1200" dirty="0" smtClean="0">
                <a:solidFill>
                  <a:srgbClr val="646567"/>
                </a:solidFill>
                <a:latin typeface="Gotham Book" charset="0"/>
                <a:cs typeface="Gotham Book" charset="0"/>
              </a:rPr>
              <a:t> EG, </a:t>
            </a:r>
            <a:r>
              <a:rPr lang="es-ES_tradnl" sz="1200" dirty="0" err="1" smtClean="0">
                <a:solidFill>
                  <a:srgbClr val="646567"/>
                </a:solidFill>
                <a:latin typeface="Gotham Book" charset="0"/>
                <a:cs typeface="Gotham Book" charset="0"/>
              </a:rPr>
              <a:t>Mulvey</a:t>
            </a:r>
            <a:r>
              <a:rPr lang="es-ES_tradnl" sz="1200" dirty="0" smtClean="0">
                <a:solidFill>
                  <a:srgbClr val="646567"/>
                </a:solidFill>
                <a:latin typeface="Gotham Book" charset="0"/>
                <a:cs typeface="Gotham Book" charset="0"/>
              </a:rPr>
              <a:t> MR, Bennett MI. </a:t>
            </a:r>
            <a:r>
              <a:rPr lang="es-ES_tradnl" sz="1200" dirty="0" err="1" smtClean="0">
                <a:solidFill>
                  <a:srgbClr val="646567"/>
                </a:solidFill>
                <a:latin typeface="Gotham Book" charset="0"/>
                <a:cs typeface="Gotham Book" charset="0"/>
              </a:rPr>
              <a:t>Classification</a:t>
            </a:r>
            <a:r>
              <a:rPr lang="es-ES_tradnl" sz="1200" dirty="0" smtClean="0">
                <a:solidFill>
                  <a:srgbClr val="646567"/>
                </a:solidFill>
                <a:latin typeface="Gotham Book" charset="0"/>
                <a:cs typeface="Gotham Book" charset="0"/>
              </a:rPr>
              <a:t> of </a:t>
            </a:r>
            <a:r>
              <a:rPr lang="es-ES_tradnl" sz="1200" dirty="0" err="1" smtClean="0">
                <a:solidFill>
                  <a:srgbClr val="646567"/>
                </a:solidFill>
                <a:latin typeface="Gotham Book" charset="0"/>
                <a:cs typeface="Gotham Book" charset="0"/>
              </a:rPr>
              <a:t>neuropathic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in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patients</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Curr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Opin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Support</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Palliat</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Care</a:t>
            </a:r>
            <a:r>
              <a:rPr lang="es-ES_tradnl" sz="1200" dirty="0" smtClean="0">
                <a:solidFill>
                  <a:srgbClr val="646567"/>
                </a:solidFill>
                <a:latin typeface="Gotham Book" charset="0"/>
                <a:cs typeface="Gotham Book" charset="0"/>
              </a:rPr>
              <a:t>. 2015  Jun;9(2):112-5.</a:t>
            </a: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b="1" i="0" u="none" strike="noStrike" kern="1200" baseline="0" dirty="0" smtClean="0">
                <a:solidFill>
                  <a:schemeClr val="tx1"/>
                </a:solidFill>
                <a:latin typeface="+mn-lt"/>
                <a:ea typeface="+mn-ea"/>
                <a:cs typeface="+mn-cs"/>
              </a:rPr>
              <a:t>• </a:t>
            </a:r>
            <a:r>
              <a:rPr lang="es-ES_tradnl" sz="1200" dirty="0" err="1" smtClean="0">
                <a:solidFill>
                  <a:srgbClr val="646567"/>
                </a:solidFill>
                <a:latin typeface="Gotham Book" charset="0"/>
                <a:cs typeface="Gotham Book" charset="0"/>
              </a:rPr>
              <a:t>Hershman</a:t>
            </a:r>
            <a:r>
              <a:rPr lang="es-ES_tradnl" sz="1200" dirty="0" smtClean="0">
                <a:solidFill>
                  <a:srgbClr val="646567"/>
                </a:solidFill>
                <a:latin typeface="Gotham Book" charset="0"/>
                <a:cs typeface="Gotham Book" charset="0"/>
              </a:rPr>
              <a:t> DL, </a:t>
            </a:r>
            <a:r>
              <a:rPr lang="es-ES_tradnl" sz="1200" dirty="0" err="1" smtClean="0">
                <a:solidFill>
                  <a:srgbClr val="646567"/>
                </a:solidFill>
                <a:latin typeface="Gotham Book" charset="0"/>
                <a:cs typeface="Gotham Book" charset="0"/>
              </a:rPr>
              <a:t>Lacchetti</a:t>
            </a:r>
            <a:r>
              <a:rPr lang="es-ES_tradnl" sz="1200" dirty="0" smtClean="0">
                <a:solidFill>
                  <a:srgbClr val="646567"/>
                </a:solidFill>
                <a:latin typeface="Gotham Book" charset="0"/>
                <a:cs typeface="Gotham Book" charset="0"/>
              </a:rPr>
              <a:t> C, </a:t>
            </a:r>
            <a:r>
              <a:rPr lang="es-ES_tradnl" sz="1200" dirty="0" err="1" smtClean="0">
                <a:solidFill>
                  <a:srgbClr val="646567"/>
                </a:solidFill>
                <a:latin typeface="Gotham Book" charset="0"/>
                <a:cs typeface="Gotham Book" charset="0"/>
              </a:rPr>
              <a:t>Dworkin</a:t>
            </a:r>
            <a:r>
              <a:rPr lang="es-ES_tradnl" sz="1200" dirty="0" smtClean="0">
                <a:solidFill>
                  <a:srgbClr val="646567"/>
                </a:solidFill>
                <a:latin typeface="Gotham Book" charset="0"/>
                <a:cs typeface="Gotham Book" charset="0"/>
              </a:rPr>
              <a:t> RH, </a:t>
            </a:r>
            <a:r>
              <a:rPr lang="es-ES_tradnl" sz="1200" dirty="0" err="1" smtClean="0">
                <a:solidFill>
                  <a:srgbClr val="646567"/>
                </a:solidFill>
                <a:latin typeface="Gotham Book" charset="0"/>
                <a:cs typeface="Gotham Book" charset="0"/>
              </a:rPr>
              <a:t>Lavoie</a:t>
            </a:r>
            <a:r>
              <a:rPr lang="es-ES_tradnl" sz="1200" dirty="0" smtClean="0">
                <a:solidFill>
                  <a:srgbClr val="646567"/>
                </a:solidFill>
                <a:latin typeface="Gotham Book" charset="0"/>
                <a:cs typeface="Gotham Book" charset="0"/>
              </a:rPr>
              <a:t> Smith EM, </a:t>
            </a:r>
            <a:r>
              <a:rPr lang="es-ES_tradnl" sz="1200" dirty="0" err="1" smtClean="0">
                <a:solidFill>
                  <a:srgbClr val="646567"/>
                </a:solidFill>
                <a:latin typeface="Gotham Book" charset="0"/>
                <a:cs typeface="Gotham Book" charset="0"/>
              </a:rPr>
              <a:t>Bleeker</a:t>
            </a:r>
            <a:r>
              <a:rPr lang="es-ES_tradnl" sz="1200" dirty="0" smtClean="0">
                <a:solidFill>
                  <a:srgbClr val="646567"/>
                </a:solidFill>
                <a:latin typeface="Gotham Book" charset="0"/>
                <a:cs typeface="Gotham Book" charset="0"/>
              </a:rPr>
              <a:t> J, </a:t>
            </a:r>
            <a:r>
              <a:rPr lang="es-ES_tradnl" sz="1200" dirty="0" err="1" smtClean="0">
                <a:solidFill>
                  <a:srgbClr val="646567"/>
                </a:solidFill>
                <a:latin typeface="Gotham Book" charset="0"/>
                <a:cs typeface="Gotham Book" charset="0"/>
              </a:rPr>
              <a:t>Cavaletti</a:t>
            </a:r>
            <a:r>
              <a:rPr lang="es-ES_tradnl" sz="1200" dirty="0" smtClean="0">
                <a:solidFill>
                  <a:srgbClr val="646567"/>
                </a:solidFill>
                <a:latin typeface="Gotham Book" charset="0"/>
                <a:cs typeface="Gotham Book" charset="0"/>
              </a:rPr>
              <a:t> G, </a:t>
            </a:r>
            <a:r>
              <a:rPr lang="es-ES_tradnl" sz="1200" dirty="0" err="1" smtClean="0">
                <a:solidFill>
                  <a:srgbClr val="646567"/>
                </a:solidFill>
                <a:latin typeface="Gotham Book" charset="0"/>
                <a:cs typeface="Gotham Book" charset="0"/>
              </a:rPr>
              <a:t>Chauhan</a:t>
            </a:r>
            <a:r>
              <a:rPr lang="es-ES_tradnl" sz="1200" dirty="0" smtClean="0">
                <a:solidFill>
                  <a:srgbClr val="646567"/>
                </a:solidFill>
                <a:latin typeface="Gotham Book" charset="0"/>
                <a:cs typeface="Gotham Book" charset="0"/>
              </a:rPr>
              <a:t> C, </a:t>
            </a:r>
            <a:r>
              <a:rPr lang="es-ES_tradnl" sz="1200" dirty="0" err="1" smtClean="0">
                <a:solidFill>
                  <a:srgbClr val="646567"/>
                </a:solidFill>
                <a:latin typeface="Gotham Book" charset="0"/>
                <a:cs typeface="Gotham Book" charset="0"/>
              </a:rPr>
              <a:t>Gavin</a:t>
            </a:r>
            <a:r>
              <a:rPr lang="es-ES_tradnl" sz="1200" dirty="0" smtClean="0">
                <a:solidFill>
                  <a:srgbClr val="646567"/>
                </a:solidFill>
                <a:latin typeface="Gotham Book" charset="0"/>
                <a:cs typeface="Gotham Book" charset="0"/>
              </a:rPr>
              <a:t> P, </a:t>
            </a:r>
            <a:r>
              <a:rPr lang="es-ES_tradnl" sz="1200" dirty="0" err="1" smtClean="0">
                <a:solidFill>
                  <a:srgbClr val="646567"/>
                </a:solidFill>
                <a:latin typeface="Gotham Book" charset="0"/>
                <a:cs typeface="Gotham Book" charset="0"/>
              </a:rPr>
              <a:t>Lavino</a:t>
            </a:r>
            <a:r>
              <a:rPr lang="es-ES_tradnl" sz="1200" dirty="0" smtClean="0">
                <a:solidFill>
                  <a:srgbClr val="646567"/>
                </a:solidFill>
                <a:latin typeface="Gotham Book" charset="0"/>
                <a:cs typeface="Gotham Book" charset="0"/>
              </a:rPr>
              <a:t> A, </a:t>
            </a:r>
            <a:r>
              <a:rPr lang="es-ES_tradnl" sz="1200" dirty="0" err="1" smtClean="0">
                <a:solidFill>
                  <a:srgbClr val="646567"/>
                </a:solidFill>
                <a:latin typeface="Gotham Book" charset="0"/>
                <a:cs typeface="Gotham Book" charset="0"/>
              </a:rPr>
              <a:t>Lustberg</a:t>
            </a:r>
            <a:r>
              <a:rPr lang="es-ES_tradnl" sz="1200" dirty="0" smtClean="0">
                <a:solidFill>
                  <a:srgbClr val="646567"/>
                </a:solidFill>
                <a:latin typeface="Gotham Book" charset="0"/>
                <a:cs typeface="Gotham Book" charset="0"/>
              </a:rPr>
              <a:t> MB, </a:t>
            </a:r>
            <a:r>
              <a:rPr lang="es-ES_tradnl" sz="1200" dirty="0" err="1" smtClean="0">
                <a:solidFill>
                  <a:srgbClr val="646567"/>
                </a:solidFill>
                <a:latin typeface="Gotham Book" charset="0"/>
                <a:cs typeface="Gotham Book" charset="0"/>
              </a:rPr>
              <a:t>Paice</a:t>
            </a:r>
            <a:r>
              <a:rPr lang="es-ES_tradnl" sz="1200" dirty="0" smtClean="0">
                <a:solidFill>
                  <a:srgbClr val="646567"/>
                </a:solidFill>
                <a:latin typeface="Gotham Book" charset="0"/>
                <a:cs typeface="Gotham Book" charset="0"/>
              </a:rPr>
              <a:t> J,  Schneider B, Smith ML, Smith T, </a:t>
            </a:r>
            <a:r>
              <a:rPr lang="es-ES_tradnl" sz="1200" dirty="0" err="1" smtClean="0">
                <a:solidFill>
                  <a:srgbClr val="646567"/>
                </a:solidFill>
                <a:latin typeface="Gotham Book" charset="0"/>
                <a:cs typeface="Gotham Book" charset="0"/>
              </a:rPr>
              <a:t>Terstriep</a:t>
            </a:r>
            <a:r>
              <a:rPr lang="es-ES_tradnl" sz="1200" dirty="0" smtClean="0">
                <a:solidFill>
                  <a:srgbClr val="646567"/>
                </a:solidFill>
                <a:latin typeface="Gotham Book" charset="0"/>
                <a:cs typeface="Gotham Book" charset="0"/>
              </a:rPr>
              <a:t> S, Wagner-Johnston N, </a:t>
            </a:r>
            <a:r>
              <a:rPr lang="es-ES_tradnl" sz="1200" dirty="0" err="1" smtClean="0">
                <a:solidFill>
                  <a:srgbClr val="646567"/>
                </a:solidFill>
                <a:latin typeface="Gotham Book" charset="0"/>
                <a:cs typeface="Gotham Book" charset="0"/>
              </a:rPr>
              <a:t>Bak</a:t>
            </a:r>
            <a:r>
              <a:rPr lang="es-ES_tradnl" sz="1200" dirty="0" smtClean="0">
                <a:solidFill>
                  <a:srgbClr val="646567"/>
                </a:solidFill>
                <a:latin typeface="Gotham Book" charset="0"/>
                <a:cs typeface="Gotham Book" charset="0"/>
              </a:rPr>
              <a:t> K, </a:t>
            </a:r>
            <a:r>
              <a:rPr lang="es-ES_tradnl" sz="1200" dirty="0" err="1" smtClean="0">
                <a:solidFill>
                  <a:srgbClr val="646567"/>
                </a:solidFill>
                <a:latin typeface="Gotham Book" charset="0"/>
                <a:cs typeface="Gotham Book" charset="0"/>
              </a:rPr>
              <a:t>Loprinzi</a:t>
            </a:r>
            <a:r>
              <a:rPr lang="es-ES_tradnl" sz="1200" dirty="0" smtClean="0">
                <a:solidFill>
                  <a:srgbClr val="646567"/>
                </a:solidFill>
                <a:latin typeface="Gotham Book" charset="0"/>
                <a:cs typeface="Gotham Book" charset="0"/>
              </a:rPr>
              <a:t> CL; American </a:t>
            </a:r>
            <a:r>
              <a:rPr lang="es-ES_tradnl" sz="1200" dirty="0" err="1" smtClean="0">
                <a:solidFill>
                  <a:srgbClr val="646567"/>
                </a:solidFill>
                <a:latin typeface="Gotham Book" charset="0"/>
                <a:cs typeface="Gotham Book" charset="0"/>
              </a:rPr>
              <a:t>Society</a:t>
            </a:r>
            <a:r>
              <a:rPr lang="es-ES_tradnl" sz="1200" dirty="0" smtClean="0">
                <a:solidFill>
                  <a:srgbClr val="646567"/>
                </a:solidFill>
                <a:latin typeface="Gotham Book" charset="0"/>
                <a:cs typeface="Gotham Book" charset="0"/>
              </a:rPr>
              <a:t> of </a:t>
            </a:r>
            <a:r>
              <a:rPr lang="es-ES_tradnl" sz="1200" dirty="0" err="1" smtClean="0">
                <a:solidFill>
                  <a:srgbClr val="646567"/>
                </a:solidFill>
                <a:latin typeface="Gotham Book" charset="0"/>
                <a:cs typeface="Gotham Book" charset="0"/>
              </a:rPr>
              <a:t>Clinical</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Oncology</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Preven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tion</a:t>
            </a:r>
            <a:r>
              <a:rPr lang="es-ES_tradnl" sz="1200" dirty="0" smtClean="0">
                <a:solidFill>
                  <a:srgbClr val="646567"/>
                </a:solidFill>
                <a:latin typeface="Gotham Book" charset="0"/>
                <a:cs typeface="Gotham Book" charset="0"/>
              </a:rPr>
              <a:t> and </a:t>
            </a:r>
            <a:r>
              <a:rPr lang="es-ES_tradnl" sz="1200" dirty="0" err="1" smtClean="0">
                <a:solidFill>
                  <a:srgbClr val="646567"/>
                </a:solidFill>
                <a:latin typeface="Gotham Book" charset="0"/>
                <a:cs typeface="Gotham Book" charset="0"/>
              </a:rPr>
              <a:t>management</a:t>
            </a:r>
            <a:r>
              <a:rPr lang="es-ES_tradnl" sz="1200" dirty="0" smtClean="0">
                <a:solidFill>
                  <a:srgbClr val="646567"/>
                </a:solidFill>
                <a:latin typeface="Gotham Book" charset="0"/>
                <a:cs typeface="Gotham Book" charset="0"/>
              </a:rPr>
              <a:t> of </a:t>
            </a:r>
            <a:r>
              <a:rPr lang="es-ES_tradnl" sz="1200" dirty="0" err="1" smtClean="0">
                <a:solidFill>
                  <a:srgbClr val="646567"/>
                </a:solidFill>
                <a:latin typeface="Gotham Book" charset="0"/>
                <a:cs typeface="Gotham Book" charset="0"/>
              </a:rPr>
              <a:t>chemotherapy-induced</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peripheral</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neuropathy</a:t>
            </a:r>
            <a:r>
              <a:rPr lang="es-ES_tradnl" sz="1200" dirty="0" smtClean="0">
                <a:solidFill>
                  <a:srgbClr val="646567"/>
                </a:solidFill>
                <a:latin typeface="Gotham Book" charset="0"/>
                <a:cs typeface="Gotham Book" charset="0"/>
              </a:rPr>
              <a:t> in </a:t>
            </a:r>
            <a:r>
              <a:rPr lang="es-ES_tradnl" sz="1200" dirty="0" err="1" smtClean="0">
                <a:solidFill>
                  <a:srgbClr val="646567"/>
                </a:solidFill>
                <a:latin typeface="Gotham Book" charset="0"/>
                <a:cs typeface="Gotham Book" charset="0"/>
              </a:rPr>
              <a:t>survivors</a:t>
            </a:r>
            <a:r>
              <a:rPr lang="es-ES_tradnl" sz="1200" dirty="0" smtClean="0">
                <a:solidFill>
                  <a:srgbClr val="646567"/>
                </a:solidFill>
                <a:latin typeface="Gotham Book" charset="0"/>
                <a:cs typeface="Gotham Book" charset="0"/>
              </a:rPr>
              <a:t> of </a:t>
            </a:r>
            <a:r>
              <a:rPr lang="es-ES_tradnl" sz="1200" dirty="0" err="1" smtClean="0">
                <a:solidFill>
                  <a:srgbClr val="646567"/>
                </a:solidFill>
                <a:latin typeface="Gotham Book" charset="0"/>
                <a:cs typeface="Gotham Book" charset="0"/>
              </a:rPr>
              <a:t>adult</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cancers</a:t>
            </a:r>
            <a:r>
              <a:rPr lang="es-ES_tradnl" sz="1200" dirty="0" smtClean="0">
                <a:solidFill>
                  <a:srgbClr val="646567"/>
                </a:solidFill>
                <a:latin typeface="Gotham Book" charset="0"/>
                <a:cs typeface="Gotham Book" charset="0"/>
              </a:rPr>
              <a:t>: American </a:t>
            </a:r>
            <a:r>
              <a:rPr lang="es-ES_tradnl" sz="1200" dirty="0" err="1" smtClean="0">
                <a:solidFill>
                  <a:srgbClr val="646567"/>
                </a:solidFill>
                <a:latin typeface="Gotham Book" charset="0"/>
                <a:cs typeface="Gotham Book" charset="0"/>
              </a:rPr>
              <a:t>Society</a:t>
            </a:r>
            <a:r>
              <a:rPr lang="es-ES_tradnl" sz="1200" dirty="0" smtClean="0">
                <a:solidFill>
                  <a:srgbClr val="646567"/>
                </a:solidFill>
                <a:latin typeface="Gotham Book" charset="0"/>
                <a:cs typeface="Gotham Book" charset="0"/>
              </a:rPr>
              <a:t> of </a:t>
            </a:r>
            <a:r>
              <a:rPr lang="es-ES_tradnl" sz="1200" dirty="0" err="1" smtClean="0">
                <a:solidFill>
                  <a:srgbClr val="646567"/>
                </a:solidFill>
                <a:latin typeface="Gotham Book" charset="0"/>
                <a:cs typeface="Gotham Book" charset="0"/>
              </a:rPr>
              <a:t>Clinical</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Oncology</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clinical</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practice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guideline</a:t>
            </a:r>
            <a:r>
              <a:rPr lang="es-ES_tradnl" sz="1200" dirty="0" smtClean="0">
                <a:solidFill>
                  <a:srgbClr val="646567"/>
                </a:solidFill>
                <a:latin typeface="Gotham Book" charset="0"/>
                <a:cs typeface="Gotham Book" charset="0"/>
              </a:rPr>
              <a:t>. J </a:t>
            </a:r>
            <a:r>
              <a:rPr lang="es-ES_tradnl" sz="1200" dirty="0" err="1" smtClean="0">
                <a:solidFill>
                  <a:srgbClr val="646567"/>
                </a:solidFill>
                <a:latin typeface="Gotham Book" charset="0"/>
                <a:cs typeface="Gotham Book" charset="0"/>
              </a:rPr>
              <a:t>Clin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Oncol</a:t>
            </a:r>
            <a:r>
              <a:rPr lang="es-ES_tradnl" sz="1200" dirty="0" smtClean="0">
                <a:solidFill>
                  <a:srgbClr val="646567"/>
                </a:solidFill>
                <a:latin typeface="Gotham Book" charset="0"/>
                <a:cs typeface="Gotham Book" charset="0"/>
              </a:rPr>
              <a:t>. 2014 Jun 20;32(18):1941-</a:t>
            </a:r>
          </a:p>
          <a:p>
            <a:pPr eaLnBrk="1" hangingPunct="1">
              <a:spcBef>
                <a:spcPct val="20000"/>
              </a:spcBef>
              <a:buClr>
                <a:srgbClr val="FFCD00"/>
              </a:buClr>
              <a:buFont typeface="Calibri Light" charset="0"/>
              <a:buNone/>
            </a:pPr>
            <a:endParaRPr lang="es-ES_tradnl" sz="1200" dirty="0" smtClean="0">
              <a:solidFill>
                <a:srgbClr val="646567"/>
              </a:solidFill>
              <a:latin typeface="Gotham Book" charset="0"/>
              <a:cs typeface="Gotham Book" charset="0"/>
            </a:endParaRPr>
          </a:p>
          <a:p>
            <a:pPr eaLnBrk="1" hangingPunct="1">
              <a:spcBef>
                <a:spcPct val="20000"/>
              </a:spcBef>
              <a:buClr>
                <a:srgbClr val="FFCD00"/>
              </a:buClr>
              <a:buFont typeface="Calibri Light" charset="0"/>
              <a:buNone/>
            </a:pPr>
            <a:endParaRPr lang="es-ES_tradnl" sz="1200" dirty="0" smtClean="0">
              <a:solidFill>
                <a:srgbClr val="646567"/>
              </a:solidFill>
              <a:latin typeface="Gotham Book" charset="0"/>
              <a:cs typeface="Gotham Book" charset="0"/>
            </a:endParaRPr>
          </a:p>
          <a:p>
            <a:pPr eaLnBrk="1" hangingPunct="1">
              <a:spcBef>
                <a:spcPct val="20000"/>
              </a:spcBef>
              <a:buClr>
                <a:srgbClr val="FFCD00"/>
              </a:buClr>
              <a:buFont typeface="Calibri Light" charset="0"/>
              <a:buNone/>
            </a:pP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33</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3136879"/>
      </p:ext>
    </p:extLst>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endParaRPr lang="es-ES_tradnl" sz="1200" b="0" i="0" u="none" strike="noStrike" kern="1200" baseline="0" dirty="0" smtClean="0">
              <a:solidFill>
                <a:schemeClr val="tx1"/>
              </a:solidFill>
              <a:latin typeface="+mn-lt"/>
              <a:ea typeface="+mn-ea"/>
              <a:cs typeface="+mn-cs"/>
            </a:endParaRPr>
          </a:p>
          <a:p>
            <a:pPr eaLnBrk="1" hangingPunct="1">
              <a:spcBef>
                <a:spcPct val="20000"/>
              </a:spcBef>
              <a:buClr>
                <a:srgbClr val="FFCD00"/>
              </a:buClr>
              <a:buFont typeface="Calibri Light" charset="0"/>
              <a:buNone/>
            </a:pPr>
            <a:endParaRPr lang="es-ES_tradnl" sz="1200" b="1" i="0" u="none" strike="noStrike"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b="1" i="0" u="none" strike="noStrike" kern="1200" baseline="0" dirty="0" smtClean="0">
                <a:solidFill>
                  <a:schemeClr val="tx1"/>
                </a:solidFill>
                <a:latin typeface="+mn-lt"/>
                <a:ea typeface="+mn-ea"/>
                <a:cs typeface="+mn-cs"/>
              </a:rPr>
              <a:t>•</a:t>
            </a:r>
            <a:r>
              <a:rPr lang="es-ES_tradnl" sz="1200" dirty="0" smtClean="0">
                <a:solidFill>
                  <a:srgbClr val="646567"/>
                </a:solidFill>
                <a:latin typeface="Gotham Book" charset="0"/>
                <a:cs typeface="Gotham Book" charset="0"/>
              </a:rPr>
              <a:t>Smith EM, Bridges CM, </a:t>
            </a:r>
            <a:r>
              <a:rPr lang="es-ES_tradnl" sz="1200" dirty="0" err="1" smtClean="0">
                <a:solidFill>
                  <a:srgbClr val="646567"/>
                </a:solidFill>
                <a:latin typeface="Gotham Book" charset="0"/>
                <a:cs typeface="Gotham Book" charset="0"/>
              </a:rPr>
              <a:t>Kanzawa</a:t>
            </a:r>
            <a:r>
              <a:rPr lang="es-ES_tradnl" sz="1200" dirty="0" smtClean="0">
                <a:solidFill>
                  <a:srgbClr val="646567"/>
                </a:solidFill>
                <a:latin typeface="Gotham Book" charset="0"/>
                <a:cs typeface="Gotham Book" charset="0"/>
              </a:rPr>
              <a:t> G, </a:t>
            </a:r>
            <a:r>
              <a:rPr lang="es-ES_tradnl" sz="1200" dirty="0" err="1" smtClean="0">
                <a:solidFill>
                  <a:srgbClr val="646567"/>
                </a:solidFill>
                <a:latin typeface="Gotham Book" charset="0"/>
                <a:cs typeface="Gotham Book" charset="0"/>
              </a:rPr>
              <a:t>Knoerl</a:t>
            </a:r>
            <a:r>
              <a:rPr lang="es-ES_tradnl" sz="1200" dirty="0" smtClean="0">
                <a:solidFill>
                  <a:srgbClr val="646567"/>
                </a:solidFill>
                <a:latin typeface="Gotham Book" charset="0"/>
                <a:cs typeface="Gotham Book" charset="0"/>
              </a:rPr>
              <a:t> R, Kelly JP 4th, </a:t>
            </a:r>
            <a:r>
              <a:rPr lang="es-ES_tradnl" sz="1200" dirty="0" err="1" smtClean="0">
                <a:solidFill>
                  <a:srgbClr val="646567"/>
                </a:solidFill>
                <a:latin typeface="Gotham Book" charset="0"/>
                <a:cs typeface="Gotham Book" charset="0"/>
              </a:rPr>
              <a:t>Berezovsky</a:t>
            </a:r>
            <a:r>
              <a:rPr lang="es-ES_tradnl" sz="1200" dirty="0" smtClean="0">
                <a:solidFill>
                  <a:srgbClr val="646567"/>
                </a:solidFill>
                <a:latin typeface="Gotham Book" charset="0"/>
                <a:cs typeface="Gotham Book" charset="0"/>
              </a:rPr>
              <a:t> A, </a:t>
            </a:r>
            <a:r>
              <a:rPr lang="es-ES_tradnl" sz="1200" dirty="0" err="1" smtClean="0">
                <a:solidFill>
                  <a:srgbClr val="646567"/>
                </a:solidFill>
                <a:latin typeface="Gotham Book" charset="0"/>
                <a:cs typeface="Gotham Book" charset="0"/>
              </a:rPr>
              <a:t>Woo</a:t>
            </a:r>
            <a:r>
              <a:rPr lang="es-ES_tradnl" sz="1200" dirty="0" smtClean="0">
                <a:solidFill>
                  <a:srgbClr val="646567"/>
                </a:solidFill>
                <a:latin typeface="Gotham Book" charset="0"/>
                <a:cs typeface="Gotham Book" charset="0"/>
              </a:rPr>
              <a:t> C.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treatment-related</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neuropathic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syndro</a:t>
            </a:r>
            <a:r>
              <a:rPr lang="es-ES_tradnl" sz="1200" dirty="0" smtClean="0">
                <a:solidFill>
                  <a:srgbClr val="646567"/>
                </a:solidFill>
                <a:latin typeface="Gotham Book" charset="0"/>
                <a:cs typeface="Gotham Book" charset="0"/>
              </a:rPr>
              <a:t>-  mes--</a:t>
            </a:r>
            <a:r>
              <a:rPr lang="es-ES_tradnl" sz="1200" dirty="0" err="1" smtClean="0">
                <a:solidFill>
                  <a:srgbClr val="646567"/>
                </a:solidFill>
                <a:latin typeface="Gotham Book" charset="0"/>
                <a:cs typeface="Gotham Book" charset="0"/>
              </a:rPr>
              <a:t>epidemiology</a:t>
            </a:r>
            <a:r>
              <a:rPr lang="es-ES_tradnl" sz="1200" dirty="0" smtClean="0">
                <a:solidFill>
                  <a:srgbClr val="646567"/>
                </a:solidFill>
                <a:latin typeface="Gotham Book" charset="0"/>
                <a:cs typeface="Gotham Book" charset="0"/>
              </a:rPr>
              <a:t> and </a:t>
            </a:r>
            <a:r>
              <a:rPr lang="es-ES_tradnl" sz="1200" dirty="0" err="1" smtClean="0">
                <a:solidFill>
                  <a:srgbClr val="646567"/>
                </a:solidFill>
                <a:latin typeface="Gotham Book" charset="0"/>
                <a:cs typeface="Gotham Book" charset="0"/>
              </a:rPr>
              <a:t>treatment</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an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update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Curr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Headache</a:t>
            </a:r>
            <a:r>
              <a:rPr lang="es-ES_tradnl" sz="1200" dirty="0" smtClean="0">
                <a:solidFill>
                  <a:srgbClr val="646567"/>
                </a:solidFill>
                <a:latin typeface="Gotham Book" charset="0"/>
                <a:cs typeface="Gotham Book" charset="0"/>
              </a:rPr>
              <a:t> Rep. 2014 Nov;18(11):459</a:t>
            </a: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Boland</a:t>
            </a:r>
            <a:r>
              <a:rPr lang="es-ES_tradnl" sz="1200" dirty="0" smtClean="0">
                <a:solidFill>
                  <a:srgbClr val="646567"/>
                </a:solidFill>
                <a:latin typeface="Gotham Book" charset="0"/>
                <a:cs typeface="Gotham Book" charset="0"/>
              </a:rPr>
              <a:t> EG, </a:t>
            </a:r>
            <a:r>
              <a:rPr lang="es-ES_tradnl" sz="1200" dirty="0" err="1" smtClean="0">
                <a:solidFill>
                  <a:srgbClr val="646567"/>
                </a:solidFill>
                <a:latin typeface="Gotham Book" charset="0"/>
                <a:cs typeface="Gotham Book" charset="0"/>
              </a:rPr>
              <a:t>Mulvey</a:t>
            </a:r>
            <a:r>
              <a:rPr lang="es-ES_tradnl" sz="1200" dirty="0" smtClean="0">
                <a:solidFill>
                  <a:srgbClr val="646567"/>
                </a:solidFill>
                <a:latin typeface="Gotham Book" charset="0"/>
                <a:cs typeface="Gotham Book" charset="0"/>
              </a:rPr>
              <a:t> MR, Bennett MI. </a:t>
            </a:r>
            <a:r>
              <a:rPr lang="es-ES_tradnl" sz="1200" dirty="0" err="1" smtClean="0">
                <a:solidFill>
                  <a:srgbClr val="646567"/>
                </a:solidFill>
                <a:latin typeface="Gotham Book" charset="0"/>
                <a:cs typeface="Gotham Book" charset="0"/>
              </a:rPr>
              <a:t>Classification</a:t>
            </a:r>
            <a:r>
              <a:rPr lang="es-ES_tradnl" sz="1200" dirty="0" smtClean="0">
                <a:solidFill>
                  <a:srgbClr val="646567"/>
                </a:solidFill>
                <a:latin typeface="Gotham Book" charset="0"/>
                <a:cs typeface="Gotham Book" charset="0"/>
              </a:rPr>
              <a:t> of </a:t>
            </a:r>
            <a:r>
              <a:rPr lang="es-ES_tradnl" sz="1200" dirty="0" err="1" smtClean="0">
                <a:solidFill>
                  <a:srgbClr val="646567"/>
                </a:solidFill>
                <a:latin typeface="Gotham Book" charset="0"/>
                <a:cs typeface="Gotham Book" charset="0"/>
              </a:rPr>
              <a:t>neuropathic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in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patients</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Curr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Opin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Support</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Palliat</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Care</a:t>
            </a:r>
            <a:r>
              <a:rPr lang="es-ES_tradnl" sz="1200" dirty="0" smtClean="0">
                <a:solidFill>
                  <a:srgbClr val="646567"/>
                </a:solidFill>
                <a:latin typeface="Gotham Book" charset="0"/>
                <a:cs typeface="Gotham Book" charset="0"/>
              </a:rPr>
              <a:t>. 2015  Jun;9(2):112-5.</a:t>
            </a: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dirty="0" smtClean="0">
                <a:solidFill>
                  <a:srgbClr val="646567"/>
                </a:solidFill>
                <a:latin typeface="Gotham Book" charset="0"/>
                <a:cs typeface="Gotham Book" charset="0"/>
              </a:rPr>
              <a:t>•</a:t>
            </a:r>
            <a:r>
              <a:rPr lang="es-ES_tradnl" sz="1200" baseline="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Hershman</a:t>
            </a:r>
            <a:r>
              <a:rPr lang="es-ES_tradnl" sz="1200" dirty="0" smtClean="0">
                <a:solidFill>
                  <a:srgbClr val="646567"/>
                </a:solidFill>
                <a:latin typeface="Gotham Book" charset="0"/>
                <a:cs typeface="Gotham Book" charset="0"/>
              </a:rPr>
              <a:t> DL, </a:t>
            </a:r>
            <a:r>
              <a:rPr lang="es-ES_tradnl" sz="1200" dirty="0" err="1" smtClean="0">
                <a:solidFill>
                  <a:srgbClr val="646567"/>
                </a:solidFill>
                <a:latin typeface="Gotham Book" charset="0"/>
                <a:cs typeface="Gotham Book" charset="0"/>
              </a:rPr>
              <a:t>Lacchetti</a:t>
            </a:r>
            <a:r>
              <a:rPr lang="es-ES_tradnl" sz="1200" dirty="0" smtClean="0">
                <a:solidFill>
                  <a:srgbClr val="646567"/>
                </a:solidFill>
                <a:latin typeface="Gotham Book" charset="0"/>
                <a:cs typeface="Gotham Book" charset="0"/>
              </a:rPr>
              <a:t> C, </a:t>
            </a:r>
            <a:r>
              <a:rPr lang="es-ES_tradnl" sz="1200" dirty="0" err="1" smtClean="0">
                <a:solidFill>
                  <a:srgbClr val="646567"/>
                </a:solidFill>
                <a:latin typeface="Gotham Book" charset="0"/>
                <a:cs typeface="Gotham Book" charset="0"/>
              </a:rPr>
              <a:t>Dworkin</a:t>
            </a:r>
            <a:r>
              <a:rPr lang="es-ES_tradnl" sz="1200" dirty="0" smtClean="0">
                <a:solidFill>
                  <a:srgbClr val="646567"/>
                </a:solidFill>
                <a:latin typeface="Gotham Book" charset="0"/>
                <a:cs typeface="Gotham Book" charset="0"/>
              </a:rPr>
              <a:t> RH, </a:t>
            </a:r>
            <a:r>
              <a:rPr lang="es-ES_tradnl" sz="1200" dirty="0" err="1" smtClean="0">
                <a:solidFill>
                  <a:srgbClr val="646567"/>
                </a:solidFill>
                <a:latin typeface="Gotham Book" charset="0"/>
                <a:cs typeface="Gotham Book" charset="0"/>
              </a:rPr>
              <a:t>Lavoie</a:t>
            </a:r>
            <a:r>
              <a:rPr lang="es-ES_tradnl" sz="1200" dirty="0" smtClean="0">
                <a:solidFill>
                  <a:srgbClr val="646567"/>
                </a:solidFill>
                <a:latin typeface="Gotham Book" charset="0"/>
                <a:cs typeface="Gotham Book" charset="0"/>
              </a:rPr>
              <a:t> Smith EM, </a:t>
            </a:r>
            <a:r>
              <a:rPr lang="es-ES_tradnl" sz="1200" dirty="0" err="1" smtClean="0">
                <a:solidFill>
                  <a:srgbClr val="646567"/>
                </a:solidFill>
                <a:latin typeface="Gotham Book" charset="0"/>
                <a:cs typeface="Gotham Book" charset="0"/>
              </a:rPr>
              <a:t>Bleeker</a:t>
            </a:r>
            <a:r>
              <a:rPr lang="es-ES_tradnl" sz="1200" dirty="0" smtClean="0">
                <a:solidFill>
                  <a:srgbClr val="646567"/>
                </a:solidFill>
                <a:latin typeface="Gotham Book" charset="0"/>
                <a:cs typeface="Gotham Book" charset="0"/>
              </a:rPr>
              <a:t> J, </a:t>
            </a:r>
            <a:r>
              <a:rPr lang="es-ES_tradnl" sz="1200" dirty="0" err="1" smtClean="0">
                <a:solidFill>
                  <a:srgbClr val="646567"/>
                </a:solidFill>
                <a:latin typeface="Gotham Book" charset="0"/>
                <a:cs typeface="Gotham Book" charset="0"/>
              </a:rPr>
              <a:t>Cavaletti</a:t>
            </a:r>
            <a:r>
              <a:rPr lang="es-ES_tradnl" sz="1200" dirty="0" smtClean="0">
                <a:solidFill>
                  <a:srgbClr val="646567"/>
                </a:solidFill>
                <a:latin typeface="Gotham Book" charset="0"/>
                <a:cs typeface="Gotham Book" charset="0"/>
              </a:rPr>
              <a:t> G, </a:t>
            </a:r>
            <a:r>
              <a:rPr lang="es-ES_tradnl" sz="1200" dirty="0" err="1" smtClean="0">
                <a:solidFill>
                  <a:srgbClr val="646567"/>
                </a:solidFill>
                <a:latin typeface="Gotham Book" charset="0"/>
                <a:cs typeface="Gotham Book" charset="0"/>
              </a:rPr>
              <a:t>Chauhan</a:t>
            </a:r>
            <a:r>
              <a:rPr lang="es-ES_tradnl" sz="1200" dirty="0" smtClean="0">
                <a:solidFill>
                  <a:srgbClr val="646567"/>
                </a:solidFill>
                <a:latin typeface="Gotham Book" charset="0"/>
                <a:cs typeface="Gotham Book" charset="0"/>
              </a:rPr>
              <a:t> C, </a:t>
            </a:r>
            <a:r>
              <a:rPr lang="es-ES_tradnl" sz="1200" dirty="0" err="1" smtClean="0">
                <a:solidFill>
                  <a:srgbClr val="646567"/>
                </a:solidFill>
                <a:latin typeface="Gotham Book" charset="0"/>
                <a:cs typeface="Gotham Book" charset="0"/>
              </a:rPr>
              <a:t>Gavin</a:t>
            </a:r>
            <a:r>
              <a:rPr lang="es-ES_tradnl" sz="1200" dirty="0" smtClean="0">
                <a:solidFill>
                  <a:srgbClr val="646567"/>
                </a:solidFill>
                <a:latin typeface="Gotham Book" charset="0"/>
                <a:cs typeface="Gotham Book" charset="0"/>
              </a:rPr>
              <a:t> P, </a:t>
            </a:r>
            <a:r>
              <a:rPr lang="es-ES_tradnl" sz="1200" dirty="0" err="1" smtClean="0">
                <a:solidFill>
                  <a:srgbClr val="646567"/>
                </a:solidFill>
                <a:latin typeface="Gotham Book" charset="0"/>
                <a:cs typeface="Gotham Book" charset="0"/>
              </a:rPr>
              <a:t>Lavino</a:t>
            </a:r>
            <a:r>
              <a:rPr lang="es-ES_tradnl" sz="1200" dirty="0" smtClean="0">
                <a:solidFill>
                  <a:srgbClr val="646567"/>
                </a:solidFill>
                <a:latin typeface="Gotham Book" charset="0"/>
                <a:cs typeface="Gotham Book" charset="0"/>
              </a:rPr>
              <a:t> A, </a:t>
            </a:r>
            <a:r>
              <a:rPr lang="es-ES_tradnl" sz="1200" dirty="0" err="1" smtClean="0">
                <a:solidFill>
                  <a:srgbClr val="646567"/>
                </a:solidFill>
                <a:latin typeface="Gotham Book" charset="0"/>
                <a:cs typeface="Gotham Book" charset="0"/>
              </a:rPr>
              <a:t>Lustberg</a:t>
            </a:r>
            <a:r>
              <a:rPr lang="es-ES_tradnl" sz="1200" dirty="0" smtClean="0">
                <a:solidFill>
                  <a:srgbClr val="646567"/>
                </a:solidFill>
                <a:latin typeface="Gotham Book" charset="0"/>
                <a:cs typeface="Gotham Book" charset="0"/>
              </a:rPr>
              <a:t> MB, </a:t>
            </a:r>
            <a:r>
              <a:rPr lang="es-ES_tradnl" sz="1200" dirty="0" err="1" smtClean="0">
                <a:solidFill>
                  <a:srgbClr val="646567"/>
                </a:solidFill>
                <a:latin typeface="Gotham Book" charset="0"/>
                <a:cs typeface="Gotham Book" charset="0"/>
              </a:rPr>
              <a:t>Paice</a:t>
            </a:r>
            <a:r>
              <a:rPr lang="es-ES_tradnl" sz="1200" dirty="0" smtClean="0">
                <a:solidFill>
                  <a:srgbClr val="646567"/>
                </a:solidFill>
                <a:latin typeface="Gotham Book" charset="0"/>
                <a:cs typeface="Gotham Book" charset="0"/>
              </a:rPr>
              <a:t> J,  Schneider B, Smith ML, Smith T, </a:t>
            </a:r>
            <a:r>
              <a:rPr lang="es-ES_tradnl" sz="1200" dirty="0" err="1" smtClean="0">
                <a:solidFill>
                  <a:srgbClr val="646567"/>
                </a:solidFill>
                <a:latin typeface="Gotham Book" charset="0"/>
                <a:cs typeface="Gotham Book" charset="0"/>
              </a:rPr>
              <a:t>Terstriep</a:t>
            </a:r>
            <a:r>
              <a:rPr lang="es-ES_tradnl" sz="1200" dirty="0" smtClean="0">
                <a:solidFill>
                  <a:srgbClr val="646567"/>
                </a:solidFill>
                <a:latin typeface="Gotham Book" charset="0"/>
                <a:cs typeface="Gotham Book" charset="0"/>
              </a:rPr>
              <a:t> S, Wagner-Johnston N, </a:t>
            </a:r>
            <a:r>
              <a:rPr lang="es-ES_tradnl" sz="1200" dirty="0" err="1" smtClean="0">
                <a:solidFill>
                  <a:srgbClr val="646567"/>
                </a:solidFill>
                <a:latin typeface="Gotham Book" charset="0"/>
                <a:cs typeface="Gotham Book" charset="0"/>
              </a:rPr>
              <a:t>Bak</a:t>
            </a:r>
            <a:r>
              <a:rPr lang="es-ES_tradnl" sz="1200" dirty="0" smtClean="0">
                <a:solidFill>
                  <a:srgbClr val="646567"/>
                </a:solidFill>
                <a:latin typeface="Gotham Book" charset="0"/>
                <a:cs typeface="Gotham Book" charset="0"/>
              </a:rPr>
              <a:t> K, </a:t>
            </a:r>
            <a:r>
              <a:rPr lang="es-ES_tradnl" sz="1200" dirty="0" err="1" smtClean="0">
                <a:solidFill>
                  <a:srgbClr val="646567"/>
                </a:solidFill>
                <a:latin typeface="Gotham Book" charset="0"/>
                <a:cs typeface="Gotham Book" charset="0"/>
              </a:rPr>
              <a:t>Loprinzi</a:t>
            </a:r>
            <a:r>
              <a:rPr lang="es-ES_tradnl" sz="1200" dirty="0" smtClean="0">
                <a:solidFill>
                  <a:srgbClr val="646567"/>
                </a:solidFill>
                <a:latin typeface="Gotham Book" charset="0"/>
                <a:cs typeface="Gotham Book" charset="0"/>
              </a:rPr>
              <a:t> CL; American </a:t>
            </a:r>
            <a:r>
              <a:rPr lang="es-ES_tradnl" sz="1200" dirty="0" err="1" smtClean="0">
                <a:solidFill>
                  <a:srgbClr val="646567"/>
                </a:solidFill>
                <a:latin typeface="Gotham Book" charset="0"/>
                <a:cs typeface="Gotham Book" charset="0"/>
              </a:rPr>
              <a:t>Society</a:t>
            </a:r>
            <a:r>
              <a:rPr lang="es-ES_tradnl" sz="1200" dirty="0" smtClean="0">
                <a:solidFill>
                  <a:srgbClr val="646567"/>
                </a:solidFill>
                <a:latin typeface="Gotham Book" charset="0"/>
                <a:cs typeface="Gotham Book" charset="0"/>
              </a:rPr>
              <a:t> of </a:t>
            </a:r>
            <a:r>
              <a:rPr lang="es-ES_tradnl" sz="1200" dirty="0" err="1" smtClean="0">
                <a:solidFill>
                  <a:srgbClr val="646567"/>
                </a:solidFill>
                <a:latin typeface="Gotham Book" charset="0"/>
                <a:cs typeface="Gotham Book" charset="0"/>
              </a:rPr>
              <a:t>Clinical</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Oncology</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Preven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tion</a:t>
            </a:r>
            <a:r>
              <a:rPr lang="es-ES_tradnl" sz="1200" dirty="0" smtClean="0">
                <a:solidFill>
                  <a:srgbClr val="646567"/>
                </a:solidFill>
                <a:latin typeface="Gotham Book" charset="0"/>
                <a:cs typeface="Gotham Book" charset="0"/>
              </a:rPr>
              <a:t> and </a:t>
            </a:r>
            <a:r>
              <a:rPr lang="es-ES_tradnl" sz="1200" dirty="0" err="1" smtClean="0">
                <a:solidFill>
                  <a:srgbClr val="646567"/>
                </a:solidFill>
                <a:latin typeface="Gotham Book" charset="0"/>
                <a:cs typeface="Gotham Book" charset="0"/>
              </a:rPr>
              <a:t>management</a:t>
            </a:r>
            <a:r>
              <a:rPr lang="es-ES_tradnl" sz="1200" dirty="0" smtClean="0">
                <a:solidFill>
                  <a:srgbClr val="646567"/>
                </a:solidFill>
                <a:latin typeface="Gotham Book" charset="0"/>
                <a:cs typeface="Gotham Book" charset="0"/>
              </a:rPr>
              <a:t> of </a:t>
            </a:r>
            <a:r>
              <a:rPr lang="es-ES_tradnl" sz="1200" dirty="0" err="1" smtClean="0">
                <a:solidFill>
                  <a:srgbClr val="646567"/>
                </a:solidFill>
                <a:latin typeface="Gotham Book" charset="0"/>
                <a:cs typeface="Gotham Book" charset="0"/>
              </a:rPr>
              <a:t>chemotherapy-induced</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peripheral</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neuropathy</a:t>
            </a:r>
            <a:r>
              <a:rPr lang="es-ES_tradnl" sz="1200" dirty="0" smtClean="0">
                <a:solidFill>
                  <a:srgbClr val="646567"/>
                </a:solidFill>
                <a:latin typeface="Gotham Book" charset="0"/>
                <a:cs typeface="Gotham Book" charset="0"/>
              </a:rPr>
              <a:t> in </a:t>
            </a:r>
            <a:r>
              <a:rPr lang="es-ES_tradnl" sz="1200" dirty="0" err="1" smtClean="0">
                <a:solidFill>
                  <a:srgbClr val="646567"/>
                </a:solidFill>
                <a:latin typeface="Gotham Book" charset="0"/>
                <a:cs typeface="Gotham Book" charset="0"/>
              </a:rPr>
              <a:t>survivors</a:t>
            </a:r>
            <a:r>
              <a:rPr lang="es-ES_tradnl" sz="1200" dirty="0" smtClean="0">
                <a:solidFill>
                  <a:srgbClr val="646567"/>
                </a:solidFill>
                <a:latin typeface="Gotham Book" charset="0"/>
                <a:cs typeface="Gotham Book" charset="0"/>
              </a:rPr>
              <a:t> of </a:t>
            </a:r>
            <a:r>
              <a:rPr lang="es-ES_tradnl" sz="1200" dirty="0" err="1" smtClean="0">
                <a:solidFill>
                  <a:srgbClr val="646567"/>
                </a:solidFill>
                <a:latin typeface="Gotham Book" charset="0"/>
                <a:cs typeface="Gotham Book" charset="0"/>
              </a:rPr>
              <a:t>adult</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cancers</a:t>
            </a:r>
            <a:r>
              <a:rPr lang="es-ES_tradnl" sz="1200" dirty="0" smtClean="0">
                <a:solidFill>
                  <a:srgbClr val="646567"/>
                </a:solidFill>
                <a:latin typeface="Gotham Book" charset="0"/>
                <a:cs typeface="Gotham Book" charset="0"/>
              </a:rPr>
              <a:t>: American </a:t>
            </a:r>
            <a:r>
              <a:rPr lang="es-ES_tradnl" sz="1200" dirty="0" err="1" smtClean="0">
                <a:solidFill>
                  <a:srgbClr val="646567"/>
                </a:solidFill>
                <a:latin typeface="Gotham Book" charset="0"/>
                <a:cs typeface="Gotham Book" charset="0"/>
              </a:rPr>
              <a:t>Society</a:t>
            </a:r>
            <a:r>
              <a:rPr lang="es-ES_tradnl" sz="1200" dirty="0" smtClean="0">
                <a:solidFill>
                  <a:srgbClr val="646567"/>
                </a:solidFill>
                <a:latin typeface="Gotham Book" charset="0"/>
                <a:cs typeface="Gotham Book" charset="0"/>
              </a:rPr>
              <a:t> of </a:t>
            </a:r>
            <a:r>
              <a:rPr lang="es-ES_tradnl" sz="1200" dirty="0" err="1" smtClean="0">
                <a:solidFill>
                  <a:srgbClr val="646567"/>
                </a:solidFill>
                <a:latin typeface="Gotham Book" charset="0"/>
                <a:cs typeface="Gotham Book" charset="0"/>
              </a:rPr>
              <a:t>Clinical</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Oncology</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clinical</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practice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guideline</a:t>
            </a:r>
            <a:r>
              <a:rPr lang="es-ES_tradnl" sz="1200" dirty="0" smtClean="0">
                <a:solidFill>
                  <a:srgbClr val="646567"/>
                </a:solidFill>
                <a:latin typeface="Gotham Book" charset="0"/>
                <a:cs typeface="Gotham Book" charset="0"/>
              </a:rPr>
              <a:t>. J </a:t>
            </a:r>
            <a:r>
              <a:rPr lang="es-ES_tradnl" sz="1200" dirty="0" err="1" smtClean="0">
                <a:solidFill>
                  <a:srgbClr val="646567"/>
                </a:solidFill>
                <a:latin typeface="Gotham Book" charset="0"/>
                <a:cs typeface="Gotham Book" charset="0"/>
              </a:rPr>
              <a:t>Clin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Oncol</a:t>
            </a:r>
            <a:r>
              <a:rPr lang="es-ES_tradnl" sz="1200" dirty="0" smtClean="0">
                <a:solidFill>
                  <a:srgbClr val="646567"/>
                </a:solidFill>
                <a:latin typeface="Gotham Book" charset="0"/>
                <a:cs typeface="Gotham Book" charset="0"/>
              </a:rPr>
              <a:t>. 2014 Jun 20;32(18):1941.</a:t>
            </a: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Diagnostic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Methods</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for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Neuropathic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A </a:t>
            </a:r>
            <a:r>
              <a:rPr lang="es-ES_tradnl" sz="1200" dirty="0" err="1" smtClean="0">
                <a:solidFill>
                  <a:srgbClr val="646567"/>
                </a:solidFill>
                <a:latin typeface="Gotham Book" charset="0"/>
                <a:cs typeface="Gotham Book" charset="0"/>
              </a:rPr>
              <a:t>Review</a:t>
            </a:r>
            <a:r>
              <a:rPr lang="es-ES_tradnl" sz="1200" dirty="0" smtClean="0">
                <a:solidFill>
                  <a:srgbClr val="646567"/>
                </a:solidFill>
                <a:latin typeface="Gotham Book" charset="0"/>
                <a:cs typeface="Gotham Book" charset="0"/>
              </a:rPr>
              <a:t> of </a:t>
            </a:r>
            <a:r>
              <a:rPr lang="es-ES_tradnl" sz="1200" dirty="0" err="1" smtClean="0">
                <a:solidFill>
                  <a:srgbClr val="646567"/>
                </a:solidFill>
                <a:latin typeface="Gotham Book" charset="0"/>
                <a:cs typeface="Gotham Book" charset="0"/>
              </a:rPr>
              <a:t>Diagnostic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Accuracy</a:t>
            </a:r>
            <a:r>
              <a:rPr lang="es-ES_tradnl" sz="1200" dirty="0" smtClean="0">
                <a:solidFill>
                  <a:srgbClr val="646567"/>
                </a:solidFill>
                <a:latin typeface="Gotham Book" charset="0"/>
                <a:cs typeface="Gotham Book" charset="0"/>
              </a:rPr>
              <a:t> [Internet]. </a:t>
            </a:r>
            <a:r>
              <a:rPr lang="es-ES_tradnl" sz="1200" dirty="0" err="1" smtClean="0">
                <a:solidFill>
                  <a:srgbClr val="646567"/>
                </a:solidFill>
                <a:latin typeface="Gotham Book" charset="0"/>
                <a:cs typeface="Gotham Book" charset="0"/>
              </a:rPr>
              <a:t>Source</a:t>
            </a:r>
            <a:r>
              <a:rPr lang="es-ES_tradnl" sz="1200" dirty="0" smtClean="0">
                <a:solidFill>
                  <a:srgbClr val="646567"/>
                </a:solidFill>
                <a:latin typeface="Gotham Book" charset="0"/>
                <a:cs typeface="Gotham Book" charset="0"/>
              </a:rPr>
              <a:t> Ottawa (ON): Canadian Agency </a:t>
            </a:r>
            <a:r>
              <a:rPr lang="es-ES_tradnl" sz="1200" dirty="0" err="1" smtClean="0">
                <a:solidFill>
                  <a:srgbClr val="646567"/>
                </a:solidFill>
                <a:latin typeface="Gotham Book" charset="0"/>
                <a:cs typeface="Gotham Book" charset="0"/>
              </a:rPr>
              <a:t>for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Drugs</a:t>
            </a:r>
            <a:r>
              <a:rPr lang="es-ES_tradnl" sz="1200" dirty="0" smtClean="0">
                <a:solidFill>
                  <a:srgbClr val="646567"/>
                </a:solidFill>
                <a:latin typeface="Gotham Book" charset="0"/>
                <a:cs typeface="Gotham Book" charset="0"/>
              </a:rPr>
              <a:t> and Technologies in </a:t>
            </a:r>
            <a:r>
              <a:rPr lang="es-ES_tradnl" sz="1200" dirty="0" err="1" smtClean="0">
                <a:solidFill>
                  <a:srgbClr val="646567"/>
                </a:solidFill>
                <a:latin typeface="Gotham Book" charset="0"/>
                <a:cs typeface="Gotham Book" charset="0"/>
              </a:rPr>
              <a:t>Health</a:t>
            </a:r>
            <a:r>
              <a:rPr lang="es-ES_tradnl" sz="1200" dirty="0" smtClean="0">
                <a:solidFill>
                  <a:srgbClr val="646567"/>
                </a:solidFill>
                <a:latin typeface="Gotham Book" charset="0"/>
                <a:cs typeface="Gotham Book" charset="0"/>
              </a:rPr>
              <a:t>; 2015 </a:t>
            </a:r>
            <a:r>
              <a:rPr lang="es-ES_tradnl" sz="1200" dirty="0" err="1" smtClean="0">
                <a:solidFill>
                  <a:srgbClr val="646567"/>
                </a:solidFill>
                <a:latin typeface="Gotham Book" charset="0"/>
                <a:cs typeface="Gotham Book" charset="0"/>
              </a:rPr>
              <a:t>Apr</a:t>
            </a:r>
            <a:r>
              <a:rPr lang="es-ES_tradnl" sz="1200" dirty="0" smtClean="0">
                <a:solidFill>
                  <a:srgbClr val="646567"/>
                </a:solidFill>
                <a:latin typeface="Gotham Book" charset="0"/>
                <a:cs typeface="Gotham Book" charset="0"/>
              </a:rPr>
              <a:t>. CADTH Rapid Response </a:t>
            </a:r>
            <a:r>
              <a:rPr lang="es-ES_tradnl" sz="1200" dirty="0" err="1" smtClean="0">
                <a:solidFill>
                  <a:srgbClr val="646567"/>
                </a:solidFill>
                <a:latin typeface="Gotham Book" charset="0"/>
                <a:cs typeface="Gotham Book" charset="0"/>
              </a:rPr>
              <a:t>Reports</a:t>
            </a:r>
            <a:r>
              <a:rPr lang="es-ES_tradnl" sz="1200" dirty="0" smtClean="0">
                <a:solidFill>
                  <a:srgbClr val="646567"/>
                </a:solidFill>
                <a:latin typeface="Gotham Book" charset="0"/>
                <a:cs typeface="Gotham Book" charset="0"/>
              </a:rPr>
              <a:t>.</a:t>
            </a: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endParaRPr lang="es-ES_tradnl" sz="1200" dirty="0" smtClean="0">
              <a:solidFill>
                <a:srgbClr val="646567"/>
              </a:solidFill>
              <a:latin typeface="Gotham Book" charset="0"/>
              <a:cs typeface="Gotham Book" charset="0"/>
            </a:endParaRP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endParaRPr lang="es-ES_tradnl" sz="1200" dirty="0" smtClean="0">
              <a:solidFill>
                <a:srgbClr val="646567"/>
              </a:solidFill>
              <a:latin typeface="Gotham Book" charset="0"/>
              <a:cs typeface="Gotham Book" charset="0"/>
            </a:endParaRP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endParaRPr lang="es-ES_tradnl" sz="1200" dirty="0" smtClean="0">
              <a:solidFill>
                <a:srgbClr val="646567"/>
              </a:solidFill>
              <a:latin typeface="Gotham Book" charset="0"/>
              <a:cs typeface="Gotham Book" charset="0"/>
            </a:endParaRPr>
          </a:p>
          <a:p>
            <a:pPr eaLnBrk="1" hangingPunct="1">
              <a:spcBef>
                <a:spcPct val="20000"/>
              </a:spcBef>
              <a:buClr>
                <a:srgbClr val="FFCD00"/>
              </a:buClr>
              <a:buFont typeface="Calibri Light" charset="0"/>
              <a:buNone/>
            </a:pPr>
            <a:endParaRPr lang="es-ES_tradnl" sz="1200" dirty="0" smtClean="0">
              <a:solidFill>
                <a:srgbClr val="646567"/>
              </a:solidFill>
              <a:latin typeface="Gotham Book" charset="0"/>
              <a:cs typeface="Gotham Book" charset="0"/>
            </a:endParaRPr>
          </a:p>
          <a:p>
            <a:pPr eaLnBrk="1" hangingPunct="1">
              <a:spcBef>
                <a:spcPct val="20000"/>
              </a:spcBef>
              <a:buClr>
                <a:srgbClr val="FFCD00"/>
              </a:buClr>
              <a:buFont typeface="Calibri Light" charset="0"/>
              <a:buNone/>
            </a:pPr>
            <a:endParaRPr lang="es-ES_tradnl" sz="1200" dirty="0" smtClean="0">
              <a:solidFill>
                <a:srgbClr val="646567"/>
              </a:solidFill>
              <a:latin typeface="Gotham Book" charset="0"/>
              <a:cs typeface="Gotham Book" charset="0"/>
            </a:endParaRPr>
          </a:p>
          <a:p>
            <a:pPr eaLnBrk="1" hangingPunct="1">
              <a:spcBef>
                <a:spcPct val="20000"/>
              </a:spcBef>
              <a:buClr>
                <a:srgbClr val="FFCD00"/>
              </a:buClr>
              <a:buFont typeface="Calibri Light" charset="0"/>
              <a:buNone/>
            </a:pP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34</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508634527"/>
      </p:ext>
    </p:extLst>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endParaRPr lang="es-ES_tradnl" sz="1200" b="0" i="0" u="none" strike="noStrike" kern="1200" baseline="0" dirty="0" smtClean="0">
              <a:solidFill>
                <a:schemeClr val="tx1"/>
              </a:solidFill>
              <a:latin typeface="+mn-lt"/>
              <a:ea typeface="+mn-ea"/>
              <a:cs typeface="+mn-cs"/>
            </a:endParaRPr>
          </a:p>
          <a:p>
            <a:pPr eaLnBrk="1" hangingPunct="1">
              <a:spcBef>
                <a:spcPct val="20000"/>
              </a:spcBef>
              <a:buClr>
                <a:srgbClr val="FFCD00"/>
              </a:buClr>
              <a:buFont typeface="Calibri Light" charset="0"/>
              <a:buNone/>
            </a:pPr>
            <a:endParaRPr lang="es-ES_tradnl" sz="1200" b="1" i="0" u="none" strike="noStrike" kern="1200" baseline="0" dirty="0" smtClean="0">
              <a:solidFill>
                <a:schemeClr val="tx1"/>
              </a:solidFill>
              <a:latin typeface="+mn-lt"/>
              <a:ea typeface="+mn-ea"/>
              <a:cs typeface="+mn-cs"/>
            </a:endParaRPr>
          </a:p>
          <a:p>
            <a:pPr eaLnBrk="1" hangingPunct="1">
              <a:spcBef>
                <a:spcPct val="20000"/>
              </a:spcBef>
              <a:buClr>
                <a:srgbClr val="FFCD00"/>
              </a:buClr>
              <a:buFont typeface="Calibri Light" charset="0"/>
              <a:buNone/>
            </a:pPr>
            <a:r>
              <a:rPr lang="es-ES_tradnl" sz="1200" b="1" i="0" u="none" strike="noStrike" kern="1200" baseline="0" dirty="0" smtClean="0">
                <a:solidFill>
                  <a:schemeClr val="tx1"/>
                </a:solidFill>
                <a:latin typeface="+mn-lt"/>
                <a:ea typeface="+mn-ea"/>
                <a:cs typeface="+mn-cs"/>
              </a:rPr>
              <a:t>• </a:t>
            </a:r>
            <a:r>
              <a:rPr lang="es-ES_tradnl" sz="1200" dirty="0" smtClean="0">
                <a:solidFill>
                  <a:srgbClr val="646567"/>
                </a:solidFill>
                <a:latin typeface="Gotham Book" charset="0"/>
                <a:cs typeface="Gotham Book" charset="0"/>
              </a:rPr>
              <a:t>Smith EM, Bridges CM, </a:t>
            </a:r>
            <a:r>
              <a:rPr lang="es-ES_tradnl" sz="1200" dirty="0" err="1" smtClean="0">
                <a:solidFill>
                  <a:srgbClr val="646567"/>
                </a:solidFill>
                <a:latin typeface="Gotham Book" charset="0"/>
                <a:cs typeface="Gotham Book" charset="0"/>
              </a:rPr>
              <a:t>Kanzawa</a:t>
            </a:r>
            <a:r>
              <a:rPr lang="es-ES_tradnl" sz="1200" dirty="0" smtClean="0">
                <a:solidFill>
                  <a:srgbClr val="646567"/>
                </a:solidFill>
                <a:latin typeface="Gotham Book" charset="0"/>
                <a:cs typeface="Gotham Book" charset="0"/>
              </a:rPr>
              <a:t> G, </a:t>
            </a:r>
            <a:r>
              <a:rPr lang="es-ES_tradnl" sz="1200" dirty="0" err="1" smtClean="0">
                <a:solidFill>
                  <a:srgbClr val="646567"/>
                </a:solidFill>
                <a:latin typeface="Gotham Book" charset="0"/>
                <a:cs typeface="Gotham Book" charset="0"/>
              </a:rPr>
              <a:t>Knoerl</a:t>
            </a:r>
            <a:r>
              <a:rPr lang="es-ES_tradnl" sz="1200" dirty="0" smtClean="0">
                <a:solidFill>
                  <a:srgbClr val="646567"/>
                </a:solidFill>
                <a:latin typeface="Gotham Book" charset="0"/>
                <a:cs typeface="Gotham Book" charset="0"/>
              </a:rPr>
              <a:t> R, Kelly JP 4th, </a:t>
            </a:r>
            <a:r>
              <a:rPr lang="es-ES_tradnl" sz="1200" dirty="0" err="1" smtClean="0">
                <a:solidFill>
                  <a:srgbClr val="646567"/>
                </a:solidFill>
                <a:latin typeface="Gotham Book" charset="0"/>
                <a:cs typeface="Gotham Book" charset="0"/>
              </a:rPr>
              <a:t>Berezovsky</a:t>
            </a:r>
            <a:r>
              <a:rPr lang="es-ES_tradnl" sz="1200" dirty="0" smtClean="0">
                <a:solidFill>
                  <a:srgbClr val="646567"/>
                </a:solidFill>
                <a:latin typeface="Gotham Book" charset="0"/>
                <a:cs typeface="Gotham Book" charset="0"/>
              </a:rPr>
              <a:t> A, </a:t>
            </a:r>
            <a:r>
              <a:rPr lang="es-ES_tradnl" sz="1200" dirty="0" err="1" smtClean="0">
                <a:solidFill>
                  <a:srgbClr val="646567"/>
                </a:solidFill>
                <a:latin typeface="Gotham Book" charset="0"/>
                <a:cs typeface="Gotham Book" charset="0"/>
              </a:rPr>
              <a:t>Woo</a:t>
            </a:r>
            <a:r>
              <a:rPr lang="es-ES_tradnl" sz="1200" dirty="0" smtClean="0">
                <a:solidFill>
                  <a:srgbClr val="646567"/>
                </a:solidFill>
                <a:latin typeface="Gotham Book" charset="0"/>
                <a:cs typeface="Gotham Book" charset="0"/>
              </a:rPr>
              <a:t> C.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treatment-related</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neuropathic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syndro</a:t>
            </a:r>
            <a:r>
              <a:rPr lang="es-ES_tradnl" sz="1200" dirty="0" smtClean="0">
                <a:solidFill>
                  <a:srgbClr val="646567"/>
                </a:solidFill>
                <a:latin typeface="Gotham Book" charset="0"/>
                <a:cs typeface="Gotham Book" charset="0"/>
              </a:rPr>
              <a:t>-  mes--</a:t>
            </a:r>
            <a:r>
              <a:rPr lang="es-ES_tradnl" sz="1200" dirty="0" err="1" smtClean="0">
                <a:solidFill>
                  <a:srgbClr val="646567"/>
                </a:solidFill>
                <a:latin typeface="Gotham Book" charset="0"/>
                <a:cs typeface="Gotham Book" charset="0"/>
              </a:rPr>
              <a:t>epidemiology</a:t>
            </a:r>
            <a:r>
              <a:rPr lang="es-ES_tradnl" sz="1200" dirty="0" smtClean="0">
                <a:solidFill>
                  <a:srgbClr val="646567"/>
                </a:solidFill>
                <a:latin typeface="Gotham Book" charset="0"/>
                <a:cs typeface="Gotham Book" charset="0"/>
              </a:rPr>
              <a:t> and </a:t>
            </a:r>
            <a:r>
              <a:rPr lang="es-ES_tradnl" sz="1200" dirty="0" err="1" smtClean="0">
                <a:solidFill>
                  <a:srgbClr val="646567"/>
                </a:solidFill>
                <a:latin typeface="Gotham Book" charset="0"/>
                <a:cs typeface="Gotham Book" charset="0"/>
              </a:rPr>
              <a:t>treatment</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an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update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Curr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Headache</a:t>
            </a:r>
            <a:r>
              <a:rPr lang="es-ES_tradnl" sz="1200" dirty="0" smtClean="0">
                <a:solidFill>
                  <a:srgbClr val="646567"/>
                </a:solidFill>
                <a:latin typeface="Gotham Book" charset="0"/>
                <a:cs typeface="Gotham Book" charset="0"/>
              </a:rPr>
              <a:t> Rep. 2014 Nov;18(11):459</a:t>
            </a:r>
          </a:p>
          <a:p>
            <a:pPr eaLnBrk="1" hangingPunct="1">
              <a:spcBef>
                <a:spcPct val="20000"/>
              </a:spcBef>
              <a:buClr>
                <a:srgbClr val="FFCD00"/>
              </a:buClr>
              <a:buFont typeface="Calibri Light" charset="0"/>
              <a:buNone/>
            </a:pPr>
            <a:endParaRPr lang="es-ES_tradnl" sz="1200" dirty="0" smtClean="0">
              <a:solidFill>
                <a:srgbClr val="646567"/>
              </a:solidFill>
              <a:latin typeface="Gotham Book" charset="0"/>
              <a:cs typeface="Gotham Book" charset="0"/>
            </a:endParaRPr>
          </a:p>
          <a:p>
            <a:pPr eaLnBrk="1" hangingPunct="1">
              <a:spcBef>
                <a:spcPct val="20000"/>
              </a:spcBef>
              <a:buClr>
                <a:srgbClr val="FFCD00"/>
              </a:buClr>
              <a:buFont typeface="Calibri Light" charset="0"/>
              <a:buNone/>
            </a:pPr>
            <a:endParaRPr lang="es-ES_tradnl" sz="1200" dirty="0" smtClean="0">
              <a:solidFill>
                <a:srgbClr val="646567"/>
              </a:solidFill>
              <a:latin typeface="Gotham Book" charset="0"/>
              <a:cs typeface="Gotham Book" charset="0"/>
            </a:endParaRPr>
          </a:p>
          <a:p>
            <a:pPr eaLnBrk="1" hangingPunct="1">
              <a:spcBef>
                <a:spcPct val="20000"/>
              </a:spcBef>
              <a:buClr>
                <a:srgbClr val="FFCD00"/>
              </a:buClr>
              <a:buFont typeface="Calibri Light" charset="0"/>
              <a:buNone/>
            </a:pP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35</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713674367"/>
      </p:ext>
    </p:extLst>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smtClean="0">
                <a:latin typeface="Calibri" charset="0"/>
              </a:rPr>
              <a:t>Como la mayoría de las veces el dolor es mixto, se</a:t>
            </a:r>
            <a:r>
              <a:rPr lang="es-ES_tradnl" baseline="0" dirty="0" smtClean="0">
                <a:latin typeface="Calibri" charset="0"/>
              </a:rPr>
              <a:t> </a:t>
            </a:r>
            <a:r>
              <a:rPr lang="es-ES_tradnl" dirty="0" smtClean="0">
                <a:latin typeface="Calibri" charset="0"/>
              </a:rPr>
              <a:t>recomienda la asociación de fármacos con distintas diana</a:t>
            </a:r>
            <a:r>
              <a:rPr lang="es-ES_tradnl" baseline="0" dirty="0" smtClean="0">
                <a:latin typeface="Calibri" charset="0"/>
              </a:rPr>
              <a:t> </a:t>
            </a:r>
            <a:r>
              <a:rPr lang="es-ES_tradnl" dirty="0" smtClean="0">
                <a:latin typeface="Calibri" charset="0"/>
              </a:rPr>
              <a:t>terapéuticas. En este sentido, la combinación de </a:t>
            </a:r>
            <a:r>
              <a:rPr lang="es-ES_tradnl" dirty="0" err="1" smtClean="0">
                <a:latin typeface="Calibri" charset="0"/>
              </a:rPr>
              <a:t>gabapentina</a:t>
            </a:r>
            <a:r>
              <a:rPr lang="es-ES_tradnl" baseline="0" dirty="0" smtClean="0">
                <a:latin typeface="Calibri" charset="0"/>
              </a:rPr>
              <a:t> </a:t>
            </a:r>
            <a:r>
              <a:rPr lang="es-ES_tradnl" dirty="0" smtClean="0">
                <a:latin typeface="Calibri" charset="0"/>
              </a:rPr>
              <a:t>o </a:t>
            </a:r>
            <a:r>
              <a:rPr lang="es-ES_tradnl" dirty="0" err="1" smtClean="0">
                <a:latin typeface="Calibri" charset="0"/>
              </a:rPr>
              <a:t>pregabalina</a:t>
            </a:r>
            <a:r>
              <a:rPr lang="es-ES_tradnl" dirty="0" smtClean="0">
                <a:latin typeface="Calibri" charset="0"/>
              </a:rPr>
              <a:t> con opioides podría ser beneficiosa en</a:t>
            </a:r>
            <a:r>
              <a:rPr lang="es-ES_tradnl" baseline="0" dirty="0" smtClean="0">
                <a:latin typeface="Calibri" charset="0"/>
              </a:rPr>
              <a:t> </a:t>
            </a:r>
            <a:r>
              <a:rPr lang="es-ES_tradnl" dirty="0" smtClean="0">
                <a:latin typeface="Calibri" charset="0"/>
              </a:rPr>
              <a:t>pacientes que sufren de cáncer con dolor </a:t>
            </a:r>
            <a:r>
              <a:rPr lang="es-ES_tradnl" dirty="0" err="1" smtClean="0">
                <a:latin typeface="Calibri" charset="0"/>
              </a:rPr>
              <a:t>neuropático</a:t>
            </a:r>
            <a:r>
              <a:rPr lang="es-ES_tradnl" dirty="0" smtClean="0">
                <a:latin typeface="Calibri" charset="0"/>
              </a:rPr>
              <a:t> no</a:t>
            </a:r>
            <a:r>
              <a:rPr lang="es-ES_tradnl" baseline="0" dirty="0" smtClean="0">
                <a:latin typeface="Calibri" charset="0"/>
              </a:rPr>
              <a:t> </a:t>
            </a:r>
            <a:r>
              <a:rPr lang="es-ES_tradnl" dirty="0" smtClean="0">
                <a:latin typeface="Calibri" charset="0"/>
              </a:rPr>
              <a:t>causado por NIQT pero sí en el causado por infiltración</a:t>
            </a:r>
            <a:r>
              <a:rPr lang="es-ES_tradnl" baseline="0" dirty="0" smtClean="0">
                <a:latin typeface="Calibri" charset="0"/>
              </a:rPr>
              <a:t> </a:t>
            </a:r>
            <a:r>
              <a:rPr lang="es-ES_tradnl" dirty="0" smtClean="0">
                <a:latin typeface="Calibri" charset="0"/>
              </a:rPr>
              <a:t>neuronal o compresión de tumores, permitiendo una adecuada</a:t>
            </a:r>
            <a:r>
              <a:rPr lang="es-ES_tradnl" baseline="0" dirty="0" smtClean="0">
                <a:latin typeface="Calibri" charset="0"/>
              </a:rPr>
              <a:t> </a:t>
            </a:r>
            <a:r>
              <a:rPr lang="es-ES_tradnl" dirty="0" smtClean="0">
                <a:latin typeface="Calibri" charset="0"/>
              </a:rPr>
              <a:t>analgesia con dosis menores de opioides</a:t>
            </a:r>
          </a:p>
          <a:p>
            <a:endParaRPr lang="es-ES_tradnl" sz="1200" b="1"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Bibliografía </a:t>
            </a:r>
            <a:endParaRPr lang="es-ES_tradnl" sz="1200" b="0" i="0" u="none" strike="noStrike" kern="1200" baseline="0" dirty="0" smtClean="0">
              <a:solidFill>
                <a:schemeClr val="tx1"/>
              </a:solidFill>
              <a:latin typeface="+mn-lt"/>
              <a:ea typeface="+mn-ea"/>
              <a:cs typeface="+mn-cs"/>
            </a:endParaRPr>
          </a:p>
          <a:p>
            <a:pPr eaLnBrk="1" hangingPunct="1">
              <a:spcBef>
                <a:spcPct val="20000"/>
              </a:spcBef>
              <a:buClr>
                <a:srgbClr val="FFCD00"/>
              </a:buClr>
              <a:buFont typeface="Calibri Light" charset="0"/>
              <a:buNone/>
            </a:pPr>
            <a:endParaRPr lang="es-ES_tradnl" sz="1200" b="1" i="0" u="none" strike="noStrike"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dirty="0" smtClean="0">
                <a:solidFill>
                  <a:srgbClr val="646567"/>
                </a:solidFill>
                <a:latin typeface="Gotham Book" charset="0"/>
                <a:cs typeface="Gotham Book" charset="0"/>
              </a:rPr>
              <a:t>•</a:t>
            </a:r>
            <a:r>
              <a:rPr lang="es-ES_tradnl" sz="1200" baseline="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National</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Comprehensive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Network. NCCN </a:t>
            </a:r>
            <a:r>
              <a:rPr lang="es-ES_tradnl" sz="1200" dirty="0" err="1" smtClean="0">
                <a:solidFill>
                  <a:srgbClr val="646567"/>
                </a:solidFill>
                <a:latin typeface="Gotham Book" charset="0"/>
                <a:cs typeface="Gotham Book" charset="0"/>
              </a:rPr>
              <a:t>Clinical</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Practice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Guidelines</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for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Adult</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(v. 2.2016). </a:t>
            </a:r>
            <a:r>
              <a:rPr lang="es-ES_tradnl" sz="1200" dirty="0" err="1" smtClean="0">
                <a:solidFill>
                  <a:srgbClr val="646567"/>
                </a:solidFill>
                <a:latin typeface="Gotham Book" charset="0"/>
                <a:cs typeface="Gotham Book" charset="0"/>
              </a:rPr>
              <a:t>Available</a:t>
            </a:r>
            <a:r>
              <a:rPr lang="es-ES_tradnl" sz="1200" dirty="0" smtClean="0">
                <a:solidFill>
                  <a:srgbClr val="646567"/>
                </a:solidFill>
                <a:latin typeface="Gotham Book" charset="0"/>
                <a:cs typeface="Gotham Book" charset="0"/>
              </a:rPr>
              <a:t> at http://  </a:t>
            </a:r>
            <a:r>
              <a:rPr lang="es-ES_tradnl" sz="1200" dirty="0" err="1" smtClean="0">
                <a:solidFill>
                  <a:srgbClr val="646567"/>
                </a:solidFill>
                <a:latin typeface="Gotham Book" charset="0"/>
                <a:cs typeface="Gotham Book" charset="0"/>
              </a:rPr>
              <a:t>www.nccn.org</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professionals</a:t>
            </a:r>
            <a:r>
              <a:rPr lang="es-ES_tradnl" sz="1200" dirty="0" smtClean="0">
                <a:solidFill>
                  <a:srgbClr val="646567"/>
                </a:solidFill>
                <a:latin typeface="Gotham Book" charset="0"/>
                <a:cs typeface="Gotham Book" charset="0"/>
              </a:rPr>
              <a:t>/</a:t>
            </a:r>
            <a:r>
              <a:rPr lang="es-ES_tradnl" sz="1200" dirty="0" err="1" smtClean="0">
                <a:solidFill>
                  <a:srgbClr val="646567"/>
                </a:solidFill>
                <a:latin typeface="Gotham Book" charset="0"/>
                <a:cs typeface="Gotham Book" charset="0"/>
              </a:rPr>
              <a:t>physician_gls</a:t>
            </a:r>
            <a:r>
              <a:rPr lang="es-ES_tradnl" sz="1200" dirty="0" smtClean="0">
                <a:solidFill>
                  <a:srgbClr val="646567"/>
                </a:solidFill>
                <a:latin typeface="Gotham Book" charset="0"/>
                <a:cs typeface="Gotham Book" charset="0"/>
              </a:rPr>
              <a:t>/PDF/</a:t>
            </a:r>
            <a:r>
              <a:rPr lang="es-ES_tradnl" sz="1200" dirty="0" err="1" smtClean="0">
                <a:solidFill>
                  <a:srgbClr val="646567"/>
                </a:solidFill>
                <a:latin typeface="Gotham Book" charset="0"/>
                <a:cs typeface="Gotham Book" charset="0"/>
              </a:rPr>
              <a:t>pain.pdf</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accessed</a:t>
            </a:r>
            <a:r>
              <a:rPr lang="es-ES_tradnl" sz="1200" dirty="0" smtClean="0">
                <a:solidFill>
                  <a:srgbClr val="646567"/>
                </a:solidFill>
                <a:latin typeface="Gotham Book" charset="0"/>
                <a:cs typeface="Gotham Book" charset="0"/>
              </a:rPr>
              <a:t> 8 </a:t>
            </a:r>
            <a:r>
              <a:rPr lang="es-ES_tradnl" sz="1200" dirty="0" err="1" smtClean="0">
                <a:solidFill>
                  <a:srgbClr val="646567"/>
                </a:solidFill>
                <a:latin typeface="Gotham Book" charset="0"/>
                <a:cs typeface="Gotham Book" charset="0"/>
              </a:rPr>
              <a:t>January</a:t>
            </a:r>
            <a:r>
              <a:rPr lang="es-ES_tradnl" sz="1200" dirty="0" smtClean="0">
                <a:solidFill>
                  <a:srgbClr val="646567"/>
                </a:solidFill>
                <a:latin typeface="Gotham Book" charset="0"/>
                <a:cs typeface="Gotham Book" charset="0"/>
              </a:rPr>
              <a:t> 2017</a:t>
            </a: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b="1" i="0" u="none" strike="noStrike" kern="1200" baseline="0" dirty="0" smtClean="0">
                <a:solidFill>
                  <a:schemeClr val="tx1"/>
                </a:solidFill>
                <a:latin typeface="+mn-lt"/>
                <a:ea typeface="+mn-ea"/>
                <a:cs typeface="+mn-cs"/>
              </a:rPr>
              <a:t>• </a:t>
            </a:r>
            <a:r>
              <a:rPr lang="es-ES_tradnl" sz="1200" dirty="0" err="1" smtClean="0">
                <a:solidFill>
                  <a:srgbClr val="646567"/>
                </a:solidFill>
                <a:latin typeface="Gotham Book" charset="0"/>
                <a:cs typeface="Gotham Book" charset="0"/>
              </a:rPr>
              <a:t>Bredlau</a:t>
            </a:r>
            <a:r>
              <a:rPr lang="es-ES_tradnl" sz="1200" dirty="0" smtClean="0">
                <a:solidFill>
                  <a:srgbClr val="646567"/>
                </a:solidFill>
                <a:latin typeface="Gotham Book" charset="0"/>
                <a:cs typeface="Gotham Book" charset="0"/>
              </a:rPr>
              <a:t> AL1, </a:t>
            </a:r>
            <a:r>
              <a:rPr lang="es-ES_tradnl" sz="1200" dirty="0" err="1" smtClean="0">
                <a:solidFill>
                  <a:srgbClr val="646567"/>
                </a:solidFill>
                <a:latin typeface="Gotham Book" charset="0"/>
                <a:cs typeface="Gotham Book" charset="0"/>
              </a:rPr>
              <a:t>Thakur</a:t>
            </a:r>
            <a:r>
              <a:rPr lang="es-ES_tradnl" sz="1200" dirty="0" smtClean="0">
                <a:solidFill>
                  <a:srgbClr val="646567"/>
                </a:solidFill>
                <a:latin typeface="Gotham Book" charset="0"/>
                <a:cs typeface="Gotham Book" charset="0"/>
              </a:rPr>
              <a:t> R, </a:t>
            </a:r>
            <a:r>
              <a:rPr lang="es-ES_tradnl" sz="1200" dirty="0" err="1" smtClean="0">
                <a:solidFill>
                  <a:srgbClr val="646567"/>
                </a:solidFill>
                <a:latin typeface="Gotham Book" charset="0"/>
                <a:cs typeface="Gotham Book" charset="0"/>
              </a:rPr>
              <a:t>Korones</a:t>
            </a:r>
            <a:r>
              <a:rPr lang="es-ES_tradnl" sz="1200" dirty="0" smtClean="0">
                <a:solidFill>
                  <a:srgbClr val="646567"/>
                </a:solidFill>
                <a:latin typeface="Gotham Book" charset="0"/>
                <a:cs typeface="Gotham Book" charset="0"/>
              </a:rPr>
              <a:t> DN, </a:t>
            </a:r>
            <a:r>
              <a:rPr lang="es-ES_tradnl" sz="1200" dirty="0" err="1" smtClean="0">
                <a:solidFill>
                  <a:srgbClr val="646567"/>
                </a:solidFill>
                <a:latin typeface="Gotham Book" charset="0"/>
                <a:cs typeface="Gotham Book" charset="0"/>
              </a:rPr>
              <a:t>Dworkin</a:t>
            </a:r>
            <a:r>
              <a:rPr lang="es-ES_tradnl" sz="1200" dirty="0" smtClean="0">
                <a:solidFill>
                  <a:srgbClr val="646567"/>
                </a:solidFill>
                <a:latin typeface="Gotham Book" charset="0"/>
                <a:cs typeface="Gotham Book" charset="0"/>
              </a:rPr>
              <a:t> RH. </a:t>
            </a:r>
            <a:r>
              <a:rPr lang="es-ES_tradnl" sz="1200" dirty="0" err="1" smtClean="0">
                <a:solidFill>
                  <a:srgbClr val="646567"/>
                </a:solidFill>
                <a:latin typeface="Gotham Book" charset="0"/>
                <a:cs typeface="Gotham Book" charset="0"/>
              </a:rPr>
              <a:t>Ketamine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for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in </a:t>
            </a:r>
            <a:r>
              <a:rPr lang="es-ES_tradnl" sz="1200" dirty="0" err="1" smtClean="0">
                <a:solidFill>
                  <a:srgbClr val="646567"/>
                </a:solidFill>
                <a:latin typeface="Gotham Book" charset="0"/>
                <a:cs typeface="Gotham Book" charset="0"/>
              </a:rPr>
              <a:t>adults</a:t>
            </a:r>
            <a:r>
              <a:rPr lang="es-ES_tradnl" sz="1200" dirty="0" smtClean="0">
                <a:solidFill>
                  <a:srgbClr val="646567"/>
                </a:solidFill>
                <a:latin typeface="Gotham Book" charset="0"/>
                <a:cs typeface="Gotham Book" charset="0"/>
              </a:rPr>
              <a:t> and </a:t>
            </a:r>
            <a:r>
              <a:rPr lang="es-ES_tradnl" sz="1200" dirty="0" err="1" smtClean="0">
                <a:solidFill>
                  <a:srgbClr val="646567"/>
                </a:solidFill>
                <a:latin typeface="Gotham Book" charset="0"/>
                <a:cs typeface="Gotham Book" charset="0"/>
              </a:rPr>
              <a:t>children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with</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a </a:t>
            </a:r>
            <a:r>
              <a:rPr lang="es-ES_tradnl" sz="1200" dirty="0" err="1" smtClean="0">
                <a:solidFill>
                  <a:srgbClr val="646567"/>
                </a:solidFill>
                <a:latin typeface="Gotham Book" charset="0"/>
                <a:cs typeface="Gotham Book" charset="0"/>
              </a:rPr>
              <a:t>systematic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review</a:t>
            </a:r>
            <a:r>
              <a:rPr lang="es-ES_tradnl" sz="1200" dirty="0" smtClean="0">
                <a:solidFill>
                  <a:srgbClr val="646567"/>
                </a:solidFill>
                <a:latin typeface="Gotham Book" charset="0"/>
                <a:cs typeface="Gotham Book" charset="0"/>
              </a:rPr>
              <a:t> and </a:t>
            </a:r>
            <a:r>
              <a:rPr lang="es-ES_tradnl" sz="1200" dirty="0" err="1" smtClean="0">
                <a:solidFill>
                  <a:srgbClr val="646567"/>
                </a:solidFill>
                <a:latin typeface="Gotham Book" charset="0"/>
                <a:cs typeface="Gotham Book" charset="0"/>
              </a:rPr>
              <a:t>syn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thesis</a:t>
            </a:r>
            <a:r>
              <a:rPr lang="es-ES_tradnl" sz="1200" dirty="0" smtClean="0">
                <a:solidFill>
                  <a:srgbClr val="646567"/>
                </a:solidFill>
                <a:latin typeface="Gotham Book" charset="0"/>
                <a:cs typeface="Gotham Book" charset="0"/>
              </a:rPr>
              <a:t> of </a:t>
            </a:r>
            <a:r>
              <a:rPr lang="es-ES_tradnl" sz="1200" dirty="0" err="1" smtClean="0">
                <a:solidFill>
                  <a:srgbClr val="646567"/>
                </a:solidFill>
                <a:latin typeface="Gotham Book" charset="0"/>
                <a:cs typeface="Gotham Book" charset="0"/>
              </a:rPr>
              <a:t>the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literature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Med</a:t>
            </a:r>
            <a:r>
              <a:rPr lang="es-ES_tradnl" sz="1200" dirty="0" smtClean="0">
                <a:solidFill>
                  <a:srgbClr val="646567"/>
                </a:solidFill>
                <a:latin typeface="Gotham Book" charset="0"/>
                <a:cs typeface="Gotham Book" charset="0"/>
              </a:rPr>
              <a:t>. 2013 Oct;14(10):1505-17.</a:t>
            </a: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dirty="0" smtClean="0">
                <a:solidFill>
                  <a:srgbClr val="646567"/>
                </a:solidFill>
                <a:latin typeface="Gotham Book" charset="0"/>
                <a:cs typeface="Gotham Book" charset="0"/>
              </a:rPr>
              <a:t>•</a:t>
            </a:r>
            <a:r>
              <a:rPr lang="es-ES_tradnl" sz="1200" baseline="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Boyette</a:t>
            </a:r>
            <a:r>
              <a:rPr lang="es-ES_tradnl" sz="1200" dirty="0" smtClean="0">
                <a:solidFill>
                  <a:srgbClr val="646567"/>
                </a:solidFill>
                <a:latin typeface="Gotham Book" charset="0"/>
                <a:cs typeface="Gotham Book" charset="0"/>
              </a:rPr>
              <a:t>-Davis J ,</a:t>
            </a:r>
            <a:r>
              <a:rPr lang="es-ES_tradnl" sz="1200" dirty="0" err="1" smtClean="0">
                <a:solidFill>
                  <a:srgbClr val="646567"/>
                </a:solidFill>
                <a:latin typeface="Gotham Book" charset="0"/>
                <a:cs typeface="Gotham Book" charset="0"/>
              </a:rPr>
              <a:t>Walters</a:t>
            </a:r>
            <a:r>
              <a:rPr lang="es-ES_tradnl" sz="1200" dirty="0" smtClean="0">
                <a:solidFill>
                  <a:srgbClr val="646567"/>
                </a:solidFill>
                <a:latin typeface="Gotham Book" charset="0"/>
                <a:cs typeface="Gotham Book" charset="0"/>
              </a:rPr>
              <a:t> E, </a:t>
            </a:r>
            <a:r>
              <a:rPr lang="es-ES_tradnl" sz="1200" dirty="0" err="1" smtClean="0">
                <a:solidFill>
                  <a:srgbClr val="646567"/>
                </a:solidFill>
                <a:latin typeface="Gotham Book" charset="0"/>
                <a:cs typeface="Gotham Book" charset="0"/>
              </a:rPr>
              <a:t>Dougherty</a:t>
            </a:r>
            <a:r>
              <a:rPr lang="es-ES_tradnl" sz="1200" dirty="0" smtClean="0">
                <a:solidFill>
                  <a:srgbClr val="646567"/>
                </a:solidFill>
                <a:latin typeface="Gotham Book" charset="0"/>
                <a:cs typeface="Gotham Book" charset="0"/>
              </a:rPr>
              <a:t> P. </a:t>
            </a:r>
            <a:r>
              <a:rPr lang="es-ES_tradnl" sz="1200" dirty="0" err="1" smtClean="0">
                <a:solidFill>
                  <a:srgbClr val="646567"/>
                </a:solidFill>
                <a:latin typeface="Gotham Book" charset="0"/>
                <a:cs typeface="Gotham Book" charset="0"/>
              </a:rPr>
              <a:t>Mechanisms</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involved</a:t>
            </a:r>
            <a:r>
              <a:rPr lang="es-ES_tradnl" sz="1200" dirty="0" smtClean="0">
                <a:solidFill>
                  <a:srgbClr val="646567"/>
                </a:solidFill>
                <a:latin typeface="Gotham Book" charset="0"/>
                <a:cs typeface="Gotham Book" charset="0"/>
              </a:rPr>
              <a:t> in </a:t>
            </a:r>
            <a:r>
              <a:rPr lang="es-ES_tradnl" sz="1200" dirty="0" err="1" smtClean="0">
                <a:solidFill>
                  <a:srgbClr val="646567"/>
                </a:solidFill>
                <a:latin typeface="Gotham Book" charset="0"/>
                <a:cs typeface="Gotham Book" charset="0"/>
              </a:rPr>
              <a:t>the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development</a:t>
            </a:r>
            <a:r>
              <a:rPr lang="es-ES_tradnl" sz="1200" dirty="0" smtClean="0">
                <a:solidFill>
                  <a:srgbClr val="646567"/>
                </a:solidFill>
                <a:latin typeface="Gotham Book" charset="0"/>
                <a:cs typeface="Gotham Book" charset="0"/>
              </a:rPr>
              <a:t> of </a:t>
            </a:r>
            <a:r>
              <a:rPr lang="es-ES_tradnl" sz="1200" dirty="0" err="1" smtClean="0">
                <a:solidFill>
                  <a:srgbClr val="646567"/>
                </a:solidFill>
                <a:latin typeface="Gotham Book" charset="0"/>
                <a:cs typeface="Gotham Book" charset="0"/>
              </a:rPr>
              <a:t>chemotherapy-induced</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neuropathy</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Mang</a:t>
            </a:r>
            <a:r>
              <a:rPr lang="es-ES_tradnl" sz="1200" dirty="0" smtClean="0">
                <a:solidFill>
                  <a:srgbClr val="646567"/>
                </a:solidFill>
                <a:latin typeface="Gotham Book" charset="0"/>
                <a:cs typeface="Gotham Book" charset="0"/>
              </a:rPr>
              <a:t> 2015; 5 (4): 285-96</a:t>
            </a: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dirty="0" smtClean="0">
                <a:solidFill>
                  <a:srgbClr val="646567"/>
                </a:solidFill>
                <a:latin typeface="Gotham Book" charset="0"/>
                <a:cs typeface="Gotham Book" charset="0"/>
              </a:rPr>
              <a:t>•</a:t>
            </a:r>
            <a:r>
              <a:rPr lang="es-ES_tradnl" sz="1200" baseline="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Glare</a:t>
            </a:r>
            <a:r>
              <a:rPr lang="es-ES_tradnl" sz="1200" dirty="0" smtClean="0">
                <a:solidFill>
                  <a:srgbClr val="646567"/>
                </a:solidFill>
                <a:latin typeface="Gotham Book" charset="0"/>
                <a:cs typeface="Gotham Book" charset="0"/>
              </a:rPr>
              <a:t> PA, Davies PS, </a:t>
            </a:r>
            <a:r>
              <a:rPr lang="es-ES_tradnl" sz="1200" dirty="0" err="1" smtClean="0">
                <a:solidFill>
                  <a:srgbClr val="646567"/>
                </a:solidFill>
                <a:latin typeface="Gotham Book" charset="0"/>
                <a:cs typeface="Gotham Book" charset="0"/>
              </a:rPr>
              <a:t>Finlay</a:t>
            </a:r>
            <a:r>
              <a:rPr lang="es-ES_tradnl" sz="1200" dirty="0" smtClean="0">
                <a:solidFill>
                  <a:srgbClr val="646567"/>
                </a:solidFill>
                <a:latin typeface="Gotham Book" charset="0"/>
                <a:cs typeface="Gotham Book" charset="0"/>
              </a:rPr>
              <a:t> E, </a:t>
            </a:r>
            <a:r>
              <a:rPr lang="es-ES_tradnl" sz="1200" dirty="0" err="1" smtClean="0">
                <a:solidFill>
                  <a:srgbClr val="646567"/>
                </a:solidFill>
                <a:latin typeface="Gotham Book" charset="0"/>
                <a:cs typeface="Gotham Book" charset="0"/>
              </a:rPr>
              <a:t>Gulati</a:t>
            </a:r>
            <a:r>
              <a:rPr lang="es-ES_tradnl" sz="1200" dirty="0" smtClean="0">
                <a:solidFill>
                  <a:srgbClr val="646567"/>
                </a:solidFill>
                <a:latin typeface="Gotham Book" charset="0"/>
                <a:cs typeface="Gotham Book" charset="0"/>
              </a:rPr>
              <a:t> A, </a:t>
            </a:r>
            <a:r>
              <a:rPr lang="es-ES_tradnl" sz="1200" dirty="0" err="1" smtClean="0">
                <a:solidFill>
                  <a:srgbClr val="646567"/>
                </a:solidFill>
                <a:latin typeface="Gotham Book" charset="0"/>
                <a:cs typeface="Gotham Book" charset="0"/>
              </a:rPr>
              <a:t>Lemanne</a:t>
            </a:r>
            <a:r>
              <a:rPr lang="es-ES_tradnl" sz="1200" dirty="0" smtClean="0">
                <a:solidFill>
                  <a:srgbClr val="646567"/>
                </a:solidFill>
                <a:latin typeface="Gotham Book" charset="0"/>
                <a:cs typeface="Gotham Book" charset="0"/>
              </a:rPr>
              <a:t> D, </a:t>
            </a:r>
            <a:r>
              <a:rPr lang="es-ES_tradnl" sz="1200" dirty="0" err="1" smtClean="0">
                <a:solidFill>
                  <a:srgbClr val="646567"/>
                </a:solidFill>
                <a:latin typeface="Gotham Book" charset="0"/>
                <a:cs typeface="Gotham Book" charset="0"/>
              </a:rPr>
              <a:t>Moryl</a:t>
            </a:r>
            <a:r>
              <a:rPr lang="es-ES_tradnl" sz="1200" dirty="0" smtClean="0">
                <a:solidFill>
                  <a:srgbClr val="646567"/>
                </a:solidFill>
                <a:latin typeface="Gotham Book" charset="0"/>
                <a:cs typeface="Gotham Book" charset="0"/>
              </a:rPr>
              <a:t> N, </a:t>
            </a:r>
            <a:r>
              <a:rPr lang="es-ES_tradnl" sz="1200" dirty="0" err="1" smtClean="0">
                <a:solidFill>
                  <a:srgbClr val="646567"/>
                </a:solidFill>
                <a:latin typeface="Gotham Book" charset="0"/>
                <a:cs typeface="Gotham Book" charset="0"/>
              </a:rPr>
              <a:t>Oeffinger</a:t>
            </a:r>
            <a:r>
              <a:rPr lang="es-ES_tradnl" sz="1200" dirty="0" smtClean="0">
                <a:solidFill>
                  <a:srgbClr val="646567"/>
                </a:solidFill>
                <a:latin typeface="Gotham Book" charset="0"/>
                <a:cs typeface="Gotham Book" charset="0"/>
              </a:rPr>
              <a:t> KC, </a:t>
            </a:r>
            <a:r>
              <a:rPr lang="es-ES_tradnl" sz="1200" dirty="0" err="1" smtClean="0">
                <a:solidFill>
                  <a:srgbClr val="646567"/>
                </a:solidFill>
                <a:latin typeface="Gotham Book" charset="0"/>
                <a:cs typeface="Gotham Book" charset="0"/>
              </a:rPr>
              <a:t>Paice</a:t>
            </a:r>
            <a:r>
              <a:rPr lang="es-ES_tradnl" sz="1200" dirty="0" smtClean="0">
                <a:solidFill>
                  <a:srgbClr val="646567"/>
                </a:solidFill>
                <a:latin typeface="Gotham Book" charset="0"/>
                <a:cs typeface="Gotham Book" charset="0"/>
              </a:rPr>
              <a:t> JA, </a:t>
            </a:r>
            <a:r>
              <a:rPr lang="es-ES_tradnl" sz="1200" dirty="0" err="1" smtClean="0">
                <a:solidFill>
                  <a:srgbClr val="646567"/>
                </a:solidFill>
                <a:latin typeface="Gotham Book" charset="0"/>
                <a:cs typeface="Gotham Book" charset="0"/>
              </a:rPr>
              <a:t>Stubblefield</a:t>
            </a:r>
            <a:r>
              <a:rPr lang="es-ES_tradnl" sz="1200" dirty="0" smtClean="0">
                <a:solidFill>
                  <a:srgbClr val="646567"/>
                </a:solidFill>
                <a:latin typeface="Gotham Book" charset="0"/>
                <a:cs typeface="Gotham Book" charset="0"/>
              </a:rPr>
              <a:t> MD, </a:t>
            </a:r>
            <a:r>
              <a:rPr lang="es-ES_tradnl" sz="1200" dirty="0" err="1" smtClean="0">
                <a:solidFill>
                  <a:srgbClr val="646567"/>
                </a:solidFill>
                <a:latin typeface="Gotham Book" charset="0"/>
                <a:cs typeface="Gotham Book" charset="0"/>
              </a:rPr>
              <a:t>Syrjala</a:t>
            </a:r>
            <a:r>
              <a:rPr lang="es-ES_tradnl" sz="1200" dirty="0" smtClean="0">
                <a:solidFill>
                  <a:srgbClr val="646567"/>
                </a:solidFill>
                <a:latin typeface="Gotham Book" charset="0"/>
                <a:cs typeface="Gotham Book" charset="0"/>
              </a:rPr>
              <a:t> KL.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in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sur-  </a:t>
            </a:r>
            <a:r>
              <a:rPr lang="es-ES_tradnl" sz="1200" dirty="0" err="1" smtClean="0">
                <a:solidFill>
                  <a:srgbClr val="646567"/>
                </a:solidFill>
                <a:latin typeface="Gotham Book" charset="0"/>
                <a:cs typeface="Gotham Book" charset="0"/>
              </a:rPr>
              <a:t>vivors</a:t>
            </a:r>
            <a:r>
              <a:rPr lang="es-ES_tradnl" sz="1200" dirty="0" smtClean="0">
                <a:solidFill>
                  <a:srgbClr val="646567"/>
                </a:solidFill>
                <a:latin typeface="Gotham Book" charset="0"/>
                <a:cs typeface="Gotham Book" charset="0"/>
              </a:rPr>
              <a:t>. J </a:t>
            </a:r>
            <a:r>
              <a:rPr lang="es-ES_tradnl" sz="1200" dirty="0" err="1" smtClean="0">
                <a:solidFill>
                  <a:srgbClr val="646567"/>
                </a:solidFill>
                <a:latin typeface="Gotham Book" charset="0"/>
                <a:cs typeface="Gotham Book" charset="0"/>
              </a:rPr>
              <a:t>Clin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Oncol</a:t>
            </a:r>
            <a:r>
              <a:rPr lang="es-ES_tradnl" sz="1200" dirty="0" smtClean="0">
                <a:solidFill>
                  <a:srgbClr val="646567"/>
                </a:solidFill>
                <a:latin typeface="Gotham Book" charset="0"/>
                <a:cs typeface="Gotham Book" charset="0"/>
              </a:rPr>
              <a:t>. 2014 Jun 1;32(16):1739-47.</a:t>
            </a: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endParaRPr lang="es-ES_tradnl" sz="1200" dirty="0" smtClean="0">
              <a:solidFill>
                <a:srgbClr val="646567"/>
              </a:solidFill>
              <a:latin typeface="Gotham Book" charset="0"/>
              <a:cs typeface="Gotham Book" charset="0"/>
            </a:endParaRPr>
          </a:p>
          <a:p>
            <a:pPr eaLnBrk="1" hangingPunct="1">
              <a:spcBef>
                <a:spcPct val="20000"/>
              </a:spcBef>
              <a:buClr>
                <a:srgbClr val="FFCD00"/>
              </a:buClr>
              <a:buFont typeface="Calibri Light" charset="0"/>
              <a:buNone/>
            </a:pPr>
            <a:endParaRPr lang="es-ES_tradnl" sz="1200" dirty="0" smtClean="0">
              <a:solidFill>
                <a:srgbClr val="646567"/>
              </a:solidFill>
              <a:latin typeface="Gotham Book" charset="0"/>
              <a:cs typeface="Gotham Book" charset="0"/>
            </a:endParaRPr>
          </a:p>
          <a:p>
            <a:pPr eaLnBrk="1" hangingPunct="1">
              <a:spcBef>
                <a:spcPct val="20000"/>
              </a:spcBef>
              <a:buClr>
                <a:srgbClr val="FFCD00"/>
              </a:buClr>
              <a:buFont typeface="Calibri Light" charset="0"/>
              <a:buNone/>
            </a:pPr>
            <a:endParaRPr lang="es-ES_tradnl" sz="1200" dirty="0" smtClean="0">
              <a:solidFill>
                <a:srgbClr val="646567"/>
              </a:solidFill>
              <a:latin typeface="Gotham Book" charset="0"/>
              <a:cs typeface="Gotham Book" charset="0"/>
            </a:endParaRPr>
          </a:p>
          <a:p>
            <a:pPr eaLnBrk="1" hangingPunct="1">
              <a:spcBef>
                <a:spcPct val="20000"/>
              </a:spcBef>
              <a:buClr>
                <a:srgbClr val="FFCD00"/>
              </a:buClr>
              <a:buFont typeface="Calibri Light" charset="0"/>
              <a:buNone/>
            </a:pP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36</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788468438"/>
      </p:ext>
    </p:extLst>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endParaRPr lang="es-ES_tradnl" sz="1200" b="0" i="0" u="none" strike="noStrike" kern="1200" baseline="0" dirty="0" smtClean="0">
              <a:solidFill>
                <a:schemeClr val="tx1"/>
              </a:solidFill>
              <a:latin typeface="+mn-lt"/>
              <a:ea typeface="+mn-ea"/>
              <a:cs typeface="+mn-cs"/>
            </a:endParaRPr>
          </a:p>
          <a:p>
            <a:pPr eaLnBrk="1" hangingPunct="1">
              <a:spcBef>
                <a:spcPct val="20000"/>
              </a:spcBef>
              <a:buClr>
                <a:srgbClr val="FFCD00"/>
              </a:buClr>
              <a:buFont typeface="Calibri Light" charset="0"/>
              <a:buNone/>
            </a:pPr>
            <a:endParaRPr lang="es-ES_tradnl" sz="1200" b="1" i="0" u="none" strike="noStrike"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dirty="0" smtClean="0">
                <a:solidFill>
                  <a:srgbClr val="646567"/>
                </a:solidFill>
                <a:latin typeface="Gotham Book" charset="0"/>
                <a:cs typeface="Gotham Book" charset="0"/>
              </a:rPr>
              <a:t>•</a:t>
            </a:r>
            <a:r>
              <a:rPr lang="es-ES_tradnl" sz="1200" baseline="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National</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Comprehensive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Network. NCCN </a:t>
            </a:r>
            <a:r>
              <a:rPr lang="es-ES_tradnl" sz="1200" dirty="0" err="1" smtClean="0">
                <a:solidFill>
                  <a:srgbClr val="646567"/>
                </a:solidFill>
                <a:latin typeface="Gotham Book" charset="0"/>
                <a:cs typeface="Gotham Book" charset="0"/>
              </a:rPr>
              <a:t>Clinical</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Practice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Guidelines</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for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Adult</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(v. 2.2016). </a:t>
            </a:r>
            <a:r>
              <a:rPr lang="es-ES_tradnl" sz="1200" dirty="0" err="1" smtClean="0">
                <a:solidFill>
                  <a:srgbClr val="646567"/>
                </a:solidFill>
                <a:latin typeface="Gotham Book" charset="0"/>
                <a:cs typeface="Gotham Book" charset="0"/>
              </a:rPr>
              <a:t>Available</a:t>
            </a:r>
            <a:r>
              <a:rPr lang="es-ES_tradnl" sz="1200" dirty="0" smtClean="0">
                <a:solidFill>
                  <a:srgbClr val="646567"/>
                </a:solidFill>
                <a:latin typeface="Gotham Book" charset="0"/>
                <a:cs typeface="Gotham Book" charset="0"/>
              </a:rPr>
              <a:t> at http://  </a:t>
            </a:r>
            <a:r>
              <a:rPr lang="es-ES_tradnl" sz="1200" dirty="0" err="1" smtClean="0">
                <a:solidFill>
                  <a:srgbClr val="646567"/>
                </a:solidFill>
                <a:latin typeface="Gotham Book" charset="0"/>
                <a:cs typeface="Gotham Book" charset="0"/>
              </a:rPr>
              <a:t>www.nccn.org</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professionals</a:t>
            </a:r>
            <a:r>
              <a:rPr lang="es-ES_tradnl" sz="1200" dirty="0" smtClean="0">
                <a:solidFill>
                  <a:srgbClr val="646567"/>
                </a:solidFill>
                <a:latin typeface="Gotham Book" charset="0"/>
                <a:cs typeface="Gotham Book" charset="0"/>
              </a:rPr>
              <a:t>/</a:t>
            </a:r>
            <a:r>
              <a:rPr lang="es-ES_tradnl" sz="1200" dirty="0" err="1" smtClean="0">
                <a:solidFill>
                  <a:srgbClr val="646567"/>
                </a:solidFill>
                <a:latin typeface="Gotham Book" charset="0"/>
                <a:cs typeface="Gotham Book" charset="0"/>
              </a:rPr>
              <a:t>physician_gls</a:t>
            </a:r>
            <a:r>
              <a:rPr lang="es-ES_tradnl" sz="1200" dirty="0" smtClean="0">
                <a:solidFill>
                  <a:srgbClr val="646567"/>
                </a:solidFill>
                <a:latin typeface="Gotham Book" charset="0"/>
                <a:cs typeface="Gotham Book" charset="0"/>
              </a:rPr>
              <a:t>/PDF/</a:t>
            </a:r>
            <a:r>
              <a:rPr lang="es-ES_tradnl" sz="1200" dirty="0" err="1" smtClean="0">
                <a:solidFill>
                  <a:srgbClr val="646567"/>
                </a:solidFill>
                <a:latin typeface="Gotham Book" charset="0"/>
                <a:cs typeface="Gotham Book" charset="0"/>
              </a:rPr>
              <a:t>pain.pdf</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accessed</a:t>
            </a:r>
            <a:r>
              <a:rPr lang="es-ES_tradnl" sz="1200" dirty="0" smtClean="0">
                <a:solidFill>
                  <a:srgbClr val="646567"/>
                </a:solidFill>
                <a:latin typeface="Gotham Book" charset="0"/>
                <a:cs typeface="Gotham Book" charset="0"/>
              </a:rPr>
              <a:t> 8 </a:t>
            </a:r>
            <a:r>
              <a:rPr lang="es-ES_tradnl" sz="1200" dirty="0" err="1" smtClean="0">
                <a:solidFill>
                  <a:srgbClr val="646567"/>
                </a:solidFill>
                <a:latin typeface="Gotham Book" charset="0"/>
                <a:cs typeface="Gotham Book" charset="0"/>
              </a:rPr>
              <a:t>January</a:t>
            </a:r>
            <a:r>
              <a:rPr lang="es-ES_tradnl" sz="1200" dirty="0" smtClean="0">
                <a:solidFill>
                  <a:srgbClr val="646567"/>
                </a:solidFill>
                <a:latin typeface="Gotham Book" charset="0"/>
                <a:cs typeface="Gotham Book" charset="0"/>
              </a:rPr>
              <a:t> 2017</a:t>
            </a: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b="1" i="0" u="none" strike="noStrike" kern="1200" baseline="0" dirty="0" smtClean="0">
                <a:solidFill>
                  <a:schemeClr val="tx1"/>
                </a:solidFill>
                <a:latin typeface="+mn-lt"/>
                <a:ea typeface="+mn-ea"/>
                <a:cs typeface="+mn-cs"/>
              </a:rPr>
              <a:t>• </a:t>
            </a:r>
            <a:r>
              <a:rPr lang="es-ES_tradnl" sz="1200" dirty="0" err="1" smtClean="0">
                <a:solidFill>
                  <a:srgbClr val="646567"/>
                </a:solidFill>
                <a:latin typeface="Gotham Book" charset="0"/>
                <a:cs typeface="Gotham Book" charset="0"/>
              </a:rPr>
              <a:t>Bredlau</a:t>
            </a:r>
            <a:r>
              <a:rPr lang="es-ES_tradnl" sz="1200" dirty="0" smtClean="0">
                <a:solidFill>
                  <a:srgbClr val="646567"/>
                </a:solidFill>
                <a:latin typeface="Gotham Book" charset="0"/>
                <a:cs typeface="Gotham Book" charset="0"/>
              </a:rPr>
              <a:t> AL1, </a:t>
            </a:r>
            <a:r>
              <a:rPr lang="es-ES_tradnl" sz="1200" dirty="0" err="1" smtClean="0">
                <a:solidFill>
                  <a:srgbClr val="646567"/>
                </a:solidFill>
                <a:latin typeface="Gotham Book" charset="0"/>
                <a:cs typeface="Gotham Book" charset="0"/>
              </a:rPr>
              <a:t>Thakur</a:t>
            </a:r>
            <a:r>
              <a:rPr lang="es-ES_tradnl" sz="1200" dirty="0" smtClean="0">
                <a:solidFill>
                  <a:srgbClr val="646567"/>
                </a:solidFill>
                <a:latin typeface="Gotham Book" charset="0"/>
                <a:cs typeface="Gotham Book" charset="0"/>
              </a:rPr>
              <a:t> R, </a:t>
            </a:r>
            <a:r>
              <a:rPr lang="es-ES_tradnl" sz="1200" dirty="0" err="1" smtClean="0">
                <a:solidFill>
                  <a:srgbClr val="646567"/>
                </a:solidFill>
                <a:latin typeface="Gotham Book" charset="0"/>
                <a:cs typeface="Gotham Book" charset="0"/>
              </a:rPr>
              <a:t>Korones</a:t>
            </a:r>
            <a:r>
              <a:rPr lang="es-ES_tradnl" sz="1200" dirty="0" smtClean="0">
                <a:solidFill>
                  <a:srgbClr val="646567"/>
                </a:solidFill>
                <a:latin typeface="Gotham Book" charset="0"/>
                <a:cs typeface="Gotham Book" charset="0"/>
              </a:rPr>
              <a:t> DN, </a:t>
            </a:r>
            <a:r>
              <a:rPr lang="es-ES_tradnl" sz="1200" dirty="0" err="1" smtClean="0">
                <a:solidFill>
                  <a:srgbClr val="646567"/>
                </a:solidFill>
                <a:latin typeface="Gotham Book" charset="0"/>
                <a:cs typeface="Gotham Book" charset="0"/>
              </a:rPr>
              <a:t>Dworkin</a:t>
            </a:r>
            <a:r>
              <a:rPr lang="es-ES_tradnl" sz="1200" dirty="0" smtClean="0">
                <a:solidFill>
                  <a:srgbClr val="646567"/>
                </a:solidFill>
                <a:latin typeface="Gotham Book" charset="0"/>
                <a:cs typeface="Gotham Book" charset="0"/>
              </a:rPr>
              <a:t> RH. </a:t>
            </a:r>
            <a:r>
              <a:rPr lang="es-ES_tradnl" sz="1200" dirty="0" err="1" smtClean="0">
                <a:solidFill>
                  <a:srgbClr val="646567"/>
                </a:solidFill>
                <a:latin typeface="Gotham Book" charset="0"/>
                <a:cs typeface="Gotham Book" charset="0"/>
              </a:rPr>
              <a:t>Ketamine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for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in </a:t>
            </a:r>
            <a:r>
              <a:rPr lang="es-ES_tradnl" sz="1200" dirty="0" err="1" smtClean="0">
                <a:solidFill>
                  <a:srgbClr val="646567"/>
                </a:solidFill>
                <a:latin typeface="Gotham Book" charset="0"/>
                <a:cs typeface="Gotham Book" charset="0"/>
              </a:rPr>
              <a:t>adults</a:t>
            </a:r>
            <a:r>
              <a:rPr lang="es-ES_tradnl" sz="1200" dirty="0" smtClean="0">
                <a:solidFill>
                  <a:srgbClr val="646567"/>
                </a:solidFill>
                <a:latin typeface="Gotham Book" charset="0"/>
                <a:cs typeface="Gotham Book" charset="0"/>
              </a:rPr>
              <a:t> and </a:t>
            </a:r>
            <a:r>
              <a:rPr lang="es-ES_tradnl" sz="1200" dirty="0" err="1" smtClean="0">
                <a:solidFill>
                  <a:srgbClr val="646567"/>
                </a:solidFill>
                <a:latin typeface="Gotham Book" charset="0"/>
                <a:cs typeface="Gotham Book" charset="0"/>
              </a:rPr>
              <a:t>children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with</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a </a:t>
            </a:r>
            <a:r>
              <a:rPr lang="es-ES_tradnl" sz="1200" dirty="0" err="1" smtClean="0">
                <a:solidFill>
                  <a:srgbClr val="646567"/>
                </a:solidFill>
                <a:latin typeface="Gotham Book" charset="0"/>
                <a:cs typeface="Gotham Book" charset="0"/>
              </a:rPr>
              <a:t>systematic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review</a:t>
            </a:r>
            <a:r>
              <a:rPr lang="es-ES_tradnl" sz="1200" dirty="0" smtClean="0">
                <a:solidFill>
                  <a:srgbClr val="646567"/>
                </a:solidFill>
                <a:latin typeface="Gotham Book" charset="0"/>
                <a:cs typeface="Gotham Book" charset="0"/>
              </a:rPr>
              <a:t> and </a:t>
            </a:r>
            <a:r>
              <a:rPr lang="es-ES_tradnl" sz="1200" dirty="0" err="1" smtClean="0">
                <a:solidFill>
                  <a:srgbClr val="646567"/>
                </a:solidFill>
                <a:latin typeface="Gotham Book" charset="0"/>
                <a:cs typeface="Gotham Book" charset="0"/>
              </a:rPr>
              <a:t>syn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thesis</a:t>
            </a:r>
            <a:r>
              <a:rPr lang="es-ES_tradnl" sz="1200" dirty="0" smtClean="0">
                <a:solidFill>
                  <a:srgbClr val="646567"/>
                </a:solidFill>
                <a:latin typeface="Gotham Book" charset="0"/>
                <a:cs typeface="Gotham Book" charset="0"/>
              </a:rPr>
              <a:t> of </a:t>
            </a:r>
            <a:r>
              <a:rPr lang="es-ES_tradnl" sz="1200" dirty="0" err="1" smtClean="0">
                <a:solidFill>
                  <a:srgbClr val="646567"/>
                </a:solidFill>
                <a:latin typeface="Gotham Book" charset="0"/>
                <a:cs typeface="Gotham Book" charset="0"/>
              </a:rPr>
              <a:t>the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literature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Med</a:t>
            </a:r>
            <a:r>
              <a:rPr lang="es-ES_tradnl" sz="1200" dirty="0" smtClean="0">
                <a:solidFill>
                  <a:srgbClr val="646567"/>
                </a:solidFill>
                <a:latin typeface="Gotham Book" charset="0"/>
                <a:cs typeface="Gotham Book" charset="0"/>
              </a:rPr>
              <a:t>. 2013 Oct;14(10):1505-17.</a:t>
            </a:r>
          </a:p>
          <a:p>
            <a:pPr eaLnBrk="1" hangingPunct="1">
              <a:spcBef>
                <a:spcPct val="20000"/>
              </a:spcBef>
              <a:buClr>
                <a:srgbClr val="FFCD00"/>
              </a:buClr>
              <a:buFont typeface="Calibri Light" charset="0"/>
              <a:buNone/>
            </a:pPr>
            <a:endParaRPr lang="es-ES_tradnl" sz="1200" dirty="0" smtClean="0">
              <a:solidFill>
                <a:srgbClr val="646567"/>
              </a:solidFill>
              <a:latin typeface="Gotham Book" charset="0"/>
              <a:cs typeface="Gotham Book" charset="0"/>
            </a:endParaRPr>
          </a:p>
          <a:p>
            <a:pPr eaLnBrk="1" hangingPunct="1">
              <a:spcBef>
                <a:spcPct val="20000"/>
              </a:spcBef>
              <a:buClr>
                <a:srgbClr val="FFCD00"/>
              </a:buClr>
              <a:buFont typeface="Calibri Light" charset="0"/>
              <a:buNone/>
            </a:pPr>
            <a:endParaRPr lang="es-ES_tradnl" sz="1200" dirty="0" smtClean="0">
              <a:solidFill>
                <a:srgbClr val="646567"/>
              </a:solidFill>
              <a:latin typeface="Gotham Book" charset="0"/>
              <a:cs typeface="Gotham Book" charset="0"/>
            </a:endParaRPr>
          </a:p>
          <a:p>
            <a:pPr eaLnBrk="1" hangingPunct="1">
              <a:spcBef>
                <a:spcPct val="20000"/>
              </a:spcBef>
              <a:buClr>
                <a:srgbClr val="FFCD00"/>
              </a:buClr>
              <a:buFont typeface="Calibri Light" charset="0"/>
              <a:buNone/>
            </a:pP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37</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070270308"/>
      </p:ext>
    </p:extLst>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2" eaLnBrk="1" hangingPunct="1">
              <a:spcBef>
                <a:spcPct val="20000"/>
              </a:spcBef>
              <a:buClr>
                <a:srgbClr val="870062"/>
              </a:buClr>
            </a:pPr>
            <a:r>
              <a:rPr lang="es-ES_tradnl" sz="1600" dirty="0" smtClean="0">
                <a:solidFill>
                  <a:srgbClr val="646567"/>
                </a:solidFill>
                <a:latin typeface="Gotham Book" charset="0"/>
                <a:ea typeface="ヒラギノ角ゴ Pro W3" charset="0"/>
                <a:cs typeface="Gotham Book" charset="0"/>
              </a:rPr>
              <a:t>Escalas</a:t>
            </a:r>
          </a:p>
          <a:p>
            <a:pPr lvl="3" eaLnBrk="1" hangingPunct="1">
              <a:spcBef>
                <a:spcPct val="20000"/>
              </a:spcBef>
              <a:buClr>
                <a:srgbClr val="FFCD00"/>
              </a:buClr>
              <a:buFontTx/>
              <a:buChar char="•"/>
            </a:pPr>
            <a:r>
              <a:rPr lang="es-ES_tradnl" sz="1400" dirty="0" smtClean="0">
                <a:solidFill>
                  <a:srgbClr val="646567"/>
                </a:solidFill>
                <a:latin typeface="Gotham Book" charset="0"/>
                <a:ea typeface="ヒラギノ角ゴ Pro W3" charset="0"/>
                <a:cs typeface="Gotham Book" charset="0"/>
              </a:rPr>
              <a:t>EORTC QLQ-CIPN 20 es un cuestionario de calidad de vida de 20 ítems con 3 </a:t>
            </a:r>
            <a:r>
              <a:rPr lang="es-ES_tradnl" sz="1400" dirty="0" err="1" smtClean="0">
                <a:solidFill>
                  <a:srgbClr val="646567"/>
                </a:solidFill>
                <a:latin typeface="Gotham Book" charset="0"/>
                <a:ea typeface="ヒラギノ角ゴ Pro W3" charset="0"/>
                <a:cs typeface="Gotham Book" charset="0"/>
              </a:rPr>
              <a:t>subescalas</a:t>
            </a:r>
            <a:r>
              <a:rPr lang="es-ES_tradnl" sz="1400" dirty="0" smtClean="0">
                <a:solidFill>
                  <a:srgbClr val="646567"/>
                </a:solidFill>
                <a:latin typeface="Gotham Book" charset="0"/>
                <a:ea typeface="ヒラギノ角ゴ Pro W3" charset="0"/>
                <a:cs typeface="Gotham Book" charset="0"/>
              </a:rPr>
              <a:t>: sensitiva, motora y autonómica</a:t>
            </a:r>
            <a:r>
              <a:rPr lang="es-ES_tradnl" sz="1400" baseline="30000" dirty="0" smtClean="0">
                <a:solidFill>
                  <a:srgbClr val="646567"/>
                </a:solidFill>
                <a:latin typeface="Gotham Book" charset="0"/>
                <a:ea typeface="ヒラギノ角ゴ Pro W3" charset="0"/>
                <a:cs typeface="Gotham Book" charset="0"/>
              </a:rPr>
              <a:t>43,44</a:t>
            </a:r>
            <a:r>
              <a:rPr lang="es-ES_tradnl" sz="1400" dirty="0" smtClean="0">
                <a:solidFill>
                  <a:srgbClr val="646567"/>
                </a:solidFill>
                <a:latin typeface="Gotham Book" charset="0"/>
                <a:ea typeface="ヒラギノ角ゴ Pro W3" charset="0"/>
                <a:cs typeface="Gotham Book" charset="0"/>
              </a:rPr>
              <a:t> </a:t>
            </a:r>
          </a:p>
          <a:p>
            <a:pPr lvl="4" eaLnBrk="1" hangingPunct="1">
              <a:spcBef>
                <a:spcPct val="20000"/>
              </a:spcBef>
            </a:pPr>
            <a:r>
              <a:rPr lang="es-ES_tradnl" sz="1400" i="1" dirty="0" smtClean="0">
                <a:solidFill>
                  <a:srgbClr val="646567"/>
                </a:solidFill>
                <a:latin typeface="Gotham Book" charset="0"/>
                <a:ea typeface="ヒラギノ角ゴ Pro W3" charset="0"/>
                <a:cs typeface="Gotham Book" charset="0"/>
              </a:rPr>
              <a:t>Válida en el diagnóstico y seguimiento de estos pacientes, aunque es poco utilizada en el entorno clínico</a:t>
            </a:r>
          </a:p>
          <a:p>
            <a:endParaRPr lang="es-ES_tradnl" dirty="0" smtClean="0">
              <a:latin typeface="Calibri" charset="0"/>
            </a:endParaRPr>
          </a:p>
          <a:p>
            <a:endParaRPr lang="es-ES_tradnl" sz="1200" b="1"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Bibliografía </a:t>
            </a:r>
            <a:endParaRPr lang="es-ES_tradnl" sz="1200" b="0" i="0" u="none" strike="noStrike" kern="1200" baseline="0" dirty="0" smtClean="0">
              <a:solidFill>
                <a:schemeClr val="tx1"/>
              </a:solidFill>
              <a:latin typeface="+mn-lt"/>
              <a:ea typeface="+mn-ea"/>
              <a:cs typeface="+mn-cs"/>
            </a:endParaRPr>
          </a:p>
          <a:p>
            <a:pPr eaLnBrk="1" hangingPunct="1">
              <a:spcBef>
                <a:spcPct val="20000"/>
              </a:spcBef>
              <a:buClr>
                <a:srgbClr val="FFCD00"/>
              </a:buClr>
              <a:buFont typeface="Calibri Light" charset="0"/>
              <a:buNone/>
            </a:pPr>
            <a:endParaRPr lang="es-ES_tradnl" sz="1200" b="1" i="0" u="none" strike="noStrike" kern="1200" baseline="0" dirty="0" smtClean="0">
              <a:solidFill>
                <a:schemeClr val="tx1"/>
              </a:solidFill>
              <a:latin typeface="+mn-lt"/>
              <a:ea typeface="+mn-ea"/>
              <a:cs typeface="+mn-cs"/>
            </a:endParaRPr>
          </a:p>
          <a:p>
            <a:pPr eaLnBrk="1" hangingPunct="1">
              <a:spcBef>
                <a:spcPct val="20000"/>
              </a:spcBef>
              <a:buClr>
                <a:srgbClr val="FFCD00"/>
              </a:buClr>
              <a:buFont typeface="Calibri Light" charset="0"/>
              <a:buNone/>
            </a:pPr>
            <a:r>
              <a:rPr lang="es-ES_tradnl" sz="1200" b="1" i="0" u="none" strike="noStrike" kern="1200" baseline="0" dirty="0" smtClean="0">
                <a:solidFill>
                  <a:schemeClr val="tx1"/>
                </a:solidFill>
                <a:latin typeface="+mn-lt"/>
                <a:ea typeface="+mn-ea"/>
                <a:cs typeface="+mn-cs"/>
              </a:rPr>
              <a:t>• </a:t>
            </a:r>
            <a:r>
              <a:rPr lang="es-ES_tradnl" sz="1200" dirty="0" smtClean="0">
                <a:solidFill>
                  <a:srgbClr val="646567"/>
                </a:solidFill>
                <a:latin typeface="Gotham Book" charset="0"/>
                <a:cs typeface="Gotham Book" charset="0"/>
              </a:rPr>
              <a:t>Lema M J , Foley K M, </a:t>
            </a:r>
            <a:r>
              <a:rPr lang="es-ES_tradnl" sz="1200" dirty="0" err="1" smtClean="0">
                <a:solidFill>
                  <a:srgbClr val="646567"/>
                </a:solidFill>
                <a:latin typeface="Gotham Book" charset="0"/>
                <a:cs typeface="Gotham Book" charset="0"/>
              </a:rPr>
              <a:t>Hausheer</a:t>
            </a:r>
            <a:r>
              <a:rPr lang="es-ES_tradnl" sz="1200" dirty="0" smtClean="0">
                <a:solidFill>
                  <a:srgbClr val="646567"/>
                </a:solidFill>
                <a:latin typeface="Gotham Book" charset="0"/>
                <a:cs typeface="Gotham Book" charset="0"/>
              </a:rPr>
              <a:t> F H </a:t>
            </a:r>
            <a:r>
              <a:rPr lang="es-ES_tradnl" sz="1200" dirty="0" err="1" smtClean="0">
                <a:solidFill>
                  <a:srgbClr val="646567"/>
                </a:solidFill>
                <a:latin typeface="Gotham Book" charset="0"/>
                <a:cs typeface="Gotham Book" charset="0"/>
              </a:rPr>
              <a:t>Types</a:t>
            </a:r>
            <a:r>
              <a:rPr lang="es-ES_tradnl" sz="1200" dirty="0" smtClean="0">
                <a:solidFill>
                  <a:srgbClr val="646567"/>
                </a:solidFill>
                <a:latin typeface="Gotham Book" charset="0"/>
                <a:cs typeface="Gotham Book" charset="0"/>
              </a:rPr>
              <a:t> and </a:t>
            </a:r>
            <a:r>
              <a:rPr lang="es-ES_tradnl" sz="1200" dirty="0" err="1" smtClean="0">
                <a:solidFill>
                  <a:srgbClr val="646567"/>
                </a:solidFill>
                <a:latin typeface="Gotham Book" charset="0"/>
                <a:cs typeface="Gotham Book" charset="0"/>
              </a:rPr>
              <a:t>Epidemiology</a:t>
            </a:r>
            <a:r>
              <a:rPr lang="es-ES_tradnl" sz="1200" dirty="0" smtClean="0">
                <a:solidFill>
                  <a:srgbClr val="646567"/>
                </a:solidFill>
                <a:latin typeface="Gotham Book" charset="0"/>
                <a:cs typeface="Gotham Book" charset="0"/>
              </a:rPr>
              <a:t> of </a:t>
            </a:r>
            <a:r>
              <a:rPr lang="es-ES_tradnl" sz="1200" dirty="0" err="1" smtClean="0">
                <a:solidFill>
                  <a:srgbClr val="646567"/>
                </a:solidFill>
                <a:latin typeface="Gotham Book" charset="0"/>
                <a:cs typeface="Gotham Book" charset="0"/>
              </a:rPr>
              <a:t>Cancer-Related</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Neuropathic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The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Intersection</a:t>
            </a:r>
            <a:r>
              <a:rPr lang="es-ES_tradnl" sz="1200" dirty="0" smtClean="0">
                <a:solidFill>
                  <a:srgbClr val="646567"/>
                </a:solidFill>
                <a:latin typeface="Gotham Book" charset="0"/>
                <a:cs typeface="Gotham Book" charset="0"/>
              </a:rPr>
              <a:t> of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and </a:t>
            </a:r>
            <a:r>
              <a:rPr lang="es-ES_tradnl" sz="1200" dirty="0" err="1" smtClean="0">
                <a:solidFill>
                  <a:srgbClr val="646567"/>
                </a:solidFill>
                <a:latin typeface="Gotham Book" charset="0"/>
                <a:cs typeface="Gotham Book" charset="0"/>
              </a:rPr>
              <a:t>Neuropathic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The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Oncologist</a:t>
            </a:r>
            <a:r>
              <a:rPr lang="es-ES_tradnl" sz="1200" dirty="0" smtClean="0">
                <a:solidFill>
                  <a:srgbClr val="646567"/>
                </a:solidFill>
                <a:latin typeface="Gotham Book" charset="0"/>
                <a:cs typeface="Gotham Book" charset="0"/>
              </a:rPr>
              <a:t> 2010, 15:3-8.</a:t>
            </a:r>
          </a:p>
          <a:p>
            <a:pPr eaLnBrk="1" hangingPunct="1">
              <a:spcBef>
                <a:spcPct val="20000"/>
              </a:spcBef>
              <a:buClr>
                <a:srgbClr val="FFCD00"/>
              </a:buClr>
              <a:buFont typeface="Calibri Light" charset="0"/>
              <a:buNone/>
            </a:pPr>
            <a:r>
              <a:rPr lang="es-ES_tradnl" sz="1200" dirty="0" smtClean="0">
                <a:solidFill>
                  <a:srgbClr val="646567"/>
                </a:solidFill>
                <a:latin typeface="Gotham Book" charset="0"/>
                <a:cs typeface="Gotham Book" charset="0"/>
              </a:rPr>
              <a:t>•</a:t>
            </a:r>
            <a:r>
              <a:rPr lang="es-ES_tradnl" sz="1200" baseline="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Farquhar</a:t>
            </a:r>
            <a:r>
              <a:rPr lang="es-ES_tradnl" sz="1200" dirty="0" smtClean="0">
                <a:solidFill>
                  <a:srgbClr val="646567"/>
                </a:solidFill>
                <a:latin typeface="Gotham Book" charset="0"/>
                <a:cs typeface="Gotham Book" charset="0"/>
              </a:rPr>
              <a:t>-Smith, P. </a:t>
            </a:r>
            <a:r>
              <a:rPr lang="es-ES_tradnl" sz="1200" dirty="0" err="1" smtClean="0">
                <a:solidFill>
                  <a:srgbClr val="646567"/>
                </a:solidFill>
                <a:latin typeface="Gotham Book" charset="0"/>
                <a:cs typeface="Gotham Book" charset="0"/>
              </a:rPr>
              <a:t>Chemotherapy-induced</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neuropathic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Curr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Opin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Support</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Palliat</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Care</a:t>
            </a:r>
            <a:r>
              <a:rPr lang="es-ES_tradnl" sz="1200" dirty="0" smtClean="0">
                <a:solidFill>
                  <a:srgbClr val="646567"/>
                </a:solidFill>
                <a:latin typeface="Gotham Book" charset="0"/>
                <a:cs typeface="Gotham Book" charset="0"/>
              </a:rPr>
              <a:t> 2011: 5(1): 1-7. Kim JH, </a:t>
            </a:r>
            <a:r>
              <a:rPr lang="es-ES_tradnl" sz="1200" dirty="0" err="1" smtClean="0">
                <a:solidFill>
                  <a:srgbClr val="646567"/>
                </a:solidFill>
                <a:latin typeface="Gotham Book" charset="0"/>
                <a:cs typeface="Gotham Book" charset="0"/>
              </a:rPr>
              <a:t>Dougherty</a:t>
            </a:r>
            <a:r>
              <a:rPr lang="es-ES_tradnl" sz="1200" dirty="0" smtClean="0">
                <a:solidFill>
                  <a:srgbClr val="646567"/>
                </a:solidFill>
                <a:latin typeface="Gotham Book" charset="0"/>
                <a:cs typeface="Gotham Book" charset="0"/>
              </a:rPr>
              <a:t> PM,  </a:t>
            </a:r>
            <a:r>
              <a:rPr lang="es-ES_tradnl" sz="1200" dirty="0" err="1" smtClean="0">
                <a:solidFill>
                  <a:srgbClr val="646567"/>
                </a:solidFill>
                <a:latin typeface="Gotham Book" charset="0"/>
                <a:cs typeface="Gotham Book" charset="0"/>
              </a:rPr>
              <a:t>Abdi</a:t>
            </a:r>
            <a:r>
              <a:rPr lang="es-ES_tradnl" sz="1200" dirty="0" smtClean="0">
                <a:solidFill>
                  <a:srgbClr val="646567"/>
                </a:solidFill>
                <a:latin typeface="Gotham Book" charset="0"/>
                <a:cs typeface="Gotham Book" charset="0"/>
              </a:rPr>
              <a:t> S. Basic </a:t>
            </a:r>
            <a:r>
              <a:rPr lang="es-ES_tradnl" sz="1200" dirty="0" err="1" smtClean="0">
                <a:solidFill>
                  <a:srgbClr val="646567"/>
                </a:solidFill>
                <a:latin typeface="Gotham Book" charset="0"/>
                <a:cs typeface="Gotham Book" charset="0"/>
              </a:rPr>
              <a:t>science</a:t>
            </a:r>
            <a:r>
              <a:rPr lang="es-ES_tradnl" sz="1200" dirty="0" smtClean="0">
                <a:solidFill>
                  <a:srgbClr val="646567"/>
                </a:solidFill>
                <a:latin typeface="Gotham Book" charset="0"/>
                <a:cs typeface="Gotham Book" charset="0"/>
              </a:rPr>
              <a:t> and </a:t>
            </a:r>
            <a:r>
              <a:rPr lang="es-ES_tradnl" sz="1200" dirty="0" err="1" smtClean="0">
                <a:solidFill>
                  <a:srgbClr val="646567"/>
                </a:solidFill>
                <a:latin typeface="Gotham Book" charset="0"/>
                <a:cs typeface="Gotham Book" charset="0"/>
              </a:rPr>
              <a:t>clinical</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management</a:t>
            </a:r>
            <a:r>
              <a:rPr lang="es-ES_tradnl" sz="1200" dirty="0" smtClean="0">
                <a:solidFill>
                  <a:srgbClr val="646567"/>
                </a:solidFill>
                <a:latin typeface="Gotham Book" charset="0"/>
                <a:cs typeface="Gotham Book" charset="0"/>
              </a:rPr>
              <a:t> of </a:t>
            </a:r>
            <a:r>
              <a:rPr lang="es-ES_tradnl" sz="1200" dirty="0" err="1" smtClean="0">
                <a:solidFill>
                  <a:srgbClr val="646567"/>
                </a:solidFill>
                <a:latin typeface="Gotham Book" charset="0"/>
                <a:cs typeface="Gotham Book" charset="0"/>
              </a:rPr>
              <a:t>painful</a:t>
            </a:r>
            <a:r>
              <a:rPr lang="es-ES_tradnl" sz="1200" dirty="0" smtClean="0">
                <a:solidFill>
                  <a:srgbClr val="646567"/>
                </a:solidFill>
                <a:latin typeface="Gotham Book" charset="0"/>
                <a:cs typeface="Gotham Book" charset="0"/>
              </a:rPr>
              <a:t> and non-</a:t>
            </a:r>
            <a:r>
              <a:rPr lang="es-ES_tradnl" sz="1200" dirty="0" err="1" smtClean="0">
                <a:solidFill>
                  <a:srgbClr val="646567"/>
                </a:solidFill>
                <a:latin typeface="Gotham Book" charset="0"/>
                <a:cs typeface="Gotham Book" charset="0"/>
              </a:rPr>
              <a:t>painful</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chemotherapy-related</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neuropathy</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Gynecol</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Oncol</a:t>
            </a:r>
            <a:r>
              <a:rPr lang="es-ES_tradnl" sz="1200" dirty="0" smtClean="0">
                <a:solidFill>
                  <a:srgbClr val="646567"/>
                </a:solidFill>
                <a:latin typeface="Gotham Book" charset="0"/>
                <a:cs typeface="Gotham Book" charset="0"/>
              </a:rPr>
              <a:t>. 2015  Mar;136(3):453-9.</a:t>
            </a:r>
          </a:p>
          <a:p>
            <a:pPr eaLnBrk="1" hangingPunct="1">
              <a:spcBef>
                <a:spcPct val="20000"/>
              </a:spcBef>
              <a:buClr>
                <a:srgbClr val="FFCD00"/>
              </a:buClr>
              <a:buFont typeface="Calibri Light" charset="0"/>
              <a:buNone/>
            </a:pPr>
            <a:r>
              <a:rPr lang="es-ES_tradnl" sz="1200" dirty="0" smtClean="0">
                <a:solidFill>
                  <a:srgbClr val="646567"/>
                </a:solidFill>
                <a:latin typeface="Gotham Book" charset="0"/>
                <a:cs typeface="Gotham Book" charset="0"/>
              </a:rPr>
              <a:t>•</a:t>
            </a:r>
            <a:r>
              <a:rPr lang="es-ES_tradnl" sz="1200" baseline="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Seretny</a:t>
            </a:r>
            <a:r>
              <a:rPr lang="es-ES_tradnl" sz="1200" dirty="0" smtClean="0">
                <a:solidFill>
                  <a:srgbClr val="646567"/>
                </a:solidFill>
                <a:latin typeface="Gotham Book" charset="0"/>
                <a:cs typeface="Gotham Book" charset="0"/>
              </a:rPr>
              <a:t> M, </a:t>
            </a:r>
            <a:r>
              <a:rPr lang="es-ES_tradnl" sz="1200" dirty="0" err="1" smtClean="0">
                <a:solidFill>
                  <a:srgbClr val="646567"/>
                </a:solidFill>
                <a:latin typeface="Gotham Book" charset="0"/>
                <a:cs typeface="Gotham Book" charset="0"/>
              </a:rPr>
              <a:t>Currie</a:t>
            </a:r>
            <a:r>
              <a:rPr lang="es-ES_tradnl" sz="1200" dirty="0" smtClean="0">
                <a:solidFill>
                  <a:srgbClr val="646567"/>
                </a:solidFill>
                <a:latin typeface="Gotham Book" charset="0"/>
                <a:cs typeface="Gotham Book" charset="0"/>
              </a:rPr>
              <a:t> GL, Sena ES, </a:t>
            </a:r>
            <a:r>
              <a:rPr lang="es-ES_tradnl" sz="1200" dirty="0" err="1" smtClean="0">
                <a:solidFill>
                  <a:srgbClr val="646567"/>
                </a:solidFill>
                <a:latin typeface="Gotham Book" charset="0"/>
                <a:cs typeface="Gotham Book" charset="0"/>
              </a:rPr>
              <a:t>Ramnarine</a:t>
            </a:r>
            <a:r>
              <a:rPr lang="es-ES_tradnl" sz="1200" dirty="0" smtClean="0">
                <a:solidFill>
                  <a:srgbClr val="646567"/>
                </a:solidFill>
                <a:latin typeface="Gotham Book" charset="0"/>
                <a:cs typeface="Gotham Book" charset="0"/>
              </a:rPr>
              <a:t> S, </a:t>
            </a:r>
            <a:r>
              <a:rPr lang="es-ES_tradnl" sz="1200" dirty="0" err="1" smtClean="0">
                <a:solidFill>
                  <a:srgbClr val="646567"/>
                </a:solidFill>
                <a:latin typeface="Gotham Book" charset="0"/>
                <a:cs typeface="Gotham Book" charset="0"/>
              </a:rPr>
              <a:t>Grant</a:t>
            </a:r>
            <a:r>
              <a:rPr lang="es-ES_tradnl" sz="1200" dirty="0" smtClean="0">
                <a:solidFill>
                  <a:srgbClr val="646567"/>
                </a:solidFill>
                <a:latin typeface="Gotham Book" charset="0"/>
                <a:cs typeface="Gotham Book" charset="0"/>
              </a:rPr>
              <a:t> R, </a:t>
            </a:r>
            <a:r>
              <a:rPr lang="es-ES_tradnl" sz="1200" dirty="0" err="1" smtClean="0">
                <a:solidFill>
                  <a:srgbClr val="646567"/>
                </a:solidFill>
                <a:latin typeface="Gotham Book" charset="0"/>
                <a:cs typeface="Gotham Book" charset="0"/>
              </a:rPr>
              <a:t>MacLeod</a:t>
            </a:r>
            <a:r>
              <a:rPr lang="es-ES_tradnl" sz="1200" dirty="0" smtClean="0">
                <a:solidFill>
                  <a:srgbClr val="646567"/>
                </a:solidFill>
                <a:latin typeface="Gotham Book" charset="0"/>
                <a:cs typeface="Gotham Book" charset="0"/>
              </a:rPr>
              <a:t> MR, </a:t>
            </a:r>
            <a:r>
              <a:rPr lang="es-ES_tradnl" sz="1200" dirty="0" err="1" smtClean="0">
                <a:solidFill>
                  <a:srgbClr val="646567"/>
                </a:solidFill>
                <a:latin typeface="Gotham Book" charset="0"/>
                <a:cs typeface="Gotham Book" charset="0"/>
              </a:rPr>
              <a:t>Colvin</a:t>
            </a:r>
            <a:r>
              <a:rPr lang="es-ES_tradnl" sz="1200" dirty="0" smtClean="0">
                <a:solidFill>
                  <a:srgbClr val="646567"/>
                </a:solidFill>
                <a:latin typeface="Gotham Book" charset="0"/>
                <a:cs typeface="Gotham Book" charset="0"/>
              </a:rPr>
              <a:t> LA, </a:t>
            </a:r>
            <a:r>
              <a:rPr lang="es-ES_tradnl" sz="1200" dirty="0" err="1" smtClean="0">
                <a:solidFill>
                  <a:srgbClr val="646567"/>
                </a:solidFill>
                <a:latin typeface="Gotham Book" charset="0"/>
                <a:cs typeface="Gotham Book" charset="0"/>
              </a:rPr>
              <a:t>Fallon</a:t>
            </a:r>
            <a:r>
              <a:rPr lang="es-ES_tradnl" sz="1200" dirty="0" smtClean="0">
                <a:solidFill>
                  <a:srgbClr val="646567"/>
                </a:solidFill>
                <a:latin typeface="Gotham Book" charset="0"/>
                <a:cs typeface="Gotham Book" charset="0"/>
              </a:rPr>
              <a:t> M. </a:t>
            </a:r>
            <a:r>
              <a:rPr lang="es-ES_tradnl" sz="1200" dirty="0" err="1" smtClean="0">
                <a:solidFill>
                  <a:srgbClr val="646567"/>
                </a:solidFill>
                <a:latin typeface="Gotham Book" charset="0"/>
                <a:cs typeface="Gotham Book" charset="0"/>
              </a:rPr>
              <a:t>Incidence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prevalence</a:t>
            </a:r>
            <a:r>
              <a:rPr lang="es-ES_tradnl" sz="1200" dirty="0" smtClean="0">
                <a:solidFill>
                  <a:srgbClr val="646567"/>
                </a:solidFill>
                <a:latin typeface="Gotham Book" charset="0"/>
                <a:cs typeface="Gotham Book" charset="0"/>
              </a:rPr>
              <a:t>, and </a:t>
            </a:r>
            <a:r>
              <a:rPr lang="es-ES_tradnl" sz="1200" dirty="0" err="1" smtClean="0">
                <a:solidFill>
                  <a:srgbClr val="646567"/>
                </a:solidFill>
                <a:latin typeface="Gotham Book" charset="0"/>
                <a:cs typeface="Gotham Book" charset="0"/>
              </a:rPr>
              <a:t>predictors</a:t>
            </a:r>
            <a:r>
              <a:rPr lang="es-ES_tradnl" sz="1200" dirty="0" smtClean="0">
                <a:solidFill>
                  <a:srgbClr val="646567"/>
                </a:solidFill>
                <a:latin typeface="Gotham Book" charset="0"/>
                <a:cs typeface="Gotham Book" charset="0"/>
              </a:rPr>
              <a:t> of  </a:t>
            </a:r>
            <a:r>
              <a:rPr lang="es-ES_tradnl" sz="1200" dirty="0" err="1" smtClean="0">
                <a:solidFill>
                  <a:srgbClr val="646567"/>
                </a:solidFill>
                <a:latin typeface="Gotham Book" charset="0"/>
                <a:cs typeface="Gotham Book" charset="0"/>
              </a:rPr>
              <a:t>chemotherapy-induced</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peripheral</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neuropathy</a:t>
            </a:r>
            <a:r>
              <a:rPr lang="es-ES_tradnl" sz="1200" dirty="0" smtClean="0">
                <a:solidFill>
                  <a:srgbClr val="646567"/>
                </a:solidFill>
                <a:latin typeface="Gotham Book" charset="0"/>
                <a:cs typeface="Gotham Book" charset="0"/>
              </a:rPr>
              <a:t>: A </a:t>
            </a:r>
            <a:r>
              <a:rPr lang="es-ES_tradnl" sz="1200" dirty="0" err="1" smtClean="0">
                <a:solidFill>
                  <a:srgbClr val="646567"/>
                </a:solidFill>
                <a:latin typeface="Gotham Book" charset="0"/>
                <a:cs typeface="Gotham Book" charset="0"/>
              </a:rPr>
              <a:t>systematic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review</a:t>
            </a:r>
            <a:r>
              <a:rPr lang="es-ES_tradnl" sz="1200" dirty="0" smtClean="0">
                <a:solidFill>
                  <a:srgbClr val="646567"/>
                </a:solidFill>
                <a:latin typeface="Gotham Book" charset="0"/>
                <a:cs typeface="Gotham Book" charset="0"/>
              </a:rPr>
              <a:t> and meta-</a:t>
            </a:r>
            <a:r>
              <a:rPr lang="es-ES_tradnl" sz="1200" dirty="0" err="1" smtClean="0">
                <a:solidFill>
                  <a:srgbClr val="646567"/>
                </a:solidFill>
                <a:latin typeface="Gotham Book" charset="0"/>
                <a:cs typeface="Gotham Book" charset="0"/>
              </a:rPr>
              <a:t>analysis</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2014; 155(12):2461-70.</a:t>
            </a:r>
          </a:p>
          <a:p>
            <a:pPr eaLnBrk="1" hangingPunct="1">
              <a:spcBef>
                <a:spcPct val="20000"/>
              </a:spcBef>
              <a:buClr>
                <a:srgbClr val="FFCD00"/>
              </a:buClr>
              <a:buFont typeface="Calibri Light" charset="0"/>
              <a:buNone/>
            </a:pPr>
            <a:r>
              <a:rPr lang="es-ES_tradnl" sz="1200" dirty="0" smtClean="0">
                <a:solidFill>
                  <a:srgbClr val="646567"/>
                </a:solidFill>
                <a:latin typeface="Gotham Book" charset="0"/>
                <a:cs typeface="Gotham Book" charset="0"/>
              </a:rPr>
              <a:t>•</a:t>
            </a:r>
            <a:r>
              <a:rPr lang="es-ES_tradnl" sz="1200" baseline="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Lavoie</a:t>
            </a:r>
            <a:r>
              <a:rPr lang="es-ES_tradnl" sz="1200" dirty="0" smtClean="0">
                <a:solidFill>
                  <a:srgbClr val="646567"/>
                </a:solidFill>
                <a:latin typeface="Gotham Book" charset="0"/>
                <a:cs typeface="Gotham Book" charset="0"/>
              </a:rPr>
              <a:t> Smith EM, </a:t>
            </a:r>
            <a:r>
              <a:rPr lang="es-ES_tradnl" sz="1200" dirty="0" err="1" smtClean="0">
                <a:solidFill>
                  <a:srgbClr val="646567"/>
                </a:solidFill>
                <a:latin typeface="Gotham Book" charset="0"/>
                <a:cs typeface="Gotham Book" charset="0"/>
              </a:rPr>
              <a:t>Barton</a:t>
            </a:r>
            <a:r>
              <a:rPr lang="es-ES_tradnl" sz="1200" dirty="0" smtClean="0">
                <a:solidFill>
                  <a:srgbClr val="646567"/>
                </a:solidFill>
                <a:latin typeface="Gotham Book" charset="0"/>
                <a:cs typeface="Gotham Book" charset="0"/>
              </a:rPr>
              <a:t> DL, </a:t>
            </a:r>
            <a:r>
              <a:rPr lang="es-ES_tradnl" sz="1200" dirty="0" err="1" smtClean="0">
                <a:solidFill>
                  <a:srgbClr val="646567"/>
                </a:solidFill>
                <a:latin typeface="Gotham Book" charset="0"/>
                <a:cs typeface="Gotham Book" charset="0"/>
              </a:rPr>
              <a:t>Qin</a:t>
            </a:r>
            <a:r>
              <a:rPr lang="es-ES_tradnl" sz="1200" dirty="0" smtClean="0">
                <a:solidFill>
                  <a:srgbClr val="646567"/>
                </a:solidFill>
                <a:latin typeface="Gotham Book" charset="0"/>
                <a:cs typeface="Gotham Book" charset="0"/>
              </a:rPr>
              <a:t> R, </a:t>
            </a:r>
            <a:r>
              <a:rPr lang="es-ES_tradnl" sz="1200" dirty="0" err="1" smtClean="0">
                <a:solidFill>
                  <a:srgbClr val="646567"/>
                </a:solidFill>
                <a:latin typeface="Gotham Book" charset="0"/>
                <a:cs typeface="Gotham Book" charset="0"/>
              </a:rPr>
              <a:t>Steen</a:t>
            </a:r>
            <a:r>
              <a:rPr lang="es-ES_tradnl" sz="1200" dirty="0" smtClean="0">
                <a:solidFill>
                  <a:srgbClr val="646567"/>
                </a:solidFill>
                <a:latin typeface="Gotham Book" charset="0"/>
                <a:cs typeface="Gotham Book" charset="0"/>
              </a:rPr>
              <a:t> PD, </a:t>
            </a:r>
            <a:r>
              <a:rPr lang="es-ES_tradnl" sz="1200" dirty="0" err="1" smtClean="0">
                <a:solidFill>
                  <a:srgbClr val="646567"/>
                </a:solidFill>
                <a:latin typeface="Gotham Book" charset="0"/>
                <a:cs typeface="Gotham Book" charset="0"/>
              </a:rPr>
              <a:t>Aaronson</a:t>
            </a:r>
            <a:r>
              <a:rPr lang="es-ES_tradnl" sz="1200" dirty="0" smtClean="0">
                <a:solidFill>
                  <a:srgbClr val="646567"/>
                </a:solidFill>
                <a:latin typeface="Gotham Book" charset="0"/>
                <a:cs typeface="Gotham Book" charset="0"/>
              </a:rPr>
              <a:t> NK, </a:t>
            </a:r>
            <a:r>
              <a:rPr lang="es-ES_tradnl" sz="1200" dirty="0" err="1" smtClean="0">
                <a:solidFill>
                  <a:srgbClr val="646567"/>
                </a:solidFill>
                <a:latin typeface="Gotham Book" charset="0"/>
                <a:cs typeface="Gotham Book" charset="0"/>
              </a:rPr>
              <a:t>Loprinzi</a:t>
            </a:r>
            <a:r>
              <a:rPr lang="es-ES_tradnl" sz="1200" dirty="0" smtClean="0">
                <a:solidFill>
                  <a:srgbClr val="646567"/>
                </a:solidFill>
                <a:latin typeface="Gotham Book" charset="0"/>
                <a:cs typeface="Gotham Book" charset="0"/>
              </a:rPr>
              <a:t> CL. </a:t>
            </a:r>
            <a:r>
              <a:rPr lang="es-ES_tradnl" sz="1200" dirty="0" err="1" smtClean="0">
                <a:solidFill>
                  <a:srgbClr val="646567"/>
                </a:solidFill>
                <a:latin typeface="Gotham Book" charset="0"/>
                <a:cs typeface="Gotham Book" charset="0"/>
              </a:rPr>
              <a:t>Assessing</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patient-reported</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peripheral</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neuropathy</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the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reliability</a:t>
            </a:r>
            <a:r>
              <a:rPr lang="es-ES_tradnl" sz="1200" dirty="0" smtClean="0">
                <a:solidFill>
                  <a:srgbClr val="646567"/>
                </a:solidFill>
                <a:latin typeface="Gotham Book" charset="0"/>
                <a:cs typeface="Gotham Book" charset="0"/>
              </a:rPr>
              <a:t> and </a:t>
            </a:r>
            <a:r>
              <a:rPr lang="es-ES_tradnl" sz="1200" dirty="0" err="1" smtClean="0">
                <a:solidFill>
                  <a:srgbClr val="646567"/>
                </a:solidFill>
                <a:latin typeface="Gotham Book" charset="0"/>
                <a:cs typeface="Gotham Book" charset="0"/>
              </a:rPr>
              <a:t>validity</a:t>
            </a:r>
            <a:r>
              <a:rPr lang="es-ES_tradnl" sz="1200" dirty="0" smtClean="0">
                <a:solidFill>
                  <a:srgbClr val="646567"/>
                </a:solidFill>
                <a:latin typeface="Gotham Book" charset="0"/>
                <a:cs typeface="Gotham Book" charset="0"/>
              </a:rPr>
              <a:t> of </a:t>
            </a:r>
            <a:r>
              <a:rPr lang="es-ES_tradnl" sz="1200" dirty="0" err="1" smtClean="0">
                <a:solidFill>
                  <a:srgbClr val="646567"/>
                </a:solidFill>
                <a:latin typeface="Gotham Book" charset="0"/>
                <a:cs typeface="Gotham Book" charset="0"/>
              </a:rPr>
              <a:t>the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European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Organization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for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Research</a:t>
            </a:r>
            <a:r>
              <a:rPr lang="es-ES_tradnl" sz="1200" dirty="0" smtClean="0">
                <a:solidFill>
                  <a:srgbClr val="646567"/>
                </a:solidFill>
                <a:latin typeface="Gotham Book" charset="0"/>
                <a:cs typeface="Gotham Book" charset="0"/>
              </a:rPr>
              <a:t> and </a:t>
            </a:r>
            <a:r>
              <a:rPr lang="es-ES_tradnl" sz="1200" dirty="0" err="1" smtClean="0">
                <a:solidFill>
                  <a:srgbClr val="646567"/>
                </a:solidFill>
                <a:latin typeface="Gotham Book" charset="0"/>
                <a:cs typeface="Gotham Book" charset="0"/>
              </a:rPr>
              <a:t>Treatment</a:t>
            </a:r>
            <a:r>
              <a:rPr lang="es-ES_tradnl" sz="1200" dirty="0" smtClean="0">
                <a:solidFill>
                  <a:srgbClr val="646567"/>
                </a:solidFill>
                <a:latin typeface="Gotham Book" charset="0"/>
                <a:cs typeface="Gotham Book" charset="0"/>
              </a:rPr>
              <a:t> of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QLQ-CIPN20 </a:t>
            </a:r>
            <a:r>
              <a:rPr lang="es-ES_tradnl" sz="1200" dirty="0" err="1" smtClean="0">
                <a:solidFill>
                  <a:srgbClr val="646567"/>
                </a:solidFill>
                <a:latin typeface="Gotham Book" charset="0"/>
                <a:cs typeface="Gotham Book" charset="0"/>
              </a:rPr>
              <a:t>Questionnaire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Qual</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Life</a:t>
            </a:r>
            <a:r>
              <a:rPr lang="es-ES_tradnl" sz="1200" dirty="0" smtClean="0">
                <a:solidFill>
                  <a:srgbClr val="646567"/>
                </a:solidFill>
                <a:latin typeface="Gotham Book" charset="0"/>
                <a:cs typeface="Gotham Book" charset="0"/>
              </a:rPr>
              <a:t>  Res. 2013; 22:2787–2799. doi:10.1007/s11136-013-0379-8.</a:t>
            </a:r>
          </a:p>
          <a:p>
            <a:pPr eaLnBrk="1" hangingPunct="1">
              <a:spcBef>
                <a:spcPct val="20000"/>
              </a:spcBef>
              <a:buClr>
                <a:srgbClr val="FFCD00"/>
              </a:buClr>
              <a:buFont typeface="Calibri Light" charset="0"/>
              <a:buNone/>
            </a:pPr>
            <a:r>
              <a:rPr lang="es-ES_tradnl" sz="1200" dirty="0" smtClean="0">
                <a:solidFill>
                  <a:srgbClr val="646567"/>
                </a:solidFill>
                <a:latin typeface="Gotham Book" charset="0"/>
                <a:cs typeface="Gotham Book" charset="0"/>
              </a:rPr>
              <a:t>•</a:t>
            </a:r>
            <a:r>
              <a:rPr lang="es-ES_tradnl" sz="1200" baseline="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Majithia</a:t>
            </a:r>
            <a:r>
              <a:rPr lang="es-ES_tradnl" sz="1200" dirty="0" smtClean="0">
                <a:solidFill>
                  <a:srgbClr val="646567"/>
                </a:solidFill>
                <a:latin typeface="Gotham Book" charset="0"/>
                <a:cs typeface="Gotham Book" charset="0"/>
              </a:rPr>
              <a:t> N, </a:t>
            </a:r>
            <a:r>
              <a:rPr lang="es-ES_tradnl" sz="1200" dirty="0" err="1" smtClean="0">
                <a:solidFill>
                  <a:srgbClr val="646567"/>
                </a:solidFill>
                <a:latin typeface="Gotham Book" charset="0"/>
                <a:cs typeface="Gotham Book" charset="0"/>
              </a:rPr>
              <a:t>Temkin</a:t>
            </a:r>
            <a:r>
              <a:rPr lang="es-ES_tradnl" sz="1200" dirty="0" smtClean="0">
                <a:solidFill>
                  <a:srgbClr val="646567"/>
                </a:solidFill>
                <a:latin typeface="Gotham Book" charset="0"/>
                <a:cs typeface="Gotham Book" charset="0"/>
              </a:rPr>
              <a:t> S, </a:t>
            </a:r>
            <a:r>
              <a:rPr lang="es-ES_tradnl" sz="1200" dirty="0" err="1" smtClean="0">
                <a:solidFill>
                  <a:srgbClr val="646567"/>
                </a:solidFill>
                <a:latin typeface="Gotham Book" charset="0"/>
                <a:cs typeface="Gotham Book" charset="0"/>
              </a:rPr>
              <a:t>Ruddy</a:t>
            </a:r>
            <a:r>
              <a:rPr lang="es-ES_tradnl" sz="1200" dirty="0" smtClean="0">
                <a:solidFill>
                  <a:srgbClr val="646567"/>
                </a:solidFill>
                <a:latin typeface="Gotham Book" charset="0"/>
                <a:cs typeface="Gotham Book" charset="0"/>
              </a:rPr>
              <a:t> K, </a:t>
            </a:r>
            <a:r>
              <a:rPr lang="es-ES_tradnl" sz="1200" dirty="0" err="1" smtClean="0">
                <a:solidFill>
                  <a:srgbClr val="646567"/>
                </a:solidFill>
                <a:latin typeface="Gotham Book" charset="0"/>
                <a:cs typeface="Gotham Book" charset="0"/>
              </a:rPr>
              <a:t>Beutler</a:t>
            </a:r>
            <a:r>
              <a:rPr lang="es-ES_tradnl" sz="1200" dirty="0" smtClean="0">
                <a:solidFill>
                  <a:srgbClr val="646567"/>
                </a:solidFill>
                <a:latin typeface="Gotham Book" charset="0"/>
                <a:cs typeface="Gotham Book" charset="0"/>
              </a:rPr>
              <a:t> A, </a:t>
            </a:r>
            <a:r>
              <a:rPr lang="es-ES_tradnl" sz="1200" dirty="0" err="1" smtClean="0">
                <a:solidFill>
                  <a:srgbClr val="646567"/>
                </a:solidFill>
                <a:latin typeface="Gotham Book" charset="0"/>
                <a:cs typeface="Gotham Book" charset="0"/>
              </a:rPr>
              <a:t>Hershman</a:t>
            </a:r>
            <a:r>
              <a:rPr lang="es-ES_tradnl" sz="1200" dirty="0" smtClean="0">
                <a:solidFill>
                  <a:srgbClr val="646567"/>
                </a:solidFill>
                <a:latin typeface="Gotham Book" charset="0"/>
                <a:cs typeface="Gotham Book" charset="0"/>
              </a:rPr>
              <a:t> D, </a:t>
            </a:r>
            <a:r>
              <a:rPr lang="es-ES_tradnl" sz="1200" dirty="0" err="1" smtClean="0">
                <a:solidFill>
                  <a:srgbClr val="646567"/>
                </a:solidFill>
                <a:latin typeface="Gotham Book" charset="0"/>
                <a:cs typeface="Gotham Book" charset="0"/>
              </a:rPr>
              <a:t>Loprinzi</a:t>
            </a:r>
            <a:r>
              <a:rPr lang="es-ES_tradnl" sz="1200" dirty="0" smtClean="0">
                <a:solidFill>
                  <a:srgbClr val="646567"/>
                </a:solidFill>
                <a:latin typeface="Gotham Book" charset="0"/>
                <a:cs typeface="Gotham Book" charset="0"/>
              </a:rPr>
              <a:t> C. </a:t>
            </a:r>
            <a:r>
              <a:rPr lang="es-ES_tradnl" sz="1200" dirty="0" err="1" smtClean="0">
                <a:solidFill>
                  <a:srgbClr val="646567"/>
                </a:solidFill>
                <a:latin typeface="Gotham Book" charset="0"/>
                <a:cs typeface="Gotham Book" charset="0"/>
              </a:rPr>
              <a:t>National</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Institute-supported</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chemotherapy-induced</a:t>
            </a:r>
            <a:r>
              <a:rPr lang="es-ES_tradnl" sz="1200" dirty="0" smtClean="0">
                <a:solidFill>
                  <a:srgbClr val="646567"/>
                </a:solidFill>
                <a:latin typeface="Gotham Book" charset="0"/>
                <a:cs typeface="Gotham Book" charset="0"/>
              </a:rPr>
              <a:t> pe-  </a:t>
            </a:r>
            <a:r>
              <a:rPr lang="es-ES_tradnl" sz="1200" dirty="0" err="1" smtClean="0">
                <a:solidFill>
                  <a:srgbClr val="646567"/>
                </a:solidFill>
                <a:latin typeface="Gotham Book" charset="0"/>
                <a:cs typeface="Gotham Book" charset="0"/>
              </a:rPr>
              <a:t>ripheral</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neuropathy</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trials</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outcomes</a:t>
            </a:r>
            <a:r>
              <a:rPr lang="es-ES_tradnl" sz="1200" dirty="0" smtClean="0">
                <a:solidFill>
                  <a:srgbClr val="646567"/>
                </a:solidFill>
                <a:latin typeface="Gotham Book" charset="0"/>
                <a:cs typeface="Gotham Book" charset="0"/>
              </a:rPr>
              <a:t> and </a:t>
            </a:r>
            <a:r>
              <a:rPr lang="es-ES_tradnl" sz="1200" dirty="0" err="1" smtClean="0">
                <a:solidFill>
                  <a:srgbClr val="646567"/>
                </a:solidFill>
                <a:latin typeface="Gotham Book" charset="0"/>
                <a:cs typeface="Gotham Book" charset="0"/>
              </a:rPr>
              <a:t>lessons</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Support</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Care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2016 </a:t>
            </a:r>
            <a:r>
              <a:rPr lang="es-ES_tradnl" sz="1200" dirty="0" err="1" smtClean="0">
                <a:solidFill>
                  <a:srgbClr val="646567"/>
                </a:solidFill>
                <a:latin typeface="Gotham Book" charset="0"/>
                <a:cs typeface="Gotham Book" charset="0"/>
              </a:rPr>
              <a:t>March</a:t>
            </a:r>
            <a:r>
              <a:rPr lang="es-ES_tradnl" sz="1200" dirty="0" smtClean="0">
                <a:solidFill>
                  <a:srgbClr val="646567"/>
                </a:solidFill>
                <a:latin typeface="Gotham Book" charset="0"/>
                <a:cs typeface="Gotham Book" charset="0"/>
              </a:rPr>
              <a:t> ; 24(3): 1439–1447.</a:t>
            </a:r>
          </a:p>
          <a:p>
            <a:pPr eaLnBrk="1" hangingPunct="1">
              <a:spcBef>
                <a:spcPct val="20000"/>
              </a:spcBef>
              <a:buClr>
                <a:srgbClr val="FFCD00"/>
              </a:buClr>
              <a:buFont typeface="Calibri Light" charset="0"/>
              <a:buNone/>
            </a:pPr>
            <a:endParaRPr lang="es-ES_tradnl" sz="1200" dirty="0" smtClean="0">
              <a:solidFill>
                <a:srgbClr val="646567"/>
              </a:solidFill>
              <a:latin typeface="Gotham Book" charset="0"/>
              <a:cs typeface="Gotham Book" charset="0"/>
            </a:endParaRPr>
          </a:p>
          <a:p>
            <a:pPr eaLnBrk="1" hangingPunct="1">
              <a:spcBef>
                <a:spcPct val="20000"/>
              </a:spcBef>
              <a:buClr>
                <a:srgbClr val="FFCD00"/>
              </a:buClr>
              <a:buFont typeface="Calibri Light" charset="0"/>
              <a:buNone/>
            </a:pP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38</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3619809"/>
      </p:ext>
    </p:extLst>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eaLnBrk="1" hangingPunct="1">
              <a:spcBef>
                <a:spcPct val="20000"/>
              </a:spcBef>
              <a:buClr>
                <a:srgbClr val="FFCD00"/>
              </a:buClr>
              <a:buFont typeface="Calibri Light" charset="0"/>
              <a:buNone/>
            </a:pP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39</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057183465"/>
      </p:ext>
    </p:extLst>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endParaRPr lang="es-ES_tradnl" sz="1200" b="0" i="0" u="none" strike="noStrike" kern="1200" baseline="0" dirty="0" smtClean="0">
              <a:solidFill>
                <a:schemeClr val="tx1"/>
              </a:solidFill>
              <a:latin typeface="+mn-lt"/>
              <a:ea typeface="+mn-ea"/>
              <a:cs typeface="+mn-cs"/>
            </a:endParaRPr>
          </a:p>
          <a:p>
            <a:pPr eaLnBrk="1" hangingPunct="1">
              <a:spcBef>
                <a:spcPct val="20000"/>
              </a:spcBef>
              <a:buClr>
                <a:srgbClr val="FFCD00"/>
              </a:buClr>
              <a:buFont typeface="Calibri Light" charset="0"/>
              <a:buNone/>
            </a:pPr>
            <a:r>
              <a:rPr lang="es-ES_tradnl" sz="1200" b="1" i="0" u="none" strike="noStrike" kern="1200" baseline="0" dirty="0" smtClean="0">
                <a:solidFill>
                  <a:schemeClr val="tx1"/>
                </a:solidFill>
                <a:latin typeface="+mn-lt"/>
                <a:ea typeface="+mn-ea"/>
                <a:cs typeface="+mn-cs"/>
              </a:rPr>
              <a:t>• </a:t>
            </a:r>
            <a:r>
              <a:rPr lang="es-ES_tradnl" sz="1200" dirty="0" err="1" smtClean="0">
                <a:solidFill>
                  <a:srgbClr val="646567"/>
                </a:solidFill>
                <a:latin typeface="Gotham Book" charset="0"/>
                <a:cs typeface="Gotham Book" charset="0"/>
              </a:rPr>
              <a:t>Hausheer</a:t>
            </a:r>
            <a:r>
              <a:rPr lang="es-ES_tradnl" sz="1200" dirty="0" smtClean="0">
                <a:solidFill>
                  <a:srgbClr val="646567"/>
                </a:solidFill>
                <a:latin typeface="Gotham Book" charset="0"/>
                <a:cs typeface="Gotham Book" charset="0"/>
              </a:rPr>
              <a:t>, F. H., R. L. </a:t>
            </a:r>
            <a:r>
              <a:rPr lang="es-ES_tradnl" sz="1200" dirty="0" err="1" smtClean="0">
                <a:solidFill>
                  <a:srgbClr val="646567"/>
                </a:solidFill>
                <a:latin typeface="Gotham Book" charset="0"/>
                <a:cs typeface="Gotham Book" charset="0"/>
              </a:rPr>
              <a:t>Schilsky</a:t>
            </a:r>
            <a:r>
              <a:rPr lang="es-ES_tradnl" sz="1200" dirty="0" smtClean="0">
                <a:solidFill>
                  <a:srgbClr val="646567"/>
                </a:solidFill>
                <a:latin typeface="Gotham Book" charset="0"/>
                <a:cs typeface="Gotham Book" charset="0"/>
              </a:rPr>
              <a:t>, S. </a:t>
            </a:r>
            <a:r>
              <a:rPr lang="es-ES_tradnl" sz="1200" dirty="0" err="1" smtClean="0">
                <a:solidFill>
                  <a:srgbClr val="646567"/>
                </a:solidFill>
                <a:latin typeface="Gotham Book" charset="0"/>
                <a:cs typeface="Gotham Book" charset="0"/>
              </a:rPr>
              <a:t>Bain</a:t>
            </a:r>
            <a:r>
              <a:rPr lang="es-ES_tradnl" sz="1200" dirty="0" smtClean="0">
                <a:solidFill>
                  <a:srgbClr val="646567"/>
                </a:solidFill>
                <a:latin typeface="Gotham Book" charset="0"/>
                <a:cs typeface="Gotham Book" charset="0"/>
              </a:rPr>
              <a:t>, E. J. </a:t>
            </a:r>
            <a:r>
              <a:rPr lang="es-ES_tradnl" sz="1200" dirty="0" err="1" smtClean="0">
                <a:solidFill>
                  <a:srgbClr val="646567"/>
                </a:solidFill>
                <a:latin typeface="Gotham Book" charset="0"/>
                <a:cs typeface="Gotham Book" charset="0"/>
              </a:rPr>
              <a:t>Berghorn</a:t>
            </a:r>
            <a:r>
              <a:rPr lang="es-ES_tradnl" sz="1200" dirty="0" smtClean="0">
                <a:solidFill>
                  <a:srgbClr val="646567"/>
                </a:solidFill>
                <a:latin typeface="Gotham Book" charset="0"/>
                <a:cs typeface="Gotham Book" charset="0"/>
              </a:rPr>
              <a:t> and F. Lieberman. </a:t>
            </a:r>
            <a:r>
              <a:rPr lang="ja-JP" altLang="es-ES_tradnl" sz="1200" dirty="0" smtClean="0">
                <a:solidFill>
                  <a:srgbClr val="646567"/>
                </a:solidFill>
                <a:latin typeface="Gotham Book" charset="0"/>
                <a:cs typeface="Gotham Book" charset="0"/>
              </a:rPr>
              <a:t>“</a:t>
            </a:r>
            <a:r>
              <a:rPr lang="es-ES_tradnl" sz="1200" dirty="0" smtClean="0">
                <a:solidFill>
                  <a:srgbClr val="646567"/>
                </a:solidFill>
                <a:latin typeface="Gotham Book" charset="0"/>
                <a:cs typeface="Gotham Book" charset="0"/>
              </a:rPr>
              <a:t>Diagnosis, </a:t>
            </a:r>
            <a:r>
              <a:rPr lang="es-ES_tradnl" sz="1200" dirty="0" err="1" smtClean="0">
                <a:solidFill>
                  <a:srgbClr val="646567"/>
                </a:solidFill>
                <a:latin typeface="Gotham Book" charset="0"/>
                <a:cs typeface="Gotham Book" charset="0"/>
              </a:rPr>
              <a:t>management</a:t>
            </a:r>
            <a:r>
              <a:rPr lang="es-ES_tradnl" sz="1200" dirty="0" smtClean="0">
                <a:solidFill>
                  <a:srgbClr val="646567"/>
                </a:solidFill>
                <a:latin typeface="Gotham Book" charset="0"/>
                <a:cs typeface="Gotham Book" charset="0"/>
              </a:rPr>
              <a:t>, and </a:t>
            </a:r>
            <a:r>
              <a:rPr lang="es-ES_tradnl" sz="1200" dirty="0" err="1" smtClean="0">
                <a:solidFill>
                  <a:srgbClr val="646567"/>
                </a:solidFill>
                <a:latin typeface="Gotham Book" charset="0"/>
                <a:cs typeface="Gotham Book" charset="0"/>
              </a:rPr>
              <a:t>evaluation</a:t>
            </a:r>
            <a:r>
              <a:rPr lang="es-ES_tradnl" sz="1200" dirty="0" smtClean="0">
                <a:solidFill>
                  <a:srgbClr val="646567"/>
                </a:solidFill>
                <a:latin typeface="Gotham Book" charset="0"/>
                <a:cs typeface="Gotham Book" charset="0"/>
              </a:rPr>
              <a:t> of </a:t>
            </a:r>
            <a:r>
              <a:rPr lang="es-ES_tradnl" sz="1200" dirty="0" err="1" smtClean="0">
                <a:solidFill>
                  <a:srgbClr val="646567"/>
                </a:solidFill>
                <a:latin typeface="Gotham Book" charset="0"/>
                <a:cs typeface="Gotham Book" charset="0"/>
              </a:rPr>
              <a:t>chemotherapy</a:t>
            </a:r>
            <a:r>
              <a:rPr lang="es-ES_tradnl" sz="1200" dirty="0" smtClean="0">
                <a:solidFill>
                  <a:srgbClr val="646567"/>
                </a:solidFill>
                <a:latin typeface="Gotham Book" charset="0"/>
                <a:cs typeface="Gotham Book" charset="0"/>
              </a:rPr>
              <a:t>-in-  </a:t>
            </a:r>
            <a:r>
              <a:rPr lang="es-ES_tradnl" sz="1200" dirty="0" err="1" smtClean="0">
                <a:solidFill>
                  <a:srgbClr val="646567"/>
                </a:solidFill>
                <a:latin typeface="Gotham Book" charset="0"/>
                <a:cs typeface="Gotham Book" charset="0"/>
              </a:rPr>
              <a:t>duced</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peripheral</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neuropathy</a:t>
            </a:r>
            <a:r>
              <a:rPr lang="es-ES_tradnl" sz="1200" dirty="0" smtClean="0">
                <a:solidFill>
                  <a:srgbClr val="646567"/>
                </a:solidFill>
                <a:latin typeface="Gotham Book" charset="0"/>
                <a:cs typeface="Gotham Book" charset="0"/>
              </a:rPr>
              <a:t>.</a:t>
            </a:r>
            <a:r>
              <a:rPr lang="ja-JP" altLang="es-ES_tradnl" sz="1200" dirty="0" smtClean="0">
                <a:solidFill>
                  <a:srgbClr val="646567"/>
                </a:solidFill>
                <a:latin typeface="Gotham Book" charset="0"/>
                <a:cs typeface="Gotham Book" charset="0"/>
              </a:rPr>
              <a:t>”</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Semin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Oncol</a:t>
            </a:r>
            <a:r>
              <a:rPr lang="es-ES_tradnl" sz="1200" dirty="0" smtClean="0">
                <a:solidFill>
                  <a:srgbClr val="646567"/>
                </a:solidFill>
                <a:latin typeface="Gotham Book" charset="0"/>
                <a:cs typeface="Gotham Book" charset="0"/>
              </a:rPr>
              <a:t> 2006; 33(1): 15-49</a:t>
            </a:r>
          </a:p>
          <a:p>
            <a:pPr eaLnBrk="1" hangingPunct="1">
              <a:spcBef>
                <a:spcPct val="20000"/>
              </a:spcBef>
              <a:buClr>
                <a:srgbClr val="FFCD00"/>
              </a:buClr>
              <a:buFont typeface="Calibri Light" charset="0"/>
              <a:buNone/>
            </a:pPr>
            <a:r>
              <a:rPr lang="es-ES_tradnl" sz="1200" dirty="0" smtClean="0">
                <a:solidFill>
                  <a:srgbClr val="646567"/>
                </a:solidFill>
                <a:latin typeface="Gotham Book" charset="0"/>
                <a:cs typeface="Gotham Book" charset="0"/>
              </a:rPr>
              <a:t>•</a:t>
            </a:r>
            <a:r>
              <a:rPr lang="es-ES_tradnl" sz="1200" dirty="0" err="1" smtClean="0">
                <a:solidFill>
                  <a:srgbClr val="646567"/>
                </a:solidFill>
                <a:latin typeface="Gotham Book" charset="0"/>
                <a:cs typeface="Gotham Book" charset="0"/>
              </a:rPr>
              <a:t>Zhenga</a:t>
            </a:r>
            <a:r>
              <a:rPr lang="es-ES_tradnl" sz="1200" dirty="0" smtClean="0">
                <a:solidFill>
                  <a:srgbClr val="646567"/>
                </a:solidFill>
                <a:latin typeface="Gotham Book" charset="0"/>
                <a:cs typeface="Gotham Book" charset="0"/>
              </a:rPr>
              <a:t> F.Y, </a:t>
            </a:r>
            <a:r>
              <a:rPr lang="es-ES_tradnl" sz="1200" dirty="0" err="1" smtClean="0">
                <a:solidFill>
                  <a:srgbClr val="646567"/>
                </a:solidFill>
                <a:latin typeface="Gotham Book" charset="0"/>
                <a:cs typeface="Gotham Book" charset="0"/>
              </a:rPr>
              <a:t>Xiao</a:t>
            </a:r>
            <a:r>
              <a:rPr lang="es-ES_tradnl" sz="1200" dirty="0" smtClean="0">
                <a:solidFill>
                  <a:srgbClr val="646567"/>
                </a:solidFill>
                <a:latin typeface="Gotham Book" charset="0"/>
                <a:cs typeface="Gotham Book" charset="0"/>
              </a:rPr>
              <a:t> W-H, </a:t>
            </a:r>
            <a:r>
              <a:rPr lang="es-ES_tradnl" sz="1200" dirty="0" err="1" smtClean="0">
                <a:solidFill>
                  <a:srgbClr val="646567"/>
                </a:solidFill>
                <a:latin typeface="Gotham Book" charset="0"/>
                <a:cs typeface="Gotham Book" charset="0"/>
              </a:rPr>
              <a:t>Bennetta</a:t>
            </a:r>
            <a:r>
              <a:rPr lang="es-ES_tradnl" sz="1200" dirty="0" smtClean="0">
                <a:solidFill>
                  <a:srgbClr val="646567"/>
                </a:solidFill>
                <a:latin typeface="Gotham Book" charset="0"/>
                <a:cs typeface="Gotham Book" charset="0"/>
              </a:rPr>
              <a:t> G.J. </a:t>
            </a:r>
            <a:r>
              <a:rPr lang="es-ES_tradnl" sz="1200" dirty="0" err="1" smtClean="0">
                <a:solidFill>
                  <a:srgbClr val="646567"/>
                </a:solidFill>
                <a:latin typeface="Gotham Book" charset="0"/>
                <a:cs typeface="Gotham Book" charset="0"/>
              </a:rPr>
              <a:t>The</a:t>
            </a:r>
            <a:r>
              <a:rPr lang="es-ES_tradnl" sz="1200" dirty="0" smtClean="0">
                <a:solidFill>
                  <a:srgbClr val="646567"/>
                </a:solidFill>
                <a:latin typeface="Gotham Book" charset="0"/>
                <a:cs typeface="Gotham Book" charset="0"/>
              </a:rPr>
              <a:t> response of </a:t>
            </a:r>
            <a:r>
              <a:rPr lang="es-ES_tradnl" sz="1200" dirty="0" err="1" smtClean="0">
                <a:solidFill>
                  <a:srgbClr val="646567"/>
                </a:solidFill>
                <a:latin typeface="Gotham Book" charset="0"/>
                <a:cs typeface="Gotham Book" charset="0"/>
              </a:rPr>
              <a:t>spinal</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microglia</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to</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chemotherapy-evoked</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painful</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peripheral</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neuropathies</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is</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distinct</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from</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that</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evoked</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by</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traumatic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nerve</a:t>
            </a:r>
            <a:r>
              <a:rPr lang="es-ES_tradnl" sz="1200" dirty="0" smtClean="0">
                <a:solidFill>
                  <a:srgbClr val="646567"/>
                </a:solidFill>
                <a:latin typeface="Gotham Book" charset="0"/>
                <a:cs typeface="Gotham Book" charset="0"/>
              </a:rPr>
              <a:t> injuries </a:t>
            </a:r>
            <a:r>
              <a:rPr lang="es-ES_tradnl" sz="1200" dirty="0" err="1" smtClean="0">
                <a:solidFill>
                  <a:srgbClr val="646567"/>
                </a:solidFill>
                <a:latin typeface="Gotham Book" charset="0"/>
                <a:cs typeface="Gotham Book" charset="0"/>
              </a:rPr>
              <a:t>Neuroscience</a:t>
            </a:r>
            <a:r>
              <a:rPr lang="es-ES_tradnl" sz="1200" dirty="0" smtClean="0">
                <a:solidFill>
                  <a:srgbClr val="646567"/>
                </a:solidFill>
                <a:latin typeface="Gotham Book" charset="0"/>
                <a:cs typeface="Gotham Book" charset="0"/>
              </a:rPr>
              <a:t>. 2011; 10 (176): 447–454</a:t>
            </a:r>
          </a:p>
          <a:p>
            <a:pPr eaLnBrk="1" hangingPunct="1">
              <a:spcBef>
                <a:spcPct val="20000"/>
              </a:spcBef>
              <a:buClr>
                <a:srgbClr val="FFCD00"/>
              </a:buClr>
              <a:buFont typeface="Calibri Light" charset="0"/>
              <a:buNone/>
            </a:pPr>
            <a:r>
              <a:rPr lang="es-ES_tradnl" sz="1200" dirty="0" smtClean="0">
                <a:solidFill>
                  <a:srgbClr val="646567"/>
                </a:solidFill>
                <a:latin typeface="Gotham Book" charset="0"/>
                <a:cs typeface="Gotham Book" charset="0"/>
              </a:rPr>
              <a:t>•</a:t>
            </a:r>
            <a:r>
              <a:rPr lang="es-ES_tradnl" sz="1200" baseline="0" dirty="0" smtClean="0">
                <a:solidFill>
                  <a:srgbClr val="646567"/>
                </a:solidFill>
                <a:latin typeface="Gotham Book" charset="0"/>
                <a:cs typeface="Gotham Book" charset="0"/>
              </a:rPr>
              <a:t> </a:t>
            </a:r>
            <a:r>
              <a:rPr lang="es-ES_tradnl" sz="1200" dirty="0" smtClean="0">
                <a:solidFill>
                  <a:srgbClr val="646567"/>
                </a:solidFill>
                <a:latin typeface="Gotham Book" charset="0"/>
                <a:cs typeface="Gotham Book" charset="0"/>
              </a:rPr>
              <a:t>Singh </a:t>
            </a:r>
            <a:r>
              <a:rPr lang="es-ES_tradnl" sz="1200" dirty="0" err="1" smtClean="0">
                <a:solidFill>
                  <a:srgbClr val="646567"/>
                </a:solidFill>
                <a:latin typeface="Gotham Book" charset="0"/>
                <a:cs typeface="Gotham Book" charset="0"/>
              </a:rPr>
              <a:t>Jaggi</a:t>
            </a:r>
            <a:r>
              <a:rPr lang="es-ES_tradnl" sz="1200" dirty="0" smtClean="0">
                <a:solidFill>
                  <a:srgbClr val="646567"/>
                </a:solidFill>
                <a:latin typeface="Gotham Book" charset="0"/>
                <a:cs typeface="Gotham Book" charset="0"/>
              </a:rPr>
              <a:t> A, Singh N. </a:t>
            </a:r>
            <a:r>
              <a:rPr lang="es-ES_tradnl" sz="1200" dirty="0" err="1" smtClean="0">
                <a:solidFill>
                  <a:srgbClr val="646567"/>
                </a:solidFill>
                <a:latin typeface="Gotham Book" charset="0"/>
                <a:cs typeface="Gotham Book" charset="0"/>
              </a:rPr>
              <a:t>Mechanisms</a:t>
            </a:r>
            <a:r>
              <a:rPr lang="es-ES_tradnl" sz="1200" dirty="0" smtClean="0">
                <a:solidFill>
                  <a:srgbClr val="646567"/>
                </a:solidFill>
                <a:latin typeface="Gotham Book" charset="0"/>
                <a:cs typeface="Gotham Book" charset="0"/>
              </a:rPr>
              <a:t> in </a:t>
            </a:r>
            <a:r>
              <a:rPr lang="es-ES_tradnl" sz="1200" dirty="0" err="1" smtClean="0">
                <a:solidFill>
                  <a:srgbClr val="646567"/>
                </a:solidFill>
                <a:latin typeface="Gotham Book" charset="0"/>
                <a:cs typeface="Gotham Book" charset="0"/>
              </a:rPr>
              <a:t>cancer-chemotherapeutic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drugs-induced</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peripheral</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neuropathy</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Toxicology</a:t>
            </a:r>
            <a:r>
              <a:rPr lang="es-ES_tradnl" sz="1200" dirty="0" smtClean="0">
                <a:solidFill>
                  <a:srgbClr val="646567"/>
                </a:solidFill>
                <a:latin typeface="Gotham Book" charset="0"/>
                <a:cs typeface="Gotham Book" charset="0"/>
              </a:rPr>
              <a:t> 2012; 291: 1-9</a:t>
            </a: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40</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698218571"/>
      </p:ext>
    </p:extLst>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581025" lvl="2" indent="-263525" defTabSz="457200" eaLnBrk="1" hangingPunct="1">
              <a:lnSpc>
                <a:spcPct val="80000"/>
              </a:lnSpc>
              <a:spcBef>
                <a:spcPct val="20000"/>
              </a:spcBef>
              <a:buClr>
                <a:srgbClr val="870062"/>
              </a:buClr>
            </a:pPr>
            <a:r>
              <a:rPr lang="es-ES_tradnl" sz="900" dirty="0" smtClean="0">
                <a:latin typeface="Calibri" charset="0"/>
              </a:rPr>
              <a:t>El proceso fisiopatológico exacto que subyace al desarrollo </a:t>
            </a:r>
            <a:r>
              <a:rPr lang="es-ES_tradnl" sz="1100" dirty="0" smtClean="0">
                <a:latin typeface="Calibri" charset="0"/>
              </a:rPr>
              <a:t>de NIQT sigue siendo mal entendido, aunque la toxicidad</a:t>
            </a:r>
          </a:p>
          <a:p>
            <a:pPr defTabSz="457200">
              <a:lnSpc>
                <a:spcPct val="80000"/>
              </a:lnSpc>
            </a:pPr>
            <a:r>
              <a:rPr lang="es-ES_tradnl" sz="1100" dirty="0" smtClean="0">
                <a:latin typeface="Calibri" charset="0"/>
              </a:rPr>
              <a:t>mitocondrial, el estrés oxidativo y la interrupción de los </a:t>
            </a:r>
            <a:r>
              <a:rPr lang="es-ES_tradnl" sz="1100" dirty="0" err="1" smtClean="0">
                <a:latin typeface="Calibri" charset="0"/>
              </a:rPr>
              <a:t>microtúbulos</a:t>
            </a:r>
            <a:r>
              <a:rPr lang="es-ES_tradnl" sz="1100" dirty="0" smtClean="0">
                <a:latin typeface="Calibri" charset="0"/>
              </a:rPr>
              <a:t> dentro de las neuronas se proponen como causas Potenciales</a:t>
            </a:r>
          </a:p>
          <a:p>
            <a:pPr defTabSz="457200">
              <a:lnSpc>
                <a:spcPct val="80000"/>
              </a:lnSpc>
            </a:pPr>
            <a:r>
              <a:rPr lang="es-ES_tradnl" sz="1100" dirty="0" smtClean="0">
                <a:latin typeface="Calibri" charset="0"/>
              </a:rPr>
              <a:t>Los procesos inflamatorios en los alrededores de los nervios dañados también se observan en la NIQT (aunque no está</a:t>
            </a:r>
          </a:p>
          <a:p>
            <a:pPr defTabSz="457200">
              <a:lnSpc>
                <a:spcPct val="80000"/>
              </a:lnSpc>
            </a:pPr>
            <a:r>
              <a:rPr lang="es-ES_tradnl" sz="1100" dirty="0" smtClean="0">
                <a:latin typeface="Calibri" charset="0"/>
              </a:rPr>
              <a:t>claro si este fenómeno es reactivo o causante). Cambios periféricos en el sistema nervioso periférico producen un cambio en la población celular del ganglio de la raíz dorsal</a:t>
            </a:r>
          </a:p>
          <a:p>
            <a:pPr defTabSz="457200">
              <a:lnSpc>
                <a:spcPct val="80000"/>
              </a:lnSpc>
            </a:pPr>
            <a:r>
              <a:rPr lang="es-ES_tradnl" sz="1100" dirty="0" smtClean="0">
                <a:latin typeface="Calibri" charset="0"/>
              </a:rPr>
              <a:t>(no protegido de agentes quimioterapéuticos por la barrera </a:t>
            </a:r>
            <a:r>
              <a:rPr lang="es-ES_tradnl" sz="1100" dirty="0" err="1" smtClean="0">
                <a:latin typeface="Calibri" charset="0"/>
              </a:rPr>
              <a:t>hematoencefálica</a:t>
            </a:r>
            <a:r>
              <a:rPr lang="es-ES_tradnl" sz="1100" dirty="0" smtClean="0">
                <a:latin typeface="Calibri" charset="0"/>
              </a:rPr>
              <a:t>), con un aumento del número de macrófagos activados, acompañado de una disfunción </a:t>
            </a:r>
            <a:r>
              <a:rPr lang="es-ES_tradnl" sz="1100" dirty="0" err="1" smtClean="0">
                <a:latin typeface="Calibri" charset="0"/>
              </a:rPr>
              <a:t>glial</a:t>
            </a:r>
            <a:r>
              <a:rPr lang="es-ES_tradnl" sz="1100" dirty="0" smtClean="0">
                <a:latin typeface="Calibri" charset="0"/>
              </a:rPr>
              <a:t>.</a:t>
            </a:r>
          </a:p>
          <a:p>
            <a:pPr defTabSz="457200">
              <a:lnSpc>
                <a:spcPct val="80000"/>
              </a:lnSpc>
            </a:pPr>
            <a:r>
              <a:rPr lang="es-ES_tradnl" sz="1100" dirty="0" smtClean="0">
                <a:latin typeface="Calibri" charset="0"/>
              </a:rPr>
              <a:t> En los casos graves de toxicidad, esto puede progresar a la </a:t>
            </a:r>
            <a:r>
              <a:rPr lang="es-ES_tradnl" sz="1100" dirty="0" err="1" smtClean="0">
                <a:latin typeface="Calibri" charset="0"/>
              </a:rPr>
              <a:t>microgliosis</a:t>
            </a:r>
            <a:r>
              <a:rPr lang="es-ES_tradnl" sz="1100" dirty="0" smtClean="0">
                <a:latin typeface="Calibri" charset="0"/>
              </a:rPr>
              <a:t> dentro de la médula espinal. A su vez, este cambio en</a:t>
            </a:r>
          </a:p>
          <a:p>
            <a:pPr defTabSz="457200">
              <a:lnSpc>
                <a:spcPct val="80000"/>
              </a:lnSpc>
            </a:pPr>
            <a:r>
              <a:rPr lang="es-ES_tradnl" sz="1100" dirty="0" smtClean="0">
                <a:latin typeface="Calibri" charset="0"/>
              </a:rPr>
              <a:t>la población celular conduce a cambios en la expresión de mediadores y genes asociados tanto con el dolor como con</a:t>
            </a:r>
          </a:p>
          <a:p>
            <a:pPr defTabSz="457200">
              <a:lnSpc>
                <a:spcPct val="80000"/>
              </a:lnSpc>
            </a:pPr>
            <a:r>
              <a:rPr lang="es-ES_tradnl" sz="1100" dirty="0" smtClean="0">
                <a:latin typeface="Calibri" charset="0"/>
              </a:rPr>
              <a:t>la muerte celular. Estos incluyen:</a:t>
            </a:r>
          </a:p>
          <a:p>
            <a:pPr defTabSz="457200">
              <a:lnSpc>
                <a:spcPct val="80000"/>
              </a:lnSpc>
            </a:pPr>
            <a:r>
              <a:rPr lang="es-ES_tradnl" sz="1100" dirty="0" smtClean="0">
                <a:latin typeface="Calibri" charset="0"/>
              </a:rPr>
              <a:t>- Reducción de los niveles circulantes de Factor de </a:t>
            </a:r>
            <a:r>
              <a:rPr lang="es-ES_tradnl" sz="1100" dirty="0" err="1" smtClean="0">
                <a:latin typeface="Calibri" charset="0"/>
              </a:rPr>
              <a:t>CrecimientoNervioso</a:t>
            </a:r>
            <a:r>
              <a:rPr lang="es-ES_tradnl" sz="1100" dirty="0" smtClean="0">
                <a:latin typeface="Calibri" charset="0"/>
              </a:rPr>
              <a:t> (FCN).</a:t>
            </a:r>
          </a:p>
          <a:p>
            <a:pPr defTabSz="457200">
              <a:lnSpc>
                <a:spcPct val="80000"/>
              </a:lnSpc>
            </a:pPr>
            <a:r>
              <a:rPr lang="es-ES_tradnl" sz="1100" dirty="0" smtClean="0">
                <a:latin typeface="Calibri" charset="0"/>
              </a:rPr>
              <a:t>- Cambios en la interleuquina-1b, la interleuquina-6 y la interleuquina-8.</a:t>
            </a:r>
          </a:p>
          <a:p>
            <a:pPr defTabSz="457200">
              <a:lnSpc>
                <a:spcPct val="80000"/>
              </a:lnSpc>
            </a:pPr>
            <a:r>
              <a:rPr lang="es-ES_tradnl" sz="1100" dirty="0" smtClean="0">
                <a:latin typeface="Calibri" charset="0"/>
              </a:rPr>
              <a:t>- Producción de TNF α.</a:t>
            </a:r>
          </a:p>
          <a:p>
            <a:pPr defTabSz="457200">
              <a:lnSpc>
                <a:spcPct val="80000"/>
              </a:lnSpc>
            </a:pPr>
            <a:r>
              <a:rPr lang="es-ES_tradnl" sz="1100" dirty="0" smtClean="0">
                <a:latin typeface="Calibri" charset="0"/>
              </a:rPr>
              <a:t>- Activación de genes </a:t>
            </a:r>
            <a:r>
              <a:rPr lang="es-ES_tradnl" sz="1100" dirty="0" err="1" smtClean="0">
                <a:latin typeface="Calibri" charset="0"/>
              </a:rPr>
              <a:t>proapoptóticos</a:t>
            </a:r>
            <a:r>
              <a:rPr lang="es-ES_tradnl" sz="1100" dirty="0" smtClean="0">
                <a:latin typeface="Calibri" charset="0"/>
              </a:rPr>
              <a:t>, que perjudican la </a:t>
            </a:r>
            <a:r>
              <a:rPr lang="es-ES_tradnl" sz="1100" dirty="0" err="1" smtClean="0">
                <a:latin typeface="Calibri" charset="0"/>
              </a:rPr>
              <a:t>neuroregeneración</a:t>
            </a:r>
            <a:r>
              <a:rPr lang="es-ES_tradnl" sz="1100" dirty="0" smtClean="0">
                <a:latin typeface="Calibri" charset="0"/>
              </a:rPr>
              <a:t> posterior.</a:t>
            </a:r>
            <a:endParaRPr lang="es-ES_tradnl" sz="1100" dirty="0">
              <a:latin typeface="Calibri"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41</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316382821"/>
      </p:ext>
    </p:extLst>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nSpc>
                <a:spcPct val="80000"/>
              </a:lnSpc>
            </a:pPr>
            <a:r>
              <a:rPr lang="es-ES_tradnl" sz="900" dirty="0" smtClean="0">
                <a:latin typeface="Calibri" charset="0"/>
              </a:rPr>
              <a:t>Distalmente, hay evidencia de que los macrófagos contribuyen también al daño neuronal en el nivel </a:t>
            </a:r>
            <a:r>
              <a:rPr lang="es-ES_tradnl" sz="900" dirty="0" err="1" smtClean="0">
                <a:latin typeface="Calibri" charset="0"/>
              </a:rPr>
              <a:t>axonal</a:t>
            </a:r>
            <a:r>
              <a:rPr lang="es-ES_tradnl" sz="900" dirty="0" smtClean="0">
                <a:latin typeface="Calibri" charset="0"/>
              </a:rPr>
              <a:t>.</a:t>
            </a:r>
          </a:p>
          <a:p>
            <a:pPr>
              <a:lnSpc>
                <a:spcPct val="80000"/>
              </a:lnSpc>
            </a:pPr>
            <a:r>
              <a:rPr lang="es-ES_tradnl" sz="900" dirty="0" smtClean="0">
                <a:latin typeface="Calibri" charset="0"/>
              </a:rPr>
              <a:t>Los mecanismos explicados anteriormente, implicados en el DN, no son independientes y todas estas vías pueden</a:t>
            </a:r>
            <a:r>
              <a:rPr lang="es-ES_tradnl" sz="900" baseline="0" dirty="0" smtClean="0">
                <a:latin typeface="Calibri" charset="0"/>
              </a:rPr>
              <a:t> </a:t>
            </a:r>
            <a:r>
              <a:rPr lang="es-ES_tradnl" sz="900" dirty="0" smtClean="0">
                <a:latin typeface="Calibri" charset="0"/>
              </a:rPr>
              <a:t>estar interrelacionadas entre sí.</a:t>
            </a:r>
          </a:p>
          <a:p>
            <a:pPr>
              <a:lnSpc>
                <a:spcPct val="80000"/>
              </a:lnSpc>
            </a:pPr>
            <a:r>
              <a:rPr lang="es-ES_tradnl" sz="900" dirty="0" smtClean="0">
                <a:latin typeface="Calibri" charset="0"/>
              </a:rPr>
              <a:t>Respecto a la </a:t>
            </a:r>
            <a:r>
              <a:rPr lang="es-ES_tradnl" sz="900" dirty="0" err="1" smtClean="0">
                <a:latin typeface="Calibri" charset="0"/>
              </a:rPr>
              <a:t>neurotoxicidad</a:t>
            </a:r>
            <a:r>
              <a:rPr lang="es-ES_tradnl" sz="900" dirty="0" smtClean="0">
                <a:latin typeface="Calibri" charset="0"/>
              </a:rPr>
              <a:t> central, la penetración de los agentes </a:t>
            </a:r>
            <a:r>
              <a:rPr lang="es-ES_tradnl" sz="900" dirty="0" err="1" smtClean="0">
                <a:latin typeface="Calibri" charset="0"/>
              </a:rPr>
              <a:t>quimioterápicos</a:t>
            </a:r>
            <a:r>
              <a:rPr lang="es-ES_tradnl" sz="900" dirty="0" smtClean="0">
                <a:latin typeface="Calibri" charset="0"/>
              </a:rPr>
              <a:t> en el Sistema Nervioso Central</a:t>
            </a:r>
            <a:r>
              <a:rPr lang="es-ES_tradnl" sz="900" baseline="0" dirty="0" smtClean="0">
                <a:latin typeface="Calibri" charset="0"/>
              </a:rPr>
              <a:t> </a:t>
            </a:r>
            <a:r>
              <a:rPr lang="es-ES_tradnl" sz="900" dirty="0" smtClean="0">
                <a:latin typeface="Calibri" charset="0"/>
              </a:rPr>
              <a:t>es relativamente pobre, a diferencia de la acumulación que se produce en los ganglios de la raíz dorsal y los nervios</a:t>
            </a:r>
            <a:r>
              <a:rPr lang="es-ES_tradnl" sz="900" baseline="0" dirty="0" smtClean="0">
                <a:latin typeface="Calibri" charset="0"/>
              </a:rPr>
              <a:t> </a:t>
            </a:r>
            <a:r>
              <a:rPr lang="es-ES_tradnl" sz="900" dirty="0" smtClean="0">
                <a:latin typeface="Calibri" charset="0"/>
              </a:rPr>
              <a:t>periféricos. </a:t>
            </a:r>
          </a:p>
          <a:p>
            <a:pPr>
              <a:lnSpc>
                <a:spcPct val="80000"/>
              </a:lnSpc>
            </a:pPr>
            <a:r>
              <a:rPr lang="es-ES_tradnl" sz="900" dirty="0" smtClean="0">
                <a:latin typeface="Calibri" charset="0"/>
              </a:rPr>
              <a:t>La activación de la inmunidad innata en el ganglio dorsal, como consecuencia de la quimioterapia,</a:t>
            </a:r>
            <a:r>
              <a:rPr lang="es-ES_tradnl" sz="900" baseline="0" dirty="0" smtClean="0">
                <a:latin typeface="Calibri" charset="0"/>
              </a:rPr>
              <a:t> </a:t>
            </a:r>
            <a:r>
              <a:rPr lang="es-ES_tradnl" sz="900" dirty="0" smtClean="0">
                <a:latin typeface="Calibri" charset="0"/>
              </a:rPr>
              <a:t>parece ser un evento clave en la iniciación de NIQT. Una diferencia importante en la respuesta del SNC a la NIQT,</a:t>
            </a:r>
            <a:r>
              <a:rPr lang="es-ES_tradnl" sz="900" baseline="0" dirty="0" smtClean="0">
                <a:latin typeface="Calibri" charset="0"/>
              </a:rPr>
              <a:t> </a:t>
            </a:r>
            <a:r>
              <a:rPr lang="es-ES_tradnl" sz="900" dirty="0" smtClean="0">
                <a:latin typeface="Calibri" charset="0"/>
              </a:rPr>
              <a:t>frente a otros tipos de dolor </a:t>
            </a:r>
            <a:r>
              <a:rPr lang="es-ES_tradnl" sz="900" dirty="0" err="1" smtClean="0">
                <a:latin typeface="Calibri" charset="0"/>
              </a:rPr>
              <a:t>neuropático</a:t>
            </a:r>
            <a:r>
              <a:rPr lang="es-ES_tradnl" sz="900" dirty="0" smtClean="0">
                <a:latin typeface="Calibri" charset="0"/>
              </a:rPr>
              <a:t>, es una aparente falta de reclutamiento de una respuesta </a:t>
            </a:r>
            <a:r>
              <a:rPr lang="es-ES_tradnl" sz="900" dirty="0" err="1" smtClean="0">
                <a:latin typeface="Calibri" charset="0"/>
              </a:rPr>
              <a:t>microglial</a:t>
            </a:r>
            <a:r>
              <a:rPr lang="es-ES_tradnl" sz="900" dirty="0" smtClean="0">
                <a:latin typeface="Calibri" charset="0"/>
              </a:rPr>
              <a:t>.</a:t>
            </a:r>
          </a:p>
          <a:p>
            <a:pPr>
              <a:lnSpc>
                <a:spcPct val="80000"/>
              </a:lnSpc>
            </a:pPr>
            <a:r>
              <a:rPr lang="es-ES_tradnl" sz="900" dirty="0" smtClean="0">
                <a:latin typeface="Calibri" charset="0"/>
              </a:rPr>
              <a:t>Por el contrario, la activación de los </a:t>
            </a:r>
            <a:r>
              <a:rPr lang="es-ES_tradnl" sz="900" dirty="0" err="1" smtClean="0">
                <a:latin typeface="Calibri" charset="0"/>
              </a:rPr>
              <a:t>astrocitos</a:t>
            </a:r>
            <a:r>
              <a:rPr lang="es-ES_tradnl" sz="900" dirty="0" smtClean="0">
                <a:latin typeface="Calibri" charset="0"/>
              </a:rPr>
              <a:t> espinales parece desempeñar un papel clave en las neuropatías producidas por </a:t>
            </a:r>
            <a:r>
              <a:rPr lang="es-ES_tradnl" sz="900" dirty="0" err="1" smtClean="0">
                <a:latin typeface="Calibri" charset="0"/>
              </a:rPr>
              <a:t>paclitaxel</a:t>
            </a:r>
            <a:r>
              <a:rPr lang="es-ES_tradnl" sz="900" dirty="0" smtClean="0">
                <a:latin typeface="Calibri" charset="0"/>
              </a:rPr>
              <a:t>, </a:t>
            </a:r>
            <a:r>
              <a:rPr lang="es-ES_tradnl" sz="900" dirty="0" err="1" smtClean="0">
                <a:latin typeface="Calibri" charset="0"/>
              </a:rPr>
              <a:t>oxaliplatino</a:t>
            </a:r>
            <a:r>
              <a:rPr lang="es-ES_tradnl" sz="900" dirty="0" smtClean="0">
                <a:latin typeface="Calibri" charset="0"/>
              </a:rPr>
              <a:t> y </a:t>
            </a:r>
            <a:r>
              <a:rPr lang="es-ES_tradnl" sz="900" dirty="0" err="1" smtClean="0">
                <a:latin typeface="Calibri" charset="0"/>
              </a:rPr>
              <a:t>bortezomib</a:t>
            </a:r>
            <a:r>
              <a:rPr lang="es-ES_tradnl" sz="900" dirty="0" smtClean="0">
                <a:latin typeface="Calibri" charset="0"/>
              </a:rPr>
              <a:t>. La</a:t>
            </a:r>
            <a:r>
              <a:rPr lang="es-ES_tradnl" sz="900" baseline="0" dirty="0" smtClean="0">
                <a:latin typeface="Calibri" charset="0"/>
              </a:rPr>
              <a:t> </a:t>
            </a:r>
            <a:r>
              <a:rPr lang="es-ES_tradnl" sz="900" dirty="0" smtClean="0">
                <a:latin typeface="Calibri" charset="0"/>
              </a:rPr>
              <a:t>regulación a la baja de los transportadores de glutamato </a:t>
            </a:r>
            <a:r>
              <a:rPr lang="es-ES_tradnl" sz="900" dirty="0" err="1" smtClean="0">
                <a:latin typeface="Calibri" charset="0"/>
              </a:rPr>
              <a:t>astrocítico</a:t>
            </a:r>
            <a:r>
              <a:rPr lang="es-ES_tradnl" sz="900" dirty="0" smtClean="0">
                <a:latin typeface="Calibri" charset="0"/>
              </a:rPr>
              <a:t> espinal está potencialmente relacionada con el</a:t>
            </a:r>
            <a:r>
              <a:rPr lang="es-ES_tradnl" sz="900" baseline="0" dirty="0" smtClean="0">
                <a:latin typeface="Calibri" charset="0"/>
              </a:rPr>
              <a:t> </a:t>
            </a:r>
            <a:r>
              <a:rPr lang="es-ES_tradnl" sz="900" dirty="0" smtClean="0">
                <a:latin typeface="Calibri" charset="0"/>
              </a:rPr>
              <a:t>desarrollo de excesivas descargas posteriores en neuronas espinales evocadas por estímulos en la NIQT.</a:t>
            </a:r>
            <a:endParaRPr lang="es-ES_tradnl" sz="900" dirty="0">
              <a:latin typeface="Calibri"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42</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340033081"/>
      </p:ext>
    </p:extLst>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nSpc>
                <a:spcPct val="80000"/>
              </a:lnSpc>
            </a:pPr>
            <a:r>
              <a:rPr lang="es-ES_tradnl" sz="900" dirty="0" smtClean="0">
                <a:latin typeface="Calibri" charset="0"/>
              </a:rPr>
              <a:t>La fisiopatología de este síndrome, al igual que la del DN, es muy compleja y parece que puede producir, según el tipo de fármaco causal, dos tipos diferentes de entidades</a:t>
            </a:r>
          </a:p>
          <a:p>
            <a:pPr>
              <a:lnSpc>
                <a:spcPct val="80000"/>
              </a:lnSpc>
            </a:pPr>
            <a:r>
              <a:rPr lang="es-ES_tradnl" sz="900" dirty="0" smtClean="0">
                <a:latin typeface="Calibri" charset="0"/>
              </a:rPr>
              <a:t>clínicas en los pacientes afectados por </a:t>
            </a:r>
            <a:r>
              <a:rPr lang="es-ES_tradnl" sz="900" dirty="0" err="1" smtClean="0">
                <a:latin typeface="Calibri" charset="0"/>
              </a:rPr>
              <a:t>taxanos</a:t>
            </a:r>
            <a:r>
              <a:rPr lang="es-ES_tradnl" sz="900" dirty="0" smtClean="0">
                <a:latin typeface="Calibri" charset="0"/>
              </a:rPr>
              <a:t> y platinos que es la neuropatía que afecta al axón (neuropatía </a:t>
            </a:r>
            <a:r>
              <a:rPr lang="es-ES_tradnl" sz="900" dirty="0" err="1" smtClean="0">
                <a:latin typeface="Calibri" charset="0"/>
              </a:rPr>
              <a:t>axonal</a:t>
            </a:r>
            <a:r>
              <a:rPr lang="es-ES_tradnl" sz="900" dirty="0" smtClean="0">
                <a:latin typeface="Calibri" charset="0"/>
              </a:rPr>
              <a:t>) y la que afecta al soma neuronal.</a:t>
            </a:r>
          </a:p>
          <a:p>
            <a:pPr>
              <a:lnSpc>
                <a:spcPct val="80000"/>
              </a:lnSpc>
            </a:pPr>
            <a:r>
              <a:rPr lang="es-ES_tradnl" sz="900" dirty="0" smtClean="0">
                <a:latin typeface="Calibri" charset="0"/>
              </a:rPr>
              <a:t>La mayor parte de las NIQT son de tipo </a:t>
            </a:r>
            <a:r>
              <a:rPr lang="es-ES_tradnl" sz="900" dirty="0" err="1" smtClean="0">
                <a:latin typeface="Calibri" charset="0"/>
              </a:rPr>
              <a:t>axonal</a:t>
            </a:r>
            <a:r>
              <a:rPr lang="es-ES_tradnl" sz="900" dirty="0" smtClean="0">
                <a:latin typeface="Calibri" charset="0"/>
              </a:rPr>
              <a:t>. El mecanismo tradicional de lesión es la degeneración </a:t>
            </a:r>
            <a:r>
              <a:rPr lang="es-ES_tradnl" sz="900" dirty="0" err="1" smtClean="0">
                <a:latin typeface="Calibri" charset="0"/>
              </a:rPr>
              <a:t>axonal</a:t>
            </a:r>
            <a:r>
              <a:rPr lang="es-ES_tradnl" sz="900" dirty="0" smtClean="0">
                <a:latin typeface="Calibri" charset="0"/>
              </a:rPr>
              <a:t> retrógrada, común a otras neuropatías metabólicas, tóxicas</a:t>
            </a:r>
          </a:p>
          <a:p>
            <a:pPr>
              <a:lnSpc>
                <a:spcPct val="80000"/>
              </a:lnSpc>
            </a:pPr>
            <a:r>
              <a:rPr lang="es-ES_tradnl" sz="900" dirty="0" smtClean="0">
                <a:latin typeface="Calibri" charset="0"/>
              </a:rPr>
              <a:t>y hereditarias. </a:t>
            </a:r>
          </a:p>
          <a:p>
            <a:pPr>
              <a:lnSpc>
                <a:spcPct val="80000"/>
              </a:lnSpc>
            </a:pPr>
            <a:endParaRPr lang="es-ES_tradnl" sz="900" dirty="0" smtClean="0">
              <a:latin typeface="Calibri" charset="0"/>
            </a:endParaRPr>
          </a:p>
          <a:p>
            <a:pPr>
              <a:lnSpc>
                <a:spcPct val="80000"/>
              </a:lnSpc>
            </a:pPr>
            <a:r>
              <a:rPr lang="es-ES_tradnl" sz="900" dirty="0" smtClean="0">
                <a:latin typeface="Calibri" charset="0"/>
              </a:rPr>
              <a:t>Cuando la lesión ocurre estrictamente sobre el soma de la neurona sensitiva, se habla de </a:t>
            </a:r>
            <a:r>
              <a:rPr lang="es-ES_tradnl" sz="900" dirty="0" err="1" smtClean="0">
                <a:latin typeface="Calibri" charset="0"/>
              </a:rPr>
              <a:t>neuronopatía</a:t>
            </a:r>
            <a:r>
              <a:rPr lang="es-ES_tradnl" sz="900" dirty="0" smtClean="0">
                <a:latin typeface="Calibri" charset="0"/>
              </a:rPr>
              <a:t> o </a:t>
            </a:r>
            <a:r>
              <a:rPr lang="es-ES_tradnl" sz="900" dirty="0" err="1" smtClean="0">
                <a:latin typeface="Calibri" charset="0"/>
              </a:rPr>
              <a:t>ganglionopatía</a:t>
            </a:r>
            <a:r>
              <a:rPr lang="es-ES_tradnl" sz="900" dirty="0" smtClean="0">
                <a:latin typeface="Calibri" charset="0"/>
              </a:rPr>
              <a:t>. La distinción entre las dos se hace</a:t>
            </a:r>
          </a:p>
          <a:p>
            <a:pPr>
              <a:lnSpc>
                <a:spcPct val="80000"/>
              </a:lnSpc>
            </a:pPr>
            <a:r>
              <a:rPr lang="es-ES_tradnl" sz="900" dirty="0" smtClean="0">
                <a:latin typeface="Calibri" charset="0"/>
              </a:rPr>
              <a:t>en base a la historia clínica y la exploración y se confirma, si es necesario, mediante estudios neurofisiológicos. La diferencia entre ellos es importante desde el punto de vista pronóstico.</a:t>
            </a:r>
          </a:p>
          <a:p>
            <a:pPr>
              <a:lnSpc>
                <a:spcPct val="80000"/>
              </a:lnSpc>
            </a:pPr>
            <a:r>
              <a:rPr lang="es-ES_tradnl" sz="900" dirty="0" smtClean="0">
                <a:latin typeface="Calibri" charset="0"/>
              </a:rPr>
              <a:t>Cuando la lesión está situada en el nivel del soma neuronal, es más probable que produzca </a:t>
            </a:r>
            <a:r>
              <a:rPr lang="es-ES_tradnl" sz="900" dirty="0" err="1" smtClean="0">
                <a:latin typeface="Calibri" charset="0"/>
              </a:rPr>
              <a:t>neurotoxicidad</a:t>
            </a:r>
            <a:r>
              <a:rPr lang="es-ES_tradnl" sz="900" dirty="0" smtClean="0">
                <a:latin typeface="Calibri" charset="0"/>
              </a:rPr>
              <a:t> completa y permanente.</a:t>
            </a:r>
          </a:p>
          <a:p>
            <a:pPr>
              <a:lnSpc>
                <a:spcPct val="80000"/>
              </a:lnSpc>
            </a:pPr>
            <a:r>
              <a:rPr lang="es-ES_tradnl" sz="900" dirty="0" smtClean="0">
                <a:latin typeface="Calibri" charset="0"/>
              </a:rPr>
              <a:t>La NIQT puede afectar a las fibras motoras, sensitivas o autonómicas, o ser mixta. Algunas NIQT afectan predominantemente a las fibras más finas, no </a:t>
            </a:r>
            <a:r>
              <a:rPr lang="es-ES_tradnl" sz="900" dirty="0" err="1" smtClean="0">
                <a:latin typeface="Calibri" charset="0"/>
              </a:rPr>
              <a:t>mielinizadas</a:t>
            </a:r>
            <a:r>
              <a:rPr lang="es-ES_tradnl" sz="900" dirty="0" smtClean="0">
                <a:latin typeface="Calibri" charset="0"/>
              </a:rPr>
              <a:t>, y producen</a:t>
            </a:r>
          </a:p>
          <a:p>
            <a:pPr>
              <a:lnSpc>
                <a:spcPct val="80000"/>
              </a:lnSpc>
            </a:pPr>
            <a:r>
              <a:rPr lang="es-ES_tradnl" sz="900" dirty="0" smtClean="0">
                <a:latin typeface="Calibri" charset="0"/>
              </a:rPr>
              <a:t>un cuadro denominado </a:t>
            </a:r>
            <a:r>
              <a:rPr lang="es-ES_tradnl" sz="900" dirty="0" err="1" smtClean="0">
                <a:latin typeface="Calibri" charset="0"/>
              </a:rPr>
              <a:t>polineuropatía</a:t>
            </a:r>
            <a:r>
              <a:rPr lang="es-ES_tradnl" sz="900" dirty="0" smtClean="0">
                <a:latin typeface="Calibri" charset="0"/>
              </a:rPr>
              <a:t> de fibra fina.</a:t>
            </a:r>
            <a:endParaRPr lang="es-ES_tradnl" sz="900" dirty="0">
              <a:latin typeface="Calibri"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43</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102544580"/>
      </p:ext>
    </p:extLst>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endParaRPr lang="es-ES_tradnl" sz="1200" b="0" i="0" u="none" strike="noStrike" kern="1200" baseline="0" dirty="0" smtClean="0">
              <a:solidFill>
                <a:schemeClr val="tx1"/>
              </a:solidFill>
              <a:latin typeface="+mn-lt"/>
              <a:ea typeface="+mn-ea"/>
              <a:cs typeface="+mn-cs"/>
            </a:endParaRPr>
          </a:p>
          <a:p>
            <a:pPr eaLnBrk="1" hangingPunct="1">
              <a:spcBef>
                <a:spcPct val="20000"/>
              </a:spcBef>
              <a:buClr>
                <a:srgbClr val="FFCD00"/>
              </a:buClr>
              <a:buFont typeface="Calibri Light" charset="0"/>
              <a:buNone/>
            </a:pPr>
            <a:r>
              <a:rPr lang="es-ES_tradnl" sz="1200" b="1" i="0" u="none" strike="noStrike" kern="1200" baseline="0" dirty="0" smtClean="0">
                <a:solidFill>
                  <a:schemeClr val="tx1"/>
                </a:solidFill>
                <a:latin typeface="+mn-lt"/>
                <a:ea typeface="+mn-ea"/>
                <a:cs typeface="+mn-cs"/>
              </a:rPr>
              <a:t>• </a:t>
            </a:r>
            <a:r>
              <a:rPr lang="es-ES_tradnl" sz="1200" dirty="0" err="1" smtClean="0">
                <a:solidFill>
                  <a:srgbClr val="646567"/>
                </a:solidFill>
                <a:latin typeface="Gotham Book" charset="0"/>
                <a:cs typeface="Gotham Book" charset="0"/>
              </a:rPr>
              <a:t>Glare</a:t>
            </a:r>
            <a:r>
              <a:rPr lang="es-ES_tradnl" sz="1200" dirty="0" smtClean="0">
                <a:solidFill>
                  <a:srgbClr val="646567"/>
                </a:solidFill>
                <a:latin typeface="Gotham Book" charset="0"/>
                <a:cs typeface="Gotham Book" charset="0"/>
              </a:rPr>
              <a:t> PA, Davies PS, </a:t>
            </a:r>
            <a:r>
              <a:rPr lang="es-ES_tradnl" sz="1200" dirty="0" err="1" smtClean="0">
                <a:solidFill>
                  <a:srgbClr val="646567"/>
                </a:solidFill>
                <a:latin typeface="Gotham Book" charset="0"/>
                <a:cs typeface="Gotham Book" charset="0"/>
              </a:rPr>
              <a:t>Finlay</a:t>
            </a:r>
            <a:r>
              <a:rPr lang="es-ES_tradnl" sz="1200" dirty="0" smtClean="0">
                <a:solidFill>
                  <a:srgbClr val="646567"/>
                </a:solidFill>
                <a:latin typeface="Gotham Book" charset="0"/>
                <a:cs typeface="Gotham Book" charset="0"/>
              </a:rPr>
              <a:t> E, </a:t>
            </a:r>
            <a:r>
              <a:rPr lang="es-ES_tradnl" sz="1200" dirty="0" err="1" smtClean="0">
                <a:solidFill>
                  <a:srgbClr val="646567"/>
                </a:solidFill>
                <a:latin typeface="Gotham Book" charset="0"/>
                <a:cs typeface="Gotham Book" charset="0"/>
              </a:rPr>
              <a:t>Gulati</a:t>
            </a:r>
            <a:r>
              <a:rPr lang="es-ES_tradnl" sz="1200" dirty="0" smtClean="0">
                <a:solidFill>
                  <a:srgbClr val="646567"/>
                </a:solidFill>
                <a:latin typeface="Gotham Book" charset="0"/>
                <a:cs typeface="Gotham Book" charset="0"/>
              </a:rPr>
              <a:t> A, </a:t>
            </a:r>
            <a:r>
              <a:rPr lang="es-ES_tradnl" sz="1200" dirty="0" err="1" smtClean="0">
                <a:solidFill>
                  <a:srgbClr val="646567"/>
                </a:solidFill>
                <a:latin typeface="Gotham Book" charset="0"/>
                <a:cs typeface="Gotham Book" charset="0"/>
              </a:rPr>
              <a:t>Lemanne</a:t>
            </a:r>
            <a:r>
              <a:rPr lang="es-ES_tradnl" sz="1200" dirty="0" smtClean="0">
                <a:solidFill>
                  <a:srgbClr val="646567"/>
                </a:solidFill>
                <a:latin typeface="Gotham Book" charset="0"/>
                <a:cs typeface="Gotham Book" charset="0"/>
              </a:rPr>
              <a:t> D, </a:t>
            </a:r>
            <a:r>
              <a:rPr lang="es-ES_tradnl" sz="1200" dirty="0" err="1" smtClean="0">
                <a:solidFill>
                  <a:srgbClr val="646567"/>
                </a:solidFill>
                <a:latin typeface="Gotham Book" charset="0"/>
                <a:cs typeface="Gotham Book" charset="0"/>
              </a:rPr>
              <a:t>Moryl</a:t>
            </a:r>
            <a:r>
              <a:rPr lang="es-ES_tradnl" sz="1200" dirty="0" smtClean="0">
                <a:solidFill>
                  <a:srgbClr val="646567"/>
                </a:solidFill>
                <a:latin typeface="Gotham Book" charset="0"/>
                <a:cs typeface="Gotham Book" charset="0"/>
              </a:rPr>
              <a:t> N, </a:t>
            </a:r>
            <a:r>
              <a:rPr lang="es-ES_tradnl" sz="1200" dirty="0" err="1" smtClean="0">
                <a:solidFill>
                  <a:srgbClr val="646567"/>
                </a:solidFill>
                <a:latin typeface="Gotham Book" charset="0"/>
                <a:cs typeface="Gotham Book" charset="0"/>
              </a:rPr>
              <a:t>Oeffinger</a:t>
            </a:r>
            <a:r>
              <a:rPr lang="es-ES_tradnl" sz="1200" dirty="0" smtClean="0">
                <a:solidFill>
                  <a:srgbClr val="646567"/>
                </a:solidFill>
                <a:latin typeface="Gotham Book" charset="0"/>
                <a:cs typeface="Gotham Book" charset="0"/>
              </a:rPr>
              <a:t> KC, </a:t>
            </a:r>
            <a:r>
              <a:rPr lang="es-ES_tradnl" sz="1200" dirty="0" err="1" smtClean="0">
                <a:solidFill>
                  <a:srgbClr val="646567"/>
                </a:solidFill>
                <a:latin typeface="Gotham Book" charset="0"/>
                <a:cs typeface="Gotham Book" charset="0"/>
              </a:rPr>
              <a:t>Paice</a:t>
            </a:r>
            <a:r>
              <a:rPr lang="es-ES_tradnl" sz="1200" dirty="0" smtClean="0">
                <a:solidFill>
                  <a:srgbClr val="646567"/>
                </a:solidFill>
                <a:latin typeface="Gotham Book" charset="0"/>
                <a:cs typeface="Gotham Book" charset="0"/>
              </a:rPr>
              <a:t> JA, </a:t>
            </a:r>
            <a:r>
              <a:rPr lang="es-ES_tradnl" sz="1200" dirty="0" err="1" smtClean="0">
                <a:solidFill>
                  <a:srgbClr val="646567"/>
                </a:solidFill>
                <a:latin typeface="Gotham Book" charset="0"/>
                <a:cs typeface="Gotham Book" charset="0"/>
              </a:rPr>
              <a:t>Stubblefield</a:t>
            </a:r>
            <a:r>
              <a:rPr lang="es-ES_tradnl" sz="1200" dirty="0" smtClean="0">
                <a:solidFill>
                  <a:srgbClr val="646567"/>
                </a:solidFill>
                <a:latin typeface="Gotham Book" charset="0"/>
                <a:cs typeface="Gotham Book" charset="0"/>
              </a:rPr>
              <a:t> MD, </a:t>
            </a:r>
            <a:r>
              <a:rPr lang="es-ES_tradnl" sz="1200" dirty="0" err="1" smtClean="0">
                <a:solidFill>
                  <a:srgbClr val="646567"/>
                </a:solidFill>
                <a:latin typeface="Gotham Book" charset="0"/>
                <a:cs typeface="Gotham Book" charset="0"/>
              </a:rPr>
              <a:t>Syrjala</a:t>
            </a:r>
            <a:r>
              <a:rPr lang="es-ES_tradnl" sz="1200" dirty="0" smtClean="0">
                <a:solidFill>
                  <a:srgbClr val="646567"/>
                </a:solidFill>
                <a:latin typeface="Gotham Book" charset="0"/>
                <a:cs typeface="Gotham Book" charset="0"/>
              </a:rPr>
              <a:t> KL.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in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sur-  </a:t>
            </a:r>
            <a:r>
              <a:rPr lang="es-ES_tradnl" sz="1200" dirty="0" err="1" smtClean="0">
                <a:solidFill>
                  <a:srgbClr val="646567"/>
                </a:solidFill>
                <a:latin typeface="Gotham Book" charset="0"/>
                <a:cs typeface="Gotham Book" charset="0"/>
              </a:rPr>
              <a:t>vivors</a:t>
            </a:r>
            <a:r>
              <a:rPr lang="es-ES_tradnl" sz="1200" dirty="0" smtClean="0">
                <a:solidFill>
                  <a:srgbClr val="646567"/>
                </a:solidFill>
                <a:latin typeface="Gotham Book" charset="0"/>
                <a:cs typeface="Gotham Book" charset="0"/>
              </a:rPr>
              <a:t>. J </a:t>
            </a:r>
            <a:r>
              <a:rPr lang="es-ES_tradnl" sz="1200" dirty="0" err="1" smtClean="0">
                <a:solidFill>
                  <a:srgbClr val="646567"/>
                </a:solidFill>
                <a:latin typeface="Gotham Book" charset="0"/>
                <a:cs typeface="Gotham Book" charset="0"/>
              </a:rPr>
              <a:t>Clin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Oncol</a:t>
            </a:r>
            <a:r>
              <a:rPr lang="es-ES_tradnl" sz="1200" dirty="0" smtClean="0">
                <a:solidFill>
                  <a:srgbClr val="646567"/>
                </a:solidFill>
                <a:latin typeface="Gotham Book" charset="0"/>
                <a:cs typeface="Gotham Book" charset="0"/>
              </a:rPr>
              <a:t>. 2014 Jun 1;32(16):1739-47.</a:t>
            </a:r>
          </a:p>
          <a:p>
            <a:pPr eaLnBrk="1" hangingPunct="1">
              <a:spcBef>
                <a:spcPct val="20000"/>
              </a:spcBef>
              <a:buClr>
                <a:srgbClr val="FFCD00"/>
              </a:buClr>
              <a:buFont typeface="Calibri Light" charset="0"/>
              <a:buNone/>
            </a:pPr>
            <a:r>
              <a:rPr lang="es-ES_tradnl" sz="1200" dirty="0" smtClean="0">
                <a:solidFill>
                  <a:srgbClr val="646567"/>
                </a:solidFill>
                <a:latin typeface="Gotham Book" charset="0"/>
                <a:cs typeface="Gotham Book" charset="0"/>
              </a:rPr>
              <a:t>•</a:t>
            </a:r>
            <a:r>
              <a:rPr lang="es-ES_tradnl" sz="1200" baseline="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Paice</a:t>
            </a:r>
            <a:r>
              <a:rPr lang="es-ES_tradnl" sz="1200" dirty="0" smtClean="0">
                <a:solidFill>
                  <a:srgbClr val="646567"/>
                </a:solidFill>
                <a:latin typeface="Gotham Book" charset="0"/>
                <a:cs typeface="Gotham Book" charset="0"/>
              </a:rPr>
              <a:t> JA. </a:t>
            </a:r>
            <a:r>
              <a:rPr lang="es-ES_tradnl" sz="1200" dirty="0" err="1" smtClean="0">
                <a:solidFill>
                  <a:srgbClr val="646567"/>
                </a:solidFill>
                <a:latin typeface="Gotham Book" charset="0"/>
                <a:cs typeface="Gotham Book" charset="0"/>
              </a:rPr>
              <a:t>Chronic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treatment-related</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in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survivors</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152 (2011) S84–S89.</a:t>
            </a:r>
          </a:p>
          <a:p>
            <a:pPr eaLnBrk="1" hangingPunct="1">
              <a:spcBef>
                <a:spcPct val="20000"/>
              </a:spcBef>
              <a:buClr>
                <a:srgbClr val="FFCD00"/>
              </a:buClr>
              <a:buFont typeface="Calibri Light" charset="0"/>
              <a:buNone/>
            </a:pPr>
            <a:r>
              <a:rPr lang="es-ES_tradnl" sz="1200" dirty="0" smtClean="0">
                <a:solidFill>
                  <a:srgbClr val="646567"/>
                </a:solidFill>
                <a:latin typeface="Gotham Book" charset="0"/>
                <a:cs typeface="Gotham Book" charset="0"/>
              </a:rPr>
              <a:t>•</a:t>
            </a:r>
            <a:r>
              <a:rPr lang="es-ES_tradnl" sz="1200" baseline="0" dirty="0" smtClean="0">
                <a:solidFill>
                  <a:srgbClr val="646567"/>
                </a:solidFill>
                <a:latin typeface="Gotham Book" charset="0"/>
                <a:cs typeface="Gotham Book" charset="0"/>
              </a:rPr>
              <a:t> </a:t>
            </a:r>
            <a:r>
              <a:rPr lang="es-ES_tradnl" sz="1200" dirty="0" smtClean="0">
                <a:solidFill>
                  <a:srgbClr val="646567"/>
                </a:solidFill>
                <a:latin typeface="Gotham Book" charset="0"/>
                <a:cs typeface="Gotham Book" charset="0"/>
              </a:rPr>
              <a:t>Brown MR, </a:t>
            </a:r>
            <a:r>
              <a:rPr lang="es-ES_tradnl" sz="1200" dirty="0" err="1" smtClean="0">
                <a:solidFill>
                  <a:srgbClr val="646567"/>
                </a:solidFill>
                <a:latin typeface="Gotham Book" charset="0"/>
                <a:cs typeface="Gotham Book" charset="0"/>
              </a:rPr>
              <a:t>Ramirez</a:t>
            </a:r>
            <a:r>
              <a:rPr lang="es-ES_tradnl" sz="1200" dirty="0" smtClean="0">
                <a:solidFill>
                  <a:srgbClr val="646567"/>
                </a:solidFill>
                <a:latin typeface="Gotham Book" charset="0"/>
                <a:cs typeface="Gotham Book" charset="0"/>
              </a:rPr>
              <a:t> JD, </a:t>
            </a:r>
            <a:r>
              <a:rPr lang="es-ES_tradnl" sz="1200" dirty="0" err="1" smtClean="0">
                <a:solidFill>
                  <a:srgbClr val="646567"/>
                </a:solidFill>
                <a:latin typeface="Gotham Book" charset="0"/>
                <a:cs typeface="Gotham Book" charset="0"/>
              </a:rPr>
              <a:t>Farquhar</a:t>
            </a:r>
            <a:r>
              <a:rPr lang="es-ES_tradnl" sz="1200" dirty="0" smtClean="0">
                <a:solidFill>
                  <a:srgbClr val="646567"/>
                </a:solidFill>
                <a:latin typeface="Gotham Book" charset="0"/>
                <a:cs typeface="Gotham Book" charset="0"/>
              </a:rPr>
              <a:t>-Smith P.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in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surviviors</a:t>
            </a:r>
            <a:r>
              <a:rPr lang="es-ES_tradnl" sz="1200" dirty="0" smtClean="0">
                <a:solidFill>
                  <a:srgbClr val="646567"/>
                </a:solidFill>
                <a:latin typeface="Gotham Book" charset="0"/>
                <a:cs typeface="Gotham Book" charset="0"/>
              </a:rPr>
              <a:t>. Br J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2014;8: 139-53.</a:t>
            </a: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44</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821275495"/>
      </p:ext>
    </p:extLst>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45</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47068241"/>
      </p:ext>
    </p:extLst>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endParaRPr lang="es-ES_tradnl" sz="1200" b="0" i="0" u="none" strike="noStrike" kern="1200" baseline="0" dirty="0" smtClean="0">
              <a:solidFill>
                <a:schemeClr val="tx1"/>
              </a:solidFill>
              <a:latin typeface="+mn-lt"/>
              <a:ea typeface="+mn-ea"/>
              <a:cs typeface="+mn-cs"/>
            </a:endParaRPr>
          </a:p>
          <a:p>
            <a:pPr eaLnBrk="1" hangingPunct="1">
              <a:spcBef>
                <a:spcPct val="20000"/>
              </a:spcBef>
              <a:buClr>
                <a:srgbClr val="FFCD00"/>
              </a:buClr>
              <a:buFont typeface="Calibri Light" charset="0"/>
              <a:buNone/>
            </a:pPr>
            <a:r>
              <a:rPr lang="es-ES_tradnl" sz="1200" b="1" i="0" u="none" strike="noStrike" kern="1200" baseline="0" dirty="0" smtClean="0">
                <a:solidFill>
                  <a:schemeClr val="tx1"/>
                </a:solidFill>
                <a:latin typeface="+mn-lt"/>
                <a:ea typeface="+mn-ea"/>
                <a:cs typeface="+mn-cs"/>
              </a:rPr>
              <a:t>• </a:t>
            </a:r>
            <a:r>
              <a:rPr lang="es-ES_tradnl" sz="1200" dirty="0" err="1" smtClean="0">
                <a:solidFill>
                  <a:srgbClr val="646567"/>
                </a:solidFill>
                <a:latin typeface="Gotham Book" charset="0"/>
                <a:cs typeface="Gotham Book" charset="0"/>
              </a:rPr>
              <a:t>Glare</a:t>
            </a:r>
            <a:r>
              <a:rPr lang="es-ES_tradnl" sz="1200" dirty="0" smtClean="0">
                <a:solidFill>
                  <a:srgbClr val="646567"/>
                </a:solidFill>
                <a:latin typeface="Gotham Book" charset="0"/>
                <a:cs typeface="Gotham Book" charset="0"/>
              </a:rPr>
              <a:t> PA, Davies PS, </a:t>
            </a:r>
            <a:r>
              <a:rPr lang="es-ES_tradnl" sz="1200" dirty="0" err="1" smtClean="0">
                <a:solidFill>
                  <a:srgbClr val="646567"/>
                </a:solidFill>
                <a:latin typeface="Gotham Book" charset="0"/>
                <a:cs typeface="Gotham Book" charset="0"/>
              </a:rPr>
              <a:t>Finlay</a:t>
            </a:r>
            <a:r>
              <a:rPr lang="es-ES_tradnl" sz="1200" dirty="0" smtClean="0">
                <a:solidFill>
                  <a:srgbClr val="646567"/>
                </a:solidFill>
                <a:latin typeface="Gotham Book" charset="0"/>
                <a:cs typeface="Gotham Book" charset="0"/>
              </a:rPr>
              <a:t> E, </a:t>
            </a:r>
            <a:r>
              <a:rPr lang="es-ES_tradnl" sz="1200" dirty="0" err="1" smtClean="0">
                <a:solidFill>
                  <a:srgbClr val="646567"/>
                </a:solidFill>
                <a:latin typeface="Gotham Book" charset="0"/>
                <a:cs typeface="Gotham Book" charset="0"/>
              </a:rPr>
              <a:t>Gulati</a:t>
            </a:r>
            <a:r>
              <a:rPr lang="es-ES_tradnl" sz="1200" dirty="0" smtClean="0">
                <a:solidFill>
                  <a:srgbClr val="646567"/>
                </a:solidFill>
                <a:latin typeface="Gotham Book" charset="0"/>
                <a:cs typeface="Gotham Book" charset="0"/>
              </a:rPr>
              <a:t> A, </a:t>
            </a:r>
            <a:r>
              <a:rPr lang="es-ES_tradnl" sz="1200" dirty="0" err="1" smtClean="0">
                <a:solidFill>
                  <a:srgbClr val="646567"/>
                </a:solidFill>
                <a:latin typeface="Gotham Book" charset="0"/>
                <a:cs typeface="Gotham Book" charset="0"/>
              </a:rPr>
              <a:t>Lemanne</a:t>
            </a:r>
            <a:r>
              <a:rPr lang="es-ES_tradnl" sz="1200" dirty="0" smtClean="0">
                <a:solidFill>
                  <a:srgbClr val="646567"/>
                </a:solidFill>
                <a:latin typeface="Gotham Book" charset="0"/>
                <a:cs typeface="Gotham Book" charset="0"/>
              </a:rPr>
              <a:t> D, </a:t>
            </a:r>
            <a:r>
              <a:rPr lang="es-ES_tradnl" sz="1200" dirty="0" err="1" smtClean="0">
                <a:solidFill>
                  <a:srgbClr val="646567"/>
                </a:solidFill>
                <a:latin typeface="Gotham Book" charset="0"/>
                <a:cs typeface="Gotham Book" charset="0"/>
              </a:rPr>
              <a:t>Moryl</a:t>
            </a:r>
            <a:r>
              <a:rPr lang="es-ES_tradnl" sz="1200" dirty="0" smtClean="0">
                <a:solidFill>
                  <a:srgbClr val="646567"/>
                </a:solidFill>
                <a:latin typeface="Gotham Book" charset="0"/>
                <a:cs typeface="Gotham Book" charset="0"/>
              </a:rPr>
              <a:t> N, </a:t>
            </a:r>
            <a:r>
              <a:rPr lang="es-ES_tradnl" sz="1200" dirty="0" err="1" smtClean="0">
                <a:solidFill>
                  <a:srgbClr val="646567"/>
                </a:solidFill>
                <a:latin typeface="Gotham Book" charset="0"/>
                <a:cs typeface="Gotham Book" charset="0"/>
              </a:rPr>
              <a:t>Oeffinger</a:t>
            </a:r>
            <a:r>
              <a:rPr lang="es-ES_tradnl" sz="1200" dirty="0" smtClean="0">
                <a:solidFill>
                  <a:srgbClr val="646567"/>
                </a:solidFill>
                <a:latin typeface="Gotham Book" charset="0"/>
                <a:cs typeface="Gotham Book" charset="0"/>
              </a:rPr>
              <a:t> KC, </a:t>
            </a:r>
            <a:r>
              <a:rPr lang="es-ES_tradnl" sz="1200" dirty="0" err="1" smtClean="0">
                <a:solidFill>
                  <a:srgbClr val="646567"/>
                </a:solidFill>
                <a:latin typeface="Gotham Book" charset="0"/>
                <a:cs typeface="Gotham Book" charset="0"/>
              </a:rPr>
              <a:t>Paice</a:t>
            </a:r>
            <a:r>
              <a:rPr lang="es-ES_tradnl" sz="1200" dirty="0" smtClean="0">
                <a:solidFill>
                  <a:srgbClr val="646567"/>
                </a:solidFill>
                <a:latin typeface="Gotham Book" charset="0"/>
                <a:cs typeface="Gotham Book" charset="0"/>
              </a:rPr>
              <a:t> JA, </a:t>
            </a:r>
            <a:r>
              <a:rPr lang="es-ES_tradnl" sz="1200" dirty="0" err="1" smtClean="0">
                <a:solidFill>
                  <a:srgbClr val="646567"/>
                </a:solidFill>
                <a:latin typeface="Gotham Book" charset="0"/>
                <a:cs typeface="Gotham Book" charset="0"/>
              </a:rPr>
              <a:t>Stubblefield</a:t>
            </a:r>
            <a:r>
              <a:rPr lang="es-ES_tradnl" sz="1200" dirty="0" smtClean="0">
                <a:solidFill>
                  <a:srgbClr val="646567"/>
                </a:solidFill>
                <a:latin typeface="Gotham Book" charset="0"/>
                <a:cs typeface="Gotham Book" charset="0"/>
              </a:rPr>
              <a:t> MD, </a:t>
            </a:r>
            <a:r>
              <a:rPr lang="es-ES_tradnl" sz="1200" dirty="0" err="1" smtClean="0">
                <a:solidFill>
                  <a:srgbClr val="646567"/>
                </a:solidFill>
                <a:latin typeface="Gotham Book" charset="0"/>
                <a:cs typeface="Gotham Book" charset="0"/>
              </a:rPr>
              <a:t>Syrjala</a:t>
            </a:r>
            <a:r>
              <a:rPr lang="es-ES_tradnl" sz="1200" dirty="0" smtClean="0">
                <a:solidFill>
                  <a:srgbClr val="646567"/>
                </a:solidFill>
                <a:latin typeface="Gotham Book" charset="0"/>
                <a:cs typeface="Gotham Book" charset="0"/>
              </a:rPr>
              <a:t> KL.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in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sur-  </a:t>
            </a:r>
            <a:r>
              <a:rPr lang="es-ES_tradnl" sz="1200" dirty="0" err="1" smtClean="0">
                <a:solidFill>
                  <a:srgbClr val="646567"/>
                </a:solidFill>
                <a:latin typeface="Gotham Book" charset="0"/>
                <a:cs typeface="Gotham Book" charset="0"/>
              </a:rPr>
              <a:t>vivors</a:t>
            </a:r>
            <a:r>
              <a:rPr lang="es-ES_tradnl" sz="1200" dirty="0" smtClean="0">
                <a:solidFill>
                  <a:srgbClr val="646567"/>
                </a:solidFill>
                <a:latin typeface="Gotham Book" charset="0"/>
                <a:cs typeface="Gotham Book" charset="0"/>
              </a:rPr>
              <a:t>. J </a:t>
            </a:r>
            <a:r>
              <a:rPr lang="es-ES_tradnl" sz="1200" dirty="0" err="1" smtClean="0">
                <a:solidFill>
                  <a:srgbClr val="646567"/>
                </a:solidFill>
                <a:latin typeface="Gotham Book" charset="0"/>
                <a:cs typeface="Gotham Book" charset="0"/>
              </a:rPr>
              <a:t>Clin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Oncol</a:t>
            </a:r>
            <a:r>
              <a:rPr lang="es-ES_tradnl" sz="1200" dirty="0" smtClean="0">
                <a:solidFill>
                  <a:srgbClr val="646567"/>
                </a:solidFill>
                <a:latin typeface="Gotham Book" charset="0"/>
                <a:cs typeface="Gotham Book" charset="0"/>
              </a:rPr>
              <a:t>. 2014 Jun 1;32(16):1739-47.</a:t>
            </a:r>
          </a:p>
          <a:p>
            <a:pPr eaLnBrk="1" hangingPunct="1">
              <a:spcBef>
                <a:spcPct val="20000"/>
              </a:spcBef>
              <a:buClr>
                <a:srgbClr val="FFCD00"/>
              </a:buClr>
              <a:buFont typeface="Calibri Light" charset="0"/>
              <a:buNone/>
            </a:pPr>
            <a:r>
              <a:rPr lang="es-ES_tradnl" sz="1200" dirty="0" smtClean="0">
                <a:solidFill>
                  <a:srgbClr val="646567"/>
                </a:solidFill>
                <a:latin typeface="Gotham Book" charset="0"/>
                <a:cs typeface="Gotham Book" charset="0"/>
              </a:rPr>
              <a:t>•</a:t>
            </a:r>
            <a:r>
              <a:rPr lang="es-ES_tradnl" sz="1200" baseline="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Paice</a:t>
            </a:r>
            <a:r>
              <a:rPr lang="es-ES_tradnl" sz="1200" dirty="0" smtClean="0">
                <a:solidFill>
                  <a:srgbClr val="646567"/>
                </a:solidFill>
                <a:latin typeface="Gotham Book" charset="0"/>
                <a:cs typeface="Gotham Book" charset="0"/>
              </a:rPr>
              <a:t> JA. </a:t>
            </a:r>
            <a:r>
              <a:rPr lang="es-ES_tradnl" sz="1200" dirty="0" err="1" smtClean="0">
                <a:solidFill>
                  <a:srgbClr val="646567"/>
                </a:solidFill>
                <a:latin typeface="Gotham Book" charset="0"/>
                <a:cs typeface="Gotham Book" charset="0"/>
              </a:rPr>
              <a:t>Chronic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treatment-related</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in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survivors</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152 (2011) S84–S89.</a:t>
            </a:r>
          </a:p>
          <a:p>
            <a:pPr eaLnBrk="1" hangingPunct="1">
              <a:spcBef>
                <a:spcPct val="20000"/>
              </a:spcBef>
              <a:buClr>
                <a:srgbClr val="FFCD00"/>
              </a:buClr>
              <a:buFont typeface="Calibri Light" charset="0"/>
              <a:buNone/>
            </a:pPr>
            <a:r>
              <a:rPr lang="es-ES_tradnl" sz="1200" dirty="0" smtClean="0">
                <a:solidFill>
                  <a:srgbClr val="646567"/>
                </a:solidFill>
                <a:latin typeface="Gotham Book" charset="0"/>
                <a:cs typeface="Gotham Book" charset="0"/>
              </a:rPr>
              <a:t>•</a:t>
            </a:r>
            <a:r>
              <a:rPr lang="es-ES_tradnl" sz="1200" baseline="0" dirty="0" smtClean="0">
                <a:solidFill>
                  <a:srgbClr val="646567"/>
                </a:solidFill>
                <a:latin typeface="Gotham Book" charset="0"/>
                <a:cs typeface="Gotham Book" charset="0"/>
              </a:rPr>
              <a:t> </a:t>
            </a:r>
            <a:r>
              <a:rPr lang="es-ES_tradnl" sz="1200" dirty="0" smtClean="0">
                <a:solidFill>
                  <a:srgbClr val="646567"/>
                </a:solidFill>
                <a:latin typeface="Gotham Book" charset="0"/>
                <a:cs typeface="Gotham Book" charset="0"/>
              </a:rPr>
              <a:t>Brown MR, </a:t>
            </a:r>
            <a:r>
              <a:rPr lang="es-ES_tradnl" sz="1200" dirty="0" err="1" smtClean="0">
                <a:solidFill>
                  <a:srgbClr val="646567"/>
                </a:solidFill>
                <a:latin typeface="Gotham Book" charset="0"/>
                <a:cs typeface="Gotham Book" charset="0"/>
              </a:rPr>
              <a:t>Ramirez</a:t>
            </a:r>
            <a:r>
              <a:rPr lang="es-ES_tradnl" sz="1200" dirty="0" smtClean="0">
                <a:solidFill>
                  <a:srgbClr val="646567"/>
                </a:solidFill>
                <a:latin typeface="Gotham Book" charset="0"/>
                <a:cs typeface="Gotham Book" charset="0"/>
              </a:rPr>
              <a:t> JD, </a:t>
            </a:r>
            <a:r>
              <a:rPr lang="es-ES_tradnl" sz="1200" dirty="0" err="1" smtClean="0">
                <a:solidFill>
                  <a:srgbClr val="646567"/>
                </a:solidFill>
                <a:latin typeface="Gotham Book" charset="0"/>
                <a:cs typeface="Gotham Book" charset="0"/>
              </a:rPr>
              <a:t>Farquhar</a:t>
            </a:r>
            <a:r>
              <a:rPr lang="es-ES_tradnl" sz="1200" dirty="0" smtClean="0">
                <a:solidFill>
                  <a:srgbClr val="646567"/>
                </a:solidFill>
                <a:latin typeface="Gotham Book" charset="0"/>
                <a:cs typeface="Gotham Book" charset="0"/>
              </a:rPr>
              <a:t>-Smith P.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in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surviviors</a:t>
            </a:r>
            <a:r>
              <a:rPr lang="es-ES_tradnl" sz="1200" dirty="0" smtClean="0">
                <a:solidFill>
                  <a:srgbClr val="646567"/>
                </a:solidFill>
                <a:latin typeface="Gotham Book" charset="0"/>
                <a:cs typeface="Gotham Book" charset="0"/>
              </a:rPr>
              <a:t>. Br J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2014;8: 139-53.</a:t>
            </a: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46</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73258952"/>
      </p:ext>
    </p:extLst>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eaLnBrk="1" hangingPunct="1">
              <a:spcBef>
                <a:spcPct val="20000"/>
              </a:spcBef>
              <a:buClr>
                <a:srgbClr val="FFCD00"/>
              </a:buClr>
              <a:buFont typeface="Calibri Light" charset="0"/>
              <a:buNone/>
            </a:pP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47</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92915982"/>
      </p:ext>
    </p:extLst>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endParaRPr lang="es-ES_tradnl" sz="1200" b="0" i="0" u="none" strike="noStrike" kern="1200" baseline="0" dirty="0" smtClean="0">
              <a:solidFill>
                <a:schemeClr val="tx1"/>
              </a:solidFill>
              <a:latin typeface="+mn-lt"/>
              <a:ea typeface="+mn-ea"/>
              <a:cs typeface="+mn-cs"/>
            </a:endParaRPr>
          </a:p>
          <a:p>
            <a:pPr eaLnBrk="1" hangingPunct="1">
              <a:spcBef>
                <a:spcPct val="20000"/>
              </a:spcBef>
              <a:buClr>
                <a:srgbClr val="FFCD00"/>
              </a:buClr>
              <a:buFont typeface="Calibri Light" charset="0"/>
              <a:buNone/>
            </a:pPr>
            <a:r>
              <a:rPr lang="es-ES_tradnl" sz="1200" b="1" i="0" u="none" strike="noStrike" kern="1200" baseline="0" dirty="0" smtClean="0">
                <a:solidFill>
                  <a:schemeClr val="tx1"/>
                </a:solidFill>
                <a:latin typeface="+mn-lt"/>
                <a:ea typeface="+mn-ea"/>
                <a:cs typeface="+mn-cs"/>
              </a:rPr>
              <a:t>• </a:t>
            </a:r>
            <a:r>
              <a:rPr lang="es-ES_tradnl" sz="1200" dirty="0" err="1" smtClean="0">
                <a:solidFill>
                  <a:srgbClr val="646567"/>
                </a:solidFill>
                <a:latin typeface="Gotham Book" charset="0"/>
                <a:cs typeface="Gotham Book" charset="0"/>
              </a:rPr>
              <a:t>Pachman</a:t>
            </a:r>
            <a:r>
              <a:rPr lang="es-ES_tradnl" sz="1200" dirty="0" smtClean="0">
                <a:solidFill>
                  <a:srgbClr val="646567"/>
                </a:solidFill>
                <a:latin typeface="Gotham Book" charset="0"/>
                <a:cs typeface="Gotham Book" charset="0"/>
              </a:rPr>
              <a:t> DR, </a:t>
            </a:r>
            <a:r>
              <a:rPr lang="es-ES_tradnl" sz="1200" dirty="0" err="1" smtClean="0">
                <a:solidFill>
                  <a:srgbClr val="646567"/>
                </a:solidFill>
                <a:latin typeface="Gotham Book" charset="0"/>
                <a:cs typeface="Gotham Book" charset="0"/>
              </a:rPr>
              <a:t>Barton</a:t>
            </a:r>
            <a:r>
              <a:rPr lang="es-ES_tradnl" sz="1200" dirty="0" smtClean="0">
                <a:solidFill>
                  <a:srgbClr val="646567"/>
                </a:solidFill>
                <a:latin typeface="Gotham Book" charset="0"/>
                <a:cs typeface="Gotham Book" charset="0"/>
              </a:rPr>
              <a:t> DL, </a:t>
            </a:r>
            <a:r>
              <a:rPr lang="es-ES_tradnl" sz="1200" dirty="0" err="1" smtClean="0">
                <a:solidFill>
                  <a:srgbClr val="646567"/>
                </a:solidFill>
                <a:latin typeface="Gotham Book" charset="0"/>
                <a:cs typeface="Gotham Book" charset="0"/>
              </a:rPr>
              <a:t>Swetz</a:t>
            </a:r>
            <a:r>
              <a:rPr lang="es-ES_tradnl" sz="1200" dirty="0" smtClean="0">
                <a:solidFill>
                  <a:srgbClr val="646567"/>
                </a:solidFill>
                <a:latin typeface="Gotham Book" charset="0"/>
                <a:cs typeface="Gotham Book" charset="0"/>
              </a:rPr>
              <a:t> KM, </a:t>
            </a:r>
            <a:r>
              <a:rPr lang="es-ES_tradnl" sz="1200" dirty="0" err="1" smtClean="0">
                <a:solidFill>
                  <a:srgbClr val="646567"/>
                </a:solidFill>
                <a:latin typeface="Gotham Book" charset="0"/>
                <a:cs typeface="Gotham Book" charset="0"/>
              </a:rPr>
              <a:t>Loprinzi</a:t>
            </a:r>
            <a:r>
              <a:rPr lang="es-ES_tradnl" sz="1200" dirty="0" smtClean="0">
                <a:solidFill>
                  <a:srgbClr val="646567"/>
                </a:solidFill>
                <a:latin typeface="Gotham Book" charset="0"/>
                <a:cs typeface="Gotham Book" charset="0"/>
              </a:rPr>
              <a:t> CL. </a:t>
            </a:r>
            <a:r>
              <a:rPr lang="es-ES_tradnl" sz="1200" dirty="0" err="1" smtClean="0">
                <a:solidFill>
                  <a:srgbClr val="646567"/>
                </a:solidFill>
                <a:latin typeface="Gotham Book" charset="0"/>
                <a:cs typeface="Gotham Book" charset="0"/>
              </a:rPr>
              <a:t>Troublesome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symptoms</a:t>
            </a:r>
            <a:r>
              <a:rPr lang="es-ES_tradnl" sz="1200" dirty="0" smtClean="0">
                <a:solidFill>
                  <a:srgbClr val="646567"/>
                </a:solidFill>
                <a:latin typeface="Gotham Book" charset="0"/>
                <a:cs typeface="Gotham Book" charset="0"/>
              </a:rPr>
              <a:t> in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survivors</a:t>
            </a:r>
            <a:r>
              <a:rPr lang="es-ES_tradnl" sz="1200" dirty="0" smtClean="0">
                <a:solidFill>
                  <a:srgbClr val="646567"/>
                </a:solidFill>
                <a:latin typeface="Gotham Book" charset="0"/>
                <a:cs typeface="Gotham Book" charset="0"/>
              </a:rPr>
              <a:t>: fatigue, </a:t>
            </a:r>
            <a:r>
              <a:rPr lang="es-ES_tradnl" sz="1200" dirty="0" err="1" smtClean="0">
                <a:solidFill>
                  <a:srgbClr val="646567"/>
                </a:solidFill>
                <a:latin typeface="Gotham Book" charset="0"/>
                <a:cs typeface="Gotham Book" charset="0"/>
              </a:rPr>
              <a:t>insomnia</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neuropathy</a:t>
            </a:r>
            <a:r>
              <a:rPr lang="es-ES_tradnl" sz="1200" dirty="0" smtClean="0">
                <a:solidFill>
                  <a:srgbClr val="646567"/>
                </a:solidFill>
                <a:latin typeface="Gotham Book" charset="0"/>
                <a:cs typeface="Gotham Book" charset="0"/>
              </a:rPr>
              <a:t>, and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J </a:t>
            </a:r>
            <a:r>
              <a:rPr lang="es-ES_tradnl" sz="1200" dirty="0" err="1" smtClean="0">
                <a:solidFill>
                  <a:srgbClr val="646567"/>
                </a:solidFill>
                <a:latin typeface="Gotham Book" charset="0"/>
                <a:cs typeface="Gotham Book" charset="0"/>
              </a:rPr>
              <a:t>Clin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Oncol</a:t>
            </a:r>
            <a:r>
              <a:rPr lang="es-ES_tradnl" sz="1200" dirty="0" smtClean="0">
                <a:solidFill>
                  <a:srgbClr val="646567"/>
                </a:solidFill>
                <a:latin typeface="Gotham Book" charset="0"/>
                <a:cs typeface="Gotham Book" charset="0"/>
              </a:rPr>
              <a:t>. 2012 Oct 20;30(30):3687-96.</a:t>
            </a:r>
          </a:p>
          <a:p>
            <a:pPr eaLnBrk="1" hangingPunct="1">
              <a:spcBef>
                <a:spcPct val="20000"/>
              </a:spcBef>
              <a:buClr>
                <a:srgbClr val="FFCD00"/>
              </a:buClr>
              <a:buFont typeface="Calibri Light" charset="0"/>
              <a:buNone/>
            </a:pPr>
            <a:r>
              <a:rPr lang="es-ES_tradnl" sz="1200" dirty="0" smtClean="0">
                <a:solidFill>
                  <a:srgbClr val="646567"/>
                </a:solidFill>
                <a:latin typeface="Gotham Book" charset="0"/>
                <a:cs typeface="Gotham Book" charset="0"/>
              </a:rPr>
              <a:t>•</a:t>
            </a:r>
            <a:r>
              <a:rPr lang="es-ES_tradnl" sz="1200" baseline="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Lavoie</a:t>
            </a:r>
            <a:r>
              <a:rPr lang="es-ES_tradnl" sz="1200" dirty="0" smtClean="0">
                <a:solidFill>
                  <a:srgbClr val="646567"/>
                </a:solidFill>
                <a:latin typeface="Gotham Book" charset="0"/>
                <a:cs typeface="Gotham Book" charset="0"/>
              </a:rPr>
              <a:t> Smith EM, </a:t>
            </a:r>
            <a:r>
              <a:rPr lang="es-ES_tradnl" sz="1200" dirty="0" err="1" smtClean="0">
                <a:solidFill>
                  <a:srgbClr val="646567"/>
                </a:solidFill>
                <a:latin typeface="Gotham Book" charset="0"/>
                <a:cs typeface="Gotham Book" charset="0"/>
              </a:rPr>
              <a:t>Barton</a:t>
            </a:r>
            <a:r>
              <a:rPr lang="es-ES_tradnl" sz="1200" dirty="0" smtClean="0">
                <a:solidFill>
                  <a:srgbClr val="646567"/>
                </a:solidFill>
                <a:latin typeface="Gotham Book" charset="0"/>
                <a:cs typeface="Gotham Book" charset="0"/>
              </a:rPr>
              <a:t> DL, </a:t>
            </a:r>
            <a:r>
              <a:rPr lang="es-ES_tradnl" sz="1200" dirty="0" err="1" smtClean="0">
                <a:solidFill>
                  <a:srgbClr val="646567"/>
                </a:solidFill>
                <a:latin typeface="Gotham Book" charset="0"/>
                <a:cs typeface="Gotham Book" charset="0"/>
              </a:rPr>
              <a:t>Qin</a:t>
            </a:r>
            <a:r>
              <a:rPr lang="es-ES_tradnl" sz="1200" dirty="0" smtClean="0">
                <a:solidFill>
                  <a:srgbClr val="646567"/>
                </a:solidFill>
                <a:latin typeface="Gotham Book" charset="0"/>
                <a:cs typeface="Gotham Book" charset="0"/>
              </a:rPr>
              <a:t> R, </a:t>
            </a:r>
            <a:r>
              <a:rPr lang="es-ES_tradnl" sz="1200" dirty="0" err="1" smtClean="0">
                <a:solidFill>
                  <a:srgbClr val="646567"/>
                </a:solidFill>
                <a:latin typeface="Gotham Book" charset="0"/>
                <a:cs typeface="Gotham Book" charset="0"/>
              </a:rPr>
              <a:t>Steen</a:t>
            </a:r>
            <a:r>
              <a:rPr lang="es-ES_tradnl" sz="1200" dirty="0" smtClean="0">
                <a:solidFill>
                  <a:srgbClr val="646567"/>
                </a:solidFill>
                <a:latin typeface="Gotham Book" charset="0"/>
                <a:cs typeface="Gotham Book" charset="0"/>
              </a:rPr>
              <a:t> PD, </a:t>
            </a:r>
            <a:r>
              <a:rPr lang="es-ES_tradnl" sz="1200" dirty="0" err="1" smtClean="0">
                <a:solidFill>
                  <a:srgbClr val="646567"/>
                </a:solidFill>
                <a:latin typeface="Gotham Book" charset="0"/>
                <a:cs typeface="Gotham Book" charset="0"/>
              </a:rPr>
              <a:t>Aaronson</a:t>
            </a:r>
            <a:r>
              <a:rPr lang="es-ES_tradnl" sz="1200" dirty="0" smtClean="0">
                <a:solidFill>
                  <a:srgbClr val="646567"/>
                </a:solidFill>
                <a:latin typeface="Gotham Book" charset="0"/>
                <a:cs typeface="Gotham Book" charset="0"/>
              </a:rPr>
              <a:t> NK, </a:t>
            </a:r>
            <a:r>
              <a:rPr lang="es-ES_tradnl" sz="1200" dirty="0" err="1" smtClean="0">
                <a:solidFill>
                  <a:srgbClr val="646567"/>
                </a:solidFill>
                <a:latin typeface="Gotham Book" charset="0"/>
                <a:cs typeface="Gotham Book" charset="0"/>
              </a:rPr>
              <a:t>Loprinzi</a:t>
            </a:r>
            <a:r>
              <a:rPr lang="es-ES_tradnl" sz="1200" dirty="0" smtClean="0">
                <a:solidFill>
                  <a:srgbClr val="646567"/>
                </a:solidFill>
                <a:latin typeface="Gotham Book" charset="0"/>
                <a:cs typeface="Gotham Book" charset="0"/>
              </a:rPr>
              <a:t> CL. </a:t>
            </a:r>
            <a:r>
              <a:rPr lang="es-ES_tradnl" sz="1200" dirty="0" err="1" smtClean="0">
                <a:solidFill>
                  <a:srgbClr val="646567"/>
                </a:solidFill>
                <a:latin typeface="Gotham Book" charset="0"/>
                <a:cs typeface="Gotham Book" charset="0"/>
              </a:rPr>
              <a:t>Assessing</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patient-reported</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peripheral</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neuropathy</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the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reliability</a:t>
            </a:r>
            <a:r>
              <a:rPr lang="es-ES_tradnl" sz="1200" dirty="0" smtClean="0">
                <a:solidFill>
                  <a:srgbClr val="646567"/>
                </a:solidFill>
                <a:latin typeface="Gotham Book" charset="0"/>
                <a:cs typeface="Gotham Book" charset="0"/>
              </a:rPr>
              <a:t> and </a:t>
            </a:r>
            <a:r>
              <a:rPr lang="es-ES_tradnl" sz="1200" dirty="0" err="1" smtClean="0">
                <a:solidFill>
                  <a:srgbClr val="646567"/>
                </a:solidFill>
                <a:latin typeface="Gotham Book" charset="0"/>
                <a:cs typeface="Gotham Book" charset="0"/>
              </a:rPr>
              <a:t>validity</a:t>
            </a:r>
            <a:r>
              <a:rPr lang="es-ES_tradnl" sz="1200" dirty="0" smtClean="0">
                <a:solidFill>
                  <a:srgbClr val="646567"/>
                </a:solidFill>
                <a:latin typeface="Gotham Book" charset="0"/>
                <a:cs typeface="Gotham Book" charset="0"/>
              </a:rPr>
              <a:t> of </a:t>
            </a:r>
            <a:r>
              <a:rPr lang="es-ES_tradnl" sz="1200" dirty="0" err="1" smtClean="0">
                <a:solidFill>
                  <a:srgbClr val="646567"/>
                </a:solidFill>
                <a:latin typeface="Gotham Book" charset="0"/>
                <a:cs typeface="Gotham Book" charset="0"/>
              </a:rPr>
              <a:t>the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European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Organization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for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Research</a:t>
            </a:r>
            <a:r>
              <a:rPr lang="es-ES_tradnl" sz="1200" dirty="0" smtClean="0">
                <a:solidFill>
                  <a:srgbClr val="646567"/>
                </a:solidFill>
                <a:latin typeface="Gotham Book" charset="0"/>
                <a:cs typeface="Gotham Book" charset="0"/>
              </a:rPr>
              <a:t> and </a:t>
            </a:r>
            <a:r>
              <a:rPr lang="es-ES_tradnl" sz="1200" dirty="0" err="1" smtClean="0">
                <a:solidFill>
                  <a:srgbClr val="646567"/>
                </a:solidFill>
                <a:latin typeface="Gotham Book" charset="0"/>
                <a:cs typeface="Gotham Book" charset="0"/>
              </a:rPr>
              <a:t>Treatment</a:t>
            </a:r>
            <a:r>
              <a:rPr lang="es-ES_tradnl" sz="1200" dirty="0" smtClean="0">
                <a:solidFill>
                  <a:srgbClr val="646567"/>
                </a:solidFill>
                <a:latin typeface="Gotham Book" charset="0"/>
                <a:cs typeface="Gotham Book" charset="0"/>
              </a:rPr>
              <a:t> of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QLQ-CIPN20 </a:t>
            </a:r>
            <a:r>
              <a:rPr lang="es-ES_tradnl" sz="1200" dirty="0" err="1" smtClean="0">
                <a:solidFill>
                  <a:srgbClr val="646567"/>
                </a:solidFill>
                <a:latin typeface="Gotham Book" charset="0"/>
                <a:cs typeface="Gotham Book" charset="0"/>
              </a:rPr>
              <a:t>Questionnaire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Qual</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Life</a:t>
            </a:r>
            <a:r>
              <a:rPr lang="es-ES_tradnl" sz="1200" dirty="0" smtClean="0">
                <a:solidFill>
                  <a:srgbClr val="646567"/>
                </a:solidFill>
                <a:latin typeface="Gotham Book" charset="0"/>
                <a:cs typeface="Gotham Book" charset="0"/>
              </a:rPr>
              <a:t>  Res. 2013; 22:2787–2799. doi:10.1007/s11136-013-0379-8.</a:t>
            </a:r>
          </a:p>
          <a:p>
            <a:pPr eaLnBrk="1" hangingPunct="1">
              <a:spcBef>
                <a:spcPct val="20000"/>
              </a:spcBef>
              <a:buClr>
                <a:srgbClr val="FFCD00"/>
              </a:buClr>
              <a:buFont typeface="Calibri Light" charset="0"/>
              <a:buAutoNum type="arabicPeriod"/>
            </a:pP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48</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824770078"/>
      </p:ext>
    </p:extLst>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eaLnBrk="1" hangingPunct="1">
              <a:spcBef>
                <a:spcPct val="20000"/>
              </a:spcBef>
              <a:buClr>
                <a:srgbClr val="FFCD00"/>
              </a:buClr>
              <a:buFont typeface="Calibri Light" charset="0"/>
              <a:buNone/>
            </a:pP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49</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689611565"/>
      </p:ext>
    </p:extLst>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endParaRPr lang="es-ES_tradnl" sz="1200" b="0"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 </a:t>
            </a:r>
            <a:r>
              <a:rPr lang="es-ES_tradnl" sz="1200" dirty="0" err="1" smtClean="0">
                <a:solidFill>
                  <a:srgbClr val="646567"/>
                </a:solidFill>
                <a:latin typeface="Gotham Book" charset="0"/>
                <a:cs typeface="Gotham Book" charset="0"/>
              </a:rPr>
              <a:t>Ferrier</a:t>
            </a:r>
            <a:r>
              <a:rPr lang="es-ES_tradnl" sz="1200" dirty="0" smtClean="0">
                <a:solidFill>
                  <a:srgbClr val="646567"/>
                </a:solidFill>
                <a:latin typeface="Gotham Book" charset="0"/>
                <a:cs typeface="Gotham Book" charset="0"/>
              </a:rPr>
              <a:t> J, Pereira V, </a:t>
            </a:r>
            <a:r>
              <a:rPr lang="es-ES_tradnl" sz="1200" dirty="0" err="1" smtClean="0">
                <a:solidFill>
                  <a:srgbClr val="646567"/>
                </a:solidFill>
                <a:latin typeface="Gotham Book" charset="0"/>
                <a:cs typeface="Gotham Book" charset="0"/>
              </a:rPr>
              <a:t>Busserolles</a:t>
            </a:r>
            <a:r>
              <a:rPr lang="es-ES_tradnl" sz="1200" dirty="0" smtClean="0">
                <a:solidFill>
                  <a:srgbClr val="646567"/>
                </a:solidFill>
                <a:latin typeface="Gotham Book" charset="0"/>
                <a:cs typeface="Gotham Book" charset="0"/>
              </a:rPr>
              <a:t> J, </a:t>
            </a:r>
            <a:r>
              <a:rPr lang="es-ES_tradnl" sz="1200" dirty="0" err="1" smtClean="0">
                <a:solidFill>
                  <a:srgbClr val="646567"/>
                </a:solidFill>
                <a:latin typeface="Gotham Book" charset="0"/>
                <a:cs typeface="Gotham Book" charset="0"/>
              </a:rPr>
              <a:t>Authier</a:t>
            </a:r>
            <a:r>
              <a:rPr lang="es-ES_tradnl" sz="1200" dirty="0" smtClean="0">
                <a:solidFill>
                  <a:srgbClr val="646567"/>
                </a:solidFill>
                <a:latin typeface="Gotham Book" charset="0"/>
                <a:cs typeface="Gotham Book" charset="0"/>
              </a:rPr>
              <a:t> N, </a:t>
            </a:r>
            <a:r>
              <a:rPr lang="es-ES_tradnl" sz="1200" dirty="0" err="1" smtClean="0">
                <a:solidFill>
                  <a:srgbClr val="646567"/>
                </a:solidFill>
                <a:latin typeface="Gotham Book" charset="0"/>
                <a:cs typeface="Gotham Book" charset="0"/>
              </a:rPr>
              <a:t>Balayssac</a:t>
            </a:r>
            <a:r>
              <a:rPr lang="es-ES_tradnl" sz="1200" dirty="0" smtClean="0">
                <a:solidFill>
                  <a:srgbClr val="646567"/>
                </a:solidFill>
                <a:latin typeface="Gotham Book" charset="0"/>
                <a:cs typeface="Gotham Book" charset="0"/>
              </a:rPr>
              <a:t> D. </a:t>
            </a:r>
            <a:r>
              <a:rPr lang="es-ES_tradnl" sz="1200" dirty="0" err="1" smtClean="0">
                <a:solidFill>
                  <a:srgbClr val="646567"/>
                </a:solidFill>
                <a:latin typeface="Gotham Book" charset="0"/>
                <a:cs typeface="Gotham Book" charset="0"/>
              </a:rPr>
              <a:t>Emerging</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trends</a:t>
            </a:r>
            <a:r>
              <a:rPr lang="es-ES_tradnl" sz="1200" dirty="0" smtClean="0">
                <a:solidFill>
                  <a:srgbClr val="646567"/>
                </a:solidFill>
                <a:latin typeface="Gotham Book" charset="0"/>
                <a:cs typeface="Gotham Book" charset="0"/>
              </a:rPr>
              <a:t> in </a:t>
            </a:r>
            <a:r>
              <a:rPr lang="es-ES_tradnl" sz="1200" dirty="0" err="1" smtClean="0">
                <a:solidFill>
                  <a:srgbClr val="646567"/>
                </a:solidFill>
                <a:latin typeface="Gotham Book" charset="0"/>
                <a:cs typeface="Gotham Book" charset="0"/>
              </a:rPr>
              <a:t>understanding</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chemotherapy-induced</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peripheral</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neuropathy</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Curr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Headache</a:t>
            </a:r>
            <a:r>
              <a:rPr lang="es-ES_tradnl" sz="1200" dirty="0" smtClean="0">
                <a:solidFill>
                  <a:srgbClr val="646567"/>
                </a:solidFill>
                <a:latin typeface="Gotham Book" charset="0"/>
                <a:cs typeface="Gotham Book" charset="0"/>
              </a:rPr>
              <a:t> Rep. 2013 Oct;17(10):364</a:t>
            </a:r>
          </a:p>
          <a:p>
            <a:pPr eaLnBrk="1" hangingPunct="1">
              <a:spcBef>
                <a:spcPct val="20000"/>
              </a:spcBef>
              <a:buClr>
                <a:srgbClr val="FFCD00"/>
              </a:buClr>
              <a:buFont typeface="Calibri Light" charset="0"/>
              <a:buAutoNum type="arabicPeriod"/>
            </a:pP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50</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74404789"/>
      </p:ext>
    </p:extLst>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endParaRPr lang="es-ES_tradnl" sz="1200" b="0" i="0" u="none" strike="noStrike" kern="1200" baseline="0" dirty="0" smtClean="0">
              <a:solidFill>
                <a:schemeClr val="tx1"/>
              </a:solidFill>
              <a:latin typeface="+mn-lt"/>
              <a:ea typeface="+mn-ea"/>
              <a:cs typeface="+mn-cs"/>
            </a:endParaRPr>
          </a:p>
          <a:p>
            <a:pPr eaLnBrk="1" hangingPunct="1">
              <a:spcBef>
                <a:spcPct val="20000"/>
              </a:spcBef>
              <a:buClr>
                <a:srgbClr val="FFCD00"/>
              </a:buClr>
              <a:buFont typeface="Calibri Light" charset="0"/>
              <a:buNone/>
            </a:pPr>
            <a:r>
              <a:rPr lang="es-ES_tradnl" sz="1200" b="1" i="0" u="none" strike="noStrike" kern="1200" baseline="0" dirty="0" smtClean="0">
                <a:solidFill>
                  <a:schemeClr val="tx1"/>
                </a:solidFill>
                <a:latin typeface="+mn-lt"/>
                <a:ea typeface="+mn-ea"/>
                <a:cs typeface="+mn-cs"/>
              </a:rPr>
              <a:t>• </a:t>
            </a:r>
            <a:r>
              <a:rPr lang="es-ES_tradnl" sz="1200" dirty="0" err="1" smtClean="0">
                <a:solidFill>
                  <a:srgbClr val="646567"/>
                </a:solidFill>
                <a:latin typeface="Gotham Book" charset="0"/>
                <a:cs typeface="Gotham Book" charset="0"/>
              </a:rPr>
              <a:t>Pachman</a:t>
            </a:r>
            <a:r>
              <a:rPr lang="es-ES_tradnl" sz="1200" dirty="0" smtClean="0">
                <a:solidFill>
                  <a:srgbClr val="646567"/>
                </a:solidFill>
                <a:latin typeface="Gotham Book" charset="0"/>
                <a:cs typeface="Gotham Book" charset="0"/>
              </a:rPr>
              <a:t> DR, </a:t>
            </a:r>
            <a:r>
              <a:rPr lang="es-ES_tradnl" sz="1200" dirty="0" err="1" smtClean="0">
                <a:solidFill>
                  <a:srgbClr val="646567"/>
                </a:solidFill>
                <a:latin typeface="Gotham Book" charset="0"/>
                <a:cs typeface="Gotham Book" charset="0"/>
              </a:rPr>
              <a:t>Barton</a:t>
            </a:r>
            <a:r>
              <a:rPr lang="es-ES_tradnl" sz="1200" dirty="0" smtClean="0">
                <a:solidFill>
                  <a:srgbClr val="646567"/>
                </a:solidFill>
                <a:latin typeface="Gotham Book" charset="0"/>
                <a:cs typeface="Gotham Book" charset="0"/>
              </a:rPr>
              <a:t> DL, </a:t>
            </a:r>
            <a:r>
              <a:rPr lang="es-ES_tradnl" sz="1200" dirty="0" err="1" smtClean="0">
                <a:solidFill>
                  <a:srgbClr val="646567"/>
                </a:solidFill>
                <a:latin typeface="Gotham Book" charset="0"/>
                <a:cs typeface="Gotham Book" charset="0"/>
              </a:rPr>
              <a:t>Swetz</a:t>
            </a:r>
            <a:r>
              <a:rPr lang="es-ES_tradnl" sz="1200" dirty="0" smtClean="0">
                <a:solidFill>
                  <a:srgbClr val="646567"/>
                </a:solidFill>
                <a:latin typeface="Gotham Book" charset="0"/>
                <a:cs typeface="Gotham Book" charset="0"/>
              </a:rPr>
              <a:t> KM, </a:t>
            </a:r>
            <a:r>
              <a:rPr lang="es-ES_tradnl" sz="1200" dirty="0" err="1" smtClean="0">
                <a:solidFill>
                  <a:srgbClr val="646567"/>
                </a:solidFill>
                <a:latin typeface="Gotham Book" charset="0"/>
                <a:cs typeface="Gotham Book" charset="0"/>
              </a:rPr>
              <a:t>Loprinzi</a:t>
            </a:r>
            <a:r>
              <a:rPr lang="es-ES_tradnl" sz="1200" dirty="0" smtClean="0">
                <a:solidFill>
                  <a:srgbClr val="646567"/>
                </a:solidFill>
                <a:latin typeface="Gotham Book" charset="0"/>
                <a:cs typeface="Gotham Book" charset="0"/>
              </a:rPr>
              <a:t> CL. </a:t>
            </a:r>
            <a:r>
              <a:rPr lang="es-ES_tradnl" sz="1200" dirty="0" err="1" smtClean="0">
                <a:solidFill>
                  <a:srgbClr val="646567"/>
                </a:solidFill>
                <a:latin typeface="Gotham Book" charset="0"/>
                <a:cs typeface="Gotham Book" charset="0"/>
              </a:rPr>
              <a:t>Troublesome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symptoms</a:t>
            </a:r>
            <a:r>
              <a:rPr lang="es-ES_tradnl" sz="1200" dirty="0" smtClean="0">
                <a:solidFill>
                  <a:srgbClr val="646567"/>
                </a:solidFill>
                <a:latin typeface="Gotham Book" charset="0"/>
                <a:cs typeface="Gotham Book" charset="0"/>
              </a:rPr>
              <a:t> in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survivors</a:t>
            </a:r>
            <a:r>
              <a:rPr lang="es-ES_tradnl" sz="1200" dirty="0" smtClean="0">
                <a:solidFill>
                  <a:srgbClr val="646567"/>
                </a:solidFill>
                <a:latin typeface="Gotham Book" charset="0"/>
                <a:cs typeface="Gotham Book" charset="0"/>
              </a:rPr>
              <a:t>: fatigue, </a:t>
            </a:r>
            <a:r>
              <a:rPr lang="es-ES_tradnl" sz="1200" dirty="0" err="1" smtClean="0">
                <a:solidFill>
                  <a:srgbClr val="646567"/>
                </a:solidFill>
                <a:latin typeface="Gotham Book" charset="0"/>
                <a:cs typeface="Gotham Book" charset="0"/>
              </a:rPr>
              <a:t>insomnia</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neuropathy</a:t>
            </a:r>
            <a:r>
              <a:rPr lang="es-ES_tradnl" sz="1200" dirty="0" smtClean="0">
                <a:solidFill>
                  <a:srgbClr val="646567"/>
                </a:solidFill>
                <a:latin typeface="Gotham Book" charset="0"/>
                <a:cs typeface="Gotham Book" charset="0"/>
              </a:rPr>
              <a:t>, and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J </a:t>
            </a:r>
            <a:r>
              <a:rPr lang="es-ES_tradnl" sz="1200" dirty="0" err="1" smtClean="0">
                <a:solidFill>
                  <a:srgbClr val="646567"/>
                </a:solidFill>
                <a:latin typeface="Gotham Book" charset="0"/>
                <a:cs typeface="Gotham Book" charset="0"/>
              </a:rPr>
              <a:t>Clin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Oncol</a:t>
            </a:r>
            <a:r>
              <a:rPr lang="es-ES_tradnl" sz="1200" dirty="0" smtClean="0">
                <a:solidFill>
                  <a:srgbClr val="646567"/>
                </a:solidFill>
                <a:latin typeface="Gotham Book" charset="0"/>
                <a:cs typeface="Gotham Book" charset="0"/>
              </a:rPr>
              <a:t>. 2012 Oct 20;30(30):3687-96.</a:t>
            </a:r>
          </a:p>
          <a:p>
            <a:pPr eaLnBrk="1" hangingPunct="1">
              <a:spcBef>
                <a:spcPct val="20000"/>
              </a:spcBef>
              <a:buClr>
                <a:srgbClr val="FFCD00"/>
              </a:buClr>
              <a:buFont typeface="Calibri Light" charset="0"/>
              <a:buNone/>
            </a:pPr>
            <a:r>
              <a:rPr lang="es-ES_tradnl" sz="1200" dirty="0" smtClean="0">
                <a:solidFill>
                  <a:srgbClr val="646567"/>
                </a:solidFill>
                <a:latin typeface="Gotham Book" charset="0"/>
                <a:cs typeface="Gotham Book" charset="0"/>
              </a:rPr>
              <a:t>•</a:t>
            </a:r>
            <a:r>
              <a:rPr lang="es-ES_tradnl" sz="1200" baseline="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Lavoie</a:t>
            </a:r>
            <a:r>
              <a:rPr lang="es-ES_tradnl" sz="1200" dirty="0" smtClean="0">
                <a:solidFill>
                  <a:srgbClr val="646567"/>
                </a:solidFill>
                <a:latin typeface="Gotham Book" charset="0"/>
                <a:cs typeface="Gotham Book" charset="0"/>
              </a:rPr>
              <a:t> Smith EM, </a:t>
            </a:r>
            <a:r>
              <a:rPr lang="es-ES_tradnl" sz="1200" dirty="0" err="1" smtClean="0">
                <a:solidFill>
                  <a:srgbClr val="646567"/>
                </a:solidFill>
                <a:latin typeface="Gotham Book" charset="0"/>
                <a:cs typeface="Gotham Book" charset="0"/>
              </a:rPr>
              <a:t>Barton</a:t>
            </a:r>
            <a:r>
              <a:rPr lang="es-ES_tradnl" sz="1200" dirty="0" smtClean="0">
                <a:solidFill>
                  <a:srgbClr val="646567"/>
                </a:solidFill>
                <a:latin typeface="Gotham Book" charset="0"/>
                <a:cs typeface="Gotham Book" charset="0"/>
              </a:rPr>
              <a:t> DL, </a:t>
            </a:r>
            <a:r>
              <a:rPr lang="es-ES_tradnl" sz="1200" dirty="0" err="1" smtClean="0">
                <a:solidFill>
                  <a:srgbClr val="646567"/>
                </a:solidFill>
                <a:latin typeface="Gotham Book" charset="0"/>
                <a:cs typeface="Gotham Book" charset="0"/>
              </a:rPr>
              <a:t>Qin</a:t>
            </a:r>
            <a:r>
              <a:rPr lang="es-ES_tradnl" sz="1200" dirty="0" smtClean="0">
                <a:solidFill>
                  <a:srgbClr val="646567"/>
                </a:solidFill>
                <a:latin typeface="Gotham Book" charset="0"/>
                <a:cs typeface="Gotham Book" charset="0"/>
              </a:rPr>
              <a:t> R, </a:t>
            </a:r>
            <a:r>
              <a:rPr lang="es-ES_tradnl" sz="1200" dirty="0" err="1" smtClean="0">
                <a:solidFill>
                  <a:srgbClr val="646567"/>
                </a:solidFill>
                <a:latin typeface="Gotham Book" charset="0"/>
                <a:cs typeface="Gotham Book" charset="0"/>
              </a:rPr>
              <a:t>Steen</a:t>
            </a:r>
            <a:r>
              <a:rPr lang="es-ES_tradnl" sz="1200" dirty="0" smtClean="0">
                <a:solidFill>
                  <a:srgbClr val="646567"/>
                </a:solidFill>
                <a:latin typeface="Gotham Book" charset="0"/>
                <a:cs typeface="Gotham Book" charset="0"/>
              </a:rPr>
              <a:t> PD, </a:t>
            </a:r>
            <a:r>
              <a:rPr lang="es-ES_tradnl" sz="1200" dirty="0" err="1" smtClean="0">
                <a:solidFill>
                  <a:srgbClr val="646567"/>
                </a:solidFill>
                <a:latin typeface="Gotham Book" charset="0"/>
                <a:cs typeface="Gotham Book" charset="0"/>
              </a:rPr>
              <a:t>Aaronson</a:t>
            </a:r>
            <a:r>
              <a:rPr lang="es-ES_tradnl" sz="1200" dirty="0" smtClean="0">
                <a:solidFill>
                  <a:srgbClr val="646567"/>
                </a:solidFill>
                <a:latin typeface="Gotham Book" charset="0"/>
                <a:cs typeface="Gotham Book" charset="0"/>
              </a:rPr>
              <a:t> NK, </a:t>
            </a:r>
            <a:r>
              <a:rPr lang="es-ES_tradnl" sz="1200" dirty="0" err="1" smtClean="0">
                <a:solidFill>
                  <a:srgbClr val="646567"/>
                </a:solidFill>
                <a:latin typeface="Gotham Book" charset="0"/>
                <a:cs typeface="Gotham Book" charset="0"/>
              </a:rPr>
              <a:t>Loprinzi</a:t>
            </a:r>
            <a:r>
              <a:rPr lang="es-ES_tradnl" sz="1200" dirty="0" smtClean="0">
                <a:solidFill>
                  <a:srgbClr val="646567"/>
                </a:solidFill>
                <a:latin typeface="Gotham Book" charset="0"/>
                <a:cs typeface="Gotham Book" charset="0"/>
              </a:rPr>
              <a:t> CL. </a:t>
            </a:r>
            <a:r>
              <a:rPr lang="es-ES_tradnl" sz="1200" dirty="0" err="1" smtClean="0">
                <a:solidFill>
                  <a:srgbClr val="646567"/>
                </a:solidFill>
                <a:latin typeface="Gotham Book" charset="0"/>
                <a:cs typeface="Gotham Book" charset="0"/>
              </a:rPr>
              <a:t>Assessing</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patient-reported</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peripheral</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neuropathy</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the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reliability</a:t>
            </a:r>
            <a:r>
              <a:rPr lang="es-ES_tradnl" sz="1200" dirty="0" smtClean="0">
                <a:solidFill>
                  <a:srgbClr val="646567"/>
                </a:solidFill>
                <a:latin typeface="Gotham Book" charset="0"/>
                <a:cs typeface="Gotham Book" charset="0"/>
              </a:rPr>
              <a:t> and </a:t>
            </a:r>
            <a:r>
              <a:rPr lang="es-ES_tradnl" sz="1200" dirty="0" err="1" smtClean="0">
                <a:solidFill>
                  <a:srgbClr val="646567"/>
                </a:solidFill>
                <a:latin typeface="Gotham Book" charset="0"/>
                <a:cs typeface="Gotham Book" charset="0"/>
              </a:rPr>
              <a:t>validity</a:t>
            </a:r>
            <a:r>
              <a:rPr lang="es-ES_tradnl" sz="1200" dirty="0" smtClean="0">
                <a:solidFill>
                  <a:srgbClr val="646567"/>
                </a:solidFill>
                <a:latin typeface="Gotham Book" charset="0"/>
                <a:cs typeface="Gotham Book" charset="0"/>
              </a:rPr>
              <a:t> of </a:t>
            </a:r>
            <a:r>
              <a:rPr lang="es-ES_tradnl" sz="1200" dirty="0" err="1" smtClean="0">
                <a:solidFill>
                  <a:srgbClr val="646567"/>
                </a:solidFill>
                <a:latin typeface="Gotham Book" charset="0"/>
                <a:cs typeface="Gotham Book" charset="0"/>
              </a:rPr>
              <a:t>the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European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Organization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for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Research</a:t>
            </a:r>
            <a:r>
              <a:rPr lang="es-ES_tradnl" sz="1200" dirty="0" smtClean="0">
                <a:solidFill>
                  <a:srgbClr val="646567"/>
                </a:solidFill>
                <a:latin typeface="Gotham Book" charset="0"/>
                <a:cs typeface="Gotham Book" charset="0"/>
              </a:rPr>
              <a:t> and </a:t>
            </a:r>
            <a:r>
              <a:rPr lang="es-ES_tradnl" sz="1200" dirty="0" err="1" smtClean="0">
                <a:solidFill>
                  <a:srgbClr val="646567"/>
                </a:solidFill>
                <a:latin typeface="Gotham Book" charset="0"/>
                <a:cs typeface="Gotham Book" charset="0"/>
              </a:rPr>
              <a:t>Treatment</a:t>
            </a:r>
            <a:r>
              <a:rPr lang="es-ES_tradnl" sz="1200" dirty="0" smtClean="0">
                <a:solidFill>
                  <a:srgbClr val="646567"/>
                </a:solidFill>
                <a:latin typeface="Gotham Book" charset="0"/>
                <a:cs typeface="Gotham Book" charset="0"/>
              </a:rPr>
              <a:t> of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QLQ-CIPN20 </a:t>
            </a:r>
            <a:r>
              <a:rPr lang="es-ES_tradnl" sz="1200" dirty="0" err="1" smtClean="0">
                <a:solidFill>
                  <a:srgbClr val="646567"/>
                </a:solidFill>
                <a:latin typeface="Gotham Book" charset="0"/>
                <a:cs typeface="Gotham Book" charset="0"/>
              </a:rPr>
              <a:t>Questionnaire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Qual</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Life</a:t>
            </a:r>
            <a:r>
              <a:rPr lang="es-ES_tradnl" sz="1200" dirty="0" smtClean="0">
                <a:solidFill>
                  <a:srgbClr val="646567"/>
                </a:solidFill>
                <a:latin typeface="Gotham Book" charset="0"/>
                <a:cs typeface="Gotham Book" charset="0"/>
              </a:rPr>
              <a:t>  Res. 2013; 22:2787–2799. doi:10.1007/s11136-013-0379-8.</a:t>
            </a:r>
          </a:p>
          <a:p>
            <a:pPr eaLnBrk="1" hangingPunct="1">
              <a:spcBef>
                <a:spcPct val="20000"/>
              </a:spcBef>
              <a:buClr>
                <a:srgbClr val="FFCD00"/>
              </a:buClr>
              <a:buFont typeface="Calibri Light" charset="0"/>
              <a:buAutoNum type="arabicPeriod"/>
            </a:pP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51</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00796921"/>
      </p:ext>
    </p:extLst>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eaLnBrk="1" hangingPunct="1">
              <a:spcBef>
                <a:spcPct val="20000"/>
              </a:spcBef>
              <a:buClr>
                <a:srgbClr val="FFCD00"/>
              </a:buClr>
              <a:buFont typeface="Calibri Light" charset="0"/>
              <a:buNone/>
            </a:pP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52</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037087149"/>
      </p:ext>
    </p:extLst>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eaLnBrk="1" hangingPunct="1">
              <a:spcBef>
                <a:spcPct val="20000"/>
              </a:spcBef>
              <a:buClr>
                <a:srgbClr val="FFCD00"/>
              </a:buClr>
              <a:buFont typeface="Calibri Light" charset="0"/>
              <a:buNone/>
            </a:pPr>
            <a:endParaRPr lang="es-ES_tradnl" sz="1200" dirty="0" smtClean="0">
              <a:solidFill>
                <a:srgbClr val="646567"/>
              </a:solidFill>
              <a:latin typeface="Gotham Book" charset="0"/>
              <a:cs typeface="Gotham Book" charset="0"/>
            </a:endParaRPr>
          </a:p>
          <a:p>
            <a:pPr eaLnBrk="1" hangingPunct="1">
              <a:spcBef>
                <a:spcPct val="20000"/>
              </a:spcBef>
              <a:buClr>
                <a:srgbClr val="FFCD00"/>
              </a:buClr>
              <a:buFont typeface="Calibri Light" charset="0"/>
              <a:buNone/>
            </a:pP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53</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484259698"/>
      </p:ext>
    </p:extLst>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b="1" i="0" u="none" strike="noStrike" kern="1200" baseline="0" dirty="0" smtClean="0">
                <a:solidFill>
                  <a:schemeClr val="tx1"/>
                </a:solidFill>
                <a:latin typeface="+mn-lt"/>
                <a:ea typeface="+mn-ea"/>
                <a:cs typeface="+mn-cs"/>
              </a:rPr>
              <a:t>Bibliografía </a:t>
            </a:r>
            <a:endParaRPr lang="es-ES_tradnl" sz="1200" dirty="0" smtClean="0">
              <a:solidFill>
                <a:srgbClr val="646567"/>
              </a:solidFill>
              <a:latin typeface="Gotham Book" charset="0"/>
              <a:cs typeface="Gotham Book" charset="0"/>
            </a:endParaRP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dirty="0" smtClean="0">
                <a:solidFill>
                  <a:srgbClr val="646567"/>
                </a:solidFill>
                <a:latin typeface="Gotham Book" charset="0"/>
                <a:cs typeface="Gotham Book" charset="0"/>
              </a:rPr>
              <a:t>• Smith EM, Bridges CM, </a:t>
            </a:r>
            <a:r>
              <a:rPr lang="es-ES_tradnl" sz="1200" dirty="0" err="1" smtClean="0">
                <a:solidFill>
                  <a:srgbClr val="646567"/>
                </a:solidFill>
                <a:latin typeface="Gotham Book" charset="0"/>
                <a:cs typeface="Gotham Book" charset="0"/>
              </a:rPr>
              <a:t>Kanzawa</a:t>
            </a:r>
            <a:r>
              <a:rPr lang="es-ES_tradnl" sz="1200" dirty="0" smtClean="0">
                <a:solidFill>
                  <a:srgbClr val="646567"/>
                </a:solidFill>
                <a:latin typeface="Gotham Book" charset="0"/>
                <a:cs typeface="Gotham Book" charset="0"/>
              </a:rPr>
              <a:t> G, </a:t>
            </a:r>
            <a:r>
              <a:rPr lang="es-ES_tradnl" sz="1200" dirty="0" err="1" smtClean="0">
                <a:solidFill>
                  <a:srgbClr val="646567"/>
                </a:solidFill>
                <a:latin typeface="Gotham Book" charset="0"/>
                <a:cs typeface="Gotham Book" charset="0"/>
              </a:rPr>
              <a:t>Knoerl</a:t>
            </a:r>
            <a:r>
              <a:rPr lang="es-ES_tradnl" sz="1200" dirty="0" smtClean="0">
                <a:solidFill>
                  <a:srgbClr val="646567"/>
                </a:solidFill>
                <a:latin typeface="Gotham Book" charset="0"/>
                <a:cs typeface="Gotham Book" charset="0"/>
              </a:rPr>
              <a:t> R, Kelly JP 4th, </a:t>
            </a:r>
            <a:r>
              <a:rPr lang="es-ES_tradnl" sz="1200" dirty="0" err="1" smtClean="0">
                <a:solidFill>
                  <a:srgbClr val="646567"/>
                </a:solidFill>
                <a:latin typeface="Gotham Book" charset="0"/>
                <a:cs typeface="Gotham Book" charset="0"/>
              </a:rPr>
              <a:t>Berezovsky</a:t>
            </a:r>
            <a:r>
              <a:rPr lang="es-ES_tradnl" sz="1200" dirty="0" smtClean="0">
                <a:solidFill>
                  <a:srgbClr val="646567"/>
                </a:solidFill>
                <a:latin typeface="Gotham Book" charset="0"/>
                <a:cs typeface="Gotham Book" charset="0"/>
              </a:rPr>
              <a:t> A, </a:t>
            </a:r>
            <a:r>
              <a:rPr lang="es-ES_tradnl" sz="1200" dirty="0" err="1" smtClean="0">
                <a:solidFill>
                  <a:srgbClr val="646567"/>
                </a:solidFill>
                <a:latin typeface="Gotham Book" charset="0"/>
                <a:cs typeface="Gotham Book" charset="0"/>
              </a:rPr>
              <a:t>Woo</a:t>
            </a:r>
            <a:r>
              <a:rPr lang="es-ES_tradnl" sz="1200" dirty="0" smtClean="0">
                <a:solidFill>
                  <a:srgbClr val="646567"/>
                </a:solidFill>
                <a:latin typeface="Gotham Book" charset="0"/>
                <a:cs typeface="Gotham Book" charset="0"/>
              </a:rPr>
              <a:t> C.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treatment-related</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neuropathic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syndro</a:t>
            </a:r>
            <a:r>
              <a:rPr lang="es-ES_tradnl" sz="1200" dirty="0" smtClean="0">
                <a:solidFill>
                  <a:srgbClr val="646567"/>
                </a:solidFill>
                <a:latin typeface="Gotham Book" charset="0"/>
                <a:cs typeface="Gotham Book" charset="0"/>
              </a:rPr>
              <a:t>-  mes--</a:t>
            </a:r>
            <a:r>
              <a:rPr lang="es-ES_tradnl" sz="1200" dirty="0" err="1" smtClean="0">
                <a:solidFill>
                  <a:srgbClr val="646567"/>
                </a:solidFill>
                <a:latin typeface="Gotham Book" charset="0"/>
                <a:cs typeface="Gotham Book" charset="0"/>
              </a:rPr>
              <a:t>epidemiology</a:t>
            </a:r>
            <a:r>
              <a:rPr lang="es-ES_tradnl" sz="1200" dirty="0" smtClean="0">
                <a:solidFill>
                  <a:srgbClr val="646567"/>
                </a:solidFill>
                <a:latin typeface="Gotham Book" charset="0"/>
                <a:cs typeface="Gotham Book" charset="0"/>
              </a:rPr>
              <a:t> and </a:t>
            </a:r>
            <a:r>
              <a:rPr lang="es-ES_tradnl" sz="1200" dirty="0" err="1" smtClean="0">
                <a:solidFill>
                  <a:srgbClr val="646567"/>
                </a:solidFill>
                <a:latin typeface="Gotham Book" charset="0"/>
                <a:cs typeface="Gotham Book" charset="0"/>
              </a:rPr>
              <a:t>treatment</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an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update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Curr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Headache</a:t>
            </a:r>
            <a:r>
              <a:rPr lang="es-ES_tradnl" sz="1200" dirty="0" smtClean="0">
                <a:solidFill>
                  <a:srgbClr val="646567"/>
                </a:solidFill>
                <a:latin typeface="Gotham Book" charset="0"/>
                <a:cs typeface="Gotham Book" charset="0"/>
              </a:rPr>
              <a:t> Rep. 2014 Nov;18(11):459</a:t>
            </a: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Watling</a:t>
            </a:r>
            <a:r>
              <a:rPr lang="es-ES_tradnl" sz="1200" dirty="0" smtClean="0">
                <a:solidFill>
                  <a:srgbClr val="646567"/>
                </a:solidFill>
                <a:latin typeface="Gotham Book" charset="0"/>
                <a:cs typeface="Gotham Book" charset="0"/>
              </a:rPr>
              <a:t> CJ and </a:t>
            </a:r>
            <a:r>
              <a:rPr lang="es-ES_tradnl" sz="1200" dirty="0" err="1" smtClean="0">
                <a:solidFill>
                  <a:srgbClr val="646567"/>
                </a:solidFill>
                <a:latin typeface="Gotham Book" charset="0"/>
                <a:cs typeface="Gotham Book" charset="0"/>
              </a:rPr>
              <a:t>Moulin</a:t>
            </a:r>
            <a:r>
              <a:rPr lang="es-ES_tradnl" sz="1200" dirty="0" smtClean="0">
                <a:solidFill>
                  <a:srgbClr val="646567"/>
                </a:solidFill>
                <a:latin typeface="Gotham Book" charset="0"/>
                <a:cs typeface="Gotham Book" charset="0"/>
              </a:rPr>
              <a:t> DE. </a:t>
            </a:r>
            <a:r>
              <a:rPr lang="es-ES_tradnl" sz="1200" dirty="0" err="1" smtClean="0">
                <a:solidFill>
                  <a:srgbClr val="646567"/>
                </a:solidFill>
                <a:latin typeface="Gotham Book" charset="0"/>
                <a:cs typeface="Gotham Book" charset="0"/>
              </a:rPr>
              <a:t>Neuropathic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EN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Assessment</a:t>
            </a:r>
            <a:r>
              <a:rPr lang="es-ES_tradnl" sz="1200" dirty="0" smtClean="0">
                <a:solidFill>
                  <a:srgbClr val="646567"/>
                </a:solidFill>
                <a:latin typeface="Gotham Book" charset="0"/>
                <a:cs typeface="Gotham Book" charset="0"/>
              </a:rPr>
              <a:t> and Management. </a:t>
            </a:r>
            <a:r>
              <a:rPr lang="es-ES_tradnl" sz="1200" dirty="0" err="1" smtClean="0">
                <a:solidFill>
                  <a:srgbClr val="646567"/>
                </a:solidFill>
                <a:latin typeface="Gotham Book" charset="0"/>
                <a:cs typeface="Gotham Book" charset="0"/>
              </a:rPr>
              <a:t>Bruera</a:t>
            </a:r>
            <a:r>
              <a:rPr lang="es-ES_tradnl" sz="1200" dirty="0" smtClean="0">
                <a:solidFill>
                  <a:srgbClr val="646567"/>
                </a:solidFill>
                <a:latin typeface="Gotham Book" charset="0"/>
                <a:cs typeface="Gotham Book" charset="0"/>
              </a:rPr>
              <a:t> ED and </a:t>
            </a:r>
            <a:r>
              <a:rPr lang="es-ES_tradnl" sz="1200" dirty="0" err="1" smtClean="0">
                <a:solidFill>
                  <a:srgbClr val="646567"/>
                </a:solidFill>
                <a:latin typeface="Gotham Book" charset="0"/>
                <a:cs typeface="Gotham Book" charset="0"/>
              </a:rPr>
              <a:t>Portenoy</a:t>
            </a:r>
            <a:r>
              <a:rPr lang="es-ES_tradnl" sz="1200" dirty="0" smtClean="0">
                <a:solidFill>
                  <a:srgbClr val="646567"/>
                </a:solidFill>
                <a:latin typeface="Gotham Book" charset="0"/>
                <a:cs typeface="Gotham Book" charset="0"/>
              </a:rPr>
              <a:t> RK. ED:  CAMBRIDGE UNIVERSITY PRESS. ISBN 0 521 77332 6. </a:t>
            </a:r>
            <a:r>
              <a:rPr lang="es-ES_tradnl" sz="1200" dirty="0" err="1" smtClean="0">
                <a:solidFill>
                  <a:srgbClr val="646567"/>
                </a:solidFill>
                <a:latin typeface="Gotham Book" charset="0"/>
                <a:cs typeface="Gotham Book" charset="0"/>
              </a:rPr>
              <a:t>Pg</a:t>
            </a:r>
            <a:r>
              <a:rPr lang="es-ES_tradnl" sz="1200" dirty="0" smtClean="0">
                <a:solidFill>
                  <a:srgbClr val="646567"/>
                </a:solidFill>
                <a:latin typeface="Gotham Book" charset="0"/>
                <a:cs typeface="Gotham Book" charset="0"/>
              </a:rPr>
              <a:t> 396-408</a:t>
            </a: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endParaRPr lang="es-ES_tradnl" sz="1200" dirty="0" smtClean="0">
              <a:solidFill>
                <a:srgbClr val="646567"/>
              </a:solidFill>
              <a:latin typeface="Gotham Book" charset="0"/>
              <a:cs typeface="Gotham Book" charset="0"/>
            </a:endParaRPr>
          </a:p>
          <a:p>
            <a:pPr eaLnBrk="1" hangingPunct="1">
              <a:spcBef>
                <a:spcPct val="20000"/>
              </a:spcBef>
              <a:buClr>
                <a:srgbClr val="FFCD00"/>
              </a:buClr>
              <a:buFont typeface="Calibri Light" charset="0"/>
              <a:buNone/>
            </a:pP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54</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513898463"/>
      </p:ext>
    </p:extLst>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b="1" i="0" u="none" strike="noStrike" kern="1200" baseline="0" dirty="0" smtClean="0">
                <a:solidFill>
                  <a:schemeClr val="tx1"/>
                </a:solidFill>
                <a:latin typeface="+mn-lt"/>
                <a:ea typeface="+mn-ea"/>
                <a:cs typeface="+mn-cs"/>
              </a:rPr>
              <a:t>Bibliografía </a:t>
            </a:r>
            <a:endParaRPr lang="es-ES_tradnl" sz="1200" dirty="0" smtClean="0">
              <a:solidFill>
                <a:srgbClr val="646567"/>
              </a:solidFill>
              <a:latin typeface="Gotham Book" charset="0"/>
              <a:cs typeface="Gotham Book" charset="0"/>
            </a:endParaRP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dirty="0" smtClean="0">
                <a:solidFill>
                  <a:srgbClr val="646567"/>
                </a:solidFill>
                <a:latin typeface="Gotham Book" charset="0"/>
                <a:cs typeface="Gotham Book" charset="0"/>
              </a:rPr>
              <a:t>• Smith EM, Bridges CM, </a:t>
            </a:r>
            <a:r>
              <a:rPr lang="es-ES_tradnl" sz="1200" dirty="0" err="1" smtClean="0">
                <a:solidFill>
                  <a:srgbClr val="646567"/>
                </a:solidFill>
                <a:latin typeface="Gotham Book" charset="0"/>
                <a:cs typeface="Gotham Book" charset="0"/>
              </a:rPr>
              <a:t>Kanzawa</a:t>
            </a:r>
            <a:r>
              <a:rPr lang="es-ES_tradnl" sz="1200" dirty="0" smtClean="0">
                <a:solidFill>
                  <a:srgbClr val="646567"/>
                </a:solidFill>
                <a:latin typeface="Gotham Book" charset="0"/>
                <a:cs typeface="Gotham Book" charset="0"/>
              </a:rPr>
              <a:t> G, </a:t>
            </a:r>
            <a:r>
              <a:rPr lang="es-ES_tradnl" sz="1200" dirty="0" err="1" smtClean="0">
                <a:solidFill>
                  <a:srgbClr val="646567"/>
                </a:solidFill>
                <a:latin typeface="Gotham Book" charset="0"/>
                <a:cs typeface="Gotham Book" charset="0"/>
              </a:rPr>
              <a:t>Knoerl</a:t>
            </a:r>
            <a:r>
              <a:rPr lang="es-ES_tradnl" sz="1200" dirty="0" smtClean="0">
                <a:solidFill>
                  <a:srgbClr val="646567"/>
                </a:solidFill>
                <a:latin typeface="Gotham Book" charset="0"/>
                <a:cs typeface="Gotham Book" charset="0"/>
              </a:rPr>
              <a:t> R, Kelly JP 4th, </a:t>
            </a:r>
            <a:r>
              <a:rPr lang="es-ES_tradnl" sz="1200" dirty="0" err="1" smtClean="0">
                <a:solidFill>
                  <a:srgbClr val="646567"/>
                </a:solidFill>
                <a:latin typeface="Gotham Book" charset="0"/>
                <a:cs typeface="Gotham Book" charset="0"/>
              </a:rPr>
              <a:t>Berezovsky</a:t>
            </a:r>
            <a:r>
              <a:rPr lang="es-ES_tradnl" sz="1200" dirty="0" smtClean="0">
                <a:solidFill>
                  <a:srgbClr val="646567"/>
                </a:solidFill>
                <a:latin typeface="Gotham Book" charset="0"/>
                <a:cs typeface="Gotham Book" charset="0"/>
              </a:rPr>
              <a:t> A, </a:t>
            </a:r>
            <a:r>
              <a:rPr lang="es-ES_tradnl" sz="1200" dirty="0" err="1" smtClean="0">
                <a:solidFill>
                  <a:srgbClr val="646567"/>
                </a:solidFill>
                <a:latin typeface="Gotham Book" charset="0"/>
                <a:cs typeface="Gotham Book" charset="0"/>
              </a:rPr>
              <a:t>Woo</a:t>
            </a:r>
            <a:r>
              <a:rPr lang="es-ES_tradnl" sz="1200" dirty="0" smtClean="0">
                <a:solidFill>
                  <a:srgbClr val="646567"/>
                </a:solidFill>
                <a:latin typeface="Gotham Book" charset="0"/>
                <a:cs typeface="Gotham Book" charset="0"/>
              </a:rPr>
              <a:t> C.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treatment-related</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neuropathic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syndro</a:t>
            </a:r>
            <a:r>
              <a:rPr lang="es-ES_tradnl" sz="1200" dirty="0" smtClean="0">
                <a:solidFill>
                  <a:srgbClr val="646567"/>
                </a:solidFill>
                <a:latin typeface="Gotham Book" charset="0"/>
                <a:cs typeface="Gotham Book" charset="0"/>
              </a:rPr>
              <a:t>-  mes--</a:t>
            </a:r>
            <a:r>
              <a:rPr lang="es-ES_tradnl" sz="1200" dirty="0" err="1" smtClean="0">
                <a:solidFill>
                  <a:srgbClr val="646567"/>
                </a:solidFill>
                <a:latin typeface="Gotham Book" charset="0"/>
                <a:cs typeface="Gotham Book" charset="0"/>
              </a:rPr>
              <a:t>epidemiology</a:t>
            </a:r>
            <a:r>
              <a:rPr lang="es-ES_tradnl" sz="1200" dirty="0" smtClean="0">
                <a:solidFill>
                  <a:srgbClr val="646567"/>
                </a:solidFill>
                <a:latin typeface="Gotham Book" charset="0"/>
                <a:cs typeface="Gotham Book" charset="0"/>
              </a:rPr>
              <a:t> and </a:t>
            </a:r>
            <a:r>
              <a:rPr lang="es-ES_tradnl" sz="1200" dirty="0" err="1" smtClean="0">
                <a:solidFill>
                  <a:srgbClr val="646567"/>
                </a:solidFill>
                <a:latin typeface="Gotham Book" charset="0"/>
                <a:cs typeface="Gotham Book" charset="0"/>
              </a:rPr>
              <a:t>treatment</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an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update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Curr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Headache</a:t>
            </a:r>
            <a:r>
              <a:rPr lang="es-ES_tradnl" sz="1200" dirty="0" smtClean="0">
                <a:solidFill>
                  <a:srgbClr val="646567"/>
                </a:solidFill>
                <a:latin typeface="Gotham Book" charset="0"/>
                <a:cs typeface="Gotham Book" charset="0"/>
              </a:rPr>
              <a:t> Rep. 2014 Nov;18(11):459</a:t>
            </a: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dirty="0" smtClean="0">
                <a:solidFill>
                  <a:srgbClr val="646567"/>
                </a:solidFill>
                <a:latin typeface="Gotham Book" charset="0"/>
                <a:cs typeface="Gotham Book" charset="0"/>
              </a:rPr>
              <a:t>• Brown MR, </a:t>
            </a:r>
            <a:r>
              <a:rPr lang="es-ES_tradnl" sz="1200" dirty="0" err="1" smtClean="0">
                <a:solidFill>
                  <a:srgbClr val="646567"/>
                </a:solidFill>
                <a:latin typeface="Gotham Book" charset="0"/>
                <a:cs typeface="Gotham Book" charset="0"/>
              </a:rPr>
              <a:t>Ramirez</a:t>
            </a:r>
            <a:r>
              <a:rPr lang="es-ES_tradnl" sz="1200" dirty="0" smtClean="0">
                <a:solidFill>
                  <a:srgbClr val="646567"/>
                </a:solidFill>
                <a:latin typeface="Gotham Book" charset="0"/>
                <a:cs typeface="Gotham Book" charset="0"/>
              </a:rPr>
              <a:t> JD. </a:t>
            </a:r>
            <a:r>
              <a:rPr lang="es-ES_tradnl" sz="1200" dirty="0" err="1" smtClean="0">
                <a:solidFill>
                  <a:srgbClr val="646567"/>
                </a:solidFill>
                <a:latin typeface="Gotham Book" charset="0"/>
                <a:cs typeface="Gotham Book" charset="0"/>
              </a:rPr>
              <a:t>Neuroimmune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mechanisms</a:t>
            </a:r>
            <a:r>
              <a:rPr lang="es-ES_tradnl" sz="1200" dirty="0" smtClean="0">
                <a:solidFill>
                  <a:srgbClr val="646567"/>
                </a:solidFill>
                <a:latin typeface="Gotham Book" charset="0"/>
                <a:cs typeface="Gotham Book" charset="0"/>
              </a:rPr>
              <a:t> in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Curr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Opin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Support</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Palliat</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Care</a:t>
            </a:r>
            <a:r>
              <a:rPr lang="es-ES_tradnl" sz="1200" dirty="0" smtClean="0">
                <a:solidFill>
                  <a:srgbClr val="646567"/>
                </a:solidFill>
                <a:latin typeface="Gotham Book" charset="0"/>
                <a:cs typeface="Gotham Book" charset="0"/>
              </a:rPr>
              <a:t>. 2015 Jun;9(2):103-11</a:t>
            </a: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endParaRPr lang="es-ES_tradnl" sz="1200" dirty="0" smtClean="0">
              <a:solidFill>
                <a:srgbClr val="646567"/>
              </a:solidFill>
              <a:latin typeface="Gotham Book" charset="0"/>
              <a:cs typeface="Gotham Book" charset="0"/>
            </a:endParaRP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endParaRPr lang="es-ES_tradnl" sz="1200" dirty="0" smtClean="0">
              <a:solidFill>
                <a:srgbClr val="646567"/>
              </a:solidFill>
              <a:latin typeface="Gotham Book" charset="0"/>
              <a:cs typeface="Gotham Book" charset="0"/>
            </a:endParaRPr>
          </a:p>
          <a:p>
            <a:pPr eaLnBrk="1" hangingPunct="1">
              <a:spcBef>
                <a:spcPct val="20000"/>
              </a:spcBef>
              <a:buClr>
                <a:srgbClr val="FFCD00"/>
              </a:buClr>
              <a:buFont typeface="Calibri Light" charset="0"/>
              <a:buNone/>
            </a:pP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55</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36426102"/>
      </p:ext>
    </p:extLst>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endParaRPr lang="es-ES_tradnl" sz="1200" dirty="0" smtClean="0">
              <a:solidFill>
                <a:srgbClr val="646567"/>
              </a:solidFill>
              <a:latin typeface="Gotham Book" charset="0"/>
              <a:cs typeface="Gotham Book" charset="0"/>
            </a:endParaRP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endParaRPr lang="es-ES_tradnl" sz="1200" dirty="0" smtClean="0">
              <a:solidFill>
                <a:srgbClr val="646567"/>
              </a:solidFill>
              <a:latin typeface="Gotham Book" charset="0"/>
              <a:cs typeface="Gotham Book" charset="0"/>
            </a:endParaRPr>
          </a:p>
          <a:p>
            <a:pPr eaLnBrk="1" hangingPunct="1">
              <a:spcBef>
                <a:spcPct val="20000"/>
              </a:spcBef>
              <a:buClr>
                <a:srgbClr val="FFCD00"/>
              </a:buClr>
              <a:buFont typeface="Calibri Light" charset="0"/>
              <a:buNone/>
            </a:pP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56</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661415991"/>
      </p:ext>
    </p:extLst>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b="1" i="0" u="none" strike="noStrike" kern="1200" baseline="0" dirty="0" smtClean="0">
                <a:solidFill>
                  <a:schemeClr val="tx1"/>
                </a:solidFill>
                <a:latin typeface="+mn-lt"/>
                <a:ea typeface="+mn-ea"/>
                <a:cs typeface="+mn-cs"/>
              </a:rPr>
              <a:t>Bibliografía</a:t>
            </a: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Watling</a:t>
            </a:r>
            <a:r>
              <a:rPr lang="es-ES_tradnl" sz="1200" dirty="0" smtClean="0">
                <a:solidFill>
                  <a:srgbClr val="646567"/>
                </a:solidFill>
                <a:latin typeface="Gotham Book" charset="0"/>
                <a:cs typeface="Gotham Book" charset="0"/>
              </a:rPr>
              <a:t> CJ and </a:t>
            </a:r>
            <a:r>
              <a:rPr lang="es-ES_tradnl" sz="1200" dirty="0" err="1" smtClean="0">
                <a:solidFill>
                  <a:srgbClr val="646567"/>
                </a:solidFill>
                <a:latin typeface="Gotham Book" charset="0"/>
                <a:cs typeface="Gotham Book" charset="0"/>
              </a:rPr>
              <a:t>Moulin</a:t>
            </a:r>
            <a:r>
              <a:rPr lang="es-ES_tradnl" sz="1200" dirty="0" smtClean="0">
                <a:solidFill>
                  <a:srgbClr val="646567"/>
                </a:solidFill>
                <a:latin typeface="Gotham Book" charset="0"/>
                <a:cs typeface="Gotham Book" charset="0"/>
              </a:rPr>
              <a:t> DE. </a:t>
            </a:r>
            <a:r>
              <a:rPr lang="es-ES_tradnl" sz="1200" dirty="0" err="1" smtClean="0">
                <a:solidFill>
                  <a:srgbClr val="646567"/>
                </a:solidFill>
                <a:latin typeface="Gotham Book" charset="0"/>
                <a:cs typeface="Gotham Book" charset="0"/>
              </a:rPr>
              <a:t>Neuropathic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EN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Assessment</a:t>
            </a:r>
            <a:r>
              <a:rPr lang="es-ES_tradnl" sz="1200" dirty="0" smtClean="0">
                <a:solidFill>
                  <a:srgbClr val="646567"/>
                </a:solidFill>
                <a:latin typeface="Gotham Book" charset="0"/>
                <a:cs typeface="Gotham Book" charset="0"/>
              </a:rPr>
              <a:t> and Management. </a:t>
            </a:r>
            <a:r>
              <a:rPr lang="es-ES_tradnl" sz="1200" dirty="0" err="1" smtClean="0">
                <a:solidFill>
                  <a:srgbClr val="646567"/>
                </a:solidFill>
                <a:latin typeface="Gotham Book" charset="0"/>
                <a:cs typeface="Gotham Book" charset="0"/>
              </a:rPr>
              <a:t>Bruera</a:t>
            </a:r>
            <a:r>
              <a:rPr lang="es-ES_tradnl" sz="1200" dirty="0" smtClean="0">
                <a:solidFill>
                  <a:srgbClr val="646567"/>
                </a:solidFill>
                <a:latin typeface="Gotham Book" charset="0"/>
                <a:cs typeface="Gotham Book" charset="0"/>
              </a:rPr>
              <a:t> ED and </a:t>
            </a:r>
            <a:r>
              <a:rPr lang="es-ES_tradnl" sz="1200" dirty="0" err="1" smtClean="0">
                <a:solidFill>
                  <a:srgbClr val="646567"/>
                </a:solidFill>
                <a:latin typeface="Gotham Book" charset="0"/>
                <a:cs typeface="Gotham Book" charset="0"/>
              </a:rPr>
              <a:t>Portenoy</a:t>
            </a:r>
            <a:r>
              <a:rPr lang="es-ES_tradnl" sz="1200" dirty="0" smtClean="0">
                <a:solidFill>
                  <a:srgbClr val="646567"/>
                </a:solidFill>
                <a:latin typeface="Gotham Book" charset="0"/>
                <a:cs typeface="Gotham Book" charset="0"/>
              </a:rPr>
              <a:t> RK. ED:  CAMBRIDGE UNIVERSITY PRESS. ISBN 0 521 77332 6. </a:t>
            </a:r>
            <a:r>
              <a:rPr lang="es-ES_tradnl" sz="1200" dirty="0" err="1" smtClean="0">
                <a:solidFill>
                  <a:srgbClr val="646567"/>
                </a:solidFill>
                <a:latin typeface="Gotham Book" charset="0"/>
                <a:cs typeface="Gotham Book" charset="0"/>
              </a:rPr>
              <a:t>Pg</a:t>
            </a:r>
            <a:r>
              <a:rPr lang="es-ES_tradnl" sz="1200" dirty="0" smtClean="0">
                <a:solidFill>
                  <a:srgbClr val="646567"/>
                </a:solidFill>
                <a:latin typeface="Gotham Book" charset="0"/>
                <a:cs typeface="Gotham Book" charset="0"/>
              </a:rPr>
              <a:t> 396-408</a:t>
            </a:r>
          </a:p>
          <a:p>
            <a:pPr eaLnBrk="1" hangingPunct="1">
              <a:spcBef>
                <a:spcPct val="20000"/>
              </a:spcBef>
              <a:buClr>
                <a:srgbClr val="FFCD00"/>
              </a:buClr>
              <a:buFont typeface="Calibri Light" charset="0"/>
              <a:buNone/>
            </a:pPr>
            <a:r>
              <a:rPr lang="es-ES_tradnl" sz="1200" dirty="0" smtClean="0">
                <a:solidFill>
                  <a:srgbClr val="646567"/>
                </a:solidFill>
                <a:latin typeface="Gotham Book" charset="0"/>
                <a:cs typeface="Gotham Book" charset="0"/>
              </a:rPr>
              <a:t>•</a:t>
            </a:r>
            <a:r>
              <a:rPr lang="es-ES_tradnl" sz="1200" baseline="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Twycross</a:t>
            </a:r>
            <a:r>
              <a:rPr lang="es-ES_tradnl" sz="1200" dirty="0" smtClean="0">
                <a:solidFill>
                  <a:srgbClr val="646567"/>
                </a:solidFill>
                <a:latin typeface="Gotham Book" charset="0"/>
                <a:cs typeface="Gotham Book" charset="0"/>
              </a:rPr>
              <a:t> R and Bennett M.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síndromes EN: </a:t>
            </a:r>
            <a:r>
              <a:rPr lang="es-ES_tradnl" sz="1200" dirty="0" err="1" smtClean="0">
                <a:solidFill>
                  <a:srgbClr val="646567"/>
                </a:solidFill>
                <a:latin typeface="Gotham Book" charset="0"/>
                <a:cs typeface="Gotham Book" charset="0"/>
              </a:rPr>
              <a:t>Cancer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Clinical</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Pain</a:t>
            </a:r>
            <a:r>
              <a:rPr lang="es-ES_tradnl" sz="1200" dirty="0" smtClean="0">
                <a:solidFill>
                  <a:srgbClr val="646567"/>
                </a:solidFill>
                <a:latin typeface="Gotham Book" charset="0"/>
                <a:cs typeface="Gotham Book" charset="0"/>
              </a:rPr>
              <a:t> Management. ED: </a:t>
            </a:r>
            <a:r>
              <a:rPr lang="es-ES_tradnl" sz="1200" dirty="0" err="1" smtClean="0">
                <a:solidFill>
                  <a:srgbClr val="646567"/>
                </a:solidFill>
                <a:latin typeface="Gotham Book" charset="0"/>
                <a:cs typeface="Gotham Book" charset="0"/>
              </a:rPr>
              <a:t>Nigel</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Sykes</a:t>
            </a:r>
            <a:r>
              <a:rPr lang="es-ES_tradnl" sz="1200" dirty="0" smtClean="0">
                <a:solidFill>
                  <a:srgbClr val="646567"/>
                </a:solidFill>
                <a:latin typeface="Gotham Book" charset="0"/>
                <a:cs typeface="Gotham Book" charset="0"/>
              </a:rPr>
              <a:t> N, Bennett M and  Yuan C-U. MPG </a:t>
            </a:r>
            <a:r>
              <a:rPr lang="es-ES_tradnl" sz="1200" dirty="0" err="1" smtClean="0">
                <a:solidFill>
                  <a:srgbClr val="646567"/>
                </a:solidFill>
                <a:latin typeface="Gotham Book" charset="0"/>
                <a:cs typeface="Gotham Book" charset="0"/>
              </a:rPr>
              <a:t>Books</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Bodmin</a:t>
            </a:r>
            <a:r>
              <a:rPr lang="es-ES_tradnl" sz="1200" dirty="0" smtClean="0">
                <a:solidFill>
                  <a:srgbClr val="646567"/>
                </a:solidFill>
                <a:latin typeface="Gotham Book" charset="0"/>
                <a:cs typeface="Gotham Book" charset="0"/>
              </a:rPr>
              <a:t>, Cornwall 2008. ISBN 978-0-340-94007-5. </a:t>
            </a:r>
            <a:r>
              <a:rPr lang="es-ES_tradnl" sz="1200" dirty="0" err="1" smtClean="0">
                <a:solidFill>
                  <a:srgbClr val="646567"/>
                </a:solidFill>
                <a:latin typeface="Gotham Book" charset="0"/>
                <a:cs typeface="Gotham Book" charset="0"/>
              </a:rPr>
              <a:t>Pg</a:t>
            </a:r>
            <a:r>
              <a:rPr lang="es-ES_tradnl" sz="1200" dirty="0" smtClean="0">
                <a:solidFill>
                  <a:srgbClr val="646567"/>
                </a:solidFill>
                <a:latin typeface="Gotham Book" charset="0"/>
                <a:cs typeface="Gotham Book" charset="0"/>
              </a:rPr>
              <a:t>: 27-37</a:t>
            </a:r>
          </a:p>
          <a:p>
            <a:pPr eaLnBrk="1" hangingPunct="1">
              <a:spcBef>
                <a:spcPct val="20000"/>
              </a:spcBef>
              <a:buClr>
                <a:srgbClr val="FFCD00"/>
              </a:buClr>
              <a:buFont typeface="Calibri Light" charset="0"/>
              <a:buNone/>
            </a:pPr>
            <a:r>
              <a:rPr lang="es-ES_tradnl" sz="1200" dirty="0" smtClean="0">
                <a:solidFill>
                  <a:srgbClr val="646567"/>
                </a:solidFill>
                <a:latin typeface="Gotham Book" charset="0"/>
                <a:cs typeface="Gotham Book" charset="0"/>
              </a:rPr>
              <a:t>•</a:t>
            </a:r>
            <a:r>
              <a:rPr lang="es-ES_tradnl" sz="1200" baseline="0" dirty="0" smtClean="0">
                <a:solidFill>
                  <a:srgbClr val="646567"/>
                </a:solidFill>
                <a:latin typeface="Gotham Book" charset="0"/>
                <a:cs typeface="Gotham Book" charset="0"/>
              </a:rPr>
              <a:t> </a:t>
            </a:r>
            <a:r>
              <a:rPr lang="es-ES_tradnl" sz="1200" dirty="0" smtClean="0">
                <a:solidFill>
                  <a:srgbClr val="646567"/>
                </a:solidFill>
                <a:latin typeface="Gotham Book" charset="0"/>
                <a:cs typeface="Gotham Book" charset="0"/>
              </a:rPr>
              <a:t>George R1, </a:t>
            </a:r>
            <a:r>
              <a:rPr lang="es-ES_tradnl" sz="1200" dirty="0" err="1" smtClean="0">
                <a:solidFill>
                  <a:srgbClr val="646567"/>
                </a:solidFill>
                <a:latin typeface="Gotham Book" charset="0"/>
                <a:cs typeface="Gotham Book" charset="0"/>
              </a:rPr>
              <a:t>Jeba</a:t>
            </a:r>
            <a:r>
              <a:rPr lang="es-ES_tradnl" sz="1200" dirty="0" smtClean="0">
                <a:solidFill>
                  <a:srgbClr val="646567"/>
                </a:solidFill>
                <a:latin typeface="Gotham Book" charset="0"/>
                <a:cs typeface="Gotham Book" charset="0"/>
              </a:rPr>
              <a:t> J, </a:t>
            </a:r>
            <a:r>
              <a:rPr lang="es-ES_tradnl" sz="1200" dirty="0" err="1" smtClean="0">
                <a:solidFill>
                  <a:srgbClr val="646567"/>
                </a:solidFill>
                <a:latin typeface="Gotham Book" charset="0"/>
                <a:cs typeface="Gotham Book" charset="0"/>
              </a:rPr>
              <a:t>Ramkumar</a:t>
            </a:r>
            <a:r>
              <a:rPr lang="es-ES_tradnl" sz="1200" dirty="0" smtClean="0">
                <a:solidFill>
                  <a:srgbClr val="646567"/>
                </a:solidFill>
                <a:latin typeface="Gotham Book" charset="0"/>
                <a:cs typeface="Gotham Book" charset="0"/>
              </a:rPr>
              <a:t> G, </a:t>
            </a:r>
            <a:r>
              <a:rPr lang="es-ES_tradnl" sz="1200" dirty="0" err="1" smtClean="0">
                <a:solidFill>
                  <a:srgbClr val="646567"/>
                </a:solidFill>
                <a:latin typeface="Gotham Book" charset="0"/>
                <a:cs typeface="Gotham Book" charset="0"/>
              </a:rPr>
              <a:t>Chacko</a:t>
            </a:r>
            <a:r>
              <a:rPr lang="es-ES_tradnl" sz="1200" dirty="0" smtClean="0">
                <a:solidFill>
                  <a:srgbClr val="646567"/>
                </a:solidFill>
                <a:latin typeface="Gotham Book" charset="0"/>
                <a:cs typeface="Gotham Book" charset="0"/>
              </a:rPr>
              <a:t> AG, </a:t>
            </a:r>
            <a:r>
              <a:rPr lang="es-ES_tradnl" sz="1200" dirty="0" err="1" smtClean="0">
                <a:solidFill>
                  <a:srgbClr val="646567"/>
                </a:solidFill>
                <a:latin typeface="Gotham Book" charset="0"/>
                <a:cs typeface="Gotham Book" charset="0"/>
              </a:rPr>
              <a:t>Tharyan</a:t>
            </a:r>
            <a:r>
              <a:rPr lang="es-ES_tradnl" sz="1200" dirty="0" smtClean="0">
                <a:solidFill>
                  <a:srgbClr val="646567"/>
                </a:solidFill>
                <a:latin typeface="Gotham Book" charset="0"/>
                <a:cs typeface="Gotham Book" charset="0"/>
              </a:rPr>
              <a:t> P. </a:t>
            </a:r>
            <a:r>
              <a:rPr lang="es-ES_tradnl" sz="1200" dirty="0" err="1" smtClean="0">
                <a:solidFill>
                  <a:srgbClr val="646567"/>
                </a:solidFill>
                <a:latin typeface="Gotham Book" charset="0"/>
                <a:cs typeface="Gotham Book" charset="0"/>
              </a:rPr>
              <a:t>Interventions</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for</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the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treatment</a:t>
            </a:r>
            <a:r>
              <a:rPr lang="es-ES_tradnl" sz="1200" dirty="0" smtClean="0">
                <a:solidFill>
                  <a:srgbClr val="646567"/>
                </a:solidFill>
                <a:latin typeface="Gotham Book" charset="0"/>
                <a:cs typeface="Gotham Book" charset="0"/>
              </a:rPr>
              <a:t> of </a:t>
            </a:r>
            <a:r>
              <a:rPr lang="es-ES_tradnl" sz="1200" dirty="0" err="1" smtClean="0">
                <a:solidFill>
                  <a:srgbClr val="646567"/>
                </a:solidFill>
                <a:latin typeface="Gotham Book" charset="0"/>
                <a:cs typeface="Gotham Book" charset="0"/>
              </a:rPr>
              <a:t>metastatic</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extradural</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spinal</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cord</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com</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pression</a:t>
            </a:r>
            <a:r>
              <a:rPr lang="es-ES_tradnl" sz="1200" dirty="0" smtClean="0">
                <a:solidFill>
                  <a:srgbClr val="646567"/>
                </a:solidFill>
                <a:latin typeface="Gotham Book" charset="0"/>
                <a:cs typeface="Gotham Book" charset="0"/>
              </a:rPr>
              <a:t> in </a:t>
            </a:r>
            <a:r>
              <a:rPr lang="es-ES_tradnl" sz="1200" dirty="0" err="1" smtClean="0">
                <a:solidFill>
                  <a:srgbClr val="646567"/>
                </a:solidFill>
                <a:latin typeface="Gotham Book" charset="0"/>
                <a:cs typeface="Gotham Book" charset="0"/>
              </a:rPr>
              <a:t>adults</a:t>
            </a:r>
            <a:r>
              <a:rPr lang="es-ES_tradnl" sz="1200" dirty="0" smtClean="0">
                <a:solidFill>
                  <a:srgbClr val="646567"/>
                </a:solidFill>
                <a:latin typeface="Gotham Book" charset="0"/>
                <a:cs typeface="Gotham Book" charset="0"/>
              </a:rPr>
              <a:t>. Cochrane </a:t>
            </a:r>
            <a:r>
              <a:rPr lang="es-ES_tradnl" sz="1200" dirty="0" err="1" smtClean="0">
                <a:solidFill>
                  <a:srgbClr val="646567"/>
                </a:solidFill>
                <a:latin typeface="Gotham Book" charset="0"/>
                <a:cs typeface="Gotham Book" charset="0"/>
              </a:rPr>
              <a:t>Database</a:t>
            </a:r>
            <a:r>
              <a:rPr lang="es-ES_tradnl" sz="1200" dirty="0" smtClean="0">
                <a:solidFill>
                  <a:srgbClr val="646567"/>
                </a:solidFill>
                <a:latin typeface="Gotham Book" charset="0"/>
                <a:cs typeface="Gotham Book" charset="0"/>
              </a:rPr>
              <a:t> </a:t>
            </a:r>
            <a:r>
              <a:rPr lang="es-ES_tradnl" sz="1200" dirty="0" err="1" smtClean="0">
                <a:solidFill>
                  <a:srgbClr val="646567"/>
                </a:solidFill>
                <a:latin typeface="Gotham Book" charset="0"/>
                <a:cs typeface="Gotham Book" charset="0"/>
              </a:rPr>
              <a:t>Syst</a:t>
            </a:r>
            <a:r>
              <a:rPr lang="es-ES_tradnl" sz="1200" dirty="0" smtClean="0">
                <a:solidFill>
                  <a:srgbClr val="646567"/>
                </a:solidFill>
                <a:latin typeface="Gotham Book" charset="0"/>
                <a:cs typeface="Gotham Book" charset="0"/>
              </a:rPr>
              <a:t> Rev. 2015 </a:t>
            </a:r>
            <a:r>
              <a:rPr lang="es-ES_tradnl" sz="1200" dirty="0" err="1" smtClean="0">
                <a:solidFill>
                  <a:srgbClr val="646567"/>
                </a:solidFill>
                <a:latin typeface="Gotham Book" charset="0"/>
                <a:cs typeface="Gotham Book" charset="0"/>
              </a:rPr>
              <a:t>Sep</a:t>
            </a:r>
            <a:r>
              <a:rPr lang="es-ES_tradnl" sz="1200" dirty="0" smtClean="0">
                <a:solidFill>
                  <a:srgbClr val="646567"/>
                </a:solidFill>
                <a:latin typeface="Gotham Book" charset="0"/>
                <a:cs typeface="Gotham Book" charset="0"/>
              </a:rPr>
              <a:t> 4;(9):CD006716.</a:t>
            </a: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endParaRPr lang="es-ES_tradnl" sz="1200" dirty="0" smtClean="0">
              <a:solidFill>
                <a:srgbClr val="646567"/>
              </a:solidFill>
              <a:latin typeface="Gotham Book" charset="0"/>
              <a:cs typeface="Gotham Book" charset="0"/>
            </a:endParaRP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endParaRPr lang="es-ES_tradnl" sz="1200" dirty="0" smtClean="0">
              <a:solidFill>
                <a:srgbClr val="646567"/>
              </a:solidFill>
              <a:latin typeface="Gotham Book" charset="0"/>
              <a:cs typeface="Gotham Book" charset="0"/>
            </a:endParaRPr>
          </a:p>
          <a:p>
            <a:pPr eaLnBrk="1" hangingPunct="1">
              <a:spcBef>
                <a:spcPct val="20000"/>
              </a:spcBef>
              <a:buClr>
                <a:srgbClr val="FFCD00"/>
              </a:buClr>
              <a:buFont typeface="Calibri Light" charset="0"/>
              <a:buNone/>
            </a:pP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57</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378312111"/>
      </p:ext>
    </p:extLst>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b="1" i="0" u="none" strike="noStrike" kern="1200" baseline="0" dirty="0" smtClean="0">
                <a:solidFill>
                  <a:schemeClr val="tx1"/>
                </a:solidFill>
                <a:latin typeface="+mn-lt"/>
                <a:ea typeface="+mn-ea"/>
                <a:cs typeface="+mn-cs"/>
              </a:rPr>
              <a:t>Bibliografía</a:t>
            </a:r>
          </a:p>
          <a:p>
            <a:pPr lvl="1"/>
            <a:r>
              <a:rPr lang="en-US" sz="1200" kern="1200" dirty="0" smtClean="0">
                <a:solidFill>
                  <a:schemeClr val="tx1"/>
                </a:solidFill>
                <a:effectLst/>
                <a:latin typeface="+mn-lt"/>
                <a:ea typeface="+mn-ea"/>
                <a:cs typeface="+mn-cs"/>
              </a:rPr>
              <a:t> </a:t>
            </a:r>
            <a:endParaRPr lang="es-ES_tradnl" sz="18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.Watling CJ, Moulin DE. Neuropathic Pain. </a:t>
            </a:r>
            <a:r>
              <a:rPr lang="en-US" sz="1200" kern="1200" dirty="0" err="1" smtClean="0">
                <a:solidFill>
                  <a:schemeClr val="tx1"/>
                </a:solidFill>
                <a:effectLst/>
                <a:latin typeface="+mn-lt"/>
                <a:ea typeface="+mn-ea"/>
                <a:cs typeface="+mn-cs"/>
              </a:rPr>
              <a:t>En</a:t>
            </a:r>
            <a:r>
              <a:rPr lang="en-US" sz="1200" kern="1200" dirty="0" smtClean="0">
                <a:solidFill>
                  <a:schemeClr val="tx1"/>
                </a:solidFill>
                <a:effectLst/>
                <a:latin typeface="+mn-lt"/>
                <a:ea typeface="+mn-ea"/>
                <a:cs typeface="+mn-cs"/>
              </a:rPr>
              <a:t> Cancer Pain: Assessment and Management. </a:t>
            </a:r>
            <a:r>
              <a:rPr lang="en-US" sz="1200" kern="1200" dirty="0" err="1" smtClean="0">
                <a:solidFill>
                  <a:schemeClr val="tx1"/>
                </a:solidFill>
                <a:effectLst/>
                <a:latin typeface="+mn-lt"/>
                <a:ea typeface="+mn-ea"/>
                <a:cs typeface="+mn-cs"/>
              </a:rPr>
              <a:t>Bruera</a:t>
            </a:r>
            <a:r>
              <a:rPr lang="en-US" sz="1200" kern="1200" dirty="0" smtClean="0">
                <a:solidFill>
                  <a:schemeClr val="tx1"/>
                </a:solidFill>
                <a:effectLst/>
                <a:latin typeface="+mn-lt"/>
                <a:ea typeface="+mn-ea"/>
                <a:cs typeface="+mn-cs"/>
              </a:rPr>
              <a:t> ED and </a:t>
            </a:r>
            <a:r>
              <a:rPr lang="en-US" sz="1200" kern="1200" dirty="0" err="1" smtClean="0">
                <a:solidFill>
                  <a:schemeClr val="tx1"/>
                </a:solidFill>
                <a:effectLst/>
                <a:latin typeface="+mn-lt"/>
                <a:ea typeface="+mn-ea"/>
                <a:cs typeface="+mn-cs"/>
              </a:rPr>
              <a:t>Portenoy</a:t>
            </a:r>
            <a:r>
              <a:rPr lang="en-US" sz="1200" kern="1200" dirty="0" smtClean="0">
                <a:solidFill>
                  <a:schemeClr val="tx1"/>
                </a:solidFill>
                <a:effectLst/>
                <a:latin typeface="+mn-lt"/>
                <a:ea typeface="+mn-ea"/>
                <a:cs typeface="+mn-cs"/>
              </a:rPr>
              <a:t> RK. Ed: Cambridge </a:t>
            </a:r>
            <a:r>
              <a:rPr lang="en-US" sz="1200" kern="1200" dirty="0" err="1" smtClean="0">
                <a:solidFill>
                  <a:schemeClr val="tx1"/>
                </a:solidFill>
                <a:effectLst/>
                <a:latin typeface="+mn-lt"/>
                <a:ea typeface="+mn-ea"/>
                <a:cs typeface="+mn-cs"/>
              </a:rPr>
              <a:t>Univer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sity</a:t>
            </a:r>
            <a:r>
              <a:rPr lang="en-US" sz="1200" kern="1200" dirty="0" smtClean="0">
                <a:solidFill>
                  <a:schemeClr val="tx1"/>
                </a:solidFill>
                <a:effectLst/>
                <a:latin typeface="+mn-lt"/>
                <a:ea typeface="+mn-ea"/>
                <a:cs typeface="+mn-cs"/>
              </a:rPr>
              <a:t> Press. ISBN 0 521 77332 6. </a:t>
            </a:r>
            <a:r>
              <a:rPr lang="en-US" sz="1200" kern="1200" dirty="0" err="1" smtClean="0">
                <a:solidFill>
                  <a:schemeClr val="tx1"/>
                </a:solidFill>
                <a:effectLst/>
                <a:latin typeface="+mn-lt"/>
                <a:ea typeface="+mn-ea"/>
                <a:cs typeface="+mn-cs"/>
              </a:rPr>
              <a:t>Pg</a:t>
            </a:r>
            <a:r>
              <a:rPr lang="en-US" sz="1200" kern="1200" dirty="0" smtClean="0">
                <a:solidFill>
                  <a:schemeClr val="tx1"/>
                </a:solidFill>
                <a:effectLst/>
                <a:latin typeface="+mn-lt"/>
                <a:ea typeface="+mn-ea"/>
                <a:cs typeface="+mn-cs"/>
              </a:rPr>
              <a:t>: 396-408.  </a:t>
            </a:r>
            <a:endParaRPr lang="es-ES_tradnl" sz="18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a:t>
            </a:r>
            <a:r>
              <a:rPr lang="en-US" sz="1200" kern="1200" dirty="0" err="1" smtClean="0">
                <a:solidFill>
                  <a:schemeClr val="tx1"/>
                </a:solidFill>
                <a:effectLst/>
                <a:latin typeface="+mn-lt"/>
                <a:ea typeface="+mn-ea"/>
                <a:cs typeface="+mn-cs"/>
              </a:rPr>
              <a:t>Twycross</a:t>
            </a:r>
            <a:r>
              <a:rPr lang="en-US" sz="1200" kern="1200" dirty="0" smtClean="0">
                <a:solidFill>
                  <a:schemeClr val="tx1"/>
                </a:solidFill>
                <a:effectLst/>
                <a:latin typeface="+mn-lt"/>
                <a:ea typeface="+mn-ea"/>
                <a:cs typeface="+mn-cs"/>
              </a:rPr>
              <a:t> R, Bennett M. Cancer pain </a:t>
            </a:r>
            <a:r>
              <a:rPr lang="en-US" sz="1200" kern="1200" dirty="0" err="1" smtClean="0">
                <a:solidFill>
                  <a:schemeClr val="tx1"/>
                </a:solidFill>
                <a:effectLst/>
                <a:latin typeface="+mn-lt"/>
                <a:ea typeface="+mn-ea"/>
                <a:cs typeface="+mn-cs"/>
              </a:rPr>
              <a:t>síndromes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En</a:t>
            </a:r>
            <a:r>
              <a:rPr lang="en-US" sz="1200" kern="1200" dirty="0" smtClean="0">
                <a:solidFill>
                  <a:schemeClr val="tx1"/>
                </a:solidFill>
                <a:effectLst/>
                <a:latin typeface="+mn-lt"/>
                <a:ea typeface="+mn-ea"/>
                <a:cs typeface="+mn-cs"/>
              </a:rPr>
              <a:t>: Cancer Pain: </a:t>
            </a:r>
            <a:r>
              <a:rPr lang="en-US" sz="1200" kern="1200" dirty="0" err="1" smtClean="0">
                <a:solidFill>
                  <a:schemeClr val="tx1"/>
                </a:solidFill>
                <a:effectLst/>
                <a:latin typeface="+mn-lt"/>
                <a:ea typeface="+mn-ea"/>
                <a:cs typeface="+mn-cs"/>
              </a:rPr>
              <a:t>Cli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nical</a:t>
            </a:r>
            <a:r>
              <a:rPr lang="en-US" sz="1200" kern="1200" dirty="0" smtClean="0">
                <a:solidFill>
                  <a:schemeClr val="tx1"/>
                </a:solidFill>
                <a:effectLst/>
                <a:latin typeface="+mn-lt"/>
                <a:ea typeface="+mn-ea"/>
                <a:cs typeface="+mn-cs"/>
              </a:rPr>
              <a:t> Pain Management. ED: Nigel Sykes N, Bennett M and Yuan C-U. MPG Books, </a:t>
            </a:r>
            <a:r>
              <a:rPr lang="en-US" sz="1200" kern="1200" dirty="0" err="1" smtClean="0">
                <a:solidFill>
                  <a:schemeClr val="tx1"/>
                </a:solidFill>
                <a:effectLst/>
                <a:latin typeface="+mn-lt"/>
                <a:ea typeface="+mn-ea"/>
                <a:cs typeface="+mn-cs"/>
              </a:rPr>
              <a:t>Bodmin</a:t>
            </a:r>
            <a:r>
              <a:rPr lang="en-US" sz="1200" kern="1200" dirty="0" smtClean="0">
                <a:solidFill>
                  <a:schemeClr val="tx1"/>
                </a:solidFill>
                <a:effectLst/>
                <a:latin typeface="+mn-lt"/>
                <a:ea typeface="+mn-ea"/>
                <a:cs typeface="+mn-cs"/>
              </a:rPr>
              <a:t>, Cornwall 2008. ISBN 978-0-340-94007-5;Pg: 27-37.  </a:t>
            </a:r>
            <a:endParaRPr lang="es-ES_tradnl" sz="18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.Roth P, Weller M. Management of neoplastic meningitis. Chin </a:t>
            </a:r>
            <a:r>
              <a:rPr lang="en-US" sz="1200" kern="1200" dirty="0" err="1" smtClean="0">
                <a:solidFill>
                  <a:schemeClr val="tx1"/>
                </a:solidFill>
                <a:effectLst/>
                <a:latin typeface="+mn-lt"/>
                <a:ea typeface="+mn-ea"/>
                <a:cs typeface="+mn-cs"/>
              </a:rPr>
              <a:t>Clin</a:t>
            </a:r>
            <a:r>
              <a:rPr lang="en-US" sz="1200" kern="1200" dirty="0" smtClean="0">
                <a:solidFill>
                  <a:schemeClr val="tx1"/>
                </a:solidFill>
                <a:effectLst/>
                <a:latin typeface="+mn-lt"/>
                <a:ea typeface="+mn-ea"/>
                <a:cs typeface="+mn-cs"/>
              </a:rPr>
              <a:t> On- col 2015;4:26</a:t>
            </a:r>
            <a:r>
              <a:rPr lang="en-US" sz="1100" kern="1200" dirty="0" smtClean="0">
                <a:solidFill>
                  <a:schemeClr val="tx1"/>
                </a:solidFill>
                <a:effectLst/>
                <a:latin typeface="+mn-lt"/>
                <a:ea typeface="+mn-ea"/>
                <a:cs typeface="+mn-cs"/>
              </a:rPr>
              <a:t>  </a:t>
            </a:r>
            <a:endParaRPr lang="es-ES_tradnl" sz="18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endParaRPr lang="es-ES_tradnl" sz="1200" dirty="0" smtClean="0">
              <a:solidFill>
                <a:srgbClr val="646567"/>
              </a:solidFill>
              <a:latin typeface="Gotham Book" charset="0"/>
              <a:cs typeface="Gotham Book" charset="0"/>
            </a:endParaRP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endParaRPr lang="es-ES_tradnl" sz="1200" dirty="0" smtClean="0">
              <a:solidFill>
                <a:srgbClr val="646567"/>
              </a:solidFill>
              <a:latin typeface="Gotham Book" charset="0"/>
              <a:cs typeface="Gotham Book" charset="0"/>
            </a:endParaRPr>
          </a:p>
          <a:p>
            <a:pPr eaLnBrk="1" hangingPunct="1">
              <a:spcBef>
                <a:spcPct val="20000"/>
              </a:spcBef>
              <a:buClr>
                <a:srgbClr val="FFCD00"/>
              </a:buClr>
              <a:buFont typeface="Calibri Light" charset="0"/>
              <a:buNone/>
            </a:pP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58</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970401117"/>
      </p:ext>
    </p:extLst>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b="1" i="0" u="none" strike="noStrike" kern="1200" baseline="0" dirty="0" smtClean="0">
                <a:solidFill>
                  <a:schemeClr val="tx1"/>
                </a:solidFill>
                <a:latin typeface="+mn-lt"/>
                <a:ea typeface="+mn-ea"/>
                <a:cs typeface="+mn-cs"/>
              </a:rPr>
              <a:t>Bibliografía</a:t>
            </a:r>
          </a:p>
          <a:p>
            <a:pPr eaLnBrk="1" hangingPunct="1">
              <a:spcBef>
                <a:spcPct val="20000"/>
              </a:spcBef>
              <a:buClr>
                <a:srgbClr val="FFCD00"/>
              </a:buClr>
              <a:buFont typeface="Calibri Light" charset="0"/>
              <a:buNone/>
            </a:pPr>
            <a:r>
              <a:rPr lang="es-ES_tradnl" sz="1200" b="1" i="0" u="none" strike="noStrike" kern="1200" baseline="0" dirty="0" smtClean="0">
                <a:solidFill>
                  <a:schemeClr val="tx1"/>
                </a:solidFill>
                <a:latin typeface="+mn-lt"/>
                <a:ea typeface="+mn-ea"/>
                <a:cs typeface="+mn-cs"/>
              </a:rPr>
              <a:t>• </a:t>
            </a:r>
            <a:r>
              <a:rPr lang="es-ES_tradnl" sz="800" dirty="0" err="1" smtClean="0">
                <a:solidFill>
                  <a:srgbClr val="646567"/>
                </a:solidFill>
                <a:latin typeface="Gotham Book" charset="0"/>
                <a:cs typeface="Gotham Book" charset="0"/>
              </a:rPr>
              <a:t>Watling</a:t>
            </a:r>
            <a:r>
              <a:rPr lang="es-ES_tradnl" sz="800" dirty="0" smtClean="0">
                <a:solidFill>
                  <a:srgbClr val="646567"/>
                </a:solidFill>
                <a:latin typeface="Gotham Book" charset="0"/>
                <a:cs typeface="Gotham Book" charset="0"/>
              </a:rPr>
              <a:t> CJ and </a:t>
            </a:r>
            <a:r>
              <a:rPr lang="es-ES_tradnl" sz="800" dirty="0" err="1" smtClean="0">
                <a:solidFill>
                  <a:srgbClr val="646567"/>
                </a:solidFill>
                <a:latin typeface="Gotham Book" charset="0"/>
                <a:cs typeface="Gotham Book" charset="0"/>
              </a:rPr>
              <a:t>Moulin</a:t>
            </a:r>
            <a:r>
              <a:rPr lang="es-ES_tradnl" sz="800" dirty="0" smtClean="0">
                <a:solidFill>
                  <a:srgbClr val="646567"/>
                </a:solidFill>
                <a:latin typeface="Gotham Book" charset="0"/>
                <a:cs typeface="Gotham Book" charset="0"/>
              </a:rPr>
              <a:t> DE. </a:t>
            </a:r>
            <a:r>
              <a:rPr lang="es-ES_tradnl" sz="800" dirty="0" err="1" smtClean="0">
                <a:solidFill>
                  <a:srgbClr val="646567"/>
                </a:solidFill>
                <a:latin typeface="Gotham Book" charset="0"/>
                <a:cs typeface="Gotham Book" charset="0"/>
              </a:rPr>
              <a:t>Neuropathic</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Pain</a:t>
            </a:r>
            <a:r>
              <a:rPr lang="es-ES_tradnl" sz="800" dirty="0" smtClean="0">
                <a:solidFill>
                  <a:srgbClr val="646567"/>
                </a:solidFill>
                <a:latin typeface="Gotham Book" charset="0"/>
                <a:cs typeface="Gotham Book" charset="0"/>
              </a:rPr>
              <a:t>. EN </a:t>
            </a:r>
            <a:r>
              <a:rPr lang="es-ES_tradnl" sz="800" dirty="0" err="1" smtClean="0">
                <a:solidFill>
                  <a:srgbClr val="646567"/>
                </a:solidFill>
                <a:latin typeface="Gotham Book" charset="0"/>
                <a:cs typeface="Gotham Book" charset="0"/>
              </a:rPr>
              <a:t>Cancer</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Pain</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Assessment</a:t>
            </a:r>
            <a:r>
              <a:rPr lang="es-ES_tradnl" sz="800" dirty="0" smtClean="0">
                <a:solidFill>
                  <a:srgbClr val="646567"/>
                </a:solidFill>
                <a:latin typeface="Gotham Book" charset="0"/>
                <a:cs typeface="Gotham Book" charset="0"/>
              </a:rPr>
              <a:t> and Management. </a:t>
            </a:r>
            <a:r>
              <a:rPr lang="es-ES_tradnl" sz="800" dirty="0" err="1" smtClean="0">
                <a:solidFill>
                  <a:srgbClr val="646567"/>
                </a:solidFill>
                <a:latin typeface="Gotham Book" charset="0"/>
                <a:cs typeface="Gotham Book" charset="0"/>
              </a:rPr>
              <a:t>Bruera</a:t>
            </a:r>
            <a:r>
              <a:rPr lang="es-ES_tradnl" sz="800" dirty="0" smtClean="0">
                <a:solidFill>
                  <a:srgbClr val="646567"/>
                </a:solidFill>
                <a:latin typeface="Gotham Book" charset="0"/>
                <a:cs typeface="Gotham Book" charset="0"/>
              </a:rPr>
              <a:t> ED and </a:t>
            </a:r>
            <a:r>
              <a:rPr lang="es-ES_tradnl" sz="800" dirty="0" err="1" smtClean="0">
                <a:solidFill>
                  <a:srgbClr val="646567"/>
                </a:solidFill>
                <a:latin typeface="Gotham Book" charset="0"/>
                <a:cs typeface="Gotham Book" charset="0"/>
              </a:rPr>
              <a:t>Portenoy</a:t>
            </a:r>
            <a:r>
              <a:rPr lang="es-ES_tradnl" sz="800" dirty="0" smtClean="0">
                <a:solidFill>
                  <a:srgbClr val="646567"/>
                </a:solidFill>
                <a:latin typeface="Gotham Book" charset="0"/>
                <a:cs typeface="Gotham Book" charset="0"/>
              </a:rPr>
              <a:t> RK. ED:  CAMBRIDGE UNIVERSITY PRESS. ISBN 0 521 77332 6. </a:t>
            </a:r>
            <a:r>
              <a:rPr lang="es-ES_tradnl" sz="800" dirty="0" err="1" smtClean="0">
                <a:solidFill>
                  <a:srgbClr val="646567"/>
                </a:solidFill>
                <a:latin typeface="Gotham Book" charset="0"/>
                <a:cs typeface="Gotham Book" charset="0"/>
              </a:rPr>
              <a:t>Pg</a:t>
            </a:r>
            <a:r>
              <a:rPr lang="es-ES_tradnl" sz="800" dirty="0" smtClean="0">
                <a:solidFill>
                  <a:srgbClr val="646567"/>
                </a:solidFill>
                <a:latin typeface="Gotham Book" charset="0"/>
                <a:cs typeface="Gotham Book" charset="0"/>
              </a:rPr>
              <a:t> 396-408</a:t>
            </a:r>
          </a:p>
          <a:p>
            <a:pPr eaLnBrk="1" hangingPunct="1">
              <a:spcBef>
                <a:spcPct val="20000"/>
              </a:spcBef>
              <a:buClr>
                <a:srgbClr val="FFCD00"/>
              </a:buClr>
              <a:buFont typeface="Calibri Light" charset="0"/>
              <a:buNone/>
            </a:pPr>
            <a:r>
              <a:rPr lang="es-ES_tradnl" sz="800" dirty="0" smtClean="0">
                <a:solidFill>
                  <a:srgbClr val="646567"/>
                </a:solidFill>
                <a:latin typeface="Gotham Book" charset="0"/>
                <a:cs typeface="Gotham Book" charset="0"/>
              </a:rPr>
              <a:t>•</a:t>
            </a:r>
            <a:r>
              <a:rPr lang="es-ES_tradnl" sz="800" baseline="0" dirty="0" smtClean="0">
                <a:solidFill>
                  <a:srgbClr val="646567"/>
                </a:solidFill>
                <a:latin typeface="Gotham Book" charset="0"/>
                <a:cs typeface="Gotham Book" charset="0"/>
              </a:rPr>
              <a:t> </a:t>
            </a:r>
            <a:r>
              <a:rPr lang="es-ES_tradnl" sz="800" dirty="0" smtClean="0">
                <a:solidFill>
                  <a:srgbClr val="646567"/>
                </a:solidFill>
                <a:latin typeface="Gotham Book" charset="0"/>
                <a:cs typeface="Gotham Book" charset="0"/>
              </a:rPr>
              <a:t>Brown MR, </a:t>
            </a:r>
            <a:r>
              <a:rPr lang="es-ES_tradnl" sz="800" dirty="0" err="1" smtClean="0">
                <a:solidFill>
                  <a:srgbClr val="646567"/>
                </a:solidFill>
                <a:latin typeface="Gotham Book" charset="0"/>
                <a:cs typeface="Gotham Book" charset="0"/>
              </a:rPr>
              <a:t>Ramirez</a:t>
            </a:r>
            <a:r>
              <a:rPr lang="es-ES_tradnl" sz="800" dirty="0" smtClean="0">
                <a:solidFill>
                  <a:srgbClr val="646567"/>
                </a:solidFill>
                <a:latin typeface="Gotham Book" charset="0"/>
                <a:cs typeface="Gotham Book" charset="0"/>
              </a:rPr>
              <a:t> JD. </a:t>
            </a:r>
            <a:r>
              <a:rPr lang="es-ES_tradnl" sz="800" dirty="0" err="1" smtClean="0">
                <a:solidFill>
                  <a:srgbClr val="646567"/>
                </a:solidFill>
                <a:latin typeface="Gotham Book" charset="0"/>
                <a:cs typeface="Gotham Book" charset="0"/>
              </a:rPr>
              <a:t>Neuroimmune</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mechanisms</a:t>
            </a:r>
            <a:r>
              <a:rPr lang="es-ES_tradnl" sz="800" dirty="0" smtClean="0">
                <a:solidFill>
                  <a:srgbClr val="646567"/>
                </a:solidFill>
                <a:latin typeface="Gotham Book" charset="0"/>
                <a:cs typeface="Gotham Book" charset="0"/>
              </a:rPr>
              <a:t> in </a:t>
            </a:r>
            <a:r>
              <a:rPr lang="es-ES_tradnl" sz="800" dirty="0" err="1" smtClean="0">
                <a:solidFill>
                  <a:srgbClr val="646567"/>
                </a:solidFill>
                <a:latin typeface="Gotham Book" charset="0"/>
                <a:cs typeface="Gotham Book" charset="0"/>
              </a:rPr>
              <a:t>cancer</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pain</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Curr</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Opin</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Support</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Palliat</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Care</a:t>
            </a:r>
            <a:r>
              <a:rPr lang="es-ES_tradnl" sz="800" dirty="0" smtClean="0">
                <a:solidFill>
                  <a:srgbClr val="646567"/>
                </a:solidFill>
                <a:latin typeface="Gotham Book" charset="0"/>
                <a:cs typeface="Gotham Book" charset="0"/>
              </a:rPr>
              <a:t>. 2015 Jun;9(2):103-11</a:t>
            </a:r>
          </a:p>
          <a:p>
            <a:pPr eaLnBrk="1" hangingPunct="1">
              <a:spcBef>
                <a:spcPct val="20000"/>
              </a:spcBef>
              <a:buClr>
                <a:srgbClr val="FFCD00"/>
              </a:buClr>
              <a:buFont typeface="Calibri Light" charset="0"/>
              <a:buNone/>
            </a:pPr>
            <a:r>
              <a:rPr lang="es-ES_tradnl" sz="800" dirty="0" smtClean="0">
                <a:solidFill>
                  <a:srgbClr val="646567"/>
                </a:solidFill>
                <a:latin typeface="Gotham Book" charset="0"/>
                <a:cs typeface="Gotham Book" charset="0"/>
              </a:rPr>
              <a:t>•</a:t>
            </a:r>
            <a:r>
              <a:rPr lang="es-ES_tradnl" sz="800" baseline="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Twycross</a:t>
            </a:r>
            <a:r>
              <a:rPr lang="es-ES_tradnl" sz="800" dirty="0" smtClean="0">
                <a:solidFill>
                  <a:srgbClr val="646567"/>
                </a:solidFill>
                <a:latin typeface="Gotham Book" charset="0"/>
                <a:cs typeface="Gotham Book" charset="0"/>
              </a:rPr>
              <a:t> R and Bennett M. </a:t>
            </a:r>
            <a:r>
              <a:rPr lang="es-ES_tradnl" sz="800" dirty="0" err="1" smtClean="0">
                <a:solidFill>
                  <a:srgbClr val="646567"/>
                </a:solidFill>
                <a:latin typeface="Gotham Book" charset="0"/>
                <a:cs typeface="Gotham Book" charset="0"/>
              </a:rPr>
              <a:t>Cancer</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pain</a:t>
            </a:r>
            <a:r>
              <a:rPr lang="es-ES_tradnl" sz="800" dirty="0" smtClean="0">
                <a:solidFill>
                  <a:srgbClr val="646567"/>
                </a:solidFill>
                <a:latin typeface="Gotham Book" charset="0"/>
                <a:cs typeface="Gotham Book" charset="0"/>
              </a:rPr>
              <a:t> síndromes EN: </a:t>
            </a:r>
            <a:r>
              <a:rPr lang="es-ES_tradnl" sz="800" dirty="0" err="1" smtClean="0">
                <a:solidFill>
                  <a:srgbClr val="646567"/>
                </a:solidFill>
                <a:latin typeface="Gotham Book" charset="0"/>
                <a:cs typeface="Gotham Book" charset="0"/>
              </a:rPr>
              <a:t>Cancer</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Pain</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Clinical</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Pain</a:t>
            </a:r>
            <a:r>
              <a:rPr lang="es-ES_tradnl" sz="800" dirty="0" smtClean="0">
                <a:solidFill>
                  <a:srgbClr val="646567"/>
                </a:solidFill>
                <a:latin typeface="Gotham Book" charset="0"/>
                <a:cs typeface="Gotham Book" charset="0"/>
              </a:rPr>
              <a:t> Management. ED: </a:t>
            </a:r>
            <a:r>
              <a:rPr lang="es-ES_tradnl" sz="800" dirty="0" err="1" smtClean="0">
                <a:solidFill>
                  <a:srgbClr val="646567"/>
                </a:solidFill>
                <a:latin typeface="Gotham Book" charset="0"/>
                <a:cs typeface="Gotham Book" charset="0"/>
              </a:rPr>
              <a:t>Nigel</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Sykes</a:t>
            </a:r>
            <a:r>
              <a:rPr lang="es-ES_tradnl" sz="800" dirty="0" smtClean="0">
                <a:solidFill>
                  <a:srgbClr val="646567"/>
                </a:solidFill>
                <a:latin typeface="Gotham Book" charset="0"/>
                <a:cs typeface="Gotham Book" charset="0"/>
              </a:rPr>
              <a:t> N, Bennett M and  Yuan C-U. MPG </a:t>
            </a:r>
            <a:r>
              <a:rPr lang="es-ES_tradnl" sz="800" dirty="0" err="1" smtClean="0">
                <a:solidFill>
                  <a:srgbClr val="646567"/>
                </a:solidFill>
                <a:latin typeface="Gotham Book" charset="0"/>
                <a:cs typeface="Gotham Book" charset="0"/>
              </a:rPr>
              <a:t>Books</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Bodmin</a:t>
            </a:r>
            <a:r>
              <a:rPr lang="es-ES_tradnl" sz="800" dirty="0" smtClean="0">
                <a:solidFill>
                  <a:srgbClr val="646567"/>
                </a:solidFill>
                <a:latin typeface="Gotham Book" charset="0"/>
                <a:cs typeface="Gotham Book" charset="0"/>
              </a:rPr>
              <a:t>, Cornwall 2008. ISBN 978-0-340-94007-5. </a:t>
            </a:r>
            <a:r>
              <a:rPr lang="es-ES_tradnl" sz="800" dirty="0" err="1" smtClean="0">
                <a:solidFill>
                  <a:srgbClr val="646567"/>
                </a:solidFill>
                <a:latin typeface="Gotham Book" charset="0"/>
                <a:cs typeface="Gotham Book" charset="0"/>
              </a:rPr>
              <a:t>Pg</a:t>
            </a:r>
            <a:r>
              <a:rPr lang="es-ES_tradnl" sz="800" dirty="0" smtClean="0">
                <a:solidFill>
                  <a:srgbClr val="646567"/>
                </a:solidFill>
                <a:latin typeface="Gotham Book" charset="0"/>
                <a:cs typeface="Gotham Book" charset="0"/>
              </a:rPr>
              <a:t>: 27-37</a:t>
            </a: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endParaRPr lang="es-ES_tradnl" sz="1200" dirty="0" smtClean="0">
              <a:solidFill>
                <a:srgbClr val="646567"/>
              </a:solidFill>
              <a:latin typeface="Gotham Book" charset="0"/>
              <a:cs typeface="Gotham Book" charset="0"/>
            </a:endParaRP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endParaRPr lang="es-ES_tradnl" sz="1200" dirty="0" smtClean="0">
              <a:solidFill>
                <a:srgbClr val="646567"/>
              </a:solidFill>
              <a:latin typeface="Gotham Book" charset="0"/>
              <a:cs typeface="Gotham Book" charset="0"/>
            </a:endParaRPr>
          </a:p>
          <a:p>
            <a:pPr eaLnBrk="1" hangingPunct="1">
              <a:spcBef>
                <a:spcPct val="20000"/>
              </a:spcBef>
              <a:buClr>
                <a:srgbClr val="FFCD00"/>
              </a:buClr>
              <a:buFont typeface="Calibri Light" charset="0"/>
              <a:buNone/>
            </a:pP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59</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736385928"/>
      </p:ext>
    </p:extLst>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b="1" i="0" u="none" strike="noStrike" kern="1200" baseline="0" dirty="0" smtClean="0">
                <a:solidFill>
                  <a:schemeClr val="tx1"/>
                </a:solidFill>
                <a:latin typeface="+mn-lt"/>
                <a:ea typeface="+mn-ea"/>
                <a:cs typeface="+mn-cs"/>
              </a:rPr>
              <a:t>Bibliografía</a:t>
            </a: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b="1" i="0" u="none" strike="noStrike" kern="1200" baseline="0" dirty="0" smtClean="0">
                <a:solidFill>
                  <a:schemeClr val="tx1"/>
                </a:solidFill>
                <a:latin typeface="+mn-lt"/>
                <a:ea typeface="+mn-ea"/>
                <a:cs typeface="+mn-cs"/>
              </a:rPr>
              <a:t>· </a:t>
            </a:r>
            <a:r>
              <a:rPr lang="es-ES_tradnl" sz="800" dirty="0" err="1" smtClean="0">
                <a:solidFill>
                  <a:srgbClr val="646567"/>
                </a:solidFill>
                <a:latin typeface="Gotham Book" charset="0"/>
                <a:cs typeface="Gotham Book" charset="0"/>
              </a:rPr>
              <a:t>Watling</a:t>
            </a:r>
            <a:r>
              <a:rPr lang="es-ES_tradnl" sz="800" dirty="0" smtClean="0">
                <a:solidFill>
                  <a:srgbClr val="646567"/>
                </a:solidFill>
                <a:latin typeface="Gotham Book" charset="0"/>
                <a:cs typeface="Gotham Book" charset="0"/>
              </a:rPr>
              <a:t> CJ and </a:t>
            </a:r>
            <a:r>
              <a:rPr lang="es-ES_tradnl" sz="800" dirty="0" err="1" smtClean="0">
                <a:solidFill>
                  <a:srgbClr val="646567"/>
                </a:solidFill>
                <a:latin typeface="Gotham Book" charset="0"/>
                <a:cs typeface="Gotham Book" charset="0"/>
              </a:rPr>
              <a:t>Moulin</a:t>
            </a:r>
            <a:r>
              <a:rPr lang="es-ES_tradnl" sz="800" dirty="0" smtClean="0">
                <a:solidFill>
                  <a:srgbClr val="646567"/>
                </a:solidFill>
                <a:latin typeface="Gotham Book" charset="0"/>
                <a:cs typeface="Gotham Book" charset="0"/>
              </a:rPr>
              <a:t> DE. </a:t>
            </a:r>
            <a:r>
              <a:rPr lang="es-ES_tradnl" sz="800" dirty="0" err="1" smtClean="0">
                <a:solidFill>
                  <a:srgbClr val="646567"/>
                </a:solidFill>
                <a:latin typeface="Gotham Book" charset="0"/>
                <a:cs typeface="Gotham Book" charset="0"/>
              </a:rPr>
              <a:t>Neuropathic</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Pain</a:t>
            </a:r>
            <a:r>
              <a:rPr lang="es-ES_tradnl" sz="800" dirty="0" smtClean="0">
                <a:solidFill>
                  <a:srgbClr val="646567"/>
                </a:solidFill>
                <a:latin typeface="Gotham Book" charset="0"/>
                <a:cs typeface="Gotham Book" charset="0"/>
              </a:rPr>
              <a:t>. EN </a:t>
            </a:r>
            <a:r>
              <a:rPr lang="es-ES_tradnl" sz="800" dirty="0" err="1" smtClean="0">
                <a:solidFill>
                  <a:srgbClr val="646567"/>
                </a:solidFill>
                <a:latin typeface="Gotham Book" charset="0"/>
                <a:cs typeface="Gotham Book" charset="0"/>
              </a:rPr>
              <a:t>Cancer</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Pain</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Assessment</a:t>
            </a:r>
            <a:r>
              <a:rPr lang="es-ES_tradnl" sz="800" dirty="0" smtClean="0">
                <a:solidFill>
                  <a:srgbClr val="646567"/>
                </a:solidFill>
                <a:latin typeface="Gotham Book" charset="0"/>
                <a:cs typeface="Gotham Book" charset="0"/>
              </a:rPr>
              <a:t> and Management. </a:t>
            </a:r>
            <a:r>
              <a:rPr lang="es-ES_tradnl" sz="800" dirty="0" err="1" smtClean="0">
                <a:solidFill>
                  <a:srgbClr val="646567"/>
                </a:solidFill>
                <a:latin typeface="Gotham Book" charset="0"/>
                <a:cs typeface="Gotham Book" charset="0"/>
              </a:rPr>
              <a:t>Bruera</a:t>
            </a:r>
            <a:r>
              <a:rPr lang="es-ES_tradnl" sz="800" dirty="0" smtClean="0">
                <a:solidFill>
                  <a:srgbClr val="646567"/>
                </a:solidFill>
                <a:latin typeface="Gotham Book" charset="0"/>
                <a:cs typeface="Gotham Book" charset="0"/>
              </a:rPr>
              <a:t> ED and </a:t>
            </a:r>
            <a:r>
              <a:rPr lang="es-ES_tradnl" sz="800" dirty="0" err="1" smtClean="0">
                <a:solidFill>
                  <a:srgbClr val="646567"/>
                </a:solidFill>
                <a:latin typeface="Gotham Book" charset="0"/>
                <a:cs typeface="Gotham Book" charset="0"/>
              </a:rPr>
              <a:t>Portenoy</a:t>
            </a:r>
            <a:r>
              <a:rPr lang="es-ES_tradnl" sz="800" dirty="0" smtClean="0">
                <a:solidFill>
                  <a:srgbClr val="646567"/>
                </a:solidFill>
                <a:latin typeface="Gotham Book" charset="0"/>
                <a:cs typeface="Gotham Book" charset="0"/>
              </a:rPr>
              <a:t> RK. ED:  CAMBRIDGE UNIVERSITY PRESS. ISBN 0 521 77332 6. </a:t>
            </a:r>
            <a:r>
              <a:rPr lang="es-ES_tradnl" sz="800" dirty="0" err="1" smtClean="0">
                <a:solidFill>
                  <a:srgbClr val="646567"/>
                </a:solidFill>
                <a:latin typeface="Gotham Book" charset="0"/>
                <a:cs typeface="Gotham Book" charset="0"/>
              </a:rPr>
              <a:t>Pg</a:t>
            </a:r>
            <a:r>
              <a:rPr lang="es-ES_tradnl" sz="800" dirty="0" smtClean="0">
                <a:solidFill>
                  <a:srgbClr val="646567"/>
                </a:solidFill>
                <a:latin typeface="Gotham Book" charset="0"/>
                <a:cs typeface="Gotham Book" charset="0"/>
              </a:rPr>
              <a:t> 396-408</a:t>
            </a: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800" dirty="0" smtClean="0">
                <a:solidFill>
                  <a:srgbClr val="646567"/>
                </a:solidFill>
                <a:latin typeface="Gotham Book" charset="0"/>
                <a:cs typeface="Gotham Book" charset="0"/>
              </a:rPr>
              <a:t>•</a:t>
            </a:r>
            <a:r>
              <a:rPr lang="es-ES_tradnl" sz="800" baseline="0" dirty="0" smtClean="0">
                <a:solidFill>
                  <a:srgbClr val="646567"/>
                </a:solidFill>
                <a:latin typeface="Gotham Book" charset="0"/>
                <a:cs typeface="Gotham Book" charset="0"/>
              </a:rPr>
              <a:t> </a:t>
            </a:r>
            <a:r>
              <a:rPr lang="es-ES_tradnl" sz="800" dirty="0" smtClean="0">
                <a:solidFill>
                  <a:srgbClr val="646567"/>
                </a:solidFill>
                <a:latin typeface="Gotham Book" charset="0"/>
                <a:cs typeface="Gotham Book" charset="0"/>
              </a:rPr>
              <a:t>Brown MR, </a:t>
            </a:r>
            <a:r>
              <a:rPr lang="es-ES_tradnl" sz="800" dirty="0" err="1" smtClean="0">
                <a:solidFill>
                  <a:srgbClr val="646567"/>
                </a:solidFill>
                <a:latin typeface="Gotham Book" charset="0"/>
                <a:cs typeface="Gotham Book" charset="0"/>
              </a:rPr>
              <a:t>Ramirez</a:t>
            </a:r>
            <a:r>
              <a:rPr lang="es-ES_tradnl" sz="800" dirty="0" smtClean="0">
                <a:solidFill>
                  <a:srgbClr val="646567"/>
                </a:solidFill>
                <a:latin typeface="Gotham Book" charset="0"/>
                <a:cs typeface="Gotham Book" charset="0"/>
              </a:rPr>
              <a:t> JD. </a:t>
            </a:r>
            <a:r>
              <a:rPr lang="es-ES_tradnl" sz="800" dirty="0" err="1" smtClean="0">
                <a:solidFill>
                  <a:srgbClr val="646567"/>
                </a:solidFill>
                <a:latin typeface="Gotham Book" charset="0"/>
                <a:cs typeface="Gotham Book" charset="0"/>
              </a:rPr>
              <a:t>Neuroimmune</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mechanisms</a:t>
            </a:r>
            <a:r>
              <a:rPr lang="es-ES_tradnl" sz="800" dirty="0" smtClean="0">
                <a:solidFill>
                  <a:srgbClr val="646567"/>
                </a:solidFill>
                <a:latin typeface="Gotham Book" charset="0"/>
                <a:cs typeface="Gotham Book" charset="0"/>
              </a:rPr>
              <a:t> in </a:t>
            </a:r>
            <a:r>
              <a:rPr lang="es-ES_tradnl" sz="800" dirty="0" err="1" smtClean="0">
                <a:solidFill>
                  <a:srgbClr val="646567"/>
                </a:solidFill>
                <a:latin typeface="Gotham Book" charset="0"/>
                <a:cs typeface="Gotham Book" charset="0"/>
              </a:rPr>
              <a:t>cancer</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pain</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Curr</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Opin</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Support</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Palliat</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Care</a:t>
            </a:r>
            <a:r>
              <a:rPr lang="es-ES_tradnl" sz="800" dirty="0" smtClean="0">
                <a:solidFill>
                  <a:srgbClr val="646567"/>
                </a:solidFill>
                <a:latin typeface="Gotham Book" charset="0"/>
                <a:cs typeface="Gotham Book" charset="0"/>
              </a:rPr>
              <a:t>. 2015 Jun;9(2):103-11</a:t>
            </a:r>
          </a:p>
          <a:p>
            <a:pPr eaLnBrk="1" hangingPunct="1">
              <a:spcBef>
                <a:spcPct val="20000"/>
              </a:spcBef>
              <a:buClr>
                <a:srgbClr val="FFCD00"/>
              </a:buClr>
              <a:buFont typeface="Calibri Light" charset="0"/>
              <a:buNone/>
            </a:pPr>
            <a:r>
              <a:rPr lang="es-ES_tradnl" sz="800" smtClean="0">
                <a:solidFill>
                  <a:srgbClr val="646567"/>
                </a:solidFill>
                <a:latin typeface="Gotham Book" charset="0"/>
                <a:cs typeface="Gotham Book" charset="0"/>
              </a:rPr>
              <a:t>• Twycross</a:t>
            </a:r>
            <a:r>
              <a:rPr lang="es-ES_tradnl" sz="800" dirty="0" smtClean="0">
                <a:solidFill>
                  <a:srgbClr val="646567"/>
                </a:solidFill>
                <a:latin typeface="Gotham Book" charset="0"/>
                <a:cs typeface="Gotham Book" charset="0"/>
              </a:rPr>
              <a:t> R and Bennett M. </a:t>
            </a:r>
            <a:r>
              <a:rPr lang="es-ES_tradnl" sz="800" dirty="0" err="1" smtClean="0">
                <a:solidFill>
                  <a:srgbClr val="646567"/>
                </a:solidFill>
                <a:latin typeface="Gotham Book" charset="0"/>
                <a:cs typeface="Gotham Book" charset="0"/>
              </a:rPr>
              <a:t>Cancer</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pain</a:t>
            </a:r>
            <a:r>
              <a:rPr lang="es-ES_tradnl" sz="800" dirty="0" smtClean="0">
                <a:solidFill>
                  <a:srgbClr val="646567"/>
                </a:solidFill>
                <a:latin typeface="Gotham Book" charset="0"/>
                <a:cs typeface="Gotham Book" charset="0"/>
              </a:rPr>
              <a:t> síndromes EN: </a:t>
            </a:r>
            <a:r>
              <a:rPr lang="es-ES_tradnl" sz="800" dirty="0" err="1" smtClean="0">
                <a:solidFill>
                  <a:srgbClr val="646567"/>
                </a:solidFill>
                <a:latin typeface="Gotham Book" charset="0"/>
                <a:cs typeface="Gotham Book" charset="0"/>
              </a:rPr>
              <a:t>Cancer</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Pain</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Clinical</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Pain</a:t>
            </a:r>
            <a:r>
              <a:rPr lang="es-ES_tradnl" sz="800" dirty="0" smtClean="0">
                <a:solidFill>
                  <a:srgbClr val="646567"/>
                </a:solidFill>
                <a:latin typeface="Gotham Book" charset="0"/>
                <a:cs typeface="Gotham Book" charset="0"/>
              </a:rPr>
              <a:t> Management. ED: </a:t>
            </a:r>
            <a:r>
              <a:rPr lang="es-ES_tradnl" sz="800" dirty="0" err="1" smtClean="0">
                <a:solidFill>
                  <a:srgbClr val="646567"/>
                </a:solidFill>
                <a:latin typeface="Gotham Book" charset="0"/>
                <a:cs typeface="Gotham Book" charset="0"/>
              </a:rPr>
              <a:t>Nigel</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Sykes</a:t>
            </a:r>
            <a:r>
              <a:rPr lang="es-ES_tradnl" sz="800" dirty="0" smtClean="0">
                <a:solidFill>
                  <a:srgbClr val="646567"/>
                </a:solidFill>
                <a:latin typeface="Gotham Book" charset="0"/>
                <a:cs typeface="Gotham Book" charset="0"/>
              </a:rPr>
              <a:t> N, Bennett M and  Yuan C-U. MPG </a:t>
            </a:r>
            <a:r>
              <a:rPr lang="es-ES_tradnl" sz="800" dirty="0" err="1" smtClean="0">
                <a:solidFill>
                  <a:srgbClr val="646567"/>
                </a:solidFill>
                <a:latin typeface="Gotham Book" charset="0"/>
                <a:cs typeface="Gotham Book" charset="0"/>
              </a:rPr>
              <a:t>Books</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Bodmin</a:t>
            </a:r>
            <a:r>
              <a:rPr lang="es-ES_tradnl" sz="800" dirty="0" smtClean="0">
                <a:solidFill>
                  <a:srgbClr val="646567"/>
                </a:solidFill>
                <a:latin typeface="Gotham Book" charset="0"/>
                <a:cs typeface="Gotham Book" charset="0"/>
              </a:rPr>
              <a:t>, Cornwall 2008. ISBN 978-0-340-94007-5. </a:t>
            </a:r>
            <a:r>
              <a:rPr lang="es-ES_tradnl" sz="800" dirty="0" err="1" smtClean="0">
                <a:solidFill>
                  <a:srgbClr val="646567"/>
                </a:solidFill>
                <a:latin typeface="Gotham Book" charset="0"/>
                <a:cs typeface="Gotham Book" charset="0"/>
              </a:rPr>
              <a:t>Pg</a:t>
            </a:r>
            <a:r>
              <a:rPr lang="es-ES_tradnl" sz="800" dirty="0" smtClean="0">
                <a:solidFill>
                  <a:srgbClr val="646567"/>
                </a:solidFill>
                <a:latin typeface="Gotham Book" charset="0"/>
                <a:cs typeface="Gotham Book" charset="0"/>
              </a:rPr>
              <a:t>: 27-37</a:t>
            </a: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endParaRPr lang="es-ES_tradnl" sz="1200" dirty="0" smtClean="0">
              <a:solidFill>
                <a:srgbClr val="646567"/>
              </a:solidFill>
              <a:latin typeface="Gotham Book" charset="0"/>
              <a:cs typeface="Gotham Book" charset="0"/>
            </a:endParaRP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endParaRPr lang="es-ES_tradnl" sz="1200" dirty="0" smtClean="0">
              <a:solidFill>
                <a:srgbClr val="646567"/>
              </a:solidFill>
              <a:latin typeface="Gotham Book" charset="0"/>
              <a:cs typeface="Gotham Book" charset="0"/>
            </a:endParaRPr>
          </a:p>
          <a:p>
            <a:pPr eaLnBrk="1" hangingPunct="1">
              <a:spcBef>
                <a:spcPct val="20000"/>
              </a:spcBef>
              <a:buClr>
                <a:srgbClr val="FFCD00"/>
              </a:buClr>
              <a:buFont typeface="Calibri Light" charset="0"/>
              <a:buNone/>
            </a:pP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60</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163587981"/>
      </p:ext>
    </p:extLst>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b="1" i="0" u="none" strike="noStrike" kern="1200" baseline="0" dirty="0" smtClean="0">
                <a:solidFill>
                  <a:schemeClr val="tx1"/>
                </a:solidFill>
                <a:latin typeface="+mn-lt"/>
                <a:ea typeface="+mn-ea"/>
                <a:cs typeface="+mn-cs"/>
              </a:rPr>
              <a:t>Bibliografía</a:t>
            </a:r>
          </a:p>
          <a:p>
            <a:pPr eaLnBrk="1" hangingPunct="1">
              <a:spcBef>
                <a:spcPct val="20000"/>
              </a:spcBef>
              <a:buClr>
                <a:srgbClr val="FFCD00"/>
              </a:buClr>
              <a:buFont typeface="Calibri Light" charset="0"/>
              <a:buNone/>
            </a:pPr>
            <a:r>
              <a:rPr lang="es-ES_tradnl" sz="1200" b="1" i="0" u="none" strike="noStrike" kern="1200" baseline="0" dirty="0" smtClean="0">
                <a:solidFill>
                  <a:schemeClr val="tx1"/>
                </a:solidFill>
                <a:latin typeface="+mn-lt"/>
                <a:ea typeface="+mn-ea"/>
                <a:cs typeface="+mn-cs"/>
              </a:rPr>
              <a:t>· </a:t>
            </a:r>
            <a:r>
              <a:rPr lang="es-ES_tradnl" sz="800" dirty="0" smtClean="0">
                <a:solidFill>
                  <a:srgbClr val="646567"/>
                </a:solidFill>
                <a:latin typeface="Gotham Book" charset="0"/>
                <a:cs typeface="Gotham Book" charset="0"/>
              </a:rPr>
              <a:t>George R1, </a:t>
            </a:r>
            <a:r>
              <a:rPr lang="es-ES_tradnl" sz="800" dirty="0" err="1" smtClean="0">
                <a:solidFill>
                  <a:srgbClr val="646567"/>
                </a:solidFill>
                <a:latin typeface="Gotham Book" charset="0"/>
                <a:cs typeface="Gotham Book" charset="0"/>
              </a:rPr>
              <a:t>Jeba</a:t>
            </a:r>
            <a:r>
              <a:rPr lang="es-ES_tradnl" sz="800" dirty="0" smtClean="0">
                <a:solidFill>
                  <a:srgbClr val="646567"/>
                </a:solidFill>
                <a:latin typeface="Gotham Book" charset="0"/>
                <a:cs typeface="Gotham Book" charset="0"/>
              </a:rPr>
              <a:t> J, </a:t>
            </a:r>
            <a:r>
              <a:rPr lang="es-ES_tradnl" sz="800" dirty="0" err="1" smtClean="0">
                <a:solidFill>
                  <a:srgbClr val="646567"/>
                </a:solidFill>
                <a:latin typeface="Gotham Book" charset="0"/>
                <a:cs typeface="Gotham Book" charset="0"/>
              </a:rPr>
              <a:t>Ramkumar</a:t>
            </a:r>
            <a:r>
              <a:rPr lang="es-ES_tradnl" sz="800" dirty="0" smtClean="0">
                <a:solidFill>
                  <a:srgbClr val="646567"/>
                </a:solidFill>
                <a:latin typeface="Gotham Book" charset="0"/>
                <a:cs typeface="Gotham Book" charset="0"/>
              </a:rPr>
              <a:t> G, </a:t>
            </a:r>
            <a:r>
              <a:rPr lang="es-ES_tradnl" sz="800" dirty="0" err="1" smtClean="0">
                <a:solidFill>
                  <a:srgbClr val="646567"/>
                </a:solidFill>
                <a:latin typeface="Gotham Book" charset="0"/>
                <a:cs typeface="Gotham Book" charset="0"/>
              </a:rPr>
              <a:t>Chacko</a:t>
            </a:r>
            <a:r>
              <a:rPr lang="es-ES_tradnl" sz="800" dirty="0" smtClean="0">
                <a:solidFill>
                  <a:srgbClr val="646567"/>
                </a:solidFill>
                <a:latin typeface="Gotham Book" charset="0"/>
                <a:cs typeface="Gotham Book" charset="0"/>
              </a:rPr>
              <a:t> AG, </a:t>
            </a:r>
            <a:r>
              <a:rPr lang="es-ES_tradnl" sz="800" dirty="0" err="1" smtClean="0">
                <a:solidFill>
                  <a:srgbClr val="646567"/>
                </a:solidFill>
                <a:latin typeface="Gotham Book" charset="0"/>
                <a:cs typeface="Gotham Book" charset="0"/>
              </a:rPr>
              <a:t>Tharyan</a:t>
            </a:r>
            <a:r>
              <a:rPr lang="es-ES_tradnl" sz="800" dirty="0" smtClean="0">
                <a:solidFill>
                  <a:srgbClr val="646567"/>
                </a:solidFill>
                <a:latin typeface="Gotham Book" charset="0"/>
                <a:cs typeface="Gotham Book" charset="0"/>
              </a:rPr>
              <a:t> P. </a:t>
            </a:r>
            <a:r>
              <a:rPr lang="es-ES_tradnl" sz="800" dirty="0" err="1" smtClean="0">
                <a:solidFill>
                  <a:srgbClr val="646567"/>
                </a:solidFill>
                <a:latin typeface="Gotham Book" charset="0"/>
                <a:cs typeface="Gotham Book" charset="0"/>
              </a:rPr>
              <a:t>Interventions</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for</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the</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treatment</a:t>
            </a:r>
            <a:r>
              <a:rPr lang="es-ES_tradnl" sz="800" dirty="0" smtClean="0">
                <a:solidFill>
                  <a:srgbClr val="646567"/>
                </a:solidFill>
                <a:latin typeface="Gotham Book" charset="0"/>
                <a:cs typeface="Gotham Book" charset="0"/>
              </a:rPr>
              <a:t> of </a:t>
            </a:r>
            <a:r>
              <a:rPr lang="es-ES_tradnl" sz="800" dirty="0" err="1" smtClean="0">
                <a:solidFill>
                  <a:srgbClr val="646567"/>
                </a:solidFill>
                <a:latin typeface="Gotham Book" charset="0"/>
                <a:cs typeface="Gotham Book" charset="0"/>
              </a:rPr>
              <a:t>metastatic</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extradural</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spinal</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cord</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com</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pression</a:t>
            </a:r>
            <a:r>
              <a:rPr lang="es-ES_tradnl" sz="800" dirty="0" smtClean="0">
                <a:solidFill>
                  <a:srgbClr val="646567"/>
                </a:solidFill>
                <a:latin typeface="Gotham Book" charset="0"/>
                <a:cs typeface="Gotham Book" charset="0"/>
              </a:rPr>
              <a:t> in </a:t>
            </a:r>
            <a:r>
              <a:rPr lang="es-ES_tradnl" sz="800" dirty="0" err="1" smtClean="0">
                <a:solidFill>
                  <a:srgbClr val="646567"/>
                </a:solidFill>
                <a:latin typeface="Gotham Book" charset="0"/>
                <a:cs typeface="Gotham Book" charset="0"/>
              </a:rPr>
              <a:t>adults</a:t>
            </a:r>
            <a:r>
              <a:rPr lang="es-ES_tradnl" sz="800" dirty="0" smtClean="0">
                <a:solidFill>
                  <a:srgbClr val="646567"/>
                </a:solidFill>
                <a:latin typeface="Gotham Book" charset="0"/>
                <a:cs typeface="Gotham Book" charset="0"/>
              </a:rPr>
              <a:t>. Cochrane </a:t>
            </a:r>
            <a:r>
              <a:rPr lang="es-ES_tradnl" sz="800" dirty="0" err="1" smtClean="0">
                <a:solidFill>
                  <a:srgbClr val="646567"/>
                </a:solidFill>
                <a:latin typeface="Gotham Book" charset="0"/>
                <a:cs typeface="Gotham Book" charset="0"/>
              </a:rPr>
              <a:t>Database</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Syst</a:t>
            </a:r>
            <a:r>
              <a:rPr lang="es-ES_tradnl" sz="800" dirty="0" smtClean="0">
                <a:solidFill>
                  <a:srgbClr val="646567"/>
                </a:solidFill>
                <a:latin typeface="Gotham Book" charset="0"/>
                <a:cs typeface="Gotham Book" charset="0"/>
              </a:rPr>
              <a:t> Rev. 2015 </a:t>
            </a:r>
            <a:r>
              <a:rPr lang="es-ES_tradnl" sz="800" dirty="0" err="1" smtClean="0">
                <a:solidFill>
                  <a:srgbClr val="646567"/>
                </a:solidFill>
                <a:latin typeface="Gotham Book" charset="0"/>
                <a:cs typeface="Gotham Book" charset="0"/>
              </a:rPr>
              <a:t>Sep</a:t>
            </a:r>
            <a:r>
              <a:rPr lang="es-ES_tradnl" sz="800" dirty="0" smtClean="0">
                <a:solidFill>
                  <a:srgbClr val="646567"/>
                </a:solidFill>
                <a:latin typeface="Gotham Book" charset="0"/>
                <a:cs typeface="Gotham Book" charset="0"/>
              </a:rPr>
              <a:t> 4;(9):CD006716.</a:t>
            </a: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endParaRPr lang="es-ES_tradnl" sz="1200" dirty="0" smtClean="0">
              <a:solidFill>
                <a:srgbClr val="646567"/>
              </a:solidFill>
              <a:latin typeface="Gotham Book" charset="0"/>
              <a:cs typeface="Gotham Book" charset="0"/>
            </a:endParaRP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endParaRPr lang="es-ES_tradnl" sz="1200" dirty="0" smtClean="0">
              <a:solidFill>
                <a:srgbClr val="646567"/>
              </a:solidFill>
              <a:latin typeface="Gotham Book" charset="0"/>
              <a:cs typeface="Gotham Book" charset="0"/>
            </a:endParaRPr>
          </a:p>
          <a:p>
            <a:pPr eaLnBrk="1" hangingPunct="1">
              <a:spcBef>
                <a:spcPct val="20000"/>
              </a:spcBef>
              <a:buClr>
                <a:srgbClr val="FFCD00"/>
              </a:buClr>
              <a:buFont typeface="Calibri Light" charset="0"/>
              <a:buNone/>
            </a:pP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61</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710199786"/>
      </p:ext>
    </p:extLst>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b="1" i="0" u="none" strike="noStrike" kern="1200" baseline="0" dirty="0" smtClean="0">
                <a:solidFill>
                  <a:schemeClr val="tx1"/>
                </a:solidFill>
                <a:latin typeface="+mn-lt"/>
                <a:ea typeface="+mn-ea"/>
                <a:cs typeface="+mn-cs"/>
              </a:rPr>
              <a:t>Bibliografía</a:t>
            </a:r>
          </a:p>
          <a:p>
            <a:pPr eaLnBrk="1" hangingPunct="1">
              <a:spcBef>
                <a:spcPct val="20000"/>
              </a:spcBef>
              <a:buClr>
                <a:srgbClr val="FFCD00"/>
              </a:buClr>
              <a:buFont typeface="Calibri Light" charset="0"/>
              <a:buNone/>
            </a:pPr>
            <a:r>
              <a:rPr lang="es-ES_tradnl" sz="1200" b="1" i="0" u="none" strike="noStrike" kern="1200" baseline="0" dirty="0" smtClean="0">
                <a:solidFill>
                  <a:schemeClr val="tx1"/>
                </a:solidFill>
                <a:latin typeface="+mn-lt"/>
                <a:ea typeface="+mn-ea"/>
                <a:cs typeface="+mn-cs"/>
              </a:rPr>
              <a:t>· </a:t>
            </a:r>
            <a:r>
              <a:rPr lang="es-ES_tradnl" sz="800" dirty="0" smtClean="0">
                <a:solidFill>
                  <a:srgbClr val="646567"/>
                </a:solidFill>
                <a:latin typeface="Gotham Book" charset="0"/>
                <a:cs typeface="Gotham Book" charset="0"/>
              </a:rPr>
              <a:t>George R1, </a:t>
            </a:r>
            <a:r>
              <a:rPr lang="es-ES_tradnl" sz="800" dirty="0" err="1" smtClean="0">
                <a:solidFill>
                  <a:srgbClr val="646567"/>
                </a:solidFill>
                <a:latin typeface="Gotham Book" charset="0"/>
                <a:cs typeface="Gotham Book" charset="0"/>
              </a:rPr>
              <a:t>Jeba</a:t>
            </a:r>
            <a:r>
              <a:rPr lang="es-ES_tradnl" sz="800" dirty="0" smtClean="0">
                <a:solidFill>
                  <a:srgbClr val="646567"/>
                </a:solidFill>
                <a:latin typeface="Gotham Book" charset="0"/>
                <a:cs typeface="Gotham Book" charset="0"/>
              </a:rPr>
              <a:t> J, </a:t>
            </a:r>
            <a:r>
              <a:rPr lang="es-ES_tradnl" sz="800" dirty="0" err="1" smtClean="0">
                <a:solidFill>
                  <a:srgbClr val="646567"/>
                </a:solidFill>
                <a:latin typeface="Gotham Book" charset="0"/>
                <a:cs typeface="Gotham Book" charset="0"/>
              </a:rPr>
              <a:t>Ramkumar</a:t>
            </a:r>
            <a:r>
              <a:rPr lang="es-ES_tradnl" sz="800" dirty="0" smtClean="0">
                <a:solidFill>
                  <a:srgbClr val="646567"/>
                </a:solidFill>
                <a:latin typeface="Gotham Book" charset="0"/>
                <a:cs typeface="Gotham Book" charset="0"/>
              </a:rPr>
              <a:t> G, </a:t>
            </a:r>
            <a:r>
              <a:rPr lang="es-ES_tradnl" sz="800" dirty="0" err="1" smtClean="0">
                <a:solidFill>
                  <a:srgbClr val="646567"/>
                </a:solidFill>
                <a:latin typeface="Gotham Book" charset="0"/>
                <a:cs typeface="Gotham Book" charset="0"/>
              </a:rPr>
              <a:t>Chacko</a:t>
            </a:r>
            <a:r>
              <a:rPr lang="es-ES_tradnl" sz="800" dirty="0" smtClean="0">
                <a:solidFill>
                  <a:srgbClr val="646567"/>
                </a:solidFill>
                <a:latin typeface="Gotham Book" charset="0"/>
                <a:cs typeface="Gotham Book" charset="0"/>
              </a:rPr>
              <a:t> AG, </a:t>
            </a:r>
            <a:r>
              <a:rPr lang="es-ES_tradnl" sz="800" dirty="0" err="1" smtClean="0">
                <a:solidFill>
                  <a:srgbClr val="646567"/>
                </a:solidFill>
                <a:latin typeface="Gotham Book" charset="0"/>
                <a:cs typeface="Gotham Book" charset="0"/>
              </a:rPr>
              <a:t>Tharyan</a:t>
            </a:r>
            <a:r>
              <a:rPr lang="es-ES_tradnl" sz="800" dirty="0" smtClean="0">
                <a:solidFill>
                  <a:srgbClr val="646567"/>
                </a:solidFill>
                <a:latin typeface="Gotham Book" charset="0"/>
                <a:cs typeface="Gotham Book" charset="0"/>
              </a:rPr>
              <a:t> P. </a:t>
            </a:r>
            <a:r>
              <a:rPr lang="es-ES_tradnl" sz="800" dirty="0" err="1" smtClean="0">
                <a:solidFill>
                  <a:srgbClr val="646567"/>
                </a:solidFill>
                <a:latin typeface="Gotham Book" charset="0"/>
                <a:cs typeface="Gotham Book" charset="0"/>
              </a:rPr>
              <a:t>Interventions</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for</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the</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treatment</a:t>
            </a:r>
            <a:r>
              <a:rPr lang="es-ES_tradnl" sz="800" dirty="0" smtClean="0">
                <a:solidFill>
                  <a:srgbClr val="646567"/>
                </a:solidFill>
                <a:latin typeface="Gotham Book" charset="0"/>
                <a:cs typeface="Gotham Book" charset="0"/>
              </a:rPr>
              <a:t> of </a:t>
            </a:r>
            <a:r>
              <a:rPr lang="es-ES_tradnl" sz="800" dirty="0" err="1" smtClean="0">
                <a:solidFill>
                  <a:srgbClr val="646567"/>
                </a:solidFill>
                <a:latin typeface="Gotham Book" charset="0"/>
                <a:cs typeface="Gotham Book" charset="0"/>
              </a:rPr>
              <a:t>metastatic</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extradural</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spinal</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cord</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com</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pression</a:t>
            </a:r>
            <a:r>
              <a:rPr lang="es-ES_tradnl" sz="800" dirty="0" smtClean="0">
                <a:solidFill>
                  <a:srgbClr val="646567"/>
                </a:solidFill>
                <a:latin typeface="Gotham Book" charset="0"/>
                <a:cs typeface="Gotham Book" charset="0"/>
              </a:rPr>
              <a:t> in </a:t>
            </a:r>
            <a:r>
              <a:rPr lang="es-ES_tradnl" sz="800" dirty="0" err="1" smtClean="0">
                <a:solidFill>
                  <a:srgbClr val="646567"/>
                </a:solidFill>
                <a:latin typeface="Gotham Book" charset="0"/>
                <a:cs typeface="Gotham Book" charset="0"/>
              </a:rPr>
              <a:t>adults</a:t>
            </a:r>
            <a:r>
              <a:rPr lang="es-ES_tradnl" sz="800" dirty="0" smtClean="0">
                <a:solidFill>
                  <a:srgbClr val="646567"/>
                </a:solidFill>
                <a:latin typeface="Gotham Book" charset="0"/>
                <a:cs typeface="Gotham Book" charset="0"/>
              </a:rPr>
              <a:t>. Cochrane </a:t>
            </a:r>
            <a:r>
              <a:rPr lang="es-ES_tradnl" sz="800" dirty="0" err="1" smtClean="0">
                <a:solidFill>
                  <a:srgbClr val="646567"/>
                </a:solidFill>
                <a:latin typeface="Gotham Book" charset="0"/>
                <a:cs typeface="Gotham Book" charset="0"/>
              </a:rPr>
              <a:t>Database</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Syst</a:t>
            </a:r>
            <a:r>
              <a:rPr lang="es-ES_tradnl" sz="800" dirty="0" smtClean="0">
                <a:solidFill>
                  <a:srgbClr val="646567"/>
                </a:solidFill>
                <a:latin typeface="Gotham Book" charset="0"/>
                <a:cs typeface="Gotham Book" charset="0"/>
              </a:rPr>
              <a:t> Rev. 2015 </a:t>
            </a:r>
            <a:r>
              <a:rPr lang="es-ES_tradnl" sz="800" dirty="0" err="1" smtClean="0">
                <a:solidFill>
                  <a:srgbClr val="646567"/>
                </a:solidFill>
                <a:latin typeface="Gotham Book" charset="0"/>
                <a:cs typeface="Gotham Book" charset="0"/>
              </a:rPr>
              <a:t>Sep</a:t>
            </a:r>
            <a:r>
              <a:rPr lang="es-ES_tradnl" sz="800" dirty="0" smtClean="0">
                <a:solidFill>
                  <a:srgbClr val="646567"/>
                </a:solidFill>
                <a:latin typeface="Gotham Book" charset="0"/>
                <a:cs typeface="Gotham Book" charset="0"/>
              </a:rPr>
              <a:t> 4;(9):CD006716.</a:t>
            </a: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endParaRPr lang="es-ES_tradnl" sz="1200" dirty="0" smtClean="0">
              <a:solidFill>
                <a:srgbClr val="646567"/>
              </a:solidFill>
              <a:latin typeface="Gotham Book" charset="0"/>
              <a:cs typeface="Gotham Book" charset="0"/>
            </a:endParaRP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endParaRPr lang="es-ES_tradnl" sz="1200" dirty="0" smtClean="0">
              <a:solidFill>
                <a:srgbClr val="646567"/>
              </a:solidFill>
              <a:latin typeface="Gotham Book" charset="0"/>
              <a:cs typeface="Gotham Book" charset="0"/>
            </a:endParaRPr>
          </a:p>
          <a:p>
            <a:pPr eaLnBrk="1" hangingPunct="1">
              <a:spcBef>
                <a:spcPct val="20000"/>
              </a:spcBef>
              <a:buClr>
                <a:srgbClr val="FFCD00"/>
              </a:buClr>
              <a:buFont typeface="Calibri Light" charset="0"/>
              <a:buNone/>
            </a:pP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63</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64942892"/>
      </p:ext>
    </p:extLst>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b="1" i="0" u="none" strike="noStrike" kern="1200" baseline="0" dirty="0" smtClean="0">
                <a:solidFill>
                  <a:schemeClr val="tx1"/>
                </a:solidFill>
                <a:latin typeface="+mn-lt"/>
                <a:ea typeface="+mn-ea"/>
                <a:cs typeface="+mn-cs"/>
              </a:rPr>
              <a:t>Bibliografía</a:t>
            </a:r>
          </a:p>
          <a:p>
            <a:pPr eaLnBrk="1" hangingPunct="1">
              <a:spcBef>
                <a:spcPct val="20000"/>
              </a:spcBef>
              <a:buClr>
                <a:srgbClr val="FFCD00"/>
              </a:buClr>
              <a:buFont typeface="Calibri Light" charset="0"/>
              <a:buNone/>
            </a:pPr>
            <a:r>
              <a:rPr lang="es-ES_tradnl" sz="1200" b="1" i="0" u="none" strike="noStrike" kern="1200" baseline="0" dirty="0" smtClean="0">
                <a:solidFill>
                  <a:schemeClr val="tx1"/>
                </a:solidFill>
                <a:latin typeface="+mn-lt"/>
                <a:ea typeface="+mn-ea"/>
                <a:cs typeface="+mn-cs"/>
              </a:rPr>
              <a:t>· </a:t>
            </a:r>
            <a:r>
              <a:rPr lang="es-ES_tradnl" sz="800" dirty="0" smtClean="0">
                <a:solidFill>
                  <a:srgbClr val="646567"/>
                </a:solidFill>
                <a:latin typeface="Gotham Book" charset="0"/>
                <a:cs typeface="Gotham Book" charset="0"/>
              </a:rPr>
              <a:t>George R1, </a:t>
            </a:r>
            <a:r>
              <a:rPr lang="es-ES_tradnl" sz="800" dirty="0" err="1" smtClean="0">
                <a:solidFill>
                  <a:srgbClr val="646567"/>
                </a:solidFill>
                <a:latin typeface="Gotham Book" charset="0"/>
                <a:cs typeface="Gotham Book" charset="0"/>
              </a:rPr>
              <a:t>Jeba</a:t>
            </a:r>
            <a:r>
              <a:rPr lang="es-ES_tradnl" sz="800" dirty="0" smtClean="0">
                <a:solidFill>
                  <a:srgbClr val="646567"/>
                </a:solidFill>
                <a:latin typeface="Gotham Book" charset="0"/>
                <a:cs typeface="Gotham Book" charset="0"/>
              </a:rPr>
              <a:t> J, </a:t>
            </a:r>
            <a:r>
              <a:rPr lang="es-ES_tradnl" sz="800" dirty="0" err="1" smtClean="0">
                <a:solidFill>
                  <a:srgbClr val="646567"/>
                </a:solidFill>
                <a:latin typeface="Gotham Book" charset="0"/>
                <a:cs typeface="Gotham Book" charset="0"/>
              </a:rPr>
              <a:t>Ramkumar</a:t>
            </a:r>
            <a:r>
              <a:rPr lang="es-ES_tradnl" sz="800" dirty="0" smtClean="0">
                <a:solidFill>
                  <a:srgbClr val="646567"/>
                </a:solidFill>
                <a:latin typeface="Gotham Book" charset="0"/>
                <a:cs typeface="Gotham Book" charset="0"/>
              </a:rPr>
              <a:t> G, </a:t>
            </a:r>
            <a:r>
              <a:rPr lang="es-ES_tradnl" sz="800" dirty="0" err="1" smtClean="0">
                <a:solidFill>
                  <a:srgbClr val="646567"/>
                </a:solidFill>
                <a:latin typeface="Gotham Book" charset="0"/>
                <a:cs typeface="Gotham Book" charset="0"/>
              </a:rPr>
              <a:t>Chacko</a:t>
            </a:r>
            <a:r>
              <a:rPr lang="es-ES_tradnl" sz="800" dirty="0" smtClean="0">
                <a:solidFill>
                  <a:srgbClr val="646567"/>
                </a:solidFill>
                <a:latin typeface="Gotham Book" charset="0"/>
                <a:cs typeface="Gotham Book" charset="0"/>
              </a:rPr>
              <a:t> AG, </a:t>
            </a:r>
            <a:r>
              <a:rPr lang="es-ES_tradnl" sz="800" dirty="0" err="1" smtClean="0">
                <a:solidFill>
                  <a:srgbClr val="646567"/>
                </a:solidFill>
                <a:latin typeface="Gotham Book" charset="0"/>
                <a:cs typeface="Gotham Book" charset="0"/>
              </a:rPr>
              <a:t>Tharyan</a:t>
            </a:r>
            <a:r>
              <a:rPr lang="es-ES_tradnl" sz="800" dirty="0" smtClean="0">
                <a:solidFill>
                  <a:srgbClr val="646567"/>
                </a:solidFill>
                <a:latin typeface="Gotham Book" charset="0"/>
                <a:cs typeface="Gotham Book" charset="0"/>
              </a:rPr>
              <a:t> P. </a:t>
            </a:r>
            <a:r>
              <a:rPr lang="es-ES_tradnl" sz="800" dirty="0" err="1" smtClean="0">
                <a:solidFill>
                  <a:srgbClr val="646567"/>
                </a:solidFill>
                <a:latin typeface="Gotham Book" charset="0"/>
                <a:cs typeface="Gotham Book" charset="0"/>
              </a:rPr>
              <a:t>Interventions</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for</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the</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treatment</a:t>
            </a:r>
            <a:r>
              <a:rPr lang="es-ES_tradnl" sz="800" dirty="0" smtClean="0">
                <a:solidFill>
                  <a:srgbClr val="646567"/>
                </a:solidFill>
                <a:latin typeface="Gotham Book" charset="0"/>
                <a:cs typeface="Gotham Book" charset="0"/>
              </a:rPr>
              <a:t> of </a:t>
            </a:r>
            <a:r>
              <a:rPr lang="es-ES_tradnl" sz="800" dirty="0" err="1" smtClean="0">
                <a:solidFill>
                  <a:srgbClr val="646567"/>
                </a:solidFill>
                <a:latin typeface="Gotham Book" charset="0"/>
                <a:cs typeface="Gotham Book" charset="0"/>
              </a:rPr>
              <a:t>metastatic</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extradural</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spinal</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cord</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com</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pression</a:t>
            </a:r>
            <a:r>
              <a:rPr lang="es-ES_tradnl" sz="800" dirty="0" smtClean="0">
                <a:solidFill>
                  <a:srgbClr val="646567"/>
                </a:solidFill>
                <a:latin typeface="Gotham Book" charset="0"/>
                <a:cs typeface="Gotham Book" charset="0"/>
              </a:rPr>
              <a:t> in </a:t>
            </a:r>
            <a:r>
              <a:rPr lang="es-ES_tradnl" sz="800" dirty="0" err="1" smtClean="0">
                <a:solidFill>
                  <a:srgbClr val="646567"/>
                </a:solidFill>
                <a:latin typeface="Gotham Book" charset="0"/>
                <a:cs typeface="Gotham Book" charset="0"/>
              </a:rPr>
              <a:t>adults</a:t>
            </a:r>
            <a:r>
              <a:rPr lang="es-ES_tradnl" sz="800" dirty="0" smtClean="0">
                <a:solidFill>
                  <a:srgbClr val="646567"/>
                </a:solidFill>
                <a:latin typeface="Gotham Book" charset="0"/>
                <a:cs typeface="Gotham Book" charset="0"/>
              </a:rPr>
              <a:t>. Cochrane </a:t>
            </a:r>
            <a:r>
              <a:rPr lang="es-ES_tradnl" sz="800" dirty="0" err="1" smtClean="0">
                <a:solidFill>
                  <a:srgbClr val="646567"/>
                </a:solidFill>
                <a:latin typeface="Gotham Book" charset="0"/>
                <a:cs typeface="Gotham Book" charset="0"/>
              </a:rPr>
              <a:t>Database</a:t>
            </a:r>
            <a:r>
              <a:rPr lang="es-ES_tradnl" sz="800" dirty="0" smtClean="0">
                <a:solidFill>
                  <a:srgbClr val="646567"/>
                </a:solidFill>
                <a:latin typeface="Gotham Book" charset="0"/>
                <a:cs typeface="Gotham Book" charset="0"/>
              </a:rPr>
              <a:t> </a:t>
            </a:r>
            <a:r>
              <a:rPr lang="es-ES_tradnl" sz="800" dirty="0" err="1" smtClean="0">
                <a:solidFill>
                  <a:srgbClr val="646567"/>
                </a:solidFill>
                <a:latin typeface="Gotham Book" charset="0"/>
                <a:cs typeface="Gotham Book" charset="0"/>
              </a:rPr>
              <a:t>Syst</a:t>
            </a:r>
            <a:r>
              <a:rPr lang="es-ES_tradnl" sz="800" dirty="0" smtClean="0">
                <a:solidFill>
                  <a:srgbClr val="646567"/>
                </a:solidFill>
                <a:latin typeface="Gotham Book" charset="0"/>
                <a:cs typeface="Gotham Book" charset="0"/>
              </a:rPr>
              <a:t> Rev. 2015 </a:t>
            </a:r>
            <a:r>
              <a:rPr lang="es-ES_tradnl" sz="800" dirty="0" err="1" smtClean="0">
                <a:solidFill>
                  <a:srgbClr val="646567"/>
                </a:solidFill>
                <a:latin typeface="Gotham Book" charset="0"/>
                <a:cs typeface="Gotham Book" charset="0"/>
              </a:rPr>
              <a:t>Sep</a:t>
            </a:r>
            <a:r>
              <a:rPr lang="es-ES_tradnl" sz="800" dirty="0" smtClean="0">
                <a:solidFill>
                  <a:srgbClr val="646567"/>
                </a:solidFill>
                <a:latin typeface="Gotham Book" charset="0"/>
                <a:cs typeface="Gotham Book" charset="0"/>
              </a:rPr>
              <a:t> 4;(9):CD006716.</a:t>
            </a: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endParaRPr lang="es-ES_tradnl" sz="1200" dirty="0" smtClean="0">
              <a:solidFill>
                <a:srgbClr val="646567"/>
              </a:solidFill>
              <a:latin typeface="Gotham Book" charset="0"/>
              <a:cs typeface="Gotham Book" charset="0"/>
            </a:endParaRP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endParaRPr lang="es-ES_tradnl" sz="1200" dirty="0" smtClean="0">
              <a:solidFill>
                <a:srgbClr val="646567"/>
              </a:solidFill>
              <a:latin typeface="Gotham Book" charset="0"/>
              <a:cs typeface="Gotham Book" charset="0"/>
            </a:endParaRPr>
          </a:p>
          <a:p>
            <a:pPr eaLnBrk="1" hangingPunct="1">
              <a:spcBef>
                <a:spcPct val="20000"/>
              </a:spcBef>
              <a:buClr>
                <a:srgbClr val="FFCD00"/>
              </a:buClr>
              <a:buFont typeface="Calibri Light" charset="0"/>
              <a:buNone/>
            </a:pP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64</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143046461"/>
      </p:ext>
    </p:extLst>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endParaRPr lang="es-ES_tradnl" sz="1200" dirty="0" smtClean="0">
              <a:solidFill>
                <a:srgbClr val="646567"/>
              </a:solidFill>
              <a:latin typeface="Gotham Book" charset="0"/>
              <a:cs typeface="Gotham Book" charset="0"/>
            </a:endParaRPr>
          </a:p>
          <a:p>
            <a:pPr eaLnBrk="1" hangingPunct="1">
              <a:spcBef>
                <a:spcPct val="20000"/>
              </a:spcBef>
              <a:buClr>
                <a:srgbClr val="FFCD00"/>
              </a:buClr>
              <a:buFont typeface="Calibri Light" charset="0"/>
              <a:buNone/>
            </a:pP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66</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380468436"/>
      </p:ext>
    </p:extLst>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b="0" i="0" u="none" strike="noStrike" kern="1200" baseline="0" dirty="0" smtClean="0">
                <a:solidFill>
                  <a:schemeClr val="tx1"/>
                </a:solidFill>
                <a:latin typeface="+mn-lt"/>
                <a:ea typeface="+mn-ea"/>
                <a:cs typeface="+mn-cs"/>
              </a:rPr>
              <a:t>Un 80% de los pacientes oncológicos con enfermedad </a:t>
            </a:r>
            <a:r>
              <a:rPr lang="es-ES_tradnl" sz="1200" b="0" i="0" u="none" strike="noStrike" kern="1200" baseline="0" dirty="0" err="1" smtClean="0">
                <a:solidFill>
                  <a:schemeClr val="tx1"/>
                </a:solidFill>
                <a:latin typeface="+mn-lt"/>
                <a:ea typeface="+mn-ea"/>
                <a:cs typeface="+mn-cs"/>
              </a:rPr>
              <a:t>metastásica</a:t>
            </a:r>
            <a:r>
              <a:rPr lang="es-ES_tradnl" sz="1200" b="0" i="0" u="none" strike="noStrike" kern="1200" baseline="0" dirty="0" smtClean="0">
                <a:solidFill>
                  <a:schemeClr val="tx1"/>
                </a:solidFill>
                <a:latin typeface="+mn-lt"/>
                <a:ea typeface="+mn-ea"/>
                <a:cs typeface="+mn-cs"/>
              </a:rPr>
              <a:t> presentan dolor, principalmente por infiltración tumoral directa. Por otro lado, hasta un 20% de este dolor puede deberse a efectos adversos de los distintos tratamientos: cirugía, radioterapia y/o quimioterapia. </a:t>
            </a:r>
            <a:endParaRPr lang="es-ES_tradnl" sz="1200" dirty="0" smtClean="0">
              <a:solidFill>
                <a:srgbClr val="646567"/>
              </a:solidFill>
              <a:latin typeface="Gotham Book" charset="0"/>
              <a:cs typeface="Gotham Book" charset="0"/>
            </a:endParaRPr>
          </a:p>
          <a:p>
            <a:pPr eaLnBrk="1" hangingPunct="1">
              <a:spcBef>
                <a:spcPct val="20000"/>
              </a:spcBef>
              <a:buClr>
                <a:srgbClr val="FFCD00"/>
              </a:buClr>
              <a:buFont typeface="Calibri Light" charset="0"/>
              <a:buNone/>
            </a:pP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67</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445033256"/>
      </p:ext>
    </p:extLst>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0" i="0" u="none" strike="noStrike" kern="1200" baseline="0" dirty="0" smtClean="0">
                <a:solidFill>
                  <a:schemeClr val="tx1"/>
                </a:solidFill>
                <a:latin typeface="+mn-lt"/>
                <a:ea typeface="+mn-ea"/>
                <a:cs typeface="+mn-cs"/>
              </a:rPr>
              <a:t>El dolor oncológico suele tener un mecanismo de producción mixto, siendo poco frecuente que se manifieste como un síndrome de dolor </a:t>
            </a:r>
            <a:r>
              <a:rPr lang="es-ES_tradnl" sz="1200" b="0" i="0" u="none" strike="noStrike" kern="1200" baseline="0" dirty="0" err="1" smtClean="0">
                <a:solidFill>
                  <a:schemeClr val="tx1"/>
                </a:solidFill>
                <a:latin typeface="+mn-lt"/>
                <a:ea typeface="+mn-ea"/>
                <a:cs typeface="+mn-cs"/>
              </a:rPr>
              <a:t>neuropático</a:t>
            </a:r>
            <a:r>
              <a:rPr lang="es-ES_tradnl" sz="1200" b="0" i="0" u="none" strike="noStrike" kern="1200" baseline="0" dirty="0" smtClean="0">
                <a:solidFill>
                  <a:schemeClr val="tx1"/>
                </a:solidFill>
                <a:latin typeface="+mn-lt"/>
                <a:ea typeface="+mn-ea"/>
                <a:cs typeface="+mn-cs"/>
              </a:rPr>
              <a:t>, visceral o somático puro, sino que, habitualmente, se presenta como un síndrome complejo con componentes inflamatorios, </a:t>
            </a:r>
            <a:r>
              <a:rPr lang="es-ES_tradnl" sz="1200" b="0" i="0" u="none" strike="noStrike" kern="1200" baseline="0" dirty="0" err="1" smtClean="0">
                <a:solidFill>
                  <a:schemeClr val="tx1"/>
                </a:solidFill>
                <a:latin typeface="+mn-lt"/>
                <a:ea typeface="+mn-ea"/>
                <a:cs typeface="+mn-cs"/>
              </a:rPr>
              <a:t>neuropáticos</a:t>
            </a:r>
            <a:r>
              <a:rPr lang="es-ES_tradnl" sz="1200" b="0" i="0" u="none" strike="noStrike" kern="1200" baseline="0" dirty="0" smtClean="0">
                <a:solidFill>
                  <a:schemeClr val="tx1"/>
                </a:solidFill>
                <a:latin typeface="+mn-lt"/>
                <a:ea typeface="+mn-ea"/>
                <a:cs typeface="+mn-cs"/>
              </a:rPr>
              <a:t> e isquémicos, con frecuencia en múltiples localizaciones. Así, en el dolor oncológico, se combinan la molestia producida por el tumor que causa inflamación del tejido que lo rodea (dolor </a:t>
            </a:r>
            <a:r>
              <a:rPr lang="es-ES_tradnl" sz="1200" b="0" i="0" u="none" strike="noStrike" kern="1200" baseline="0" dirty="0" err="1" smtClean="0">
                <a:solidFill>
                  <a:schemeClr val="tx1"/>
                </a:solidFill>
                <a:latin typeface="+mn-lt"/>
                <a:ea typeface="+mn-ea"/>
                <a:cs typeface="+mn-cs"/>
              </a:rPr>
              <a:t>nociceptivo</a:t>
            </a:r>
            <a:r>
              <a:rPr lang="es-ES_tradnl" sz="1200" b="0" i="0" u="none" strike="noStrike" kern="1200" baseline="0" dirty="0" smtClean="0">
                <a:solidFill>
                  <a:schemeClr val="tx1"/>
                </a:solidFill>
                <a:latin typeface="+mn-lt"/>
                <a:ea typeface="+mn-ea"/>
                <a:cs typeface="+mn-cs"/>
              </a:rPr>
              <a:t>) y el producido por la presión de algún nervio por el tumor (dolor </a:t>
            </a:r>
            <a:r>
              <a:rPr lang="es-ES_tradnl" sz="1200" b="0" i="0" u="none" strike="noStrike" kern="1200" baseline="0" dirty="0" err="1" smtClean="0">
                <a:solidFill>
                  <a:schemeClr val="tx1"/>
                </a:solidFill>
                <a:latin typeface="+mn-lt"/>
                <a:ea typeface="+mn-ea"/>
                <a:cs typeface="+mn-cs"/>
              </a:rPr>
              <a:t>neuropático</a:t>
            </a:r>
            <a:r>
              <a:rPr lang="es-ES_tradnl" sz="1200" b="0" i="0" u="none" strike="noStrike" kern="1200" baseline="0" dirty="0" smtClean="0">
                <a:solidFill>
                  <a:schemeClr val="tx1"/>
                </a:solidFill>
                <a:latin typeface="+mn-lt"/>
                <a:ea typeface="+mn-ea"/>
                <a:cs typeface="+mn-cs"/>
              </a:rPr>
              <a:t>) </a:t>
            </a:r>
            <a:r>
              <a:rPr lang="es-ES_tradnl" sz="1200" b="1" i="0" u="none" strike="noStrike" kern="1200" baseline="0" dirty="0" smtClean="0">
                <a:solidFill>
                  <a:schemeClr val="tx1"/>
                </a:solidFill>
                <a:latin typeface="+mn-lt"/>
                <a:ea typeface="+mn-ea"/>
                <a:cs typeface="+mn-cs"/>
              </a:rPr>
              <a:t>(Figura )</a:t>
            </a:r>
            <a:r>
              <a:rPr lang="es-ES_tradnl" sz="1200" b="0" i="0" u="none" strike="noStrike" kern="1200" baseline="0" dirty="0" smtClean="0">
                <a:solidFill>
                  <a:schemeClr val="tx1"/>
                </a:solidFill>
                <a:latin typeface="+mn-lt"/>
                <a:ea typeface="+mn-ea"/>
                <a:cs typeface="+mn-cs"/>
              </a:rPr>
              <a:t>. </a:t>
            </a: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68</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17525478"/>
      </p:ext>
    </p:extLst>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b="0" i="0" u="none" strike="noStrike" kern="1200" baseline="0" dirty="0" smtClean="0">
                <a:solidFill>
                  <a:schemeClr val="tx1"/>
                </a:solidFill>
                <a:latin typeface="+mn-lt"/>
                <a:ea typeface="+mn-ea"/>
                <a:cs typeface="+mn-cs"/>
              </a:rPr>
              <a:t>Un reciente estudio ha evaluado los síndromes de dolor en 384 pacientes con cáncer que presentaban dolor crónico. Se utilizó un cuestionario para determinar la prevalencia y fisiopatología de los distintos síndromes. Esta información se relacionó con los datos clínicos, psicosociales y de atención médica. La mayoría de los pacientes tenían enfermedad </a:t>
            </a:r>
            <a:r>
              <a:rPr lang="es-ES_tradnl" sz="1200" b="0" i="0" u="none" strike="noStrike" kern="1200" baseline="0" dirty="0" err="1" smtClean="0">
                <a:solidFill>
                  <a:schemeClr val="tx1"/>
                </a:solidFill>
                <a:latin typeface="+mn-lt"/>
                <a:ea typeface="+mn-ea"/>
                <a:cs typeface="+mn-cs"/>
              </a:rPr>
              <a:t>metastásica</a:t>
            </a:r>
            <a:r>
              <a:rPr lang="es-ES_tradnl" sz="1200" b="0" i="0" u="none" strike="noStrike" kern="1200" baseline="0" dirty="0" smtClean="0">
                <a:solidFill>
                  <a:schemeClr val="tx1"/>
                </a:solidFill>
                <a:latin typeface="+mn-lt"/>
                <a:ea typeface="+mn-ea"/>
                <a:cs typeface="+mn-cs"/>
              </a:rPr>
              <a:t> avanzada. Se observó que el dolor mixto estaba representado en todos los síndromes, aunque los relacionados con el dolor óseo y la afectación de las estructuras de la pared torácica fueron los más frecuentes. Los autores concluyeron que, prácticamente todos los síndromes de dolor por cáncer, pueden ser de fisiopatología mixta. </a:t>
            </a:r>
            <a:endParaRPr lang="es-ES_tradnl" sz="1200" b="1" i="0" u="none" strike="noStrike"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endParaRPr lang="es-ES_tradnl" sz="1200" b="1" i="0" u="none" strike="noStrike"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b="1" i="0" u="none" strike="noStrike" kern="1200" baseline="0" dirty="0" smtClean="0">
                <a:solidFill>
                  <a:schemeClr val="tx1"/>
                </a:solidFill>
                <a:latin typeface="+mn-lt"/>
                <a:ea typeface="+mn-ea"/>
                <a:cs typeface="+mn-cs"/>
              </a:rPr>
              <a:t>Bibliografía</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Paice</a:t>
            </a:r>
            <a:r>
              <a:rPr lang="es-ES_tradnl" sz="1200" b="0" i="0" u="none" strike="noStrike" kern="1200" baseline="0" dirty="0" smtClean="0">
                <a:solidFill>
                  <a:schemeClr val="tx1"/>
                </a:solidFill>
                <a:latin typeface="+mn-lt"/>
                <a:ea typeface="+mn-ea"/>
                <a:cs typeface="+mn-cs"/>
              </a:rPr>
              <a:t> JA. </a:t>
            </a:r>
            <a:r>
              <a:rPr lang="es-ES_tradnl" sz="1200" b="0" i="0" u="none" strike="noStrike" kern="1200" baseline="0" dirty="0" err="1" smtClean="0">
                <a:solidFill>
                  <a:schemeClr val="tx1"/>
                </a:solidFill>
                <a:latin typeface="+mn-lt"/>
                <a:ea typeface="+mn-ea"/>
                <a:cs typeface="+mn-cs"/>
              </a:rPr>
              <a:t>Mechanisms</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neuropathic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Support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2003;1:107-20. </a:t>
            </a:r>
            <a:endParaRPr lang="es-ES_tradnl" sz="1200" dirty="0" smtClean="0">
              <a:solidFill>
                <a:srgbClr val="646567"/>
              </a:solidFill>
              <a:latin typeface="Gotham Book" charset="0"/>
              <a:cs typeface="Gotham Book" charset="0"/>
            </a:endParaRPr>
          </a:p>
          <a:p>
            <a:pPr eaLnBrk="1" hangingPunct="1">
              <a:spcBef>
                <a:spcPct val="20000"/>
              </a:spcBef>
              <a:buClr>
                <a:srgbClr val="FFCD00"/>
              </a:buClr>
              <a:buFont typeface="Calibri Light" charset="0"/>
              <a:buNone/>
            </a:pP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69</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069815077"/>
      </p:ext>
    </p:extLst>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b="1" i="0" u="none" strike="noStrike" kern="1200" baseline="0" dirty="0" smtClean="0">
                <a:solidFill>
                  <a:schemeClr val="tx1"/>
                </a:solidFill>
                <a:latin typeface="+mn-lt"/>
                <a:ea typeface="+mn-ea"/>
                <a:cs typeface="+mn-cs"/>
              </a:rPr>
              <a:t>“Es importante realizar un diagnóstico </a:t>
            </a:r>
            <a:r>
              <a:rPr lang="es-ES_tradnl" sz="1200" b="1" i="0" u="none" strike="noStrike" kern="1200" baseline="0" dirty="0" err="1" smtClean="0">
                <a:solidFill>
                  <a:schemeClr val="tx1"/>
                </a:solidFill>
                <a:latin typeface="+mn-lt"/>
                <a:ea typeface="+mn-ea"/>
                <a:cs typeface="+mn-cs"/>
              </a:rPr>
              <a:t>sindrómico</a:t>
            </a:r>
            <a:r>
              <a:rPr lang="es-ES_tradnl" sz="1200" b="1" i="0" u="none" strike="noStrike" kern="1200" baseline="0" dirty="0" smtClean="0">
                <a:solidFill>
                  <a:schemeClr val="tx1"/>
                </a:solidFill>
                <a:latin typeface="+mn-lt"/>
                <a:ea typeface="+mn-ea"/>
                <a:cs typeface="+mn-cs"/>
              </a:rPr>
              <a:t> adecuado para poder establecer una propuesta terapéutica eficaz puesto que cada componente requiere de una terapia específica” </a:t>
            </a: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b="1" i="0" u="none" strike="noStrike" kern="1200" baseline="0" dirty="0" smtClean="0">
                <a:solidFill>
                  <a:schemeClr val="tx1"/>
                </a:solidFill>
                <a:latin typeface="+mn-lt"/>
                <a:ea typeface="+mn-ea"/>
                <a:cs typeface="+mn-cs"/>
              </a:rPr>
              <a:t>Bibliografía</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Ponce S, Yuste A, </a:t>
            </a:r>
            <a:r>
              <a:rPr lang="es-ES_tradnl" sz="1200" b="0" i="0" u="none" strike="noStrike" kern="1200" baseline="0" dirty="0" err="1" smtClean="0">
                <a:solidFill>
                  <a:schemeClr val="tx1"/>
                </a:solidFill>
                <a:latin typeface="+mn-lt"/>
                <a:ea typeface="+mn-ea"/>
                <a:cs typeface="+mn-cs"/>
              </a:rPr>
              <a:t>Esquivias</a:t>
            </a:r>
            <a:r>
              <a:rPr lang="es-ES_tradnl" sz="1200" b="0" i="0" u="none" strike="noStrike" kern="1200" baseline="0" dirty="0" smtClean="0">
                <a:solidFill>
                  <a:schemeClr val="tx1"/>
                </a:solidFill>
                <a:latin typeface="+mn-lt"/>
                <a:ea typeface="+mn-ea"/>
                <a:cs typeface="+mn-cs"/>
              </a:rPr>
              <a:t> A. A </a:t>
            </a:r>
            <a:r>
              <a:rPr lang="es-ES_tradnl" sz="1200" b="0" i="0" u="none" strike="noStrike" kern="1200" baseline="0" dirty="0" err="1" smtClean="0">
                <a:solidFill>
                  <a:schemeClr val="tx1"/>
                </a:solidFill>
                <a:latin typeface="+mn-lt"/>
                <a:ea typeface="+mn-ea"/>
                <a:cs typeface="+mn-cs"/>
              </a:rPr>
              <a:t>cross-sectional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comparative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syndromic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description</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oncological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mixed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Medical </a:t>
            </a:r>
            <a:r>
              <a:rPr lang="es-ES_tradnl" sz="1200" b="0" i="0" u="none" strike="noStrike" kern="1200" baseline="0" dirty="0" err="1" smtClean="0">
                <a:solidFill>
                  <a:schemeClr val="tx1"/>
                </a:solidFill>
                <a:latin typeface="+mn-lt"/>
                <a:ea typeface="+mn-ea"/>
                <a:cs typeface="+mn-cs"/>
              </a:rPr>
              <a:t>Oncology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Units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Spain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Eur</a:t>
            </a:r>
            <a:r>
              <a:rPr lang="es-ES_tradnl" sz="1200" b="0" i="0" u="none" strike="noStrike" kern="1200" baseline="0" dirty="0" smtClean="0">
                <a:solidFill>
                  <a:schemeClr val="tx1"/>
                </a:solidFill>
                <a:latin typeface="+mn-lt"/>
                <a:ea typeface="+mn-ea"/>
                <a:cs typeface="+mn-cs"/>
              </a:rPr>
              <a:t> J of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2017 (In </a:t>
            </a:r>
            <a:r>
              <a:rPr lang="es-ES_tradnl" sz="1200" b="0" i="0" u="none" strike="noStrike" kern="1200" baseline="0" dirty="0" err="1" smtClean="0">
                <a:solidFill>
                  <a:schemeClr val="tx1"/>
                </a:solidFill>
                <a:latin typeface="+mn-lt"/>
                <a:ea typeface="+mn-ea"/>
                <a:cs typeface="+mn-cs"/>
              </a:rPr>
              <a:t>Press</a:t>
            </a:r>
            <a:r>
              <a:rPr lang="es-ES_tradnl" sz="1200" b="0" i="0" u="none" strike="noStrike" kern="1200" baseline="0" dirty="0" smtClean="0">
                <a:solidFill>
                  <a:schemeClr val="tx1"/>
                </a:solidFill>
                <a:latin typeface="+mn-lt"/>
                <a:ea typeface="+mn-ea"/>
                <a:cs typeface="+mn-cs"/>
              </a:rPr>
              <a:t>).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Abal</a:t>
            </a:r>
            <a:r>
              <a:rPr lang="es-ES_tradnl" sz="1200" b="0" i="0" u="none" strike="noStrike" kern="1200" baseline="0" dirty="0" smtClean="0">
                <a:solidFill>
                  <a:schemeClr val="tx1"/>
                </a:solidFill>
                <a:latin typeface="+mn-lt"/>
                <a:ea typeface="+mn-ea"/>
                <a:cs typeface="+mn-cs"/>
              </a:rPr>
              <a:t> M, Madrid F. </a:t>
            </a:r>
            <a:r>
              <a:rPr lang="es-ES_tradnl" sz="1200" b="0" i="0" u="none" strike="noStrike" kern="1200" baseline="0" dirty="0" err="1" smtClean="0">
                <a:solidFill>
                  <a:schemeClr val="tx1"/>
                </a:solidFill>
                <a:latin typeface="+mn-lt"/>
                <a:ea typeface="+mn-ea"/>
                <a:cs typeface="+mn-cs"/>
              </a:rPr>
              <a:t>Episodical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definition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etiology</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epidemiology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Soc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Esp</a:t>
            </a:r>
            <a:r>
              <a:rPr lang="es-ES_tradnl" sz="1200" b="0" i="0" u="none" strike="noStrike" kern="1200" baseline="0" dirty="0" smtClean="0">
                <a:solidFill>
                  <a:schemeClr val="tx1"/>
                </a:solidFill>
                <a:latin typeface="+mn-lt"/>
                <a:ea typeface="+mn-ea"/>
                <a:cs typeface="+mn-cs"/>
              </a:rPr>
              <a:t> Dolor 2002;9:88-93.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Knudsen</a:t>
            </a:r>
            <a:r>
              <a:rPr lang="es-ES_tradnl" sz="1200" b="0" i="0" u="none" strike="noStrike" kern="1200" baseline="0" dirty="0" smtClean="0">
                <a:solidFill>
                  <a:schemeClr val="tx1"/>
                </a:solidFill>
                <a:latin typeface="+mn-lt"/>
                <a:ea typeface="+mn-ea"/>
                <a:cs typeface="+mn-cs"/>
              </a:rPr>
              <a:t> AK, </a:t>
            </a:r>
            <a:r>
              <a:rPr lang="es-ES_tradnl" sz="1200" b="0" i="0" u="none" strike="noStrike" kern="1200" baseline="0" dirty="0" err="1" smtClean="0">
                <a:solidFill>
                  <a:schemeClr val="tx1"/>
                </a:solidFill>
                <a:latin typeface="+mn-lt"/>
                <a:ea typeface="+mn-ea"/>
                <a:cs typeface="+mn-cs"/>
              </a:rPr>
              <a:t>Aass</a:t>
            </a:r>
            <a:r>
              <a:rPr lang="es-ES_tradnl" sz="1200" b="0" i="0" u="none" strike="noStrike" kern="1200" baseline="0" dirty="0" smtClean="0">
                <a:solidFill>
                  <a:schemeClr val="tx1"/>
                </a:solidFill>
                <a:latin typeface="+mn-lt"/>
                <a:ea typeface="+mn-ea"/>
                <a:cs typeface="+mn-cs"/>
              </a:rPr>
              <a:t> N, </a:t>
            </a:r>
            <a:r>
              <a:rPr lang="es-ES_tradnl" sz="1200" b="0" i="0" u="none" strike="noStrike" kern="1200" baseline="0" dirty="0" err="1" smtClean="0">
                <a:solidFill>
                  <a:schemeClr val="tx1"/>
                </a:solidFill>
                <a:latin typeface="+mn-lt"/>
                <a:ea typeface="+mn-ea"/>
                <a:cs typeface="+mn-cs"/>
              </a:rPr>
              <a:t>Fainsinger</a:t>
            </a:r>
            <a:r>
              <a:rPr lang="es-ES_tradnl" sz="1200" b="0" i="0" u="none" strike="noStrike" kern="1200" baseline="0" dirty="0" smtClean="0">
                <a:solidFill>
                  <a:schemeClr val="tx1"/>
                </a:solidFill>
                <a:latin typeface="+mn-lt"/>
                <a:ea typeface="+mn-ea"/>
                <a:cs typeface="+mn-cs"/>
              </a:rPr>
              <a:t> R,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Classification</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-a </a:t>
            </a:r>
            <a:r>
              <a:rPr lang="es-ES_tradnl" sz="1200" b="0" i="0" u="none" strike="noStrike" kern="1200" baseline="0" dirty="0" err="1" smtClean="0">
                <a:solidFill>
                  <a:schemeClr val="tx1"/>
                </a:solidFill>
                <a:latin typeface="+mn-lt"/>
                <a:ea typeface="+mn-ea"/>
                <a:cs typeface="+mn-cs"/>
              </a:rPr>
              <a:t>systematic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literature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Palliat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Med</a:t>
            </a:r>
            <a:r>
              <a:rPr lang="es-ES_tradnl" sz="1200" b="0" i="0" u="none" strike="noStrike" kern="1200" baseline="0" dirty="0" smtClean="0">
                <a:solidFill>
                  <a:schemeClr val="tx1"/>
                </a:solidFill>
                <a:latin typeface="+mn-lt"/>
                <a:ea typeface="+mn-ea"/>
                <a:cs typeface="+mn-cs"/>
              </a:rPr>
              <a:t> 2009;23:295–308. </a:t>
            </a: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70</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041808297"/>
      </p:ext>
    </p:extLst>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b="1" i="0" u="none" strike="noStrike" kern="1200" baseline="0" dirty="0" smtClean="0">
                <a:solidFill>
                  <a:schemeClr val="tx1"/>
                </a:solidFill>
                <a:latin typeface="+mn-lt"/>
                <a:ea typeface="+mn-ea"/>
                <a:cs typeface="+mn-cs"/>
              </a:rPr>
              <a:t>Bibliografía</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Bennett MI. </a:t>
            </a:r>
            <a:r>
              <a:rPr lang="es-ES_tradnl" sz="1200" b="0" i="0" u="none" strike="noStrike" kern="1200" baseline="0" dirty="0" err="1" smtClean="0">
                <a:solidFill>
                  <a:schemeClr val="tx1"/>
                </a:solidFill>
                <a:latin typeface="+mn-lt"/>
                <a:ea typeface="+mn-ea"/>
                <a:cs typeface="+mn-cs"/>
              </a:rPr>
              <a:t>Effectiveness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antiepileptic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antidepressant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drugs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when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added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to</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opioids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systematic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Palliat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Med</a:t>
            </a:r>
            <a:r>
              <a:rPr lang="es-ES_tradnl" sz="1200" b="0" i="0" u="none" strike="noStrike" kern="1200" baseline="0" dirty="0" smtClean="0">
                <a:solidFill>
                  <a:schemeClr val="tx1"/>
                </a:solidFill>
                <a:latin typeface="+mn-lt"/>
                <a:ea typeface="+mn-ea"/>
                <a:cs typeface="+mn-cs"/>
              </a:rPr>
              <a:t> 2011;25:553–559. </a:t>
            </a:r>
          </a:p>
          <a:p>
            <a:r>
              <a:rPr lang="es-ES_tradnl" sz="1200" b="0" i="0" u="none" strike="noStrike" kern="1200" baseline="0" dirty="0" smtClean="0">
                <a:solidFill>
                  <a:schemeClr val="tx1"/>
                </a:solidFill>
                <a:latin typeface="+mn-lt"/>
                <a:ea typeface="+mn-ea"/>
                <a:cs typeface="+mn-cs"/>
              </a:rPr>
              <a:t>• </a:t>
            </a:r>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Fallon</a:t>
            </a:r>
            <a:r>
              <a:rPr lang="es-ES_tradnl" sz="1200" b="0" i="0" u="none" strike="noStrike" kern="1200" baseline="0" dirty="0" smtClean="0">
                <a:solidFill>
                  <a:schemeClr val="tx1"/>
                </a:solidFill>
                <a:latin typeface="+mn-lt"/>
                <a:ea typeface="+mn-ea"/>
                <a:cs typeface="+mn-cs"/>
              </a:rPr>
              <a:t> MT. </a:t>
            </a:r>
            <a:r>
              <a:rPr lang="es-ES_tradnl" sz="1200" b="0" i="0" u="none" strike="noStrike" kern="1200" baseline="0" dirty="0" err="1" smtClean="0">
                <a:solidFill>
                  <a:schemeClr val="tx1"/>
                </a:solidFill>
                <a:latin typeface="+mn-lt"/>
                <a:ea typeface="+mn-ea"/>
                <a:cs typeface="+mn-cs"/>
              </a:rPr>
              <a:t>Neuropatic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Br J </a:t>
            </a:r>
            <a:r>
              <a:rPr lang="es-ES_tradnl" sz="1200" b="0" i="0" u="none" strike="noStrike" kern="1200" baseline="0" dirty="0" err="1" smtClean="0">
                <a:solidFill>
                  <a:schemeClr val="tx1"/>
                </a:solidFill>
                <a:latin typeface="+mn-lt"/>
                <a:ea typeface="+mn-ea"/>
                <a:cs typeface="+mn-cs"/>
              </a:rPr>
              <a:t>Anaesth</a:t>
            </a:r>
            <a:r>
              <a:rPr lang="es-ES_tradnl" sz="1200" b="0" i="0" u="none" strike="noStrike" kern="1200" baseline="0" dirty="0" smtClean="0">
                <a:solidFill>
                  <a:schemeClr val="tx1"/>
                </a:solidFill>
                <a:latin typeface="+mn-lt"/>
                <a:ea typeface="+mn-ea"/>
                <a:cs typeface="+mn-cs"/>
              </a:rPr>
              <a:t> 2013;111:105-111.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Dworkin</a:t>
            </a:r>
            <a:r>
              <a:rPr lang="es-ES_tradnl" sz="1200" b="0" i="0" u="none" strike="noStrike" kern="1200" baseline="0" dirty="0" smtClean="0">
                <a:solidFill>
                  <a:schemeClr val="tx1"/>
                </a:solidFill>
                <a:latin typeface="+mn-lt"/>
                <a:ea typeface="+mn-ea"/>
                <a:cs typeface="+mn-cs"/>
              </a:rPr>
              <a:t> RH, </a:t>
            </a:r>
            <a:r>
              <a:rPr lang="es-ES_tradnl" sz="1200" b="0" i="0" u="none" strike="noStrike" kern="1200" baseline="0" dirty="0" err="1" smtClean="0">
                <a:solidFill>
                  <a:schemeClr val="tx1"/>
                </a:solidFill>
                <a:latin typeface="+mn-lt"/>
                <a:ea typeface="+mn-ea"/>
                <a:cs typeface="+mn-cs"/>
              </a:rPr>
              <a:t>Backonja</a:t>
            </a:r>
            <a:r>
              <a:rPr lang="es-ES_tradnl" sz="1200" b="0" i="0" u="none" strike="noStrike" kern="1200" baseline="0" dirty="0" smtClean="0">
                <a:solidFill>
                  <a:schemeClr val="tx1"/>
                </a:solidFill>
                <a:latin typeface="+mn-lt"/>
                <a:ea typeface="+mn-ea"/>
                <a:cs typeface="+mn-cs"/>
              </a:rPr>
              <a:t> M, </a:t>
            </a:r>
            <a:r>
              <a:rPr lang="es-ES_tradnl" sz="1200" b="0" i="0" u="none" strike="noStrike" kern="1200" baseline="0" dirty="0" err="1" smtClean="0">
                <a:solidFill>
                  <a:schemeClr val="tx1"/>
                </a:solidFill>
                <a:latin typeface="+mn-lt"/>
                <a:ea typeface="+mn-ea"/>
                <a:cs typeface="+mn-cs"/>
              </a:rPr>
              <a:t>Rowbotham</a:t>
            </a:r>
            <a:r>
              <a:rPr lang="es-ES_tradnl" sz="1200" b="0" i="0" u="none" strike="noStrike" kern="1200" baseline="0" dirty="0" smtClean="0">
                <a:solidFill>
                  <a:schemeClr val="tx1"/>
                </a:solidFill>
                <a:latin typeface="+mn-lt"/>
                <a:ea typeface="+mn-ea"/>
                <a:cs typeface="+mn-cs"/>
              </a:rPr>
              <a:t> MC,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Advances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neuropathic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diagnosis, </a:t>
            </a:r>
            <a:r>
              <a:rPr lang="es-ES_tradnl" sz="1200" b="0" i="0" u="none" strike="noStrike" kern="1200" baseline="0" dirty="0" err="1" smtClean="0">
                <a:solidFill>
                  <a:schemeClr val="tx1"/>
                </a:solidFill>
                <a:latin typeface="+mn-lt"/>
                <a:ea typeface="+mn-ea"/>
                <a:cs typeface="+mn-cs"/>
              </a:rPr>
              <a:t>mechanisms</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tratment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recommendations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Arch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Neurol</a:t>
            </a:r>
            <a:r>
              <a:rPr lang="es-ES_tradnl" sz="1200" b="0" i="0" u="none" strike="noStrike" kern="1200" baseline="0" dirty="0" smtClean="0">
                <a:solidFill>
                  <a:schemeClr val="tx1"/>
                </a:solidFill>
                <a:latin typeface="+mn-lt"/>
                <a:ea typeface="+mn-ea"/>
                <a:cs typeface="+mn-cs"/>
              </a:rPr>
              <a:t> 2003;69:1524-1534.. </a:t>
            </a: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71</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28949244"/>
      </p:ext>
    </p:extLst>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rPr>
              <a:pPr/>
              <a:t>72</a:t>
            </a:fld>
            <a:endParaRPr lang="es-ES_tradnl">
              <a:solidFill>
                <a:prstClr val="black"/>
              </a:solidFill>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388137450"/>
      </p:ext>
    </p:extLst>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0" i="0" u="none" strike="noStrike" kern="1200" baseline="0" dirty="0" smtClean="0">
                <a:solidFill>
                  <a:schemeClr val="tx1"/>
                </a:solidFill>
                <a:latin typeface="+mn-lt"/>
                <a:ea typeface="+mn-ea"/>
                <a:cs typeface="+mn-cs"/>
              </a:rPr>
              <a:t>El dolor de final de dosis va apareciendo progresivamente conforme se acerca la hora de la siguiente toma de los opioides pautados para el dolor basal, lo cual indica una dosis insuficiente, un intervalo entre dosis excesivamente largo o, también, una variabilidad farmacocinética interindividual. El dolor de final de dosis ha sido a veces erróneamente considerado como DIO. </a:t>
            </a:r>
          </a:p>
          <a:p>
            <a:r>
              <a:rPr lang="es-ES_tradnl" sz="1200" b="0" i="0" u="none" strike="noStrike" kern="1200" baseline="0" dirty="0" smtClean="0">
                <a:solidFill>
                  <a:schemeClr val="tx1"/>
                </a:solidFill>
                <a:latin typeface="+mn-lt"/>
                <a:ea typeface="+mn-ea"/>
                <a:cs typeface="+mn-cs"/>
              </a:rPr>
              <a:t>El DIO muestra una gran variabilidad entre los pacientes y otras definiciones entienden que puede consistir en episodios intermitentes de dolor sin que necesariamente deba existir un dolor basal. De la misma forma queda alguna reticencia con la parte de la definición que especifica que en el DIO el dolor basal debe estar estabilizado con opioides y no con otro tipo de analgésicos. De hecho, la misma definición dada por </a:t>
            </a:r>
            <a:r>
              <a:rPr lang="es-ES_tradnl" sz="1200" b="0" i="0" u="none" strike="noStrike" kern="1200" baseline="0" dirty="0" err="1" smtClean="0">
                <a:solidFill>
                  <a:schemeClr val="tx1"/>
                </a:solidFill>
                <a:latin typeface="+mn-lt"/>
                <a:ea typeface="+mn-ea"/>
                <a:cs typeface="+mn-cs"/>
              </a:rPr>
              <a:t>Portenoy</a:t>
            </a:r>
            <a:r>
              <a:rPr lang="es-ES_tradnl" sz="1200" b="0" i="0" u="none" strike="noStrike" kern="1200" baseline="0" dirty="0" smtClean="0">
                <a:solidFill>
                  <a:schemeClr val="tx1"/>
                </a:solidFill>
                <a:latin typeface="+mn-lt"/>
                <a:ea typeface="+mn-ea"/>
                <a:cs typeface="+mn-cs"/>
              </a:rPr>
              <a:t> y colaboradores en 1999 fue re-escrita en ediciones posteriores, sin mencionar ya que fuese indispensable que el dolor estuviese controlado por opioides. </a:t>
            </a:r>
            <a:endParaRPr lang="es-ES_tradnl" sz="1200" b="1" i="0" u="none" strike="noStrike"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b="1" i="0" u="none" strike="noStrike" kern="1200" baseline="0" dirty="0" smtClean="0">
                <a:solidFill>
                  <a:schemeClr val="tx1"/>
                </a:solidFill>
                <a:latin typeface="+mn-lt"/>
                <a:ea typeface="+mn-ea"/>
                <a:cs typeface="+mn-cs"/>
              </a:rPr>
              <a:t>Bibliografía</a:t>
            </a: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b="0" i="0" u="none" strike="noStrike" kern="1200" baseline="0" dirty="0" smtClean="0">
                <a:solidFill>
                  <a:schemeClr val="tx1"/>
                </a:solidFill>
                <a:latin typeface="+mn-lt"/>
                <a:ea typeface="+mn-ea"/>
                <a:cs typeface="+mn-cs"/>
              </a:rPr>
              <a:t>• Davies AN, </a:t>
            </a:r>
            <a:r>
              <a:rPr lang="es-ES_tradnl" sz="1200" b="0" i="0" u="none" strike="noStrike" kern="1200" baseline="0" dirty="0" err="1" smtClean="0">
                <a:solidFill>
                  <a:schemeClr val="tx1"/>
                </a:solidFill>
                <a:latin typeface="+mn-lt"/>
                <a:ea typeface="+mn-ea"/>
                <a:cs typeface="+mn-cs"/>
              </a:rPr>
              <a:t>Dickman</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Reid</a:t>
            </a:r>
            <a:r>
              <a:rPr lang="es-ES_tradnl" sz="1200" b="0" i="0" u="none" strike="noStrike" kern="1200" baseline="0" dirty="0" smtClean="0">
                <a:solidFill>
                  <a:schemeClr val="tx1"/>
                </a:solidFill>
                <a:latin typeface="+mn-lt"/>
                <a:ea typeface="+mn-ea"/>
                <a:cs typeface="+mn-cs"/>
              </a:rPr>
              <a:t> C, Stevens AM, </a:t>
            </a:r>
            <a:r>
              <a:rPr lang="es-ES_tradnl" sz="1200" b="0" i="0" u="none" strike="noStrike" kern="1200" baseline="0" dirty="0" err="1" smtClean="0">
                <a:solidFill>
                  <a:schemeClr val="tx1"/>
                </a:solidFill>
                <a:latin typeface="+mn-lt"/>
                <a:ea typeface="+mn-ea"/>
                <a:cs typeface="+mn-cs"/>
              </a:rPr>
              <a:t>Zeppetella</a:t>
            </a:r>
            <a:r>
              <a:rPr lang="es-ES_tradnl" sz="1200" b="0" i="0" u="none" strike="noStrike" kern="1200" baseline="0" dirty="0" smtClean="0">
                <a:solidFill>
                  <a:schemeClr val="tx1"/>
                </a:solidFill>
                <a:latin typeface="+mn-lt"/>
                <a:ea typeface="+mn-ea"/>
                <a:cs typeface="+mn-cs"/>
              </a:rPr>
              <a:t> G.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cancer-related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breakthrough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recommendations</a:t>
            </a:r>
            <a:r>
              <a:rPr lang="es-ES_tradnl" sz="1200" b="0" i="0" u="none" strike="noStrike" kern="1200" baseline="0" dirty="0" smtClean="0">
                <a:solidFill>
                  <a:schemeClr val="tx1"/>
                </a:solidFill>
                <a:latin typeface="+mn-lt"/>
                <a:ea typeface="+mn-ea"/>
                <a:cs typeface="+mn-cs"/>
              </a:rPr>
              <a:t> of a </a:t>
            </a:r>
            <a:r>
              <a:rPr lang="es-ES_tradnl" sz="1200" b="0" i="0" u="none" strike="noStrike" kern="1200" baseline="0" dirty="0" err="1" smtClean="0">
                <a:solidFill>
                  <a:schemeClr val="tx1"/>
                </a:solidFill>
                <a:latin typeface="+mn-lt"/>
                <a:ea typeface="+mn-ea"/>
                <a:cs typeface="+mn-cs"/>
              </a:rPr>
              <a:t>task</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group</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Science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Committee</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Association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Palliative</a:t>
            </a:r>
            <a:r>
              <a:rPr lang="es-ES_tradnl" sz="1200" b="0" i="0" u="none" strike="noStrike" kern="1200" baseline="0" dirty="0" smtClean="0">
                <a:solidFill>
                  <a:schemeClr val="tx1"/>
                </a:solidFill>
                <a:latin typeface="+mn-lt"/>
                <a:ea typeface="+mn-ea"/>
                <a:cs typeface="+mn-cs"/>
              </a:rPr>
              <a:t> Medicine of Great </a:t>
            </a:r>
            <a:r>
              <a:rPr lang="es-ES_tradnl" sz="1200" b="0" i="0" u="none" strike="noStrike" kern="1200" baseline="0" dirty="0" err="1" smtClean="0">
                <a:solidFill>
                  <a:schemeClr val="tx1"/>
                </a:solidFill>
                <a:latin typeface="+mn-lt"/>
                <a:ea typeface="+mn-ea"/>
                <a:cs typeface="+mn-cs"/>
              </a:rPr>
              <a:t>Britain</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Ireland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Eur</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2009;13:331-338. </a:t>
            </a: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Cajaraville</a:t>
            </a:r>
            <a:r>
              <a:rPr lang="es-ES_tradnl" sz="1200" b="0" i="0" u="none" strike="noStrike" kern="1200" baseline="0" dirty="0" smtClean="0">
                <a:solidFill>
                  <a:schemeClr val="tx1"/>
                </a:solidFill>
                <a:latin typeface="+mn-lt"/>
                <a:ea typeface="+mn-ea"/>
                <a:cs typeface="+mn-cs"/>
              </a:rPr>
              <a:t> J, Cánovas L, Santos J, Ortega E, Cuello J, </a:t>
            </a:r>
            <a:r>
              <a:rPr lang="es-ES_tradnl" sz="1200" b="0" i="0" u="none" strike="noStrike" kern="1200" baseline="0" dirty="0" err="1" smtClean="0">
                <a:solidFill>
                  <a:schemeClr val="tx1"/>
                </a:solidFill>
                <a:latin typeface="+mn-lt"/>
                <a:ea typeface="+mn-ea"/>
                <a:cs typeface="+mn-cs"/>
              </a:rPr>
              <a:t>Alborés</a:t>
            </a:r>
            <a:r>
              <a:rPr lang="es-ES_tradnl" sz="1200" b="0" i="0" u="none" strike="noStrike" kern="1200" baseline="0" dirty="0" smtClean="0">
                <a:solidFill>
                  <a:schemeClr val="tx1"/>
                </a:solidFill>
                <a:latin typeface="+mn-lt"/>
                <a:ea typeface="+mn-ea"/>
                <a:cs typeface="+mn-cs"/>
              </a:rPr>
              <a:t> R,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Inter-and </a:t>
            </a:r>
            <a:r>
              <a:rPr lang="es-ES_tradnl" sz="1200" b="0" i="0" u="none" strike="noStrike" kern="1200" baseline="0" dirty="0" err="1" smtClean="0">
                <a:solidFill>
                  <a:schemeClr val="tx1"/>
                </a:solidFill>
                <a:latin typeface="+mn-lt"/>
                <a:ea typeface="+mn-ea"/>
                <a:cs typeface="+mn-cs"/>
              </a:rPr>
              <a:t>intra-patient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variability</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breakthrough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episodes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opioid-treated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underlying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chronic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observational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prospective</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multicenter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study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Soc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Esp</a:t>
            </a:r>
            <a:r>
              <a:rPr lang="es-ES_tradnl" sz="1200" b="0" i="0" u="none" strike="noStrike" kern="1200" baseline="0" dirty="0" smtClean="0">
                <a:solidFill>
                  <a:schemeClr val="tx1"/>
                </a:solidFill>
                <a:latin typeface="+mn-lt"/>
                <a:ea typeface="+mn-ea"/>
                <a:cs typeface="+mn-cs"/>
              </a:rPr>
              <a:t> Dolor. 2016;23:6-15.</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Portenoy</a:t>
            </a:r>
            <a:r>
              <a:rPr lang="es-ES_tradnl" sz="1200" b="0" i="0" u="none" strike="noStrike" kern="1200" baseline="0" dirty="0" smtClean="0">
                <a:solidFill>
                  <a:schemeClr val="tx1"/>
                </a:solidFill>
                <a:latin typeface="+mn-lt"/>
                <a:ea typeface="+mn-ea"/>
                <a:cs typeface="+mn-cs"/>
              </a:rPr>
              <a:t> RK, Hagen NA. </a:t>
            </a:r>
            <a:r>
              <a:rPr lang="es-ES_tradnl" sz="1200" b="0" i="0" u="none" strike="noStrike" kern="1200" baseline="0" dirty="0" err="1" smtClean="0">
                <a:solidFill>
                  <a:schemeClr val="tx1"/>
                </a:solidFill>
                <a:latin typeface="+mn-lt"/>
                <a:ea typeface="+mn-ea"/>
                <a:cs typeface="+mn-cs"/>
              </a:rPr>
              <a:t>Breakthrough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definition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prevalence</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characteristics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1990;41:273-281.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Meriggi</a:t>
            </a:r>
            <a:r>
              <a:rPr lang="es-ES_tradnl" sz="1200" b="0" i="0" u="none" strike="noStrike" kern="1200" baseline="0" dirty="0" smtClean="0">
                <a:solidFill>
                  <a:schemeClr val="tx1"/>
                </a:solidFill>
                <a:latin typeface="+mn-lt"/>
                <a:ea typeface="+mn-ea"/>
                <a:cs typeface="+mn-cs"/>
              </a:rPr>
              <a:t> F, </a:t>
            </a:r>
            <a:r>
              <a:rPr lang="es-ES_tradnl" sz="1200" b="0" i="0" u="none" strike="noStrike" kern="1200" baseline="0" dirty="0" err="1" smtClean="0">
                <a:solidFill>
                  <a:schemeClr val="tx1"/>
                </a:solidFill>
                <a:latin typeface="+mn-lt"/>
                <a:ea typeface="+mn-ea"/>
                <a:cs typeface="+mn-cs"/>
              </a:rPr>
              <a:t>Zaniboni</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Fentanyl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breakthrough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where</a:t>
            </a:r>
            <a:r>
              <a:rPr lang="es-ES_tradnl" sz="1200" b="0" i="0" u="none" strike="noStrike" kern="1200" baseline="0" dirty="0" smtClean="0">
                <a:solidFill>
                  <a:schemeClr val="tx1"/>
                </a:solidFill>
                <a:latin typeface="+mn-lt"/>
                <a:ea typeface="+mn-ea"/>
                <a:cs typeface="+mn-cs"/>
              </a:rPr>
              <a:t> are </a:t>
            </a:r>
            <a:r>
              <a:rPr lang="es-ES_tradnl" sz="1200" b="0" i="0" u="none" strike="noStrike" kern="1200" baseline="0" dirty="0" err="1" smtClean="0">
                <a:solidFill>
                  <a:schemeClr val="tx1"/>
                </a:solidFill>
                <a:latin typeface="+mn-lt"/>
                <a:ea typeface="+mn-ea"/>
                <a:cs typeface="+mn-cs"/>
              </a:rPr>
              <a:t>we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Recent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Trials</a:t>
            </a:r>
            <a:r>
              <a:rPr lang="es-ES_tradnl" sz="1200" b="0" i="0" u="none" strike="noStrike" kern="1200" baseline="0" dirty="0" smtClean="0">
                <a:solidFill>
                  <a:schemeClr val="tx1"/>
                </a:solidFill>
                <a:latin typeface="+mn-lt"/>
                <a:ea typeface="+mn-ea"/>
                <a:cs typeface="+mn-cs"/>
              </a:rPr>
              <a:t> 2013;8:42-47. </a:t>
            </a: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b="0" i="0" u="none" strike="noStrike" kern="1200" baseline="0" dirty="0" smtClean="0">
                <a:solidFill>
                  <a:schemeClr val="tx1"/>
                </a:solidFill>
                <a:latin typeface="+mn-lt"/>
                <a:ea typeface="+mn-ea"/>
                <a:cs typeface="+mn-cs"/>
              </a:rPr>
              <a:t> </a:t>
            </a:r>
            <a:endParaRPr lang="es-ES_tradnl" sz="1200" dirty="0" smtClean="0">
              <a:solidFill>
                <a:srgbClr val="646567"/>
              </a:solidFill>
              <a:latin typeface="Gotham Book" charset="0"/>
              <a:cs typeface="Gotham Book" charset="0"/>
            </a:endParaRPr>
          </a:p>
          <a:p>
            <a:pPr eaLnBrk="1" hangingPunct="1">
              <a:spcBef>
                <a:spcPct val="20000"/>
              </a:spcBef>
              <a:buClr>
                <a:srgbClr val="FFCD00"/>
              </a:buClr>
              <a:buFont typeface="Calibri Light" charset="0"/>
              <a:buNone/>
            </a:pP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73</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749608883"/>
      </p:ext>
    </p:extLst>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b="1" i="0" u="none" strike="noStrike" kern="1200" baseline="0" dirty="0" smtClean="0">
                <a:solidFill>
                  <a:schemeClr val="tx1"/>
                </a:solidFill>
                <a:latin typeface="+mn-lt"/>
                <a:ea typeface="+mn-ea"/>
                <a:cs typeface="+mn-cs"/>
              </a:rPr>
              <a:t>Bibliografía</a:t>
            </a: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endParaRPr lang="es-ES_tradnl" sz="1200" b="0" i="0" u="none" strike="noStrike"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Margarit</a:t>
            </a:r>
            <a:r>
              <a:rPr lang="es-ES_tradnl" sz="1200" b="0" i="0" u="none" strike="noStrike" kern="1200" baseline="0" dirty="0" smtClean="0">
                <a:solidFill>
                  <a:schemeClr val="tx1"/>
                </a:solidFill>
                <a:latin typeface="+mn-lt"/>
                <a:ea typeface="+mn-ea"/>
                <a:cs typeface="+mn-cs"/>
              </a:rPr>
              <a:t> C, Julia J, </a:t>
            </a:r>
            <a:r>
              <a:rPr lang="es-ES_tradnl" sz="1200" b="0" i="0" u="none" strike="noStrike" kern="1200" baseline="0" dirty="0" err="1" smtClean="0">
                <a:solidFill>
                  <a:schemeClr val="tx1"/>
                </a:solidFill>
                <a:latin typeface="+mn-lt"/>
                <a:ea typeface="+mn-ea"/>
                <a:cs typeface="+mn-cs"/>
              </a:rPr>
              <a:t>Lopez</a:t>
            </a:r>
            <a:r>
              <a:rPr lang="es-ES_tradnl" sz="1200" b="0" i="0" u="none" strike="noStrike" kern="1200" baseline="0" dirty="0" smtClean="0">
                <a:solidFill>
                  <a:schemeClr val="tx1"/>
                </a:solidFill>
                <a:latin typeface="+mn-lt"/>
                <a:ea typeface="+mn-ea"/>
                <a:cs typeface="+mn-cs"/>
              </a:rPr>
              <a:t> R,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Breakthrough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 </a:t>
            </a:r>
            <a:r>
              <a:rPr lang="es-ES_tradnl" sz="1200" b="0" i="0" u="none" strike="noStrike" kern="1200" baseline="0" dirty="0" err="1" smtClean="0">
                <a:solidFill>
                  <a:schemeClr val="tx1"/>
                </a:solidFill>
                <a:latin typeface="+mn-lt"/>
                <a:ea typeface="+mn-ea"/>
                <a:cs typeface="+mn-cs"/>
              </a:rPr>
              <a:t>still</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challenge</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Res 2012;5:559-566. </a:t>
            </a: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74</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949809449"/>
      </p:ext>
    </p:extLst>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eaLnBrk="1" hangingPunct="1">
              <a:spcBef>
                <a:spcPct val="20000"/>
              </a:spcBef>
              <a:buClr>
                <a:srgbClr val="FFCD00"/>
              </a:buClr>
              <a:buFont typeface="Calibri Light" charset="0"/>
              <a:buNone/>
            </a:pP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75</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69521203"/>
      </p:ext>
    </p:extLst>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eaLnBrk="1" hangingPunct="1">
              <a:spcBef>
                <a:spcPct val="20000"/>
              </a:spcBef>
              <a:buClr>
                <a:srgbClr val="FFCD00"/>
              </a:buClr>
              <a:buFont typeface="Calibri Light" charset="0"/>
              <a:buNone/>
            </a:pP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76</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84659279"/>
      </p:ext>
    </p:extLst>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b="1" i="0" u="none" strike="noStrike" kern="1200" baseline="0" dirty="0" smtClean="0">
                <a:solidFill>
                  <a:schemeClr val="tx1"/>
                </a:solidFill>
                <a:latin typeface="+mn-lt"/>
                <a:ea typeface="+mn-ea"/>
                <a:cs typeface="+mn-cs"/>
              </a:rPr>
              <a:t>Bibliografía</a:t>
            </a:r>
          </a:p>
          <a:p>
            <a:pPr eaLnBrk="1" hangingPunct="1">
              <a:spcBef>
                <a:spcPct val="20000"/>
              </a:spcBef>
              <a:buClr>
                <a:srgbClr val="FFCD00"/>
              </a:buClr>
              <a:buFont typeface="Calibri Light" charset="0"/>
              <a:buNone/>
            </a:pPr>
            <a:endParaRPr lang="es-ES_tradnl" sz="1200" b="0" i="0" u="none" strike="noStrike" kern="1200" baseline="0" dirty="0" smtClean="0">
              <a:solidFill>
                <a:schemeClr val="tx1"/>
              </a:solidFill>
              <a:latin typeface="+mn-lt"/>
              <a:ea typeface="+mn-ea"/>
              <a:cs typeface="+mn-cs"/>
            </a:endParaRPr>
          </a:p>
          <a:p>
            <a:pPr eaLnBrk="1" hangingPunct="1">
              <a:spcBef>
                <a:spcPct val="20000"/>
              </a:spcBef>
              <a:buClr>
                <a:srgbClr val="FFCD00"/>
              </a:buClr>
              <a:buFont typeface="Calibri Light" charset="0"/>
              <a:buNone/>
            </a:pPr>
            <a:r>
              <a:rPr lang="es-ES_tradnl" sz="1200" b="0" i="0" u="none" strike="noStrike" kern="1200" baseline="0" dirty="0" smtClean="0">
                <a:solidFill>
                  <a:schemeClr val="tx1"/>
                </a:solidFill>
                <a:latin typeface="+mn-lt"/>
                <a:ea typeface="+mn-ea"/>
                <a:cs typeface="+mn-cs"/>
              </a:rPr>
              <a:t>• Consenso sobre dolor </a:t>
            </a:r>
            <a:r>
              <a:rPr lang="es-ES_tradnl" sz="1200" b="0" i="0" u="none" strike="noStrike" kern="1200" baseline="0" dirty="0" err="1" smtClean="0">
                <a:solidFill>
                  <a:schemeClr val="tx1"/>
                </a:solidFill>
                <a:latin typeface="+mn-lt"/>
                <a:ea typeface="+mn-ea"/>
                <a:cs typeface="+mn-cs"/>
              </a:rPr>
              <a:t>irruptivo</a:t>
            </a:r>
            <a:r>
              <a:rPr lang="es-ES_tradnl" sz="1200" b="0" i="0" u="none" strike="noStrike" kern="1200" baseline="0" dirty="0" smtClean="0">
                <a:solidFill>
                  <a:schemeClr val="tx1"/>
                </a:solidFill>
                <a:latin typeface="+mn-lt"/>
                <a:ea typeface="+mn-ea"/>
                <a:cs typeface="+mn-cs"/>
              </a:rPr>
              <a:t> oncológico 2012. http://</a:t>
            </a:r>
            <a:r>
              <a:rPr lang="es-ES_tradnl" sz="1200" b="0" i="0" u="none" strike="noStrike" kern="1200" baseline="0" dirty="0" err="1" smtClean="0">
                <a:solidFill>
                  <a:schemeClr val="tx1"/>
                </a:solidFill>
                <a:latin typeface="+mn-lt"/>
                <a:ea typeface="+mn-ea"/>
                <a:cs typeface="+mn-cs"/>
              </a:rPr>
              <a:t>www.actasanitaria.com</a:t>
            </a:r>
            <a:r>
              <a:rPr lang="es-ES_tradnl" sz="1200" b="0" i="0" u="none" strike="noStrike" kern="1200" baseline="0" dirty="0" smtClean="0">
                <a:solidFill>
                  <a:schemeClr val="tx1"/>
                </a:solidFill>
                <a:latin typeface="+mn-lt"/>
                <a:ea typeface="+mn-ea"/>
                <a:cs typeface="+mn-cs"/>
              </a:rPr>
              <a:t>/</a:t>
            </a:r>
            <a:r>
              <a:rPr lang="es-ES_tradnl" sz="1200" b="0" i="0" u="none" strike="noStrike" kern="1200" baseline="0" dirty="0" err="1" smtClean="0">
                <a:solidFill>
                  <a:schemeClr val="tx1"/>
                </a:solidFill>
                <a:latin typeface="+mn-lt"/>
                <a:ea typeface="+mn-ea"/>
                <a:cs typeface="+mn-cs"/>
              </a:rPr>
              <a:t>fileset</a:t>
            </a:r>
            <a:r>
              <a:rPr lang="es-ES_tradnl" sz="1200" b="0" i="0" u="none" strike="noStrike" kern="1200" baseline="0" dirty="0" smtClean="0">
                <a:solidFill>
                  <a:schemeClr val="tx1"/>
                </a:solidFill>
                <a:latin typeface="+mn-lt"/>
                <a:ea typeface="+mn-ea"/>
                <a:cs typeface="+mn-cs"/>
              </a:rPr>
              <a:t>/doc_65005_FICHERO_NOTICIA_49088.pdf. Accedido Enero 2017. </a:t>
            </a: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77</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57208040"/>
      </p:ext>
    </p:extLst>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0" i="0" u="none" strike="noStrike" kern="1200" baseline="0" dirty="0" smtClean="0">
                <a:solidFill>
                  <a:schemeClr val="tx1"/>
                </a:solidFill>
                <a:latin typeface="+mn-lt"/>
                <a:ea typeface="+mn-ea"/>
                <a:cs typeface="+mn-cs"/>
              </a:rPr>
              <a:t>Algunos estudios muestran que la prevalencia del DIO cambia conforme evoluciona el curso de la enfermedad. Curiosamente, en aquellos pacientes con un bajo estado funcional, la prevalencia del DIO puede ser menor, debido a un menor porcentaje de dolor incidental resultante de una actividad física limitada. En España, los estudios hechos en Cataluña, sitúan los valores de prevalencia del DIO en un 41%23. En función de los factores que lo desencadenan, en un estudio europeo se observó que el 44% de los episodios de DIO correspondían al tipo incidental, el 41,5% al dolor de tipo espontáneo y el 14,5% eran mixtos. </a:t>
            </a:r>
          </a:p>
          <a:p>
            <a:r>
              <a:rPr lang="es-ES_tradnl" sz="1200" b="0" i="0" u="none" strike="noStrike" kern="1200" baseline="0" dirty="0" smtClean="0">
                <a:solidFill>
                  <a:schemeClr val="tx1"/>
                </a:solidFill>
                <a:latin typeface="+mn-lt"/>
                <a:ea typeface="+mn-ea"/>
                <a:cs typeface="+mn-cs"/>
              </a:rPr>
              <a:t>Los pacientes con cáncer, a pesar de tener habitualmente un dolor oncológico basal controlado, suelen sufrir episodios de DIO que, si no están bien tratados, pueden provocar una insatisfacción respecto al manejo general del dolor y conducir a una serie de complicaciones físicas, psicológicas y sociales, como insomnio, estrés, ansiedad, inmovilidad, aislamiento, etc. que tienen un impacto negativo sobre su calidad de vida. </a:t>
            </a:r>
            <a:endParaRPr lang="es-ES_tradnl" sz="1200" b="1" i="0" u="none" strike="noStrike"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b="0" i="0" u="none" strike="noStrike" kern="1200" baseline="0" dirty="0" smtClean="0">
                <a:solidFill>
                  <a:schemeClr val="tx1"/>
                </a:solidFill>
                <a:latin typeface="+mn-lt"/>
                <a:ea typeface="+mn-ea"/>
                <a:cs typeface="+mn-cs"/>
              </a:rPr>
              <a:t>Como el DIO puede aparecer en cualquier momento de la evolución de la enfermedad, es importante realizar un diagnóstico temprano que sea preciso y establecer un tratamiento adecuado. </a:t>
            </a: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b="1" i="0" u="none" strike="noStrike" kern="1200" baseline="0" dirty="0" smtClean="0">
                <a:solidFill>
                  <a:schemeClr val="tx1"/>
                </a:solidFill>
                <a:latin typeface="+mn-lt"/>
                <a:ea typeface="+mn-ea"/>
                <a:cs typeface="+mn-cs"/>
              </a:rPr>
              <a:t>Bibliografía</a:t>
            </a: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endParaRPr lang="es-ES_tradnl" sz="1200" b="1" i="0" u="none" strike="noStrike"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b="0" i="0" u="none" strike="noStrike" kern="1200" baseline="0" dirty="0" smtClean="0">
                <a:solidFill>
                  <a:schemeClr val="tx1"/>
                </a:solidFill>
                <a:latin typeface="+mn-lt"/>
                <a:ea typeface="+mn-ea"/>
                <a:cs typeface="+mn-cs"/>
              </a:rPr>
              <a:t>• Calvo N, de Castro J, Gálvez R,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DIO 360º Abordaje integral del paciente con dolor </a:t>
            </a:r>
            <a:r>
              <a:rPr lang="es-ES_tradnl" sz="1200" b="0" i="0" u="none" strike="noStrike" kern="1200" baseline="0" dirty="0" err="1" smtClean="0">
                <a:solidFill>
                  <a:schemeClr val="tx1"/>
                </a:solidFill>
                <a:latin typeface="+mn-lt"/>
                <a:ea typeface="+mn-ea"/>
                <a:cs typeface="+mn-cs"/>
              </a:rPr>
              <a:t>irruptivo</a:t>
            </a:r>
            <a:r>
              <a:rPr lang="es-ES_tradnl" sz="1200" b="0" i="0" u="none" strike="noStrike" kern="1200" baseline="0" dirty="0" smtClean="0">
                <a:solidFill>
                  <a:schemeClr val="tx1"/>
                </a:solidFill>
                <a:latin typeface="+mn-lt"/>
                <a:ea typeface="+mn-ea"/>
                <a:cs typeface="+mn-cs"/>
              </a:rPr>
              <a:t> oncológico. Madrid: SEOM, SEOR, SED, SECPAL; 2015. </a:t>
            </a:r>
          </a:p>
          <a:p>
            <a:r>
              <a:rPr lang="es-ES_tradnl" sz="1200" b="0" i="0" u="none" strike="noStrike" kern="1200" baseline="0" dirty="0" smtClean="0">
                <a:solidFill>
                  <a:schemeClr val="tx1"/>
                </a:solidFill>
                <a:latin typeface="+mn-lt"/>
                <a:ea typeface="+mn-ea"/>
                <a:cs typeface="+mn-cs"/>
              </a:rPr>
              <a:t>Mercadante S, </a:t>
            </a:r>
            <a:r>
              <a:rPr lang="es-ES_tradnl" sz="1200" b="0" i="0" u="none" strike="noStrike" kern="1200" baseline="0" dirty="0" err="1" smtClean="0">
                <a:solidFill>
                  <a:schemeClr val="tx1"/>
                </a:solidFill>
                <a:latin typeface="+mn-lt"/>
                <a:ea typeface="+mn-ea"/>
                <a:cs typeface="+mn-cs"/>
              </a:rPr>
              <a:t>Zagonel</a:t>
            </a:r>
            <a:r>
              <a:rPr lang="es-ES_tradnl" sz="1200" b="0" i="0" u="none" strike="noStrike" kern="1200" baseline="0" dirty="0" smtClean="0">
                <a:solidFill>
                  <a:schemeClr val="tx1"/>
                </a:solidFill>
                <a:latin typeface="+mn-lt"/>
                <a:ea typeface="+mn-ea"/>
                <a:cs typeface="+mn-cs"/>
              </a:rPr>
              <a:t> V, Breda E,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Breakthrough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oncology</a:t>
            </a:r>
            <a:r>
              <a:rPr lang="es-ES_tradnl" sz="1200" b="0" i="0" u="none" strike="noStrike" kern="1200" baseline="0" dirty="0" smtClean="0">
                <a:solidFill>
                  <a:schemeClr val="tx1"/>
                </a:solidFill>
                <a:latin typeface="+mn-lt"/>
                <a:ea typeface="+mn-ea"/>
                <a:cs typeface="+mn-cs"/>
              </a:rPr>
              <a:t>: a longitudinal </a:t>
            </a:r>
            <a:r>
              <a:rPr lang="es-ES_tradnl" sz="1200" b="0" i="0" u="none" strike="noStrike" kern="1200" baseline="0" dirty="0" err="1" smtClean="0">
                <a:solidFill>
                  <a:schemeClr val="tx1"/>
                </a:solidFill>
                <a:latin typeface="+mn-lt"/>
                <a:ea typeface="+mn-ea"/>
                <a:cs typeface="+mn-cs"/>
              </a:rPr>
              <a:t>study</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Symptom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a:t>
            </a:r>
            <a:r>
              <a:rPr lang="es-ES_tradnl" sz="1200" b="0" i="0" u="none" strike="noStrike" kern="1200" baseline="0" dirty="0" smtClean="0">
                <a:solidFill>
                  <a:schemeClr val="tx1"/>
                </a:solidFill>
                <a:latin typeface="+mn-lt"/>
                <a:ea typeface="+mn-ea"/>
                <a:cs typeface="+mn-cs"/>
              </a:rPr>
              <a:t> 2010;40:183-90.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Mercadante S, </a:t>
            </a:r>
            <a:r>
              <a:rPr lang="es-ES_tradnl" sz="1200" b="0" i="0" u="none" strike="noStrike" kern="1200" baseline="0" dirty="0" err="1" smtClean="0">
                <a:solidFill>
                  <a:schemeClr val="tx1"/>
                </a:solidFill>
                <a:latin typeface="+mn-lt"/>
                <a:ea typeface="+mn-ea"/>
                <a:cs typeface="+mn-cs"/>
              </a:rPr>
              <a:t>Costanzo</a:t>
            </a:r>
            <a:r>
              <a:rPr lang="es-ES_tradnl" sz="1200" b="0" i="0" u="none" strike="noStrike" kern="1200" baseline="0" dirty="0" smtClean="0">
                <a:solidFill>
                  <a:schemeClr val="tx1"/>
                </a:solidFill>
                <a:latin typeface="+mn-lt"/>
                <a:ea typeface="+mn-ea"/>
                <a:cs typeface="+mn-cs"/>
              </a:rPr>
              <a:t> BV, Fusco F, </a:t>
            </a:r>
            <a:r>
              <a:rPr lang="es-ES_tradnl" sz="1200" b="0" i="0" u="none" strike="noStrike" kern="1200" baseline="0" dirty="0" err="1" smtClean="0">
                <a:solidFill>
                  <a:schemeClr val="tx1"/>
                </a:solidFill>
                <a:latin typeface="+mn-lt"/>
                <a:ea typeface="+mn-ea"/>
                <a:cs typeface="+mn-cs"/>
              </a:rPr>
              <a:t>Butta</a:t>
            </a:r>
            <a:r>
              <a:rPr lang="es-ES_tradnl" sz="1200" b="0" i="0" u="none" strike="noStrike" kern="1200" baseline="0" dirty="0" smtClean="0">
                <a:solidFill>
                  <a:schemeClr val="tx1"/>
                </a:solidFill>
                <a:latin typeface="+mn-lt"/>
                <a:ea typeface="+mn-ea"/>
                <a:cs typeface="+mn-cs"/>
              </a:rPr>
              <a:t> V, </a:t>
            </a:r>
            <a:r>
              <a:rPr lang="es-ES_tradnl" sz="1200" b="0" i="0" u="none" strike="noStrike" kern="1200" baseline="0" dirty="0" err="1" smtClean="0">
                <a:solidFill>
                  <a:schemeClr val="tx1"/>
                </a:solidFill>
                <a:latin typeface="+mn-lt"/>
                <a:ea typeface="+mn-ea"/>
                <a:cs typeface="+mn-cs"/>
              </a:rPr>
              <a:t>Vitrano</a:t>
            </a:r>
            <a:r>
              <a:rPr lang="es-ES_tradnl" sz="1200" b="0" i="0" u="none" strike="noStrike" kern="1200" baseline="0" dirty="0" smtClean="0">
                <a:solidFill>
                  <a:schemeClr val="tx1"/>
                </a:solidFill>
                <a:latin typeface="+mn-lt"/>
                <a:ea typeface="+mn-ea"/>
                <a:cs typeface="+mn-cs"/>
              </a:rPr>
              <a:t> V, </a:t>
            </a:r>
            <a:r>
              <a:rPr lang="es-ES_tradnl" sz="1200" b="0" i="0" u="none" strike="noStrike" kern="1200" baseline="0" dirty="0" err="1" smtClean="0">
                <a:solidFill>
                  <a:schemeClr val="tx1"/>
                </a:solidFill>
                <a:latin typeface="+mn-lt"/>
                <a:ea typeface="+mn-ea"/>
                <a:cs typeface="+mn-cs"/>
              </a:rPr>
              <a:t>Casuccio</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Breakthrough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advanced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followed</a:t>
            </a:r>
            <a:r>
              <a:rPr lang="es-ES_tradnl" sz="1200" b="0" i="0" u="none" strike="noStrike" kern="1200" baseline="0" dirty="0" smtClean="0">
                <a:solidFill>
                  <a:schemeClr val="tx1"/>
                </a:solidFill>
                <a:latin typeface="+mn-lt"/>
                <a:ea typeface="+mn-ea"/>
                <a:cs typeface="+mn-cs"/>
              </a:rPr>
              <a:t> at home: a longitudinal </a:t>
            </a:r>
            <a:r>
              <a:rPr lang="es-ES_tradnl" sz="1200" b="0" i="0" u="none" strike="noStrike" kern="1200" baseline="0" dirty="0" err="1" smtClean="0">
                <a:solidFill>
                  <a:schemeClr val="tx1"/>
                </a:solidFill>
                <a:latin typeface="+mn-lt"/>
                <a:ea typeface="+mn-ea"/>
                <a:cs typeface="+mn-cs"/>
              </a:rPr>
              <a:t>study</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Symptom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a:t>
            </a:r>
            <a:r>
              <a:rPr lang="es-ES_tradnl" sz="1200" b="0" i="0" u="none" strike="noStrike" kern="1200" baseline="0" dirty="0" smtClean="0">
                <a:solidFill>
                  <a:schemeClr val="tx1"/>
                </a:solidFill>
                <a:latin typeface="+mn-lt"/>
                <a:ea typeface="+mn-ea"/>
                <a:cs typeface="+mn-cs"/>
              </a:rPr>
              <a:t> 2009;38:554-560. </a:t>
            </a:r>
          </a:p>
          <a:p>
            <a:r>
              <a:rPr lang="es-ES_tradnl" sz="1200" b="0" i="0" u="none" strike="noStrike" kern="1200" baseline="0" dirty="0" smtClean="0">
                <a:solidFill>
                  <a:schemeClr val="tx1"/>
                </a:solidFill>
                <a:latin typeface="+mn-lt"/>
                <a:ea typeface="+mn-ea"/>
                <a:cs typeface="+mn-cs"/>
              </a:rPr>
              <a:t>•</a:t>
            </a:r>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López Castro R. Prevalencia del dolor en enfermos oncológicos. Dolor </a:t>
            </a:r>
            <a:r>
              <a:rPr lang="es-ES_tradnl" sz="1200" b="0" i="0" u="none" strike="noStrike" kern="1200" baseline="0" dirty="0" err="1" smtClean="0">
                <a:solidFill>
                  <a:schemeClr val="tx1"/>
                </a:solidFill>
                <a:latin typeface="+mn-lt"/>
                <a:ea typeface="+mn-ea"/>
                <a:cs typeface="+mn-cs"/>
              </a:rPr>
              <a:t>irruptivo</a:t>
            </a:r>
            <a:r>
              <a:rPr lang="es-ES_tradnl" sz="1200" b="0" i="0" u="none" strike="noStrike" kern="1200" baseline="0" dirty="0" smtClean="0">
                <a:solidFill>
                  <a:schemeClr val="tx1"/>
                </a:solidFill>
                <a:latin typeface="+mn-lt"/>
                <a:ea typeface="+mn-ea"/>
                <a:cs typeface="+mn-cs"/>
              </a:rPr>
              <a:t>. Medicina Paliativa 2015;22:2-9.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Mercadante S, </a:t>
            </a:r>
            <a:r>
              <a:rPr lang="es-ES_tradnl" sz="1200" b="0" i="0" u="none" strike="noStrike" kern="1200" baseline="0" dirty="0" err="1" smtClean="0">
                <a:solidFill>
                  <a:schemeClr val="tx1"/>
                </a:solidFill>
                <a:latin typeface="+mn-lt"/>
                <a:ea typeface="+mn-ea"/>
                <a:cs typeface="+mn-cs"/>
              </a:rPr>
              <a:t>Lazzari</a:t>
            </a:r>
            <a:r>
              <a:rPr lang="es-ES_tradnl" sz="1200" b="0" i="0" u="none" strike="noStrike" kern="1200" baseline="0" dirty="0" smtClean="0">
                <a:solidFill>
                  <a:schemeClr val="tx1"/>
                </a:solidFill>
                <a:latin typeface="+mn-lt"/>
                <a:ea typeface="+mn-ea"/>
                <a:cs typeface="+mn-cs"/>
              </a:rPr>
              <a:t> M, </a:t>
            </a:r>
            <a:r>
              <a:rPr lang="es-ES_tradnl" sz="1200" b="0" i="0" u="none" strike="noStrike" kern="1200" baseline="0" dirty="0" err="1" smtClean="0">
                <a:solidFill>
                  <a:schemeClr val="tx1"/>
                </a:solidFill>
                <a:latin typeface="+mn-lt"/>
                <a:ea typeface="+mn-ea"/>
                <a:cs typeface="+mn-cs"/>
              </a:rPr>
              <a:t>Reale</a:t>
            </a:r>
            <a:r>
              <a:rPr lang="es-ES_tradnl" sz="1200" b="0" i="0" u="none" strike="noStrike" kern="1200" baseline="0" dirty="0" smtClean="0">
                <a:solidFill>
                  <a:schemeClr val="tx1"/>
                </a:solidFill>
                <a:latin typeface="+mn-lt"/>
                <a:ea typeface="+mn-ea"/>
                <a:cs typeface="+mn-cs"/>
              </a:rPr>
              <a:t> C,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Italian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Oncological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Survey</a:t>
            </a:r>
            <a:r>
              <a:rPr lang="es-ES_tradnl" sz="1200" b="0" i="0" u="none" strike="noStrike" kern="1200" baseline="0" dirty="0" smtClean="0">
                <a:solidFill>
                  <a:schemeClr val="tx1"/>
                </a:solidFill>
                <a:latin typeface="+mn-lt"/>
                <a:ea typeface="+mn-ea"/>
                <a:cs typeface="+mn-cs"/>
              </a:rPr>
              <a:t> (IOPS): a </a:t>
            </a:r>
            <a:r>
              <a:rPr lang="es-ES_tradnl" sz="1200" b="0" i="0" u="none" strike="noStrike" kern="1200" baseline="0" dirty="0" err="1" smtClean="0">
                <a:solidFill>
                  <a:schemeClr val="tx1"/>
                </a:solidFill>
                <a:latin typeface="+mn-lt"/>
                <a:ea typeface="+mn-ea"/>
                <a:cs typeface="+mn-cs"/>
              </a:rPr>
              <a:t>multicentre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Italian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study</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breakthrough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performed</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different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settings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2015;31:214-21.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Gomez</a:t>
            </a:r>
            <a:r>
              <a:rPr lang="es-ES_tradnl" sz="1200" b="0" i="0" u="none" strike="noStrike" kern="1200" baseline="0" dirty="0" smtClean="0">
                <a:solidFill>
                  <a:schemeClr val="tx1"/>
                </a:solidFill>
                <a:latin typeface="+mn-lt"/>
                <a:ea typeface="+mn-ea"/>
                <a:cs typeface="+mn-cs"/>
              </a:rPr>
              <a:t>-Batiste X, Madrid F, Moreno F,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Breakthrough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prevalence</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characteristics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Catalonia</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Spain</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Symptom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a:t>
            </a:r>
            <a:r>
              <a:rPr lang="es-ES_tradnl" sz="1200" b="0" i="0" u="none" strike="noStrike" kern="1200" baseline="0" dirty="0" smtClean="0">
                <a:solidFill>
                  <a:schemeClr val="tx1"/>
                </a:solidFill>
                <a:latin typeface="+mn-lt"/>
                <a:ea typeface="+mn-ea"/>
                <a:cs typeface="+mn-cs"/>
              </a:rPr>
              <a:t> 2002;24:45-52.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Davies A, Buchanan A, </a:t>
            </a:r>
            <a:r>
              <a:rPr lang="es-ES_tradnl" sz="1200" b="0" i="0" u="none" strike="noStrike" kern="1200" baseline="0" dirty="0" err="1" smtClean="0">
                <a:solidFill>
                  <a:schemeClr val="tx1"/>
                </a:solidFill>
                <a:latin typeface="+mn-lt"/>
                <a:ea typeface="+mn-ea"/>
                <a:cs typeface="+mn-cs"/>
              </a:rPr>
              <a:t>Zeppetella</a:t>
            </a:r>
            <a:r>
              <a:rPr lang="es-ES_tradnl" sz="1200" b="0" i="0" u="none" strike="noStrike" kern="1200" baseline="0" dirty="0" smtClean="0">
                <a:solidFill>
                  <a:schemeClr val="tx1"/>
                </a:solidFill>
                <a:latin typeface="+mn-lt"/>
                <a:ea typeface="+mn-ea"/>
                <a:cs typeface="+mn-cs"/>
              </a:rPr>
              <a:t> G,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Breakthrough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observational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study</a:t>
            </a:r>
            <a:r>
              <a:rPr lang="es-ES_tradnl" sz="1200" b="0" i="0" u="none" strike="noStrike" kern="1200" baseline="0" dirty="0" smtClean="0">
                <a:solidFill>
                  <a:schemeClr val="tx1"/>
                </a:solidFill>
                <a:latin typeface="+mn-lt"/>
                <a:ea typeface="+mn-ea"/>
                <a:cs typeface="+mn-cs"/>
              </a:rPr>
              <a:t> of 1000 </a:t>
            </a:r>
            <a:r>
              <a:rPr lang="es-ES_tradnl" sz="1200" b="0" i="0" u="none" strike="noStrike" kern="1200" baseline="0" dirty="0" err="1" smtClean="0">
                <a:solidFill>
                  <a:schemeClr val="tx1"/>
                </a:solidFill>
                <a:latin typeface="+mn-lt"/>
                <a:ea typeface="+mn-ea"/>
                <a:cs typeface="+mn-cs"/>
              </a:rPr>
              <a:t>European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oncology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Symptom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a:t>
            </a:r>
            <a:r>
              <a:rPr lang="es-ES_tradnl" sz="1200" b="0" i="0" u="none" strike="noStrike" kern="1200" baseline="0" dirty="0" smtClean="0">
                <a:solidFill>
                  <a:schemeClr val="tx1"/>
                </a:solidFill>
                <a:latin typeface="+mn-lt"/>
                <a:ea typeface="+mn-ea"/>
                <a:cs typeface="+mn-cs"/>
              </a:rPr>
              <a:t> 2013;46:619-628. </a:t>
            </a:r>
            <a:endParaRPr lang="es-ES_tradnl" sz="1200" b="1" i="0" u="none" strike="noStrike" kern="1200" baseline="0" dirty="0" smtClean="0">
              <a:solidFill>
                <a:schemeClr val="tx1"/>
              </a:solidFill>
              <a:latin typeface="+mn-lt"/>
              <a:ea typeface="+mn-ea"/>
              <a:cs typeface="+mn-cs"/>
            </a:endParaRPr>
          </a:p>
          <a:p>
            <a:pPr eaLnBrk="1" hangingPunct="1">
              <a:spcBef>
                <a:spcPct val="20000"/>
              </a:spcBef>
              <a:buClr>
                <a:srgbClr val="FFCD00"/>
              </a:buClr>
              <a:buFont typeface="Calibri Light" charset="0"/>
              <a:buNone/>
            </a:pP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78</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447917288"/>
      </p:ext>
    </p:extLst>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u="none" kern="1200" baseline="0" dirty="0" smtClean="0">
                <a:solidFill>
                  <a:schemeClr val="tx1"/>
                </a:solidFill>
                <a:latin typeface="+mn-lt"/>
                <a:ea typeface="+mn-ea"/>
                <a:cs typeface="+mn-cs"/>
              </a:rPr>
              <a:t>En cualquier caso para evaluar y caracterizar correctamente el DIO, se debe hacer una anamnesis detallada e interrogar</a:t>
            </a:r>
          </a:p>
          <a:p>
            <a:r>
              <a:rPr lang="es-ES_tradnl" sz="1200" u="none" kern="1200" baseline="0" dirty="0" smtClean="0">
                <a:solidFill>
                  <a:schemeClr val="tx1"/>
                </a:solidFill>
                <a:latin typeface="+mn-lt"/>
                <a:ea typeface="+mn-ea"/>
                <a:cs typeface="+mn-cs"/>
              </a:rPr>
              <a:t>al paciente sobre aspectos del dolor y su interferencia con la vida cotidiana; se utiliza el cuestionario Alberta</a:t>
            </a:r>
          </a:p>
          <a:p>
            <a:r>
              <a:rPr lang="es-ES_tradnl" sz="1200" u="none" kern="1200" baseline="0" dirty="0" smtClean="0">
                <a:solidFill>
                  <a:schemeClr val="tx1"/>
                </a:solidFill>
                <a:latin typeface="+mn-lt"/>
                <a:ea typeface="+mn-ea"/>
                <a:cs typeface="+mn-cs"/>
              </a:rPr>
              <a:t>consistente en 15 preguntas a contestar por el paciente y otras 4 a contestar con ayuda del médico.</a:t>
            </a:r>
          </a:p>
          <a:p>
            <a:r>
              <a:rPr lang="es-ES_tradnl" sz="1200" u="none" kern="1200" baseline="0" dirty="0" smtClean="0">
                <a:solidFill>
                  <a:schemeClr val="tx1"/>
                </a:solidFill>
                <a:latin typeface="+mn-lt"/>
                <a:ea typeface="+mn-ea"/>
                <a:cs typeface="+mn-cs"/>
              </a:rPr>
              <a:t>Este cuestionario busca conocer el momento de aparición del dolor, la frecuencia, la localización, la intensidad, la</a:t>
            </a:r>
          </a:p>
          <a:p>
            <a:r>
              <a:rPr lang="es-ES_tradnl" sz="1200" u="none" kern="1200" baseline="0" dirty="0" smtClean="0">
                <a:solidFill>
                  <a:schemeClr val="tx1"/>
                </a:solidFill>
                <a:latin typeface="+mn-lt"/>
                <a:ea typeface="+mn-ea"/>
                <a:cs typeface="+mn-cs"/>
              </a:rPr>
              <a:t>duración, el tiempo hasta el máximo dolor, si es un dolor que irradia o está focalizado, si hay factores desencadenantes,</a:t>
            </a:r>
          </a:p>
          <a:p>
            <a:r>
              <a:rPr lang="es-ES_tradnl" sz="1200" u="none" kern="1200" baseline="0" dirty="0" smtClean="0">
                <a:solidFill>
                  <a:schemeClr val="tx1"/>
                </a:solidFill>
                <a:latin typeface="+mn-lt"/>
                <a:ea typeface="+mn-ea"/>
                <a:cs typeface="+mn-cs"/>
              </a:rPr>
              <a:t>factores </a:t>
            </a:r>
            <a:r>
              <a:rPr lang="es-ES_tradnl" sz="1200" u="none" kern="1200" baseline="0" dirty="0" err="1" smtClean="0">
                <a:solidFill>
                  <a:schemeClr val="tx1"/>
                </a:solidFill>
                <a:latin typeface="+mn-lt"/>
                <a:ea typeface="+mn-ea"/>
                <a:cs typeface="+mn-cs"/>
              </a:rPr>
              <a:t>exacerbantes</a:t>
            </a:r>
            <a:r>
              <a:rPr lang="es-ES_tradnl" sz="1200" u="none" kern="1200" baseline="0" dirty="0" smtClean="0">
                <a:solidFill>
                  <a:schemeClr val="tx1"/>
                </a:solidFill>
                <a:latin typeface="+mn-lt"/>
                <a:ea typeface="+mn-ea"/>
                <a:cs typeface="+mn-cs"/>
              </a:rPr>
              <a:t>, factores que lo alivian, si va asociado a la aparición de otros síntomas, si responde</a:t>
            </a:r>
          </a:p>
          <a:p>
            <a:r>
              <a:rPr lang="es-ES_tradnl" sz="1200" u="none" kern="1200" baseline="0" dirty="0" smtClean="0">
                <a:solidFill>
                  <a:schemeClr val="tx1"/>
                </a:solidFill>
                <a:latin typeface="+mn-lt"/>
                <a:ea typeface="+mn-ea"/>
                <a:cs typeface="+mn-cs"/>
              </a:rPr>
              <a:t>al tratamiento y cuál es su etiología y fisiopatología.</a:t>
            </a:r>
            <a:endParaRPr lang="es-ES_tradnl" sz="1200" b="0" i="0" u="none" strike="noStrike"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b="1" i="0" u="none" strike="noStrike" kern="1200" baseline="0" dirty="0" smtClean="0">
                <a:solidFill>
                  <a:schemeClr val="tx1"/>
                </a:solidFill>
                <a:latin typeface="+mn-lt"/>
                <a:ea typeface="+mn-ea"/>
                <a:cs typeface="+mn-cs"/>
              </a:rPr>
              <a:t>Bibliografía</a:t>
            </a: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endParaRPr lang="es-ES_tradnl" sz="1200" b="1" i="0" u="none" strike="noStrike"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b="0" i="0" u="none" strike="noStrike" kern="1200" baseline="0" dirty="0" smtClean="0">
                <a:solidFill>
                  <a:schemeClr val="tx1"/>
                </a:solidFill>
                <a:latin typeface="+mn-lt"/>
                <a:ea typeface="+mn-ea"/>
                <a:cs typeface="+mn-cs"/>
              </a:rPr>
              <a:t>• Davies A, </a:t>
            </a:r>
            <a:r>
              <a:rPr lang="es-ES_tradnl" sz="1200" b="0" i="0" u="none" strike="noStrike" kern="1200" baseline="0" dirty="0" err="1" smtClean="0">
                <a:solidFill>
                  <a:schemeClr val="tx1"/>
                </a:solidFill>
                <a:latin typeface="+mn-lt"/>
                <a:ea typeface="+mn-ea"/>
                <a:cs typeface="+mn-cs"/>
              </a:rPr>
              <a:t>Zeppetella</a:t>
            </a:r>
            <a:r>
              <a:rPr lang="es-ES_tradnl" sz="1200" b="0" i="0" u="none" strike="noStrike" kern="1200" baseline="0" dirty="0" smtClean="0">
                <a:solidFill>
                  <a:schemeClr val="tx1"/>
                </a:solidFill>
                <a:latin typeface="+mn-lt"/>
                <a:ea typeface="+mn-ea"/>
                <a:cs typeface="+mn-cs"/>
              </a:rPr>
              <a:t> G, Andersen S,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Multi</a:t>
            </a:r>
            <a:r>
              <a:rPr lang="es-ES_tradnl" sz="1200" b="0" i="0" u="none" strike="noStrike" kern="1200" baseline="0" dirty="0" smtClean="0">
                <a:solidFill>
                  <a:schemeClr val="tx1"/>
                </a:solidFill>
                <a:latin typeface="+mn-lt"/>
                <a:ea typeface="+mn-ea"/>
                <a:cs typeface="+mn-cs"/>
              </a:rPr>
              <a:t>-centre </a:t>
            </a:r>
            <a:r>
              <a:rPr lang="es-ES_tradnl" sz="1200" b="0" i="0" u="none" strike="noStrike" kern="1200" baseline="0" dirty="0" err="1" smtClean="0">
                <a:solidFill>
                  <a:schemeClr val="tx1"/>
                </a:solidFill>
                <a:latin typeface="+mn-lt"/>
                <a:ea typeface="+mn-ea"/>
                <a:cs typeface="+mn-cs"/>
              </a:rPr>
              <a:t>European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study</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breakthrough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characteristics</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patient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perceptions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current</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potential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strategies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Eur</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2011;15:756-763. </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Caraceni</a:t>
            </a:r>
            <a:r>
              <a:rPr lang="es-ES_tradnl" sz="1200" b="0" i="0" u="none" strike="noStrike" kern="1200" baseline="0" dirty="0" smtClean="0">
                <a:solidFill>
                  <a:schemeClr val="tx1"/>
                </a:solidFill>
                <a:latin typeface="+mn-lt"/>
                <a:ea typeface="+mn-ea"/>
                <a:cs typeface="+mn-cs"/>
              </a:rPr>
              <a:t> A, Davies A, </a:t>
            </a:r>
            <a:r>
              <a:rPr lang="es-ES_tradnl" sz="1200" b="0" i="0" u="none" strike="noStrike" kern="1200" baseline="0" dirty="0" err="1" smtClean="0">
                <a:solidFill>
                  <a:schemeClr val="tx1"/>
                </a:solidFill>
                <a:latin typeface="+mn-lt"/>
                <a:ea typeface="+mn-ea"/>
                <a:cs typeface="+mn-cs"/>
              </a:rPr>
              <a:t>Poulain</a:t>
            </a:r>
            <a:r>
              <a:rPr lang="es-ES_tradnl" sz="1200" b="0" i="0" u="none" strike="noStrike" kern="1200" baseline="0" dirty="0" smtClean="0">
                <a:solidFill>
                  <a:schemeClr val="tx1"/>
                </a:solidFill>
                <a:latin typeface="+mn-lt"/>
                <a:ea typeface="+mn-ea"/>
                <a:cs typeface="+mn-cs"/>
              </a:rPr>
              <a:t> P, Cortes-Funes H, </a:t>
            </a:r>
            <a:r>
              <a:rPr lang="es-ES_tradnl" sz="1200" b="0" i="0" u="none" strike="noStrike" kern="1200" baseline="0" dirty="0" err="1" smtClean="0">
                <a:solidFill>
                  <a:schemeClr val="tx1"/>
                </a:solidFill>
                <a:latin typeface="+mn-lt"/>
                <a:ea typeface="+mn-ea"/>
                <a:cs typeface="+mn-cs"/>
              </a:rPr>
              <a:t>Panchal</a:t>
            </a:r>
            <a:r>
              <a:rPr lang="es-ES_tradnl" sz="1200" b="0" i="0" u="none" strike="noStrike" kern="1200" baseline="0" dirty="0" smtClean="0">
                <a:solidFill>
                  <a:schemeClr val="tx1"/>
                </a:solidFill>
                <a:latin typeface="+mn-lt"/>
                <a:ea typeface="+mn-ea"/>
                <a:cs typeface="+mn-cs"/>
              </a:rPr>
              <a:t> SJ, </a:t>
            </a:r>
            <a:r>
              <a:rPr lang="es-ES_tradnl" sz="1200" b="0" i="0" u="none" strike="noStrike" kern="1200" baseline="0" dirty="0" err="1" smtClean="0">
                <a:solidFill>
                  <a:schemeClr val="tx1"/>
                </a:solidFill>
                <a:latin typeface="+mn-lt"/>
                <a:ea typeface="+mn-ea"/>
                <a:cs typeface="+mn-cs"/>
              </a:rPr>
              <a:t>Fanelli</a:t>
            </a:r>
            <a:r>
              <a:rPr lang="es-ES_tradnl" sz="1200" b="0" i="0" u="none" strike="noStrike" kern="1200" baseline="0" dirty="0" smtClean="0">
                <a:solidFill>
                  <a:schemeClr val="tx1"/>
                </a:solidFill>
                <a:latin typeface="+mn-lt"/>
                <a:ea typeface="+mn-ea"/>
                <a:cs typeface="+mn-cs"/>
              </a:rPr>
              <a:t> G. </a:t>
            </a:r>
            <a:r>
              <a:rPr lang="es-ES_tradnl" sz="1200" b="0" i="0" u="none" strike="noStrike" kern="1200" baseline="0" dirty="0" err="1" smtClean="0">
                <a:solidFill>
                  <a:schemeClr val="tx1"/>
                </a:solidFill>
                <a:latin typeface="+mn-lt"/>
                <a:ea typeface="+mn-ea"/>
                <a:cs typeface="+mn-cs"/>
              </a:rPr>
              <a:t>Guidelines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breakthrough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Natl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Compr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Netw</a:t>
            </a:r>
            <a:r>
              <a:rPr lang="es-ES_tradnl" sz="1200" b="0" i="0" u="none" strike="noStrike" kern="1200" baseline="0" dirty="0" smtClean="0">
                <a:solidFill>
                  <a:schemeClr val="tx1"/>
                </a:solidFill>
                <a:latin typeface="+mn-lt"/>
                <a:ea typeface="+mn-ea"/>
                <a:cs typeface="+mn-cs"/>
              </a:rPr>
              <a:t>. 2013 Mar;11 </a:t>
            </a:r>
            <a:r>
              <a:rPr lang="es-ES_tradnl" sz="1200" b="0" i="0" u="none" strike="noStrike" kern="1200" baseline="0" dirty="0" err="1" smtClean="0">
                <a:solidFill>
                  <a:schemeClr val="tx1"/>
                </a:solidFill>
                <a:latin typeface="+mn-lt"/>
                <a:ea typeface="+mn-ea"/>
                <a:cs typeface="+mn-cs"/>
              </a:rPr>
              <a:t>Suppl</a:t>
            </a:r>
            <a:r>
              <a:rPr lang="es-ES_tradnl" sz="1200" b="0" i="0" u="none" strike="noStrike" kern="1200" baseline="0" dirty="0" smtClean="0">
                <a:solidFill>
                  <a:schemeClr val="tx1"/>
                </a:solidFill>
                <a:latin typeface="+mn-lt"/>
                <a:ea typeface="+mn-ea"/>
                <a:cs typeface="+mn-cs"/>
              </a:rPr>
              <a:t> 1:S29-36.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Hagen NA, </a:t>
            </a:r>
            <a:r>
              <a:rPr lang="es-ES_tradnl" sz="1200" b="0" i="0" u="none" strike="noStrike" kern="1200" baseline="0" dirty="0" err="1" smtClean="0">
                <a:solidFill>
                  <a:schemeClr val="tx1"/>
                </a:solidFill>
                <a:latin typeface="+mn-lt"/>
                <a:ea typeface="+mn-ea"/>
                <a:cs typeface="+mn-cs"/>
              </a:rPr>
              <a:t>Stiles</a:t>
            </a:r>
            <a:r>
              <a:rPr lang="es-ES_tradnl" sz="1200" b="0" i="0" u="none" strike="noStrike" kern="1200" baseline="0" dirty="0" smtClean="0">
                <a:solidFill>
                  <a:schemeClr val="tx1"/>
                </a:solidFill>
                <a:latin typeface="+mn-lt"/>
                <a:ea typeface="+mn-ea"/>
                <a:cs typeface="+mn-cs"/>
              </a:rPr>
              <a:t> C, </a:t>
            </a:r>
            <a:r>
              <a:rPr lang="es-ES_tradnl" sz="1200" b="0" i="0" u="none" strike="noStrike" kern="1200" baseline="0" dirty="0" err="1" smtClean="0">
                <a:solidFill>
                  <a:schemeClr val="tx1"/>
                </a:solidFill>
                <a:latin typeface="+mn-lt"/>
                <a:ea typeface="+mn-ea"/>
                <a:cs typeface="+mn-cs"/>
              </a:rPr>
              <a:t>Nekolaichuk</a:t>
            </a:r>
            <a:r>
              <a:rPr lang="es-ES_tradnl" sz="1200" b="0" i="0" u="none" strike="noStrike" kern="1200" baseline="0" dirty="0" smtClean="0">
                <a:solidFill>
                  <a:schemeClr val="tx1"/>
                </a:solidFill>
                <a:latin typeface="+mn-lt"/>
                <a:ea typeface="+mn-ea"/>
                <a:cs typeface="+mn-cs"/>
              </a:rPr>
              <a:t> C, </a:t>
            </a:r>
            <a:r>
              <a:rPr lang="es-ES_tradnl" sz="1200" b="0" i="0" u="none" strike="noStrike" kern="1200" baseline="0" dirty="0" err="1" smtClean="0">
                <a:solidFill>
                  <a:schemeClr val="tx1"/>
                </a:solidFill>
                <a:latin typeface="+mn-lt"/>
                <a:ea typeface="+mn-ea"/>
                <a:cs typeface="+mn-cs"/>
              </a:rPr>
              <a:t>Biondo</a:t>
            </a:r>
            <a:r>
              <a:rPr lang="es-ES_tradnl" sz="1200" b="0" i="0" u="none" strike="noStrike" kern="1200" baseline="0" dirty="0" smtClean="0">
                <a:solidFill>
                  <a:schemeClr val="tx1"/>
                </a:solidFill>
                <a:latin typeface="+mn-lt"/>
                <a:ea typeface="+mn-ea"/>
                <a:cs typeface="+mn-cs"/>
              </a:rPr>
              <a:t> P, </a:t>
            </a:r>
            <a:r>
              <a:rPr lang="es-ES_tradnl" sz="1200" b="0" i="0" u="none" strike="noStrike" kern="1200" baseline="0" dirty="0" err="1" smtClean="0">
                <a:solidFill>
                  <a:schemeClr val="tx1"/>
                </a:solidFill>
                <a:latin typeface="+mn-lt"/>
                <a:ea typeface="+mn-ea"/>
                <a:cs typeface="+mn-cs"/>
              </a:rPr>
              <a:t>Carlson</a:t>
            </a:r>
            <a:r>
              <a:rPr lang="es-ES_tradnl" sz="1200" b="0" i="0" u="none" strike="noStrike" kern="1200" baseline="0" dirty="0" smtClean="0">
                <a:solidFill>
                  <a:schemeClr val="tx1"/>
                </a:solidFill>
                <a:latin typeface="+mn-lt"/>
                <a:ea typeface="+mn-ea"/>
                <a:cs typeface="+mn-cs"/>
              </a:rPr>
              <a:t> LE, Fisher K, et al.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Alberta </a:t>
            </a:r>
            <a:r>
              <a:rPr lang="es-ES_tradnl" sz="1200" b="0" i="0" u="none" strike="noStrike" kern="1200" baseline="0" dirty="0" err="1" smtClean="0">
                <a:solidFill>
                  <a:schemeClr val="tx1"/>
                </a:solidFill>
                <a:latin typeface="+mn-lt"/>
                <a:ea typeface="+mn-ea"/>
                <a:cs typeface="+mn-cs"/>
              </a:rPr>
              <a:t>Breakthrough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Assessment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Tool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validation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study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using</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delphi</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process</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patient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think-aloud</a:t>
            </a:r>
            <a:r>
              <a:rPr lang="es-ES_tradnl" sz="1200" b="0" i="0" u="none" strike="noStrike" kern="1200" baseline="0" dirty="0" smtClean="0">
                <a:solidFill>
                  <a:schemeClr val="tx1"/>
                </a:solidFill>
                <a:latin typeface="+mn-lt"/>
                <a:ea typeface="+mn-ea"/>
                <a:cs typeface="+mn-cs"/>
              </a:rPr>
              <a:t> interviews. J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Symptom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a:t>
            </a:r>
            <a:r>
              <a:rPr lang="es-ES_tradnl" sz="1200" b="0" i="0" u="none" strike="noStrike" kern="1200" baseline="0" dirty="0" smtClean="0">
                <a:solidFill>
                  <a:schemeClr val="tx1"/>
                </a:solidFill>
                <a:latin typeface="+mn-lt"/>
                <a:ea typeface="+mn-ea"/>
                <a:cs typeface="+mn-cs"/>
              </a:rPr>
              <a:t>. 2008 Feb;35(2):136-52. </a:t>
            </a: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79</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026007173"/>
      </p:ext>
    </p:extLst>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b="1" i="0" u="none" strike="noStrike" kern="1200" baseline="0" dirty="0" smtClean="0">
                <a:solidFill>
                  <a:schemeClr val="tx1"/>
                </a:solidFill>
                <a:latin typeface="+mn-lt"/>
                <a:ea typeface="+mn-ea"/>
                <a:cs typeface="+mn-cs"/>
              </a:rPr>
              <a:t>Bibliografía</a:t>
            </a: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endParaRPr lang="es-ES_tradnl" sz="1200" b="1"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Vellucci</a:t>
            </a:r>
            <a:r>
              <a:rPr lang="es-ES_tradnl" sz="1200" b="0" i="0" u="none" strike="noStrike" kern="1200" baseline="0" dirty="0" smtClean="0">
                <a:solidFill>
                  <a:schemeClr val="tx1"/>
                </a:solidFill>
                <a:latin typeface="+mn-lt"/>
                <a:ea typeface="+mn-ea"/>
                <a:cs typeface="+mn-cs"/>
              </a:rPr>
              <a:t> R, </a:t>
            </a:r>
            <a:r>
              <a:rPr lang="es-ES_tradnl" sz="1200" b="0" i="0" u="none" strike="noStrike" kern="1200" baseline="0" dirty="0" err="1" smtClean="0">
                <a:solidFill>
                  <a:schemeClr val="tx1"/>
                </a:solidFill>
                <a:latin typeface="+mn-lt"/>
                <a:ea typeface="+mn-ea"/>
                <a:cs typeface="+mn-cs"/>
              </a:rPr>
              <a:t>Fanelli</a:t>
            </a:r>
            <a:r>
              <a:rPr lang="es-ES_tradnl" sz="1200" b="0" i="0" u="none" strike="noStrike" kern="1200" baseline="0" dirty="0" smtClean="0">
                <a:solidFill>
                  <a:schemeClr val="tx1"/>
                </a:solidFill>
                <a:latin typeface="+mn-lt"/>
                <a:ea typeface="+mn-ea"/>
                <a:cs typeface="+mn-cs"/>
              </a:rPr>
              <a:t> G, </a:t>
            </a:r>
            <a:r>
              <a:rPr lang="es-ES_tradnl" sz="1200" b="0" i="0" u="none" strike="noStrike" kern="1200" baseline="0" dirty="0" err="1" smtClean="0">
                <a:solidFill>
                  <a:schemeClr val="tx1"/>
                </a:solidFill>
                <a:latin typeface="+mn-lt"/>
                <a:ea typeface="+mn-ea"/>
                <a:cs typeface="+mn-cs"/>
              </a:rPr>
              <a:t>Pannuti</a:t>
            </a:r>
            <a:r>
              <a:rPr lang="es-ES_tradnl" sz="1200" b="0" i="0" u="none" strike="noStrike" kern="1200" baseline="0" dirty="0" smtClean="0">
                <a:solidFill>
                  <a:schemeClr val="tx1"/>
                </a:solidFill>
                <a:latin typeface="+mn-lt"/>
                <a:ea typeface="+mn-ea"/>
                <a:cs typeface="+mn-cs"/>
              </a:rPr>
              <a:t> R,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What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to</a:t>
            </a:r>
            <a:r>
              <a:rPr lang="es-ES_tradnl" sz="1200" b="0" i="0" u="none" strike="noStrike" kern="1200" baseline="0" dirty="0" smtClean="0">
                <a:solidFill>
                  <a:schemeClr val="tx1"/>
                </a:solidFill>
                <a:latin typeface="+mn-lt"/>
                <a:ea typeface="+mn-ea"/>
                <a:cs typeface="+mn-cs"/>
              </a:rPr>
              <a:t> Do, and </a:t>
            </a:r>
            <a:r>
              <a:rPr lang="es-ES_tradnl" sz="1200" b="0" i="0" u="none" strike="noStrike" kern="1200" baseline="0" dirty="0" err="1" smtClean="0">
                <a:solidFill>
                  <a:schemeClr val="tx1"/>
                </a:solidFill>
                <a:latin typeface="+mn-lt"/>
                <a:ea typeface="+mn-ea"/>
                <a:cs typeface="+mn-cs"/>
              </a:rPr>
              <a:t>What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Not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to</a:t>
            </a:r>
            <a:r>
              <a:rPr lang="es-ES_tradnl" sz="1200" b="0" i="0" u="none" strike="noStrike" kern="1200" baseline="0" dirty="0" smtClean="0">
                <a:solidFill>
                  <a:schemeClr val="tx1"/>
                </a:solidFill>
                <a:latin typeface="+mn-lt"/>
                <a:ea typeface="+mn-ea"/>
                <a:cs typeface="+mn-cs"/>
              </a:rPr>
              <a:t> Do, </a:t>
            </a:r>
            <a:r>
              <a:rPr lang="es-ES_tradnl" sz="1200" b="0" i="0" u="none" strike="noStrike" kern="1200" baseline="0" dirty="0" err="1" smtClean="0">
                <a:solidFill>
                  <a:schemeClr val="tx1"/>
                </a:solidFill>
                <a:latin typeface="+mn-lt"/>
                <a:ea typeface="+mn-ea"/>
                <a:cs typeface="+mn-cs"/>
              </a:rPr>
              <a:t>When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Diagnosing</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Treating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Breakthrough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BTcP</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Expert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Opinion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Drugs</a:t>
            </a:r>
            <a:r>
              <a:rPr lang="es-ES_tradnl" sz="1200" b="0" i="0" u="none" strike="noStrike" kern="1200" baseline="0" dirty="0" smtClean="0">
                <a:solidFill>
                  <a:schemeClr val="tx1"/>
                </a:solidFill>
                <a:latin typeface="+mn-lt"/>
                <a:ea typeface="+mn-ea"/>
                <a:cs typeface="+mn-cs"/>
              </a:rPr>
              <a:t> 2016;76:315-330. </a:t>
            </a: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80</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690996752"/>
      </p:ext>
    </p:extLst>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b="1" i="0" u="none" strike="noStrike" kern="1200" baseline="0" dirty="0" smtClean="0">
                <a:solidFill>
                  <a:schemeClr val="tx1"/>
                </a:solidFill>
                <a:latin typeface="+mn-lt"/>
                <a:ea typeface="+mn-ea"/>
                <a:cs typeface="+mn-cs"/>
              </a:rPr>
              <a:t>Bibliografía</a:t>
            </a: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endParaRPr lang="es-ES_tradnl" sz="1200" b="1" i="0" u="none" strike="noStrike"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Soares</a:t>
            </a:r>
            <a:r>
              <a:rPr lang="es-ES_tradnl" sz="1200" b="0" i="0" u="none" strike="noStrike" kern="1200" baseline="0" dirty="0" smtClean="0">
                <a:solidFill>
                  <a:schemeClr val="tx1"/>
                </a:solidFill>
                <a:latin typeface="+mn-lt"/>
                <a:ea typeface="+mn-ea"/>
                <a:cs typeface="+mn-cs"/>
              </a:rPr>
              <a:t> LG, Chan VW.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rationale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 multimodal </a:t>
            </a:r>
            <a:r>
              <a:rPr lang="es-ES_tradnl" sz="1200" b="0" i="0" u="none" strike="noStrike" kern="1200" baseline="0" dirty="0" err="1" smtClean="0">
                <a:solidFill>
                  <a:schemeClr val="tx1"/>
                </a:solidFill>
                <a:latin typeface="+mn-lt"/>
                <a:ea typeface="+mn-ea"/>
                <a:cs typeface="+mn-cs"/>
              </a:rPr>
              <a:t>approach</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breakthrough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Am J </a:t>
            </a:r>
            <a:r>
              <a:rPr lang="es-ES_tradnl" sz="1200" b="0" i="0" u="none" strike="noStrike" kern="1200" baseline="0" dirty="0" err="1" smtClean="0">
                <a:solidFill>
                  <a:schemeClr val="tx1"/>
                </a:solidFill>
                <a:latin typeface="+mn-lt"/>
                <a:ea typeface="+mn-ea"/>
                <a:cs typeface="+mn-cs"/>
              </a:rPr>
              <a:t>Hosp</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Palliat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2007;24:430-439. </a:t>
            </a: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b="0" i="0" u="none" strike="noStrike" kern="1200" baseline="0" dirty="0" smtClean="0">
                <a:solidFill>
                  <a:schemeClr val="tx1"/>
                </a:solidFill>
                <a:latin typeface="+mn-lt"/>
                <a:ea typeface="+mn-ea"/>
                <a:cs typeface="+mn-cs"/>
              </a:rPr>
              <a:t>• Consenso sobre dolor </a:t>
            </a:r>
            <a:r>
              <a:rPr lang="es-ES_tradnl" sz="1200" b="0" i="0" u="none" strike="noStrike" kern="1200" baseline="0" dirty="0" err="1" smtClean="0">
                <a:solidFill>
                  <a:schemeClr val="tx1"/>
                </a:solidFill>
                <a:latin typeface="+mn-lt"/>
                <a:ea typeface="+mn-ea"/>
                <a:cs typeface="+mn-cs"/>
              </a:rPr>
              <a:t>irruptivo</a:t>
            </a:r>
            <a:r>
              <a:rPr lang="es-ES_tradnl" sz="1200" b="0" i="0" u="none" strike="noStrike" kern="1200" baseline="0" dirty="0" smtClean="0">
                <a:solidFill>
                  <a:schemeClr val="tx1"/>
                </a:solidFill>
                <a:latin typeface="+mn-lt"/>
                <a:ea typeface="+mn-ea"/>
                <a:cs typeface="+mn-cs"/>
              </a:rPr>
              <a:t> oncológico 2012. http://</a:t>
            </a:r>
            <a:r>
              <a:rPr lang="es-ES_tradnl" sz="1200" b="0" i="0" u="none" strike="noStrike" kern="1200" baseline="0" dirty="0" err="1" smtClean="0">
                <a:solidFill>
                  <a:schemeClr val="tx1"/>
                </a:solidFill>
                <a:latin typeface="+mn-lt"/>
                <a:ea typeface="+mn-ea"/>
                <a:cs typeface="+mn-cs"/>
              </a:rPr>
              <a:t>www.actasanitaria.com</a:t>
            </a:r>
            <a:r>
              <a:rPr lang="es-ES_tradnl" sz="1200" b="0" i="0" u="none" strike="noStrike" kern="1200" baseline="0" dirty="0" smtClean="0">
                <a:solidFill>
                  <a:schemeClr val="tx1"/>
                </a:solidFill>
                <a:latin typeface="+mn-lt"/>
                <a:ea typeface="+mn-ea"/>
                <a:cs typeface="+mn-cs"/>
              </a:rPr>
              <a:t>/</a:t>
            </a:r>
            <a:r>
              <a:rPr lang="es-ES_tradnl" sz="1200" b="0" i="0" u="none" strike="noStrike" kern="1200" baseline="0" dirty="0" err="1" smtClean="0">
                <a:solidFill>
                  <a:schemeClr val="tx1"/>
                </a:solidFill>
                <a:latin typeface="+mn-lt"/>
                <a:ea typeface="+mn-ea"/>
                <a:cs typeface="+mn-cs"/>
              </a:rPr>
              <a:t>fileset</a:t>
            </a:r>
            <a:r>
              <a:rPr lang="es-ES_tradnl" sz="1200" b="0" i="0" u="none" strike="noStrike" kern="1200" baseline="0" dirty="0" smtClean="0">
                <a:solidFill>
                  <a:schemeClr val="tx1"/>
                </a:solidFill>
                <a:latin typeface="+mn-lt"/>
                <a:ea typeface="+mn-ea"/>
                <a:cs typeface="+mn-cs"/>
              </a:rPr>
              <a:t>/doc_65005_FICHERO_NOTICIA_49088.pdf. Accedido Enero 2017. </a:t>
            </a: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81</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33811119"/>
      </p:ext>
    </p:extLst>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b="1" i="0" u="none" strike="noStrike" kern="1200" baseline="0" dirty="0" smtClean="0">
                <a:solidFill>
                  <a:schemeClr val="tx1"/>
                </a:solidFill>
                <a:latin typeface="+mn-lt"/>
                <a:ea typeface="+mn-ea"/>
                <a:cs typeface="+mn-cs"/>
              </a:rPr>
              <a:t>Bibliografía</a:t>
            </a: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endParaRPr lang="es-ES_tradnl" sz="1200" b="1" i="0" u="none" strike="noStrike"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Soares</a:t>
            </a:r>
            <a:r>
              <a:rPr lang="es-ES_tradnl" sz="1200" b="0" i="0" u="none" strike="noStrike" kern="1200" baseline="0" dirty="0" smtClean="0">
                <a:solidFill>
                  <a:schemeClr val="tx1"/>
                </a:solidFill>
                <a:latin typeface="+mn-lt"/>
                <a:ea typeface="+mn-ea"/>
                <a:cs typeface="+mn-cs"/>
              </a:rPr>
              <a:t> LG, Chan VW.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rationale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 multimodal </a:t>
            </a:r>
            <a:r>
              <a:rPr lang="es-ES_tradnl" sz="1200" b="0" i="0" u="none" strike="noStrike" kern="1200" baseline="0" dirty="0" err="1" smtClean="0">
                <a:solidFill>
                  <a:schemeClr val="tx1"/>
                </a:solidFill>
                <a:latin typeface="+mn-lt"/>
                <a:ea typeface="+mn-ea"/>
                <a:cs typeface="+mn-cs"/>
              </a:rPr>
              <a:t>approach</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breakthrough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Am J </a:t>
            </a:r>
            <a:r>
              <a:rPr lang="es-ES_tradnl" sz="1200" b="0" i="0" u="none" strike="noStrike" kern="1200" baseline="0" dirty="0" err="1" smtClean="0">
                <a:solidFill>
                  <a:schemeClr val="tx1"/>
                </a:solidFill>
                <a:latin typeface="+mn-lt"/>
                <a:ea typeface="+mn-ea"/>
                <a:cs typeface="+mn-cs"/>
              </a:rPr>
              <a:t>Hosp</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Palliat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2007;24:430-439. </a:t>
            </a: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b="0" i="0" u="none" strike="noStrike" kern="1200" baseline="0" dirty="0" smtClean="0">
                <a:solidFill>
                  <a:schemeClr val="tx1"/>
                </a:solidFill>
                <a:latin typeface="+mn-lt"/>
                <a:ea typeface="+mn-ea"/>
                <a:cs typeface="+mn-cs"/>
              </a:rPr>
              <a:t>• Consenso sobre dolor </a:t>
            </a:r>
            <a:r>
              <a:rPr lang="es-ES_tradnl" sz="1200" b="0" i="0" u="none" strike="noStrike" kern="1200" baseline="0" dirty="0" err="1" smtClean="0">
                <a:solidFill>
                  <a:schemeClr val="tx1"/>
                </a:solidFill>
                <a:latin typeface="+mn-lt"/>
                <a:ea typeface="+mn-ea"/>
                <a:cs typeface="+mn-cs"/>
              </a:rPr>
              <a:t>irruptivo</a:t>
            </a:r>
            <a:r>
              <a:rPr lang="es-ES_tradnl" sz="1200" b="0" i="0" u="none" strike="noStrike" kern="1200" baseline="0" dirty="0" smtClean="0">
                <a:solidFill>
                  <a:schemeClr val="tx1"/>
                </a:solidFill>
                <a:latin typeface="+mn-lt"/>
                <a:ea typeface="+mn-ea"/>
                <a:cs typeface="+mn-cs"/>
              </a:rPr>
              <a:t> oncológico 2012. http://</a:t>
            </a:r>
            <a:r>
              <a:rPr lang="es-ES_tradnl" sz="1200" b="0" i="0" u="none" strike="noStrike" kern="1200" baseline="0" dirty="0" err="1" smtClean="0">
                <a:solidFill>
                  <a:schemeClr val="tx1"/>
                </a:solidFill>
                <a:latin typeface="+mn-lt"/>
                <a:ea typeface="+mn-ea"/>
                <a:cs typeface="+mn-cs"/>
              </a:rPr>
              <a:t>www.actasanitaria.com</a:t>
            </a:r>
            <a:r>
              <a:rPr lang="es-ES_tradnl" sz="1200" b="0" i="0" u="none" strike="noStrike" kern="1200" baseline="0" dirty="0" smtClean="0">
                <a:solidFill>
                  <a:schemeClr val="tx1"/>
                </a:solidFill>
                <a:latin typeface="+mn-lt"/>
                <a:ea typeface="+mn-ea"/>
                <a:cs typeface="+mn-cs"/>
              </a:rPr>
              <a:t>/</a:t>
            </a:r>
            <a:r>
              <a:rPr lang="es-ES_tradnl" sz="1200" b="0" i="0" u="none" strike="noStrike" kern="1200" baseline="0" dirty="0" err="1" smtClean="0">
                <a:solidFill>
                  <a:schemeClr val="tx1"/>
                </a:solidFill>
                <a:latin typeface="+mn-lt"/>
                <a:ea typeface="+mn-ea"/>
                <a:cs typeface="+mn-cs"/>
              </a:rPr>
              <a:t>fileset</a:t>
            </a:r>
            <a:r>
              <a:rPr lang="es-ES_tradnl" sz="1200" b="0" i="0" u="none" strike="noStrike" kern="1200" baseline="0" dirty="0" smtClean="0">
                <a:solidFill>
                  <a:schemeClr val="tx1"/>
                </a:solidFill>
                <a:latin typeface="+mn-lt"/>
                <a:ea typeface="+mn-ea"/>
                <a:cs typeface="+mn-cs"/>
              </a:rPr>
              <a:t>/doc_65005_FICHERO_NOTICIA_49088.pdf. Accedido Enero 2017. </a:t>
            </a: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82</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538707559"/>
      </p:ext>
    </p:extLst>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b="1" i="0" u="none" strike="noStrike" kern="1200" baseline="0" dirty="0" smtClean="0">
                <a:solidFill>
                  <a:schemeClr val="tx1"/>
                </a:solidFill>
                <a:latin typeface="+mn-lt"/>
                <a:ea typeface="+mn-ea"/>
                <a:cs typeface="+mn-cs"/>
              </a:rPr>
              <a:t>Bibliografía</a:t>
            </a: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endParaRPr lang="es-ES_tradnl" sz="1200" b="1"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Mercadante S, </a:t>
            </a:r>
            <a:r>
              <a:rPr lang="es-ES_tradnl" sz="1200" b="0" i="0" u="none" strike="noStrike" kern="1200" baseline="0" dirty="0" err="1" smtClean="0">
                <a:solidFill>
                  <a:schemeClr val="tx1"/>
                </a:solidFill>
                <a:latin typeface="+mn-lt"/>
                <a:ea typeface="+mn-ea"/>
                <a:cs typeface="+mn-cs"/>
              </a:rPr>
              <a:t>Cuomo</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Breakthrough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Ten </a:t>
            </a:r>
            <a:r>
              <a:rPr lang="es-ES_tradnl" sz="1200" b="0" i="0" u="none" strike="noStrike" kern="1200" baseline="0" dirty="0" err="1" smtClean="0">
                <a:solidFill>
                  <a:schemeClr val="tx1"/>
                </a:solidFill>
                <a:latin typeface="+mn-lt"/>
                <a:ea typeface="+mn-ea"/>
                <a:cs typeface="+mn-cs"/>
              </a:rPr>
              <a:t>Commandments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Value</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Health</a:t>
            </a:r>
            <a:r>
              <a:rPr lang="es-ES_tradnl" sz="1200" b="0" i="0" u="none" strike="noStrike" kern="1200" baseline="0" dirty="0" smtClean="0">
                <a:solidFill>
                  <a:schemeClr val="tx1"/>
                </a:solidFill>
                <a:latin typeface="+mn-lt"/>
                <a:ea typeface="+mn-ea"/>
                <a:cs typeface="+mn-cs"/>
              </a:rPr>
              <a:t> 2016;19:531-536.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Gonzalez</a:t>
            </a:r>
            <a:r>
              <a:rPr lang="es-ES_tradnl" sz="1200" b="0" i="0" u="none" strike="noStrike" kern="1200" baseline="0" dirty="0" smtClean="0">
                <a:solidFill>
                  <a:schemeClr val="tx1"/>
                </a:solidFill>
                <a:latin typeface="+mn-lt"/>
                <a:ea typeface="+mn-ea"/>
                <a:cs typeface="+mn-cs"/>
              </a:rPr>
              <a:t>-Barboteo J, </a:t>
            </a:r>
            <a:r>
              <a:rPr lang="es-ES_tradnl" sz="1200" b="0" i="0" u="none" strike="noStrike" kern="1200" baseline="0" dirty="0" err="1" smtClean="0">
                <a:solidFill>
                  <a:schemeClr val="tx1"/>
                </a:solidFill>
                <a:latin typeface="+mn-lt"/>
                <a:ea typeface="+mn-ea"/>
                <a:cs typeface="+mn-cs"/>
              </a:rPr>
              <a:t>Alentorn</a:t>
            </a:r>
            <a:r>
              <a:rPr lang="es-ES_tradnl" sz="1200" b="0" i="0" u="none" strike="noStrike" kern="1200" baseline="0" dirty="0" smtClean="0">
                <a:solidFill>
                  <a:schemeClr val="tx1"/>
                </a:solidFill>
                <a:latin typeface="+mn-lt"/>
                <a:ea typeface="+mn-ea"/>
                <a:cs typeface="+mn-cs"/>
              </a:rPr>
              <a:t> XG, Manuel FA,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Effectiveness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opioid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rotation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control of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ROTODOL </a:t>
            </a:r>
            <a:r>
              <a:rPr lang="es-ES_tradnl" sz="1200" b="0" i="0" u="none" strike="noStrike" kern="1200" baseline="0" dirty="0" err="1" smtClean="0">
                <a:solidFill>
                  <a:schemeClr val="tx1"/>
                </a:solidFill>
                <a:latin typeface="+mn-lt"/>
                <a:ea typeface="+mn-ea"/>
                <a:cs typeface="+mn-cs"/>
              </a:rPr>
              <a:t>study</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Opioid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a:t>
            </a:r>
            <a:r>
              <a:rPr lang="es-ES_tradnl" sz="1200" b="0" i="0" u="none" strike="noStrike" kern="1200" baseline="0" dirty="0" smtClean="0">
                <a:solidFill>
                  <a:schemeClr val="tx1"/>
                </a:solidFill>
                <a:latin typeface="+mn-lt"/>
                <a:ea typeface="+mn-ea"/>
                <a:cs typeface="+mn-cs"/>
              </a:rPr>
              <a:t> 2014;10:395-403.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Lussier</a:t>
            </a:r>
            <a:r>
              <a:rPr lang="es-ES_tradnl" sz="1200" b="0" i="0" u="none" strike="noStrike" kern="1200" baseline="0" dirty="0" smtClean="0">
                <a:solidFill>
                  <a:schemeClr val="tx1"/>
                </a:solidFill>
                <a:latin typeface="+mn-lt"/>
                <a:ea typeface="+mn-ea"/>
                <a:cs typeface="+mn-cs"/>
              </a:rPr>
              <a:t> D, </a:t>
            </a:r>
            <a:r>
              <a:rPr lang="es-ES_tradnl" sz="1200" b="0" i="0" u="none" strike="noStrike" kern="1200" baseline="0" dirty="0" err="1" smtClean="0">
                <a:solidFill>
                  <a:schemeClr val="tx1"/>
                </a:solidFill>
                <a:latin typeface="+mn-lt"/>
                <a:ea typeface="+mn-ea"/>
                <a:cs typeface="+mn-cs"/>
              </a:rPr>
              <a:t>Huskey</a:t>
            </a:r>
            <a:r>
              <a:rPr lang="es-ES_tradnl" sz="1200" b="0" i="0" u="none" strike="noStrike" kern="1200" baseline="0" dirty="0" smtClean="0">
                <a:solidFill>
                  <a:schemeClr val="tx1"/>
                </a:solidFill>
                <a:latin typeface="+mn-lt"/>
                <a:ea typeface="+mn-ea"/>
                <a:cs typeface="+mn-cs"/>
              </a:rPr>
              <a:t> AG, </a:t>
            </a:r>
            <a:r>
              <a:rPr lang="es-ES_tradnl" sz="1200" b="0" i="0" u="none" strike="noStrike" kern="1200" baseline="0" dirty="0" err="1" smtClean="0">
                <a:solidFill>
                  <a:schemeClr val="tx1"/>
                </a:solidFill>
                <a:latin typeface="+mn-lt"/>
                <a:ea typeface="+mn-ea"/>
                <a:cs typeface="+mn-cs"/>
              </a:rPr>
              <a:t>Portenoy</a:t>
            </a:r>
            <a:r>
              <a:rPr lang="es-ES_tradnl" sz="1200" b="0" i="0" u="none" strike="noStrike" kern="1200" baseline="0" dirty="0" smtClean="0">
                <a:solidFill>
                  <a:schemeClr val="tx1"/>
                </a:solidFill>
                <a:latin typeface="+mn-lt"/>
                <a:ea typeface="+mn-ea"/>
                <a:cs typeface="+mn-cs"/>
              </a:rPr>
              <a:t> RK. </a:t>
            </a:r>
            <a:r>
              <a:rPr lang="es-ES_tradnl" sz="1200" b="0" i="0" u="none" strike="noStrike" kern="1200" baseline="0" dirty="0" err="1" smtClean="0">
                <a:solidFill>
                  <a:schemeClr val="tx1"/>
                </a:solidFill>
                <a:latin typeface="+mn-lt"/>
                <a:ea typeface="+mn-ea"/>
                <a:cs typeface="+mn-cs"/>
              </a:rPr>
              <a:t>Adjuvant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analgesics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Oncologist</a:t>
            </a:r>
            <a:r>
              <a:rPr lang="es-ES_tradnl" sz="1200" b="0" i="0" u="none" strike="noStrike" kern="1200" baseline="0" dirty="0" smtClean="0">
                <a:solidFill>
                  <a:schemeClr val="tx1"/>
                </a:solidFill>
                <a:latin typeface="+mn-lt"/>
                <a:ea typeface="+mn-ea"/>
                <a:cs typeface="+mn-cs"/>
              </a:rPr>
              <a:t> 2004;9:571-91. </a:t>
            </a: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83</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646828391"/>
      </p:ext>
    </p:extLst>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b="1" i="0" u="none" strike="noStrike" kern="1200" baseline="0" dirty="0" smtClean="0">
                <a:solidFill>
                  <a:schemeClr val="tx1"/>
                </a:solidFill>
                <a:latin typeface="+mn-lt"/>
                <a:ea typeface="+mn-ea"/>
                <a:cs typeface="+mn-cs"/>
              </a:rPr>
              <a:t>Bibliografía</a:t>
            </a: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endParaRPr lang="es-ES_tradnl" sz="1200" b="1"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Consenso sobre dolor </a:t>
            </a:r>
            <a:r>
              <a:rPr lang="es-ES_tradnl" sz="1200" b="0" i="0" u="none" strike="noStrike" kern="1200" baseline="0" dirty="0" err="1" smtClean="0">
                <a:solidFill>
                  <a:schemeClr val="tx1"/>
                </a:solidFill>
                <a:latin typeface="+mn-lt"/>
                <a:ea typeface="+mn-ea"/>
                <a:cs typeface="+mn-cs"/>
              </a:rPr>
              <a:t>irruptivo</a:t>
            </a:r>
            <a:r>
              <a:rPr lang="es-ES_tradnl" sz="1200" b="0" i="0" u="none" strike="noStrike" kern="1200" baseline="0" dirty="0" smtClean="0">
                <a:solidFill>
                  <a:schemeClr val="tx1"/>
                </a:solidFill>
                <a:latin typeface="+mn-lt"/>
                <a:ea typeface="+mn-ea"/>
                <a:cs typeface="+mn-cs"/>
              </a:rPr>
              <a:t> oncológico 2012. http://</a:t>
            </a:r>
            <a:r>
              <a:rPr lang="es-ES_tradnl" sz="1200" b="0" i="0" u="none" strike="noStrike" kern="1200" baseline="0" dirty="0" err="1" smtClean="0">
                <a:solidFill>
                  <a:schemeClr val="tx1"/>
                </a:solidFill>
                <a:latin typeface="+mn-lt"/>
                <a:ea typeface="+mn-ea"/>
                <a:cs typeface="+mn-cs"/>
              </a:rPr>
              <a:t>www.actasanitaria.com</a:t>
            </a:r>
            <a:r>
              <a:rPr lang="es-ES_tradnl" sz="1200" b="0" i="0" u="none" strike="noStrike" kern="1200" baseline="0" dirty="0" smtClean="0">
                <a:solidFill>
                  <a:schemeClr val="tx1"/>
                </a:solidFill>
                <a:latin typeface="+mn-lt"/>
                <a:ea typeface="+mn-ea"/>
                <a:cs typeface="+mn-cs"/>
              </a:rPr>
              <a:t>/</a:t>
            </a:r>
            <a:r>
              <a:rPr lang="es-ES_tradnl" sz="1200" b="0" i="0" u="none" strike="noStrike" kern="1200" baseline="0" dirty="0" err="1" smtClean="0">
                <a:solidFill>
                  <a:schemeClr val="tx1"/>
                </a:solidFill>
                <a:latin typeface="+mn-lt"/>
                <a:ea typeface="+mn-ea"/>
                <a:cs typeface="+mn-cs"/>
              </a:rPr>
              <a:t>fileset</a:t>
            </a:r>
            <a:r>
              <a:rPr lang="es-ES_tradnl" sz="1200" b="0" i="0" u="none" strike="noStrike" kern="1200" baseline="0" dirty="0" smtClean="0">
                <a:solidFill>
                  <a:schemeClr val="tx1"/>
                </a:solidFill>
                <a:latin typeface="+mn-lt"/>
                <a:ea typeface="+mn-ea"/>
                <a:cs typeface="+mn-cs"/>
              </a:rPr>
              <a:t>/doc_65005_FICHERO_NOTICIA_49088.pdf. Accedido Enero 2017. </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Carr</a:t>
            </a:r>
            <a:r>
              <a:rPr lang="es-ES_tradnl" sz="1200" b="0" i="0" u="none" strike="noStrike" kern="1200" baseline="0" dirty="0" smtClean="0">
                <a:solidFill>
                  <a:schemeClr val="tx1"/>
                </a:solidFill>
                <a:latin typeface="+mn-lt"/>
                <a:ea typeface="+mn-ea"/>
                <a:cs typeface="+mn-cs"/>
              </a:rPr>
              <a:t> DB, Goudas LC, </a:t>
            </a:r>
            <a:r>
              <a:rPr lang="es-ES_tradnl" sz="1200" b="0" i="0" u="none" strike="noStrike" kern="1200" baseline="0" dirty="0" err="1" smtClean="0">
                <a:solidFill>
                  <a:schemeClr val="tx1"/>
                </a:solidFill>
                <a:latin typeface="+mn-lt"/>
                <a:ea typeface="+mn-ea"/>
                <a:cs typeface="+mn-cs"/>
              </a:rPr>
              <a:t>Denman</a:t>
            </a:r>
            <a:r>
              <a:rPr lang="es-ES_tradnl" sz="1200" b="0" i="0" u="none" strike="noStrike" kern="1200" baseline="0" dirty="0" smtClean="0">
                <a:solidFill>
                  <a:schemeClr val="tx1"/>
                </a:solidFill>
                <a:latin typeface="+mn-lt"/>
                <a:ea typeface="+mn-ea"/>
                <a:cs typeface="+mn-cs"/>
              </a:rPr>
              <a:t> WT,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Safety and </a:t>
            </a:r>
            <a:r>
              <a:rPr lang="es-ES_tradnl" sz="1200" b="0" i="0" u="none" strike="noStrike" kern="1200" baseline="0" dirty="0" err="1" smtClean="0">
                <a:solidFill>
                  <a:schemeClr val="tx1"/>
                </a:solidFill>
                <a:latin typeface="+mn-lt"/>
                <a:ea typeface="+mn-ea"/>
                <a:cs typeface="+mn-cs"/>
              </a:rPr>
              <a:t>efficacy</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intranasal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ketamine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treatment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breakthrough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chronic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randomized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double-blind</a:t>
            </a:r>
            <a:r>
              <a:rPr lang="es-ES_tradnl" sz="1200" b="0" i="0" u="none" strike="noStrike" kern="1200" baseline="0" dirty="0" smtClean="0">
                <a:solidFill>
                  <a:schemeClr val="tx1"/>
                </a:solidFill>
                <a:latin typeface="+mn-lt"/>
                <a:ea typeface="+mn-ea"/>
                <a:cs typeface="+mn-cs"/>
              </a:rPr>
              <a:t>, placebo-</a:t>
            </a:r>
            <a:r>
              <a:rPr lang="es-ES_tradnl" sz="1200" b="0" i="0" u="none" strike="noStrike" kern="1200" baseline="0" dirty="0" err="1" smtClean="0">
                <a:solidFill>
                  <a:schemeClr val="tx1"/>
                </a:solidFill>
                <a:latin typeface="+mn-lt"/>
                <a:ea typeface="+mn-ea"/>
                <a:cs typeface="+mn-cs"/>
              </a:rPr>
              <a:t>controlled</a:t>
            </a:r>
            <a:r>
              <a:rPr lang="es-ES_tradnl" sz="1200" b="0" i="0" u="none" strike="noStrike" kern="1200" baseline="0" dirty="0" smtClean="0">
                <a:solidFill>
                  <a:schemeClr val="tx1"/>
                </a:solidFill>
                <a:latin typeface="+mn-lt"/>
                <a:ea typeface="+mn-ea"/>
                <a:cs typeface="+mn-cs"/>
              </a:rPr>
              <a:t>, crossover </a:t>
            </a:r>
            <a:r>
              <a:rPr lang="es-ES_tradnl" sz="1200" b="0" i="0" u="none" strike="noStrike" kern="1200" baseline="0" dirty="0" err="1" smtClean="0">
                <a:solidFill>
                  <a:schemeClr val="tx1"/>
                </a:solidFill>
                <a:latin typeface="+mn-lt"/>
                <a:ea typeface="+mn-ea"/>
                <a:cs typeface="+mn-cs"/>
              </a:rPr>
              <a:t>study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2004;108:17-27</a:t>
            </a:r>
          </a:p>
          <a:p>
            <a:r>
              <a:rPr lang="es-ES_tradnl" sz="1200" b="0" i="0" u="none" strike="noStrike" kern="1200" baseline="0" dirty="0" smtClean="0">
                <a:solidFill>
                  <a:schemeClr val="tx1"/>
                </a:solidFill>
                <a:latin typeface="+mn-lt"/>
                <a:ea typeface="+mn-ea"/>
                <a:cs typeface="+mn-cs"/>
              </a:rPr>
              <a:t>• Del Rosario MA, Martin AS, Ortega JJ, Feria M. </a:t>
            </a:r>
            <a:r>
              <a:rPr lang="es-ES_tradnl" sz="1200" b="0" i="0" u="none" strike="noStrike" kern="1200" baseline="0" dirty="0" err="1" smtClean="0">
                <a:solidFill>
                  <a:schemeClr val="tx1"/>
                </a:solidFill>
                <a:latin typeface="+mn-lt"/>
                <a:ea typeface="+mn-ea"/>
                <a:cs typeface="+mn-cs"/>
              </a:rPr>
              <a:t>Temporary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sedation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midazolam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control of </a:t>
            </a:r>
            <a:r>
              <a:rPr lang="es-ES_tradnl" sz="1200" b="0" i="0" u="none" strike="noStrike" kern="1200" baseline="0" dirty="0" err="1" smtClean="0">
                <a:solidFill>
                  <a:schemeClr val="tx1"/>
                </a:solidFill>
                <a:latin typeface="+mn-lt"/>
                <a:ea typeface="+mn-ea"/>
                <a:cs typeface="+mn-cs"/>
              </a:rPr>
              <a:t>severe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incident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Symptom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a:t>
            </a:r>
            <a:r>
              <a:rPr lang="es-ES_tradnl" sz="1200" b="0" i="0" u="none" strike="noStrike" kern="1200" baseline="0" dirty="0" smtClean="0">
                <a:solidFill>
                  <a:schemeClr val="tx1"/>
                </a:solidFill>
                <a:latin typeface="+mn-lt"/>
                <a:ea typeface="+mn-ea"/>
                <a:cs typeface="+mn-cs"/>
              </a:rPr>
              <a:t> 2001;21:439-442. </a:t>
            </a: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84</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7536251"/>
      </p:ext>
    </p:extLst>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b="1" i="0" u="none" strike="noStrike" kern="1200" baseline="0" dirty="0" smtClean="0">
                <a:solidFill>
                  <a:schemeClr val="tx1"/>
                </a:solidFill>
                <a:latin typeface="+mn-lt"/>
                <a:ea typeface="+mn-ea"/>
                <a:cs typeface="+mn-cs"/>
              </a:rPr>
              <a:t>Bibliografía</a:t>
            </a: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endParaRPr lang="es-ES_tradnl" sz="1200" b="1"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Vellucci</a:t>
            </a:r>
            <a:r>
              <a:rPr lang="es-ES_tradnl" sz="1200" b="0" i="0" u="none" strike="noStrike" kern="1200" baseline="0" dirty="0" smtClean="0">
                <a:solidFill>
                  <a:schemeClr val="tx1"/>
                </a:solidFill>
                <a:latin typeface="+mn-lt"/>
                <a:ea typeface="+mn-ea"/>
                <a:cs typeface="+mn-cs"/>
              </a:rPr>
              <a:t> R, </a:t>
            </a:r>
            <a:r>
              <a:rPr lang="es-ES_tradnl" sz="1200" b="0" i="0" u="none" strike="noStrike" kern="1200" baseline="0" dirty="0" err="1" smtClean="0">
                <a:solidFill>
                  <a:schemeClr val="tx1"/>
                </a:solidFill>
                <a:latin typeface="+mn-lt"/>
                <a:ea typeface="+mn-ea"/>
                <a:cs typeface="+mn-cs"/>
              </a:rPr>
              <a:t>Fanelli</a:t>
            </a:r>
            <a:r>
              <a:rPr lang="es-ES_tradnl" sz="1200" b="0" i="0" u="none" strike="noStrike" kern="1200" baseline="0" dirty="0" smtClean="0">
                <a:solidFill>
                  <a:schemeClr val="tx1"/>
                </a:solidFill>
                <a:latin typeface="+mn-lt"/>
                <a:ea typeface="+mn-ea"/>
                <a:cs typeface="+mn-cs"/>
              </a:rPr>
              <a:t> G, </a:t>
            </a:r>
            <a:r>
              <a:rPr lang="es-ES_tradnl" sz="1200" b="0" i="0" u="none" strike="noStrike" kern="1200" baseline="0" dirty="0" err="1" smtClean="0">
                <a:solidFill>
                  <a:schemeClr val="tx1"/>
                </a:solidFill>
                <a:latin typeface="+mn-lt"/>
                <a:ea typeface="+mn-ea"/>
                <a:cs typeface="+mn-cs"/>
              </a:rPr>
              <a:t>Pannuti</a:t>
            </a:r>
            <a:r>
              <a:rPr lang="es-ES_tradnl" sz="1200" b="0" i="0" u="none" strike="noStrike" kern="1200" baseline="0" dirty="0" smtClean="0">
                <a:solidFill>
                  <a:schemeClr val="tx1"/>
                </a:solidFill>
                <a:latin typeface="+mn-lt"/>
                <a:ea typeface="+mn-ea"/>
                <a:cs typeface="+mn-cs"/>
              </a:rPr>
              <a:t> R,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What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to</a:t>
            </a:r>
            <a:r>
              <a:rPr lang="es-ES_tradnl" sz="1200" b="0" i="0" u="none" strike="noStrike" kern="1200" baseline="0" dirty="0" smtClean="0">
                <a:solidFill>
                  <a:schemeClr val="tx1"/>
                </a:solidFill>
                <a:latin typeface="+mn-lt"/>
                <a:ea typeface="+mn-ea"/>
                <a:cs typeface="+mn-cs"/>
              </a:rPr>
              <a:t> Do, and </a:t>
            </a:r>
            <a:r>
              <a:rPr lang="es-ES_tradnl" sz="1200" b="0" i="0" u="none" strike="noStrike" kern="1200" baseline="0" dirty="0" err="1" smtClean="0">
                <a:solidFill>
                  <a:schemeClr val="tx1"/>
                </a:solidFill>
                <a:latin typeface="+mn-lt"/>
                <a:ea typeface="+mn-ea"/>
                <a:cs typeface="+mn-cs"/>
              </a:rPr>
              <a:t>What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Not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to</a:t>
            </a:r>
            <a:r>
              <a:rPr lang="es-ES_tradnl" sz="1200" b="0" i="0" u="none" strike="noStrike" kern="1200" baseline="0" dirty="0" smtClean="0">
                <a:solidFill>
                  <a:schemeClr val="tx1"/>
                </a:solidFill>
                <a:latin typeface="+mn-lt"/>
                <a:ea typeface="+mn-ea"/>
                <a:cs typeface="+mn-cs"/>
              </a:rPr>
              <a:t> Do, </a:t>
            </a:r>
            <a:r>
              <a:rPr lang="es-ES_tradnl" sz="1200" b="0" i="0" u="none" strike="noStrike" kern="1200" baseline="0" dirty="0" err="1" smtClean="0">
                <a:solidFill>
                  <a:schemeClr val="tx1"/>
                </a:solidFill>
                <a:latin typeface="+mn-lt"/>
                <a:ea typeface="+mn-ea"/>
                <a:cs typeface="+mn-cs"/>
              </a:rPr>
              <a:t>When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Diagnosing</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Treating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Breakthrough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BTcP</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Expert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Opinion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Drugs</a:t>
            </a:r>
            <a:r>
              <a:rPr lang="es-ES_tradnl" sz="1200" b="0" i="0" u="none" strike="noStrike" kern="1200" baseline="0" smtClean="0">
                <a:solidFill>
                  <a:schemeClr val="tx1"/>
                </a:solidFill>
                <a:latin typeface="+mn-lt"/>
                <a:ea typeface="+mn-ea"/>
                <a:cs typeface="+mn-cs"/>
              </a:rPr>
              <a:t> 2016;76:315-330. </a:t>
            </a: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85</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830913515"/>
      </p:ext>
    </p:extLst>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r>
              <a:rPr lang="es-ES_tradnl" sz="1200" b="1" i="0" u="none" strike="noStrike" kern="1200" baseline="0" dirty="0" smtClean="0">
                <a:solidFill>
                  <a:schemeClr val="tx1"/>
                </a:solidFill>
                <a:latin typeface="+mn-lt"/>
                <a:ea typeface="+mn-ea"/>
                <a:cs typeface="+mn-cs"/>
              </a:rPr>
              <a:t>Bibliografía</a:t>
            </a:r>
          </a:p>
          <a:p>
            <a:pPr marL="0" marR="0" indent="0" algn="l" defTabSz="457200" rtl="0" eaLnBrk="1" fontAlgn="auto" latinLnBrk="0" hangingPunct="1">
              <a:lnSpc>
                <a:spcPct val="100000"/>
              </a:lnSpc>
              <a:spcBef>
                <a:spcPct val="20000"/>
              </a:spcBef>
              <a:spcAft>
                <a:spcPts val="0"/>
              </a:spcAft>
              <a:buClr>
                <a:srgbClr val="FFCD00"/>
              </a:buClr>
              <a:buSzTx/>
              <a:buFont typeface="Calibri Light" charset="0"/>
              <a:buNone/>
              <a:tabLst/>
              <a:defRPr/>
            </a:pPr>
            <a:endParaRPr lang="es-ES_tradnl" sz="1200" b="1"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Vellucci</a:t>
            </a:r>
            <a:r>
              <a:rPr lang="es-ES_tradnl" sz="1200" b="0" i="0" u="none" strike="noStrike" kern="1200" baseline="0" dirty="0" smtClean="0">
                <a:solidFill>
                  <a:schemeClr val="tx1"/>
                </a:solidFill>
                <a:latin typeface="+mn-lt"/>
                <a:ea typeface="+mn-ea"/>
                <a:cs typeface="+mn-cs"/>
              </a:rPr>
              <a:t> R, </a:t>
            </a:r>
            <a:r>
              <a:rPr lang="es-ES_tradnl" sz="1200" b="0" i="0" u="none" strike="noStrike" kern="1200" baseline="0" dirty="0" err="1" smtClean="0">
                <a:solidFill>
                  <a:schemeClr val="tx1"/>
                </a:solidFill>
                <a:latin typeface="+mn-lt"/>
                <a:ea typeface="+mn-ea"/>
                <a:cs typeface="+mn-cs"/>
              </a:rPr>
              <a:t>Fanelli</a:t>
            </a:r>
            <a:r>
              <a:rPr lang="es-ES_tradnl" sz="1200" b="0" i="0" u="none" strike="noStrike" kern="1200" baseline="0" dirty="0" smtClean="0">
                <a:solidFill>
                  <a:schemeClr val="tx1"/>
                </a:solidFill>
                <a:latin typeface="+mn-lt"/>
                <a:ea typeface="+mn-ea"/>
                <a:cs typeface="+mn-cs"/>
              </a:rPr>
              <a:t> G, </a:t>
            </a:r>
            <a:r>
              <a:rPr lang="es-ES_tradnl" sz="1200" b="0" i="0" u="none" strike="noStrike" kern="1200" baseline="0" dirty="0" err="1" smtClean="0">
                <a:solidFill>
                  <a:schemeClr val="tx1"/>
                </a:solidFill>
                <a:latin typeface="+mn-lt"/>
                <a:ea typeface="+mn-ea"/>
                <a:cs typeface="+mn-cs"/>
              </a:rPr>
              <a:t>Pannuti</a:t>
            </a:r>
            <a:r>
              <a:rPr lang="es-ES_tradnl" sz="1200" b="0" i="0" u="none" strike="noStrike" kern="1200" baseline="0" dirty="0" smtClean="0">
                <a:solidFill>
                  <a:schemeClr val="tx1"/>
                </a:solidFill>
                <a:latin typeface="+mn-lt"/>
                <a:ea typeface="+mn-ea"/>
                <a:cs typeface="+mn-cs"/>
              </a:rPr>
              <a:t> R,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What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to</a:t>
            </a:r>
            <a:r>
              <a:rPr lang="es-ES_tradnl" sz="1200" b="0" i="0" u="none" strike="noStrike" kern="1200" baseline="0" dirty="0" smtClean="0">
                <a:solidFill>
                  <a:schemeClr val="tx1"/>
                </a:solidFill>
                <a:latin typeface="+mn-lt"/>
                <a:ea typeface="+mn-ea"/>
                <a:cs typeface="+mn-cs"/>
              </a:rPr>
              <a:t> Do, and </a:t>
            </a:r>
            <a:r>
              <a:rPr lang="es-ES_tradnl" sz="1200" b="0" i="0" u="none" strike="noStrike" kern="1200" baseline="0" dirty="0" err="1" smtClean="0">
                <a:solidFill>
                  <a:schemeClr val="tx1"/>
                </a:solidFill>
                <a:latin typeface="+mn-lt"/>
                <a:ea typeface="+mn-ea"/>
                <a:cs typeface="+mn-cs"/>
              </a:rPr>
              <a:t>What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Not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to</a:t>
            </a:r>
            <a:r>
              <a:rPr lang="es-ES_tradnl" sz="1200" b="0" i="0" u="none" strike="noStrike" kern="1200" baseline="0" dirty="0" smtClean="0">
                <a:solidFill>
                  <a:schemeClr val="tx1"/>
                </a:solidFill>
                <a:latin typeface="+mn-lt"/>
                <a:ea typeface="+mn-ea"/>
                <a:cs typeface="+mn-cs"/>
              </a:rPr>
              <a:t> Do, </a:t>
            </a:r>
            <a:r>
              <a:rPr lang="es-ES_tradnl" sz="1200" b="0" i="0" u="none" strike="noStrike" kern="1200" baseline="0" dirty="0" err="1" smtClean="0">
                <a:solidFill>
                  <a:schemeClr val="tx1"/>
                </a:solidFill>
                <a:latin typeface="+mn-lt"/>
                <a:ea typeface="+mn-ea"/>
                <a:cs typeface="+mn-cs"/>
              </a:rPr>
              <a:t>When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Diagnosing</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Treating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Breakthrough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BTcP</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Expert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Opinion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Drugs</a:t>
            </a:r>
            <a:r>
              <a:rPr lang="es-ES_tradnl" sz="1200" b="0" i="0" u="none" strike="noStrike" kern="1200" baseline="0" smtClean="0">
                <a:solidFill>
                  <a:schemeClr val="tx1"/>
                </a:solidFill>
                <a:latin typeface="+mn-lt"/>
                <a:ea typeface="+mn-ea"/>
                <a:cs typeface="+mn-cs"/>
              </a:rPr>
              <a:t> 2016;76:315-330. </a:t>
            </a:r>
            <a:endParaRPr lang="es-ES_tradnl" sz="1200" dirty="0">
              <a:solidFill>
                <a:srgbClr val="646567"/>
              </a:solidFill>
              <a:latin typeface="Gotham Book" charset="0"/>
              <a:cs typeface="Gotham Book" charset="0"/>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86</a:t>
            </a:fld>
            <a:endParaRPr lang="es-ES_tradnl">
              <a:solidFill>
                <a:prstClr val="black"/>
              </a:solidFill>
              <a:latin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1067233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a:prstGeom prst="rect">
            <a:avLst/>
          </a:prstGeom>
        </p:spPr>
        <p:txBody>
          <a:bodyPr/>
          <a:lstStyle/>
          <a:p>
            <a:r>
              <a:rPr lang="es-ES_tradnl" smtClean="0"/>
              <a:t>Clic para editar título</a:t>
            </a:r>
            <a:endParaRPr lang="es-ES_tradnl"/>
          </a:p>
        </p:txBody>
      </p:sp>
      <p:sp>
        <p:nvSpPr>
          <p:cNvPr id="3" name="Subtítulo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_tradnl"/>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pPr/>
              <a:t>26/9/17</a:t>
            </a:fld>
            <a:endParaRPr lang="es-ES_tradnl"/>
          </a:p>
        </p:txBody>
      </p:sp>
      <p:sp>
        <p:nvSpPr>
          <p:cNvPr id="5" name="Marcador de pie de página 4"/>
          <p:cNvSpPr>
            <a:spLocks noGrp="1"/>
          </p:cNvSpPr>
          <p:nvPr>
            <p:ph type="ftr" sz="quarter" idx="11"/>
          </p:nvPr>
        </p:nvSpPr>
        <p:spPr>
          <a:xfrm>
            <a:off x="3124200" y="6492875"/>
            <a:ext cx="2895600" cy="365125"/>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156711509"/>
      </p:ext>
    </p:extLst>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es-ES_tradnl" smtClean="0"/>
              <a:t>Clic para editar título</a:t>
            </a:r>
            <a:endParaRPr lang="es-ES_tradnl"/>
          </a:p>
        </p:txBody>
      </p:sp>
      <p:sp>
        <p:nvSpPr>
          <p:cNvPr id="3" name="Marcador de contenido 2"/>
          <p:cNvSpPr>
            <a:spLocks noGrp="1"/>
          </p:cNvSpPr>
          <p:nvPr>
            <p:ph idx="1"/>
          </p:nvPr>
        </p:nvSpPr>
        <p:spPr>
          <a:xfrm>
            <a:off x="457200" y="1600200"/>
            <a:ext cx="8229600" cy="4525963"/>
          </a:xfrm>
          <a:prstGeom prst="rect">
            <a:avLst/>
          </a:prstGeo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pPr/>
              <a:t>26/9/17</a:t>
            </a:fld>
            <a:endParaRPr lang="es-ES_tradnl"/>
          </a:p>
        </p:txBody>
      </p:sp>
      <p:sp>
        <p:nvSpPr>
          <p:cNvPr id="5" name="Marcador de pie de página 4"/>
          <p:cNvSpPr>
            <a:spLocks noGrp="1"/>
          </p:cNvSpPr>
          <p:nvPr>
            <p:ph type="ftr" sz="quarter" idx="11"/>
          </p:nvPr>
        </p:nvSpPr>
        <p:spPr>
          <a:xfrm>
            <a:off x="3124200" y="6492875"/>
            <a:ext cx="2895600" cy="365125"/>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876235780"/>
      </p:ext>
    </p:extLst>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s-ES_tradnl" smtClean="0"/>
              <a:t>Clic para editar título</a:t>
            </a:r>
            <a:endParaRPr lang="es-ES_tradnl"/>
          </a:p>
        </p:txBody>
      </p:sp>
      <p:sp>
        <p:nvSpPr>
          <p:cNvPr id="3" name="Marcador de texto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pPr/>
              <a:t>26/9/17</a:t>
            </a:fld>
            <a:endParaRPr lang="es-ES_tradnl"/>
          </a:p>
        </p:txBody>
      </p:sp>
      <p:sp>
        <p:nvSpPr>
          <p:cNvPr id="5" name="Marcador de pie de página 4"/>
          <p:cNvSpPr>
            <a:spLocks noGrp="1"/>
          </p:cNvSpPr>
          <p:nvPr>
            <p:ph type="ftr" sz="quarter" idx="11"/>
          </p:nvPr>
        </p:nvSpPr>
        <p:spPr>
          <a:xfrm>
            <a:off x="3124200" y="6492875"/>
            <a:ext cx="2895600" cy="365125"/>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644246892"/>
      </p:ext>
    </p:extLst>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es-ES_tradnl" smtClean="0"/>
              <a:t>Clic para editar título</a:t>
            </a:r>
            <a:endParaRPr lang="es-ES_tradnl"/>
          </a:p>
        </p:txBody>
      </p:sp>
      <p:sp>
        <p:nvSpPr>
          <p:cNvPr id="3" name="Marcador de contenido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contenido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fecha 4"/>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pPr/>
              <a:t>26/9/17</a:t>
            </a:fld>
            <a:endParaRPr lang="es-ES_tradnl"/>
          </a:p>
        </p:txBody>
      </p:sp>
      <p:sp>
        <p:nvSpPr>
          <p:cNvPr id="6" name="Marcador de pie de página 5"/>
          <p:cNvSpPr>
            <a:spLocks noGrp="1"/>
          </p:cNvSpPr>
          <p:nvPr>
            <p:ph type="ftr" sz="quarter" idx="11"/>
          </p:nvPr>
        </p:nvSpPr>
        <p:spPr>
          <a:xfrm>
            <a:off x="3124200" y="6492875"/>
            <a:ext cx="2895600" cy="365125"/>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500104125"/>
      </p:ext>
    </p:extLst>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lvl1pPr>
              <a:defRPr/>
            </a:lvl1pPr>
          </a:lstStyle>
          <a:p>
            <a:r>
              <a:rPr lang="es-ES_tradnl" smtClean="0"/>
              <a:t>Clic para editar título</a:t>
            </a:r>
            <a:endParaRPr lang="es-ES_tradnl"/>
          </a:p>
        </p:txBody>
      </p:sp>
      <p:sp>
        <p:nvSpPr>
          <p:cNvPr id="3" name="Marcador de texto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texto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7" name="Marcador de fecha 6"/>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pPr/>
              <a:t>26/9/17</a:t>
            </a:fld>
            <a:endParaRPr lang="es-ES_tradnl"/>
          </a:p>
        </p:txBody>
      </p:sp>
      <p:sp>
        <p:nvSpPr>
          <p:cNvPr id="8" name="Marcador de pie de página 7"/>
          <p:cNvSpPr>
            <a:spLocks noGrp="1"/>
          </p:cNvSpPr>
          <p:nvPr>
            <p:ph type="ftr" sz="quarter" idx="11"/>
          </p:nvPr>
        </p:nvSpPr>
        <p:spPr>
          <a:xfrm>
            <a:off x="3124200" y="6492875"/>
            <a:ext cx="2895600" cy="365125"/>
          </a:xfrm>
          <a:prstGeom prst="rect">
            <a:avLst/>
          </a:prstGeom>
        </p:spPr>
        <p:txBody>
          <a:bodyPr/>
          <a:lstStyle/>
          <a:p>
            <a:endParaRPr lang="es-ES_tradnl"/>
          </a:p>
        </p:txBody>
      </p:sp>
      <p:sp>
        <p:nvSpPr>
          <p:cNvPr id="9" name="Marcador de número de diapositiva 8"/>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621080182"/>
      </p:ext>
    </p:extLst>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es-ES_tradnl" smtClean="0"/>
              <a:t>Clic para editar título</a:t>
            </a:r>
            <a:endParaRPr lang="es-ES_tradnl"/>
          </a:p>
        </p:txBody>
      </p:sp>
      <p:sp>
        <p:nvSpPr>
          <p:cNvPr id="3" name="Marcador de fecha 2"/>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pPr/>
              <a:t>26/9/17</a:t>
            </a:fld>
            <a:endParaRPr lang="es-ES_tradnl"/>
          </a:p>
        </p:txBody>
      </p:sp>
      <p:sp>
        <p:nvSpPr>
          <p:cNvPr id="4" name="Marcador de pie de página 3"/>
          <p:cNvSpPr>
            <a:spLocks noGrp="1"/>
          </p:cNvSpPr>
          <p:nvPr>
            <p:ph type="ftr" sz="quarter" idx="11"/>
          </p:nvPr>
        </p:nvSpPr>
        <p:spPr>
          <a:xfrm>
            <a:off x="3124200" y="6492875"/>
            <a:ext cx="2895600" cy="365125"/>
          </a:xfrm>
          <a:prstGeom prst="rect">
            <a:avLst/>
          </a:prstGeom>
        </p:spPr>
        <p:txBody>
          <a:bodyPr/>
          <a:lstStyle/>
          <a:p>
            <a:endParaRPr lang="es-ES_tradnl"/>
          </a:p>
        </p:txBody>
      </p:sp>
      <p:sp>
        <p:nvSpPr>
          <p:cNvPr id="5" name="Marcador de número de diapositiva 4"/>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929797247"/>
      </p:ext>
    </p:extLst>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pPr/>
              <a:t>26/9/17</a:t>
            </a:fld>
            <a:endParaRPr lang="es-ES_tradnl"/>
          </a:p>
        </p:txBody>
      </p:sp>
      <p:sp>
        <p:nvSpPr>
          <p:cNvPr id="3" name="Marcador de pie de página 2"/>
          <p:cNvSpPr>
            <a:spLocks noGrp="1"/>
          </p:cNvSpPr>
          <p:nvPr>
            <p:ph type="ftr" sz="quarter" idx="11"/>
          </p:nvPr>
        </p:nvSpPr>
        <p:spPr>
          <a:xfrm>
            <a:off x="3124200" y="6492875"/>
            <a:ext cx="2895600" cy="365125"/>
          </a:xfrm>
          <a:prstGeom prst="rect">
            <a:avLst/>
          </a:prstGeom>
        </p:spPr>
        <p:txBody>
          <a:bodyPr/>
          <a:lstStyle/>
          <a:p>
            <a:endParaRPr lang="es-ES_tradnl"/>
          </a:p>
        </p:txBody>
      </p:sp>
      <p:sp>
        <p:nvSpPr>
          <p:cNvPr id="4" name="Marcador de número de diapositiva 3"/>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999572180"/>
      </p:ext>
    </p:extLst>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a:prstGeom prst="rect">
            <a:avLst/>
          </a:prstGeom>
        </p:spPr>
        <p:txBody>
          <a:bodyPr anchor="b"/>
          <a:lstStyle>
            <a:lvl1pPr algn="l">
              <a:defRPr sz="2000" b="1"/>
            </a:lvl1pPr>
          </a:lstStyle>
          <a:p>
            <a:r>
              <a:rPr lang="es-ES_tradnl" smtClean="0"/>
              <a:t>Clic para editar título</a:t>
            </a:r>
            <a:endParaRPr lang="es-ES_tradnl"/>
          </a:p>
        </p:txBody>
      </p:sp>
      <p:sp>
        <p:nvSpPr>
          <p:cNvPr id="3" name="Marcador de contenido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texto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pPr/>
              <a:t>26/9/17</a:t>
            </a:fld>
            <a:endParaRPr lang="es-ES_tradnl"/>
          </a:p>
        </p:txBody>
      </p:sp>
      <p:sp>
        <p:nvSpPr>
          <p:cNvPr id="6" name="Marcador de pie de página 5"/>
          <p:cNvSpPr>
            <a:spLocks noGrp="1"/>
          </p:cNvSpPr>
          <p:nvPr>
            <p:ph type="ftr" sz="quarter" idx="11"/>
          </p:nvPr>
        </p:nvSpPr>
        <p:spPr>
          <a:xfrm>
            <a:off x="3124200" y="6492875"/>
            <a:ext cx="2895600" cy="365125"/>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940307775"/>
      </p:ext>
    </p:extLst>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s-ES_tradnl" smtClean="0"/>
              <a:t>Clic para editar título</a:t>
            </a:r>
            <a:endParaRPr lang="es-ES_tradnl"/>
          </a:p>
        </p:txBody>
      </p:sp>
      <p:sp>
        <p:nvSpPr>
          <p:cNvPr id="3" name="Marcador de posición de imagen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Marcador de texto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pPr/>
              <a:t>26/9/17</a:t>
            </a:fld>
            <a:endParaRPr lang="es-ES_tradnl"/>
          </a:p>
        </p:txBody>
      </p:sp>
      <p:sp>
        <p:nvSpPr>
          <p:cNvPr id="6" name="Marcador de pie de página 5"/>
          <p:cNvSpPr>
            <a:spLocks noGrp="1"/>
          </p:cNvSpPr>
          <p:nvPr>
            <p:ph type="ftr" sz="quarter" idx="11"/>
          </p:nvPr>
        </p:nvSpPr>
        <p:spPr>
          <a:xfrm>
            <a:off x="3124200" y="6492875"/>
            <a:ext cx="2895600" cy="365125"/>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543845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es-ES_tradnl" smtClean="0"/>
              <a:t>Clic para editar título</a:t>
            </a:r>
            <a:endParaRPr lang="es-ES_tradnl"/>
          </a:p>
        </p:txBody>
      </p:sp>
      <p:sp>
        <p:nvSpPr>
          <p:cNvPr id="3" name="Marcador de texto vertical 2"/>
          <p:cNvSpPr>
            <a:spLocks noGrp="1"/>
          </p:cNvSpPr>
          <p:nvPr>
            <p:ph type="body" orient="vert" idx="1"/>
          </p:nvPr>
        </p:nvSpPr>
        <p:spPr>
          <a:xfrm>
            <a:off x="457200" y="1600200"/>
            <a:ext cx="8229600" cy="4525963"/>
          </a:xfrm>
          <a:prstGeom prst="rect">
            <a:avLst/>
          </a:prstGeo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pPr/>
              <a:t>26/9/17</a:t>
            </a:fld>
            <a:endParaRPr lang="es-ES_tradnl"/>
          </a:p>
        </p:txBody>
      </p:sp>
      <p:sp>
        <p:nvSpPr>
          <p:cNvPr id="5" name="Marcador de pie de página 4"/>
          <p:cNvSpPr>
            <a:spLocks noGrp="1"/>
          </p:cNvSpPr>
          <p:nvPr>
            <p:ph type="ftr" sz="quarter" idx="11"/>
          </p:nvPr>
        </p:nvSpPr>
        <p:spPr>
          <a:xfrm>
            <a:off x="3124200" y="6492875"/>
            <a:ext cx="2895600" cy="365125"/>
          </a:xfrm>
          <a:prstGeom prst="rect">
            <a:avLst/>
          </a:prstGeom>
        </p:spPr>
        <p:txBody>
          <a:bodyPr/>
          <a:lstStyle/>
          <a:p>
            <a:endParaRPr lang="es-ES_tradnl" dirty="0"/>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876580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a:prstGeom prst="rect">
            <a:avLst/>
          </a:prstGeom>
        </p:spPr>
        <p:txBody>
          <a:bodyPr vert="eaVert"/>
          <a:lstStyle/>
          <a:p>
            <a:r>
              <a:rPr lang="es-ES_tradnl" smtClean="0"/>
              <a:t>Clic para editar título</a:t>
            </a:r>
            <a:endParaRPr lang="es-ES_tradnl"/>
          </a:p>
        </p:txBody>
      </p:sp>
      <p:sp>
        <p:nvSpPr>
          <p:cNvPr id="3" name="Marcador de texto vertical 2"/>
          <p:cNvSpPr>
            <a:spLocks noGrp="1"/>
          </p:cNvSpPr>
          <p:nvPr>
            <p:ph type="body" orient="vert" idx="1"/>
          </p:nvPr>
        </p:nvSpPr>
        <p:spPr>
          <a:xfrm>
            <a:off x="457200" y="274638"/>
            <a:ext cx="6019800" cy="5851525"/>
          </a:xfrm>
          <a:prstGeom prst="rect">
            <a:avLst/>
          </a:prstGeo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pPr/>
              <a:t>26/9/17</a:t>
            </a:fld>
            <a:endParaRPr lang="es-ES_tradnl"/>
          </a:p>
        </p:txBody>
      </p:sp>
      <p:sp>
        <p:nvSpPr>
          <p:cNvPr id="5" name="Marcador de pie de página 4"/>
          <p:cNvSpPr>
            <a:spLocks noGrp="1"/>
          </p:cNvSpPr>
          <p:nvPr>
            <p:ph type="ftr" sz="quarter" idx="11"/>
          </p:nvPr>
        </p:nvSpPr>
        <p:spPr>
          <a:xfrm>
            <a:off x="3124200" y="6492875"/>
            <a:ext cx="2895600" cy="365125"/>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564956040"/>
      </p:ext>
    </p:extLst>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a:prstGeom prst="rect">
            <a:avLst/>
          </a:prstGeom>
        </p:spPr>
        <p:txBody>
          <a:bodyPr/>
          <a:lstStyle/>
          <a:p>
            <a:r>
              <a:rPr lang="es-ES_tradnl" smtClean="0"/>
              <a:t>Clic para editar título</a:t>
            </a:r>
            <a:endParaRPr lang="es-ES_tradnl"/>
          </a:p>
        </p:txBody>
      </p:sp>
      <p:sp>
        <p:nvSpPr>
          <p:cNvPr id="3" name="Subtítulo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_tradnl"/>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7335CB51-D559-184D-8098-8C83CAB0B3C2}" type="datetimeFigureOut">
              <a:rPr lang="es-ES" smtClean="0"/>
              <a:pPr/>
              <a:t>26/9/17</a:t>
            </a:fld>
            <a:endParaRPr lang="es-ES_tradnl"/>
          </a:p>
        </p:txBody>
      </p:sp>
      <p:sp>
        <p:nvSpPr>
          <p:cNvPr id="5" name="Marcador de pie de página 4"/>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2E20B33B-A90F-6F4F-8E71-29ED56C336C5}"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138789911"/>
      </p:ext>
    </p:extLst>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es-ES_tradnl" smtClean="0"/>
              <a:t>Clic para editar título</a:t>
            </a:r>
            <a:endParaRPr lang="es-ES_tradnl"/>
          </a:p>
        </p:txBody>
      </p:sp>
      <p:sp>
        <p:nvSpPr>
          <p:cNvPr id="3" name="Marcador de contenido 2"/>
          <p:cNvSpPr>
            <a:spLocks noGrp="1"/>
          </p:cNvSpPr>
          <p:nvPr>
            <p:ph idx="1"/>
          </p:nvPr>
        </p:nvSpPr>
        <p:spPr>
          <a:xfrm>
            <a:off x="457200" y="1600200"/>
            <a:ext cx="8229600" cy="4525963"/>
          </a:xfrm>
          <a:prstGeom prst="rect">
            <a:avLst/>
          </a:prstGeo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7335CB51-D559-184D-8098-8C83CAB0B3C2}" type="datetimeFigureOut">
              <a:rPr lang="es-ES" smtClean="0"/>
              <a:pPr/>
              <a:t>26/9/17</a:t>
            </a:fld>
            <a:endParaRPr lang="es-ES_tradnl"/>
          </a:p>
        </p:txBody>
      </p:sp>
      <p:sp>
        <p:nvSpPr>
          <p:cNvPr id="5" name="Marcador de pie de página 4"/>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2E20B33B-A90F-6F4F-8E71-29ED56C336C5}"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100149343"/>
      </p:ext>
    </p:extLst>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s-ES_tradnl" smtClean="0"/>
              <a:t>Clic para editar título</a:t>
            </a:r>
            <a:endParaRPr lang="es-ES_tradnl"/>
          </a:p>
        </p:txBody>
      </p:sp>
      <p:sp>
        <p:nvSpPr>
          <p:cNvPr id="3" name="Marcador de texto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7335CB51-D559-184D-8098-8C83CAB0B3C2}" type="datetimeFigureOut">
              <a:rPr lang="es-ES" smtClean="0"/>
              <a:pPr/>
              <a:t>26/9/17</a:t>
            </a:fld>
            <a:endParaRPr lang="es-ES_tradnl"/>
          </a:p>
        </p:txBody>
      </p:sp>
      <p:sp>
        <p:nvSpPr>
          <p:cNvPr id="5" name="Marcador de pie de página 4"/>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2E20B33B-A90F-6F4F-8E71-29ED56C336C5}"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567637427"/>
      </p:ext>
    </p:extLst>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es-ES_tradnl" smtClean="0"/>
              <a:t>Clic para editar título</a:t>
            </a:r>
            <a:endParaRPr lang="es-ES_tradnl"/>
          </a:p>
        </p:txBody>
      </p:sp>
      <p:sp>
        <p:nvSpPr>
          <p:cNvPr id="3" name="Marcador de contenido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contenido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fecha 4"/>
          <p:cNvSpPr>
            <a:spLocks noGrp="1"/>
          </p:cNvSpPr>
          <p:nvPr>
            <p:ph type="dt" sz="half" idx="10"/>
          </p:nvPr>
        </p:nvSpPr>
        <p:spPr>
          <a:xfrm>
            <a:off x="457200" y="6356350"/>
            <a:ext cx="2133600" cy="365125"/>
          </a:xfrm>
          <a:prstGeom prst="rect">
            <a:avLst/>
          </a:prstGeom>
        </p:spPr>
        <p:txBody>
          <a:bodyPr/>
          <a:lstStyle/>
          <a:p>
            <a:fld id="{7335CB51-D559-184D-8098-8C83CAB0B3C2}" type="datetimeFigureOut">
              <a:rPr lang="es-ES" smtClean="0"/>
              <a:pPr/>
              <a:t>26/9/17</a:t>
            </a:fld>
            <a:endParaRPr lang="es-ES_tradnl"/>
          </a:p>
        </p:txBody>
      </p:sp>
      <p:sp>
        <p:nvSpPr>
          <p:cNvPr id="6" name="Marcador de pie de página 5"/>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6356350"/>
            <a:ext cx="2133600" cy="365125"/>
          </a:xfrm>
          <a:prstGeom prst="rect">
            <a:avLst/>
          </a:prstGeom>
        </p:spPr>
        <p:txBody>
          <a:bodyPr/>
          <a:lstStyle/>
          <a:p>
            <a:fld id="{2E20B33B-A90F-6F4F-8E71-29ED56C336C5}"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695656757"/>
      </p:ext>
    </p:extLst>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lvl1pPr>
              <a:defRPr/>
            </a:lvl1pPr>
          </a:lstStyle>
          <a:p>
            <a:r>
              <a:rPr lang="es-ES_tradnl" smtClean="0"/>
              <a:t>Clic para editar título</a:t>
            </a:r>
            <a:endParaRPr lang="es-ES_tradnl"/>
          </a:p>
        </p:txBody>
      </p:sp>
      <p:sp>
        <p:nvSpPr>
          <p:cNvPr id="3" name="Marcador de texto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texto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7" name="Marcador de fecha 6"/>
          <p:cNvSpPr>
            <a:spLocks noGrp="1"/>
          </p:cNvSpPr>
          <p:nvPr>
            <p:ph type="dt" sz="half" idx="10"/>
          </p:nvPr>
        </p:nvSpPr>
        <p:spPr>
          <a:xfrm>
            <a:off x="457200" y="6356350"/>
            <a:ext cx="2133600" cy="365125"/>
          </a:xfrm>
          <a:prstGeom prst="rect">
            <a:avLst/>
          </a:prstGeom>
        </p:spPr>
        <p:txBody>
          <a:bodyPr/>
          <a:lstStyle/>
          <a:p>
            <a:fld id="{7335CB51-D559-184D-8098-8C83CAB0B3C2}" type="datetimeFigureOut">
              <a:rPr lang="es-ES" smtClean="0"/>
              <a:pPr/>
              <a:t>26/9/17</a:t>
            </a:fld>
            <a:endParaRPr lang="es-ES_tradnl"/>
          </a:p>
        </p:txBody>
      </p:sp>
      <p:sp>
        <p:nvSpPr>
          <p:cNvPr id="8" name="Marcador de pie de página 7"/>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9" name="Marcador de número de diapositiva 8"/>
          <p:cNvSpPr>
            <a:spLocks noGrp="1"/>
          </p:cNvSpPr>
          <p:nvPr>
            <p:ph type="sldNum" sz="quarter" idx="12"/>
          </p:nvPr>
        </p:nvSpPr>
        <p:spPr>
          <a:xfrm>
            <a:off x="6553200" y="6356350"/>
            <a:ext cx="2133600" cy="365125"/>
          </a:xfrm>
          <a:prstGeom prst="rect">
            <a:avLst/>
          </a:prstGeom>
        </p:spPr>
        <p:txBody>
          <a:bodyPr/>
          <a:lstStyle/>
          <a:p>
            <a:fld id="{2E20B33B-A90F-6F4F-8E71-29ED56C336C5}"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542556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es-ES_tradnl" smtClean="0"/>
              <a:t>Clic para editar título</a:t>
            </a:r>
            <a:endParaRPr lang="es-ES_tradnl"/>
          </a:p>
        </p:txBody>
      </p:sp>
      <p:sp>
        <p:nvSpPr>
          <p:cNvPr id="3" name="Marcador de fecha 2"/>
          <p:cNvSpPr>
            <a:spLocks noGrp="1"/>
          </p:cNvSpPr>
          <p:nvPr>
            <p:ph type="dt" sz="half" idx="10"/>
          </p:nvPr>
        </p:nvSpPr>
        <p:spPr>
          <a:xfrm>
            <a:off x="457200" y="6356350"/>
            <a:ext cx="2133600" cy="365125"/>
          </a:xfrm>
          <a:prstGeom prst="rect">
            <a:avLst/>
          </a:prstGeom>
        </p:spPr>
        <p:txBody>
          <a:bodyPr/>
          <a:lstStyle/>
          <a:p>
            <a:fld id="{7335CB51-D559-184D-8098-8C83CAB0B3C2}" type="datetimeFigureOut">
              <a:rPr lang="es-ES" smtClean="0"/>
              <a:pPr/>
              <a:t>26/9/17</a:t>
            </a:fld>
            <a:endParaRPr lang="es-ES_tradnl"/>
          </a:p>
        </p:txBody>
      </p:sp>
      <p:sp>
        <p:nvSpPr>
          <p:cNvPr id="4" name="Marcador de pie de página 3"/>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5" name="Marcador de número de diapositiva 4"/>
          <p:cNvSpPr>
            <a:spLocks noGrp="1"/>
          </p:cNvSpPr>
          <p:nvPr>
            <p:ph type="sldNum" sz="quarter" idx="12"/>
          </p:nvPr>
        </p:nvSpPr>
        <p:spPr>
          <a:xfrm>
            <a:off x="6553200" y="6356350"/>
            <a:ext cx="2133600" cy="365125"/>
          </a:xfrm>
          <a:prstGeom prst="rect">
            <a:avLst/>
          </a:prstGeom>
        </p:spPr>
        <p:txBody>
          <a:bodyPr/>
          <a:lstStyle/>
          <a:p>
            <a:fld id="{2E20B33B-A90F-6F4F-8E71-29ED56C336C5}"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686734103"/>
      </p:ext>
    </p:extLst>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En blanco">
    <p:spTree>
      <p:nvGrpSpPr>
        <p:cNvPr id="1" name=""/>
        <p:cNvGrpSpPr/>
        <p:nvPr/>
      </p:nvGrpSpPr>
      <p:grpSpPr>
        <a:xfrm>
          <a:off x="0" y="0"/>
          <a:ext cx="0" cy="0"/>
          <a:chOff x="0" y="0"/>
          <a:chExt cx="0" cy="0"/>
        </a:xfrm>
      </p:grpSpPr>
      <p:sp>
        <p:nvSpPr>
          <p:cNvPr id="3" name="Marcador de pie de página 2"/>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4" name="Marcador de número de diapositiva 3"/>
          <p:cNvSpPr>
            <a:spLocks noGrp="1"/>
          </p:cNvSpPr>
          <p:nvPr>
            <p:ph type="sldNum" sz="quarter" idx="12"/>
          </p:nvPr>
        </p:nvSpPr>
        <p:spPr>
          <a:xfrm>
            <a:off x="6553200" y="6356350"/>
            <a:ext cx="2133600" cy="365125"/>
          </a:xfrm>
          <a:prstGeom prst="rect">
            <a:avLst/>
          </a:prstGeom>
        </p:spPr>
        <p:txBody>
          <a:bodyPr/>
          <a:lstStyle/>
          <a:p>
            <a:fld id="{2E20B33B-A90F-6F4F-8E71-29ED56C336C5}"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013482640"/>
      </p:ext>
    </p:extLst>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a:prstGeom prst="rect">
            <a:avLst/>
          </a:prstGeom>
        </p:spPr>
        <p:txBody>
          <a:bodyPr anchor="b"/>
          <a:lstStyle>
            <a:lvl1pPr algn="l">
              <a:defRPr sz="2000" b="1"/>
            </a:lvl1pPr>
          </a:lstStyle>
          <a:p>
            <a:r>
              <a:rPr lang="es-ES_tradnl" smtClean="0"/>
              <a:t>Clic para editar título</a:t>
            </a:r>
            <a:endParaRPr lang="es-ES_tradnl"/>
          </a:p>
        </p:txBody>
      </p:sp>
      <p:sp>
        <p:nvSpPr>
          <p:cNvPr id="3" name="Marcador de contenido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texto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a:xfrm>
            <a:off x="457200" y="6356350"/>
            <a:ext cx="2133600" cy="365125"/>
          </a:xfrm>
          <a:prstGeom prst="rect">
            <a:avLst/>
          </a:prstGeom>
        </p:spPr>
        <p:txBody>
          <a:bodyPr/>
          <a:lstStyle/>
          <a:p>
            <a:fld id="{7335CB51-D559-184D-8098-8C83CAB0B3C2}" type="datetimeFigureOut">
              <a:rPr lang="es-ES" smtClean="0"/>
              <a:pPr/>
              <a:t>26/9/17</a:t>
            </a:fld>
            <a:endParaRPr lang="es-ES_tradnl"/>
          </a:p>
        </p:txBody>
      </p:sp>
      <p:sp>
        <p:nvSpPr>
          <p:cNvPr id="6" name="Marcador de pie de página 5"/>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6356350"/>
            <a:ext cx="2133600" cy="365125"/>
          </a:xfrm>
          <a:prstGeom prst="rect">
            <a:avLst/>
          </a:prstGeom>
        </p:spPr>
        <p:txBody>
          <a:bodyPr/>
          <a:lstStyle/>
          <a:p>
            <a:fld id="{2E20B33B-A90F-6F4F-8E71-29ED56C336C5}"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54696116"/>
      </p:ext>
    </p:extLst>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s-ES_tradnl" smtClean="0"/>
              <a:t>Clic para editar título</a:t>
            </a:r>
            <a:endParaRPr lang="es-ES_tradnl"/>
          </a:p>
        </p:txBody>
      </p:sp>
      <p:sp>
        <p:nvSpPr>
          <p:cNvPr id="3" name="Marcador de posición de imagen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Marcador de texto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a:xfrm>
            <a:off x="457200" y="6356350"/>
            <a:ext cx="2133600" cy="365125"/>
          </a:xfrm>
          <a:prstGeom prst="rect">
            <a:avLst/>
          </a:prstGeom>
        </p:spPr>
        <p:txBody>
          <a:bodyPr/>
          <a:lstStyle/>
          <a:p>
            <a:fld id="{7335CB51-D559-184D-8098-8C83CAB0B3C2}" type="datetimeFigureOut">
              <a:rPr lang="es-ES" smtClean="0"/>
              <a:pPr/>
              <a:t>26/9/17</a:t>
            </a:fld>
            <a:endParaRPr lang="es-ES_tradnl"/>
          </a:p>
        </p:txBody>
      </p:sp>
      <p:sp>
        <p:nvSpPr>
          <p:cNvPr id="6" name="Marcador de pie de página 5"/>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6356350"/>
            <a:ext cx="2133600" cy="365125"/>
          </a:xfrm>
          <a:prstGeom prst="rect">
            <a:avLst/>
          </a:prstGeom>
        </p:spPr>
        <p:txBody>
          <a:bodyPr/>
          <a:lstStyle/>
          <a:p>
            <a:fld id="{2E20B33B-A90F-6F4F-8E71-29ED56C336C5}"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531013258"/>
      </p:ext>
    </p:extLst>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es-ES_tradnl" smtClean="0"/>
              <a:t>Clic para editar título</a:t>
            </a:r>
            <a:endParaRPr lang="es-ES_tradnl"/>
          </a:p>
        </p:txBody>
      </p:sp>
      <p:sp>
        <p:nvSpPr>
          <p:cNvPr id="3" name="Marcador de texto vertical 2"/>
          <p:cNvSpPr>
            <a:spLocks noGrp="1"/>
          </p:cNvSpPr>
          <p:nvPr>
            <p:ph type="body" orient="vert" idx="1"/>
          </p:nvPr>
        </p:nvSpPr>
        <p:spPr>
          <a:xfrm>
            <a:off x="457200" y="1600200"/>
            <a:ext cx="8229600" cy="4525963"/>
          </a:xfrm>
          <a:prstGeom prst="rect">
            <a:avLst/>
          </a:prstGeo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7335CB51-D559-184D-8098-8C83CAB0B3C2}" type="datetimeFigureOut">
              <a:rPr lang="es-ES" smtClean="0"/>
              <a:pPr/>
              <a:t>26/9/17</a:t>
            </a:fld>
            <a:endParaRPr lang="es-ES_tradnl"/>
          </a:p>
        </p:txBody>
      </p:sp>
      <p:sp>
        <p:nvSpPr>
          <p:cNvPr id="5" name="Marcador de pie de página 4"/>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2E20B33B-A90F-6F4F-8E71-29ED56C336C5}"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944198232"/>
      </p:ext>
    </p:extLst>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a:prstGeom prst="rect">
            <a:avLst/>
          </a:prstGeom>
        </p:spPr>
        <p:txBody>
          <a:bodyPr vert="eaVert"/>
          <a:lstStyle/>
          <a:p>
            <a:r>
              <a:rPr lang="es-ES_tradnl" smtClean="0"/>
              <a:t>Clic para editar título</a:t>
            </a:r>
            <a:endParaRPr lang="es-ES_tradnl"/>
          </a:p>
        </p:txBody>
      </p:sp>
      <p:sp>
        <p:nvSpPr>
          <p:cNvPr id="3" name="Marcador de texto vertical 2"/>
          <p:cNvSpPr>
            <a:spLocks noGrp="1"/>
          </p:cNvSpPr>
          <p:nvPr>
            <p:ph type="body" orient="vert" idx="1"/>
          </p:nvPr>
        </p:nvSpPr>
        <p:spPr>
          <a:xfrm>
            <a:off x="457200" y="274638"/>
            <a:ext cx="6019800" cy="5851525"/>
          </a:xfrm>
          <a:prstGeom prst="rect">
            <a:avLst/>
          </a:prstGeo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7335CB51-D559-184D-8098-8C83CAB0B3C2}" type="datetimeFigureOut">
              <a:rPr lang="es-ES" smtClean="0"/>
              <a:pPr/>
              <a:t>26/9/17</a:t>
            </a:fld>
            <a:endParaRPr lang="es-ES_tradnl"/>
          </a:p>
        </p:txBody>
      </p:sp>
      <p:sp>
        <p:nvSpPr>
          <p:cNvPr id="5" name="Marcador de pie de página 4"/>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2E20B33B-A90F-6F4F-8E71-29ED56C336C5}"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334830904"/>
      </p:ext>
    </p:extLst>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smtClean="0"/>
              <a:t>Clic para editar título</a:t>
            </a:r>
            <a:endParaRPr lang="es-ES_tradnl"/>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_tradnl"/>
          </a:p>
        </p:txBody>
      </p:sp>
      <p:sp>
        <p:nvSpPr>
          <p:cNvPr id="4" name="Marcador de fecha 3"/>
          <p:cNvSpPr>
            <a:spLocks noGrp="1"/>
          </p:cNvSpPr>
          <p:nvPr>
            <p:ph type="dt" sz="half" idx="10"/>
          </p:nvPr>
        </p:nvSpPr>
        <p:spPr/>
        <p:txBody>
          <a:bodyPr/>
          <a:lstStyle/>
          <a:p>
            <a:fld id="{B410C0FA-89FF-FE43-BE38-41723CDE35A4}" type="datetimeFigureOut">
              <a:rPr lang="es-ES" smtClean="0"/>
              <a:pPr/>
              <a:t>26/9/17</a:t>
            </a:fld>
            <a:endParaRPr lang="es-ES_tradnl"/>
          </a:p>
        </p:txBody>
      </p:sp>
      <p:sp>
        <p:nvSpPr>
          <p:cNvPr id="5" name="Marcador de pie de página 4"/>
          <p:cNvSpPr>
            <a:spLocks noGrp="1"/>
          </p:cNvSpPr>
          <p:nvPr>
            <p:ph type="ftr" sz="quarter" idx="11"/>
          </p:nvPr>
        </p:nvSpPr>
        <p:spPr/>
        <p:txBody>
          <a:bodyPr/>
          <a:lstStyle/>
          <a:p>
            <a:endParaRPr lang="es-ES_tradnl"/>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090759238"/>
      </p:ext>
    </p:extLst>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p:txBody>
          <a:bodyPr/>
          <a:lstStyle/>
          <a:p>
            <a:fld id="{B410C0FA-89FF-FE43-BE38-41723CDE35A4}" type="datetimeFigureOut">
              <a:rPr lang="es-ES" smtClean="0"/>
              <a:pPr/>
              <a:t>26/9/17</a:t>
            </a:fld>
            <a:endParaRPr lang="es-ES_tradnl"/>
          </a:p>
        </p:txBody>
      </p:sp>
      <p:sp>
        <p:nvSpPr>
          <p:cNvPr id="5" name="Marcador de pie de página 4"/>
          <p:cNvSpPr>
            <a:spLocks noGrp="1"/>
          </p:cNvSpPr>
          <p:nvPr>
            <p:ph type="ftr" sz="quarter" idx="11"/>
          </p:nvPr>
        </p:nvSpPr>
        <p:spPr/>
        <p:txBody>
          <a:bodyPr/>
          <a:lstStyle/>
          <a:p>
            <a:endParaRPr lang="es-ES_tradnl"/>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135648563"/>
      </p:ext>
    </p:extLst>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_tradnl"/>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B410C0FA-89FF-FE43-BE38-41723CDE35A4}" type="datetimeFigureOut">
              <a:rPr lang="es-ES" smtClean="0"/>
              <a:pPr/>
              <a:t>26/9/17</a:t>
            </a:fld>
            <a:endParaRPr lang="es-ES_tradnl"/>
          </a:p>
        </p:txBody>
      </p:sp>
      <p:sp>
        <p:nvSpPr>
          <p:cNvPr id="5" name="Marcador de pie de página 4"/>
          <p:cNvSpPr>
            <a:spLocks noGrp="1"/>
          </p:cNvSpPr>
          <p:nvPr>
            <p:ph type="ftr" sz="quarter" idx="11"/>
          </p:nvPr>
        </p:nvSpPr>
        <p:spPr/>
        <p:txBody>
          <a:bodyPr/>
          <a:lstStyle/>
          <a:p>
            <a:endParaRPr lang="es-ES_tradnl"/>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851741234"/>
      </p:ext>
    </p:extLst>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fecha 4"/>
          <p:cNvSpPr>
            <a:spLocks noGrp="1"/>
          </p:cNvSpPr>
          <p:nvPr>
            <p:ph type="dt" sz="half" idx="10"/>
          </p:nvPr>
        </p:nvSpPr>
        <p:spPr/>
        <p:txBody>
          <a:bodyPr/>
          <a:lstStyle/>
          <a:p>
            <a:fld id="{B410C0FA-89FF-FE43-BE38-41723CDE35A4}" type="datetimeFigureOut">
              <a:rPr lang="es-ES" smtClean="0"/>
              <a:pPr/>
              <a:t>26/9/17</a:t>
            </a:fld>
            <a:endParaRPr lang="es-ES_tradnl"/>
          </a:p>
        </p:txBody>
      </p:sp>
      <p:sp>
        <p:nvSpPr>
          <p:cNvPr id="6" name="Marcador de pie de página 5"/>
          <p:cNvSpPr>
            <a:spLocks noGrp="1"/>
          </p:cNvSpPr>
          <p:nvPr>
            <p:ph type="ftr" sz="quarter" idx="11"/>
          </p:nvPr>
        </p:nvSpPr>
        <p:spPr/>
        <p:txBody>
          <a:bodyPr/>
          <a:lstStyle/>
          <a:p>
            <a:endParaRPr lang="es-ES_tradnl"/>
          </a:p>
        </p:txBody>
      </p:sp>
      <p:sp>
        <p:nvSpPr>
          <p:cNvPr id="7" name="Marcador de número de diapositiva 6"/>
          <p:cNvSpPr>
            <a:spLocks noGrp="1"/>
          </p:cNvSpPr>
          <p:nvPr>
            <p:ph type="sldNum" sz="quarter" idx="12"/>
          </p:nvPr>
        </p:nvSpPr>
        <p:spPr/>
        <p:txBody>
          <a:bodyPr/>
          <a:lstStyle/>
          <a:p>
            <a:fld id="{106DC548-14D3-064C-9F31-2878547A2AD6}"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651271494"/>
      </p:ext>
    </p:extLst>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_tradnl"/>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7" name="Marcador de fecha 6"/>
          <p:cNvSpPr>
            <a:spLocks noGrp="1"/>
          </p:cNvSpPr>
          <p:nvPr>
            <p:ph type="dt" sz="half" idx="10"/>
          </p:nvPr>
        </p:nvSpPr>
        <p:spPr/>
        <p:txBody>
          <a:bodyPr/>
          <a:lstStyle/>
          <a:p>
            <a:fld id="{B410C0FA-89FF-FE43-BE38-41723CDE35A4}" type="datetimeFigureOut">
              <a:rPr lang="es-ES" smtClean="0"/>
              <a:pPr/>
              <a:t>26/9/17</a:t>
            </a:fld>
            <a:endParaRPr lang="es-ES_tradnl"/>
          </a:p>
        </p:txBody>
      </p:sp>
      <p:sp>
        <p:nvSpPr>
          <p:cNvPr id="8" name="Marcador de pie de página 7"/>
          <p:cNvSpPr>
            <a:spLocks noGrp="1"/>
          </p:cNvSpPr>
          <p:nvPr>
            <p:ph type="ftr" sz="quarter" idx="11"/>
          </p:nvPr>
        </p:nvSpPr>
        <p:spPr/>
        <p:txBody>
          <a:bodyPr/>
          <a:lstStyle/>
          <a:p>
            <a:endParaRPr lang="es-ES_tradnl"/>
          </a:p>
        </p:txBody>
      </p:sp>
      <p:sp>
        <p:nvSpPr>
          <p:cNvPr id="9" name="Marcador de número de diapositiva 8"/>
          <p:cNvSpPr>
            <a:spLocks noGrp="1"/>
          </p:cNvSpPr>
          <p:nvPr>
            <p:ph type="sldNum" sz="quarter" idx="12"/>
          </p:nvPr>
        </p:nvSpPr>
        <p:spPr/>
        <p:txBody>
          <a:bodyPr/>
          <a:lstStyle/>
          <a:p>
            <a:fld id="{106DC548-14D3-064C-9F31-2878547A2AD6}"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004213884"/>
      </p:ext>
    </p:extLst>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fecha 2"/>
          <p:cNvSpPr>
            <a:spLocks noGrp="1"/>
          </p:cNvSpPr>
          <p:nvPr>
            <p:ph type="dt" sz="half" idx="10"/>
          </p:nvPr>
        </p:nvSpPr>
        <p:spPr/>
        <p:txBody>
          <a:bodyPr/>
          <a:lstStyle/>
          <a:p>
            <a:fld id="{B410C0FA-89FF-FE43-BE38-41723CDE35A4}" type="datetimeFigureOut">
              <a:rPr lang="es-ES" smtClean="0"/>
              <a:pPr/>
              <a:t>26/9/17</a:t>
            </a:fld>
            <a:endParaRPr lang="es-ES_tradnl"/>
          </a:p>
        </p:txBody>
      </p:sp>
      <p:sp>
        <p:nvSpPr>
          <p:cNvPr id="4" name="Marcador de pie de página 3"/>
          <p:cNvSpPr>
            <a:spLocks noGrp="1"/>
          </p:cNvSpPr>
          <p:nvPr>
            <p:ph type="ftr" sz="quarter" idx="11"/>
          </p:nvPr>
        </p:nvSpPr>
        <p:spPr/>
        <p:txBody>
          <a:bodyPr/>
          <a:lstStyle/>
          <a:p>
            <a:endParaRPr lang="es-ES_tradnl"/>
          </a:p>
        </p:txBody>
      </p:sp>
      <p:sp>
        <p:nvSpPr>
          <p:cNvPr id="5" name="Marcador de número de diapositiva 4"/>
          <p:cNvSpPr>
            <a:spLocks noGrp="1"/>
          </p:cNvSpPr>
          <p:nvPr>
            <p:ph type="sldNum" sz="quarter" idx="12"/>
          </p:nvPr>
        </p:nvSpPr>
        <p:spPr/>
        <p:txBody>
          <a:bodyPr/>
          <a:lstStyle/>
          <a:p>
            <a:fld id="{106DC548-14D3-064C-9F31-2878547A2AD6}"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117198020"/>
      </p:ext>
    </p:extLst>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B410C0FA-89FF-FE43-BE38-41723CDE35A4}" type="datetimeFigureOut">
              <a:rPr lang="es-ES" smtClean="0"/>
              <a:pPr/>
              <a:t>26/9/17</a:t>
            </a:fld>
            <a:endParaRPr lang="es-ES_tradnl"/>
          </a:p>
        </p:txBody>
      </p:sp>
      <p:sp>
        <p:nvSpPr>
          <p:cNvPr id="3" name="Marcador de pie de página 2"/>
          <p:cNvSpPr>
            <a:spLocks noGrp="1"/>
          </p:cNvSpPr>
          <p:nvPr>
            <p:ph type="ftr" sz="quarter" idx="11"/>
          </p:nvPr>
        </p:nvSpPr>
        <p:spPr/>
        <p:txBody>
          <a:bodyPr/>
          <a:lstStyle/>
          <a:p>
            <a:endParaRPr lang="es-ES_tradnl"/>
          </a:p>
        </p:txBody>
      </p:sp>
      <p:sp>
        <p:nvSpPr>
          <p:cNvPr id="4" name="Marcador de número de diapositiva 3"/>
          <p:cNvSpPr>
            <a:spLocks noGrp="1"/>
          </p:cNvSpPr>
          <p:nvPr>
            <p:ph type="sldNum" sz="quarter" idx="12"/>
          </p:nvPr>
        </p:nvSpPr>
        <p:spPr/>
        <p:txBody>
          <a:bodyPr/>
          <a:lstStyle/>
          <a:p>
            <a:fld id="{106DC548-14D3-064C-9F31-2878547A2AD6}"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525870236"/>
      </p:ext>
    </p:extLst>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_tradnl"/>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B410C0FA-89FF-FE43-BE38-41723CDE35A4}" type="datetimeFigureOut">
              <a:rPr lang="es-ES" smtClean="0"/>
              <a:pPr/>
              <a:t>26/9/17</a:t>
            </a:fld>
            <a:endParaRPr lang="es-ES_tradnl"/>
          </a:p>
        </p:txBody>
      </p:sp>
      <p:sp>
        <p:nvSpPr>
          <p:cNvPr id="6" name="Marcador de pie de página 5"/>
          <p:cNvSpPr>
            <a:spLocks noGrp="1"/>
          </p:cNvSpPr>
          <p:nvPr>
            <p:ph type="ftr" sz="quarter" idx="11"/>
          </p:nvPr>
        </p:nvSpPr>
        <p:spPr/>
        <p:txBody>
          <a:bodyPr/>
          <a:lstStyle/>
          <a:p>
            <a:endParaRPr lang="es-ES_tradnl"/>
          </a:p>
        </p:txBody>
      </p:sp>
      <p:sp>
        <p:nvSpPr>
          <p:cNvPr id="7" name="Marcador de número de diapositiva 6"/>
          <p:cNvSpPr>
            <a:spLocks noGrp="1"/>
          </p:cNvSpPr>
          <p:nvPr>
            <p:ph type="sldNum" sz="quarter" idx="12"/>
          </p:nvPr>
        </p:nvSpPr>
        <p:spPr/>
        <p:txBody>
          <a:bodyPr/>
          <a:lstStyle/>
          <a:p>
            <a:fld id="{106DC548-14D3-064C-9F31-2878547A2AD6}"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34596483"/>
      </p:ext>
    </p:extLst>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_tradnl"/>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B410C0FA-89FF-FE43-BE38-41723CDE35A4}" type="datetimeFigureOut">
              <a:rPr lang="es-ES" smtClean="0"/>
              <a:pPr/>
              <a:t>26/9/17</a:t>
            </a:fld>
            <a:endParaRPr lang="es-ES_tradnl"/>
          </a:p>
        </p:txBody>
      </p:sp>
      <p:sp>
        <p:nvSpPr>
          <p:cNvPr id="6" name="Marcador de pie de página 5"/>
          <p:cNvSpPr>
            <a:spLocks noGrp="1"/>
          </p:cNvSpPr>
          <p:nvPr>
            <p:ph type="ftr" sz="quarter" idx="11"/>
          </p:nvPr>
        </p:nvSpPr>
        <p:spPr/>
        <p:txBody>
          <a:bodyPr/>
          <a:lstStyle/>
          <a:p>
            <a:endParaRPr lang="es-ES_tradnl"/>
          </a:p>
        </p:txBody>
      </p:sp>
      <p:sp>
        <p:nvSpPr>
          <p:cNvPr id="7" name="Marcador de número de diapositiva 6"/>
          <p:cNvSpPr>
            <a:spLocks noGrp="1"/>
          </p:cNvSpPr>
          <p:nvPr>
            <p:ph type="sldNum" sz="quarter" idx="12"/>
          </p:nvPr>
        </p:nvSpPr>
        <p:spPr/>
        <p:txBody>
          <a:bodyPr/>
          <a:lstStyle/>
          <a:p>
            <a:fld id="{106DC548-14D3-064C-9F31-2878547A2AD6}"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993294768"/>
      </p:ext>
    </p:extLst>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p:txBody>
          <a:bodyPr/>
          <a:lstStyle/>
          <a:p>
            <a:fld id="{B410C0FA-89FF-FE43-BE38-41723CDE35A4}" type="datetimeFigureOut">
              <a:rPr lang="es-ES" smtClean="0"/>
              <a:pPr/>
              <a:t>26/9/17</a:t>
            </a:fld>
            <a:endParaRPr lang="es-ES_tradnl"/>
          </a:p>
        </p:txBody>
      </p:sp>
      <p:sp>
        <p:nvSpPr>
          <p:cNvPr id="5" name="Marcador de pie de página 4"/>
          <p:cNvSpPr>
            <a:spLocks noGrp="1"/>
          </p:cNvSpPr>
          <p:nvPr>
            <p:ph type="ftr" sz="quarter" idx="11"/>
          </p:nvPr>
        </p:nvSpPr>
        <p:spPr/>
        <p:txBody>
          <a:bodyPr/>
          <a:lstStyle/>
          <a:p>
            <a:endParaRPr lang="es-ES_tradnl"/>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452909491"/>
      </p:ext>
    </p:extLst>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s-ES_tradnl"/>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p:txBody>
          <a:bodyPr/>
          <a:lstStyle/>
          <a:p>
            <a:fld id="{B410C0FA-89FF-FE43-BE38-41723CDE35A4}" type="datetimeFigureOut">
              <a:rPr lang="es-ES" smtClean="0"/>
              <a:pPr/>
              <a:t>26/9/17</a:t>
            </a:fld>
            <a:endParaRPr lang="es-ES_tradnl"/>
          </a:p>
        </p:txBody>
      </p:sp>
      <p:sp>
        <p:nvSpPr>
          <p:cNvPr id="5" name="Marcador de pie de página 4"/>
          <p:cNvSpPr>
            <a:spLocks noGrp="1"/>
          </p:cNvSpPr>
          <p:nvPr>
            <p:ph type="ftr" sz="quarter" idx="11"/>
          </p:nvPr>
        </p:nvSpPr>
        <p:spPr/>
        <p:txBody>
          <a:bodyPr/>
          <a:lstStyle/>
          <a:p>
            <a:endParaRPr lang="es-ES_tradnl"/>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pPr/>
              <a:t>‹Nr.›</a:t>
            </a:fld>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422826817"/>
      </p:ext>
    </p:extLst>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smtClean="0"/>
              <a:t>Clic para editar título</a:t>
            </a:r>
            <a:endParaRPr lang="es-ES_tradnl"/>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_tradnl"/>
          </a:p>
        </p:txBody>
      </p:sp>
      <p:sp>
        <p:nvSpPr>
          <p:cNvPr id="4" name="Marcador de fecha 3"/>
          <p:cNvSpPr>
            <a:spLocks noGrp="1"/>
          </p:cNvSpPr>
          <p:nvPr>
            <p:ph type="dt" sz="half" idx="10"/>
          </p:nvPr>
        </p:nvSpPr>
        <p:spPr/>
        <p:txBody>
          <a:bodyPr/>
          <a:lstStyle/>
          <a:p>
            <a:fld id="{B410C0FA-89FF-FE43-BE38-41723CDE35A4}" type="datetimeFigureOut">
              <a:rPr lang="es-ES" smtClean="0">
                <a:solidFill>
                  <a:prstClr val="black">
                    <a:tint val="75000"/>
                  </a:prstClr>
                </a:solidFill>
              </a:rPr>
              <a:pPr/>
              <a:t>26/9/17</a:t>
            </a:fld>
            <a:endParaRPr lang="es-ES_tradnl">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_tradnl">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solidFill>
                  <a:prstClr val="black">
                    <a:tint val="75000"/>
                  </a:prstClr>
                </a:solidFill>
              </a:rPr>
              <a:pPr/>
              <a:t>‹Nr.›</a:t>
            </a:fld>
            <a:endParaRPr lang="es-ES_tradnl">
              <a:solidFill>
                <a:prstClr val="black">
                  <a:tint val="75000"/>
                </a:prstClr>
              </a:solidFill>
            </a:endParaRPr>
          </a:p>
        </p:txBody>
      </p:sp>
    </p:spTree>
    <p:extLst/>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p:txBody>
          <a:bodyPr/>
          <a:lstStyle/>
          <a:p>
            <a:fld id="{B410C0FA-89FF-FE43-BE38-41723CDE35A4}" type="datetimeFigureOut">
              <a:rPr lang="es-ES" smtClean="0">
                <a:solidFill>
                  <a:prstClr val="black">
                    <a:tint val="75000"/>
                  </a:prstClr>
                </a:solidFill>
              </a:rPr>
              <a:pPr/>
              <a:t>26/9/17</a:t>
            </a:fld>
            <a:endParaRPr lang="es-ES_tradnl">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_tradnl">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solidFill>
                  <a:prstClr val="black">
                    <a:tint val="75000"/>
                  </a:prstClr>
                </a:solidFill>
              </a:rPr>
              <a:pPr/>
              <a:t>‹Nr.›</a:t>
            </a:fld>
            <a:endParaRPr lang="es-ES_tradnl">
              <a:solidFill>
                <a:prstClr val="black">
                  <a:tint val="75000"/>
                </a:prstClr>
              </a:solidFill>
            </a:endParaRPr>
          </a:p>
        </p:txBody>
      </p:sp>
    </p:spTree>
    <p:extLst/>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_tradnl"/>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B410C0FA-89FF-FE43-BE38-41723CDE35A4}" type="datetimeFigureOut">
              <a:rPr lang="es-ES" smtClean="0">
                <a:solidFill>
                  <a:prstClr val="black">
                    <a:tint val="75000"/>
                  </a:prstClr>
                </a:solidFill>
              </a:rPr>
              <a:pPr/>
              <a:t>26/9/17</a:t>
            </a:fld>
            <a:endParaRPr lang="es-ES_tradnl">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_tradnl">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solidFill>
                  <a:prstClr val="black">
                    <a:tint val="75000"/>
                  </a:prstClr>
                </a:solidFill>
              </a:rPr>
              <a:pPr/>
              <a:t>‹Nr.›</a:t>
            </a:fld>
            <a:endParaRPr lang="es-ES_tradnl">
              <a:solidFill>
                <a:prstClr val="black">
                  <a:tint val="75000"/>
                </a:prstClr>
              </a:solidFill>
            </a:endParaRPr>
          </a:p>
        </p:txBody>
      </p:sp>
    </p:spTree>
    <p:extLst/>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fecha 4"/>
          <p:cNvSpPr>
            <a:spLocks noGrp="1"/>
          </p:cNvSpPr>
          <p:nvPr>
            <p:ph type="dt" sz="half" idx="10"/>
          </p:nvPr>
        </p:nvSpPr>
        <p:spPr/>
        <p:txBody>
          <a:bodyPr/>
          <a:lstStyle/>
          <a:p>
            <a:fld id="{B410C0FA-89FF-FE43-BE38-41723CDE35A4}" type="datetimeFigureOut">
              <a:rPr lang="es-ES" smtClean="0">
                <a:solidFill>
                  <a:prstClr val="black">
                    <a:tint val="75000"/>
                  </a:prstClr>
                </a:solidFill>
              </a:rPr>
              <a:pPr/>
              <a:t>26/9/17</a:t>
            </a:fld>
            <a:endParaRPr lang="es-ES_tradnl">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_tradnl">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106DC548-14D3-064C-9F31-2878547A2AD6}" type="slidenum">
              <a:rPr lang="es-ES_tradnl" smtClean="0">
                <a:solidFill>
                  <a:prstClr val="black">
                    <a:tint val="75000"/>
                  </a:prstClr>
                </a:solidFill>
              </a:rPr>
              <a:pPr/>
              <a:t>‹Nr.›</a:t>
            </a:fld>
            <a:endParaRPr lang="es-ES_tradnl">
              <a:solidFill>
                <a:prstClr val="black">
                  <a:tint val="75000"/>
                </a:prstClr>
              </a:solidFill>
            </a:endParaRPr>
          </a:p>
        </p:txBody>
      </p:sp>
    </p:spTree>
    <p:extLst/>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_tradnl"/>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7" name="Marcador de fecha 6"/>
          <p:cNvSpPr>
            <a:spLocks noGrp="1"/>
          </p:cNvSpPr>
          <p:nvPr>
            <p:ph type="dt" sz="half" idx="10"/>
          </p:nvPr>
        </p:nvSpPr>
        <p:spPr/>
        <p:txBody>
          <a:bodyPr/>
          <a:lstStyle/>
          <a:p>
            <a:fld id="{B410C0FA-89FF-FE43-BE38-41723CDE35A4}" type="datetimeFigureOut">
              <a:rPr lang="es-ES" smtClean="0">
                <a:solidFill>
                  <a:prstClr val="black">
                    <a:tint val="75000"/>
                  </a:prstClr>
                </a:solidFill>
              </a:rPr>
              <a:pPr/>
              <a:t>26/9/17</a:t>
            </a:fld>
            <a:endParaRPr lang="es-ES_tradnl">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_tradnl">
              <a:solidFill>
                <a:prstClr val="black">
                  <a:tint val="75000"/>
                </a:prstClr>
              </a:solidFill>
            </a:endParaRPr>
          </a:p>
        </p:txBody>
      </p:sp>
      <p:sp>
        <p:nvSpPr>
          <p:cNvPr id="9" name="Marcador de número de diapositiva 8"/>
          <p:cNvSpPr>
            <a:spLocks noGrp="1"/>
          </p:cNvSpPr>
          <p:nvPr>
            <p:ph type="sldNum" sz="quarter" idx="12"/>
          </p:nvPr>
        </p:nvSpPr>
        <p:spPr/>
        <p:txBody>
          <a:bodyPr/>
          <a:lstStyle/>
          <a:p>
            <a:fld id="{106DC548-14D3-064C-9F31-2878547A2AD6}" type="slidenum">
              <a:rPr lang="es-ES_tradnl" smtClean="0">
                <a:solidFill>
                  <a:prstClr val="black">
                    <a:tint val="75000"/>
                  </a:prstClr>
                </a:solidFill>
              </a:rPr>
              <a:pPr/>
              <a:t>‹Nr.›</a:t>
            </a:fld>
            <a:endParaRPr lang="es-ES_tradnl">
              <a:solidFill>
                <a:prstClr val="black">
                  <a:tint val="75000"/>
                </a:prstClr>
              </a:solidFill>
            </a:endParaRPr>
          </a:p>
        </p:txBody>
      </p:sp>
    </p:spTree>
    <p:extLst/>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fecha 2"/>
          <p:cNvSpPr>
            <a:spLocks noGrp="1"/>
          </p:cNvSpPr>
          <p:nvPr>
            <p:ph type="dt" sz="half" idx="10"/>
          </p:nvPr>
        </p:nvSpPr>
        <p:spPr/>
        <p:txBody>
          <a:bodyPr/>
          <a:lstStyle/>
          <a:p>
            <a:fld id="{B410C0FA-89FF-FE43-BE38-41723CDE35A4}" type="datetimeFigureOut">
              <a:rPr lang="es-ES" smtClean="0">
                <a:solidFill>
                  <a:prstClr val="black">
                    <a:tint val="75000"/>
                  </a:prstClr>
                </a:solidFill>
              </a:rPr>
              <a:pPr/>
              <a:t>26/9/17</a:t>
            </a:fld>
            <a:endParaRPr lang="es-ES_tradnl">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_tradnl">
              <a:solidFill>
                <a:prstClr val="black">
                  <a:tint val="75000"/>
                </a:prstClr>
              </a:solidFill>
            </a:endParaRPr>
          </a:p>
        </p:txBody>
      </p:sp>
      <p:sp>
        <p:nvSpPr>
          <p:cNvPr id="5" name="Marcador de número de diapositiva 4"/>
          <p:cNvSpPr>
            <a:spLocks noGrp="1"/>
          </p:cNvSpPr>
          <p:nvPr>
            <p:ph type="sldNum" sz="quarter" idx="12"/>
          </p:nvPr>
        </p:nvSpPr>
        <p:spPr/>
        <p:txBody>
          <a:bodyPr/>
          <a:lstStyle/>
          <a:p>
            <a:fld id="{106DC548-14D3-064C-9F31-2878547A2AD6}" type="slidenum">
              <a:rPr lang="es-ES_tradnl" smtClean="0">
                <a:solidFill>
                  <a:prstClr val="black">
                    <a:tint val="75000"/>
                  </a:prstClr>
                </a:solidFill>
              </a:rPr>
              <a:pPr/>
              <a:t>‹Nr.›</a:t>
            </a:fld>
            <a:endParaRPr lang="es-ES_tradnl">
              <a:solidFill>
                <a:prstClr val="black">
                  <a:tint val="75000"/>
                </a:prstClr>
              </a:solidFill>
            </a:endParaRPr>
          </a:p>
        </p:txBody>
      </p:sp>
    </p:spTree>
    <p:extLst/>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B410C0FA-89FF-FE43-BE38-41723CDE35A4}" type="datetimeFigureOut">
              <a:rPr lang="es-ES" smtClean="0">
                <a:solidFill>
                  <a:prstClr val="black">
                    <a:tint val="75000"/>
                  </a:prstClr>
                </a:solidFill>
              </a:rPr>
              <a:pPr/>
              <a:t>26/9/17</a:t>
            </a:fld>
            <a:endParaRPr lang="es-ES_tradnl">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_tradnl">
              <a:solidFill>
                <a:prstClr val="black">
                  <a:tint val="75000"/>
                </a:prstClr>
              </a:solidFill>
            </a:endParaRPr>
          </a:p>
        </p:txBody>
      </p:sp>
      <p:sp>
        <p:nvSpPr>
          <p:cNvPr id="4" name="Marcador de número de diapositiva 3"/>
          <p:cNvSpPr>
            <a:spLocks noGrp="1"/>
          </p:cNvSpPr>
          <p:nvPr>
            <p:ph type="sldNum" sz="quarter" idx="12"/>
          </p:nvPr>
        </p:nvSpPr>
        <p:spPr/>
        <p:txBody>
          <a:bodyPr/>
          <a:lstStyle/>
          <a:p>
            <a:fld id="{106DC548-14D3-064C-9F31-2878547A2AD6}" type="slidenum">
              <a:rPr lang="es-ES_tradnl" smtClean="0">
                <a:solidFill>
                  <a:prstClr val="black">
                    <a:tint val="75000"/>
                  </a:prstClr>
                </a:solidFill>
              </a:rPr>
              <a:pPr/>
              <a:t>‹Nr.›</a:t>
            </a:fld>
            <a:endParaRPr lang="es-ES_tradnl">
              <a:solidFill>
                <a:prstClr val="black">
                  <a:tint val="75000"/>
                </a:prstClr>
              </a:solidFill>
            </a:endParaRPr>
          </a:p>
        </p:txBody>
      </p:sp>
    </p:spTree>
    <p:extLst/>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_tradnl"/>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B410C0FA-89FF-FE43-BE38-41723CDE35A4}" type="datetimeFigureOut">
              <a:rPr lang="es-ES" smtClean="0">
                <a:solidFill>
                  <a:prstClr val="black">
                    <a:tint val="75000"/>
                  </a:prstClr>
                </a:solidFill>
              </a:rPr>
              <a:pPr/>
              <a:t>26/9/17</a:t>
            </a:fld>
            <a:endParaRPr lang="es-ES_tradnl">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_tradnl">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106DC548-14D3-064C-9F31-2878547A2AD6}" type="slidenum">
              <a:rPr lang="es-ES_tradnl" smtClean="0">
                <a:solidFill>
                  <a:prstClr val="black">
                    <a:tint val="75000"/>
                  </a:prstClr>
                </a:solidFill>
              </a:rPr>
              <a:pPr/>
              <a:t>‹Nr.›</a:t>
            </a:fld>
            <a:endParaRPr lang="es-ES_tradnl">
              <a:solidFill>
                <a:prstClr val="black">
                  <a:tint val="75000"/>
                </a:prstClr>
              </a:solidFill>
            </a:endParaRPr>
          </a:p>
        </p:txBody>
      </p:sp>
    </p:spTree>
    <p:extLst/>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_tradnl"/>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B410C0FA-89FF-FE43-BE38-41723CDE35A4}" type="datetimeFigureOut">
              <a:rPr lang="es-ES" smtClean="0">
                <a:solidFill>
                  <a:prstClr val="black">
                    <a:tint val="75000"/>
                  </a:prstClr>
                </a:solidFill>
              </a:rPr>
              <a:pPr/>
              <a:t>26/9/17</a:t>
            </a:fld>
            <a:endParaRPr lang="es-ES_tradnl">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_tradnl">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106DC548-14D3-064C-9F31-2878547A2AD6}" type="slidenum">
              <a:rPr lang="es-ES_tradnl" smtClean="0">
                <a:solidFill>
                  <a:prstClr val="black">
                    <a:tint val="75000"/>
                  </a:prstClr>
                </a:solidFill>
              </a:rPr>
              <a:pPr/>
              <a:t>‹Nr.›</a:t>
            </a:fld>
            <a:endParaRPr lang="es-ES_tradnl">
              <a:solidFill>
                <a:prstClr val="black">
                  <a:tint val="75000"/>
                </a:prstClr>
              </a:solidFill>
            </a:endParaRPr>
          </a:p>
        </p:txBody>
      </p:sp>
    </p:spTree>
    <p:extLst/>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p:txBody>
          <a:bodyPr/>
          <a:lstStyle/>
          <a:p>
            <a:fld id="{B410C0FA-89FF-FE43-BE38-41723CDE35A4}" type="datetimeFigureOut">
              <a:rPr lang="es-ES" smtClean="0">
                <a:solidFill>
                  <a:prstClr val="black">
                    <a:tint val="75000"/>
                  </a:prstClr>
                </a:solidFill>
              </a:rPr>
              <a:pPr/>
              <a:t>26/9/17</a:t>
            </a:fld>
            <a:endParaRPr lang="es-ES_tradnl">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_tradnl">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solidFill>
                  <a:prstClr val="black">
                    <a:tint val="75000"/>
                  </a:prstClr>
                </a:solidFill>
              </a:rPr>
              <a:pPr/>
              <a:t>‹Nr.›</a:t>
            </a:fld>
            <a:endParaRPr lang="es-ES_tradnl">
              <a:solidFill>
                <a:prstClr val="black">
                  <a:tint val="75000"/>
                </a:prstClr>
              </a:solidFill>
            </a:endParaRPr>
          </a:p>
        </p:txBody>
      </p:sp>
    </p:spTree>
    <p:extLst/>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s-ES_tradnl"/>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p:txBody>
          <a:bodyPr/>
          <a:lstStyle/>
          <a:p>
            <a:fld id="{B410C0FA-89FF-FE43-BE38-41723CDE35A4}" type="datetimeFigureOut">
              <a:rPr lang="es-ES" smtClean="0">
                <a:solidFill>
                  <a:prstClr val="black">
                    <a:tint val="75000"/>
                  </a:prstClr>
                </a:solidFill>
              </a:rPr>
              <a:pPr/>
              <a:t>26/9/17</a:t>
            </a:fld>
            <a:endParaRPr lang="es-ES_tradnl">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_tradnl">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solidFill>
                  <a:prstClr val="black">
                    <a:tint val="75000"/>
                  </a:prstClr>
                </a:solidFill>
              </a:rPr>
              <a:pPr/>
              <a:t>‹Nr.›</a:t>
            </a:fld>
            <a:endParaRPr lang="es-ES_tradnl">
              <a:solidFill>
                <a:prstClr val="black">
                  <a:tint val="75000"/>
                </a:prstClr>
              </a:solidFill>
            </a:endParaRPr>
          </a:p>
        </p:txBody>
      </p:sp>
    </p:spTree>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4" Type="http://schemas.openxmlformats.org/officeDocument/2006/relationships/image" Target="../media/image2.emf"/><Relationship Id="rId15" Type="http://schemas.openxmlformats.org/officeDocument/2006/relationships/image" Target="../media/image3.emf"/><Relationship Id="rId16" Type="http://schemas.openxmlformats.org/officeDocument/2006/relationships/image" Target="../media/image4.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3.emf"/><Relationship Id="rId14" Type="http://schemas.openxmlformats.org/officeDocument/2006/relationships/image" Target="../media/image5.png"/><Relationship Id="rId15" Type="http://schemas.openxmlformats.org/officeDocument/2006/relationships/image" Target="../media/image2.emf"/><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3" Type="http://schemas.openxmlformats.org/officeDocument/2006/relationships/image" Target="../media/image6.emf"/><Relationship Id="rId14" Type="http://schemas.openxmlformats.org/officeDocument/2006/relationships/image" Target="../media/image7.jpeg"/><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4.xml"/><Relationship Id="rId12" Type="http://schemas.openxmlformats.org/officeDocument/2006/relationships/theme" Target="../theme/theme4.xml"/><Relationship Id="rId13" Type="http://schemas.openxmlformats.org/officeDocument/2006/relationships/image" Target="../media/image6.emf"/><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pic>
        <p:nvPicPr>
          <p:cNvPr id="7" name="Imagen 6"/>
          <p:cNvPicPr>
            <a:picLocks noChangeAspect="1"/>
          </p:cNvPicPr>
          <p:nvPr userDrawn="1"/>
        </p:nvPicPr>
        <p:blipFill rotWithShape="1">
          <a:blip r:embed="rId13" cstate="email">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ext>
            </a:extLst>
          </a:blip>
          <a:srcRect/>
          <a:stretch/>
        </p:blipFill>
        <p:spPr>
          <a:xfrm rot="10800000">
            <a:off x="-2" y="5966774"/>
            <a:ext cx="1581735" cy="902082"/>
          </a:xfrm>
          <a:prstGeom prst="rect">
            <a:avLst/>
          </a:prstGeom>
        </p:spPr>
      </p:pic>
      <p:pic>
        <p:nvPicPr>
          <p:cNvPr id="8" name="Imagen 7"/>
          <p:cNvPicPr>
            <a:picLocks noChangeAspect="1"/>
          </p:cNvPicPr>
          <p:nvPr userDrawn="1"/>
        </p:nvPicPr>
        <p:blipFill>
          <a:blip r:embed="rId14"/>
          <a:stretch>
            <a:fillRect/>
          </a:stretch>
        </p:blipFill>
        <p:spPr>
          <a:xfrm>
            <a:off x="2826380" y="6353451"/>
            <a:ext cx="3454400" cy="393700"/>
          </a:xfrm>
          <a:prstGeom prst="rect">
            <a:avLst/>
          </a:prstGeom>
        </p:spPr>
      </p:pic>
      <p:pic>
        <p:nvPicPr>
          <p:cNvPr id="10" name="Imagen 9"/>
          <p:cNvPicPr>
            <a:picLocks noChangeAspect="1"/>
          </p:cNvPicPr>
          <p:nvPr userDrawn="1"/>
        </p:nvPicPr>
        <p:blipFill>
          <a:blip r:embed="rId15"/>
          <a:stretch>
            <a:fillRect/>
          </a:stretch>
        </p:blipFill>
        <p:spPr>
          <a:xfrm>
            <a:off x="7934178" y="6225883"/>
            <a:ext cx="1027206" cy="521268"/>
          </a:xfrm>
          <a:prstGeom prst="rect">
            <a:avLst/>
          </a:prstGeom>
        </p:spPr>
      </p:pic>
      <p:pic>
        <p:nvPicPr>
          <p:cNvPr id="3" name="Imagen 2"/>
          <p:cNvPicPr>
            <a:picLocks noChangeAspect="1"/>
          </p:cNvPicPr>
          <p:nvPr userDrawn="1"/>
        </p:nvPicPr>
        <p:blipFill>
          <a:blip r:embed="rId16">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1063845"/>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036642006"/>
      </p:ext>
    </p:extLst>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Ref idx="1001">
        <a:schemeClr val="bg1"/>
      </p:bgRef>
    </p:bg>
    <p:spTree>
      <p:nvGrpSpPr>
        <p:cNvPr id="1" name=""/>
        <p:cNvGrpSpPr/>
        <p:nvPr/>
      </p:nvGrpSpPr>
      <p:grpSpPr>
        <a:xfrm>
          <a:off x="0" y="0"/>
          <a:ext cx="0" cy="0"/>
          <a:chOff x="0" y="0"/>
          <a:chExt cx="0" cy="0"/>
        </a:xfrm>
      </p:grpSpPr>
      <p:pic>
        <p:nvPicPr>
          <p:cNvPr id="9" name="Imagen 8"/>
          <p:cNvPicPr>
            <a:picLocks noChangeAspect="1"/>
          </p:cNvPicPr>
          <p:nvPr userDrawn="1"/>
        </p:nvPicPr>
        <p:blipFill>
          <a:blip r:embed="rId13"/>
          <a:stretch>
            <a:fillRect/>
          </a:stretch>
        </p:blipFill>
        <p:spPr>
          <a:xfrm>
            <a:off x="8038680" y="6238059"/>
            <a:ext cx="1034753" cy="525098"/>
          </a:xfrm>
          <a:prstGeom prst="rect">
            <a:avLst/>
          </a:prstGeom>
        </p:spPr>
      </p:pic>
      <p:pic>
        <p:nvPicPr>
          <p:cNvPr id="11" name="Imagen 10"/>
          <p:cNvPicPr>
            <a:picLocks noChangeAspect="1"/>
          </p:cNvPicPr>
          <p:nvPr userDrawn="1"/>
        </p:nvPicPr>
        <p:blipFill rotWithShape="1">
          <a:blip r:embed="rId14" cstate="print">
            <a:alphaModFix amt="30000"/>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ext>
            </a:extLst>
          </a:blip>
          <a:srcRect t="2185" b="10563"/>
          <a:stretch/>
        </p:blipFill>
        <p:spPr>
          <a:xfrm>
            <a:off x="0" y="1065038"/>
            <a:ext cx="8038680" cy="5197630"/>
          </a:xfrm>
          <a:prstGeom prst="rect">
            <a:avLst/>
          </a:prstGeom>
        </p:spPr>
      </p:pic>
      <p:pic>
        <p:nvPicPr>
          <p:cNvPr id="10" name="Imagen 9"/>
          <p:cNvPicPr>
            <a:picLocks noChangeAspect="1"/>
          </p:cNvPicPr>
          <p:nvPr userDrawn="1"/>
        </p:nvPicPr>
        <p:blipFill>
          <a:blip r:embed="rId15"/>
          <a:stretch>
            <a:fillRect/>
          </a:stretch>
        </p:blipFill>
        <p:spPr>
          <a:xfrm>
            <a:off x="2211022" y="617707"/>
            <a:ext cx="5224062" cy="595389"/>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140857495"/>
      </p:ext>
    </p:extLst>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smtClean="0"/>
              <a:t>Clic para editar título</a:t>
            </a:r>
            <a:endParaRPr lang="es-ES_tradnl"/>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10C0FA-89FF-FE43-BE38-41723CDE35A4}" type="datetimeFigureOut">
              <a:rPr lang="es-ES" smtClean="0"/>
              <a:pPr/>
              <a:t>26/9/17</a:t>
            </a:fld>
            <a:endParaRPr lang="es-ES_tradnl"/>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6DC548-14D3-064C-9F31-2878547A2AD6}" type="slidenum">
              <a:rPr lang="es-ES_tradnl" smtClean="0"/>
              <a:pPr/>
              <a:t>‹Nr.›</a:t>
            </a:fld>
            <a:endParaRPr lang="es-ES_tradnl"/>
          </a:p>
        </p:txBody>
      </p:sp>
      <p:pic>
        <p:nvPicPr>
          <p:cNvPr id="7" name="Imagen 6"/>
          <p:cNvPicPr>
            <a:picLocks noChangeAspect="1"/>
          </p:cNvPicPr>
          <p:nvPr userDrawn="1"/>
        </p:nvPicPr>
        <p:blipFill rotWithShape="1">
          <a:blip r:embed="rId13" cstate="email">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ext>
            </a:extLst>
          </a:blip>
          <a:srcRect t="23648"/>
          <a:stretch/>
        </p:blipFill>
        <p:spPr>
          <a:xfrm>
            <a:off x="-1" y="-76105"/>
            <a:ext cx="9235913" cy="6945245"/>
          </a:xfrm>
          <a:prstGeom prst="rect">
            <a:avLst/>
          </a:prstGeom>
        </p:spPr>
      </p:pic>
      <p:pic>
        <p:nvPicPr>
          <p:cNvPr id="8" name="Imagen 7"/>
          <p:cNvPicPr>
            <a:picLocks noChangeAspect="1"/>
          </p:cNvPicPr>
          <p:nvPr userDrawn="1"/>
        </p:nvPicPr>
        <p:blipFill>
          <a:blip r:embed="rId1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76106"/>
            <a:ext cx="9235912" cy="6945245"/>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773616587"/>
      </p:ext>
    </p:extLst>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smtClean="0"/>
              <a:t>Clic para editar título</a:t>
            </a:r>
            <a:endParaRPr lang="es-ES_tradnl"/>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10C0FA-89FF-FE43-BE38-41723CDE35A4}" type="datetimeFigureOut">
              <a:rPr lang="es-ES" smtClean="0">
                <a:solidFill>
                  <a:prstClr val="black">
                    <a:tint val="75000"/>
                  </a:prstClr>
                </a:solidFill>
              </a:rPr>
              <a:pPr/>
              <a:t>26/9/17</a:t>
            </a:fld>
            <a:endParaRPr lang="es-ES_tradnl">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6DC548-14D3-064C-9F31-2878547A2AD6}" type="slidenum">
              <a:rPr lang="es-ES_tradnl" smtClean="0">
                <a:solidFill>
                  <a:prstClr val="black">
                    <a:tint val="75000"/>
                  </a:prstClr>
                </a:solidFill>
              </a:rPr>
              <a:pPr/>
              <a:t>‹Nr.›</a:t>
            </a:fld>
            <a:endParaRPr lang="es-ES_tradnl">
              <a:solidFill>
                <a:prstClr val="black">
                  <a:tint val="75000"/>
                </a:prstClr>
              </a:solidFill>
            </a:endParaRPr>
          </a:p>
        </p:txBody>
      </p:sp>
      <p:pic>
        <p:nvPicPr>
          <p:cNvPr id="7" name="Imagen 6"/>
          <p:cNvPicPr>
            <a:picLocks noChangeAspect="1"/>
          </p:cNvPicPr>
          <p:nvPr userDrawn="1"/>
        </p:nvPicPr>
        <p:blipFill rotWithShape="1">
          <a:blip r:embed="rId13" cstate="email">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ext>
            </a:extLst>
          </a:blip>
          <a:srcRect t="23648"/>
          <a:stretch/>
        </p:blipFill>
        <p:spPr>
          <a:xfrm>
            <a:off x="-1" y="-76105"/>
            <a:ext cx="9235913" cy="6945245"/>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67406366"/>
      </p:ext>
    </p:extLst>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14.jpe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4.jpe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14.jpe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4.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4.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4.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4.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4.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4.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4.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4.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4.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4.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4.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4.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4.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4.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4.jpeg"/></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4.jpeg"/><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4.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4.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4.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4.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14.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2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2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2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14.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2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14.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2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14.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28.png"/></Relationships>
</file>

<file path=ppt/slides/_rels/slide50.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29.png"/><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14.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30.pn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48.xml"/><Relationship Id="rId4" Type="http://schemas.openxmlformats.org/officeDocument/2006/relationships/image" Target="../media/image14.jpeg"/><Relationship Id="rId5" Type="http://schemas.openxmlformats.org/officeDocument/2006/relationships/oleObject" Target="../embeddings/Hoja_de_Microsoft_Excel_97_-_20041.xls"/><Relationship Id="rId6" Type="http://schemas.openxmlformats.org/officeDocument/2006/relationships/oleObject" Target="../embeddings/Hoja_de_Microsoft_Excel_97_-_20042.xls"/><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14.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14.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14.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14.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14.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14.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14.jpeg"/></Relationships>
</file>

<file path=ppt/slides/_rels/slide61.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33.png"/><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34.png"/><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14.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35.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36.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37.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14.jpe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14.jpe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14.jpe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6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14.jpeg"/></Relationships>
</file>

<file path=ppt/slides/_rels/slide74.xml.rels><?xml version="1.0" encoding="UTF-8" standalone="yes"?>
<Relationships xmlns="http://schemas.openxmlformats.org/package/2006/relationships"><Relationship Id="rId3" Type="http://schemas.openxmlformats.org/officeDocument/2006/relationships/image" Target="../media/image38.png"/><Relationship Id="rId4" Type="http://schemas.openxmlformats.org/officeDocument/2006/relationships/image" Target="../media/image14.jpeg"/><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39.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image" Target="../media/image14.jpe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14.jpe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14.jpeg"/></Relationships>
</file>

<file path=ppt/slides/_rels/slide79.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40.png"/><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image14.jpeg"/></Relationships>
</file>

<file path=ppt/slides/_rels/slide81.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41.png"/><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82.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42.png"/><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 Id="rId3" Type="http://schemas.openxmlformats.org/officeDocument/2006/relationships/image" Target="../media/image14.jpe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 Id="rId3" Type="http://schemas.openxmlformats.org/officeDocument/2006/relationships/image" Target="../media/image14.jpeg"/></Relationships>
</file>

<file path=ppt/slides/_rels/slide85.xml.rels><?xml version="1.0" encoding="UTF-8" standalone="yes"?>
<Relationships xmlns="http://schemas.openxmlformats.org/package/2006/relationships"><Relationship Id="rId3" Type="http://schemas.openxmlformats.org/officeDocument/2006/relationships/image" Target="../media/image43.png"/><Relationship Id="rId4" Type="http://schemas.openxmlformats.org/officeDocument/2006/relationships/image" Target="../media/image44.png"/><Relationship Id="rId1" Type="http://schemas.openxmlformats.org/officeDocument/2006/relationships/slideLayout" Target="../slideLayouts/slideLayout2.xml"/><Relationship Id="rId2" Type="http://schemas.openxmlformats.org/officeDocument/2006/relationships/notesSlide" Target="../notesSlides/notesSlide78.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 Id="rId3"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ángulo 4"/>
          <p:cNvSpPr/>
          <p:nvPr/>
        </p:nvSpPr>
        <p:spPr>
          <a:xfrm>
            <a:off x="0" y="0"/>
            <a:ext cx="9144000"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pic>
        <p:nvPicPr>
          <p:cNvPr id="4" name="Imagen 3"/>
          <p:cNvPicPr>
            <a:picLocks noChangeAspect="1"/>
          </p:cNvPicPr>
          <p:nvPr/>
        </p:nvPicPr>
        <p:blipFill>
          <a:blip r:embed="rId2"/>
          <a:stretch>
            <a:fillRect/>
          </a:stretch>
        </p:blipFill>
        <p:spPr>
          <a:xfrm>
            <a:off x="1" y="2130622"/>
            <a:ext cx="5361520" cy="3670431"/>
          </a:xfrm>
          <a:prstGeom prst="rect">
            <a:avLst/>
          </a:prstGeom>
        </p:spPr>
      </p:pic>
      <p:pic>
        <p:nvPicPr>
          <p:cNvPr id="7" name="Imagen 6"/>
          <p:cNvPicPr>
            <a:picLocks noChangeAspect="1"/>
          </p:cNvPicPr>
          <p:nvPr/>
        </p:nvPicPr>
        <p:blipFill rotWithShape="1">
          <a:blip r:embed="rId3" cstate="email">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ext>
            </a:extLst>
          </a:blip>
          <a:srcRect r="5289"/>
          <a:stretch/>
        </p:blipFill>
        <p:spPr>
          <a:xfrm>
            <a:off x="987466" y="709396"/>
            <a:ext cx="8250400" cy="3993231"/>
          </a:xfrm>
          <a:prstGeom prst="rect">
            <a:avLst/>
          </a:prstGeom>
        </p:spPr>
      </p:pic>
      <p:pic>
        <p:nvPicPr>
          <p:cNvPr id="2" name="Imagen 1"/>
          <p:cNvPicPr>
            <a:picLocks noChangeAspect="1"/>
          </p:cNvPicPr>
          <p:nvPr/>
        </p:nvPicPr>
        <p:blipFill>
          <a:blip r:embed="rId4"/>
          <a:stretch>
            <a:fillRect/>
          </a:stretch>
        </p:blipFill>
        <p:spPr>
          <a:xfrm>
            <a:off x="1962677" y="5866078"/>
            <a:ext cx="1175854" cy="869381"/>
          </a:xfrm>
          <a:prstGeom prst="rect">
            <a:avLst/>
          </a:prstGeom>
        </p:spPr>
      </p:pic>
      <p:pic>
        <p:nvPicPr>
          <p:cNvPr id="3" name="Imagen 2"/>
          <p:cNvPicPr>
            <a:picLocks noChangeAspect="1"/>
          </p:cNvPicPr>
          <p:nvPr/>
        </p:nvPicPr>
        <p:blipFill>
          <a:blip r:embed="rId5"/>
          <a:stretch>
            <a:fillRect/>
          </a:stretch>
        </p:blipFill>
        <p:spPr>
          <a:xfrm>
            <a:off x="3469270" y="5988490"/>
            <a:ext cx="1256265" cy="746969"/>
          </a:xfrm>
          <a:prstGeom prst="rect">
            <a:avLst/>
          </a:prstGeom>
        </p:spPr>
      </p:pic>
      <p:pic>
        <p:nvPicPr>
          <p:cNvPr id="6" name="Imagen 5"/>
          <p:cNvPicPr>
            <a:picLocks noChangeAspect="1"/>
          </p:cNvPicPr>
          <p:nvPr/>
        </p:nvPicPr>
        <p:blipFill>
          <a:blip r:embed="rId6"/>
          <a:stretch>
            <a:fillRect/>
          </a:stretch>
        </p:blipFill>
        <p:spPr>
          <a:xfrm>
            <a:off x="5153273" y="5765419"/>
            <a:ext cx="1601745" cy="1067830"/>
          </a:xfrm>
          <a:prstGeom prst="rect">
            <a:avLst/>
          </a:prstGeom>
        </p:spPr>
      </p:pic>
      <p:pic>
        <p:nvPicPr>
          <p:cNvPr id="8" name="Imagen 7"/>
          <p:cNvPicPr>
            <a:picLocks noChangeAspect="1"/>
          </p:cNvPicPr>
          <p:nvPr/>
        </p:nvPicPr>
        <p:blipFill>
          <a:blip r:embed="rId7"/>
          <a:stretch>
            <a:fillRect/>
          </a:stretch>
        </p:blipFill>
        <p:spPr>
          <a:xfrm>
            <a:off x="7009421" y="5978712"/>
            <a:ext cx="1565632" cy="641243"/>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7827965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1535374"/>
            <a:ext cx="9144000" cy="810859"/>
          </a:xfrm>
          <a:prstGeom prst="rect">
            <a:avLst/>
          </a:prstGeom>
        </p:spPr>
      </p:pic>
      <p:sp>
        <p:nvSpPr>
          <p:cNvPr id="3" name="Título 1"/>
          <p:cNvSpPr txBox="1">
            <a:spLocks/>
          </p:cNvSpPr>
          <p:nvPr/>
        </p:nvSpPr>
        <p:spPr>
          <a:xfrm>
            <a:off x="-114196" y="1535375"/>
            <a:ext cx="9258196" cy="810858"/>
          </a:xfrm>
          <a:prstGeom prst="rect">
            <a:avLst/>
          </a:prstGeom>
          <a:noFill/>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30000"/>
              </a:lnSpc>
            </a:pPr>
            <a:r>
              <a:rPr lang="es-ES_tradnl" sz="3600" b="1" dirty="0" smtClean="0">
                <a:solidFill>
                  <a:srgbClr val="FCC40D"/>
                </a:solidFill>
                <a:cs typeface="Gotham"/>
              </a:rPr>
              <a:t>ÍNDICE DE AUTORES </a:t>
            </a:r>
            <a:endParaRPr lang="es-ES_tradnl" sz="3600" b="1" dirty="0">
              <a:solidFill>
                <a:srgbClr val="FCC40D"/>
              </a:solidFill>
              <a:cs typeface="Gotham"/>
            </a:endParaRPr>
          </a:p>
        </p:txBody>
      </p:sp>
      <p:sp>
        <p:nvSpPr>
          <p:cNvPr id="4" name="Rectángulo 3"/>
          <p:cNvSpPr/>
          <p:nvPr/>
        </p:nvSpPr>
        <p:spPr>
          <a:xfrm>
            <a:off x="1186667" y="2575846"/>
            <a:ext cx="7119149" cy="1738938"/>
          </a:xfrm>
          <a:prstGeom prst="rect">
            <a:avLst/>
          </a:prstGeom>
        </p:spPr>
        <p:txBody>
          <a:bodyPr wrap="square" numCol="2">
            <a:spAutoFit/>
          </a:bodyPr>
          <a:lstStyle/>
          <a:p>
            <a:r>
              <a:rPr lang="es-ES_tradnl" sz="2400" dirty="0" smtClean="0">
                <a:solidFill>
                  <a:schemeClr val="bg1">
                    <a:lumMod val="50000"/>
                  </a:schemeClr>
                </a:solidFill>
                <a:latin typeface="+mj-lt"/>
                <a:cs typeface="Gotham"/>
              </a:rPr>
              <a:t>Coordinadores</a:t>
            </a:r>
          </a:p>
          <a:p>
            <a:endParaRPr lang="es-ES_tradnl" sz="1600" dirty="0">
              <a:solidFill>
                <a:schemeClr val="bg1">
                  <a:lumMod val="95000"/>
                </a:schemeClr>
              </a:solidFill>
              <a:latin typeface="+mj-lt"/>
              <a:cs typeface="Gotham"/>
            </a:endParaRPr>
          </a:p>
          <a:p>
            <a:r>
              <a:rPr lang="es-ES_tradnl" sz="1600" dirty="0">
                <a:solidFill>
                  <a:srgbClr val="64075D"/>
                </a:solidFill>
                <a:latin typeface="+mj-lt"/>
                <a:cs typeface="Gotham"/>
              </a:rPr>
              <a:t>Dra. Concepción Pérez </a:t>
            </a:r>
            <a:endParaRPr lang="es-ES_tradnl" sz="1600" dirty="0" smtClean="0">
              <a:solidFill>
                <a:srgbClr val="64075D"/>
              </a:solidFill>
              <a:latin typeface="+mj-lt"/>
              <a:cs typeface="Gotham"/>
            </a:endParaRPr>
          </a:p>
          <a:p>
            <a:r>
              <a:rPr lang="es-ES_tradnl" sz="1600" dirty="0">
                <a:solidFill>
                  <a:srgbClr val="64075D"/>
                </a:solidFill>
                <a:latin typeface="+mj-lt"/>
                <a:cs typeface="Gotham"/>
              </a:rPr>
              <a:t>Dr. Alberto Alonso </a:t>
            </a:r>
            <a:r>
              <a:rPr lang="es-ES_tradnl" sz="1600" dirty="0" smtClean="0">
                <a:solidFill>
                  <a:srgbClr val="64075D"/>
                </a:solidFill>
                <a:latin typeface="+mj-lt"/>
                <a:cs typeface="Gotham"/>
              </a:rPr>
              <a:t> </a:t>
            </a:r>
          </a:p>
          <a:p>
            <a:r>
              <a:rPr lang="es-ES_tradnl" sz="1600" dirty="0">
                <a:solidFill>
                  <a:srgbClr val="64075D"/>
                </a:solidFill>
                <a:latin typeface="+mj-lt"/>
                <a:cs typeface="Gotham"/>
              </a:rPr>
              <a:t>Dr. Alfredo </a:t>
            </a:r>
            <a:r>
              <a:rPr lang="es-ES_tradnl" sz="1600" dirty="0" smtClean="0">
                <a:solidFill>
                  <a:srgbClr val="64075D"/>
                </a:solidFill>
                <a:latin typeface="+mj-lt"/>
                <a:cs typeface="Gotham"/>
              </a:rPr>
              <a:t>Ramos</a:t>
            </a:r>
          </a:p>
          <a:p>
            <a:endParaRPr lang="es-ES_tradnl" sz="1600" dirty="0">
              <a:solidFill>
                <a:srgbClr val="64075D"/>
              </a:solidFill>
              <a:latin typeface="+mj-lt"/>
              <a:cs typeface="Gotham"/>
            </a:endParaRPr>
          </a:p>
          <a:p>
            <a:endParaRPr lang="es-ES_tradnl" sz="1600" dirty="0" smtClean="0">
              <a:solidFill>
                <a:srgbClr val="64075D"/>
              </a:solidFill>
              <a:latin typeface="+mj-lt"/>
              <a:cs typeface="Gotham"/>
            </a:endParaRPr>
          </a:p>
          <a:p>
            <a:endParaRPr lang="es-ES_tradnl" sz="2400" dirty="0" smtClean="0">
              <a:solidFill>
                <a:srgbClr val="64075D"/>
              </a:solidFill>
              <a:latin typeface="+mj-lt"/>
              <a:cs typeface="Gotham"/>
            </a:endParaRPr>
          </a:p>
          <a:p>
            <a:r>
              <a:rPr lang="es-ES_tradnl" sz="1600" dirty="0">
                <a:solidFill>
                  <a:srgbClr val="64075D"/>
                </a:solidFill>
                <a:latin typeface="+mj-lt"/>
                <a:cs typeface="Gotham"/>
              </a:rPr>
              <a:t>Dr. Francisco </a:t>
            </a:r>
            <a:r>
              <a:rPr lang="es-ES_tradnl" sz="1600" dirty="0" smtClean="0">
                <a:solidFill>
                  <a:srgbClr val="64075D"/>
                </a:solidFill>
                <a:latin typeface="+mj-lt"/>
                <a:cs typeface="Gotham"/>
              </a:rPr>
              <a:t>Villegas</a:t>
            </a:r>
          </a:p>
          <a:p>
            <a:r>
              <a:rPr lang="es-ES_tradnl" sz="1600" dirty="0">
                <a:solidFill>
                  <a:srgbClr val="64075D"/>
                </a:solidFill>
                <a:latin typeface="+mj-lt"/>
                <a:cs typeface="Gotham"/>
              </a:rPr>
              <a:t>Dr. Juan Antonio </a:t>
            </a:r>
            <a:r>
              <a:rPr lang="es-ES_tradnl" sz="1600" dirty="0" err="1">
                <a:solidFill>
                  <a:srgbClr val="64075D"/>
                </a:solidFill>
                <a:latin typeface="+mj-lt"/>
                <a:cs typeface="Gotham"/>
              </a:rPr>
              <a:t>Virizuela</a:t>
            </a:r>
            <a:r>
              <a:rPr lang="es-ES_tradnl" sz="1600" dirty="0">
                <a:solidFill>
                  <a:srgbClr val="64075D"/>
                </a:solidFill>
                <a:latin typeface="+mj-lt"/>
                <a:cs typeface="Gotham"/>
              </a:rPr>
              <a:t> </a:t>
            </a:r>
            <a:r>
              <a:rPr lang="es-ES_tradnl" sz="1600" dirty="0" smtClean="0">
                <a:solidFill>
                  <a:srgbClr val="64075D"/>
                </a:solidFill>
                <a:latin typeface="+mj-lt"/>
                <a:cs typeface="Gotham"/>
              </a:rPr>
              <a:t>  </a:t>
            </a:r>
            <a:endParaRPr lang="es-ES_tradnl" sz="1600" dirty="0">
              <a:solidFill>
                <a:srgbClr val="64075D"/>
              </a:solidFill>
              <a:latin typeface="+mj-lt"/>
              <a:cs typeface="Gotham"/>
            </a:endParaRPr>
          </a:p>
        </p:txBody>
      </p:sp>
      <p:sp>
        <p:nvSpPr>
          <p:cNvPr id="5" name="Rectángulo 4"/>
          <p:cNvSpPr/>
          <p:nvPr/>
        </p:nvSpPr>
        <p:spPr>
          <a:xfrm>
            <a:off x="1183092" y="4434184"/>
            <a:ext cx="7122724" cy="1938992"/>
          </a:xfrm>
          <a:prstGeom prst="rect">
            <a:avLst/>
          </a:prstGeom>
        </p:spPr>
        <p:txBody>
          <a:bodyPr wrap="square" numCol="2">
            <a:spAutoFit/>
          </a:bodyPr>
          <a:lstStyle/>
          <a:p>
            <a:r>
              <a:rPr lang="es-ES_tradnl" sz="2400" b="1" dirty="0">
                <a:solidFill>
                  <a:srgbClr val="7F7F7F"/>
                </a:solidFill>
                <a:latin typeface="+mj-lt"/>
                <a:cs typeface="Gotham"/>
              </a:rPr>
              <a:t>Colaboradores</a:t>
            </a:r>
            <a:r>
              <a:rPr lang="es-ES_tradnl" sz="2400" dirty="0">
                <a:solidFill>
                  <a:srgbClr val="64075D"/>
                </a:solidFill>
                <a:latin typeface="+mj-lt"/>
                <a:cs typeface="Gotham"/>
              </a:rPr>
              <a:t> </a:t>
            </a:r>
            <a:endParaRPr lang="es-ES_tradnl" sz="2400" dirty="0" smtClean="0">
              <a:solidFill>
                <a:srgbClr val="64075D"/>
              </a:solidFill>
              <a:latin typeface="+mj-lt"/>
              <a:cs typeface="Gotham"/>
            </a:endParaRPr>
          </a:p>
          <a:p>
            <a:endParaRPr lang="es-ES_tradnl" sz="1600" b="1" dirty="0">
              <a:solidFill>
                <a:schemeClr val="bg1">
                  <a:lumMod val="95000"/>
                </a:schemeClr>
              </a:solidFill>
              <a:latin typeface="+mj-lt"/>
              <a:cs typeface="Gotham"/>
            </a:endParaRPr>
          </a:p>
          <a:p>
            <a:r>
              <a:rPr lang="es-ES_tradnl" sz="1600" dirty="0">
                <a:solidFill>
                  <a:srgbClr val="64075D"/>
                </a:solidFill>
                <a:latin typeface="+mj-lt"/>
                <a:cs typeface="Gotham"/>
              </a:rPr>
              <a:t>Dra. Carmen Álamo de la Gala </a:t>
            </a:r>
            <a:endParaRPr lang="es-ES_tradnl" sz="1600" dirty="0" smtClean="0">
              <a:solidFill>
                <a:srgbClr val="64075D"/>
              </a:solidFill>
              <a:latin typeface="+mj-lt"/>
              <a:cs typeface="Gotham"/>
            </a:endParaRPr>
          </a:p>
          <a:p>
            <a:r>
              <a:rPr lang="es-ES_tradnl" sz="1600" dirty="0">
                <a:solidFill>
                  <a:srgbClr val="64075D"/>
                </a:solidFill>
                <a:latin typeface="+mj-lt"/>
                <a:cs typeface="Gotham"/>
              </a:rPr>
              <a:t>Dr. Jorge Contreras Martínez </a:t>
            </a:r>
            <a:endParaRPr lang="es-ES_tradnl" sz="1600" dirty="0" smtClean="0">
              <a:solidFill>
                <a:srgbClr val="64075D"/>
              </a:solidFill>
              <a:latin typeface="+mj-lt"/>
              <a:cs typeface="Gotham"/>
            </a:endParaRPr>
          </a:p>
          <a:p>
            <a:r>
              <a:rPr lang="es-ES_tradnl" sz="1600" dirty="0">
                <a:solidFill>
                  <a:srgbClr val="64075D"/>
                </a:solidFill>
                <a:latin typeface="+mj-lt"/>
                <a:cs typeface="Gotham"/>
              </a:rPr>
              <a:t>Dra. María De Madariaga Muñoz </a:t>
            </a:r>
            <a:endParaRPr lang="es-ES_tradnl" sz="1600" dirty="0" smtClean="0">
              <a:solidFill>
                <a:srgbClr val="64075D"/>
              </a:solidFill>
              <a:latin typeface="+mj-lt"/>
              <a:cs typeface="Gotham"/>
            </a:endParaRPr>
          </a:p>
          <a:p>
            <a:r>
              <a:rPr lang="es-ES_tradnl" sz="1600" dirty="0">
                <a:solidFill>
                  <a:srgbClr val="64075D"/>
                </a:solidFill>
                <a:latin typeface="+mj-lt"/>
                <a:cs typeface="Gotham"/>
              </a:rPr>
              <a:t>Dr. Francisco Gil </a:t>
            </a:r>
            <a:r>
              <a:rPr lang="es-ES_tradnl" sz="1600" dirty="0" err="1">
                <a:solidFill>
                  <a:srgbClr val="64075D"/>
                </a:solidFill>
                <a:latin typeface="+mj-lt"/>
                <a:cs typeface="Gotham"/>
              </a:rPr>
              <a:t>Moncayo</a:t>
            </a:r>
            <a:r>
              <a:rPr lang="es-ES_tradnl" sz="1600" dirty="0">
                <a:solidFill>
                  <a:srgbClr val="64075D"/>
                </a:solidFill>
                <a:latin typeface="+mj-lt"/>
                <a:cs typeface="Gotham"/>
              </a:rPr>
              <a:t> </a:t>
            </a:r>
            <a:endParaRPr lang="es-ES_tradnl" sz="1600" dirty="0" smtClean="0">
              <a:solidFill>
                <a:srgbClr val="64075D"/>
              </a:solidFill>
              <a:latin typeface="+mj-lt"/>
              <a:cs typeface="Gotham"/>
            </a:endParaRPr>
          </a:p>
          <a:p>
            <a:endParaRPr lang="es-ES_tradnl" sz="1600" dirty="0">
              <a:solidFill>
                <a:srgbClr val="64075D"/>
              </a:solidFill>
              <a:latin typeface="+mj-lt"/>
              <a:cs typeface="Gotham"/>
            </a:endParaRPr>
          </a:p>
          <a:p>
            <a:endParaRPr lang="es-ES_tradnl" sz="1600" dirty="0">
              <a:solidFill>
                <a:srgbClr val="64075D"/>
              </a:solidFill>
              <a:latin typeface="+mj-lt"/>
              <a:cs typeface="Gotham"/>
            </a:endParaRPr>
          </a:p>
          <a:p>
            <a:endParaRPr lang="es-ES_tradnl" sz="2400" dirty="0" smtClean="0">
              <a:solidFill>
                <a:srgbClr val="64075D"/>
              </a:solidFill>
              <a:latin typeface="+mj-lt"/>
              <a:cs typeface="Gotham"/>
            </a:endParaRPr>
          </a:p>
          <a:p>
            <a:r>
              <a:rPr lang="es-ES_tradnl" sz="1600" dirty="0">
                <a:solidFill>
                  <a:srgbClr val="64075D"/>
                </a:solidFill>
                <a:latin typeface="+mj-lt"/>
                <a:cs typeface="Gotham"/>
              </a:rPr>
              <a:t>Dra. Dolores López Alarcón </a:t>
            </a:r>
            <a:endParaRPr lang="es-ES_tradnl" sz="1600" dirty="0" smtClean="0">
              <a:solidFill>
                <a:srgbClr val="64075D"/>
              </a:solidFill>
              <a:latin typeface="+mj-lt"/>
              <a:cs typeface="Gotham"/>
            </a:endParaRPr>
          </a:p>
          <a:p>
            <a:r>
              <a:rPr lang="es-ES_tradnl" sz="1600" dirty="0">
                <a:solidFill>
                  <a:srgbClr val="64075D"/>
                </a:solidFill>
                <a:latin typeface="+mj-lt"/>
                <a:cs typeface="Gotham"/>
              </a:rPr>
              <a:t>Dr. Fernando López Campos </a:t>
            </a:r>
            <a:endParaRPr lang="es-ES_tradnl" sz="1600" dirty="0" smtClean="0">
              <a:solidFill>
                <a:srgbClr val="64075D"/>
              </a:solidFill>
              <a:latin typeface="+mj-lt"/>
              <a:cs typeface="Gotham"/>
            </a:endParaRPr>
          </a:p>
          <a:p>
            <a:r>
              <a:rPr lang="es-ES_tradnl" sz="1600" dirty="0">
                <a:solidFill>
                  <a:srgbClr val="64075D"/>
                </a:solidFill>
                <a:latin typeface="+mj-lt"/>
                <a:cs typeface="Gotham"/>
              </a:rPr>
              <a:t>Dr. César </a:t>
            </a:r>
            <a:r>
              <a:rPr lang="es-ES_tradnl" sz="1600" dirty="0" err="1">
                <a:solidFill>
                  <a:srgbClr val="64075D"/>
                </a:solidFill>
                <a:latin typeface="+mj-lt"/>
                <a:cs typeface="Gotham"/>
              </a:rPr>
              <a:t>Margarit</a:t>
            </a:r>
            <a:r>
              <a:rPr lang="es-ES_tradnl" sz="1600" dirty="0">
                <a:solidFill>
                  <a:srgbClr val="64075D"/>
                </a:solidFill>
                <a:latin typeface="+mj-lt"/>
                <a:cs typeface="Gotham"/>
              </a:rPr>
              <a:t> Ferri </a:t>
            </a:r>
            <a:endParaRPr lang="es-ES_tradnl" sz="1600" dirty="0" smtClean="0">
              <a:solidFill>
                <a:srgbClr val="64075D"/>
              </a:solidFill>
              <a:latin typeface="+mj-lt"/>
              <a:cs typeface="Gotham"/>
            </a:endParaRPr>
          </a:p>
          <a:p>
            <a:r>
              <a:rPr lang="es-ES_tradnl" sz="1600" dirty="0">
                <a:solidFill>
                  <a:srgbClr val="64075D"/>
                </a:solidFill>
                <a:latin typeface="+mj-lt"/>
                <a:cs typeface="Gotham"/>
              </a:rPr>
              <a:t>Dr. Ángel Montero Luis </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593558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1535374"/>
            <a:ext cx="9144000" cy="643419"/>
          </a:xfrm>
          <a:prstGeom prst="rect">
            <a:avLst/>
          </a:prstGeom>
        </p:spPr>
      </p:pic>
      <p:sp>
        <p:nvSpPr>
          <p:cNvPr id="3" name="Título 1"/>
          <p:cNvSpPr txBox="1">
            <a:spLocks/>
          </p:cNvSpPr>
          <p:nvPr/>
        </p:nvSpPr>
        <p:spPr>
          <a:xfrm>
            <a:off x="-114196" y="1480630"/>
            <a:ext cx="9258196" cy="568858"/>
          </a:xfrm>
          <a:prstGeom prst="rect">
            <a:avLst/>
          </a:prstGeom>
          <a:noFill/>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30000"/>
              </a:lnSpc>
            </a:pPr>
            <a:r>
              <a:rPr lang="es-ES_tradnl" sz="2800" b="1" dirty="0">
                <a:solidFill>
                  <a:srgbClr val="FCC40D"/>
                </a:solidFill>
                <a:cs typeface="Gotham"/>
              </a:rPr>
              <a:t>Tipos de Dolor Oncológico</a:t>
            </a:r>
          </a:p>
        </p:txBody>
      </p:sp>
      <p:sp>
        <p:nvSpPr>
          <p:cNvPr id="4" name="Rectángulo 3"/>
          <p:cNvSpPr/>
          <p:nvPr/>
        </p:nvSpPr>
        <p:spPr>
          <a:xfrm>
            <a:off x="1077187" y="2313080"/>
            <a:ext cx="7119149" cy="4124206"/>
          </a:xfrm>
          <a:prstGeom prst="rect">
            <a:avLst/>
          </a:prstGeom>
        </p:spPr>
        <p:txBody>
          <a:bodyPr wrap="square" numCol="1">
            <a:spAutoFit/>
          </a:bodyPr>
          <a:lstStyle/>
          <a:p>
            <a:r>
              <a:rPr lang="es-ES_tradnl" sz="1600" b="1" dirty="0" smtClean="0">
                <a:solidFill>
                  <a:schemeClr val="bg1">
                    <a:lumMod val="50000"/>
                  </a:schemeClr>
                </a:solidFill>
                <a:latin typeface="+mj-lt"/>
                <a:cs typeface="Gotham"/>
              </a:rPr>
              <a:t>Dolor </a:t>
            </a:r>
            <a:r>
              <a:rPr lang="es-ES_tradnl" sz="1600" b="1" dirty="0">
                <a:solidFill>
                  <a:schemeClr val="bg1">
                    <a:lumMod val="50000"/>
                  </a:schemeClr>
                </a:solidFill>
                <a:latin typeface="+mj-lt"/>
                <a:cs typeface="Gotham"/>
              </a:rPr>
              <a:t>Somático</a:t>
            </a:r>
            <a:endParaRPr lang="es-ES_tradnl" sz="1600" b="1" dirty="0">
              <a:solidFill>
                <a:schemeClr val="bg1">
                  <a:lumMod val="95000"/>
                </a:schemeClr>
              </a:solidFill>
              <a:latin typeface="+mj-lt"/>
              <a:cs typeface="Gotham"/>
            </a:endParaRPr>
          </a:p>
          <a:p>
            <a:r>
              <a:rPr lang="es-ES_tradnl" sz="1300" b="1" dirty="0" smtClean="0">
                <a:solidFill>
                  <a:srgbClr val="64075D"/>
                </a:solidFill>
                <a:latin typeface="+mj-lt"/>
                <a:cs typeface="Gotham"/>
              </a:rPr>
              <a:t>   Definición </a:t>
            </a:r>
            <a:endParaRPr lang="es-ES_tradnl" sz="1300" b="1" dirty="0">
              <a:solidFill>
                <a:srgbClr val="64075D"/>
              </a:solidFill>
              <a:latin typeface="+mj-lt"/>
              <a:cs typeface="Gotham"/>
            </a:endParaRPr>
          </a:p>
          <a:p>
            <a:r>
              <a:rPr lang="es-ES_tradnl" sz="1300" b="1" dirty="0" smtClean="0">
                <a:solidFill>
                  <a:srgbClr val="64075D"/>
                </a:solidFill>
                <a:latin typeface="+mj-lt"/>
                <a:cs typeface="Gotham"/>
              </a:rPr>
              <a:t>   Fisiopatología </a:t>
            </a:r>
            <a:r>
              <a:rPr lang="es-ES_tradnl" sz="1300" b="1" dirty="0">
                <a:solidFill>
                  <a:srgbClr val="64075D"/>
                </a:solidFill>
                <a:latin typeface="+mj-lt"/>
                <a:cs typeface="Gotham"/>
              </a:rPr>
              <a:t>del dolor somático</a:t>
            </a:r>
          </a:p>
          <a:p>
            <a:r>
              <a:rPr lang="es-ES_tradnl" sz="1300" b="1" dirty="0" smtClean="0">
                <a:solidFill>
                  <a:srgbClr val="64075D"/>
                </a:solidFill>
                <a:latin typeface="+mj-lt"/>
                <a:cs typeface="Gotham"/>
              </a:rPr>
              <a:t>   Tratamiento </a:t>
            </a:r>
            <a:r>
              <a:rPr lang="es-ES_tradnl" sz="1300" b="1" dirty="0">
                <a:solidFill>
                  <a:srgbClr val="64075D"/>
                </a:solidFill>
                <a:latin typeface="+mj-lt"/>
                <a:cs typeface="Gotham"/>
              </a:rPr>
              <a:t>del dolor </a:t>
            </a:r>
            <a:r>
              <a:rPr lang="es-ES_tradnl" sz="1300" b="1" dirty="0" smtClean="0">
                <a:solidFill>
                  <a:srgbClr val="64075D"/>
                </a:solidFill>
                <a:latin typeface="+mj-lt"/>
                <a:cs typeface="Gotham"/>
              </a:rPr>
              <a:t>somático</a:t>
            </a:r>
          </a:p>
          <a:p>
            <a:r>
              <a:rPr lang="es-ES_tradnl" sz="800" b="1" dirty="0" smtClean="0">
                <a:solidFill>
                  <a:srgbClr val="64075D"/>
                </a:solidFill>
                <a:latin typeface="+mj-lt"/>
                <a:cs typeface="Gotham"/>
              </a:rPr>
              <a:t> </a:t>
            </a:r>
          </a:p>
          <a:p>
            <a:endParaRPr lang="es-ES_tradnl" sz="800" b="1" dirty="0">
              <a:solidFill>
                <a:srgbClr val="64075D"/>
              </a:solidFill>
              <a:latin typeface="+mj-lt"/>
              <a:cs typeface="Gotham"/>
            </a:endParaRPr>
          </a:p>
          <a:p>
            <a:r>
              <a:rPr lang="es-ES_tradnl" sz="1600" b="1" dirty="0">
                <a:solidFill>
                  <a:schemeClr val="bg1">
                    <a:lumMod val="50000"/>
                  </a:schemeClr>
                </a:solidFill>
                <a:latin typeface="+mj-lt"/>
                <a:cs typeface="Gotham"/>
              </a:rPr>
              <a:t>Dolor </a:t>
            </a:r>
            <a:r>
              <a:rPr lang="es-ES_tradnl" sz="1600" b="1" dirty="0" smtClean="0">
                <a:solidFill>
                  <a:schemeClr val="bg1">
                    <a:lumMod val="50000"/>
                  </a:schemeClr>
                </a:solidFill>
                <a:latin typeface="+mj-lt"/>
                <a:cs typeface="Gotham"/>
              </a:rPr>
              <a:t>Visceral</a:t>
            </a:r>
          </a:p>
          <a:p>
            <a:r>
              <a:rPr lang="es-ES_tradnl" sz="1300" b="1" dirty="0" smtClean="0">
                <a:solidFill>
                  <a:srgbClr val="64075D"/>
                </a:solidFill>
                <a:latin typeface="+mj-lt"/>
                <a:cs typeface="Gotham"/>
              </a:rPr>
              <a:t>   Definición</a:t>
            </a:r>
            <a:endParaRPr lang="es-ES_tradnl" sz="1300" b="1" dirty="0">
              <a:solidFill>
                <a:srgbClr val="64075D"/>
              </a:solidFill>
              <a:latin typeface="+mj-lt"/>
              <a:cs typeface="Gotham"/>
            </a:endParaRPr>
          </a:p>
          <a:p>
            <a:r>
              <a:rPr lang="es-ES_tradnl" sz="1300" b="1" dirty="0" smtClean="0">
                <a:solidFill>
                  <a:srgbClr val="64075D"/>
                </a:solidFill>
                <a:latin typeface="+mj-lt"/>
                <a:cs typeface="Gotham"/>
              </a:rPr>
              <a:t>   Fisiopatología </a:t>
            </a:r>
            <a:r>
              <a:rPr lang="es-ES_tradnl" sz="1300" b="1" dirty="0">
                <a:solidFill>
                  <a:srgbClr val="64075D"/>
                </a:solidFill>
                <a:latin typeface="+mj-lt"/>
                <a:cs typeface="Gotham"/>
              </a:rPr>
              <a:t>del dolor visceral</a:t>
            </a:r>
          </a:p>
          <a:p>
            <a:r>
              <a:rPr lang="es-ES_tradnl" sz="1300" b="1" dirty="0" smtClean="0">
                <a:solidFill>
                  <a:srgbClr val="64075D"/>
                </a:solidFill>
                <a:latin typeface="+mj-lt"/>
                <a:cs typeface="Gotham"/>
              </a:rPr>
              <a:t>   Tipos </a:t>
            </a:r>
            <a:r>
              <a:rPr lang="es-ES_tradnl" sz="1300" b="1" dirty="0">
                <a:solidFill>
                  <a:srgbClr val="64075D"/>
                </a:solidFill>
                <a:latin typeface="+mj-lt"/>
                <a:cs typeface="Gotham"/>
              </a:rPr>
              <a:t>de dolor visceral</a:t>
            </a:r>
          </a:p>
          <a:p>
            <a:r>
              <a:rPr lang="es-ES_tradnl" sz="1300" b="1" dirty="0" smtClean="0">
                <a:solidFill>
                  <a:srgbClr val="64075D"/>
                </a:solidFill>
                <a:latin typeface="+mj-lt"/>
                <a:cs typeface="Gotham"/>
              </a:rPr>
              <a:t>   Evaluación </a:t>
            </a:r>
            <a:r>
              <a:rPr lang="es-ES_tradnl" sz="1300" b="1" dirty="0">
                <a:solidFill>
                  <a:srgbClr val="64075D"/>
                </a:solidFill>
                <a:latin typeface="+mj-lt"/>
                <a:cs typeface="Gotham"/>
              </a:rPr>
              <a:t>del dolor visceral</a:t>
            </a:r>
          </a:p>
          <a:p>
            <a:r>
              <a:rPr lang="es-ES_tradnl" sz="1300" b="1" dirty="0" smtClean="0">
                <a:solidFill>
                  <a:srgbClr val="64075D"/>
                </a:solidFill>
                <a:latin typeface="+mj-lt"/>
                <a:cs typeface="Gotham"/>
              </a:rPr>
              <a:t>   Tratamiento </a:t>
            </a:r>
            <a:r>
              <a:rPr lang="es-ES_tradnl" sz="1300" b="1" dirty="0">
                <a:solidFill>
                  <a:srgbClr val="64075D"/>
                </a:solidFill>
                <a:latin typeface="+mj-lt"/>
                <a:cs typeface="Gotham"/>
              </a:rPr>
              <a:t>del dolor </a:t>
            </a:r>
            <a:r>
              <a:rPr lang="es-ES_tradnl" sz="1300" b="1" dirty="0" smtClean="0">
                <a:solidFill>
                  <a:srgbClr val="64075D"/>
                </a:solidFill>
                <a:latin typeface="+mj-lt"/>
                <a:cs typeface="Gotham"/>
              </a:rPr>
              <a:t>visceral</a:t>
            </a:r>
          </a:p>
          <a:p>
            <a:endParaRPr lang="es-ES_tradnl" sz="800" b="1" dirty="0" smtClean="0">
              <a:solidFill>
                <a:schemeClr val="bg1">
                  <a:lumMod val="50000"/>
                </a:schemeClr>
              </a:solidFill>
              <a:latin typeface="+mj-lt"/>
              <a:cs typeface="Gotham"/>
            </a:endParaRPr>
          </a:p>
          <a:p>
            <a:endParaRPr lang="es-ES_tradnl" sz="800" b="1" dirty="0" smtClean="0">
              <a:solidFill>
                <a:schemeClr val="bg1">
                  <a:lumMod val="50000"/>
                </a:schemeClr>
              </a:solidFill>
              <a:latin typeface="+mj-lt"/>
              <a:cs typeface="Gotham"/>
            </a:endParaRPr>
          </a:p>
          <a:p>
            <a:r>
              <a:rPr lang="es-ES_tradnl" sz="1600" b="1" dirty="0">
                <a:solidFill>
                  <a:schemeClr val="bg1">
                    <a:lumMod val="50000"/>
                  </a:schemeClr>
                </a:solidFill>
                <a:latin typeface="+mj-lt"/>
                <a:cs typeface="Gotham"/>
              </a:rPr>
              <a:t>Dolor </a:t>
            </a:r>
            <a:r>
              <a:rPr lang="es-ES_tradnl" sz="1600" b="1" dirty="0" err="1" smtClean="0">
                <a:solidFill>
                  <a:schemeClr val="bg1">
                    <a:lumMod val="50000"/>
                  </a:schemeClr>
                </a:solidFill>
                <a:latin typeface="+mj-lt"/>
                <a:cs typeface="Gotham"/>
              </a:rPr>
              <a:t>Neuropático</a:t>
            </a:r>
            <a:endParaRPr lang="es-ES_tradnl" sz="1600" b="1" dirty="0" smtClean="0">
              <a:solidFill>
                <a:schemeClr val="bg1">
                  <a:lumMod val="50000"/>
                </a:schemeClr>
              </a:solidFill>
              <a:latin typeface="+mj-lt"/>
              <a:cs typeface="Gotham"/>
            </a:endParaRPr>
          </a:p>
          <a:p>
            <a:r>
              <a:rPr lang="es-ES_tradnl" sz="1300" b="1" dirty="0" smtClean="0">
                <a:solidFill>
                  <a:srgbClr val="64075D"/>
                </a:solidFill>
                <a:latin typeface="+mj-lt"/>
                <a:cs typeface="Gotham"/>
              </a:rPr>
              <a:t>   Definición</a:t>
            </a:r>
            <a:endParaRPr lang="es-ES_tradnl" sz="1300" b="1" dirty="0">
              <a:solidFill>
                <a:srgbClr val="64075D"/>
              </a:solidFill>
              <a:latin typeface="+mj-lt"/>
              <a:cs typeface="Gotham"/>
            </a:endParaRPr>
          </a:p>
          <a:p>
            <a:r>
              <a:rPr lang="es-ES_tradnl" sz="1300" b="1" dirty="0" smtClean="0">
                <a:solidFill>
                  <a:srgbClr val="64075D"/>
                </a:solidFill>
                <a:latin typeface="+mj-lt"/>
                <a:cs typeface="Gotham"/>
              </a:rPr>
              <a:t>   Prevalencia </a:t>
            </a:r>
            <a:r>
              <a:rPr lang="es-ES_tradnl" sz="1300" b="1" dirty="0">
                <a:solidFill>
                  <a:srgbClr val="64075D"/>
                </a:solidFill>
                <a:latin typeface="+mj-lt"/>
                <a:cs typeface="Gotham"/>
              </a:rPr>
              <a:t>de DN oncológico</a:t>
            </a:r>
          </a:p>
          <a:p>
            <a:r>
              <a:rPr lang="es-ES_tradnl" sz="1300" b="1" dirty="0" smtClean="0">
                <a:solidFill>
                  <a:srgbClr val="64075D"/>
                </a:solidFill>
                <a:latin typeface="+mj-lt"/>
                <a:cs typeface="Gotham"/>
              </a:rPr>
              <a:t>   Fisiopatología </a:t>
            </a:r>
            <a:r>
              <a:rPr lang="es-ES_tradnl" sz="1300" b="1" dirty="0">
                <a:solidFill>
                  <a:srgbClr val="64075D"/>
                </a:solidFill>
                <a:latin typeface="+mj-lt"/>
                <a:cs typeface="Gotham"/>
              </a:rPr>
              <a:t>del DN oncológico</a:t>
            </a:r>
          </a:p>
          <a:p>
            <a:r>
              <a:rPr lang="es-ES_tradnl" sz="1300" b="1" dirty="0" smtClean="0">
                <a:solidFill>
                  <a:srgbClr val="64075D"/>
                </a:solidFill>
                <a:latin typeface="+mj-lt"/>
                <a:cs typeface="Gotham"/>
              </a:rPr>
              <a:t>   Evaluación </a:t>
            </a:r>
            <a:r>
              <a:rPr lang="es-ES_tradnl" sz="1300" b="1" dirty="0">
                <a:solidFill>
                  <a:srgbClr val="64075D"/>
                </a:solidFill>
                <a:latin typeface="+mj-lt"/>
                <a:cs typeface="Gotham"/>
              </a:rPr>
              <a:t>y diagnóstico del DN oncológico</a:t>
            </a:r>
          </a:p>
          <a:p>
            <a:r>
              <a:rPr lang="es-ES_tradnl" sz="1300" b="1" dirty="0" smtClean="0">
                <a:solidFill>
                  <a:srgbClr val="64075D"/>
                </a:solidFill>
                <a:latin typeface="+mj-lt"/>
                <a:cs typeface="Gotham"/>
              </a:rPr>
              <a:t>   Tratamiento </a:t>
            </a:r>
            <a:r>
              <a:rPr lang="es-ES_tradnl" sz="1300" b="1" dirty="0">
                <a:solidFill>
                  <a:srgbClr val="64075D"/>
                </a:solidFill>
                <a:latin typeface="+mj-lt"/>
                <a:cs typeface="Gotham"/>
              </a:rPr>
              <a:t>del DN oncológico</a:t>
            </a:r>
          </a:p>
          <a:p>
            <a:r>
              <a:rPr lang="es-ES_tradnl" sz="1300" b="1" dirty="0" smtClean="0">
                <a:solidFill>
                  <a:srgbClr val="64075D"/>
                </a:solidFill>
                <a:latin typeface="+mj-lt"/>
                <a:cs typeface="Gotham"/>
              </a:rPr>
              <a:t>   Síndromes </a:t>
            </a:r>
            <a:r>
              <a:rPr lang="es-ES_tradnl" sz="1300" b="1" dirty="0">
                <a:solidFill>
                  <a:srgbClr val="64075D"/>
                </a:solidFill>
                <a:latin typeface="+mj-lt"/>
                <a:cs typeface="Gotham"/>
              </a:rPr>
              <a:t>específicos de DN oncológico</a:t>
            </a:r>
          </a:p>
        </p:txBody>
      </p:sp>
      <p:sp>
        <p:nvSpPr>
          <p:cNvPr id="6" name="Rectángulo 5"/>
          <p:cNvSpPr/>
          <p:nvPr/>
        </p:nvSpPr>
        <p:spPr>
          <a:xfrm>
            <a:off x="5034596" y="2310182"/>
            <a:ext cx="4109404" cy="3108543"/>
          </a:xfrm>
          <a:prstGeom prst="rect">
            <a:avLst/>
          </a:prstGeom>
        </p:spPr>
        <p:txBody>
          <a:bodyPr wrap="square" numCol="1">
            <a:spAutoFit/>
          </a:bodyPr>
          <a:lstStyle/>
          <a:p>
            <a:r>
              <a:rPr lang="es-ES_tradnl" sz="1600" b="1" dirty="0">
                <a:solidFill>
                  <a:schemeClr val="bg1">
                    <a:lumMod val="50000"/>
                  </a:schemeClr>
                </a:solidFill>
                <a:latin typeface="+mj-lt"/>
                <a:cs typeface="Gotham"/>
              </a:rPr>
              <a:t>Dolor </a:t>
            </a:r>
            <a:r>
              <a:rPr lang="es-ES_tradnl" sz="1600" b="1" dirty="0" smtClean="0">
                <a:solidFill>
                  <a:schemeClr val="bg1">
                    <a:lumMod val="50000"/>
                  </a:schemeClr>
                </a:solidFill>
                <a:latin typeface="+mj-lt"/>
                <a:cs typeface="Gotham"/>
              </a:rPr>
              <a:t>Mixto</a:t>
            </a:r>
          </a:p>
          <a:p>
            <a:r>
              <a:rPr lang="es-ES_tradnl" sz="1300" b="1" dirty="0" smtClean="0">
                <a:solidFill>
                  <a:srgbClr val="64075D"/>
                </a:solidFill>
                <a:latin typeface="+mj-lt"/>
                <a:cs typeface="Gotham"/>
              </a:rPr>
              <a:t>   Definición</a:t>
            </a:r>
            <a:endParaRPr lang="es-ES_tradnl" sz="1300" b="1" dirty="0">
              <a:solidFill>
                <a:srgbClr val="64075D"/>
              </a:solidFill>
              <a:latin typeface="+mj-lt"/>
              <a:cs typeface="Gotham"/>
            </a:endParaRPr>
          </a:p>
          <a:p>
            <a:r>
              <a:rPr lang="es-ES_tradnl" sz="1300" b="1" dirty="0" smtClean="0">
                <a:solidFill>
                  <a:srgbClr val="64075D"/>
                </a:solidFill>
                <a:latin typeface="+mj-lt"/>
                <a:cs typeface="Gotham"/>
              </a:rPr>
              <a:t>   Prevalencia</a:t>
            </a:r>
            <a:endParaRPr lang="es-ES_tradnl" sz="1300" b="1" dirty="0">
              <a:solidFill>
                <a:srgbClr val="64075D"/>
              </a:solidFill>
              <a:latin typeface="+mj-lt"/>
              <a:cs typeface="Gotham"/>
            </a:endParaRPr>
          </a:p>
          <a:p>
            <a:r>
              <a:rPr lang="es-ES_tradnl" sz="1300" b="1" dirty="0" smtClean="0">
                <a:solidFill>
                  <a:srgbClr val="64075D"/>
                </a:solidFill>
                <a:latin typeface="+mj-lt"/>
                <a:cs typeface="Gotham"/>
              </a:rPr>
              <a:t>   Fisiopatología </a:t>
            </a:r>
            <a:r>
              <a:rPr lang="es-ES_tradnl" sz="1300" b="1" dirty="0">
                <a:solidFill>
                  <a:srgbClr val="64075D"/>
                </a:solidFill>
                <a:latin typeface="+mj-lt"/>
                <a:cs typeface="Gotham"/>
              </a:rPr>
              <a:t>del dolor mixto</a:t>
            </a:r>
          </a:p>
          <a:p>
            <a:r>
              <a:rPr lang="es-ES_tradnl" sz="1300" b="1" dirty="0" smtClean="0">
                <a:solidFill>
                  <a:srgbClr val="64075D"/>
                </a:solidFill>
                <a:latin typeface="+mj-lt"/>
                <a:cs typeface="Gotham"/>
              </a:rPr>
              <a:t>   Características </a:t>
            </a:r>
            <a:r>
              <a:rPr lang="es-ES_tradnl" sz="1300" b="1" dirty="0">
                <a:solidFill>
                  <a:srgbClr val="64075D"/>
                </a:solidFill>
                <a:latin typeface="+mj-lt"/>
                <a:cs typeface="Gotham"/>
              </a:rPr>
              <a:t>del dolor mixto</a:t>
            </a:r>
          </a:p>
          <a:p>
            <a:r>
              <a:rPr lang="es-ES_tradnl" sz="1300" b="1" dirty="0" smtClean="0">
                <a:solidFill>
                  <a:srgbClr val="64075D"/>
                </a:solidFill>
                <a:latin typeface="+mj-lt"/>
                <a:cs typeface="Gotham"/>
              </a:rPr>
              <a:t>   Diagnóstico </a:t>
            </a:r>
            <a:r>
              <a:rPr lang="es-ES_tradnl" sz="1300" b="1" dirty="0">
                <a:solidFill>
                  <a:srgbClr val="64075D"/>
                </a:solidFill>
                <a:latin typeface="+mj-lt"/>
                <a:cs typeface="Gotham"/>
              </a:rPr>
              <a:t>del dolor mixto</a:t>
            </a:r>
          </a:p>
          <a:p>
            <a:r>
              <a:rPr lang="es-ES_tradnl" sz="1300" b="1" dirty="0" smtClean="0">
                <a:solidFill>
                  <a:srgbClr val="64075D"/>
                </a:solidFill>
                <a:latin typeface="+mj-lt"/>
                <a:cs typeface="Gotham"/>
              </a:rPr>
              <a:t>   Tratamiento </a:t>
            </a:r>
            <a:r>
              <a:rPr lang="es-ES_tradnl" sz="1300" b="1" dirty="0">
                <a:solidFill>
                  <a:srgbClr val="64075D"/>
                </a:solidFill>
                <a:latin typeface="+mj-lt"/>
                <a:cs typeface="Gotham"/>
              </a:rPr>
              <a:t>del dolor </a:t>
            </a:r>
            <a:r>
              <a:rPr lang="es-ES_tradnl" sz="1300" b="1" dirty="0" smtClean="0">
                <a:solidFill>
                  <a:srgbClr val="64075D"/>
                </a:solidFill>
                <a:latin typeface="+mj-lt"/>
                <a:cs typeface="Gotham"/>
              </a:rPr>
              <a:t>mixto</a:t>
            </a:r>
          </a:p>
          <a:p>
            <a:endParaRPr lang="es-ES_tradnl" sz="800" b="1" dirty="0">
              <a:solidFill>
                <a:srgbClr val="64075D"/>
              </a:solidFill>
              <a:latin typeface="+mj-lt"/>
              <a:cs typeface="Gotham"/>
            </a:endParaRPr>
          </a:p>
          <a:p>
            <a:endParaRPr lang="es-ES_tradnl" sz="800" b="1" dirty="0" smtClean="0">
              <a:solidFill>
                <a:schemeClr val="bg1">
                  <a:lumMod val="50000"/>
                </a:schemeClr>
              </a:solidFill>
              <a:latin typeface="+mj-lt"/>
              <a:cs typeface="Gotham"/>
            </a:endParaRPr>
          </a:p>
          <a:p>
            <a:r>
              <a:rPr lang="es-ES_tradnl" sz="1600" b="1" dirty="0" smtClean="0">
                <a:solidFill>
                  <a:schemeClr val="bg1">
                    <a:lumMod val="50000"/>
                  </a:schemeClr>
                </a:solidFill>
                <a:latin typeface="+mj-lt"/>
                <a:cs typeface="Gotham"/>
              </a:rPr>
              <a:t>Dolor </a:t>
            </a:r>
            <a:r>
              <a:rPr lang="es-ES_tradnl" sz="1600" b="1" dirty="0" err="1" smtClean="0">
                <a:solidFill>
                  <a:schemeClr val="bg1">
                    <a:lumMod val="50000"/>
                  </a:schemeClr>
                </a:solidFill>
                <a:latin typeface="+mj-lt"/>
                <a:cs typeface="Gotham"/>
              </a:rPr>
              <a:t>Irruptivo</a:t>
            </a:r>
            <a:endParaRPr lang="es-ES_tradnl" sz="1600" b="1" dirty="0" smtClean="0">
              <a:solidFill>
                <a:schemeClr val="bg1">
                  <a:lumMod val="50000"/>
                </a:schemeClr>
              </a:solidFill>
              <a:latin typeface="+mj-lt"/>
              <a:cs typeface="Gotham"/>
            </a:endParaRPr>
          </a:p>
          <a:p>
            <a:r>
              <a:rPr lang="es-ES_tradnl" sz="1300" b="1" dirty="0" smtClean="0">
                <a:solidFill>
                  <a:srgbClr val="64075D"/>
                </a:solidFill>
                <a:latin typeface="+mj-lt"/>
                <a:cs typeface="Gotham"/>
              </a:rPr>
              <a:t>   Definición</a:t>
            </a:r>
          </a:p>
          <a:p>
            <a:r>
              <a:rPr lang="es-ES_tradnl" sz="1300" b="1" dirty="0" smtClean="0">
                <a:solidFill>
                  <a:srgbClr val="64075D"/>
                </a:solidFill>
                <a:latin typeface="+mj-lt"/>
                <a:cs typeface="Gotham"/>
              </a:rPr>
              <a:t>   Fisiopatología y clasificación del DIO</a:t>
            </a:r>
          </a:p>
          <a:p>
            <a:r>
              <a:rPr lang="es-ES_tradnl" sz="1300" b="1" dirty="0" smtClean="0">
                <a:solidFill>
                  <a:srgbClr val="64075D"/>
                </a:solidFill>
                <a:latin typeface="+mj-lt"/>
                <a:cs typeface="Gotham"/>
              </a:rPr>
              <a:t>   Epidemiología del DIO</a:t>
            </a:r>
          </a:p>
          <a:p>
            <a:r>
              <a:rPr lang="es-ES_tradnl" sz="1300" b="1" dirty="0" smtClean="0">
                <a:solidFill>
                  <a:srgbClr val="64075D"/>
                </a:solidFill>
                <a:latin typeface="+mj-lt"/>
                <a:cs typeface="Gotham"/>
              </a:rPr>
              <a:t>   Diagnóstico del DIO</a:t>
            </a:r>
          </a:p>
          <a:p>
            <a:r>
              <a:rPr lang="es-ES_tradnl" sz="1300" b="1" dirty="0" smtClean="0">
                <a:solidFill>
                  <a:srgbClr val="64075D"/>
                </a:solidFill>
                <a:latin typeface="+mj-lt"/>
                <a:cs typeface="Gotham"/>
              </a:rPr>
              <a:t>   Manejo de los episodios de DIO</a:t>
            </a:r>
            <a:endParaRPr lang="es-ES_tradnl" sz="1300" b="1" dirty="0" smtClean="0">
              <a:solidFill>
                <a:schemeClr val="bg1">
                  <a:lumMod val="50000"/>
                </a:schemeClr>
              </a:solidFill>
              <a:latin typeface="+mj-lt"/>
              <a:cs typeface="Gotham"/>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7443436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ángulo 1"/>
          <p:cNvSpPr/>
          <p:nvPr/>
        </p:nvSpPr>
        <p:spPr>
          <a:xfrm>
            <a:off x="-1" y="838116"/>
            <a:ext cx="9235913" cy="4216539"/>
          </a:xfrm>
          <a:prstGeom prst="rect">
            <a:avLst/>
          </a:prstGeom>
        </p:spPr>
        <p:txBody>
          <a:bodyPr wrap="square">
            <a:spAutoFit/>
          </a:bodyPr>
          <a:lstStyle/>
          <a:p>
            <a:pPr algn="ctr"/>
            <a:r>
              <a:rPr lang="es-ES_tradnl" sz="4400" b="1" dirty="0" smtClean="0">
                <a:solidFill>
                  <a:srgbClr val="FCC40D"/>
                </a:solidFill>
                <a:latin typeface="Calibri"/>
                <a:cs typeface="Calibri"/>
              </a:rPr>
              <a:t>Tipos </a:t>
            </a:r>
            <a:r>
              <a:rPr lang="es-ES_tradnl" sz="4400" b="1" dirty="0">
                <a:solidFill>
                  <a:srgbClr val="FCC40D"/>
                </a:solidFill>
                <a:latin typeface="Calibri"/>
                <a:cs typeface="Calibri"/>
              </a:rPr>
              <a:t>de Dolor </a:t>
            </a:r>
            <a:r>
              <a:rPr lang="es-ES_tradnl" sz="4400" b="1" dirty="0" smtClean="0">
                <a:solidFill>
                  <a:srgbClr val="FCC40D"/>
                </a:solidFill>
                <a:latin typeface="Calibri"/>
                <a:cs typeface="Calibri"/>
              </a:rPr>
              <a:t>Oncológico</a:t>
            </a:r>
          </a:p>
          <a:p>
            <a:pPr algn="ctr"/>
            <a:endParaRPr lang="es-ES_tradnl" sz="4000" b="1" dirty="0">
              <a:solidFill>
                <a:srgbClr val="FCC40D"/>
              </a:solidFill>
              <a:latin typeface="Gotham"/>
              <a:cs typeface="Gotham"/>
            </a:endParaRPr>
          </a:p>
          <a:p>
            <a:pPr lvl="2"/>
            <a:r>
              <a:rPr lang="es-ES_tradnl" sz="3600" b="1" dirty="0">
                <a:solidFill>
                  <a:schemeClr val="bg1">
                    <a:lumMod val="65000"/>
                  </a:schemeClr>
                </a:solidFill>
                <a:latin typeface="Calibri"/>
                <a:cs typeface="Calibri"/>
              </a:rPr>
              <a:t>Dolor Somático</a:t>
            </a:r>
          </a:p>
          <a:p>
            <a:pPr lvl="2"/>
            <a:r>
              <a:rPr lang="es-ES_tradnl" sz="4000" b="1" dirty="0">
                <a:solidFill>
                  <a:srgbClr val="FCC40D"/>
                </a:solidFill>
                <a:latin typeface="Gotham"/>
                <a:cs typeface="Gotham"/>
              </a:rPr>
              <a:t>   </a:t>
            </a:r>
            <a:r>
              <a:rPr lang="es-ES_tradnl" sz="3200" b="1" dirty="0">
                <a:solidFill>
                  <a:schemeClr val="bg1"/>
                </a:solidFill>
                <a:latin typeface="Calibri"/>
                <a:cs typeface="Calibri"/>
              </a:rPr>
              <a:t>Definición </a:t>
            </a:r>
          </a:p>
          <a:p>
            <a:pPr lvl="2"/>
            <a:r>
              <a:rPr lang="es-ES_tradnl" sz="3200" b="1" dirty="0">
                <a:solidFill>
                  <a:schemeClr val="bg1"/>
                </a:solidFill>
                <a:latin typeface="Calibri"/>
                <a:cs typeface="Calibri"/>
              </a:rPr>
              <a:t>   </a:t>
            </a:r>
            <a:r>
              <a:rPr lang="es-ES_tradnl" sz="3200" b="1" dirty="0" smtClean="0">
                <a:solidFill>
                  <a:schemeClr val="bg1"/>
                </a:solidFill>
                <a:latin typeface="Calibri"/>
                <a:cs typeface="Calibri"/>
              </a:rPr>
              <a:t>  Fisiopatología </a:t>
            </a:r>
            <a:r>
              <a:rPr lang="es-ES_tradnl" sz="3200" b="1" dirty="0">
                <a:solidFill>
                  <a:schemeClr val="bg1"/>
                </a:solidFill>
                <a:latin typeface="Calibri"/>
                <a:cs typeface="Calibri"/>
              </a:rPr>
              <a:t>del dolor somático</a:t>
            </a:r>
          </a:p>
          <a:p>
            <a:pPr lvl="2"/>
            <a:r>
              <a:rPr lang="es-ES_tradnl" sz="3200" b="1" dirty="0">
                <a:solidFill>
                  <a:schemeClr val="bg1"/>
                </a:solidFill>
                <a:latin typeface="Calibri"/>
                <a:cs typeface="Calibri"/>
              </a:rPr>
              <a:t>   </a:t>
            </a:r>
            <a:r>
              <a:rPr lang="es-ES_tradnl" sz="3200" b="1" dirty="0" smtClean="0">
                <a:solidFill>
                  <a:schemeClr val="bg1"/>
                </a:solidFill>
                <a:latin typeface="Calibri"/>
                <a:cs typeface="Calibri"/>
              </a:rPr>
              <a:t>  Tratamiento </a:t>
            </a:r>
            <a:r>
              <a:rPr lang="es-ES_tradnl" sz="3200" b="1" dirty="0">
                <a:solidFill>
                  <a:schemeClr val="bg1"/>
                </a:solidFill>
                <a:latin typeface="Calibri"/>
                <a:cs typeface="Calibri"/>
              </a:rPr>
              <a:t>del dolor somático</a:t>
            </a:r>
          </a:p>
          <a:p>
            <a:pPr algn="ctr"/>
            <a:r>
              <a:rPr lang="es-ES_tradnl" sz="4000" b="1" dirty="0" smtClean="0">
                <a:solidFill>
                  <a:srgbClr val="FCC40D"/>
                </a:solidFill>
                <a:latin typeface="Gotham"/>
                <a:cs typeface="Gotham"/>
              </a:rPr>
              <a:t> </a:t>
            </a:r>
            <a:endParaRPr lang="es-ES_tradnl" sz="4000" dirty="0">
              <a:solidFill>
                <a:srgbClr val="FCC40D"/>
              </a:solidFill>
              <a:latin typeface="Gotham"/>
              <a:cs typeface="Gotham"/>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5148610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latin typeface="Calibri"/>
                <a:cs typeface="Calibri"/>
              </a:rPr>
              <a:t>DOLOR SOMÁTICO</a:t>
            </a:r>
          </a:p>
        </p:txBody>
      </p:sp>
      <p:sp>
        <p:nvSpPr>
          <p:cNvPr id="3" name="Marcador de contenido 2"/>
          <p:cNvSpPr>
            <a:spLocks noGrp="1"/>
          </p:cNvSpPr>
          <p:nvPr>
            <p:ph idx="1"/>
          </p:nvPr>
        </p:nvSpPr>
        <p:spPr>
          <a:xfrm>
            <a:off x="457200" y="1870072"/>
            <a:ext cx="8229600" cy="4305001"/>
          </a:xfrm>
        </p:spPr>
        <p:txBody>
          <a:bodyPr/>
          <a:lstStyle/>
          <a:p>
            <a:pPr marL="0" indent="0">
              <a:buNone/>
            </a:pPr>
            <a:r>
              <a:rPr lang="es-ES_tradnl" sz="1600" b="1" dirty="0">
                <a:solidFill>
                  <a:srgbClr val="64075D"/>
                </a:solidFill>
                <a:latin typeface="Calibri"/>
                <a:cs typeface="Calibri"/>
              </a:rPr>
              <a:t>D</a:t>
            </a:r>
            <a:r>
              <a:rPr lang="es-ES_tradnl" sz="1600" b="1" dirty="0" smtClean="0">
                <a:solidFill>
                  <a:srgbClr val="64075D"/>
                </a:solidFill>
                <a:latin typeface="Calibri"/>
                <a:cs typeface="Calibri"/>
              </a:rPr>
              <a:t>olor producido </a:t>
            </a:r>
            <a:r>
              <a:rPr lang="es-ES_tradnl" sz="1600" b="1" dirty="0">
                <a:solidFill>
                  <a:srgbClr val="64075D"/>
                </a:solidFill>
                <a:latin typeface="Calibri"/>
                <a:cs typeface="Calibri"/>
              </a:rPr>
              <a:t>como consecuencia de la afectación </a:t>
            </a:r>
            <a:r>
              <a:rPr lang="es-ES_tradnl" sz="1600" b="1" dirty="0" smtClean="0">
                <a:solidFill>
                  <a:srgbClr val="64075D"/>
                </a:solidFill>
                <a:latin typeface="Calibri"/>
                <a:cs typeface="Calibri"/>
              </a:rPr>
              <a:t>de órganos </a:t>
            </a:r>
            <a:r>
              <a:rPr lang="es-ES_tradnl" sz="1600" b="1" dirty="0">
                <a:solidFill>
                  <a:srgbClr val="64075D"/>
                </a:solidFill>
                <a:latin typeface="Calibri"/>
                <a:cs typeface="Calibri"/>
              </a:rPr>
              <a:t>densos como huesos, músculos y tejido celular </a:t>
            </a:r>
            <a:r>
              <a:rPr lang="es-ES_tradnl" sz="1600" b="1" dirty="0" smtClean="0">
                <a:solidFill>
                  <a:srgbClr val="64075D"/>
                </a:solidFill>
                <a:latin typeface="Calibri"/>
                <a:cs typeface="Calibri"/>
              </a:rPr>
              <a:t>subcutáneo</a:t>
            </a:r>
            <a:r>
              <a:rPr lang="es-ES_tradnl" sz="1600" dirty="0" smtClean="0">
                <a:solidFill>
                  <a:schemeClr val="tx1">
                    <a:lumMod val="50000"/>
                    <a:lumOff val="50000"/>
                  </a:schemeClr>
                </a:solidFill>
                <a:cs typeface="Gotham Book"/>
              </a:rPr>
              <a:t>.</a:t>
            </a:r>
          </a:p>
          <a:p>
            <a:pPr marL="0" indent="0">
              <a:buNone/>
            </a:pPr>
            <a:endParaRPr lang="es-ES_tradnl" sz="800" dirty="0" smtClean="0">
              <a:solidFill>
                <a:schemeClr val="tx1">
                  <a:lumMod val="50000"/>
                  <a:lumOff val="50000"/>
                </a:schemeClr>
              </a:solidFill>
              <a:cs typeface="Gotham Book"/>
            </a:endParaRPr>
          </a:p>
          <a:p>
            <a:pPr marL="0" indent="0">
              <a:buNone/>
            </a:pPr>
            <a:r>
              <a:rPr lang="es-ES_tradnl" sz="1600" dirty="0">
                <a:solidFill>
                  <a:schemeClr val="bg1">
                    <a:lumMod val="50000"/>
                  </a:schemeClr>
                </a:solidFill>
                <a:cs typeface="Gotham Book"/>
              </a:rPr>
              <a:t>Se caracteriza </a:t>
            </a:r>
            <a:r>
              <a:rPr lang="es-ES_tradnl" sz="1600" dirty="0" smtClean="0">
                <a:solidFill>
                  <a:schemeClr val="bg1">
                    <a:lumMod val="50000"/>
                  </a:schemeClr>
                </a:solidFill>
                <a:cs typeface="Gotham Book"/>
              </a:rPr>
              <a:t>por:</a:t>
            </a:r>
          </a:p>
          <a:p>
            <a:pPr>
              <a:buBlip>
                <a:blip r:embed="rId3"/>
              </a:buBlip>
            </a:pPr>
            <a:r>
              <a:rPr lang="es-ES_tradnl" sz="1600" dirty="0">
                <a:solidFill>
                  <a:schemeClr val="bg1">
                    <a:lumMod val="50000"/>
                  </a:schemeClr>
                </a:solidFill>
                <a:cs typeface="Gotham Book"/>
              </a:rPr>
              <a:t>Estar localizado en la zona </a:t>
            </a:r>
            <a:r>
              <a:rPr lang="es-ES_tradnl" sz="1600" dirty="0" smtClean="0">
                <a:solidFill>
                  <a:schemeClr val="bg1">
                    <a:lumMod val="50000"/>
                  </a:schemeClr>
                </a:solidFill>
                <a:cs typeface="Gotham Book"/>
              </a:rPr>
              <a:t>afectada</a:t>
            </a:r>
            <a:endParaRPr lang="es-ES_tradnl" sz="1600" dirty="0">
              <a:solidFill>
                <a:schemeClr val="bg1">
                  <a:lumMod val="50000"/>
                </a:schemeClr>
              </a:solidFill>
              <a:cs typeface="Gotham Book"/>
            </a:endParaRPr>
          </a:p>
          <a:p>
            <a:pPr>
              <a:buBlip>
                <a:blip r:embed="rId3"/>
              </a:buBlip>
            </a:pPr>
            <a:r>
              <a:rPr lang="es-ES_tradnl" sz="1600" dirty="0" smtClean="0">
                <a:solidFill>
                  <a:schemeClr val="bg1">
                    <a:lumMod val="50000"/>
                  </a:schemeClr>
                </a:solidFill>
                <a:cs typeface="Gotham Book"/>
              </a:rPr>
              <a:t>Incrementarse </a:t>
            </a:r>
            <a:r>
              <a:rPr lang="es-ES_tradnl" sz="1600" dirty="0">
                <a:solidFill>
                  <a:schemeClr val="bg1">
                    <a:lumMod val="50000"/>
                  </a:schemeClr>
                </a:solidFill>
                <a:cs typeface="Gotham Book"/>
              </a:rPr>
              <a:t>con la presión de dicha </a:t>
            </a:r>
            <a:r>
              <a:rPr lang="es-ES_tradnl" sz="1600" dirty="0" smtClean="0">
                <a:solidFill>
                  <a:schemeClr val="bg1">
                    <a:lumMod val="50000"/>
                  </a:schemeClr>
                </a:solidFill>
                <a:cs typeface="Gotham Book"/>
              </a:rPr>
              <a:t>área</a:t>
            </a:r>
          </a:p>
          <a:p>
            <a:pPr>
              <a:buBlip>
                <a:blip r:embed="rId3"/>
              </a:buBlip>
            </a:pPr>
            <a:r>
              <a:rPr lang="es-ES_tradnl" sz="1600" dirty="0" smtClean="0">
                <a:solidFill>
                  <a:schemeClr val="bg1">
                    <a:lumMod val="50000"/>
                  </a:schemeClr>
                </a:solidFill>
                <a:cs typeface="Gotham Book"/>
              </a:rPr>
              <a:t>Ser </a:t>
            </a:r>
            <a:r>
              <a:rPr lang="es-ES_tradnl" sz="1600" dirty="0">
                <a:solidFill>
                  <a:schemeClr val="bg1">
                    <a:lumMod val="50000"/>
                  </a:schemeClr>
                </a:solidFill>
                <a:cs typeface="Gotham Book"/>
              </a:rPr>
              <a:t>sordo y continuo (aunque pueden presentarse exacerbaciones temporales en su intensidad). </a:t>
            </a:r>
            <a:endParaRPr lang="es-ES_tradnl" sz="1600" dirty="0" smtClean="0">
              <a:solidFill>
                <a:schemeClr val="bg1">
                  <a:lumMod val="50000"/>
                </a:schemeClr>
              </a:solidFill>
              <a:cs typeface="Gotham Book"/>
            </a:endParaRPr>
          </a:p>
          <a:p>
            <a:pPr marL="0" indent="0">
              <a:buNone/>
            </a:pPr>
            <a:endParaRPr lang="es-ES_tradnl" sz="800" dirty="0" smtClean="0">
              <a:solidFill>
                <a:schemeClr val="bg1">
                  <a:lumMod val="50000"/>
                </a:schemeClr>
              </a:solidFill>
              <a:cs typeface="Gotham Book"/>
            </a:endParaRPr>
          </a:p>
          <a:p>
            <a:pPr marL="0" indent="0">
              <a:buNone/>
            </a:pPr>
            <a:r>
              <a:rPr lang="es-ES_tradnl" sz="1600" dirty="0">
                <a:solidFill>
                  <a:srgbClr val="7F7F7F"/>
                </a:solidFill>
                <a:cs typeface="Gotham Book"/>
              </a:rPr>
              <a:t>E</a:t>
            </a:r>
            <a:r>
              <a:rPr lang="es-ES_tradnl" sz="1600" dirty="0" smtClean="0">
                <a:solidFill>
                  <a:srgbClr val="7F7F7F"/>
                </a:solidFill>
                <a:cs typeface="Gotham Book"/>
              </a:rPr>
              <a:t>jemplo</a:t>
            </a:r>
            <a:r>
              <a:rPr lang="es-ES_tradnl" sz="1600" dirty="0">
                <a:solidFill>
                  <a:srgbClr val="7F7F7F"/>
                </a:solidFill>
                <a:cs typeface="Gotham Book"/>
              </a:rPr>
              <a:t>, </a:t>
            </a:r>
            <a:r>
              <a:rPr lang="es-ES_tradnl" sz="1600" dirty="0" smtClean="0">
                <a:solidFill>
                  <a:srgbClr val="7F7F7F"/>
                </a:solidFill>
                <a:cs typeface="Gotham Book"/>
              </a:rPr>
              <a:t>el </a:t>
            </a:r>
            <a:r>
              <a:rPr lang="es-ES_tradnl" sz="1600" b="1" dirty="0" smtClean="0">
                <a:solidFill>
                  <a:srgbClr val="64075D"/>
                </a:solidFill>
                <a:cs typeface="Gotham Book"/>
              </a:rPr>
              <a:t>dolor óseo</a:t>
            </a:r>
            <a:r>
              <a:rPr lang="es-ES_tradnl" sz="1600" dirty="0">
                <a:solidFill>
                  <a:srgbClr val="7F7F7F"/>
                </a:solidFill>
                <a:cs typeface="Gotham Book"/>
              </a:rPr>
              <a:t> </a:t>
            </a:r>
            <a:r>
              <a:rPr lang="es-ES_tradnl" sz="1600" dirty="0" smtClean="0">
                <a:solidFill>
                  <a:srgbClr val="7F7F7F"/>
                </a:solidFill>
                <a:cs typeface="Gotham Book"/>
              </a:rPr>
              <a:t>producido por </a:t>
            </a:r>
            <a:r>
              <a:rPr lang="es-ES_tradnl" sz="1600" dirty="0">
                <a:solidFill>
                  <a:srgbClr val="7F7F7F"/>
                </a:solidFill>
                <a:cs typeface="Gotham Book"/>
              </a:rPr>
              <a:t>una metástasis </a:t>
            </a:r>
            <a:r>
              <a:rPr lang="es-ES_tradnl" sz="1600" dirty="0" smtClean="0">
                <a:solidFill>
                  <a:srgbClr val="7F7F7F"/>
                </a:solidFill>
                <a:cs typeface="Gotham Book"/>
              </a:rPr>
              <a:t>ósea presente </a:t>
            </a:r>
            <a:r>
              <a:rPr lang="es-ES_tradnl" sz="1600" dirty="0">
                <a:solidFill>
                  <a:srgbClr val="7F7F7F"/>
                </a:solidFill>
                <a:cs typeface="Gotham Book"/>
              </a:rPr>
              <a:t>en el 58-73% de las metástasis líticas y en el 42% de las metástasis </a:t>
            </a:r>
            <a:r>
              <a:rPr lang="es-ES_tradnl" sz="1600" dirty="0" err="1" smtClean="0">
                <a:solidFill>
                  <a:srgbClr val="7F7F7F"/>
                </a:solidFill>
                <a:cs typeface="Gotham Book"/>
              </a:rPr>
              <a:t>osteoblásticas</a:t>
            </a:r>
            <a:r>
              <a:rPr lang="es-ES_tradnl" sz="1600" dirty="0" smtClean="0">
                <a:solidFill>
                  <a:prstClr val="white">
                    <a:lumMod val="50000"/>
                  </a:prstClr>
                </a:solidFill>
                <a:cs typeface="Gotham Book"/>
              </a:rPr>
              <a:t>.</a:t>
            </a:r>
          </a:p>
          <a:p>
            <a:pPr marL="0" indent="0">
              <a:buNone/>
            </a:pPr>
            <a:endParaRPr lang="es-ES_tradnl" sz="800" dirty="0" smtClean="0">
              <a:solidFill>
                <a:srgbClr val="7F7F7F"/>
              </a:solidFill>
              <a:cs typeface="Gotham Book"/>
            </a:endParaRPr>
          </a:p>
          <a:p>
            <a:pPr lvl="0">
              <a:buBlip>
                <a:blip r:embed="rId3"/>
              </a:buBlip>
            </a:pPr>
            <a:r>
              <a:rPr lang="es-ES_tradnl" sz="1600" dirty="0">
                <a:solidFill>
                  <a:prstClr val="white">
                    <a:lumMod val="50000"/>
                  </a:prstClr>
                </a:solidFill>
                <a:cs typeface="Gotham Book"/>
              </a:rPr>
              <a:t>D</a:t>
            </a:r>
            <a:r>
              <a:rPr lang="es-ES_tradnl" sz="1600" dirty="0" smtClean="0">
                <a:solidFill>
                  <a:prstClr val="white">
                    <a:lumMod val="50000"/>
                  </a:prstClr>
                </a:solidFill>
                <a:cs typeface="Gotham Book"/>
              </a:rPr>
              <a:t>e </a:t>
            </a:r>
            <a:r>
              <a:rPr lang="es-ES_tradnl" sz="1600" dirty="0">
                <a:solidFill>
                  <a:prstClr val="white">
                    <a:lumMod val="50000"/>
                  </a:prstClr>
                </a:solidFill>
                <a:cs typeface="Gotham Book"/>
              </a:rPr>
              <a:t>características </a:t>
            </a:r>
            <a:r>
              <a:rPr lang="es-ES_tradnl" sz="1600" dirty="0" err="1">
                <a:solidFill>
                  <a:prstClr val="white">
                    <a:lumMod val="50000"/>
                  </a:prstClr>
                </a:solidFill>
                <a:cs typeface="Gotham Book"/>
              </a:rPr>
              <a:t>nociceptivas</a:t>
            </a:r>
            <a:r>
              <a:rPr lang="es-ES_tradnl" sz="1600" dirty="0">
                <a:solidFill>
                  <a:prstClr val="white">
                    <a:lumMod val="50000"/>
                  </a:prstClr>
                </a:solidFill>
                <a:cs typeface="Gotham Book"/>
              </a:rPr>
              <a:t>, muy localizado por la rica inervación del </a:t>
            </a:r>
            <a:r>
              <a:rPr lang="es-ES_tradnl" sz="1600" dirty="0" smtClean="0">
                <a:solidFill>
                  <a:prstClr val="white">
                    <a:lumMod val="50000"/>
                  </a:prstClr>
                </a:solidFill>
                <a:cs typeface="Gotham Book"/>
              </a:rPr>
              <a:t>periostio</a:t>
            </a:r>
            <a:r>
              <a:rPr lang="es-ES_tradnl" sz="1600" dirty="0">
                <a:solidFill>
                  <a:prstClr val="white">
                    <a:lumMod val="50000"/>
                  </a:prstClr>
                </a:solidFill>
                <a:cs typeface="Gotham Book"/>
              </a:rPr>
              <a:t>.</a:t>
            </a:r>
            <a:r>
              <a:rPr lang="es-ES_tradnl" sz="1600" dirty="0" smtClean="0">
                <a:solidFill>
                  <a:prstClr val="white">
                    <a:lumMod val="50000"/>
                  </a:prstClr>
                </a:solidFill>
                <a:cs typeface="Gotham Book"/>
              </a:rPr>
              <a:t> </a:t>
            </a:r>
          </a:p>
          <a:p>
            <a:pPr>
              <a:buBlip>
                <a:blip r:embed="rId3"/>
              </a:buBlip>
            </a:pPr>
            <a:r>
              <a:rPr lang="es-ES_tradnl" sz="1600" dirty="0">
                <a:solidFill>
                  <a:prstClr val="white">
                    <a:lumMod val="50000"/>
                  </a:prstClr>
                </a:solidFill>
                <a:cs typeface="Gotham Book"/>
              </a:rPr>
              <a:t>P</a:t>
            </a:r>
            <a:r>
              <a:rPr lang="es-ES_tradnl" sz="1600" dirty="0" smtClean="0">
                <a:solidFill>
                  <a:prstClr val="white">
                    <a:lumMod val="50000"/>
                  </a:prstClr>
                </a:solidFill>
                <a:cs typeface="Gotham Book"/>
              </a:rPr>
              <a:t>uede </a:t>
            </a:r>
            <a:r>
              <a:rPr lang="es-ES_tradnl" sz="1600" dirty="0">
                <a:solidFill>
                  <a:prstClr val="white">
                    <a:lumMod val="50000"/>
                  </a:prstClr>
                </a:solidFill>
                <a:cs typeface="Gotham Book"/>
              </a:rPr>
              <a:t>ser funcional, por debilidad mecánica o mecánico, por pérdida ósea. </a:t>
            </a:r>
            <a:endParaRPr lang="es-ES_tradnl" sz="1600" dirty="0" smtClean="0">
              <a:solidFill>
                <a:prstClr val="white">
                  <a:lumMod val="50000"/>
                </a:prstClr>
              </a:solidFill>
              <a:cs typeface="Gotham Book"/>
            </a:endParaRPr>
          </a:p>
          <a:p>
            <a:pPr>
              <a:buBlip>
                <a:blip r:embed="rId3"/>
              </a:buBlip>
            </a:pPr>
            <a:r>
              <a:rPr lang="es-ES_tradnl" sz="1600" dirty="0" smtClean="0">
                <a:solidFill>
                  <a:prstClr val="white">
                    <a:lumMod val="50000"/>
                  </a:prstClr>
                </a:solidFill>
                <a:cs typeface="Gotham Book"/>
              </a:rPr>
              <a:t>Es </a:t>
            </a:r>
            <a:r>
              <a:rPr lang="es-ES_tradnl" sz="1600" dirty="0">
                <a:solidFill>
                  <a:prstClr val="white">
                    <a:lumMod val="50000"/>
                  </a:prstClr>
                </a:solidFill>
                <a:cs typeface="Gotham Book"/>
              </a:rPr>
              <a:t>típicamente incidental y se asocia con relativa frecuencia a eventos esqueléticos, fundamentalmente fracturas </a:t>
            </a:r>
            <a:r>
              <a:rPr lang="es-ES_tradnl" sz="1600" dirty="0" smtClean="0">
                <a:solidFill>
                  <a:prstClr val="white">
                    <a:lumMod val="50000"/>
                  </a:prstClr>
                </a:solidFill>
                <a:cs typeface="Gotham Book"/>
              </a:rPr>
              <a:t>patológicas</a:t>
            </a:r>
            <a:r>
              <a:rPr lang="es-ES_tradnl" sz="1600" baseline="30000" dirty="0" smtClean="0">
                <a:solidFill>
                  <a:prstClr val="white">
                    <a:lumMod val="50000"/>
                  </a:prstClr>
                </a:solidFill>
                <a:cs typeface="Gotham Book"/>
              </a:rPr>
              <a:t>3</a:t>
            </a:r>
            <a:r>
              <a:rPr lang="es-ES_tradnl" sz="1600" dirty="0" smtClean="0">
                <a:solidFill>
                  <a:prstClr val="white">
                    <a:lumMod val="50000"/>
                  </a:prstClr>
                </a:solidFill>
                <a:cs typeface="Gotham Book"/>
              </a:rPr>
              <a:t>.</a:t>
            </a:r>
            <a:r>
              <a:rPr lang="es-ES_tradnl" sz="1600" dirty="0" smtClean="0">
                <a:solidFill>
                  <a:srgbClr val="7F7F7F"/>
                </a:solidFill>
                <a:cs typeface="Gotham Book"/>
              </a:rPr>
              <a:t> </a:t>
            </a:r>
            <a:endParaRPr lang="es-ES_tradnl" sz="1600" dirty="0">
              <a:solidFill>
                <a:srgbClr val="7F7F7F"/>
              </a:solidFill>
              <a:cs typeface="Gotham Book"/>
            </a:endParaRPr>
          </a:p>
          <a:p>
            <a:pPr marL="0" indent="0">
              <a:buNone/>
            </a:pPr>
            <a:endParaRPr lang="es-ES_tradnl" sz="1600" baseline="30000" dirty="0">
              <a:solidFill>
                <a:prstClr val="white">
                  <a:lumMod val="50000"/>
                </a:prstClr>
              </a:solidFill>
              <a:cs typeface="Gotham Book"/>
            </a:endParaRPr>
          </a:p>
          <a:p>
            <a:pPr marL="0" indent="0">
              <a:buNone/>
            </a:pPr>
            <a:endParaRPr lang="es-ES_tradnl" sz="1600" dirty="0">
              <a:solidFill>
                <a:srgbClr val="7F7F7F"/>
              </a:solidFill>
              <a:cs typeface="Gotham Book"/>
            </a:endParaRPr>
          </a:p>
        </p:txBody>
      </p:sp>
      <p:sp>
        <p:nvSpPr>
          <p:cNvPr id="4" name="Rectángulo 3"/>
          <p:cNvSpPr/>
          <p:nvPr/>
        </p:nvSpPr>
        <p:spPr>
          <a:xfrm>
            <a:off x="450637" y="1285196"/>
            <a:ext cx="2100156" cy="523220"/>
          </a:xfrm>
          <a:prstGeom prst="rect">
            <a:avLst/>
          </a:prstGeom>
        </p:spPr>
        <p:txBody>
          <a:bodyPr wrap="square">
            <a:spAutoFit/>
          </a:bodyPr>
          <a:lstStyle/>
          <a:p>
            <a:r>
              <a:rPr lang="es-ES_tradnl" sz="2800" b="1" dirty="0">
                <a:solidFill>
                  <a:srgbClr val="FCC40D"/>
                </a:solidFill>
                <a:latin typeface="Calibri"/>
                <a:cs typeface="Calibri"/>
              </a:rPr>
              <a:t>DEFINICIÓN</a:t>
            </a:r>
            <a:endParaRPr lang="es-ES_tradnl" sz="2800" b="1" dirty="0">
              <a:latin typeface="Calibri"/>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9845543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Imagen 6"/>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1226132" y="4414887"/>
            <a:ext cx="7159745" cy="1190854"/>
          </a:xfrm>
          <a:prstGeom prst="rect">
            <a:avLst/>
          </a:prstGeom>
        </p:spPr>
      </p:pic>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latin typeface="Calibri"/>
                <a:cs typeface="Calibri"/>
              </a:rPr>
              <a:t>DOLOR SOMÁTICO</a:t>
            </a:r>
          </a:p>
        </p:txBody>
      </p:sp>
      <p:sp>
        <p:nvSpPr>
          <p:cNvPr id="3" name="Marcador de contenido 2"/>
          <p:cNvSpPr>
            <a:spLocks noGrp="1"/>
          </p:cNvSpPr>
          <p:nvPr>
            <p:ph idx="1"/>
          </p:nvPr>
        </p:nvSpPr>
        <p:spPr>
          <a:xfrm>
            <a:off x="457200" y="1870072"/>
            <a:ext cx="8229600" cy="4305001"/>
          </a:xfrm>
        </p:spPr>
        <p:txBody>
          <a:bodyPr/>
          <a:lstStyle/>
          <a:p>
            <a:pPr>
              <a:buBlip>
                <a:blip r:embed="rId4"/>
              </a:buBlip>
            </a:pPr>
            <a:r>
              <a:rPr lang="es-ES_tradnl" sz="1600" dirty="0" smtClean="0">
                <a:solidFill>
                  <a:schemeClr val="bg1">
                    <a:lumMod val="50000"/>
                  </a:schemeClr>
                </a:solidFill>
                <a:cs typeface="Gotham Book"/>
              </a:rPr>
              <a:t>La </a:t>
            </a:r>
            <a:r>
              <a:rPr lang="es-ES_tradnl" sz="1600" b="1" dirty="0">
                <a:solidFill>
                  <a:schemeClr val="bg1">
                    <a:lumMod val="50000"/>
                  </a:schemeClr>
                </a:solidFill>
                <a:cs typeface="Gotham Book"/>
              </a:rPr>
              <a:t>transmisión normal del dolor </a:t>
            </a:r>
            <a:r>
              <a:rPr lang="es-ES_tradnl" sz="1600" dirty="0">
                <a:solidFill>
                  <a:schemeClr val="bg1">
                    <a:lumMod val="50000"/>
                  </a:schemeClr>
                </a:solidFill>
                <a:cs typeface="Gotham Book"/>
              </a:rPr>
              <a:t>es el proceso por el cual los estímulos nocivos </a:t>
            </a:r>
            <a:r>
              <a:rPr lang="es-ES_tradnl" sz="1600" dirty="0" smtClean="0">
                <a:solidFill>
                  <a:schemeClr val="bg1">
                    <a:lumMod val="50000"/>
                  </a:schemeClr>
                </a:solidFill>
                <a:cs typeface="Gotham Book"/>
              </a:rPr>
              <a:t>periféricos son </a:t>
            </a:r>
            <a:r>
              <a:rPr lang="es-ES_tradnl" sz="1600" dirty="0">
                <a:solidFill>
                  <a:schemeClr val="bg1">
                    <a:lumMod val="50000"/>
                  </a:schemeClr>
                </a:solidFill>
                <a:cs typeface="Gotham Book"/>
              </a:rPr>
              <a:t>trasladados al cerebro de forma que se pueda localizar la señal topográficamente y permita generar una respuesta apropiada e inmediata para reducir el daño tisular real o potencial. </a:t>
            </a:r>
            <a:endParaRPr lang="es-ES_tradnl" sz="1600" dirty="0" smtClean="0">
              <a:solidFill>
                <a:schemeClr val="bg1">
                  <a:lumMod val="50000"/>
                </a:schemeClr>
              </a:solidFill>
              <a:cs typeface="Gotham Book"/>
            </a:endParaRPr>
          </a:p>
          <a:p>
            <a:pPr>
              <a:buBlip>
                <a:blip r:embed="rId4"/>
              </a:buBlip>
            </a:pPr>
            <a:r>
              <a:rPr lang="es-ES_tradnl" sz="1600" dirty="0" smtClean="0">
                <a:solidFill>
                  <a:schemeClr val="bg1">
                    <a:lumMod val="50000"/>
                  </a:schemeClr>
                </a:solidFill>
                <a:cs typeface="Gotham Book"/>
              </a:rPr>
              <a:t>No </a:t>
            </a:r>
            <a:r>
              <a:rPr lang="es-ES_tradnl" sz="1600" dirty="0">
                <a:solidFill>
                  <a:schemeClr val="bg1">
                    <a:lumMod val="50000"/>
                  </a:schemeClr>
                </a:solidFill>
                <a:cs typeface="Gotham Book"/>
              </a:rPr>
              <a:t>existe una estructura específica histológica que actúe como receptor </a:t>
            </a:r>
            <a:r>
              <a:rPr lang="es-ES_tradnl" sz="1600" dirty="0" err="1">
                <a:solidFill>
                  <a:schemeClr val="bg1">
                    <a:lumMod val="50000"/>
                  </a:schemeClr>
                </a:solidFill>
                <a:cs typeface="Gotham Book"/>
              </a:rPr>
              <a:t>nociceptivo</a:t>
            </a:r>
            <a:r>
              <a:rPr lang="es-ES_tradnl" sz="1600" dirty="0">
                <a:solidFill>
                  <a:schemeClr val="bg1">
                    <a:lumMod val="50000"/>
                  </a:schemeClr>
                </a:solidFill>
                <a:cs typeface="Gotham Book"/>
              </a:rPr>
              <a:t>. </a:t>
            </a:r>
            <a:r>
              <a:rPr lang="es-ES_tradnl" sz="1600" dirty="0" smtClean="0">
                <a:solidFill>
                  <a:schemeClr val="bg1">
                    <a:lumMod val="50000"/>
                  </a:schemeClr>
                </a:solidFill>
                <a:cs typeface="Gotham Book"/>
              </a:rPr>
              <a:t>Las </a:t>
            </a:r>
            <a:r>
              <a:rPr lang="es-ES_tradnl" sz="1600" dirty="0">
                <a:solidFill>
                  <a:schemeClr val="bg1">
                    <a:lumMod val="50000"/>
                  </a:schemeClr>
                </a:solidFill>
                <a:cs typeface="Gotham Book"/>
              </a:rPr>
              <a:t>neuronas sensitivas aferentes son la puerta de entrada a través de la cual se transmite la información sensorial desde los tejidos periféricos. </a:t>
            </a:r>
            <a:endParaRPr lang="es-ES_tradnl" sz="1600" dirty="0" smtClean="0">
              <a:solidFill>
                <a:schemeClr val="bg1">
                  <a:lumMod val="50000"/>
                </a:schemeClr>
              </a:solidFill>
              <a:cs typeface="Gotham Book"/>
            </a:endParaRPr>
          </a:p>
          <a:p>
            <a:pPr>
              <a:buBlip>
                <a:blip r:embed="rId4"/>
              </a:buBlip>
            </a:pPr>
            <a:r>
              <a:rPr lang="es-ES_tradnl" sz="1600" dirty="0" smtClean="0">
                <a:solidFill>
                  <a:schemeClr val="bg1">
                    <a:lumMod val="50000"/>
                  </a:schemeClr>
                </a:solidFill>
                <a:cs typeface="Gotham Book"/>
              </a:rPr>
              <a:t>Las </a:t>
            </a:r>
            <a:r>
              <a:rPr lang="es-ES_tradnl" sz="1600" dirty="0">
                <a:solidFill>
                  <a:schemeClr val="bg1">
                    <a:lumMod val="50000"/>
                  </a:schemeClr>
                </a:solidFill>
                <a:cs typeface="Gotham Book"/>
              </a:rPr>
              <a:t>fibras </a:t>
            </a:r>
            <a:r>
              <a:rPr lang="es-ES_tradnl" sz="1600" b="1" dirty="0" err="1">
                <a:solidFill>
                  <a:schemeClr val="bg1">
                    <a:lumMod val="50000"/>
                  </a:schemeClr>
                </a:solidFill>
                <a:cs typeface="Gotham Book"/>
              </a:rPr>
              <a:t>Aδ</a:t>
            </a:r>
            <a:r>
              <a:rPr lang="es-ES_tradnl" sz="1600" b="1" dirty="0">
                <a:solidFill>
                  <a:schemeClr val="bg1">
                    <a:lumMod val="50000"/>
                  </a:schemeClr>
                </a:solidFill>
                <a:cs typeface="Gotham Book"/>
              </a:rPr>
              <a:t> y C </a:t>
            </a:r>
            <a:r>
              <a:rPr lang="es-ES_tradnl" sz="1600" dirty="0">
                <a:solidFill>
                  <a:schemeClr val="bg1">
                    <a:lumMod val="50000"/>
                  </a:schemeClr>
                </a:solidFill>
                <a:cs typeface="Gotham Book"/>
              </a:rPr>
              <a:t>son las encargadas de inervar estructuras somáticas</a:t>
            </a:r>
            <a:r>
              <a:rPr lang="es-ES_tradnl" sz="1600" dirty="0" smtClean="0">
                <a:solidFill>
                  <a:schemeClr val="bg1">
                    <a:lumMod val="50000"/>
                  </a:schemeClr>
                </a:solidFill>
                <a:cs typeface="Gotham Book"/>
              </a:rPr>
              <a:t>.</a:t>
            </a:r>
          </a:p>
          <a:p>
            <a:pPr marL="0" indent="0">
              <a:buNone/>
            </a:pPr>
            <a:endParaRPr lang="es-ES_tradnl" sz="1600" dirty="0">
              <a:solidFill>
                <a:schemeClr val="bg1">
                  <a:lumMod val="50000"/>
                </a:schemeClr>
              </a:solidFill>
              <a:cs typeface="Gotham Book"/>
            </a:endParaRPr>
          </a:p>
        </p:txBody>
      </p:sp>
      <p:sp>
        <p:nvSpPr>
          <p:cNvPr id="4" name="Rectángulo 3"/>
          <p:cNvSpPr/>
          <p:nvPr/>
        </p:nvSpPr>
        <p:spPr>
          <a:xfrm>
            <a:off x="457200" y="1274247"/>
            <a:ext cx="7497333" cy="523220"/>
          </a:xfrm>
          <a:prstGeom prst="rect">
            <a:avLst/>
          </a:prstGeom>
        </p:spPr>
        <p:txBody>
          <a:bodyPr wrap="square">
            <a:spAutoFit/>
          </a:bodyPr>
          <a:lstStyle/>
          <a:p>
            <a:r>
              <a:rPr lang="es-ES_tradnl" sz="2800" b="1" dirty="0" smtClean="0">
                <a:solidFill>
                  <a:srgbClr val="FCC40D"/>
                </a:solidFill>
                <a:cs typeface="Calibri"/>
              </a:rPr>
              <a:t>FISIOPATOLOGÍA</a:t>
            </a:r>
            <a:endParaRPr lang="es-ES_tradnl" sz="2800" b="1" dirty="0">
              <a:latin typeface="Calibri"/>
              <a:cs typeface="Calibri"/>
            </a:endParaRPr>
          </a:p>
        </p:txBody>
      </p:sp>
      <p:sp>
        <p:nvSpPr>
          <p:cNvPr id="6" name="Rectángulo 5"/>
          <p:cNvSpPr/>
          <p:nvPr/>
        </p:nvSpPr>
        <p:spPr>
          <a:xfrm>
            <a:off x="1771461" y="4634096"/>
            <a:ext cx="5891873" cy="707886"/>
          </a:xfrm>
          <a:prstGeom prst="rect">
            <a:avLst/>
          </a:prstGeom>
        </p:spPr>
        <p:txBody>
          <a:bodyPr wrap="square">
            <a:spAutoFit/>
          </a:bodyPr>
          <a:lstStyle/>
          <a:p>
            <a:r>
              <a:rPr lang="es-ES_tradnl" sz="2000" b="1" dirty="0">
                <a:solidFill>
                  <a:schemeClr val="bg1"/>
                </a:solidFill>
              </a:rPr>
              <a:t>“Los fenómenos de sensibilización periférica y central están implicados en la </a:t>
            </a:r>
            <a:r>
              <a:rPr lang="es-ES_tradnl" sz="2000" b="1" dirty="0" err="1">
                <a:solidFill>
                  <a:schemeClr val="bg1"/>
                </a:solidFill>
              </a:rPr>
              <a:t>cronificación</a:t>
            </a:r>
            <a:r>
              <a:rPr lang="es-ES_tradnl" sz="2000" b="1" dirty="0">
                <a:solidFill>
                  <a:schemeClr val="bg1"/>
                </a:solidFill>
              </a:rPr>
              <a:t> del dolor” </a:t>
            </a:r>
            <a:endParaRPr lang="es-ES_tradnl" sz="2000" dirty="0">
              <a:solidFill>
                <a:schemeClr val="bg1"/>
              </a:solidFill>
              <a:cs typeface="Gotham Book"/>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531737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latin typeface="Calibri"/>
                <a:cs typeface="Calibri"/>
              </a:rPr>
              <a:t>DOLOR SOMÁTICO</a:t>
            </a:r>
          </a:p>
        </p:txBody>
      </p:sp>
      <p:pic>
        <p:nvPicPr>
          <p:cNvPr id="8" name="Imagen 7" descr="Captura de pantalla 2017-09-06 a las 12.54.18.png"/>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1412243" y="1259102"/>
            <a:ext cx="6316778" cy="4981544"/>
          </a:xfrm>
          <a:prstGeom prst="rect">
            <a:avLst/>
          </a:prstGeom>
        </p:spPr>
      </p:pic>
      <p:sp>
        <p:nvSpPr>
          <p:cNvPr id="9" name="CuadroTexto 8"/>
          <p:cNvSpPr txBox="1"/>
          <p:nvPr/>
        </p:nvSpPr>
        <p:spPr>
          <a:xfrm>
            <a:off x="1707828" y="1324796"/>
            <a:ext cx="3339024" cy="369332"/>
          </a:xfrm>
          <a:prstGeom prst="rect">
            <a:avLst/>
          </a:prstGeom>
          <a:solidFill>
            <a:srgbClr val="F0E7F2"/>
          </a:solidFill>
        </p:spPr>
        <p:txBody>
          <a:bodyPr wrap="square" rtlCol="0">
            <a:spAutoFit/>
          </a:bodyPr>
          <a:lstStyle/>
          <a:p>
            <a:r>
              <a:rPr lang="es-ES_tradnl" dirty="0">
                <a:solidFill>
                  <a:schemeClr val="bg1">
                    <a:lumMod val="50000"/>
                  </a:schemeClr>
                </a:solidFill>
                <a:cs typeface="Gotham Book"/>
              </a:rPr>
              <a:t>Sensibilización </a:t>
            </a:r>
            <a:r>
              <a:rPr lang="es-ES_tradnl" dirty="0" smtClean="0">
                <a:solidFill>
                  <a:schemeClr val="bg1">
                    <a:lumMod val="50000"/>
                  </a:schemeClr>
                </a:solidFill>
                <a:cs typeface="Gotham Book"/>
              </a:rPr>
              <a:t>Periférica. </a:t>
            </a:r>
            <a:endParaRPr lang="es-ES_tradnl" dirty="0">
              <a:solidFill>
                <a:schemeClr val="bg1">
                  <a:lumMod val="50000"/>
                </a:schemeClr>
              </a:solidFill>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831781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latin typeface="Calibri"/>
                <a:cs typeface="Calibri"/>
              </a:rPr>
              <a:t>DOLOR SOMÁTICO</a:t>
            </a:r>
          </a:p>
        </p:txBody>
      </p:sp>
      <p:pic>
        <p:nvPicPr>
          <p:cNvPr id="3" name="Imagen 2" descr="Captura de pantalla 2017-09-06 a las 13.01.31.png"/>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1434138" y="1175135"/>
            <a:ext cx="6251093" cy="5139543"/>
          </a:xfrm>
          <a:prstGeom prst="rect">
            <a:avLst/>
          </a:prstGeom>
        </p:spPr>
      </p:pic>
      <p:sp>
        <p:nvSpPr>
          <p:cNvPr id="4" name="CuadroTexto 3"/>
          <p:cNvSpPr txBox="1"/>
          <p:nvPr/>
        </p:nvSpPr>
        <p:spPr>
          <a:xfrm>
            <a:off x="1653091" y="1302893"/>
            <a:ext cx="3339024" cy="369332"/>
          </a:xfrm>
          <a:prstGeom prst="rect">
            <a:avLst/>
          </a:prstGeom>
          <a:solidFill>
            <a:srgbClr val="F0E7F2"/>
          </a:solidFill>
        </p:spPr>
        <p:txBody>
          <a:bodyPr wrap="square" rtlCol="0">
            <a:spAutoFit/>
          </a:bodyPr>
          <a:lstStyle/>
          <a:p>
            <a:r>
              <a:rPr lang="es-ES_tradnl" dirty="0">
                <a:solidFill>
                  <a:schemeClr val="bg1">
                    <a:lumMod val="50000"/>
                  </a:schemeClr>
                </a:solidFill>
                <a:cs typeface="Gotham Book"/>
              </a:rPr>
              <a:t>Sensibilización </a:t>
            </a:r>
            <a:r>
              <a:rPr lang="es-ES_tradnl" dirty="0" smtClean="0">
                <a:solidFill>
                  <a:schemeClr val="bg1">
                    <a:lumMod val="50000"/>
                  </a:schemeClr>
                </a:solidFill>
                <a:cs typeface="Gotham Book"/>
              </a:rPr>
              <a:t>Central. </a:t>
            </a:r>
            <a:endParaRPr lang="es-ES_tradnl" dirty="0">
              <a:solidFill>
                <a:schemeClr val="bg1">
                  <a:lumMod val="50000"/>
                </a:schemeClr>
              </a:solidFill>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1783954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Imagen 4" descr="Captura de pantalla 2017-09-06 a las 13.17.09.png"/>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1910635" y="2007240"/>
            <a:ext cx="5156977" cy="4285765"/>
          </a:xfrm>
          <a:prstGeom prst="rect">
            <a:avLst/>
          </a:prstGeom>
        </p:spPr>
      </p:pic>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latin typeface="Calibri"/>
                <a:cs typeface="Calibri"/>
              </a:rPr>
              <a:t>DOLOR SOMÁTICO</a:t>
            </a:r>
          </a:p>
        </p:txBody>
      </p:sp>
      <p:sp>
        <p:nvSpPr>
          <p:cNvPr id="4" name="CuadroTexto 3"/>
          <p:cNvSpPr txBox="1"/>
          <p:nvPr/>
        </p:nvSpPr>
        <p:spPr>
          <a:xfrm>
            <a:off x="1993802" y="2142411"/>
            <a:ext cx="4990641" cy="338554"/>
          </a:xfrm>
          <a:prstGeom prst="rect">
            <a:avLst/>
          </a:prstGeom>
          <a:solidFill>
            <a:srgbClr val="F0E7F2"/>
          </a:solidFill>
        </p:spPr>
        <p:txBody>
          <a:bodyPr wrap="square" rtlCol="0">
            <a:spAutoFit/>
          </a:bodyPr>
          <a:lstStyle/>
          <a:p>
            <a:r>
              <a:rPr lang="es-ES_tradnl" sz="1600" dirty="0" smtClean="0">
                <a:solidFill>
                  <a:schemeClr val="bg1">
                    <a:lumMod val="50000"/>
                  </a:schemeClr>
                </a:solidFill>
                <a:cs typeface="Gotham Book"/>
              </a:rPr>
              <a:t>   Círculo </a:t>
            </a:r>
            <a:r>
              <a:rPr lang="es-ES_tradnl" sz="1600" dirty="0">
                <a:solidFill>
                  <a:schemeClr val="bg1">
                    <a:lumMod val="50000"/>
                  </a:schemeClr>
                </a:solidFill>
                <a:cs typeface="Gotham Book"/>
              </a:rPr>
              <a:t>vicioso en la génesis y progresión del dolor </a:t>
            </a:r>
            <a:r>
              <a:rPr lang="es-ES_tradnl" sz="1600" dirty="0" smtClean="0">
                <a:solidFill>
                  <a:schemeClr val="bg1">
                    <a:lumMod val="50000"/>
                  </a:schemeClr>
                </a:solidFill>
                <a:cs typeface="Gotham Book"/>
              </a:rPr>
              <a:t>óseo. </a:t>
            </a:r>
            <a:endParaRPr lang="es-ES_tradnl" sz="1600" dirty="0">
              <a:solidFill>
                <a:schemeClr val="bg1">
                  <a:lumMod val="50000"/>
                </a:schemeClr>
              </a:solidFill>
            </a:endParaRPr>
          </a:p>
        </p:txBody>
      </p:sp>
      <p:sp>
        <p:nvSpPr>
          <p:cNvPr id="3" name="Rectángulo 2"/>
          <p:cNvSpPr/>
          <p:nvPr/>
        </p:nvSpPr>
        <p:spPr>
          <a:xfrm>
            <a:off x="952958" y="1388358"/>
            <a:ext cx="7188507" cy="584775"/>
          </a:xfrm>
          <a:prstGeom prst="rect">
            <a:avLst/>
          </a:prstGeom>
        </p:spPr>
        <p:txBody>
          <a:bodyPr wrap="square">
            <a:spAutoFit/>
          </a:bodyPr>
          <a:lstStyle/>
          <a:p>
            <a:pPr marL="342900" indent="-342900">
              <a:spcBef>
                <a:spcPct val="20000"/>
              </a:spcBef>
              <a:buBlip>
                <a:blip r:embed="rId4"/>
              </a:buBlip>
            </a:pPr>
            <a:r>
              <a:rPr lang="es-ES_tradnl" sz="1600" dirty="0">
                <a:solidFill>
                  <a:schemeClr val="tx1">
                    <a:lumMod val="50000"/>
                    <a:lumOff val="50000"/>
                  </a:schemeClr>
                </a:solidFill>
              </a:rPr>
              <a:t>Los fenómenos de </a:t>
            </a:r>
            <a:r>
              <a:rPr lang="es-ES_tradnl" sz="1600" b="1" dirty="0">
                <a:solidFill>
                  <a:schemeClr val="tx1">
                    <a:lumMod val="50000"/>
                    <a:lumOff val="50000"/>
                  </a:schemeClr>
                </a:solidFill>
              </a:rPr>
              <a:t>sensibilización periférica y central </a:t>
            </a:r>
            <a:r>
              <a:rPr lang="es-ES_tradnl" sz="1600" dirty="0">
                <a:solidFill>
                  <a:schemeClr val="tx1">
                    <a:lumMod val="50000"/>
                    <a:lumOff val="50000"/>
                  </a:schemeClr>
                </a:solidFill>
              </a:rPr>
              <a:t>están implicados en la </a:t>
            </a:r>
            <a:r>
              <a:rPr lang="es-ES_tradnl" sz="1600" dirty="0" err="1">
                <a:solidFill>
                  <a:schemeClr val="tx1">
                    <a:lumMod val="50000"/>
                    <a:lumOff val="50000"/>
                  </a:schemeClr>
                </a:solidFill>
              </a:rPr>
              <a:t>cronificación</a:t>
            </a:r>
            <a:r>
              <a:rPr lang="es-ES_tradnl" sz="1600" dirty="0">
                <a:solidFill>
                  <a:schemeClr val="tx1">
                    <a:lumMod val="50000"/>
                    <a:lumOff val="50000"/>
                  </a:schemeClr>
                </a:solidFill>
              </a:rPr>
              <a:t> del dolor</a:t>
            </a:r>
            <a:endParaRPr lang="es-ES_tradnl" sz="1600" dirty="0">
              <a:solidFill>
                <a:schemeClr val="tx1">
                  <a:lumMod val="50000"/>
                  <a:lumOff val="50000"/>
                </a:schemeClr>
              </a:solidFill>
              <a:cs typeface="Gotham Book"/>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5340474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Imagen 7"/>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1256503" y="3291582"/>
            <a:ext cx="6827948" cy="1754143"/>
          </a:xfrm>
          <a:prstGeom prst="rect">
            <a:avLst/>
          </a:prstGeom>
        </p:spPr>
      </p:pic>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latin typeface="Calibri"/>
                <a:cs typeface="Calibri"/>
              </a:rPr>
              <a:t>DOLOR SOMÁTICO</a:t>
            </a:r>
          </a:p>
        </p:txBody>
      </p:sp>
      <p:sp>
        <p:nvSpPr>
          <p:cNvPr id="3" name="Marcador de contenido 2"/>
          <p:cNvSpPr>
            <a:spLocks noGrp="1"/>
          </p:cNvSpPr>
          <p:nvPr>
            <p:ph idx="1"/>
          </p:nvPr>
        </p:nvSpPr>
        <p:spPr>
          <a:xfrm>
            <a:off x="457200" y="1870072"/>
            <a:ext cx="8229600" cy="4305001"/>
          </a:xfrm>
        </p:spPr>
        <p:txBody>
          <a:bodyPr/>
          <a:lstStyle/>
          <a:p>
            <a:pPr marL="0" indent="0">
              <a:buNone/>
            </a:pPr>
            <a:endParaRPr lang="es-ES_tradnl" sz="1600" baseline="30000" dirty="0">
              <a:solidFill>
                <a:prstClr val="white">
                  <a:lumMod val="50000"/>
                </a:prstClr>
              </a:solidFill>
              <a:cs typeface="Gotham Book"/>
            </a:endParaRPr>
          </a:p>
          <a:p>
            <a:pPr marL="0" indent="0">
              <a:buNone/>
            </a:pPr>
            <a:endParaRPr lang="es-ES_tradnl" sz="1600" dirty="0">
              <a:solidFill>
                <a:srgbClr val="7F7F7F"/>
              </a:solidFill>
              <a:cs typeface="Gotham Book"/>
            </a:endParaRPr>
          </a:p>
        </p:txBody>
      </p:sp>
      <p:sp>
        <p:nvSpPr>
          <p:cNvPr id="12" name="Rectángulo 11"/>
          <p:cNvSpPr/>
          <p:nvPr/>
        </p:nvSpPr>
        <p:spPr>
          <a:xfrm>
            <a:off x="1782478" y="3526101"/>
            <a:ext cx="5891873" cy="1203126"/>
          </a:xfrm>
          <a:prstGeom prst="rect">
            <a:avLst/>
          </a:prstGeom>
        </p:spPr>
        <p:txBody>
          <a:bodyPr wrap="square">
            <a:spAutoFit/>
          </a:bodyPr>
          <a:lstStyle/>
          <a:p>
            <a:r>
              <a:rPr lang="es-ES_tradnl" sz="2000" b="1" dirty="0">
                <a:solidFill>
                  <a:schemeClr val="bg1"/>
                </a:solidFill>
              </a:rPr>
              <a:t>“El conocimiento de los mecanismos implicados en la sensibilización periférica y central ha facilitado el descubrimiento de nuevas dianas terapéuticas y permitirá el desarrollo de nuevos fármacos” </a:t>
            </a:r>
            <a:endParaRPr lang="es-ES_tradnl" sz="2000" dirty="0">
              <a:solidFill>
                <a:schemeClr val="bg1"/>
              </a:solidFill>
              <a:cs typeface="Gotham Book"/>
            </a:endParaRPr>
          </a:p>
        </p:txBody>
      </p:sp>
      <p:sp>
        <p:nvSpPr>
          <p:cNvPr id="17" name="Rectángulo 16"/>
          <p:cNvSpPr/>
          <p:nvPr/>
        </p:nvSpPr>
        <p:spPr>
          <a:xfrm>
            <a:off x="1050492" y="1615470"/>
            <a:ext cx="7009943" cy="880241"/>
          </a:xfrm>
          <a:prstGeom prst="rect">
            <a:avLst/>
          </a:prstGeom>
        </p:spPr>
        <p:txBody>
          <a:bodyPr wrap="square">
            <a:spAutoFit/>
          </a:bodyPr>
          <a:lstStyle/>
          <a:p>
            <a:pPr marL="342900" indent="-342900">
              <a:spcBef>
                <a:spcPct val="20000"/>
              </a:spcBef>
              <a:buBlip>
                <a:blip r:embed="rId4"/>
              </a:buBlip>
            </a:pPr>
            <a:r>
              <a:rPr lang="es-ES_tradnl" sz="1600" dirty="0" smtClean="0">
                <a:solidFill>
                  <a:prstClr val="white">
                    <a:lumMod val="50000"/>
                  </a:prstClr>
                </a:solidFill>
                <a:cs typeface="Gotham Book"/>
              </a:rPr>
              <a:t>La </a:t>
            </a:r>
            <a:r>
              <a:rPr lang="es-ES_tradnl" sz="1600" dirty="0">
                <a:solidFill>
                  <a:prstClr val="white">
                    <a:lumMod val="50000"/>
                  </a:prstClr>
                </a:solidFill>
                <a:cs typeface="Gotham Book"/>
              </a:rPr>
              <a:t>sensibilización periférica y la alteración del metabolismo óseo contribuyen muy significativamente a las dificultades de tratamiento del dolor óseo</a:t>
            </a:r>
            <a:r>
              <a:rPr lang="es-ES_tradnl" sz="1600" dirty="0" smtClean="0">
                <a:solidFill>
                  <a:prstClr val="white">
                    <a:lumMod val="50000"/>
                  </a:prstClr>
                </a:solidFill>
                <a:cs typeface="Gotham Book"/>
              </a:rPr>
              <a:t>.</a:t>
            </a:r>
            <a:endParaRPr lang="es-ES_tradnl" sz="1600" dirty="0">
              <a:solidFill>
                <a:prstClr val="white">
                  <a:lumMod val="50000"/>
                </a:prstClr>
              </a:solidFill>
              <a:cs typeface="Gotham Book"/>
            </a:endParaRPr>
          </a:p>
          <a:p>
            <a:pPr>
              <a:spcBef>
                <a:spcPct val="20000"/>
              </a:spcBef>
            </a:pPr>
            <a:endParaRPr lang="es-ES_tradnl" sz="1600" dirty="0">
              <a:solidFill>
                <a:prstClr val="white">
                  <a:lumMod val="50000"/>
                </a:prstClr>
              </a:solidFill>
              <a:cs typeface="Gotham Book"/>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3433046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latin typeface="Calibri"/>
                <a:cs typeface="Calibri"/>
              </a:rPr>
              <a:t>DOLOR SOMÁTICO</a:t>
            </a:r>
          </a:p>
        </p:txBody>
      </p:sp>
      <p:sp>
        <p:nvSpPr>
          <p:cNvPr id="3" name="Marcador de contenido 2"/>
          <p:cNvSpPr>
            <a:spLocks noGrp="1"/>
          </p:cNvSpPr>
          <p:nvPr>
            <p:ph idx="1"/>
          </p:nvPr>
        </p:nvSpPr>
        <p:spPr>
          <a:xfrm>
            <a:off x="457200" y="1870072"/>
            <a:ext cx="8229600" cy="4305001"/>
          </a:xfrm>
        </p:spPr>
        <p:txBody>
          <a:bodyPr/>
          <a:lstStyle/>
          <a:p>
            <a:pPr>
              <a:buBlip>
                <a:blip r:embed="rId3"/>
              </a:buBlip>
            </a:pPr>
            <a:r>
              <a:rPr lang="es-ES_tradnl" sz="1600" dirty="0">
                <a:solidFill>
                  <a:schemeClr val="bg1">
                    <a:lumMod val="50000"/>
                  </a:schemeClr>
                </a:solidFill>
                <a:cs typeface="Gotham Book"/>
              </a:rPr>
              <a:t>El </a:t>
            </a:r>
            <a:r>
              <a:rPr lang="es-ES_tradnl" sz="1600" b="1" dirty="0">
                <a:solidFill>
                  <a:srgbClr val="64075D"/>
                </a:solidFill>
                <a:cs typeface="Gotham Book"/>
              </a:rPr>
              <a:t>objetivo</a:t>
            </a:r>
            <a:r>
              <a:rPr lang="es-ES_tradnl" sz="1600" dirty="0">
                <a:solidFill>
                  <a:schemeClr val="bg1">
                    <a:lumMod val="50000"/>
                  </a:schemeClr>
                </a:solidFill>
                <a:cs typeface="Gotham Book"/>
              </a:rPr>
              <a:t> </a:t>
            </a:r>
            <a:r>
              <a:rPr lang="es-ES_tradnl" sz="1600" dirty="0" smtClean="0">
                <a:solidFill>
                  <a:schemeClr val="bg1">
                    <a:lumMod val="50000"/>
                  </a:schemeClr>
                </a:solidFill>
                <a:cs typeface="Gotham Book"/>
              </a:rPr>
              <a:t>no </a:t>
            </a:r>
            <a:r>
              <a:rPr lang="es-ES_tradnl" sz="1600" dirty="0">
                <a:solidFill>
                  <a:schemeClr val="bg1">
                    <a:lumMod val="50000"/>
                  </a:schemeClr>
                </a:solidFill>
                <a:cs typeface="Gotham Book"/>
              </a:rPr>
              <a:t>es solo controlar el dolor sino también </a:t>
            </a:r>
            <a:r>
              <a:rPr lang="es-ES_tradnl" sz="1600" b="1" dirty="0">
                <a:solidFill>
                  <a:srgbClr val="64075D"/>
                </a:solidFill>
                <a:cs typeface="Gotham Book"/>
              </a:rPr>
              <a:t>preservar la funcionalidad</a:t>
            </a:r>
            <a:r>
              <a:rPr lang="es-ES_tradnl" sz="1600" dirty="0">
                <a:solidFill>
                  <a:schemeClr val="bg1">
                    <a:lumMod val="50000"/>
                  </a:schemeClr>
                </a:solidFill>
                <a:cs typeface="Gotham Book"/>
              </a:rPr>
              <a:t> y </a:t>
            </a:r>
            <a:r>
              <a:rPr lang="es-ES_tradnl" sz="1600" b="1" dirty="0">
                <a:solidFill>
                  <a:srgbClr val="64075D"/>
                </a:solidFill>
                <a:cs typeface="Gotham Book"/>
              </a:rPr>
              <a:t>reducir la morbilidad </a:t>
            </a:r>
            <a:r>
              <a:rPr lang="es-ES_tradnl" sz="1600" dirty="0">
                <a:solidFill>
                  <a:schemeClr val="bg1">
                    <a:lumMod val="50000"/>
                  </a:schemeClr>
                </a:solidFill>
                <a:cs typeface="Gotham Book"/>
              </a:rPr>
              <a:t>asociada. </a:t>
            </a:r>
            <a:endParaRPr lang="es-ES_tradnl" sz="1600" dirty="0" smtClean="0">
              <a:solidFill>
                <a:schemeClr val="bg1">
                  <a:lumMod val="50000"/>
                </a:schemeClr>
              </a:solidFill>
              <a:cs typeface="Gotham Book"/>
            </a:endParaRPr>
          </a:p>
          <a:p>
            <a:pPr>
              <a:buBlip>
                <a:blip r:embed="rId3"/>
              </a:buBlip>
            </a:pPr>
            <a:r>
              <a:rPr lang="es-ES_tradnl" sz="1600" dirty="0">
                <a:solidFill>
                  <a:schemeClr val="bg1">
                    <a:lumMod val="50000"/>
                  </a:schemeClr>
                </a:solidFill>
                <a:cs typeface="Gotham Book"/>
              </a:rPr>
              <a:t>Las </a:t>
            </a:r>
            <a:r>
              <a:rPr lang="es-ES_tradnl" sz="1600" b="1" dirty="0">
                <a:solidFill>
                  <a:srgbClr val="64075D"/>
                </a:solidFill>
                <a:cs typeface="Gotham Book"/>
              </a:rPr>
              <a:t>estrategias</a:t>
            </a:r>
            <a:r>
              <a:rPr lang="es-ES_tradnl" sz="1600" dirty="0">
                <a:solidFill>
                  <a:schemeClr val="bg1">
                    <a:lumMod val="50000"/>
                  </a:schemeClr>
                </a:solidFill>
                <a:cs typeface="Gotham Book"/>
              </a:rPr>
              <a:t> de manejo del dolor óseo incluyen como tratamientos de base, por una parte, optimizar el tratamiento específico de la neoplasia y, por otra, </a:t>
            </a:r>
            <a:r>
              <a:rPr lang="es-ES_tradnl" sz="1600" b="1" dirty="0">
                <a:solidFill>
                  <a:srgbClr val="64075D"/>
                </a:solidFill>
                <a:cs typeface="Gotham Book"/>
              </a:rPr>
              <a:t>seguir el esquema de la Escalera analgésica</a:t>
            </a:r>
            <a:r>
              <a:rPr lang="es-ES_tradnl" sz="1600" dirty="0">
                <a:solidFill>
                  <a:schemeClr val="bg1">
                    <a:lumMod val="50000"/>
                  </a:schemeClr>
                </a:solidFill>
                <a:cs typeface="Gotham Book"/>
              </a:rPr>
              <a:t>. </a:t>
            </a:r>
            <a:endParaRPr lang="es-ES_tradnl" sz="1600" dirty="0" smtClean="0">
              <a:solidFill>
                <a:schemeClr val="bg1">
                  <a:lumMod val="50000"/>
                </a:schemeClr>
              </a:solidFill>
              <a:cs typeface="Gotham Book"/>
            </a:endParaRPr>
          </a:p>
          <a:p>
            <a:pPr>
              <a:buBlip>
                <a:blip r:embed="rId3"/>
              </a:buBlip>
            </a:pPr>
            <a:r>
              <a:rPr lang="es-ES_tradnl" sz="1600" dirty="0" smtClean="0">
                <a:solidFill>
                  <a:schemeClr val="bg1">
                    <a:lumMod val="50000"/>
                  </a:schemeClr>
                </a:solidFill>
                <a:cs typeface="Gotham Book"/>
              </a:rPr>
              <a:t>Los </a:t>
            </a:r>
            <a:r>
              <a:rPr lang="es-ES_tradnl" sz="1600" b="1" dirty="0">
                <a:solidFill>
                  <a:srgbClr val="64075D"/>
                </a:solidFill>
                <a:cs typeface="Gotham Book"/>
              </a:rPr>
              <a:t>AINE</a:t>
            </a:r>
            <a:r>
              <a:rPr lang="es-ES_tradnl" sz="1600" dirty="0">
                <a:solidFill>
                  <a:schemeClr val="bg1">
                    <a:lumMod val="50000"/>
                  </a:schemeClr>
                </a:solidFill>
                <a:cs typeface="Gotham Book"/>
              </a:rPr>
              <a:t> y los </a:t>
            </a:r>
            <a:r>
              <a:rPr lang="es-ES_tradnl" sz="1600" b="1" dirty="0">
                <a:solidFill>
                  <a:srgbClr val="64075D"/>
                </a:solidFill>
                <a:cs typeface="Gotham Book"/>
              </a:rPr>
              <a:t>corticoides</a:t>
            </a:r>
            <a:r>
              <a:rPr lang="es-ES_tradnl" sz="1600" dirty="0">
                <a:solidFill>
                  <a:schemeClr val="bg1">
                    <a:lumMod val="50000"/>
                  </a:schemeClr>
                </a:solidFill>
                <a:cs typeface="Gotham Book"/>
              </a:rPr>
              <a:t> parecen tener un importante papel </a:t>
            </a:r>
            <a:r>
              <a:rPr lang="es-ES_tradnl" sz="1600" b="1" dirty="0">
                <a:solidFill>
                  <a:srgbClr val="64075D"/>
                </a:solidFill>
                <a:cs typeface="Gotham Book"/>
              </a:rPr>
              <a:t>como adyuvantes</a:t>
            </a:r>
            <a:r>
              <a:rPr lang="es-ES_tradnl" sz="1600" dirty="0">
                <a:solidFill>
                  <a:schemeClr val="bg1">
                    <a:lumMod val="50000"/>
                  </a:schemeClr>
                </a:solidFill>
                <a:cs typeface="Gotham Book"/>
              </a:rPr>
              <a:t>. Dado el frecuente componente incidental del dolor, resulta fundamental el empleo de dosis de rescate de opioides. </a:t>
            </a:r>
            <a:endParaRPr lang="es-ES_tradnl" sz="1600" dirty="0" smtClean="0">
              <a:solidFill>
                <a:schemeClr val="bg1">
                  <a:lumMod val="50000"/>
                </a:schemeClr>
              </a:solidFill>
              <a:cs typeface="Gotham Book"/>
            </a:endParaRPr>
          </a:p>
          <a:p>
            <a:pPr>
              <a:buBlip>
                <a:blip r:embed="rId3"/>
              </a:buBlip>
            </a:pPr>
            <a:r>
              <a:rPr lang="es-ES_tradnl" sz="1600" dirty="0">
                <a:solidFill>
                  <a:schemeClr val="bg1">
                    <a:lumMod val="50000"/>
                  </a:schemeClr>
                </a:solidFill>
                <a:cs typeface="Gotham Book"/>
              </a:rPr>
              <a:t>Además </a:t>
            </a:r>
            <a:r>
              <a:rPr lang="es-ES_tradnl" sz="1600" dirty="0" smtClean="0">
                <a:solidFill>
                  <a:schemeClr val="bg1">
                    <a:lumMod val="50000"/>
                  </a:schemeClr>
                </a:solidFill>
                <a:cs typeface="Gotham Book"/>
              </a:rPr>
              <a:t>deben manejarse otros </a:t>
            </a:r>
            <a:r>
              <a:rPr lang="es-ES_tradnl" sz="1600" b="1" dirty="0">
                <a:solidFill>
                  <a:srgbClr val="64075D"/>
                </a:solidFill>
                <a:cs typeface="Gotham Book"/>
              </a:rPr>
              <a:t>tratamientos más </a:t>
            </a:r>
            <a:r>
              <a:rPr lang="es-ES_tradnl" sz="1600" b="1" dirty="0" smtClean="0">
                <a:solidFill>
                  <a:srgbClr val="64075D"/>
                </a:solidFill>
                <a:cs typeface="Gotham Book"/>
              </a:rPr>
              <a:t>específicos</a:t>
            </a:r>
            <a:r>
              <a:rPr lang="es-ES_tradnl" sz="1600" dirty="0" smtClean="0">
                <a:solidFill>
                  <a:schemeClr val="bg1">
                    <a:lumMod val="50000"/>
                  </a:schemeClr>
                </a:solidFill>
                <a:cs typeface="Gotham Book"/>
              </a:rPr>
              <a:t>: </a:t>
            </a:r>
          </a:p>
          <a:p>
            <a:pPr lvl="1">
              <a:buClr>
                <a:srgbClr val="64075D"/>
              </a:buClr>
              <a:buFont typeface="Arial"/>
              <a:buChar char="•"/>
            </a:pPr>
            <a:r>
              <a:rPr lang="es-ES_tradnl" sz="1600" dirty="0" smtClean="0">
                <a:solidFill>
                  <a:schemeClr val="bg1">
                    <a:lumMod val="50000"/>
                  </a:schemeClr>
                </a:solidFill>
                <a:cs typeface="Gotham Book"/>
              </a:rPr>
              <a:t>Agentes </a:t>
            </a:r>
            <a:r>
              <a:rPr lang="es-ES_tradnl" sz="1600" dirty="0">
                <a:solidFill>
                  <a:schemeClr val="bg1">
                    <a:lumMod val="50000"/>
                  </a:schemeClr>
                </a:solidFill>
                <a:cs typeface="Gotham Book"/>
              </a:rPr>
              <a:t>modificadores del metabolismo óseo (</a:t>
            </a:r>
            <a:r>
              <a:rPr lang="es-ES_tradnl" sz="1600" dirty="0" err="1">
                <a:solidFill>
                  <a:schemeClr val="bg1">
                    <a:lumMod val="50000"/>
                  </a:schemeClr>
                </a:solidFill>
                <a:cs typeface="Gotham Book"/>
              </a:rPr>
              <a:t>bifosfonatos</a:t>
            </a:r>
            <a:r>
              <a:rPr lang="es-ES_tradnl" sz="1600" dirty="0">
                <a:solidFill>
                  <a:schemeClr val="bg1">
                    <a:lumMod val="50000"/>
                  </a:schemeClr>
                </a:solidFill>
                <a:cs typeface="Gotham Book"/>
              </a:rPr>
              <a:t> y </a:t>
            </a:r>
            <a:r>
              <a:rPr lang="es-ES_tradnl" sz="1600" dirty="0" err="1" smtClean="0">
                <a:solidFill>
                  <a:schemeClr val="bg1">
                    <a:lumMod val="50000"/>
                  </a:schemeClr>
                </a:solidFill>
                <a:cs typeface="Gotham Book"/>
              </a:rPr>
              <a:t>denosumab</a:t>
            </a:r>
            <a:r>
              <a:rPr lang="es-ES_tradnl" sz="1600" dirty="0" smtClean="0">
                <a:solidFill>
                  <a:schemeClr val="bg1">
                    <a:lumMod val="50000"/>
                  </a:schemeClr>
                </a:solidFill>
                <a:cs typeface="Gotham Book"/>
              </a:rPr>
              <a:t>). </a:t>
            </a:r>
          </a:p>
          <a:p>
            <a:pPr lvl="1">
              <a:buClr>
                <a:srgbClr val="64075D"/>
              </a:buClr>
              <a:buFont typeface="Arial"/>
              <a:buChar char="•"/>
            </a:pPr>
            <a:r>
              <a:rPr lang="es-ES_tradnl" sz="1600" dirty="0">
                <a:solidFill>
                  <a:schemeClr val="bg1">
                    <a:lumMod val="50000"/>
                  </a:schemeClr>
                </a:solidFill>
                <a:cs typeface="Gotham Book"/>
              </a:rPr>
              <a:t>Radioterapia (tratamiento de elección cuando el dolor óseo está localizado en un número reducido de </a:t>
            </a:r>
            <a:r>
              <a:rPr lang="es-ES_tradnl" sz="1600" dirty="0" smtClean="0">
                <a:solidFill>
                  <a:schemeClr val="bg1">
                    <a:lumMod val="50000"/>
                  </a:schemeClr>
                </a:solidFill>
                <a:cs typeface="Gotham Book"/>
              </a:rPr>
              <a:t>metástasis) </a:t>
            </a:r>
          </a:p>
          <a:p>
            <a:pPr lvl="1">
              <a:buClr>
                <a:srgbClr val="64075D"/>
              </a:buClr>
              <a:buFont typeface="Arial"/>
              <a:buChar char="•"/>
            </a:pPr>
            <a:r>
              <a:rPr lang="es-ES_tradnl" sz="1600" dirty="0">
                <a:solidFill>
                  <a:schemeClr val="bg1">
                    <a:lumMod val="50000"/>
                  </a:schemeClr>
                </a:solidFill>
                <a:cs typeface="Gotham Book"/>
              </a:rPr>
              <a:t>Radiofármacos </a:t>
            </a:r>
            <a:r>
              <a:rPr lang="es-ES_tradnl" sz="1600" dirty="0" smtClean="0">
                <a:solidFill>
                  <a:schemeClr val="bg1">
                    <a:lumMod val="50000"/>
                  </a:schemeClr>
                </a:solidFill>
                <a:cs typeface="Gotham Book"/>
              </a:rPr>
              <a:t>(cuando </a:t>
            </a:r>
            <a:r>
              <a:rPr lang="es-ES_tradnl" sz="1600" dirty="0">
                <a:solidFill>
                  <a:schemeClr val="bg1">
                    <a:lumMod val="50000"/>
                  </a:schemeClr>
                </a:solidFill>
                <a:cs typeface="Gotham Book"/>
              </a:rPr>
              <a:t>el dolor es causado por metástasis </a:t>
            </a:r>
            <a:r>
              <a:rPr lang="es-ES_tradnl" sz="1600" dirty="0" smtClean="0">
                <a:solidFill>
                  <a:schemeClr val="bg1">
                    <a:lumMod val="50000"/>
                  </a:schemeClr>
                </a:solidFill>
                <a:cs typeface="Gotham Book"/>
              </a:rPr>
              <a:t>múltiples)  </a:t>
            </a:r>
            <a:endParaRPr lang="es-ES_tradnl" sz="1600" dirty="0">
              <a:solidFill>
                <a:schemeClr val="bg1">
                  <a:lumMod val="50000"/>
                </a:schemeClr>
              </a:solidFill>
              <a:cs typeface="Gotham Book"/>
            </a:endParaRPr>
          </a:p>
          <a:p>
            <a:pPr lvl="1">
              <a:buClr>
                <a:srgbClr val="64075D"/>
              </a:buClr>
              <a:buFont typeface="Arial"/>
              <a:buChar char="•"/>
            </a:pPr>
            <a:r>
              <a:rPr lang="es-ES_tradnl" sz="1600" dirty="0">
                <a:solidFill>
                  <a:schemeClr val="bg1">
                    <a:lumMod val="50000"/>
                  </a:schemeClr>
                </a:solidFill>
                <a:cs typeface="Gotham Book"/>
              </a:rPr>
              <a:t>Técnicas quirúrgicas </a:t>
            </a:r>
            <a:r>
              <a:rPr lang="es-ES_tradnl" sz="1600" dirty="0" smtClean="0">
                <a:solidFill>
                  <a:schemeClr val="bg1">
                    <a:lumMod val="50000"/>
                  </a:schemeClr>
                </a:solidFill>
                <a:cs typeface="Gotham Book"/>
              </a:rPr>
              <a:t>(en </a:t>
            </a:r>
            <a:r>
              <a:rPr lang="es-ES_tradnl" sz="1600" dirty="0">
                <a:solidFill>
                  <a:schemeClr val="bg1">
                    <a:lumMod val="50000"/>
                  </a:schemeClr>
                </a:solidFill>
                <a:cs typeface="Gotham Book"/>
              </a:rPr>
              <a:t>fracturas patológicas de huesos </a:t>
            </a:r>
            <a:r>
              <a:rPr lang="es-ES_tradnl" sz="1600" dirty="0" smtClean="0">
                <a:solidFill>
                  <a:schemeClr val="bg1">
                    <a:lumMod val="50000"/>
                  </a:schemeClr>
                </a:solidFill>
                <a:cs typeface="Gotham Book"/>
              </a:rPr>
              <a:t>largos; </a:t>
            </a:r>
            <a:r>
              <a:rPr lang="es-ES_tradnl" sz="1600" dirty="0" err="1">
                <a:solidFill>
                  <a:schemeClr val="bg1">
                    <a:lumMod val="50000"/>
                  </a:schemeClr>
                </a:solidFill>
                <a:cs typeface="Gotham Book"/>
              </a:rPr>
              <a:t>vertebroplastia</a:t>
            </a:r>
            <a:r>
              <a:rPr lang="es-ES_tradnl" sz="1600" dirty="0">
                <a:solidFill>
                  <a:schemeClr val="bg1">
                    <a:lumMod val="50000"/>
                  </a:schemeClr>
                </a:solidFill>
                <a:cs typeface="Gotham Book"/>
              </a:rPr>
              <a:t> o </a:t>
            </a:r>
            <a:r>
              <a:rPr lang="es-ES_tradnl" sz="1600" dirty="0" smtClean="0">
                <a:solidFill>
                  <a:schemeClr val="bg1">
                    <a:lumMod val="50000"/>
                  </a:schemeClr>
                </a:solidFill>
                <a:cs typeface="Gotham Book"/>
              </a:rPr>
              <a:t> </a:t>
            </a:r>
            <a:r>
              <a:rPr lang="es-ES_tradnl" sz="1600" dirty="0" err="1" smtClean="0">
                <a:solidFill>
                  <a:schemeClr val="bg1">
                    <a:lumMod val="50000"/>
                  </a:schemeClr>
                </a:solidFill>
                <a:cs typeface="Gotham Book"/>
              </a:rPr>
              <a:t>cifoplastia</a:t>
            </a:r>
            <a:r>
              <a:rPr lang="es-ES_tradnl" sz="1600" dirty="0" smtClean="0">
                <a:solidFill>
                  <a:schemeClr val="bg1">
                    <a:lumMod val="50000"/>
                  </a:schemeClr>
                </a:solidFill>
                <a:cs typeface="Gotham Book"/>
              </a:rPr>
              <a:t>, </a:t>
            </a:r>
            <a:r>
              <a:rPr lang="es-ES_tradnl" sz="1600" dirty="0">
                <a:solidFill>
                  <a:schemeClr val="bg1">
                    <a:lumMod val="50000"/>
                  </a:schemeClr>
                </a:solidFill>
                <a:cs typeface="Gotham Book"/>
              </a:rPr>
              <a:t>reducen significativamente el </a:t>
            </a:r>
            <a:r>
              <a:rPr lang="es-ES_tradnl" sz="1600" dirty="0" smtClean="0">
                <a:solidFill>
                  <a:schemeClr val="bg1">
                    <a:lumMod val="50000"/>
                  </a:schemeClr>
                </a:solidFill>
                <a:cs typeface="Gotham Book"/>
              </a:rPr>
              <a:t>dolor</a:t>
            </a:r>
            <a:r>
              <a:rPr lang="es-ES_tradnl" sz="1600" dirty="0">
                <a:solidFill>
                  <a:schemeClr val="bg1">
                    <a:lumMod val="50000"/>
                  </a:schemeClr>
                </a:solidFill>
                <a:cs typeface="Gotham Book"/>
              </a:rPr>
              <a:t>)</a:t>
            </a:r>
            <a:endParaRPr lang="es-ES_tradnl" sz="1600" dirty="0">
              <a:solidFill>
                <a:srgbClr val="7F7F7F"/>
              </a:solidFill>
              <a:cs typeface="Gotham Book"/>
            </a:endParaRPr>
          </a:p>
        </p:txBody>
      </p:sp>
      <p:sp>
        <p:nvSpPr>
          <p:cNvPr id="4" name="Rectángulo 3"/>
          <p:cNvSpPr/>
          <p:nvPr/>
        </p:nvSpPr>
        <p:spPr>
          <a:xfrm>
            <a:off x="450636" y="1285196"/>
            <a:ext cx="3008811" cy="523220"/>
          </a:xfrm>
          <a:prstGeom prst="rect">
            <a:avLst/>
          </a:prstGeom>
        </p:spPr>
        <p:txBody>
          <a:bodyPr wrap="square">
            <a:spAutoFit/>
          </a:bodyPr>
          <a:lstStyle/>
          <a:p>
            <a:r>
              <a:rPr lang="es-ES_tradnl" sz="2800" b="1" dirty="0">
                <a:solidFill>
                  <a:srgbClr val="FCC40D"/>
                </a:solidFill>
                <a:cs typeface="Calibri"/>
              </a:rPr>
              <a:t>TRATAMIENTO </a:t>
            </a:r>
            <a:endParaRPr lang="es-ES_tradnl" sz="2800" b="1" dirty="0">
              <a:latin typeface="Calibri"/>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925154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ángulo 1"/>
          <p:cNvSpPr/>
          <p:nvPr/>
        </p:nvSpPr>
        <p:spPr>
          <a:xfrm>
            <a:off x="-1" y="838116"/>
            <a:ext cx="9235913" cy="5139868"/>
          </a:xfrm>
          <a:prstGeom prst="rect">
            <a:avLst/>
          </a:prstGeom>
        </p:spPr>
        <p:txBody>
          <a:bodyPr wrap="square">
            <a:spAutoFit/>
          </a:bodyPr>
          <a:lstStyle/>
          <a:p>
            <a:pPr algn="ctr"/>
            <a:r>
              <a:rPr lang="es-ES_tradnl" sz="4400" b="1" dirty="0" smtClean="0">
                <a:solidFill>
                  <a:srgbClr val="FCC40D"/>
                </a:solidFill>
                <a:latin typeface="Calibri"/>
                <a:cs typeface="Calibri"/>
              </a:rPr>
              <a:t>Tipos </a:t>
            </a:r>
            <a:r>
              <a:rPr lang="es-ES_tradnl" sz="4400" b="1" dirty="0">
                <a:solidFill>
                  <a:srgbClr val="FCC40D"/>
                </a:solidFill>
                <a:latin typeface="Calibri"/>
                <a:cs typeface="Calibri"/>
              </a:rPr>
              <a:t>de Dolor </a:t>
            </a:r>
            <a:r>
              <a:rPr lang="es-ES_tradnl" sz="4400" b="1" dirty="0" smtClean="0">
                <a:solidFill>
                  <a:srgbClr val="FCC40D"/>
                </a:solidFill>
                <a:latin typeface="Calibri"/>
                <a:cs typeface="Calibri"/>
              </a:rPr>
              <a:t>Oncológico</a:t>
            </a:r>
          </a:p>
          <a:p>
            <a:pPr algn="ctr"/>
            <a:endParaRPr lang="es-ES_tradnl" sz="4000" b="1" dirty="0">
              <a:solidFill>
                <a:srgbClr val="FCC40D"/>
              </a:solidFill>
              <a:latin typeface="Gotham"/>
              <a:cs typeface="Gotham"/>
            </a:endParaRPr>
          </a:p>
          <a:p>
            <a:pPr lvl="2"/>
            <a:r>
              <a:rPr lang="es-ES_tradnl" sz="3600" b="1" dirty="0">
                <a:solidFill>
                  <a:prstClr val="white">
                    <a:lumMod val="65000"/>
                  </a:prstClr>
                </a:solidFill>
                <a:cs typeface="Calibri"/>
              </a:rPr>
              <a:t>Dolor Visceral</a:t>
            </a:r>
          </a:p>
          <a:p>
            <a:pPr lvl="2"/>
            <a:r>
              <a:rPr lang="es-ES_tradnl" sz="4000" b="1" dirty="0" smtClean="0">
                <a:solidFill>
                  <a:srgbClr val="FCC40D"/>
                </a:solidFill>
                <a:latin typeface="Gotham"/>
                <a:cs typeface="Gotham"/>
              </a:rPr>
              <a:t>   </a:t>
            </a:r>
            <a:r>
              <a:rPr lang="es-ES_tradnl" sz="3200" b="1" dirty="0">
                <a:solidFill>
                  <a:prstClr val="white"/>
                </a:solidFill>
                <a:cs typeface="Calibri"/>
              </a:rPr>
              <a:t>Definición</a:t>
            </a:r>
          </a:p>
          <a:p>
            <a:pPr lvl="2"/>
            <a:r>
              <a:rPr lang="es-ES_tradnl" sz="3200" b="1" dirty="0">
                <a:solidFill>
                  <a:prstClr val="white"/>
                </a:solidFill>
                <a:cs typeface="Calibri"/>
              </a:rPr>
              <a:t>   </a:t>
            </a:r>
            <a:r>
              <a:rPr lang="es-ES_tradnl" sz="3200" b="1" dirty="0" smtClean="0">
                <a:solidFill>
                  <a:prstClr val="white"/>
                </a:solidFill>
                <a:cs typeface="Calibri"/>
              </a:rPr>
              <a:t>  Fisiopatología </a:t>
            </a:r>
            <a:r>
              <a:rPr lang="es-ES_tradnl" sz="3200" b="1" dirty="0">
                <a:solidFill>
                  <a:prstClr val="white"/>
                </a:solidFill>
                <a:cs typeface="Calibri"/>
              </a:rPr>
              <a:t>del dolor visceral</a:t>
            </a:r>
          </a:p>
          <a:p>
            <a:pPr lvl="2"/>
            <a:r>
              <a:rPr lang="es-ES_tradnl" sz="3200" b="1" dirty="0">
                <a:solidFill>
                  <a:prstClr val="white"/>
                </a:solidFill>
                <a:cs typeface="Calibri"/>
              </a:rPr>
              <a:t>   </a:t>
            </a:r>
            <a:r>
              <a:rPr lang="es-ES_tradnl" sz="3200" b="1" dirty="0" smtClean="0">
                <a:solidFill>
                  <a:prstClr val="white"/>
                </a:solidFill>
                <a:cs typeface="Calibri"/>
              </a:rPr>
              <a:t>  Tipos </a:t>
            </a:r>
            <a:r>
              <a:rPr lang="es-ES_tradnl" sz="3200" b="1" dirty="0">
                <a:solidFill>
                  <a:prstClr val="white"/>
                </a:solidFill>
                <a:cs typeface="Calibri"/>
              </a:rPr>
              <a:t>de dolor visceral</a:t>
            </a:r>
          </a:p>
          <a:p>
            <a:pPr lvl="2"/>
            <a:r>
              <a:rPr lang="es-ES_tradnl" sz="3200" b="1" dirty="0">
                <a:solidFill>
                  <a:prstClr val="white"/>
                </a:solidFill>
                <a:cs typeface="Calibri"/>
              </a:rPr>
              <a:t>   </a:t>
            </a:r>
            <a:r>
              <a:rPr lang="es-ES_tradnl" sz="3200" b="1" dirty="0" smtClean="0">
                <a:solidFill>
                  <a:prstClr val="white"/>
                </a:solidFill>
                <a:cs typeface="Calibri"/>
              </a:rPr>
              <a:t>  Evaluación </a:t>
            </a:r>
            <a:r>
              <a:rPr lang="es-ES_tradnl" sz="3200" b="1" dirty="0">
                <a:solidFill>
                  <a:prstClr val="white"/>
                </a:solidFill>
                <a:cs typeface="Calibri"/>
              </a:rPr>
              <a:t>del dolor visceral</a:t>
            </a:r>
          </a:p>
          <a:p>
            <a:pPr lvl="2"/>
            <a:r>
              <a:rPr lang="es-ES_tradnl" sz="3200" b="1" dirty="0">
                <a:solidFill>
                  <a:prstClr val="white"/>
                </a:solidFill>
                <a:cs typeface="Calibri"/>
              </a:rPr>
              <a:t>   </a:t>
            </a:r>
            <a:r>
              <a:rPr lang="es-ES_tradnl" sz="3200" b="1" dirty="0" smtClean="0">
                <a:solidFill>
                  <a:prstClr val="white"/>
                </a:solidFill>
                <a:cs typeface="Calibri"/>
              </a:rPr>
              <a:t>  Tratamiento </a:t>
            </a:r>
            <a:r>
              <a:rPr lang="es-ES_tradnl" sz="3200" b="1" dirty="0">
                <a:solidFill>
                  <a:prstClr val="white"/>
                </a:solidFill>
                <a:cs typeface="Calibri"/>
              </a:rPr>
              <a:t>del dolor visceral</a:t>
            </a:r>
          </a:p>
          <a:p>
            <a:pPr algn="ctr"/>
            <a:r>
              <a:rPr lang="es-ES_tradnl" sz="4000" b="1" dirty="0" smtClean="0">
                <a:solidFill>
                  <a:srgbClr val="FCC40D"/>
                </a:solidFill>
                <a:latin typeface="Gotham"/>
                <a:cs typeface="Gotham"/>
              </a:rPr>
              <a:t> </a:t>
            </a:r>
            <a:endParaRPr lang="es-ES_tradnl" sz="4000" dirty="0">
              <a:solidFill>
                <a:srgbClr val="FCC40D"/>
              </a:solidFill>
              <a:latin typeface="Gotham"/>
              <a:cs typeface="Gotham"/>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702570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VISCERAL</a:t>
            </a:r>
            <a:endParaRPr lang="es-ES_tradnl" sz="4000" b="1" dirty="0">
              <a:solidFill>
                <a:srgbClr val="FCC40D"/>
              </a:solidFill>
              <a:latin typeface="Calibri"/>
              <a:cs typeface="Calibri"/>
            </a:endParaRPr>
          </a:p>
        </p:txBody>
      </p:sp>
      <p:sp>
        <p:nvSpPr>
          <p:cNvPr id="3" name="Marcador de contenido 2"/>
          <p:cNvSpPr>
            <a:spLocks noGrp="1"/>
          </p:cNvSpPr>
          <p:nvPr>
            <p:ph idx="1"/>
          </p:nvPr>
        </p:nvSpPr>
        <p:spPr>
          <a:xfrm>
            <a:off x="457200" y="1870072"/>
            <a:ext cx="8229600" cy="4305001"/>
          </a:xfrm>
        </p:spPr>
        <p:txBody>
          <a:bodyPr/>
          <a:lstStyle/>
          <a:p>
            <a:pPr marL="0" indent="0">
              <a:buNone/>
            </a:pPr>
            <a:r>
              <a:rPr lang="es-ES_tradnl" sz="1600" b="1" dirty="0" smtClean="0">
                <a:solidFill>
                  <a:srgbClr val="64075D"/>
                </a:solidFill>
                <a:cs typeface="Calibri"/>
              </a:rPr>
              <a:t>Dolor producido </a:t>
            </a:r>
            <a:r>
              <a:rPr lang="es-ES_tradnl" sz="1600" b="1" dirty="0">
                <a:solidFill>
                  <a:srgbClr val="64075D"/>
                </a:solidFill>
                <a:cs typeface="Calibri"/>
              </a:rPr>
              <a:t>por estimulación de los receptores de dolor a nivel de las vísceras siendo una de las formas de dolor más frecuente ocasionada por diferentes </a:t>
            </a:r>
            <a:r>
              <a:rPr lang="es-ES_tradnl" sz="1600" b="1" dirty="0" smtClean="0">
                <a:solidFill>
                  <a:srgbClr val="64075D"/>
                </a:solidFill>
                <a:cs typeface="Calibri"/>
              </a:rPr>
              <a:t>enfermedades</a:t>
            </a:r>
            <a:r>
              <a:rPr lang="es-ES_tradnl" sz="1600" dirty="0" smtClean="0">
                <a:solidFill>
                  <a:schemeClr val="tx1">
                    <a:lumMod val="50000"/>
                    <a:lumOff val="50000"/>
                  </a:schemeClr>
                </a:solidFill>
                <a:cs typeface="Gotham Book"/>
              </a:rPr>
              <a:t>.</a:t>
            </a:r>
          </a:p>
          <a:p>
            <a:pPr marL="0" indent="0">
              <a:buNone/>
            </a:pPr>
            <a:endParaRPr lang="es-ES_tradnl" sz="800" dirty="0" smtClean="0">
              <a:solidFill>
                <a:schemeClr val="tx1">
                  <a:lumMod val="50000"/>
                  <a:lumOff val="50000"/>
                </a:schemeClr>
              </a:solidFill>
              <a:cs typeface="Gotham Book"/>
            </a:endParaRPr>
          </a:p>
          <a:p>
            <a:pPr>
              <a:buBlip>
                <a:blip r:embed="rId3"/>
              </a:buBlip>
            </a:pPr>
            <a:r>
              <a:rPr lang="es-ES_tradnl" sz="1600" dirty="0" smtClean="0">
                <a:solidFill>
                  <a:schemeClr val="bg1">
                    <a:lumMod val="50000"/>
                  </a:schemeClr>
                </a:solidFill>
                <a:cs typeface="Gotham Book"/>
              </a:rPr>
              <a:t>Los </a:t>
            </a:r>
            <a:r>
              <a:rPr lang="es-ES_tradnl" sz="1600" dirty="0">
                <a:solidFill>
                  <a:schemeClr val="bg1">
                    <a:lumMod val="50000"/>
                  </a:schemeClr>
                </a:solidFill>
                <a:cs typeface="Gotham Book"/>
              </a:rPr>
              <a:t>órganos más frecuentemente afectos suelen ser </a:t>
            </a:r>
            <a:r>
              <a:rPr lang="es-ES_tradnl" sz="1600" b="1" dirty="0">
                <a:solidFill>
                  <a:srgbClr val="64075D"/>
                </a:solidFill>
                <a:cs typeface="Gotham Book"/>
              </a:rPr>
              <a:t>el pulmón, el intestino, el hígado y el páncreas</a:t>
            </a:r>
            <a:r>
              <a:rPr lang="es-ES_tradnl" sz="1600" dirty="0">
                <a:solidFill>
                  <a:schemeClr val="bg1">
                    <a:lumMod val="50000"/>
                  </a:schemeClr>
                </a:solidFill>
                <a:cs typeface="Gotham Book"/>
              </a:rPr>
              <a:t>.  </a:t>
            </a:r>
            <a:r>
              <a:rPr lang="es-ES_tradnl" sz="1600" dirty="0" smtClean="0">
                <a:solidFill>
                  <a:schemeClr val="bg1">
                    <a:lumMod val="50000"/>
                  </a:schemeClr>
                </a:solidFill>
                <a:cs typeface="Gotham Book"/>
              </a:rPr>
              <a:t> </a:t>
            </a:r>
            <a:endParaRPr lang="es-ES_tradnl" sz="1600" dirty="0">
              <a:solidFill>
                <a:schemeClr val="bg1">
                  <a:lumMod val="50000"/>
                </a:schemeClr>
              </a:solidFill>
              <a:cs typeface="Gotham Book"/>
            </a:endParaRPr>
          </a:p>
          <a:p>
            <a:pPr>
              <a:buBlip>
                <a:blip r:embed="rId3"/>
              </a:buBlip>
            </a:pPr>
            <a:r>
              <a:rPr lang="es-ES_tradnl" sz="1600" dirty="0" smtClean="0">
                <a:solidFill>
                  <a:schemeClr val="bg1">
                    <a:lumMod val="50000"/>
                  </a:schemeClr>
                </a:solidFill>
                <a:cs typeface="Gotham Book"/>
              </a:rPr>
              <a:t>Se produce </a:t>
            </a:r>
            <a:r>
              <a:rPr lang="es-ES_tradnl" sz="1600" dirty="0">
                <a:solidFill>
                  <a:schemeClr val="bg1">
                    <a:lumMod val="50000"/>
                  </a:schemeClr>
                </a:solidFill>
                <a:cs typeface="Gotham Book"/>
              </a:rPr>
              <a:t>por invasión de órganos huecos como el </a:t>
            </a:r>
            <a:r>
              <a:rPr lang="es-ES_tradnl" sz="1600" dirty="0" smtClean="0">
                <a:solidFill>
                  <a:schemeClr val="bg1">
                    <a:lumMod val="50000"/>
                  </a:schemeClr>
                </a:solidFill>
                <a:cs typeface="Gotham Book"/>
              </a:rPr>
              <a:t>tracto gastrointestinal </a:t>
            </a:r>
            <a:r>
              <a:rPr lang="es-ES_tradnl" sz="1600" dirty="0">
                <a:solidFill>
                  <a:schemeClr val="bg1">
                    <a:lumMod val="50000"/>
                  </a:schemeClr>
                </a:solidFill>
                <a:cs typeface="Gotham Book"/>
              </a:rPr>
              <a:t>o genitourinario, por invasión del parénquima</a:t>
            </a:r>
            <a:r>
              <a:rPr lang="es-ES_tradnl" sz="1600" dirty="0" smtClean="0">
                <a:solidFill>
                  <a:schemeClr val="bg1">
                    <a:lumMod val="50000"/>
                  </a:schemeClr>
                </a:solidFill>
                <a:cs typeface="Gotham Book"/>
              </a:rPr>
              <a:t>, del </a:t>
            </a:r>
            <a:r>
              <a:rPr lang="es-ES_tradnl" sz="1600" dirty="0">
                <a:solidFill>
                  <a:schemeClr val="bg1">
                    <a:lumMod val="50000"/>
                  </a:schemeClr>
                </a:solidFill>
                <a:cs typeface="Gotham Book"/>
              </a:rPr>
              <a:t>peritoneo o de los tejidos blandos del </a:t>
            </a:r>
            <a:r>
              <a:rPr lang="es-ES_tradnl" sz="1600" dirty="0" err="1" smtClean="0">
                <a:solidFill>
                  <a:schemeClr val="bg1">
                    <a:lumMod val="50000"/>
                  </a:schemeClr>
                </a:solidFill>
                <a:cs typeface="Gotham Book"/>
              </a:rPr>
              <a:t>retroperitoneo</a:t>
            </a:r>
            <a:r>
              <a:rPr lang="es-ES_tradnl" sz="1600" dirty="0" smtClean="0">
                <a:solidFill>
                  <a:schemeClr val="bg1">
                    <a:lumMod val="50000"/>
                  </a:schemeClr>
                </a:solidFill>
                <a:cs typeface="Gotham Book"/>
              </a:rPr>
              <a:t>.</a:t>
            </a:r>
          </a:p>
          <a:p>
            <a:pPr marL="0" indent="0">
              <a:buNone/>
            </a:pPr>
            <a:endParaRPr lang="es-ES_tradnl" sz="800" dirty="0" smtClean="0">
              <a:solidFill>
                <a:schemeClr val="bg1">
                  <a:lumMod val="50000"/>
                </a:schemeClr>
              </a:solidFill>
              <a:cs typeface="Gotham Book"/>
            </a:endParaRPr>
          </a:p>
          <a:p>
            <a:pPr marL="0" indent="0">
              <a:buNone/>
            </a:pPr>
            <a:r>
              <a:rPr lang="es-ES_tradnl" sz="1600" dirty="0" smtClean="0">
                <a:solidFill>
                  <a:srgbClr val="7F7F7F"/>
                </a:solidFill>
                <a:cs typeface="Gotham Book"/>
              </a:rPr>
              <a:t>Como ejemplo</a:t>
            </a:r>
            <a:r>
              <a:rPr lang="es-ES_tradnl" sz="1600" dirty="0">
                <a:solidFill>
                  <a:srgbClr val="7F7F7F"/>
                </a:solidFill>
                <a:cs typeface="Gotham Book"/>
              </a:rPr>
              <a:t>, el dolor producido </a:t>
            </a:r>
            <a:r>
              <a:rPr lang="es-ES_tradnl" sz="1600" dirty="0" smtClean="0">
                <a:solidFill>
                  <a:srgbClr val="7F7F7F"/>
                </a:solidFill>
                <a:cs typeface="Gotham Book"/>
              </a:rPr>
              <a:t>por </a:t>
            </a:r>
            <a:r>
              <a:rPr lang="es-ES_tradnl" sz="1600" dirty="0">
                <a:solidFill>
                  <a:srgbClr val="7F7F7F"/>
                </a:solidFill>
                <a:cs typeface="Gotham Book"/>
              </a:rPr>
              <a:t>metástasis </a:t>
            </a:r>
            <a:r>
              <a:rPr lang="es-ES_tradnl" sz="1600" dirty="0" smtClean="0">
                <a:solidFill>
                  <a:srgbClr val="7F7F7F"/>
                </a:solidFill>
                <a:cs typeface="Gotham Book"/>
              </a:rPr>
              <a:t>ósea. El </a:t>
            </a:r>
            <a:r>
              <a:rPr lang="es-ES_tradnl" sz="1600" b="1" dirty="0" smtClean="0">
                <a:solidFill>
                  <a:srgbClr val="64075D"/>
                </a:solidFill>
                <a:cs typeface="Gotham Book"/>
              </a:rPr>
              <a:t>dolor óseo</a:t>
            </a:r>
            <a:r>
              <a:rPr lang="es-ES_tradnl" sz="1600" dirty="0" smtClean="0">
                <a:solidFill>
                  <a:srgbClr val="7F7F7F"/>
                </a:solidFill>
                <a:cs typeface="Gotham Book"/>
              </a:rPr>
              <a:t>: está </a:t>
            </a:r>
            <a:r>
              <a:rPr lang="es-ES_tradnl" sz="1600" dirty="0">
                <a:solidFill>
                  <a:srgbClr val="7F7F7F"/>
                </a:solidFill>
                <a:cs typeface="Gotham Book"/>
              </a:rPr>
              <a:t>presente en el 58-73% de las metástasis líticas y en el 42% de las metástasis </a:t>
            </a:r>
            <a:r>
              <a:rPr lang="es-ES_tradnl" sz="1600" dirty="0" err="1" smtClean="0">
                <a:solidFill>
                  <a:srgbClr val="7F7F7F"/>
                </a:solidFill>
                <a:cs typeface="Gotham Book"/>
              </a:rPr>
              <a:t>osteoblásticas</a:t>
            </a:r>
            <a:r>
              <a:rPr lang="es-ES_tradnl" sz="1600" dirty="0" smtClean="0">
                <a:solidFill>
                  <a:prstClr val="white">
                    <a:lumMod val="50000"/>
                  </a:prstClr>
                </a:solidFill>
                <a:cs typeface="Gotham Book"/>
              </a:rPr>
              <a:t>.</a:t>
            </a:r>
          </a:p>
          <a:p>
            <a:pPr marL="0" indent="0">
              <a:buNone/>
            </a:pPr>
            <a:endParaRPr lang="es-ES_tradnl" sz="800" dirty="0" smtClean="0">
              <a:solidFill>
                <a:srgbClr val="7F7F7F"/>
              </a:solidFill>
              <a:cs typeface="Gotham Book"/>
            </a:endParaRPr>
          </a:p>
          <a:p>
            <a:pPr lvl="0">
              <a:buBlip>
                <a:blip r:embed="rId3"/>
              </a:buBlip>
            </a:pPr>
            <a:r>
              <a:rPr lang="es-ES_tradnl" sz="1600" dirty="0">
                <a:solidFill>
                  <a:prstClr val="white">
                    <a:lumMod val="50000"/>
                  </a:prstClr>
                </a:solidFill>
                <a:cs typeface="Gotham Book"/>
              </a:rPr>
              <a:t>Es </a:t>
            </a:r>
            <a:r>
              <a:rPr lang="es-ES_tradnl" sz="1600" dirty="0" smtClean="0">
                <a:solidFill>
                  <a:prstClr val="white">
                    <a:lumMod val="50000"/>
                  </a:prstClr>
                </a:solidFill>
                <a:cs typeface="Gotham Book"/>
              </a:rPr>
              <a:t>de </a:t>
            </a:r>
            <a:r>
              <a:rPr lang="es-ES_tradnl" sz="1600" dirty="0">
                <a:solidFill>
                  <a:prstClr val="white">
                    <a:lumMod val="50000"/>
                  </a:prstClr>
                </a:solidFill>
                <a:cs typeface="Gotham Book"/>
              </a:rPr>
              <a:t>características </a:t>
            </a:r>
            <a:r>
              <a:rPr lang="es-ES_tradnl" sz="1600" dirty="0" err="1">
                <a:solidFill>
                  <a:prstClr val="white">
                    <a:lumMod val="50000"/>
                  </a:prstClr>
                </a:solidFill>
                <a:cs typeface="Gotham Book"/>
              </a:rPr>
              <a:t>nociceptivas</a:t>
            </a:r>
            <a:r>
              <a:rPr lang="es-ES_tradnl" sz="1600" dirty="0">
                <a:solidFill>
                  <a:prstClr val="white">
                    <a:lumMod val="50000"/>
                  </a:prstClr>
                </a:solidFill>
                <a:cs typeface="Gotham Book"/>
              </a:rPr>
              <a:t>, muy localizado por la rica inervación del </a:t>
            </a:r>
            <a:r>
              <a:rPr lang="es-ES_tradnl" sz="1600" dirty="0" smtClean="0">
                <a:solidFill>
                  <a:prstClr val="white">
                    <a:lumMod val="50000"/>
                  </a:prstClr>
                </a:solidFill>
                <a:cs typeface="Gotham Book"/>
              </a:rPr>
              <a:t>periostio</a:t>
            </a:r>
            <a:r>
              <a:rPr lang="es-ES_tradnl" sz="1600" dirty="0">
                <a:solidFill>
                  <a:prstClr val="white">
                    <a:lumMod val="50000"/>
                  </a:prstClr>
                </a:solidFill>
                <a:cs typeface="Gotham Book"/>
              </a:rPr>
              <a:t>.</a:t>
            </a:r>
            <a:r>
              <a:rPr lang="es-ES_tradnl" sz="1600" dirty="0" smtClean="0">
                <a:solidFill>
                  <a:prstClr val="white">
                    <a:lumMod val="50000"/>
                  </a:prstClr>
                </a:solidFill>
                <a:cs typeface="Gotham Book"/>
              </a:rPr>
              <a:t> </a:t>
            </a:r>
          </a:p>
          <a:p>
            <a:pPr>
              <a:buBlip>
                <a:blip r:embed="rId3"/>
              </a:buBlip>
            </a:pPr>
            <a:r>
              <a:rPr lang="es-ES_tradnl" sz="1600" dirty="0">
                <a:solidFill>
                  <a:prstClr val="white">
                    <a:lumMod val="50000"/>
                  </a:prstClr>
                </a:solidFill>
                <a:cs typeface="Gotham Book"/>
              </a:rPr>
              <a:t>P</a:t>
            </a:r>
            <a:r>
              <a:rPr lang="es-ES_tradnl" sz="1600" dirty="0" smtClean="0">
                <a:solidFill>
                  <a:prstClr val="white">
                    <a:lumMod val="50000"/>
                  </a:prstClr>
                </a:solidFill>
                <a:cs typeface="Gotham Book"/>
              </a:rPr>
              <a:t>uede </a:t>
            </a:r>
            <a:r>
              <a:rPr lang="es-ES_tradnl" sz="1600" dirty="0">
                <a:solidFill>
                  <a:prstClr val="white">
                    <a:lumMod val="50000"/>
                  </a:prstClr>
                </a:solidFill>
                <a:cs typeface="Gotham Book"/>
              </a:rPr>
              <a:t>ser funcional, por debilidad mecánica o mecánico, por pérdida ósea. </a:t>
            </a:r>
            <a:endParaRPr lang="es-ES_tradnl" sz="1600" dirty="0" smtClean="0">
              <a:solidFill>
                <a:prstClr val="white">
                  <a:lumMod val="50000"/>
                </a:prstClr>
              </a:solidFill>
              <a:cs typeface="Gotham Book"/>
            </a:endParaRPr>
          </a:p>
          <a:p>
            <a:pPr>
              <a:buBlip>
                <a:blip r:embed="rId3"/>
              </a:buBlip>
            </a:pPr>
            <a:r>
              <a:rPr lang="es-ES_tradnl" sz="1600" dirty="0" smtClean="0">
                <a:solidFill>
                  <a:prstClr val="white">
                    <a:lumMod val="50000"/>
                  </a:prstClr>
                </a:solidFill>
                <a:cs typeface="Gotham Book"/>
              </a:rPr>
              <a:t>Es </a:t>
            </a:r>
            <a:r>
              <a:rPr lang="es-ES_tradnl" sz="1600" dirty="0">
                <a:solidFill>
                  <a:prstClr val="white">
                    <a:lumMod val="50000"/>
                  </a:prstClr>
                </a:solidFill>
                <a:cs typeface="Gotham Book"/>
              </a:rPr>
              <a:t>un dolor típicamente incidental y se asocia con relativa frecuencia a eventos esqueléticos, fundamentalmente fracturas </a:t>
            </a:r>
            <a:r>
              <a:rPr lang="es-ES_tradnl" sz="1600" dirty="0" smtClean="0">
                <a:solidFill>
                  <a:prstClr val="white">
                    <a:lumMod val="50000"/>
                  </a:prstClr>
                </a:solidFill>
                <a:cs typeface="Gotham Book"/>
              </a:rPr>
              <a:t>patológicas.</a:t>
            </a:r>
            <a:r>
              <a:rPr lang="es-ES_tradnl" sz="1600" dirty="0" smtClean="0">
                <a:solidFill>
                  <a:srgbClr val="7F7F7F"/>
                </a:solidFill>
                <a:cs typeface="Gotham Book"/>
              </a:rPr>
              <a:t> </a:t>
            </a:r>
            <a:endParaRPr lang="es-ES_tradnl" sz="1600" dirty="0">
              <a:solidFill>
                <a:srgbClr val="7F7F7F"/>
              </a:solidFill>
              <a:cs typeface="Gotham Book"/>
            </a:endParaRPr>
          </a:p>
          <a:p>
            <a:pPr marL="0" indent="0">
              <a:buNone/>
            </a:pPr>
            <a:endParaRPr lang="es-ES_tradnl" sz="1600" baseline="30000" dirty="0">
              <a:solidFill>
                <a:prstClr val="white">
                  <a:lumMod val="50000"/>
                </a:prstClr>
              </a:solidFill>
              <a:cs typeface="Gotham Book"/>
            </a:endParaRPr>
          </a:p>
          <a:p>
            <a:pPr marL="0" indent="0">
              <a:buNone/>
            </a:pPr>
            <a:endParaRPr lang="es-ES_tradnl" sz="1600" dirty="0">
              <a:solidFill>
                <a:srgbClr val="7F7F7F"/>
              </a:solidFill>
              <a:cs typeface="Gotham Book"/>
            </a:endParaRPr>
          </a:p>
        </p:txBody>
      </p:sp>
      <p:sp>
        <p:nvSpPr>
          <p:cNvPr id="4" name="Rectángulo 3"/>
          <p:cNvSpPr/>
          <p:nvPr/>
        </p:nvSpPr>
        <p:spPr>
          <a:xfrm>
            <a:off x="450637" y="1285196"/>
            <a:ext cx="2100156" cy="523220"/>
          </a:xfrm>
          <a:prstGeom prst="rect">
            <a:avLst/>
          </a:prstGeom>
        </p:spPr>
        <p:txBody>
          <a:bodyPr wrap="square">
            <a:spAutoFit/>
          </a:bodyPr>
          <a:lstStyle/>
          <a:p>
            <a:r>
              <a:rPr lang="es-ES_tradnl" sz="2800" b="1" dirty="0">
                <a:solidFill>
                  <a:srgbClr val="FCC40D"/>
                </a:solidFill>
                <a:latin typeface="Calibri"/>
                <a:cs typeface="Calibri"/>
              </a:rPr>
              <a:t>DEFINICIÓN</a:t>
            </a:r>
            <a:endParaRPr lang="es-ES_tradnl" sz="2800" b="1" dirty="0">
              <a:latin typeface="Calibri"/>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3830120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latin typeface="Calibri"/>
                <a:cs typeface="Calibri"/>
              </a:rPr>
              <a:t>DOLOR </a:t>
            </a:r>
            <a:r>
              <a:rPr lang="es-ES_tradnl" sz="4000" b="1" dirty="0">
                <a:solidFill>
                  <a:srgbClr val="FCC40D"/>
                </a:solidFill>
                <a:cs typeface="Calibri"/>
              </a:rPr>
              <a:t>VISCERAL</a:t>
            </a:r>
            <a:endParaRPr lang="es-ES_tradnl" sz="4000" b="1" dirty="0">
              <a:solidFill>
                <a:srgbClr val="FCC40D"/>
              </a:solidFill>
              <a:latin typeface="Calibri"/>
              <a:cs typeface="Calibri"/>
            </a:endParaRPr>
          </a:p>
        </p:txBody>
      </p:sp>
      <p:sp>
        <p:nvSpPr>
          <p:cNvPr id="3" name="Marcador de contenido 2"/>
          <p:cNvSpPr>
            <a:spLocks noGrp="1"/>
          </p:cNvSpPr>
          <p:nvPr>
            <p:ph idx="1"/>
          </p:nvPr>
        </p:nvSpPr>
        <p:spPr>
          <a:xfrm>
            <a:off x="457200" y="1768474"/>
            <a:ext cx="8229600" cy="4305001"/>
          </a:xfrm>
        </p:spPr>
        <p:txBody>
          <a:bodyPr/>
          <a:lstStyle/>
          <a:p>
            <a:pPr>
              <a:buBlip>
                <a:blip r:embed="rId3"/>
              </a:buBlip>
            </a:pPr>
            <a:r>
              <a:rPr lang="es-ES_tradnl" sz="1600" dirty="0">
                <a:solidFill>
                  <a:schemeClr val="bg1">
                    <a:lumMod val="50000"/>
                  </a:schemeClr>
                </a:solidFill>
                <a:cs typeface="Gotham Book"/>
              </a:rPr>
              <a:t>El sistema nervioso simpático tiene una serie de funciones sensoriales y aferentes, pudiendo regular el flujo autónomo asociado a determinados órganos o </a:t>
            </a:r>
            <a:r>
              <a:rPr lang="es-ES_tradnl" sz="1600" dirty="0" smtClean="0">
                <a:solidFill>
                  <a:schemeClr val="bg1">
                    <a:lumMod val="50000"/>
                  </a:schemeClr>
                </a:solidFill>
                <a:cs typeface="Gotham Book"/>
              </a:rPr>
              <a:t>vísceras. </a:t>
            </a:r>
          </a:p>
          <a:p>
            <a:pPr>
              <a:buBlip>
                <a:blip r:embed="rId3"/>
              </a:buBlip>
            </a:pPr>
            <a:r>
              <a:rPr lang="es-ES_tradnl" sz="1600" b="1" dirty="0" smtClean="0">
                <a:solidFill>
                  <a:srgbClr val="64075D"/>
                </a:solidFill>
                <a:cs typeface="Gotham Book"/>
              </a:rPr>
              <a:t>Las vísceras tienen </a:t>
            </a:r>
            <a:r>
              <a:rPr lang="es-ES_tradnl" sz="1600" b="1" dirty="0">
                <a:solidFill>
                  <a:srgbClr val="64075D"/>
                </a:solidFill>
                <a:cs typeface="Gotham Book"/>
              </a:rPr>
              <a:t>una baja densidad de inervación sensoria</a:t>
            </a:r>
            <a:r>
              <a:rPr lang="es-ES_tradnl" sz="1600" dirty="0">
                <a:solidFill>
                  <a:schemeClr val="bg1">
                    <a:lumMod val="50000"/>
                  </a:schemeClr>
                </a:solidFill>
                <a:cs typeface="Gotham Book"/>
              </a:rPr>
              <a:t>l y una extensa divergencia de receptores a nivel del sistema nervioso central, lo que hace que la percepción sea más difusa que la que se percibe cuando se estimulan los receptores cutáneos en lo que se refiere a la localización y el tiempo. </a:t>
            </a:r>
            <a:endParaRPr lang="es-ES_tradnl" sz="1600" dirty="0" smtClean="0">
              <a:solidFill>
                <a:schemeClr val="bg1">
                  <a:lumMod val="50000"/>
                </a:schemeClr>
              </a:solidFill>
              <a:cs typeface="Gotham Book"/>
            </a:endParaRPr>
          </a:p>
          <a:p>
            <a:pPr>
              <a:buBlip>
                <a:blip r:embed="rId3"/>
              </a:buBlip>
            </a:pPr>
            <a:r>
              <a:rPr lang="es-ES_tradnl" sz="1600" dirty="0" smtClean="0">
                <a:solidFill>
                  <a:schemeClr val="bg1">
                    <a:lumMod val="50000"/>
                  </a:schemeClr>
                </a:solidFill>
                <a:cs typeface="Gotham Book"/>
              </a:rPr>
              <a:t>Las fibras aferentes que inervan las vísceras se proyectan a nivel del SNC a través del sistema nervioso autónomo simpático y parasimpático.</a:t>
            </a:r>
          </a:p>
          <a:p>
            <a:pPr>
              <a:buBlip>
                <a:blip r:embed="rId3"/>
              </a:buBlip>
            </a:pPr>
            <a:r>
              <a:rPr lang="es-ES_tradnl" sz="1600" dirty="0" smtClean="0">
                <a:solidFill>
                  <a:schemeClr val="bg1">
                    <a:lumMod val="50000"/>
                  </a:schemeClr>
                </a:solidFill>
                <a:cs typeface="Gotham Book"/>
              </a:rPr>
              <a:t>Es </a:t>
            </a:r>
            <a:r>
              <a:rPr lang="es-ES_tradnl" sz="1600" dirty="0">
                <a:solidFill>
                  <a:schemeClr val="bg1">
                    <a:lumMod val="50000"/>
                  </a:schemeClr>
                </a:solidFill>
                <a:cs typeface="Gotham Book"/>
              </a:rPr>
              <a:t>percibido en la línea media del cuerpo, a nivel de la parte baja del esternón o en el abdomen superior, aunque puede ser un dolor referido y percibirse en zonas corporales concretas alejadas del lugar donde se </a:t>
            </a:r>
            <a:r>
              <a:rPr lang="es-ES_tradnl" sz="1600" dirty="0" smtClean="0">
                <a:solidFill>
                  <a:schemeClr val="bg1">
                    <a:lumMod val="50000"/>
                  </a:schemeClr>
                </a:solidFill>
                <a:cs typeface="Gotham Book"/>
              </a:rPr>
              <a:t>originó  (infarto </a:t>
            </a:r>
            <a:r>
              <a:rPr lang="es-ES_tradnl" sz="1600" dirty="0">
                <a:solidFill>
                  <a:schemeClr val="bg1">
                    <a:lumMod val="50000"/>
                  </a:schemeClr>
                </a:solidFill>
                <a:cs typeface="Gotham Book"/>
              </a:rPr>
              <a:t>de </a:t>
            </a:r>
            <a:r>
              <a:rPr lang="es-ES_tradnl" sz="1600" dirty="0" smtClean="0">
                <a:solidFill>
                  <a:schemeClr val="bg1">
                    <a:lumMod val="50000"/>
                  </a:schemeClr>
                </a:solidFill>
                <a:cs typeface="Gotham Book"/>
              </a:rPr>
              <a:t>miocardio). </a:t>
            </a:r>
          </a:p>
          <a:p>
            <a:pPr>
              <a:buBlip>
                <a:blip r:embed="rId3"/>
              </a:buBlip>
            </a:pPr>
            <a:r>
              <a:rPr lang="es-ES_tradnl" sz="1600" dirty="0" smtClean="0">
                <a:solidFill>
                  <a:schemeClr val="bg1">
                    <a:lumMod val="50000"/>
                  </a:schemeClr>
                </a:solidFill>
                <a:cs typeface="Gotham Book"/>
              </a:rPr>
              <a:t>Se </a:t>
            </a:r>
            <a:r>
              <a:rPr lang="es-ES_tradnl" sz="1600" dirty="0">
                <a:solidFill>
                  <a:schemeClr val="bg1">
                    <a:lumMod val="50000"/>
                  </a:schemeClr>
                </a:solidFill>
                <a:cs typeface="Gotham Book"/>
              </a:rPr>
              <a:t>describe como </a:t>
            </a:r>
            <a:r>
              <a:rPr lang="es-ES_tradnl" sz="1600" b="1" dirty="0">
                <a:solidFill>
                  <a:srgbClr val="64075D"/>
                </a:solidFill>
                <a:cs typeface="Gotham Book"/>
              </a:rPr>
              <a:t>continuo, sordo y </a:t>
            </a:r>
            <a:r>
              <a:rPr lang="es-ES_tradnl" sz="1600" b="1" dirty="0" smtClean="0">
                <a:solidFill>
                  <a:srgbClr val="64075D"/>
                </a:solidFill>
                <a:cs typeface="Gotham Book"/>
              </a:rPr>
              <a:t>profundo</a:t>
            </a:r>
            <a:r>
              <a:rPr lang="es-ES_tradnl" sz="1600" dirty="0" smtClean="0">
                <a:solidFill>
                  <a:schemeClr val="bg1">
                    <a:lumMod val="50000"/>
                  </a:schemeClr>
                </a:solidFill>
                <a:cs typeface="Gotham Book"/>
              </a:rPr>
              <a:t>, también </a:t>
            </a:r>
            <a:r>
              <a:rPr lang="es-ES_tradnl" sz="1600" dirty="0">
                <a:solidFill>
                  <a:schemeClr val="bg1">
                    <a:lumMod val="50000"/>
                  </a:schemeClr>
                </a:solidFill>
                <a:cs typeface="Gotham Book"/>
              </a:rPr>
              <a:t>un dolor</a:t>
            </a:r>
            <a:r>
              <a:rPr lang="es-ES_tradnl" sz="1600" b="1" dirty="0">
                <a:solidFill>
                  <a:srgbClr val="64075D"/>
                </a:solidFill>
                <a:cs typeface="Gotham Book"/>
              </a:rPr>
              <a:t> cólico</a:t>
            </a:r>
            <a:r>
              <a:rPr lang="es-ES_tradnl" sz="1600" dirty="0">
                <a:solidFill>
                  <a:schemeClr val="bg1">
                    <a:lumMod val="50000"/>
                  </a:schemeClr>
                </a:solidFill>
                <a:cs typeface="Gotham Book"/>
              </a:rPr>
              <a:t>, con exacerbaciones intermitentes, debido a la obstrucción de una víscera hueca como uréteres, intestino, etc. </a:t>
            </a:r>
          </a:p>
          <a:p>
            <a:pPr>
              <a:buBlip>
                <a:blip r:embed="rId3"/>
              </a:buBlip>
            </a:pPr>
            <a:r>
              <a:rPr lang="es-ES_tradnl" sz="1600" dirty="0" smtClean="0">
                <a:solidFill>
                  <a:schemeClr val="bg1">
                    <a:lumMod val="50000"/>
                  </a:schemeClr>
                </a:solidFill>
                <a:cs typeface="Gotham Book"/>
              </a:rPr>
              <a:t>Se </a:t>
            </a:r>
            <a:r>
              <a:rPr lang="es-ES_tradnl" sz="1600" b="1" dirty="0">
                <a:solidFill>
                  <a:srgbClr val="64075D"/>
                </a:solidFill>
                <a:cs typeface="Gotham Book"/>
              </a:rPr>
              <a:t>asocia a cortejo vegetativo</a:t>
            </a:r>
            <a:r>
              <a:rPr lang="es-ES_tradnl" sz="1600" dirty="0">
                <a:solidFill>
                  <a:schemeClr val="bg1">
                    <a:lumMod val="50000"/>
                  </a:schemeClr>
                </a:solidFill>
                <a:cs typeface="Gotham Book"/>
              </a:rPr>
              <a:t>, apareciendo sudoración fría, náuseas o vómitos y cambios en la tensión arterial y en la frecuencia cardíaca. </a:t>
            </a:r>
            <a:endParaRPr lang="es-ES_tradnl" sz="1600" dirty="0" smtClean="0">
              <a:solidFill>
                <a:schemeClr val="bg1">
                  <a:lumMod val="50000"/>
                </a:schemeClr>
              </a:solidFill>
              <a:cs typeface="Gotham Book"/>
            </a:endParaRPr>
          </a:p>
          <a:p>
            <a:pPr>
              <a:buBlip>
                <a:blip r:embed="rId3"/>
              </a:buBlip>
            </a:pPr>
            <a:r>
              <a:rPr lang="es-ES_tradnl" sz="1600" b="1" dirty="0" smtClean="0">
                <a:solidFill>
                  <a:srgbClr val="64075D"/>
                </a:solidFill>
                <a:cs typeface="Gotham Book"/>
              </a:rPr>
              <a:t>Responde bien </a:t>
            </a:r>
            <a:r>
              <a:rPr lang="es-ES_tradnl" sz="1600" b="1" dirty="0">
                <a:solidFill>
                  <a:srgbClr val="64075D"/>
                </a:solidFill>
                <a:cs typeface="Gotham Book"/>
              </a:rPr>
              <a:t>al tratamiento con opioides</a:t>
            </a:r>
            <a:r>
              <a:rPr lang="es-ES_tradnl" sz="1600" dirty="0">
                <a:solidFill>
                  <a:schemeClr val="bg1">
                    <a:lumMod val="50000"/>
                  </a:schemeClr>
                </a:solidFill>
                <a:cs typeface="Gotham Book"/>
              </a:rPr>
              <a:t>. </a:t>
            </a:r>
          </a:p>
        </p:txBody>
      </p:sp>
      <p:sp>
        <p:nvSpPr>
          <p:cNvPr id="4" name="Rectángulo 3"/>
          <p:cNvSpPr/>
          <p:nvPr/>
        </p:nvSpPr>
        <p:spPr>
          <a:xfrm>
            <a:off x="457200" y="1274247"/>
            <a:ext cx="7497333" cy="523220"/>
          </a:xfrm>
          <a:prstGeom prst="rect">
            <a:avLst/>
          </a:prstGeom>
        </p:spPr>
        <p:txBody>
          <a:bodyPr wrap="square">
            <a:spAutoFit/>
          </a:bodyPr>
          <a:lstStyle/>
          <a:p>
            <a:r>
              <a:rPr lang="es-ES_tradnl" sz="2800" b="1" dirty="0" smtClean="0">
                <a:solidFill>
                  <a:srgbClr val="FCC40D"/>
                </a:solidFill>
                <a:cs typeface="Calibri"/>
              </a:rPr>
              <a:t>FISIOPATOLOGÍA</a:t>
            </a:r>
            <a:endParaRPr lang="es-ES_tradnl" sz="2800" b="1" dirty="0">
              <a:latin typeface="Calibri"/>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22085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latin typeface="Calibri"/>
                <a:cs typeface="Calibri"/>
              </a:rPr>
              <a:t>DOLOR </a:t>
            </a:r>
            <a:r>
              <a:rPr lang="es-ES_tradnl" sz="4000" b="1" dirty="0">
                <a:solidFill>
                  <a:srgbClr val="FCC40D"/>
                </a:solidFill>
                <a:cs typeface="Calibri"/>
              </a:rPr>
              <a:t>VISCERAL</a:t>
            </a:r>
            <a:endParaRPr lang="es-ES_tradnl" sz="4000" b="1" dirty="0">
              <a:solidFill>
                <a:srgbClr val="FCC40D"/>
              </a:solidFill>
              <a:latin typeface="Calibri"/>
              <a:cs typeface="Calibri"/>
            </a:endParaRPr>
          </a:p>
        </p:txBody>
      </p:sp>
      <p:sp>
        <p:nvSpPr>
          <p:cNvPr id="3" name="Marcador de contenido 2"/>
          <p:cNvSpPr>
            <a:spLocks noGrp="1"/>
          </p:cNvSpPr>
          <p:nvPr>
            <p:ph idx="1"/>
          </p:nvPr>
        </p:nvSpPr>
        <p:spPr>
          <a:xfrm>
            <a:off x="500992" y="2176628"/>
            <a:ext cx="8229600" cy="4305001"/>
          </a:xfrm>
        </p:spPr>
        <p:txBody>
          <a:bodyPr/>
          <a:lstStyle/>
          <a:p>
            <a:pPr>
              <a:buBlip>
                <a:blip r:embed="rId3"/>
              </a:buBlip>
            </a:pPr>
            <a:r>
              <a:rPr lang="es-ES_tradnl" sz="1600" dirty="0">
                <a:solidFill>
                  <a:schemeClr val="bg1">
                    <a:lumMod val="50000"/>
                  </a:schemeClr>
                </a:solidFill>
                <a:cs typeface="Gotham Book"/>
              </a:rPr>
              <a:t>Las estructuras capaces de producir dolor son la cápsula hepática, los vasos sanguíneos y el tracto biliar. </a:t>
            </a:r>
            <a:endParaRPr lang="es-ES_tradnl" sz="1600" dirty="0" smtClean="0">
              <a:solidFill>
                <a:schemeClr val="bg1">
                  <a:lumMod val="50000"/>
                </a:schemeClr>
              </a:solidFill>
              <a:cs typeface="Gotham Book"/>
            </a:endParaRPr>
          </a:p>
          <a:p>
            <a:pPr>
              <a:buBlip>
                <a:blip r:embed="rId3"/>
              </a:buBlip>
            </a:pPr>
            <a:r>
              <a:rPr lang="es-ES_tradnl" sz="1600" dirty="0" smtClean="0">
                <a:solidFill>
                  <a:schemeClr val="bg1">
                    <a:lumMod val="50000"/>
                  </a:schemeClr>
                </a:solidFill>
                <a:cs typeface="Gotham Book"/>
              </a:rPr>
              <a:t>Lesiones </a:t>
            </a:r>
            <a:r>
              <a:rPr lang="es-ES_tradnl" sz="1600" dirty="0">
                <a:solidFill>
                  <a:schemeClr val="bg1">
                    <a:lumMod val="50000"/>
                  </a:schemeClr>
                </a:solidFill>
                <a:cs typeface="Gotham Book"/>
              </a:rPr>
              <a:t>como las </a:t>
            </a:r>
            <a:r>
              <a:rPr lang="es-ES_tradnl" sz="1600" b="1" dirty="0">
                <a:solidFill>
                  <a:srgbClr val="64075D"/>
                </a:solidFill>
                <a:cs typeface="Gotham Book"/>
              </a:rPr>
              <a:t>metástasis </a:t>
            </a:r>
            <a:r>
              <a:rPr lang="es-ES_tradnl" sz="1600" b="1" dirty="0" err="1">
                <a:solidFill>
                  <a:srgbClr val="64075D"/>
                </a:solidFill>
                <a:cs typeface="Gotham Book"/>
              </a:rPr>
              <a:t>intrahepáticas</a:t>
            </a:r>
            <a:r>
              <a:rPr lang="es-ES_tradnl" sz="1600" b="1" dirty="0">
                <a:solidFill>
                  <a:srgbClr val="64075D"/>
                </a:solidFill>
                <a:cs typeface="Gotham Book"/>
              </a:rPr>
              <a:t> extensas </a:t>
            </a:r>
            <a:r>
              <a:rPr lang="es-ES_tradnl" sz="1600" dirty="0">
                <a:solidFill>
                  <a:schemeClr val="bg1">
                    <a:lumMod val="50000"/>
                  </a:schemeClr>
                </a:solidFill>
                <a:cs typeface="Gotham Book"/>
              </a:rPr>
              <a:t>o la </a:t>
            </a:r>
            <a:r>
              <a:rPr lang="es-ES_tradnl" sz="1600" b="1" dirty="0">
                <a:solidFill>
                  <a:srgbClr val="64075D"/>
                </a:solidFill>
                <a:cs typeface="Gotham Book"/>
              </a:rPr>
              <a:t>hepatomegalia</a:t>
            </a:r>
            <a:r>
              <a:rPr lang="es-ES_tradnl" sz="1600" dirty="0">
                <a:solidFill>
                  <a:schemeClr val="bg1">
                    <a:lumMod val="50000"/>
                  </a:schemeClr>
                </a:solidFill>
                <a:cs typeface="Gotham Book"/>
              </a:rPr>
              <a:t> debida a </a:t>
            </a:r>
            <a:r>
              <a:rPr lang="es-ES_tradnl" sz="1600" dirty="0" err="1">
                <a:solidFill>
                  <a:schemeClr val="bg1">
                    <a:lumMod val="50000"/>
                  </a:schemeClr>
                </a:solidFill>
                <a:cs typeface="Gotham Book"/>
              </a:rPr>
              <a:t>colestasis</a:t>
            </a:r>
            <a:r>
              <a:rPr lang="es-ES_tradnl" sz="1600" dirty="0">
                <a:solidFill>
                  <a:schemeClr val="bg1">
                    <a:lumMod val="50000"/>
                  </a:schemeClr>
                </a:solidFill>
                <a:cs typeface="Gotham Book"/>
              </a:rPr>
              <a:t>, pueden producir dolor en la región subcostal y, con menos frecuencia, en la región media baja abdominal o en el flanco. El dolor puede irradiarse hacia el lado derecho ya sea del hombro o del cuello. </a:t>
            </a:r>
            <a:endParaRPr lang="es-ES_tradnl" sz="1600" dirty="0" smtClean="0">
              <a:solidFill>
                <a:schemeClr val="bg1">
                  <a:lumMod val="50000"/>
                </a:schemeClr>
              </a:solidFill>
              <a:cs typeface="Gotham Book"/>
            </a:endParaRPr>
          </a:p>
          <a:p>
            <a:pPr>
              <a:buBlip>
                <a:blip r:embed="rId3"/>
              </a:buBlip>
            </a:pPr>
            <a:r>
              <a:rPr lang="es-ES_tradnl" sz="1600" dirty="0">
                <a:solidFill>
                  <a:schemeClr val="bg1">
                    <a:lumMod val="50000"/>
                  </a:schemeClr>
                </a:solidFill>
                <a:cs typeface="Gotham Book"/>
              </a:rPr>
              <a:t>En la </a:t>
            </a:r>
            <a:r>
              <a:rPr lang="es-ES_tradnl" sz="1600" b="1" dirty="0">
                <a:solidFill>
                  <a:srgbClr val="64075D"/>
                </a:solidFill>
                <a:cs typeface="Gotham Book"/>
              </a:rPr>
              <a:t>exploración</a:t>
            </a:r>
            <a:r>
              <a:rPr lang="es-ES_tradnl" sz="1600" dirty="0">
                <a:solidFill>
                  <a:schemeClr val="bg1">
                    <a:lumMod val="50000"/>
                  </a:schemeClr>
                </a:solidFill>
                <a:cs typeface="Gotham Book"/>
              </a:rPr>
              <a:t> podemos </a:t>
            </a:r>
            <a:r>
              <a:rPr lang="es-ES_tradnl" sz="1600" dirty="0" smtClean="0">
                <a:solidFill>
                  <a:schemeClr val="bg1">
                    <a:lumMod val="50000"/>
                  </a:schemeClr>
                </a:solidFill>
                <a:cs typeface="Gotham Book"/>
              </a:rPr>
              <a:t>encontrar:</a:t>
            </a:r>
          </a:p>
          <a:p>
            <a:pPr lvl="1">
              <a:buClr>
                <a:srgbClr val="64075D"/>
              </a:buClr>
              <a:buFont typeface="+mj-lt"/>
              <a:buAutoNum type="arabicPeriod"/>
            </a:pPr>
            <a:r>
              <a:rPr lang="es-ES_tradnl" sz="1600" dirty="0" smtClean="0">
                <a:solidFill>
                  <a:schemeClr val="bg1">
                    <a:lumMod val="50000"/>
                  </a:schemeClr>
                </a:solidFill>
                <a:cs typeface="Gotham Book"/>
              </a:rPr>
              <a:t> Hepatomegalia </a:t>
            </a:r>
            <a:r>
              <a:rPr lang="es-ES_tradnl" sz="1600" dirty="0">
                <a:solidFill>
                  <a:schemeClr val="bg1">
                    <a:lumMod val="50000"/>
                  </a:schemeClr>
                </a:solidFill>
                <a:cs typeface="Gotham Book"/>
              </a:rPr>
              <a:t>que puede sobrepasar el reborde costal </a:t>
            </a:r>
            <a:endParaRPr lang="es-ES_tradnl" sz="1600" dirty="0" smtClean="0">
              <a:solidFill>
                <a:schemeClr val="bg1">
                  <a:lumMod val="50000"/>
                </a:schemeClr>
              </a:solidFill>
              <a:cs typeface="Gotham Book"/>
            </a:endParaRPr>
          </a:p>
          <a:p>
            <a:pPr marL="800100" lvl="1" indent="-342900">
              <a:buClr>
                <a:srgbClr val="64075D"/>
              </a:buClr>
              <a:buFont typeface="+mj-lt"/>
              <a:buAutoNum type="arabicPeriod"/>
            </a:pPr>
            <a:r>
              <a:rPr lang="es-ES_tradnl" sz="1600" dirty="0">
                <a:solidFill>
                  <a:schemeClr val="bg1">
                    <a:lumMod val="50000"/>
                  </a:schemeClr>
                </a:solidFill>
                <a:cs typeface="Gotham Book"/>
              </a:rPr>
              <a:t>F</a:t>
            </a:r>
            <a:r>
              <a:rPr lang="es-ES_tradnl" sz="1600" dirty="0" smtClean="0">
                <a:solidFill>
                  <a:schemeClr val="bg1">
                    <a:lumMod val="50000"/>
                  </a:schemeClr>
                </a:solidFill>
                <a:cs typeface="Gotham Book"/>
              </a:rPr>
              <a:t>lexión </a:t>
            </a:r>
            <a:r>
              <a:rPr lang="es-ES_tradnl" sz="1600" dirty="0">
                <a:solidFill>
                  <a:schemeClr val="bg1">
                    <a:lumMod val="50000"/>
                  </a:schemeClr>
                </a:solidFill>
                <a:cs typeface="Gotham Book"/>
              </a:rPr>
              <a:t>anterior del tronco exacerba el dolor debido a la presión costal sobre el hígado</a:t>
            </a:r>
            <a:r>
              <a:rPr lang="es-ES_tradnl" sz="1600" dirty="0" smtClean="0">
                <a:solidFill>
                  <a:schemeClr val="bg1">
                    <a:lumMod val="50000"/>
                  </a:schemeClr>
                </a:solidFill>
                <a:cs typeface="Gotham Book"/>
              </a:rPr>
              <a:t>.</a:t>
            </a:r>
          </a:p>
          <a:p>
            <a:pPr marL="457200" lvl="1" indent="0">
              <a:buClr>
                <a:srgbClr val="64075D"/>
              </a:buClr>
              <a:buNone/>
            </a:pPr>
            <a:endParaRPr lang="es-ES_tradnl" sz="800" dirty="0" smtClean="0">
              <a:solidFill>
                <a:schemeClr val="bg1">
                  <a:lumMod val="50000"/>
                </a:schemeClr>
              </a:solidFill>
              <a:cs typeface="Gotham Book"/>
            </a:endParaRPr>
          </a:p>
          <a:p>
            <a:pPr marL="342900" lvl="1" indent="-342900">
              <a:buBlip>
                <a:blip r:embed="rId3"/>
              </a:buBlip>
            </a:pPr>
            <a:r>
              <a:rPr lang="es-ES_tradnl" sz="1600" dirty="0">
                <a:solidFill>
                  <a:prstClr val="white">
                    <a:lumMod val="50000"/>
                  </a:prstClr>
                </a:solidFill>
                <a:cs typeface="Gotham Book"/>
              </a:rPr>
              <a:t>Si </a:t>
            </a:r>
            <a:r>
              <a:rPr lang="es-ES_tradnl" sz="1600" dirty="0" smtClean="0">
                <a:solidFill>
                  <a:prstClr val="white">
                    <a:lumMod val="50000"/>
                  </a:prstClr>
                </a:solidFill>
                <a:cs typeface="Gotham Book"/>
              </a:rPr>
              <a:t>se </a:t>
            </a:r>
            <a:r>
              <a:rPr lang="es-ES_tradnl" sz="1600" dirty="0">
                <a:solidFill>
                  <a:prstClr val="white">
                    <a:lumMod val="50000"/>
                  </a:prstClr>
                </a:solidFill>
                <a:cs typeface="Gotham Book"/>
              </a:rPr>
              <a:t>hace crónico, </a:t>
            </a:r>
            <a:r>
              <a:rPr lang="es-ES_tradnl" sz="1600" dirty="0" smtClean="0">
                <a:solidFill>
                  <a:prstClr val="white">
                    <a:lumMod val="50000"/>
                  </a:prstClr>
                </a:solidFill>
                <a:cs typeface="Gotham Book"/>
              </a:rPr>
              <a:t>se </a:t>
            </a:r>
            <a:r>
              <a:rPr lang="es-ES_tradnl" sz="1600" dirty="0">
                <a:solidFill>
                  <a:prstClr val="white">
                    <a:lumMod val="50000"/>
                  </a:prstClr>
                </a:solidFill>
                <a:cs typeface="Gotham Book"/>
              </a:rPr>
              <a:t>puede combinar con un dolor </a:t>
            </a:r>
            <a:r>
              <a:rPr lang="es-ES_tradnl" sz="1600" dirty="0" err="1">
                <a:solidFill>
                  <a:prstClr val="white">
                    <a:lumMod val="50000"/>
                  </a:prstClr>
                </a:solidFill>
                <a:cs typeface="Gotham Book"/>
              </a:rPr>
              <a:t>irruptivo</a:t>
            </a:r>
            <a:r>
              <a:rPr lang="es-ES_tradnl" sz="1600" dirty="0">
                <a:solidFill>
                  <a:prstClr val="white">
                    <a:lumMod val="50000"/>
                  </a:prstClr>
                </a:solidFill>
                <a:cs typeface="Gotham Book"/>
              </a:rPr>
              <a:t> subcostal desencadenado por la respiración. </a:t>
            </a:r>
          </a:p>
          <a:p>
            <a:pPr marL="457200" lvl="1" indent="0">
              <a:buClr>
                <a:srgbClr val="64075D"/>
              </a:buClr>
              <a:buNone/>
            </a:pPr>
            <a:r>
              <a:rPr lang="es-ES_tradnl" sz="1600" dirty="0" smtClean="0">
                <a:solidFill>
                  <a:schemeClr val="bg1">
                    <a:lumMod val="50000"/>
                  </a:schemeClr>
                </a:solidFill>
                <a:cs typeface="Gotham Book"/>
              </a:rPr>
              <a:t> </a:t>
            </a:r>
          </a:p>
        </p:txBody>
      </p:sp>
      <p:sp>
        <p:nvSpPr>
          <p:cNvPr id="4" name="Rectángulo 3"/>
          <p:cNvSpPr/>
          <p:nvPr/>
        </p:nvSpPr>
        <p:spPr>
          <a:xfrm>
            <a:off x="457200" y="1274247"/>
            <a:ext cx="7497333" cy="523220"/>
          </a:xfrm>
          <a:prstGeom prst="rect">
            <a:avLst/>
          </a:prstGeom>
        </p:spPr>
        <p:txBody>
          <a:bodyPr wrap="square">
            <a:spAutoFit/>
          </a:bodyPr>
          <a:lstStyle/>
          <a:p>
            <a:r>
              <a:rPr lang="es-ES_tradnl" sz="2800" b="1" dirty="0" smtClean="0">
                <a:solidFill>
                  <a:srgbClr val="FCC40D"/>
                </a:solidFill>
                <a:cs typeface="Calibri"/>
              </a:rPr>
              <a:t>TIPOS</a:t>
            </a:r>
            <a:endParaRPr lang="es-ES_tradnl" sz="2800" b="1" dirty="0">
              <a:latin typeface="Calibri"/>
              <a:cs typeface="Calibri"/>
            </a:endParaRPr>
          </a:p>
        </p:txBody>
      </p:sp>
      <p:sp>
        <p:nvSpPr>
          <p:cNvPr id="5" name="Rectángulo 4"/>
          <p:cNvSpPr/>
          <p:nvPr/>
        </p:nvSpPr>
        <p:spPr>
          <a:xfrm>
            <a:off x="500992" y="1792566"/>
            <a:ext cx="4129851" cy="369332"/>
          </a:xfrm>
          <a:prstGeom prst="rect">
            <a:avLst/>
          </a:prstGeom>
        </p:spPr>
        <p:txBody>
          <a:bodyPr wrap="square">
            <a:spAutoFit/>
          </a:bodyPr>
          <a:lstStyle/>
          <a:p>
            <a:r>
              <a:rPr lang="es-ES_tradnl" b="1" dirty="0" smtClean="0">
                <a:solidFill>
                  <a:srgbClr val="64075D"/>
                </a:solidFill>
                <a:cs typeface="Calibri"/>
              </a:rPr>
              <a:t>1. Síndrome </a:t>
            </a:r>
            <a:r>
              <a:rPr lang="es-ES_tradnl" b="1" dirty="0">
                <a:solidFill>
                  <a:srgbClr val="64075D"/>
                </a:solidFill>
                <a:cs typeface="Calibri"/>
              </a:rPr>
              <a:t>por distensión hepática </a:t>
            </a:r>
            <a:endParaRPr lang="es-ES_tradnl" dirty="0">
              <a:solidFill>
                <a:srgbClr val="64075D"/>
              </a:solidFill>
              <a:latin typeface="Calibri"/>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374718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latin typeface="Calibri"/>
                <a:cs typeface="Calibri"/>
              </a:rPr>
              <a:t>DOLOR </a:t>
            </a:r>
            <a:r>
              <a:rPr lang="es-ES_tradnl" sz="4000" b="1" dirty="0">
                <a:solidFill>
                  <a:srgbClr val="FCC40D"/>
                </a:solidFill>
                <a:cs typeface="Calibri"/>
              </a:rPr>
              <a:t>VISCERAL</a:t>
            </a:r>
            <a:endParaRPr lang="es-ES_tradnl" sz="4000" b="1" dirty="0">
              <a:solidFill>
                <a:srgbClr val="FCC40D"/>
              </a:solidFill>
              <a:latin typeface="Calibri"/>
              <a:cs typeface="Calibri"/>
            </a:endParaRPr>
          </a:p>
        </p:txBody>
      </p:sp>
      <p:sp>
        <p:nvSpPr>
          <p:cNvPr id="8" name="Marcador de contenido 2"/>
          <p:cNvSpPr>
            <a:spLocks noGrp="1"/>
          </p:cNvSpPr>
          <p:nvPr>
            <p:ph idx="1"/>
          </p:nvPr>
        </p:nvSpPr>
        <p:spPr>
          <a:xfrm>
            <a:off x="500992" y="1848158"/>
            <a:ext cx="8229600" cy="757627"/>
          </a:xfrm>
        </p:spPr>
        <p:txBody>
          <a:bodyPr/>
          <a:lstStyle/>
          <a:p>
            <a:pPr>
              <a:buBlip>
                <a:blip r:embed="rId3"/>
              </a:buBlip>
            </a:pPr>
            <a:r>
              <a:rPr lang="es-ES_tradnl" sz="1600" dirty="0" smtClean="0">
                <a:solidFill>
                  <a:schemeClr val="bg1">
                    <a:lumMod val="50000"/>
                  </a:schemeClr>
                </a:solidFill>
                <a:cs typeface="Gotham Book"/>
              </a:rPr>
              <a:t>La </a:t>
            </a:r>
            <a:r>
              <a:rPr lang="es-ES_tradnl" sz="1600" dirty="0">
                <a:solidFill>
                  <a:schemeClr val="bg1">
                    <a:lumMod val="50000"/>
                  </a:schemeClr>
                </a:solidFill>
                <a:cs typeface="Gotham Book"/>
              </a:rPr>
              <a:t>causa más frecuente que lo produce </a:t>
            </a:r>
            <a:r>
              <a:rPr lang="es-ES_tradnl" sz="1600" dirty="0" smtClean="0">
                <a:solidFill>
                  <a:schemeClr val="bg1">
                    <a:lumMod val="50000"/>
                  </a:schemeClr>
                </a:solidFill>
                <a:cs typeface="Gotham Book"/>
              </a:rPr>
              <a:t>es:</a:t>
            </a:r>
          </a:p>
          <a:p>
            <a:pPr lvl="1">
              <a:buClr>
                <a:srgbClr val="64075D"/>
              </a:buClr>
              <a:buFont typeface="Arial"/>
              <a:buChar char="•"/>
            </a:pPr>
            <a:r>
              <a:rPr lang="es-ES_tradnl" sz="1600" dirty="0">
                <a:solidFill>
                  <a:schemeClr val="bg1">
                    <a:lumMod val="50000"/>
                  </a:schemeClr>
                </a:solidFill>
                <a:cs typeface="Gotham Book"/>
              </a:rPr>
              <a:t>E</a:t>
            </a:r>
            <a:r>
              <a:rPr lang="es-ES_tradnl" sz="1600" dirty="0" smtClean="0">
                <a:solidFill>
                  <a:schemeClr val="bg1">
                    <a:lumMod val="50000"/>
                  </a:schemeClr>
                </a:solidFill>
                <a:cs typeface="Gotham Book"/>
              </a:rPr>
              <a:t>l </a:t>
            </a:r>
            <a:r>
              <a:rPr lang="es-ES_tradnl" sz="1600" b="1" dirty="0">
                <a:solidFill>
                  <a:srgbClr val="64075D"/>
                </a:solidFill>
                <a:cs typeface="Gotham Book"/>
              </a:rPr>
              <a:t>carcinoma de </a:t>
            </a:r>
            <a:r>
              <a:rPr lang="es-ES_tradnl" sz="1600" b="1" dirty="0" smtClean="0">
                <a:solidFill>
                  <a:srgbClr val="64075D"/>
                </a:solidFill>
                <a:cs typeface="Gotham Book"/>
              </a:rPr>
              <a:t>páncreas</a:t>
            </a:r>
            <a:r>
              <a:rPr lang="es-ES_tradnl" sz="1600" dirty="0" smtClean="0">
                <a:solidFill>
                  <a:schemeClr val="bg1">
                    <a:lumMod val="50000"/>
                  </a:schemeClr>
                </a:solidFill>
                <a:cs typeface="Gotham Book"/>
              </a:rPr>
              <a:t>, causa </a:t>
            </a:r>
            <a:r>
              <a:rPr lang="es-ES_tradnl" sz="1600" dirty="0">
                <a:solidFill>
                  <a:schemeClr val="bg1">
                    <a:lumMod val="50000"/>
                  </a:schemeClr>
                </a:solidFill>
                <a:cs typeface="Gotham Book"/>
              </a:rPr>
              <a:t>obstrucción del conducto pancreático </a:t>
            </a:r>
            <a:r>
              <a:rPr lang="es-ES_tradnl" sz="1600" dirty="0" smtClean="0">
                <a:solidFill>
                  <a:schemeClr val="bg1">
                    <a:lumMod val="50000"/>
                  </a:schemeClr>
                </a:solidFill>
                <a:cs typeface="Gotham Book"/>
              </a:rPr>
              <a:t>principal</a:t>
            </a:r>
            <a:r>
              <a:rPr lang="es-ES_tradnl" sz="1600" dirty="0">
                <a:solidFill>
                  <a:schemeClr val="bg1">
                    <a:lumMod val="50000"/>
                  </a:schemeClr>
                </a:solidFill>
                <a:cs typeface="Gotham Book"/>
              </a:rPr>
              <a:t>, dando </a:t>
            </a:r>
            <a:r>
              <a:rPr lang="es-ES_tradnl" sz="1600" dirty="0" smtClean="0">
                <a:solidFill>
                  <a:schemeClr val="bg1">
                    <a:lumMod val="50000"/>
                  </a:schemeClr>
                </a:solidFill>
                <a:cs typeface="Gotham Book"/>
              </a:rPr>
              <a:t>lugar a </a:t>
            </a:r>
            <a:r>
              <a:rPr lang="es-ES_tradnl" sz="1600" dirty="0">
                <a:solidFill>
                  <a:schemeClr val="bg1">
                    <a:lumMod val="50000"/>
                  </a:schemeClr>
                </a:solidFill>
                <a:cs typeface="Gotham Book"/>
              </a:rPr>
              <a:t>hipertensión ductal que produce dolor sobre epigastrio que se puede irradiar en </a:t>
            </a:r>
            <a:r>
              <a:rPr lang="es-ES_tradnl" sz="1600" dirty="0" err="1">
                <a:solidFill>
                  <a:schemeClr val="bg1">
                    <a:lumMod val="50000"/>
                  </a:schemeClr>
                </a:solidFill>
                <a:cs typeface="Gotham Book"/>
              </a:rPr>
              <a:t>hemicinturón</a:t>
            </a:r>
            <a:r>
              <a:rPr lang="es-ES_tradnl" sz="1600" dirty="0">
                <a:solidFill>
                  <a:schemeClr val="bg1">
                    <a:lumMod val="50000"/>
                  </a:schemeClr>
                </a:solidFill>
                <a:cs typeface="Gotham Book"/>
              </a:rPr>
              <a:t> hacia adelante o a región </a:t>
            </a:r>
            <a:r>
              <a:rPr lang="es-ES_tradnl" sz="1600" dirty="0" smtClean="0">
                <a:solidFill>
                  <a:schemeClr val="bg1">
                    <a:lumMod val="50000"/>
                  </a:schemeClr>
                </a:solidFill>
                <a:cs typeface="Gotham Book"/>
              </a:rPr>
              <a:t>dorsal</a:t>
            </a:r>
            <a:r>
              <a:rPr lang="es-ES_tradnl" sz="1600" dirty="0">
                <a:solidFill>
                  <a:schemeClr val="bg1">
                    <a:lumMod val="50000"/>
                  </a:schemeClr>
                </a:solidFill>
                <a:cs typeface="Gotham Book"/>
              </a:rPr>
              <a:t>, suele ser difuso, intenso y mal localizado, empeora con el decúbito supino y mejora con la flexión anterior del </a:t>
            </a:r>
            <a:r>
              <a:rPr lang="es-ES_tradnl" sz="1600" dirty="0" smtClean="0">
                <a:solidFill>
                  <a:schemeClr val="bg1">
                    <a:lumMod val="50000"/>
                  </a:schemeClr>
                </a:solidFill>
                <a:cs typeface="Gotham Book"/>
              </a:rPr>
              <a:t>tronco.</a:t>
            </a:r>
            <a:endParaRPr lang="es-ES_tradnl" sz="1600" dirty="0" smtClean="0">
              <a:solidFill>
                <a:srgbClr val="64075D"/>
              </a:solidFill>
              <a:cs typeface="Gotham Book"/>
            </a:endParaRPr>
          </a:p>
          <a:p>
            <a:pPr lvl="1">
              <a:buClr>
                <a:srgbClr val="64075D"/>
              </a:buClr>
              <a:buFont typeface="Arial"/>
              <a:buChar char="•"/>
            </a:pPr>
            <a:r>
              <a:rPr lang="es-ES_tradnl" sz="1600" dirty="0" smtClean="0">
                <a:solidFill>
                  <a:schemeClr val="bg1">
                    <a:lumMod val="50000"/>
                  </a:schemeClr>
                </a:solidFill>
                <a:cs typeface="Gotham Book"/>
              </a:rPr>
              <a:t>Las </a:t>
            </a:r>
            <a:r>
              <a:rPr lang="es-ES_tradnl" sz="1600" b="1" dirty="0">
                <a:solidFill>
                  <a:srgbClr val="64075D"/>
                </a:solidFill>
                <a:cs typeface="Gotham Book"/>
              </a:rPr>
              <a:t>adenopatías retroperitoneales</a:t>
            </a:r>
            <a:r>
              <a:rPr lang="es-ES_tradnl" sz="1600" dirty="0">
                <a:solidFill>
                  <a:schemeClr val="bg1">
                    <a:lumMod val="50000"/>
                  </a:schemeClr>
                </a:solidFill>
                <a:cs typeface="Gotham Book"/>
              </a:rPr>
              <a:t>, especialmente, las del plexo celiaco. </a:t>
            </a:r>
            <a:endParaRPr lang="es-ES_tradnl" sz="1600" dirty="0" smtClean="0">
              <a:solidFill>
                <a:schemeClr val="bg1">
                  <a:lumMod val="50000"/>
                </a:schemeClr>
              </a:solidFill>
              <a:cs typeface="Gotham Book"/>
            </a:endParaRPr>
          </a:p>
        </p:txBody>
      </p:sp>
      <p:sp>
        <p:nvSpPr>
          <p:cNvPr id="10" name="Rectángulo 9"/>
          <p:cNvSpPr/>
          <p:nvPr/>
        </p:nvSpPr>
        <p:spPr>
          <a:xfrm>
            <a:off x="500992" y="1508164"/>
            <a:ext cx="6056633" cy="646331"/>
          </a:xfrm>
          <a:prstGeom prst="rect">
            <a:avLst/>
          </a:prstGeom>
        </p:spPr>
        <p:txBody>
          <a:bodyPr wrap="square">
            <a:spAutoFit/>
          </a:bodyPr>
          <a:lstStyle/>
          <a:p>
            <a:r>
              <a:rPr lang="es-ES_tradnl" b="1" dirty="0" smtClean="0">
                <a:solidFill>
                  <a:srgbClr val="64075D"/>
                </a:solidFill>
                <a:cs typeface="Calibri"/>
              </a:rPr>
              <a:t>2. Síndrome </a:t>
            </a:r>
            <a:r>
              <a:rPr lang="es-ES_tradnl" b="1" dirty="0">
                <a:solidFill>
                  <a:srgbClr val="64075D"/>
                </a:solidFill>
                <a:cs typeface="Calibri"/>
              </a:rPr>
              <a:t>de la línea media retroperitoneal</a:t>
            </a:r>
          </a:p>
          <a:p>
            <a:endParaRPr lang="es-ES_tradnl" dirty="0">
              <a:solidFill>
                <a:srgbClr val="64075D"/>
              </a:solidFill>
              <a:latin typeface="Calibri"/>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9259273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latin typeface="Calibri"/>
                <a:cs typeface="Calibri"/>
              </a:rPr>
              <a:t>DOLOR </a:t>
            </a:r>
            <a:r>
              <a:rPr lang="es-ES_tradnl" sz="4000" b="1" dirty="0">
                <a:solidFill>
                  <a:srgbClr val="FCC40D"/>
                </a:solidFill>
                <a:cs typeface="Calibri"/>
              </a:rPr>
              <a:t>VISCERAL</a:t>
            </a:r>
            <a:endParaRPr lang="es-ES_tradnl" sz="4000" b="1" dirty="0">
              <a:solidFill>
                <a:srgbClr val="FCC40D"/>
              </a:solidFill>
              <a:latin typeface="Calibri"/>
              <a:cs typeface="Calibri"/>
            </a:endParaRPr>
          </a:p>
        </p:txBody>
      </p:sp>
      <p:sp>
        <p:nvSpPr>
          <p:cNvPr id="8" name="Marcador de contenido 2"/>
          <p:cNvSpPr>
            <a:spLocks noGrp="1"/>
          </p:cNvSpPr>
          <p:nvPr>
            <p:ph idx="1"/>
          </p:nvPr>
        </p:nvSpPr>
        <p:spPr>
          <a:xfrm>
            <a:off x="500992" y="1848158"/>
            <a:ext cx="8229600" cy="757627"/>
          </a:xfrm>
        </p:spPr>
        <p:txBody>
          <a:bodyPr/>
          <a:lstStyle/>
          <a:p>
            <a:pPr>
              <a:buBlip>
                <a:blip r:embed="rId3"/>
              </a:buBlip>
            </a:pPr>
            <a:r>
              <a:rPr lang="es-ES_tradnl" sz="1600" dirty="0" smtClean="0">
                <a:solidFill>
                  <a:schemeClr val="bg1">
                    <a:lumMod val="50000"/>
                  </a:schemeClr>
                </a:solidFill>
                <a:cs typeface="Gotham Book"/>
              </a:rPr>
              <a:t>Las </a:t>
            </a:r>
            <a:r>
              <a:rPr lang="es-ES_tradnl" sz="1600" dirty="0">
                <a:solidFill>
                  <a:schemeClr val="bg1">
                    <a:lumMod val="50000"/>
                  </a:schemeClr>
                </a:solidFill>
                <a:cs typeface="Gotham Book"/>
              </a:rPr>
              <a:t>causas principales del dolor </a:t>
            </a:r>
            <a:r>
              <a:rPr lang="es-ES_tradnl" sz="1600" dirty="0" smtClean="0">
                <a:solidFill>
                  <a:schemeClr val="bg1">
                    <a:lumMod val="50000"/>
                  </a:schemeClr>
                </a:solidFill>
                <a:cs typeface="Gotham Book"/>
              </a:rPr>
              <a:t>perineal son los </a:t>
            </a:r>
            <a:r>
              <a:rPr lang="es-ES_tradnl" sz="1600" b="1" dirty="0">
                <a:solidFill>
                  <a:srgbClr val="64075D"/>
                </a:solidFill>
                <a:cs typeface="Gotham Book"/>
              </a:rPr>
              <a:t>tumores</a:t>
            </a:r>
            <a:r>
              <a:rPr lang="es-ES_tradnl" sz="1600" dirty="0">
                <a:solidFill>
                  <a:schemeClr val="bg1">
                    <a:lumMod val="50000"/>
                  </a:schemeClr>
                </a:solidFill>
                <a:cs typeface="Gotham Book"/>
              </a:rPr>
              <a:t> que tienen su origen </a:t>
            </a:r>
            <a:r>
              <a:rPr lang="es-ES_tradnl" sz="1600" b="1" dirty="0">
                <a:solidFill>
                  <a:srgbClr val="64075D"/>
                </a:solidFill>
                <a:cs typeface="Gotham Book"/>
              </a:rPr>
              <a:t>en el colon y recto</a:t>
            </a:r>
            <a:r>
              <a:rPr lang="es-ES_tradnl" sz="1600" dirty="0">
                <a:solidFill>
                  <a:schemeClr val="bg1">
                    <a:lumMod val="50000"/>
                  </a:schemeClr>
                </a:solidFill>
                <a:cs typeface="Gotham Book"/>
              </a:rPr>
              <a:t>, en el </a:t>
            </a:r>
            <a:r>
              <a:rPr lang="es-ES_tradnl" sz="1600" b="1" dirty="0">
                <a:solidFill>
                  <a:srgbClr val="64075D"/>
                </a:solidFill>
                <a:cs typeface="Gotham Book"/>
              </a:rPr>
              <a:t>sistema reproductor femenino </a:t>
            </a:r>
            <a:r>
              <a:rPr lang="es-ES_tradnl" sz="1600" dirty="0">
                <a:solidFill>
                  <a:schemeClr val="bg1">
                    <a:lumMod val="50000"/>
                  </a:schemeClr>
                </a:solidFill>
                <a:cs typeface="Gotham Book"/>
              </a:rPr>
              <a:t>y en el </a:t>
            </a:r>
            <a:r>
              <a:rPr lang="es-ES_tradnl" sz="1600" b="1" dirty="0">
                <a:solidFill>
                  <a:srgbClr val="64075D"/>
                </a:solidFill>
                <a:cs typeface="Gotham Book"/>
              </a:rPr>
              <a:t>sistema genitourinario </a:t>
            </a:r>
            <a:r>
              <a:rPr lang="es-ES_tradnl" sz="1600" b="1" dirty="0" smtClean="0">
                <a:solidFill>
                  <a:srgbClr val="64075D"/>
                </a:solidFill>
                <a:cs typeface="Gotham Book"/>
              </a:rPr>
              <a:t>distal</a:t>
            </a:r>
            <a:r>
              <a:rPr lang="es-ES_tradnl" sz="1600" dirty="0" smtClean="0">
                <a:solidFill>
                  <a:schemeClr val="bg1">
                    <a:lumMod val="50000"/>
                  </a:schemeClr>
                </a:solidFill>
                <a:cs typeface="Gotham Book"/>
              </a:rPr>
              <a:t>.</a:t>
            </a:r>
          </a:p>
          <a:p>
            <a:pPr>
              <a:buBlip>
                <a:blip r:embed="rId3"/>
              </a:buBlip>
            </a:pPr>
            <a:r>
              <a:rPr lang="es-ES_tradnl" sz="1600" dirty="0" smtClean="0">
                <a:solidFill>
                  <a:schemeClr val="bg1">
                    <a:lumMod val="50000"/>
                  </a:schemeClr>
                </a:solidFill>
                <a:cs typeface="Gotham Book"/>
              </a:rPr>
              <a:t>El </a:t>
            </a:r>
            <a:r>
              <a:rPr lang="es-ES_tradnl" sz="1600" dirty="0">
                <a:solidFill>
                  <a:schemeClr val="bg1">
                    <a:lumMod val="50000"/>
                  </a:schemeClr>
                </a:solidFill>
                <a:cs typeface="Gotham Book"/>
              </a:rPr>
              <a:t>dolor perineal severo, </a:t>
            </a:r>
            <a:r>
              <a:rPr lang="es-ES_tradnl" sz="1600" dirty="0" smtClean="0">
                <a:solidFill>
                  <a:schemeClr val="bg1">
                    <a:lumMod val="50000"/>
                  </a:schemeClr>
                </a:solidFill>
                <a:cs typeface="Gotham Book"/>
              </a:rPr>
              <a:t>suele ser </a:t>
            </a:r>
            <a:r>
              <a:rPr lang="es-ES_tradnl" sz="1600" dirty="0">
                <a:solidFill>
                  <a:schemeClr val="bg1">
                    <a:lumMod val="50000"/>
                  </a:schemeClr>
                </a:solidFill>
                <a:cs typeface="Gotham Book"/>
              </a:rPr>
              <a:t>debido a invasión microscópica </a:t>
            </a:r>
            <a:r>
              <a:rPr lang="es-ES_tradnl" sz="1600" dirty="0" err="1">
                <a:solidFill>
                  <a:schemeClr val="bg1">
                    <a:lumMod val="50000"/>
                  </a:schemeClr>
                </a:solidFill>
                <a:cs typeface="Gotham Book"/>
              </a:rPr>
              <a:t>perineural</a:t>
            </a:r>
            <a:r>
              <a:rPr lang="es-ES_tradnl" sz="1600" dirty="0">
                <a:solidFill>
                  <a:schemeClr val="bg1">
                    <a:lumMod val="50000"/>
                  </a:schemeClr>
                </a:solidFill>
                <a:cs typeface="Gotham Book"/>
              </a:rPr>
              <a:t>, </a:t>
            </a:r>
            <a:r>
              <a:rPr lang="es-ES_tradnl" sz="1600" b="1" dirty="0">
                <a:solidFill>
                  <a:srgbClr val="64075D"/>
                </a:solidFill>
                <a:cs typeface="Gotham Book"/>
              </a:rPr>
              <a:t>es constante y se agrava con la sedestación</a:t>
            </a:r>
            <a:r>
              <a:rPr lang="es-ES_tradnl" sz="1600" dirty="0">
                <a:solidFill>
                  <a:schemeClr val="bg1">
                    <a:lumMod val="50000"/>
                  </a:schemeClr>
                </a:solidFill>
                <a:cs typeface="Gotham Book"/>
              </a:rPr>
              <a:t>. Con frecuencia se asocia a tenesmo o espasmo vesical. </a:t>
            </a:r>
            <a:endParaRPr lang="es-ES_tradnl" sz="1600" dirty="0" smtClean="0">
              <a:solidFill>
                <a:schemeClr val="bg1">
                  <a:lumMod val="50000"/>
                </a:schemeClr>
              </a:solidFill>
              <a:cs typeface="Gotham Book"/>
            </a:endParaRPr>
          </a:p>
          <a:p>
            <a:pPr>
              <a:buBlip>
                <a:blip r:embed="rId3"/>
              </a:buBlip>
            </a:pPr>
            <a:r>
              <a:rPr lang="es-ES_tradnl" sz="1600" dirty="0" smtClean="0">
                <a:solidFill>
                  <a:schemeClr val="bg1">
                    <a:lumMod val="50000"/>
                  </a:schemeClr>
                </a:solidFill>
                <a:cs typeface="Gotham Book"/>
              </a:rPr>
              <a:t>La </a:t>
            </a:r>
            <a:r>
              <a:rPr lang="es-ES_tradnl" sz="1600" dirty="0">
                <a:solidFill>
                  <a:schemeClr val="bg1">
                    <a:lumMod val="50000"/>
                  </a:schemeClr>
                </a:solidFill>
                <a:cs typeface="Gotham Book"/>
              </a:rPr>
              <a:t>invasión tumoral de la musculatura profunda de la pelvis da lugar a dolor o sensación de pesadez que se exacerba con el decúbito. </a:t>
            </a:r>
            <a:endParaRPr lang="es-ES_tradnl" sz="1600" dirty="0" smtClean="0">
              <a:solidFill>
                <a:schemeClr val="bg1">
                  <a:lumMod val="50000"/>
                </a:schemeClr>
              </a:solidFill>
              <a:cs typeface="Gotham Book"/>
            </a:endParaRPr>
          </a:p>
          <a:p>
            <a:pPr>
              <a:buBlip>
                <a:blip r:embed="rId3"/>
              </a:buBlip>
            </a:pPr>
            <a:r>
              <a:rPr lang="es-ES_tradnl" sz="1600" dirty="0" smtClean="0">
                <a:solidFill>
                  <a:schemeClr val="bg1">
                    <a:lumMod val="50000"/>
                  </a:schemeClr>
                </a:solidFill>
                <a:cs typeface="Gotham Book"/>
              </a:rPr>
              <a:t>La </a:t>
            </a:r>
            <a:r>
              <a:rPr lang="es-ES_tradnl" sz="1600" dirty="0">
                <a:solidFill>
                  <a:schemeClr val="bg1">
                    <a:lumMod val="50000"/>
                  </a:schemeClr>
                </a:solidFill>
                <a:cs typeface="Gotham Book"/>
              </a:rPr>
              <a:t>afectación de la pared posterior de la pelvis causa </a:t>
            </a:r>
            <a:r>
              <a:rPr lang="es-ES_tradnl" sz="1600" dirty="0" err="1">
                <a:solidFill>
                  <a:schemeClr val="bg1">
                    <a:lumMod val="50000"/>
                  </a:schemeClr>
                </a:solidFill>
                <a:cs typeface="Gotham Book"/>
              </a:rPr>
              <a:t>plexopatía</a:t>
            </a:r>
            <a:r>
              <a:rPr lang="es-ES_tradnl" sz="1600" dirty="0">
                <a:solidFill>
                  <a:schemeClr val="bg1">
                    <a:lumMod val="50000"/>
                  </a:schemeClr>
                </a:solidFill>
                <a:cs typeface="Gotham Book"/>
              </a:rPr>
              <a:t> lumbosacra. </a:t>
            </a:r>
            <a:endParaRPr lang="es-ES_tradnl" sz="1600" dirty="0" smtClean="0">
              <a:solidFill>
                <a:schemeClr val="bg1">
                  <a:lumMod val="50000"/>
                </a:schemeClr>
              </a:solidFill>
              <a:cs typeface="Gotham Book"/>
            </a:endParaRPr>
          </a:p>
          <a:p>
            <a:pPr>
              <a:buBlip>
                <a:blip r:embed="rId3"/>
              </a:buBlip>
            </a:pPr>
            <a:r>
              <a:rPr lang="es-ES_tradnl" sz="1600" dirty="0" smtClean="0">
                <a:solidFill>
                  <a:schemeClr val="bg1">
                    <a:lumMod val="50000"/>
                  </a:schemeClr>
                </a:solidFill>
                <a:cs typeface="Gotham Book"/>
              </a:rPr>
              <a:t>La </a:t>
            </a:r>
            <a:r>
              <a:rPr lang="es-ES_tradnl" sz="1600" dirty="0">
                <a:solidFill>
                  <a:schemeClr val="bg1">
                    <a:lumMod val="50000"/>
                  </a:schemeClr>
                </a:solidFill>
                <a:cs typeface="Gotham Book"/>
              </a:rPr>
              <a:t>afectación más caudal puede producir tenesmo y urgencia </a:t>
            </a:r>
            <a:r>
              <a:rPr lang="es-ES_tradnl" sz="1600" dirty="0" err="1">
                <a:solidFill>
                  <a:schemeClr val="bg1">
                    <a:lumMod val="50000"/>
                  </a:schemeClr>
                </a:solidFill>
                <a:cs typeface="Gotham Book"/>
              </a:rPr>
              <a:t>defecatoria</a:t>
            </a:r>
            <a:r>
              <a:rPr lang="es-ES_tradnl" sz="1600" dirty="0">
                <a:solidFill>
                  <a:schemeClr val="bg1">
                    <a:lumMod val="50000"/>
                  </a:schemeClr>
                </a:solidFill>
                <a:cs typeface="Gotham Book"/>
              </a:rPr>
              <a:t>. </a:t>
            </a:r>
            <a:endParaRPr lang="es-ES_tradnl" sz="1600" dirty="0" smtClean="0">
              <a:solidFill>
                <a:schemeClr val="bg1">
                  <a:lumMod val="50000"/>
                </a:schemeClr>
              </a:solidFill>
              <a:cs typeface="Gotham Book"/>
            </a:endParaRPr>
          </a:p>
        </p:txBody>
      </p:sp>
      <p:sp>
        <p:nvSpPr>
          <p:cNvPr id="10" name="Rectángulo 9"/>
          <p:cNvSpPr/>
          <p:nvPr/>
        </p:nvSpPr>
        <p:spPr>
          <a:xfrm>
            <a:off x="500992" y="1464096"/>
            <a:ext cx="6056633" cy="369332"/>
          </a:xfrm>
          <a:prstGeom prst="rect">
            <a:avLst/>
          </a:prstGeom>
        </p:spPr>
        <p:txBody>
          <a:bodyPr wrap="square">
            <a:spAutoFit/>
          </a:bodyPr>
          <a:lstStyle/>
          <a:p>
            <a:r>
              <a:rPr lang="es-ES_tradnl" b="1" dirty="0" smtClean="0">
                <a:solidFill>
                  <a:srgbClr val="64075D"/>
                </a:solidFill>
                <a:cs typeface="Calibri"/>
              </a:rPr>
              <a:t>3. Dolor </a:t>
            </a:r>
            <a:r>
              <a:rPr lang="es-ES_tradnl" b="1" dirty="0">
                <a:solidFill>
                  <a:srgbClr val="64075D"/>
                </a:solidFill>
                <a:cs typeface="Calibri"/>
              </a:rPr>
              <a:t>pélvico y perineal </a:t>
            </a:r>
            <a:endParaRPr lang="es-ES_tradnl" dirty="0">
              <a:solidFill>
                <a:srgbClr val="64075D"/>
              </a:solidFill>
              <a:latin typeface="Calibri"/>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9368166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latin typeface="Calibri"/>
                <a:cs typeface="Calibri"/>
              </a:rPr>
              <a:t>DOLOR </a:t>
            </a:r>
            <a:r>
              <a:rPr lang="es-ES_tradnl" sz="4000" b="1" dirty="0">
                <a:solidFill>
                  <a:srgbClr val="FCC40D"/>
                </a:solidFill>
                <a:cs typeface="Calibri"/>
              </a:rPr>
              <a:t>VISCERAL</a:t>
            </a:r>
            <a:endParaRPr lang="es-ES_tradnl" sz="4000" b="1" dirty="0">
              <a:solidFill>
                <a:srgbClr val="FCC40D"/>
              </a:solidFill>
              <a:latin typeface="Calibri"/>
              <a:cs typeface="Calibri"/>
            </a:endParaRPr>
          </a:p>
        </p:txBody>
      </p:sp>
      <p:sp>
        <p:nvSpPr>
          <p:cNvPr id="8" name="Marcador de contenido 2"/>
          <p:cNvSpPr>
            <a:spLocks noGrp="1"/>
          </p:cNvSpPr>
          <p:nvPr>
            <p:ph idx="1"/>
          </p:nvPr>
        </p:nvSpPr>
        <p:spPr>
          <a:xfrm>
            <a:off x="500992" y="1848158"/>
            <a:ext cx="8229600" cy="757627"/>
          </a:xfrm>
        </p:spPr>
        <p:txBody>
          <a:bodyPr/>
          <a:lstStyle/>
          <a:p>
            <a:pPr>
              <a:buBlip>
                <a:blip r:embed="rId3"/>
              </a:buBlip>
            </a:pPr>
            <a:r>
              <a:rPr lang="es-ES_tradnl" sz="1600" dirty="0" smtClean="0">
                <a:solidFill>
                  <a:schemeClr val="bg1">
                    <a:lumMod val="50000"/>
                  </a:schemeClr>
                </a:solidFill>
                <a:cs typeface="Gotham Book"/>
              </a:rPr>
              <a:t>Con </a:t>
            </a:r>
            <a:r>
              <a:rPr lang="es-ES_tradnl" sz="1600" dirty="0">
                <a:solidFill>
                  <a:schemeClr val="bg1">
                    <a:lumMod val="50000"/>
                  </a:schemeClr>
                </a:solidFill>
                <a:cs typeface="Gotham Book"/>
              </a:rPr>
              <a:t>frecuencia se origina por </a:t>
            </a:r>
            <a:r>
              <a:rPr lang="es-ES_tradnl" sz="1600" b="1" dirty="0">
                <a:solidFill>
                  <a:srgbClr val="64075D"/>
                </a:solidFill>
                <a:cs typeface="Gotham Book"/>
              </a:rPr>
              <a:t>compresión tumoral o infiltración del tumor dentro de la </a:t>
            </a:r>
            <a:r>
              <a:rPr lang="es-ES_tradnl" sz="1600" b="1" dirty="0" smtClean="0">
                <a:solidFill>
                  <a:srgbClr val="64075D"/>
                </a:solidFill>
                <a:cs typeface="Gotham Book"/>
              </a:rPr>
              <a:t>pelvis</a:t>
            </a:r>
            <a:r>
              <a:rPr lang="es-ES_tradnl" sz="1600" dirty="0" smtClean="0">
                <a:solidFill>
                  <a:schemeClr val="bg1">
                    <a:lumMod val="50000"/>
                  </a:schemeClr>
                </a:solidFill>
                <a:cs typeface="Gotham Book"/>
              </a:rPr>
              <a:t>.</a:t>
            </a:r>
          </a:p>
          <a:p>
            <a:pPr>
              <a:buBlip>
                <a:blip r:embed="rId3"/>
              </a:buBlip>
            </a:pPr>
            <a:r>
              <a:rPr lang="es-ES_tradnl" sz="1600" dirty="0">
                <a:solidFill>
                  <a:schemeClr val="bg1">
                    <a:lumMod val="50000"/>
                  </a:schemeClr>
                </a:solidFill>
                <a:cs typeface="Gotham Book"/>
              </a:rPr>
              <a:t>Los </a:t>
            </a:r>
            <a:r>
              <a:rPr lang="es-ES_tradnl" sz="1600" b="1" dirty="0">
                <a:solidFill>
                  <a:srgbClr val="64075D"/>
                </a:solidFill>
                <a:cs typeface="Gotham Book"/>
              </a:rPr>
              <a:t>tumores</a:t>
            </a:r>
            <a:r>
              <a:rPr lang="es-ES_tradnl" sz="1600" dirty="0">
                <a:solidFill>
                  <a:schemeClr val="bg1">
                    <a:lumMod val="50000"/>
                  </a:schemeClr>
                </a:solidFill>
                <a:cs typeface="Gotham Book"/>
              </a:rPr>
              <a:t> que se asocian con más frecuencia a la obstrucción </a:t>
            </a:r>
            <a:r>
              <a:rPr lang="es-ES_tradnl" sz="1600" dirty="0" err="1">
                <a:solidFill>
                  <a:schemeClr val="bg1">
                    <a:lumMod val="50000"/>
                  </a:schemeClr>
                </a:solidFill>
                <a:cs typeface="Gotham Book"/>
              </a:rPr>
              <a:t>ureteral</a:t>
            </a:r>
            <a:r>
              <a:rPr lang="es-ES_tradnl" sz="1600" dirty="0">
                <a:solidFill>
                  <a:schemeClr val="bg1">
                    <a:lumMod val="50000"/>
                  </a:schemeClr>
                </a:solidFill>
                <a:cs typeface="Gotham Book"/>
              </a:rPr>
              <a:t> son los </a:t>
            </a:r>
            <a:r>
              <a:rPr lang="es-ES_tradnl" sz="1600" b="1" dirty="0">
                <a:solidFill>
                  <a:srgbClr val="64075D"/>
                </a:solidFill>
                <a:cs typeface="Gotham Book"/>
              </a:rPr>
              <a:t>de cérvix, ovario y </a:t>
            </a:r>
            <a:r>
              <a:rPr lang="es-ES_tradnl" sz="1600" b="1" dirty="0" smtClean="0">
                <a:solidFill>
                  <a:srgbClr val="64075D"/>
                </a:solidFill>
                <a:cs typeface="Gotham Book"/>
              </a:rPr>
              <a:t>próstata</a:t>
            </a:r>
            <a:r>
              <a:rPr lang="es-ES_tradnl" sz="1600" dirty="0" smtClean="0">
                <a:solidFill>
                  <a:schemeClr val="bg1">
                    <a:lumMod val="50000"/>
                  </a:schemeClr>
                </a:solidFill>
                <a:cs typeface="Gotham Book"/>
              </a:rPr>
              <a:t>.</a:t>
            </a:r>
          </a:p>
          <a:p>
            <a:pPr>
              <a:buBlip>
                <a:blip r:embed="rId3"/>
              </a:buBlip>
            </a:pPr>
            <a:r>
              <a:rPr lang="es-ES_tradnl" sz="1600" dirty="0">
                <a:solidFill>
                  <a:schemeClr val="bg1">
                    <a:lumMod val="50000"/>
                  </a:schemeClr>
                </a:solidFill>
                <a:cs typeface="Gotham Book"/>
              </a:rPr>
              <a:t>El </a:t>
            </a:r>
            <a:r>
              <a:rPr lang="es-ES_tradnl" sz="1600" b="1" dirty="0" smtClean="0">
                <a:solidFill>
                  <a:srgbClr val="64075D"/>
                </a:solidFill>
                <a:cs typeface="Gotham Book"/>
              </a:rPr>
              <a:t>dolor, no </a:t>
            </a:r>
            <a:r>
              <a:rPr lang="es-ES_tradnl" sz="1600" dirty="0">
                <a:solidFill>
                  <a:schemeClr val="bg1">
                    <a:lumMod val="50000"/>
                  </a:schemeClr>
                </a:solidFill>
                <a:cs typeface="Gotham Book"/>
              </a:rPr>
              <a:t>suele ser </a:t>
            </a:r>
            <a:r>
              <a:rPr lang="es-ES_tradnl" sz="1600" b="1" dirty="0">
                <a:solidFill>
                  <a:srgbClr val="64075D"/>
                </a:solidFill>
                <a:cs typeface="Gotham Book"/>
              </a:rPr>
              <a:t>muy intenso </a:t>
            </a:r>
            <a:r>
              <a:rPr lang="es-ES_tradnl" sz="1600" dirty="0" smtClean="0">
                <a:solidFill>
                  <a:schemeClr val="bg1">
                    <a:lumMod val="50000"/>
                  </a:schemeClr>
                </a:solidFill>
                <a:cs typeface="Gotham Book"/>
              </a:rPr>
              <a:t>(sensación </a:t>
            </a:r>
            <a:r>
              <a:rPr lang="es-ES_tradnl" sz="1600" dirty="0">
                <a:solidFill>
                  <a:schemeClr val="bg1">
                    <a:lumMod val="50000"/>
                  </a:schemeClr>
                </a:solidFill>
                <a:cs typeface="Gotham Book"/>
              </a:rPr>
              <a:t>de molestia en el flanco que se irradia a región inguinal o hacia los </a:t>
            </a:r>
            <a:r>
              <a:rPr lang="es-ES_tradnl" sz="1600" dirty="0" smtClean="0">
                <a:solidFill>
                  <a:schemeClr val="bg1">
                    <a:lumMod val="50000"/>
                  </a:schemeClr>
                </a:solidFill>
                <a:cs typeface="Gotham Book"/>
              </a:rPr>
              <a:t>genitales). </a:t>
            </a:r>
          </a:p>
          <a:p>
            <a:pPr>
              <a:buBlip>
                <a:blip r:embed="rId3"/>
              </a:buBlip>
            </a:pPr>
            <a:endParaRPr lang="es-ES_tradnl" sz="1600" dirty="0">
              <a:solidFill>
                <a:schemeClr val="bg1">
                  <a:lumMod val="50000"/>
                </a:schemeClr>
              </a:solidFill>
              <a:cs typeface="Gotham Book"/>
            </a:endParaRPr>
          </a:p>
          <a:p>
            <a:pPr marL="0" indent="0">
              <a:buNone/>
            </a:pPr>
            <a:endParaRPr lang="es-ES_tradnl" sz="1600" dirty="0" smtClean="0">
              <a:solidFill>
                <a:schemeClr val="bg1">
                  <a:lumMod val="50000"/>
                </a:schemeClr>
              </a:solidFill>
              <a:cs typeface="Gotham Book"/>
            </a:endParaRPr>
          </a:p>
        </p:txBody>
      </p:sp>
      <p:sp>
        <p:nvSpPr>
          <p:cNvPr id="10" name="Rectángulo 9"/>
          <p:cNvSpPr/>
          <p:nvPr/>
        </p:nvSpPr>
        <p:spPr>
          <a:xfrm>
            <a:off x="500992" y="1464096"/>
            <a:ext cx="6056633" cy="369332"/>
          </a:xfrm>
          <a:prstGeom prst="rect">
            <a:avLst/>
          </a:prstGeom>
        </p:spPr>
        <p:txBody>
          <a:bodyPr wrap="square">
            <a:spAutoFit/>
          </a:bodyPr>
          <a:lstStyle/>
          <a:p>
            <a:r>
              <a:rPr lang="es-ES_tradnl" b="1" dirty="0" smtClean="0">
                <a:solidFill>
                  <a:srgbClr val="64075D"/>
                </a:solidFill>
                <a:cs typeface="Calibri"/>
              </a:rPr>
              <a:t>4. Obstrucción </a:t>
            </a:r>
            <a:r>
              <a:rPr lang="es-ES_tradnl" b="1" dirty="0" err="1">
                <a:solidFill>
                  <a:srgbClr val="64075D"/>
                </a:solidFill>
                <a:cs typeface="Calibri"/>
              </a:rPr>
              <a:t>ureteral</a:t>
            </a:r>
            <a:r>
              <a:rPr lang="es-ES_tradnl" b="1" dirty="0">
                <a:solidFill>
                  <a:srgbClr val="64075D"/>
                </a:solidFill>
                <a:cs typeface="Calibri"/>
              </a:rPr>
              <a:t> </a:t>
            </a:r>
            <a:endParaRPr lang="es-ES_tradnl" dirty="0">
              <a:solidFill>
                <a:srgbClr val="64075D"/>
              </a:solidFill>
              <a:latin typeface="Calibri"/>
              <a:cs typeface="Calibri"/>
            </a:endParaRPr>
          </a:p>
        </p:txBody>
      </p:sp>
      <p:sp>
        <p:nvSpPr>
          <p:cNvPr id="5" name="Marcador de contenido 2"/>
          <p:cNvSpPr txBox="1">
            <a:spLocks/>
          </p:cNvSpPr>
          <p:nvPr/>
        </p:nvSpPr>
        <p:spPr>
          <a:xfrm>
            <a:off x="500992" y="3956381"/>
            <a:ext cx="8229600" cy="1413367"/>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Blip>
                <a:blip r:embed="rId3"/>
              </a:buBlip>
            </a:pPr>
            <a:r>
              <a:rPr lang="es-ES_tradnl" sz="1600" dirty="0" smtClean="0">
                <a:solidFill>
                  <a:schemeClr val="bg1">
                    <a:lumMod val="50000"/>
                  </a:schemeClr>
                </a:solidFill>
                <a:cs typeface="Gotham Book"/>
              </a:rPr>
              <a:t>Producido </a:t>
            </a:r>
            <a:r>
              <a:rPr lang="es-ES_tradnl" sz="1600" b="1" dirty="0" smtClean="0">
                <a:solidFill>
                  <a:srgbClr val="64075D"/>
                </a:solidFill>
                <a:cs typeface="Gotham Book"/>
              </a:rPr>
              <a:t>por </a:t>
            </a:r>
            <a:r>
              <a:rPr lang="es-ES_tradnl" sz="1600" b="1" dirty="0">
                <a:solidFill>
                  <a:srgbClr val="64075D"/>
                </a:solidFill>
                <a:cs typeface="Gotham Book"/>
              </a:rPr>
              <a:t>cáncer de </a:t>
            </a:r>
            <a:r>
              <a:rPr lang="es-ES_tradnl" sz="1600" b="1" dirty="0" smtClean="0">
                <a:solidFill>
                  <a:srgbClr val="64075D"/>
                </a:solidFill>
                <a:cs typeface="Gotham Book"/>
              </a:rPr>
              <a:t>pulmón</a:t>
            </a:r>
            <a:r>
              <a:rPr lang="es-ES_tradnl" sz="1600" dirty="0" smtClean="0">
                <a:solidFill>
                  <a:schemeClr val="bg1">
                    <a:lumMod val="50000"/>
                  </a:schemeClr>
                </a:solidFill>
                <a:cs typeface="Gotham Book"/>
              </a:rPr>
              <a:t>.</a:t>
            </a:r>
          </a:p>
          <a:p>
            <a:pPr>
              <a:buBlip>
                <a:blip r:embed="rId3"/>
              </a:buBlip>
            </a:pPr>
            <a:r>
              <a:rPr lang="es-ES_tradnl" sz="1600" dirty="0">
                <a:solidFill>
                  <a:schemeClr val="bg1">
                    <a:lumMod val="50000"/>
                  </a:schemeClr>
                </a:solidFill>
                <a:cs typeface="Gotham Book"/>
              </a:rPr>
              <a:t>Suele ser </a:t>
            </a:r>
            <a:r>
              <a:rPr lang="es-ES_tradnl" sz="1600" b="1" dirty="0">
                <a:solidFill>
                  <a:srgbClr val="64075D"/>
                </a:solidFill>
                <a:cs typeface="Gotham Book"/>
              </a:rPr>
              <a:t>unilateral </a:t>
            </a:r>
            <a:r>
              <a:rPr lang="es-ES_tradnl" sz="1600" dirty="0">
                <a:solidFill>
                  <a:schemeClr val="bg1">
                    <a:lumMod val="50000"/>
                  </a:schemeClr>
                </a:solidFill>
                <a:cs typeface="Gotham Book"/>
              </a:rPr>
              <a:t>y </a:t>
            </a:r>
            <a:r>
              <a:rPr lang="es-ES_tradnl" sz="1600" b="1" dirty="0">
                <a:solidFill>
                  <a:srgbClr val="64075D"/>
                </a:solidFill>
                <a:cs typeface="Gotham Book"/>
              </a:rPr>
              <a:t>puede estar referido </a:t>
            </a:r>
            <a:r>
              <a:rPr lang="es-ES_tradnl" sz="1600" dirty="0">
                <a:solidFill>
                  <a:schemeClr val="bg1">
                    <a:lumMod val="50000"/>
                  </a:schemeClr>
                </a:solidFill>
                <a:cs typeface="Gotham Book"/>
              </a:rPr>
              <a:t>a escápula o esternón. Los tumores del lóbulo superior pueden producir dolor referido a hombro y los del inferior a la parte inferior del tórax. </a:t>
            </a:r>
            <a:endParaRPr lang="es-ES_tradnl" sz="1600" dirty="0" smtClean="0">
              <a:solidFill>
                <a:schemeClr val="bg1">
                  <a:lumMod val="50000"/>
                </a:schemeClr>
              </a:solidFill>
              <a:cs typeface="Gotham Book"/>
            </a:endParaRPr>
          </a:p>
          <a:p>
            <a:pPr>
              <a:buBlip>
                <a:blip r:embed="rId3"/>
              </a:buBlip>
            </a:pPr>
            <a:r>
              <a:rPr lang="es-ES_tradnl" sz="1600" dirty="0" smtClean="0">
                <a:solidFill>
                  <a:schemeClr val="bg1">
                    <a:lumMod val="50000"/>
                  </a:schemeClr>
                </a:solidFill>
                <a:cs typeface="Gotham Book"/>
              </a:rPr>
              <a:t>También </a:t>
            </a:r>
            <a:r>
              <a:rPr lang="es-ES_tradnl" sz="1600" dirty="0">
                <a:solidFill>
                  <a:schemeClr val="bg1">
                    <a:lumMod val="50000"/>
                  </a:schemeClr>
                </a:solidFill>
                <a:cs typeface="Gotham Book"/>
              </a:rPr>
              <a:t>se ha descrito dolor facial </a:t>
            </a:r>
            <a:r>
              <a:rPr lang="es-ES_tradnl" sz="1600" dirty="0" err="1">
                <a:solidFill>
                  <a:schemeClr val="bg1">
                    <a:lumMod val="50000"/>
                  </a:schemeClr>
                </a:solidFill>
                <a:cs typeface="Gotham Book"/>
              </a:rPr>
              <a:t>ipsilateral</a:t>
            </a:r>
            <a:r>
              <a:rPr lang="es-ES_tradnl" sz="1600" dirty="0">
                <a:solidFill>
                  <a:schemeClr val="bg1">
                    <a:lumMod val="50000"/>
                  </a:schemeClr>
                </a:solidFill>
                <a:cs typeface="Gotham Book"/>
              </a:rPr>
              <a:t> en algunos tumores avanzados de cáncer de </a:t>
            </a:r>
            <a:r>
              <a:rPr lang="es-ES_tradnl" sz="1600" dirty="0" smtClean="0">
                <a:solidFill>
                  <a:schemeClr val="bg1">
                    <a:lumMod val="50000"/>
                  </a:schemeClr>
                </a:solidFill>
                <a:cs typeface="Gotham Book"/>
              </a:rPr>
              <a:t>pulmón. </a:t>
            </a:r>
          </a:p>
        </p:txBody>
      </p:sp>
      <p:sp>
        <p:nvSpPr>
          <p:cNvPr id="6" name="Rectángulo 5"/>
          <p:cNvSpPr/>
          <p:nvPr/>
        </p:nvSpPr>
        <p:spPr>
          <a:xfrm>
            <a:off x="500992" y="3599186"/>
            <a:ext cx="6056633" cy="305233"/>
          </a:xfrm>
          <a:prstGeom prst="rect">
            <a:avLst/>
          </a:prstGeom>
        </p:spPr>
        <p:txBody>
          <a:bodyPr wrap="square">
            <a:spAutoFit/>
          </a:bodyPr>
          <a:lstStyle/>
          <a:p>
            <a:r>
              <a:rPr lang="es-ES_tradnl" b="1" dirty="0" smtClean="0">
                <a:solidFill>
                  <a:srgbClr val="64075D"/>
                </a:solidFill>
                <a:cs typeface="Calibri"/>
              </a:rPr>
              <a:t>5. Dolor </a:t>
            </a:r>
            <a:r>
              <a:rPr lang="es-ES_tradnl" b="1" dirty="0">
                <a:solidFill>
                  <a:srgbClr val="64075D"/>
                </a:solidFill>
                <a:cs typeface="Calibri"/>
              </a:rPr>
              <a:t>torácico </a:t>
            </a:r>
            <a:endParaRPr lang="es-ES_tradnl" dirty="0">
              <a:solidFill>
                <a:srgbClr val="64075D"/>
              </a:solidFill>
              <a:latin typeface="Calibri"/>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5706206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latin typeface="Calibri"/>
                <a:cs typeface="Calibri"/>
              </a:rPr>
              <a:t>DOLOR </a:t>
            </a:r>
            <a:r>
              <a:rPr lang="es-ES_tradnl" sz="4000" b="1" dirty="0">
                <a:solidFill>
                  <a:srgbClr val="FCC40D"/>
                </a:solidFill>
                <a:cs typeface="Calibri"/>
              </a:rPr>
              <a:t>VISCERAL</a:t>
            </a:r>
            <a:endParaRPr lang="es-ES_tradnl" sz="4000" b="1" dirty="0">
              <a:solidFill>
                <a:srgbClr val="FCC40D"/>
              </a:solidFill>
              <a:latin typeface="Calibri"/>
              <a:cs typeface="Calibri"/>
            </a:endParaRPr>
          </a:p>
        </p:txBody>
      </p:sp>
      <p:sp>
        <p:nvSpPr>
          <p:cNvPr id="3" name="Marcador de contenido 2"/>
          <p:cNvSpPr>
            <a:spLocks noGrp="1"/>
          </p:cNvSpPr>
          <p:nvPr>
            <p:ph idx="1"/>
          </p:nvPr>
        </p:nvSpPr>
        <p:spPr>
          <a:xfrm>
            <a:off x="500992" y="1837225"/>
            <a:ext cx="8229600" cy="4305001"/>
          </a:xfrm>
        </p:spPr>
        <p:txBody>
          <a:bodyPr/>
          <a:lstStyle/>
          <a:p>
            <a:pPr marL="0" indent="0">
              <a:buNone/>
            </a:pPr>
            <a:r>
              <a:rPr lang="es-ES_tradnl" sz="1600" dirty="0">
                <a:solidFill>
                  <a:schemeClr val="bg1">
                    <a:lumMod val="50000"/>
                  </a:schemeClr>
                </a:solidFill>
                <a:cs typeface="Gotham Book"/>
              </a:rPr>
              <a:t>A</a:t>
            </a:r>
            <a:r>
              <a:rPr lang="es-ES_tradnl" sz="1600" dirty="0" smtClean="0">
                <a:solidFill>
                  <a:schemeClr val="bg1">
                    <a:lumMod val="50000"/>
                  </a:schemeClr>
                </a:solidFill>
                <a:cs typeface="Gotham Book"/>
              </a:rPr>
              <a:t>spectos </a:t>
            </a:r>
            <a:r>
              <a:rPr lang="es-ES_tradnl" sz="1600" dirty="0">
                <a:solidFill>
                  <a:schemeClr val="bg1">
                    <a:lumMod val="50000"/>
                  </a:schemeClr>
                </a:solidFill>
                <a:cs typeface="Gotham Book"/>
              </a:rPr>
              <a:t>básicos </a:t>
            </a:r>
            <a:r>
              <a:rPr lang="es-ES_tradnl" sz="1600" dirty="0" smtClean="0">
                <a:solidFill>
                  <a:schemeClr val="bg1">
                    <a:lumMod val="50000"/>
                  </a:schemeClr>
                </a:solidFill>
                <a:cs typeface="Gotham Book"/>
              </a:rPr>
              <a:t>que </a:t>
            </a:r>
            <a:r>
              <a:rPr lang="es-ES_tradnl" sz="1600" dirty="0">
                <a:solidFill>
                  <a:schemeClr val="bg1">
                    <a:lumMod val="50000"/>
                  </a:schemeClr>
                </a:solidFill>
                <a:cs typeface="Gotham Book"/>
              </a:rPr>
              <a:t>nos permiten hacer un buen diagnóstico </a:t>
            </a:r>
            <a:r>
              <a:rPr lang="es-ES_tradnl" sz="1600" dirty="0" smtClean="0">
                <a:solidFill>
                  <a:schemeClr val="bg1">
                    <a:lumMod val="50000"/>
                  </a:schemeClr>
                </a:solidFill>
                <a:cs typeface="Gotham Book"/>
              </a:rPr>
              <a:t>diferencial:</a:t>
            </a:r>
          </a:p>
          <a:p>
            <a:pPr>
              <a:buBlip>
                <a:blip r:embed="rId3"/>
              </a:buBlip>
            </a:pPr>
            <a:r>
              <a:rPr lang="es-ES_tradnl" sz="1600" dirty="0">
                <a:solidFill>
                  <a:schemeClr val="bg1">
                    <a:lumMod val="50000"/>
                  </a:schemeClr>
                </a:solidFill>
                <a:cs typeface="Gotham Book"/>
              </a:rPr>
              <a:t>No todas las vísceras evocan dolor, porque </a:t>
            </a:r>
            <a:r>
              <a:rPr lang="es-ES_tradnl" sz="1600" b="1" dirty="0">
                <a:solidFill>
                  <a:srgbClr val="64075D"/>
                </a:solidFill>
                <a:cs typeface="Gotham Book"/>
              </a:rPr>
              <a:t>en general los órganos sólidos no son sensibles al dolor. </a:t>
            </a:r>
          </a:p>
          <a:p>
            <a:pPr>
              <a:buBlip>
                <a:blip r:embed="rId3"/>
              </a:buBlip>
            </a:pPr>
            <a:r>
              <a:rPr lang="es-ES_tradnl" sz="1600" dirty="0" smtClean="0">
                <a:solidFill>
                  <a:schemeClr val="bg1">
                    <a:lumMod val="50000"/>
                  </a:schemeClr>
                </a:solidFill>
                <a:cs typeface="Gotham Book"/>
              </a:rPr>
              <a:t>Los </a:t>
            </a:r>
            <a:r>
              <a:rPr lang="es-ES_tradnl" sz="1600" dirty="0">
                <a:solidFill>
                  <a:schemeClr val="bg1">
                    <a:lumMod val="50000"/>
                  </a:schemeClr>
                </a:solidFill>
                <a:cs typeface="Gotham Book"/>
              </a:rPr>
              <a:t>estímulos que causan dolor visceral </a:t>
            </a:r>
            <a:r>
              <a:rPr lang="es-ES_tradnl" sz="1600" dirty="0" smtClean="0">
                <a:solidFill>
                  <a:schemeClr val="bg1">
                    <a:lumMod val="50000"/>
                  </a:schemeClr>
                </a:solidFill>
                <a:cs typeface="Gotham Book"/>
              </a:rPr>
              <a:t>se relacionan, </a:t>
            </a:r>
            <a:r>
              <a:rPr lang="es-ES_tradnl" sz="1600" dirty="0">
                <a:solidFill>
                  <a:schemeClr val="bg1">
                    <a:lumMod val="50000"/>
                  </a:schemeClr>
                </a:solidFill>
                <a:cs typeface="Gotham Book"/>
              </a:rPr>
              <a:t>con los cambios isquémicos, la presencia de patógenos o sustancias que activan el sistema inmune o aquellas situaciones que alteren el estado funcional de la víscera. </a:t>
            </a:r>
          </a:p>
          <a:p>
            <a:pPr>
              <a:buBlip>
                <a:blip r:embed="rId3"/>
              </a:buBlip>
            </a:pPr>
            <a:r>
              <a:rPr lang="es-ES_tradnl" sz="1600" dirty="0" smtClean="0">
                <a:solidFill>
                  <a:schemeClr val="bg1">
                    <a:lumMod val="50000"/>
                  </a:schemeClr>
                </a:solidFill>
                <a:cs typeface="Gotham Book"/>
              </a:rPr>
              <a:t>Suele </a:t>
            </a:r>
            <a:r>
              <a:rPr lang="es-ES_tradnl" sz="1600" dirty="0">
                <a:solidFill>
                  <a:schemeClr val="bg1">
                    <a:lumMod val="50000"/>
                  </a:schemeClr>
                </a:solidFill>
                <a:cs typeface="Gotham Book"/>
              </a:rPr>
              <a:t>ser </a:t>
            </a:r>
            <a:r>
              <a:rPr lang="es-ES_tradnl" sz="1600" b="1" dirty="0">
                <a:solidFill>
                  <a:srgbClr val="64075D"/>
                </a:solidFill>
                <a:cs typeface="Gotham Book"/>
              </a:rPr>
              <a:t>difuso y poco localizado </a:t>
            </a:r>
            <a:r>
              <a:rPr lang="es-ES_tradnl" sz="1600" dirty="0" smtClean="0">
                <a:solidFill>
                  <a:schemeClr val="bg1">
                    <a:lumMod val="50000"/>
                  </a:schemeClr>
                </a:solidFill>
                <a:cs typeface="Gotham Book"/>
              </a:rPr>
              <a:t>(en </a:t>
            </a:r>
            <a:r>
              <a:rPr lang="es-ES_tradnl" sz="1600" dirty="0">
                <a:solidFill>
                  <a:schemeClr val="bg1">
                    <a:lumMod val="50000"/>
                  </a:schemeClr>
                </a:solidFill>
                <a:cs typeface="Gotham Book"/>
              </a:rPr>
              <a:t>las fases </a:t>
            </a:r>
            <a:r>
              <a:rPr lang="es-ES_tradnl" sz="1600" dirty="0" smtClean="0">
                <a:solidFill>
                  <a:schemeClr val="bg1">
                    <a:lumMod val="50000"/>
                  </a:schemeClr>
                </a:solidFill>
                <a:cs typeface="Gotham Book"/>
              </a:rPr>
              <a:t>iniciales). </a:t>
            </a:r>
            <a:endParaRPr lang="es-ES_tradnl" sz="1600" dirty="0">
              <a:solidFill>
                <a:schemeClr val="bg1">
                  <a:lumMod val="50000"/>
                </a:schemeClr>
              </a:solidFill>
              <a:cs typeface="Gotham Book"/>
            </a:endParaRPr>
          </a:p>
          <a:p>
            <a:pPr>
              <a:buBlip>
                <a:blip r:embed="rId3"/>
              </a:buBlip>
            </a:pPr>
            <a:r>
              <a:rPr lang="es-ES_tradnl" sz="1600" dirty="0">
                <a:solidFill>
                  <a:schemeClr val="bg1">
                    <a:lumMod val="50000"/>
                  </a:schemeClr>
                </a:solidFill>
                <a:cs typeface="Gotham Book"/>
              </a:rPr>
              <a:t>P</a:t>
            </a:r>
            <a:r>
              <a:rPr lang="es-ES_tradnl" sz="1600" dirty="0" smtClean="0">
                <a:solidFill>
                  <a:schemeClr val="bg1">
                    <a:lumMod val="50000"/>
                  </a:schemeClr>
                </a:solidFill>
                <a:cs typeface="Gotham Book"/>
              </a:rPr>
              <a:t>roduce </a:t>
            </a:r>
            <a:r>
              <a:rPr lang="es-ES_tradnl" sz="1600" dirty="0">
                <a:solidFill>
                  <a:schemeClr val="bg1">
                    <a:lumMod val="50000"/>
                  </a:schemeClr>
                </a:solidFill>
                <a:cs typeface="Gotham Book"/>
              </a:rPr>
              <a:t>una </a:t>
            </a:r>
            <a:r>
              <a:rPr lang="es-ES_tradnl" sz="1600" b="1" dirty="0">
                <a:solidFill>
                  <a:srgbClr val="64075D"/>
                </a:solidFill>
                <a:cs typeface="Gotham Book"/>
              </a:rPr>
              <a:t>reacción emocional y del sistema nervioso autónomo </a:t>
            </a:r>
            <a:r>
              <a:rPr lang="es-ES_tradnl" sz="1600" dirty="0">
                <a:solidFill>
                  <a:schemeClr val="bg1">
                    <a:lumMod val="50000"/>
                  </a:schemeClr>
                </a:solidFill>
                <a:cs typeface="Gotham Book"/>
              </a:rPr>
              <a:t>que es más acusada que los dolores de origen somático. </a:t>
            </a:r>
            <a:endParaRPr lang="es-ES_tradnl" sz="1600" dirty="0" smtClean="0">
              <a:solidFill>
                <a:schemeClr val="bg1">
                  <a:lumMod val="50000"/>
                </a:schemeClr>
              </a:solidFill>
              <a:cs typeface="Gotham Book"/>
            </a:endParaRPr>
          </a:p>
          <a:p>
            <a:pPr>
              <a:buBlip>
                <a:blip r:embed="rId3"/>
              </a:buBlip>
            </a:pPr>
            <a:r>
              <a:rPr lang="es-ES_tradnl" sz="1600" dirty="0" smtClean="0">
                <a:solidFill>
                  <a:schemeClr val="bg1">
                    <a:lumMod val="50000"/>
                  </a:schemeClr>
                </a:solidFill>
                <a:cs typeface="Gotham Book"/>
              </a:rPr>
              <a:t>Presenta </a:t>
            </a:r>
            <a:r>
              <a:rPr lang="es-ES_tradnl" sz="1600" b="1" dirty="0">
                <a:solidFill>
                  <a:srgbClr val="64075D"/>
                </a:solidFill>
                <a:cs typeface="Gotham Book"/>
              </a:rPr>
              <a:t>patrones de dolor referido a estructuras somáticas superficiales.  </a:t>
            </a:r>
          </a:p>
        </p:txBody>
      </p:sp>
      <p:sp>
        <p:nvSpPr>
          <p:cNvPr id="4" name="Rectángulo 3"/>
          <p:cNvSpPr/>
          <p:nvPr/>
        </p:nvSpPr>
        <p:spPr>
          <a:xfrm>
            <a:off x="457200" y="1274247"/>
            <a:ext cx="7497333" cy="523220"/>
          </a:xfrm>
          <a:prstGeom prst="rect">
            <a:avLst/>
          </a:prstGeom>
        </p:spPr>
        <p:txBody>
          <a:bodyPr wrap="square">
            <a:spAutoFit/>
          </a:bodyPr>
          <a:lstStyle/>
          <a:p>
            <a:r>
              <a:rPr lang="es-ES_tradnl" sz="2800" b="1" dirty="0">
                <a:solidFill>
                  <a:srgbClr val="FCC40D"/>
                </a:solidFill>
                <a:cs typeface="Calibri"/>
              </a:rPr>
              <a:t>EVALUACIÓN </a:t>
            </a:r>
            <a:endParaRPr lang="es-ES_tradnl" sz="2800" b="1" dirty="0">
              <a:latin typeface="Calibri"/>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8967605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latin typeface="Calibri"/>
                <a:cs typeface="Calibri"/>
              </a:rPr>
              <a:t>DOLOR </a:t>
            </a:r>
            <a:r>
              <a:rPr lang="es-ES_tradnl" sz="4000" b="1" dirty="0">
                <a:solidFill>
                  <a:srgbClr val="FCC40D"/>
                </a:solidFill>
                <a:cs typeface="Calibri"/>
              </a:rPr>
              <a:t>VISCERAL</a:t>
            </a:r>
            <a:endParaRPr lang="es-ES_tradnl" sz="4000" b="1" dirty="0">
              <a:solidFill>
                <a:srgbClr val="FCC40D"/>
              </a:solidFill>
              <a:latin typeface="Calibri"/>
              <a:cs typeface="Calibri"/>
            </a:endParaRPr>
          </a:p>
        </p:txBody>
      </p:sp>
      <p:sp>
        <p:nvSpPr>
          <p:cNvPr id="4" name="Rectángulo 3"/>
          <p:cNvSpPr/>
          <p:nvPr/>
        </p:nvSpPr>
        <p:spPr>
          <a:xfrm>
            <a:off x="457200" y="1274247"/>
            <a:ext cx="7497333" cy="523220"/>
          </a:xfrm>
          <a:prstGeom prst="rect">
            <a:avLst/>
          </a:prstGeom>
        </p:spPr>
        <p:txBody>
          <a:bodyPr wrap="square">
            <a:spAutoFit/>
          </a:bodyPr>
          <a:lstStyle/>
          <a:p>
            <a:r>
              <a:rPr lang="es-ES_tradnl" sz="2800" b="1" dirty="0">
                <a:solidFill>
                  <a:srgbClr val="FCC40D"/>
                </a:solidFill>
                <a:cs typeface="Calibri"/>
              </a:rPr>
              <a:t>TRATAMIENTO </a:t>
            </a:r>
            <a:endParaRPr lang="es-ES_tradnl" sz="2800" b="1" dirty="0">
              <a:latin typeface="Calibri"/>
              <a:cs typeface="Calibri"/>
            </a:endParaRPr>
          </a:p>
        </p:txBody>
      </p:sp>
      <p:sp>
        <p:nvSpPr>
          <p:cNvPr id="6" name="Marcador de contenido 2"/>
          <p:cNvSpPr>
            <a:spLocks noGrp="1"/>
          </p:cNvSpPr>
          <p:nvPr>
            <p:ph idx="1"/>
          </p:nvPr>
        </p:nvSpPr>
        <p:spPr>
          <a:xfrm>
            <a:off x="500992" y="1837225"/>
            <a:ext cx="8229600" cy="1075133"/>
          </a:xfrm>
        </p:spPr>
        <p:txBody>
          <a:bodyPr/>
          <a:lstStyle/>
          <a:p>
            <a:pPr>
              <a:buBlip>
                <a:blip r:embed="rId3"/>
              </a:buBlip>
            </a:pPr>
            <a:r>
              <a:rPr lang="es-ES_tradnl" sz="1600" dirty="0" smtClean="0">
                <a:solidFill>
                  <a:schemeClr val="bg1">
                    <a:lumMod val="50000"/>
                  </a:schemeClr>
                </a:solidFill>
                <a:cs typeface="Gotham Book"/>
              </a:rPr>
              <a:t>No </a:t>
            </a:r>
            <a:r>
              <a:rPr lang="es-ES_tradnl" sz="1600" dirty="0">
                <a:solidFill>
                  <a:schemeClr val="bg1">
                    <a:lumMod val="50000"/>
                  </a:schemeClr>
                </a:solidFill>
                <a:cs typeface="Gotham Book"/>
              </a:rPr>
              <a:t>existe una pauta única ni fármacos específicos para el abordaje del dolor </a:t>
            </a:r>
            <a:r>
              <a:rPr lang="es-ES_tradnl" sz="1600" dirty="0" smtClean="0">
                <a:solidFill>
                  <a:schemeClr val="bg1">
                    <a:lumMod val="50000"/>
                  </a:schemeClr>
                </a:solidFill>
                <a:cs typeface="Gotham Book"/>
              </a:rPr>
              <a:t>visceral. </a:t>
            </a:r>
          </a:p>
          <a:p>
            <a:pPr>
              <a:buBlip>
                <a:blip r:embed="rId3"/>
              </a:buBlip>
            </a:pPr>
            <a:r>
              <a:rPr lang="es-ES_tradnl" sz="1600" dirty="0" smtClean="0">
                <a:solidFill>
                  <a:schemeClr val="bg1">
                    <a:lumMod val="50000"/>
                  </a:schemeClr>
                </a:solidFill>
                <a:cs typeface="Gotham Book"/>
              </a:rPr>
              <a:t>Los </a:t>
            </a:r>
            <a:r>
              <a:rPr lang="es-ES_tradnl" sz="1600" b="1" dirty="0">
                <a:solidFill>
                  <a:srgbClr val="64075D"/>
                </a:solidFill>
                <a:cs typeface="Gotham Book"/>
              </a:rPr>
              <a:t>fármacos</a:t>
            </a:r>
            <a:r>
              <a:rPr lang="es-ES_tradnl" sz="1600" dirty="0">
                <a:solidFill>
                  <a:schemeClr val="bg1">
                    <a:lumMod val="50000"/>
                  </a:schemeClr>
                </a:solidFill>
                <a:cs typeface="Gotham Book"/>
              </a:rPr>
              <a:t> </a:t>
            </a:r>
            <a:r>
              <a:rPr lang="es-ES_tradnl" sz="1600" dirty="0" smtClean="0">
                <a:solidFill>
                  <a:schemeClr val="bg1">
                    <a:lumMod val="50000"/>
                  </a:schemeClr>
                </a:solidFill>
                <a:cs typeface="Gotham Book"/>
              </a:rPr>
              <a:t>son la </a:t>
            </a:r>
            <a:r>
              <a:rPr lang="es-ES_tradnl" sz="1600" b="1" dirty="0" smtClean="0">
                <a:solidFill>
                  <a:srgbClr val="64075D"/>
                </a:solidFill>
                <a:cs typeface="Gotham Book"/>
              </a:rPr>
              <a:t>piedra </a:t>
            </a:r>
            <a:r>
              <a:rPr lang="es-ES_tradnl" sz="1600" b="1" dirty="0">
                <a:solidFill>
                  <a:srgbClr val="64075D"/>
                </a:solidFill>
                <a:cs typeface="Gotham Book"/>
              </a:rPr>
              <a:t>angular del tratamiento analgésico</a:t>
            </a:r>
            <a:r>
              <a:rPr lang="es-ES_tradnl" sz="1600" dirty="0">
                <a:solidFill>
                  <a:schemeClr val="bg1">
                    <a:lumMod val="50000"/>
                  </a:schemeClr>
                </a:solidFill>
                <a:cs typeface="Gotham Book"/>
              </a:rPr>
              <a:t>, cuyo objetivo es conseguir una adecuada remisión del dolor con unos efectos secundarios tolerables. </a:t>
            </a:r>
          </a:p>
        </p:txBody>
      </p:sp>
      <p:sp>
        <p:nvSpPr>
          <p:cNvPr id="7" name="Rectángulo 6"/>
          <p:cNvSpPr/>
          <p:nvPr/>
        </p:nvSpPr>
        <p:spPr>
          <a:xfrm>
            <a:off x="500992" y="2832685"/>
            <a:ext cx="6056633" cy="369332"/>
          </a:xfrm>
          <a:prstGeom prst="rect">
            <a:avLst/>
          </a:prstGeom>
        </p:spPr>
        <p:txBody>
          <a:bodyPr wrap="square">
            <a:spAutoFit/>
          </a:bodyPr>
          <a:lstStyle/>
          <a:p>
            <a:r>
              <a:rPr lang="es-ES_tradnl" b="1" dirty="0" smtClean="0">
                <a:solidFill>
                  <a:srgbClr val="64075D"/>
                </a:solidFill>
                <a:cs typeface="Calibri"/>
              </a:rPr>
              <a:t>Fármacos.  Recomendaciones </a:t>
            </a:r>
            <a:r>
              <a:rPr lang="es-ES_tradnl" b="1" dirty="0">
                <a:solidFill>
                  <a:srgbClr val="64075D"/>
                </a:solidFill>
                <a:cs typeface="Calibri"/>
              </a:rPr>
              <a:t>de la OMS</a:t>
            </a:r>
            <a:endParaRPr lang="es-ES_tradnl" dirty="0">
              <a:solidFill>
                <a:srgbClr val="64075D"/>
              </a:solidFill>
              <a:latin typeface="Calibri"/>
              <a:cs typeface="Calibri"/>
            </a:endParaRPr>
          </a:p>
        </p:txBody>
      </p:sp>
      <p:sp>
        <p:nvSpPr>
          <p:cNvPr id="8" name="Marcador de contenido 2"/>
          <p:cNvSpPr txBox="1">
            <a:spLocks/>
          </p:cNvSpPr>
          <p:nvPr/>
        </p:nvSpPr>
        <p:spPr>
          <a:xfrm>
            <a:off x="500992" y="3293404"/>
            <a:ext cx="8229600" cy="107513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Blip>
                <a:blip r:embed="rId3"/>
              </a:buBlip>
            </a:pPr>
            <a:r>
              <a:rPr lang="es-ES_tradnl" sz="1600" dirty="0">
                <a:solidFill>
                  <a:schemeClr val="bg1">
                    <a:lumMod val="50000"/>
                  </a:schemeClr>
                </a:solidFill>
                <a:cs typeface="Gotham Book"/>
              </a:rPr>
              <a:t>El paciente y sus cuidadores deben estar implicados en todos los aspectos relacionados con el </a:t>
            </a:r>
            <a:r>
              <a:rPr lang="es-ES_tradnl" sz="1600" dirty="0" smtClean="0">
                <a:solidFill>
                  <a:schemeClr val="bg1">
                    <a:lumMod val="50000"/>
                  </a:schemeClr>
                </a:solidFill>
                <a:cs typeface="Gotham Book"/>
              </a:rPr>
              <a:t>tratamiento, deberán </a:t>
            </a:r>
            <a:r>
              <a:rPr lang="es-ES_tradnl" sz="1600" dirty="0">
                <a:solidFill>
                  <a:schemeClr val="bg1">
                    <a:lumMod val="50000"/>
                  </a:schemeClr>
                </a:solidFill>
                <a:cs typeface="Gotham Book"/>
              </a:rPr>
              <a:t>recibir información sobre la medicación, dosificación, intervalos de dosis y aparición de los posibles efectos </a:t>
            </a:r>
            <a:r>
              <a:rPr lang="es-ES_tradnl" sz="1600" dirty="0" smtClean="0">
                <a:solidFill>
                  <a:schemeClr val="bg1">
                    <a:lumMod val="50000"/>
                  </a:schemeClr>
                </a:solidFill>
                <a:cs typeface="Gotham Book"/>
              </a:rPr>
              <a:t>secundarios.</a:t>
            </a:r>
          </a:p>
          <a:p>
            <a:pPr>
              <a:buBlip>
                <a:blip r:embed="rId3"/>
              </a:buBlip>
            </a:pPr>
            <a:r>
              <a:rPr lang="es-ES_tradnl" sz="1600" dirty="0">
                <a:solidFill>
                  <a:schemeClr val="bg1">
                    <a:lumMod val="50000"/>
                  </a:schemeClr>
                </a:solidFill>
                <a:cs typeface="Gotham Book"/>
              </a:rPr>
              <a:t>La prescripción de los fármacos debe hacerse a horas </a:t>
            </a:r>
            <a:r>
              <a:rPr lang="es-ES_tradnl" sz="1600" dirty="0" smtClean="0">
                <a:solidFill>
                  <a:schemeClr val="bg1">
                    <a:lumMod val="50000"/>
                  </a:schemeClr>
                </a:solidFill>
                <a:cs typeface="Gotham Book"/>
              </a:rPr>
              <a:t>fijas.</a:t>
            </a:r>
          </a:p>
          <a:p>
            <a:pPr>
              <a:buBlip>
                <a:blip r:embed="rId3"/>
              </a:buBlip>
            </a:pPr>
            <a:r>
              <a:rPr lang="es-ES_tradnl" sz="1600" dirty="0">
                <a:solidFill>
                  <a:schemeClr val="bg1">
                    <a:lumMod val="50000"/>
                  </a:schemeClr>
                </a:solidFill>
                <a:cs typeface="Gotham Book"/>
              </a:rPr>
              <a:t>La mejor vía de administración de los fármacos es aquella que resulte más cómoda para el paciente y que le ayude a mantener su actividad </a:t>
            </a:r>
            <a:r>
              <a:rPr lang="es-ES_tradnl" sz="1600" dirty="0" smtClean="0">
                <a:solidFill>
                  <a:schemeClr val="bg1">
                    <a:lumMod val="50000"/>
                  </a:schemeClr>
                </a:solidFill>
                <a:cs typeface="Gotham Book"/>
              </a:rPr>
              <a:t>habitual (vía oral o </a:t>
            </a:r>
            <a:r>
              <a:rPr lang="es-ES_tradnl" sz="1600" dirty="0">
                <a:solidFill>
                  <a:schemeClr val="bg1">
                    <a:lumMod val="50000"/>
                  </a:schemeClr>
                </a:solidFill>
                <a:cs typeface="Gotham Book"/>
              </a:rPr>
              <a:t>vía </a:t>
            </a:r>
            <a:r>
              <a:rPr lang="es-ES_tradnl" sz="1600" dirty="0" err="1" smtClean="0">
                <a:solidFill>
                  <a:schemeClr val="bg1">
                    <a:lumMod val="50000"/>
                  </a:schemeClr>
                </a:solidFill>
                <a:cs typeface="Gotham Book"/>
              </a:rPr>
              <a:t>transdérmica</a:t>
            </a:r>
            <a:r>
              <a:rPr lang="es-ES_tradnl" sz="1600" dirty="0" smtClean="0">
                <a:solidFill>
                  <a:schemeClr val="bg1">
                    <a:lumMod val="50000"/>
                  </a:schemeClr>
                </a:solidFill>
                <a:cs typeface="Gotham Book"/>
              </a:rPr>
              <a:t>) </a:t>
            </a:r>
          </a:p>
          <a:p>
            <a:pPr>
              <a:buBlip>
                <a:blip r:embed="rId3"/>
              </a:buBlip>
            </a:pPr>
            <a:r>
              <a:rPr lang="es-ES_tradnl" sz="1600" dirty="0" smtClean="0">
                <a:solidFill>
                  <a:schemeClr val="bg1">
                    <a:lumMod val="50000"/>
                  </a:schemeClr>
                </a:solidFill>
                <a:cs typeface="Gotham Book"/>
              </a:rPr>
              <a:t>Los </a:t>
            </a:r>
            <a:r>
              <a:rPr lang="es-ES_tradnl" sz="1600" dirty="0">
                <a:solidFill>
                  <a:schemeClr val="bg1">
                    <a:lumMod val="50000"/>
                  </a:schemeClr>
                </a:solidFill>
                <a:cs typeface="Gotham Book"/>
              </a:rPr>
              <a:t>efectos adversos más frecuentes deben ser tenidos en cuenta para intentar </a:t>
            </a:r>
            <a:r>
              <a:rPr lang="es-ES_tradnl" sz="1600" dirty="0" smtClean="0">
                <a:solidFill>
                  <a:schemeClr val="bg1">
                    <a:lumMod val="50000"/>
                  </a:schemeClr>
                </a:solidFill>
                <a:cs typeface="Gotham Book"/>
              </a:rPr>
              <a:t>prevenirlos (náuseas, vómitos, estreñimiento o </a:t>
            </a:r>
            <a:r>
              <a:rPr lang="es-ES_tradnl" sz="1600" dirty="0">
                <a:solidFill>
                  <a:schemeClr val="bg1">
                    <a:lumMod val="50000"/>
                  </a:schemeClr>
                </a:solidFill>
                <a:cs typeface="Gotham Book"/>
              </a:rPr>
              <a:t>la toxicidad </a:t>
            </a:r>
            <a:r>
              <a:rPr lang="es-ES_tradnl" sz="1600" dirty="0" smtClean="0">
                <a:solidFill>
                  <a:schemeClr val="bg1">
                    <a:lumMod val="50000"/>
                  </a:schemeClr>
                </a:solidFill>
                <a:cs typeface="Gotham Book"/>
              </a:rPr>
              <a:t>digestiva).</a:t>
            </a:r>
            <a:endParaRPr lang="es-ES_tradnl" sz="1600" dirty="0">
              <a:solidFill>
                <a:schemeClr val="bg1">
                  <a:lumMod val="50000"/>
                </a:schemeClr>
              </a:solidFill>
              <a:cs typeface="Gotham Book"/>
            </a:endParaRPr>
          </a:p>
          <a:p>
            <a:pPr>
              <a:buBlip>
                <a:blip r:embed="rId3"/>
              </a:buBlip>
            </a:pPr>
            <a:r>
              <a:rPr lang="es-ES_tradnl" sz="1600" dirty="0" smtClean="0">
                <a:solidFill>
                  <a:schemeClr val="bg1">
                    <a:lumMod val="50000"/>
                  </a:schemeClr>
                </a:solidFill>
                <a:cs typeface="Gotham Book"/>
              </a:rPr>
              <a:t>Hacer </a:t>
            </a:r>
            <a:r>
              <a:rPr lang="es-ES_tradnl" sz="1600" dirty="0">
                <a:solidFill>
                  <a:schemeClr val="bg1">
                    <a:lumMod val="50000"/>
                  </a:schemeClr>
                </a:solidFill>
                <a:cs typeface="Gotham Book"/>
              </a:rPr>
              <a:t>una reevaluación constante del grado de analgesia </a:t>
            </a:r>
            <a:r>
              <a:rPr lang="es-ES_tradnl" sz="1600" dirty="0" smtClean="0">
                <a:solidFill>
                  <a:schemeClr val="bg1">
                    <a:lumMod val="50000"/>
                  </a:schemeClr>
                </a:solidFill>
                <a:cs typeface="Gotham Book"/>
              </a:rPr>
              <a:t>conseguida.</a:t>
            </a:r>
            <a:endParaRPr lang="es-ES_tradnl" sz="1600" dirty="0">
              <a:solidFill>
                <a:schemeClr val="bg1">
                  <a:lumMod val="50000"/>
                </a:schemeClr>
              </a:solidFill>
              <a:cs typeface="Gotham Book"/>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4229136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latin typeface="Calibri"/>
                <a:cs typeface="Calibri"/>
              </a:rPr>
              <a:t>DOLOR </a:t>
            </a:r>
            <a:r>
              <a:rPr lang="es-ES_tradnl" sz="4000" b="1" dirty="0">
                <a:solidFill>
                  <a:srgbClr val="FCC40D"/>
                </a:solidFill>
                <a:cs typeface="Calibri"/>
              </a:rPr>
              <a:t>VISCERAL</a:t>
            </a:r>
            <a:endParaRPr lang="es-ES_tradnl" sz="4000" b="1" dirty="0">
              <a:solidFill>
                <a:srgbClr val="FCC40D"/>
              </a:solidFill>
              <a:latin typeface="Calibri"/>
              <a:cs typeface="Calibri"/>
            </a:endParaRPr>
          </a:p>
        </p:txBody>
      </p:sp>
      <p:sp>
        <p:nvSpPr>
          <p:cNvPr id="7" name="Rectángulo 6"/>
          <p:cNvSpPr/>
          <p:nvPr/>
        </p:nvSpPr>
        <p:spPr>
          <a:xfrm>
            <a:off x="500992" y="1411251"/>
            <a:ext cx="6056633" cy="369332"/>
          </a:xfrm>
          <a:prstGeom prst="rect">
            <a:avLst/>
          </a:prstGeom>
        </p:spPr>
        <p:txBody>
          <a:bodyPr wrap="square">
            <a:spAutoFit/>
          </a:bodyPr>
          <a:lstStyle/>
          <a:p>
            <a:r>
              <a:rPr lang="es-ES_tradnl" b="1" dirty="0">
                <a:solidFill>
                  <a:srgbClr val="64075D"/>
                </a:solidFill>
                <a:cs typeface="Calibri"/>
              </a:rPr>
              <a:t>Cirugía </a:t>
            </a:r>
            <a:r>
              <a:rPr lang="es-ES_tradnl" b="1" dirty="0" err="1">
                <a:solidFill>
                  <a:srgbClr val="64075D"/>
                </a:solidFill>
                <a:cs typeface="Calibri"/>
              </a:rPr>
              <a:t>antiálgica</a:t>
            </a:r>
            <a:r>
              <a:rPr lang="es-ES_tradnl" b="1" dirty="0">
                <a:solidFill>
                  <a:srgbClr val="64075D"/>
                </a:solidFill>
                <a:cs typeface="Calibri"/>
              </a:rPr>
              <a:t> </a:t>
            </a:r>
            <a:endParaRPr lang="es-ES_tradnl" dirty="0">
              <a:solidFill>
                <a:srgbClr val="64075D"/>
              </a:solidFill>
              <a:latin typeface="Calibri"/>
              <a:cs typeface="Calibri"/>
            </a:endParaRPr>
          </a:p>
        </p:txBody>
      </p:sp>
      <p:sp>
        <p:nvSpPr>
          <p:cNvPr id="8" name="Marcador de contenido 2"/>
          <p:cNvSpPr txBox="1">
            <a:spLocks/>
          </p:cNvSpPr>
          <p:nvPr/>
        </p:nvSpPr>
        <p:spPr>
          <a:xfrm>
            <a:off x="500992" y="1871970"/>
            <a:ext cx="8229600" cy="363465"/>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s-ES_tradnl" sz="1600" dirty="0" smtClean="0">
                <a:solidFill>
                  <a:schemeClr val="bg1">
                    <a:lumMod val="50000"/>
                  </a:schemeClr>
                </a:solidFill>
                <a:cs typeface="Gotham Book"/>
              </a:rPr>
              <a:t>Debe ser considerada en:</a:t>
            </a:r>
            <a:endParaRPr lang="es-ES_tradnl" sz="1600" dirty="0">
              <a:solidFill>
                <a:schemeClr val="bg1">
                  <a:lumMod val="50000"/>
                </a:schemeClr>
              </a:solidFill>
              <a:cs typeface="Gotham Book"/>
            </a:endParaRPr>
          </a:p>
        </p:txBody>
      </p:sp>
      <p:sp>
        <p:nvSpPr>
          <p:cNvPr id="5" name="Marcador de contenido 2"/>
          <p:cNvSpPr txBox="1">
            <a:spLocks/>
          </p:cNvSpPr>
          <p:nvPr/>
        </p:nvSpPr>
        <p:spPr>
          <a:xfrm>
            <a:off x="500128" y="2146963"/>
            <a:ext cx="8229600" cy="107513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Blip>
                <a:blip r:embed="rId3"/>
              </a:buBlip>
            </a:pPr>
            <a:r>
              <a:rPr lang="es-ES_tradnl" sz="1600" dirty="0" smtClean="0">
                <a:solidFill>
                  <a:schemeClr val="bg1">
                    <a:lumMod val="50000"/>
                  </a:schemeClr>
                </a:solidFill>
                <a:cs typeface="Gotham Book"/>
              </a:rPr>
              <a:t>Pacientes </a:t>
            </a:r>
            <a:r>
              <a:rPr lang="es-ES_tradnl" sz="1600" dirty="0">
                <a:solidFill>
                  <a:schemeClr val="bg1">
                    <a:lumMod val="50000"/>
                  </a:schemeClr>
                </a:solidFill>
                <a:cs typeface="Gotham Book"/>
              </a:rPr>
              <a:t>con una esperanza de vida superior a 6 meses, </a:t>
            </a:r>
          </a:p>
          <a:p>
            <a:pPr>
              <a:buBlip>
                <a:blip r:embed="rId3"/>
              </a:buBlip>
            </a:pPr>
            <a:r>
              <a:rPr lang="es-ES_tradnl" sz="1600" dirty="0">
                <a:solidFill>
                  <a:schemeClr val="bg1">
                    <a:lumMod val="50000"/>
                  </a:schemeClr>
                </a:solidFill>
                <a:cs typeface="Gotham Book"/>
              </a:rPr>
              <a:t>P</a:t>
            </a:r>
            <a:r>
              <a:rPr lang="es-ES_tradnl" sz="1600" dirty="0" smtClean="0">
                <a:solidFill>
                  <a:schemeClr val="bg1">
                    <a:lumMod val="50000"/>
                  </a:schemeClr>
                </a:solidFill>
                <a:cs typeface="Gotham Book"/>
              </a:rPr>
              <a:t>acientes </a:t>
            </a:r>
            <a:r>
              <a:rPr lang="es-ES_tradnl" sz="1600" dirty="0">
                <a:solidFill>
                  <a:schemeClr val="bg1">
                    <a:lumMod val="50000"/>
                  </a:schemeClr>
                </a:solidFill>
                <a:cs typeface="Gotham Book"/>
              </a:rPr>
              <a:t>que tengan un estado general lo suficientemente bueno para poder llevar a cabo la intervención, </a:t>
            </a:r>
          </a:p>
          <a:p>
            <a:pPr>
              <a:buBlip>
                <a:blip r:embed="rId3"/>
              </a:buBlip>
            </a:pPr>
            <a:r>
              <a:rPr lang="es-ES_tradnl" sz="1600" dirty="0">
                <a:solidFill>
                  <a:schemeClr val="bg1">
                    <a:lumMod val="50000"/>
                  </a:schemeClr>
                </a:solidFill>
                <a:cs typeface="Gotham Book"/>
              </a:rPr>
              <a:t>D</a:t>
            </a:r>
            <a:r>
              <a:rPr lang="es-ES_tradnl" sz="1600" dirty="0" smtClean="0">
                <a:solidFill>
                  <a:schemeClr val="bg1">
                    <a:lumMod val="50000"/>
                  </a:schemeClr>
                </a:solidFill>
                <a:cs typeface="Gotham Book"/>
              </a:rPr>
              <a:t>espués </a:t>
            </a:r>
            <a:r>
              <a:rPr lang="es-ES_tradnl" sz="1600" dirty="0">
                <a:solidFill>
                  <a:schemeClr val="bg1">
                    <a:lumMod val="50000"/>
                  </a:schemeClr>
                </a:solidFill>
                <a:cs typeface="Gotham Book"/>
              </a:rPr>
              <a:t>de que se hayan agotado tratamientos menos agresivos que implican el uso de medicación analgésica y/o la realización de bloqueos nerviosos. </a:t>
            </a:r>
          </a:p>
        </p:txBody>
      </p:sp>
      <p:sp>
        <p:nvSpPr>
          <p:cNvPr id="6" name="Rectángulo 5"/>
          <p:cNvSpPr/>
          <p:nvPr/>
        </p:nvSpPr>
        <p:spPr>
          <a:xfrm>
            <a:off x="500992" y="3600994"/>
            <a:ext cx="6056633" cy="369332"/>
          </a:xfrm>
          <a:prstGeom prst="rect">
            <a:avLst/>
          </a:prstGeom>
        </p:spPr>
        <p:txBody>
          <a:bodyPr wrap="square">
            <a:spAutoFit/>
          </a:bodyPr>
          <a:lstStyle/>
          <a:p>
            <a:r>
              <a:rPr lang="es-ES_tradnl" b="1" dirty="0">
                <a:solidFill>
                  <a:srgbClr val="64075D"/>
                </a:solidFill>
                <a:cs typeface="Calibri"/>
              </a:rPr>
              <a:t>Radioterapia </a:t>
            </a:r>
            <a:endParaRPr lang="es-ES_tradnl" dirty="0">
              <a:solidFill>
                <a:srgbClr val="64075D"/>
              </a:solidFill>
              <a:latin typeface="Calibri"/>
              <a:cs typeface="Calibri"/>
            </a:endParaRPr>
          </a:p>
        </p:txBody>
      </p:sp>
      <p:sp>
        <p:nvSpPr>
          <p:cNvPr id="9" name="Marcador de contenido 2"/>
          <p:cNvSpPr txBox="1">
            <a:spLocks/>
          </p:cNvSpPr>
          <p:nvPr/>
        </p:nvSpPr>
        <p:spPr>
          <a:xfrm>
            <a:off x="500992" y="4180251"/>
            <a:ext cx="8229600" cy="363465"/>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s-ES_tradnl" sz="1600" dirty="0">
              <a:solidFill>
                <a:schemeClr val="bg1">
                  <a:lumMod val="50000"/>
                </a:schemeClr>
              </a:solidFill>
              <a:cs typeface="Gotham Book"/>
            </a:endParaRPr>
          </a:p>
        </p:txBody>
      </p:sp>
      <p:sp>
        <p:nvSpPr>
          <p:cNvPr id="10" name="Marcador de contenido 2"/>
          <p:cNvSpPr txBox="1">
            <a:spLocks/>
          </p:cNvSpPr>
          <p:nvPr/>
        </p:nvSpPr>
        <p:spPr>
          <a:xfrm>
            <a:off x="500128" y="4071779"/>
            <a:ext cx="8229600" cy="107513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Blip>
                <a:blip r:embed="rId3"/>
              </a:buBlip>
            </a:pPr>
            <a:r>
              <a:rPr lang="es-ES_tradnl" sz="1600" dirty="0">
                <a:solidFill>
                  <a:schemeClr val="bg1">
                    <a:lumMod val="50000"/>
                  </a:schemeClr>
                </a:solidFill>
                <a:cs typeface="Gotham Book"/>
              </a:rPr>
              <a:t>Importante en tumores de páncreas, tumores de pulmón con infiltración de pared costal, lesiones tumorales que obstruyen el uréter, </a:t>
            </a:r>
            <a:r>
              <a:rPr lang="es-ES_tradnl" sz="1600" dirty="0" err="1">
                <a:solidFill>
                  <a:schemeClr val="bg1">
                    <a:lumMod val="50000"/>
                  </a:schemeClr>
                </a:solidFill>
                <a:cs typeface="Gotham Book"/>
              </a:rPr>
              <a:t>carcinomatosis</a:t>
            </a:r>
            <a:r>
              <a:rPr lang="es-ES_tradnl" sz="1600" dirty="0">
                <a:solidFill>
                  <a:schemeClr val="bg1">
                    <a:lumMod val="50000"/>
                  </a:schemeClr>
                </a:solidFill>
                <a:cs typeface="Gotham Book"/>
              </a:rPr>
              <a:t> peritoneal con infiltración de asas intestinales, etc. </a:t>
            </a:r>
          </a:p>
          <a:p>
            <a:pPr>
              <a:buBlip>
                <a:blip r:embed="rId3"/>
              </a:buBlip>
            </a:pPr>
            <a:r>
              <a:rPr lang="es-ES_tradnl" sz="1600" dirty="0" smtClean="0">
                <a:solidFill>
                  <a:schemeClr val="bg1">
                    <a:lumMod val="50000"/>
                  </a:schemeClr>
                </a:solidFill>
                <a:cs typeface="Gotham Book"/>
              </a:rPr>
              <a:t>Se tratan </a:t>
            </a:r>
            <a:r>
              <a:rPr lang="es-ES_tradnl" sz="1600" dirty="0">
                <a:solidFill>
                  <a:schemeClr val="bg1">
                    <a:lumMod val="50000"/>
                  </a:schemeClr>
                </a:solidFill>
                <a:cs typeface="Gotham Book"/>
              </a:rPr>
              <a:t>volúmenes de irradiación muy localizados con el menor número de sesiones posible, con dosis altas de irradiación por cada sesión (5-8 Gy) </a:t>
            </a:r>
            <a:endParaRPr lang="es-ES_tradnl" sz="1600" dirty="0" smtClean="0">
              <a:solidFill>
                <a:schemeClr val="bg1">
                  <a:lumMod val="50000"/>
                </a:schemeClr>
              </a:solidFill>
              <a:cs typeface="Gotham Book"/>
            </a:endParaRPr>
          </a:p>
          <a:p>
            <a:pPr>
              <a:buBlip>
                <a:blip r:embed="rId3"/>
              </a:buBlip>
            </a:pPr>
            <a:r>
              <a:rPr lang="es-ES_tradnl" sz="1600" dirty="0" smtClean="0">
                <a:solidFill>
                  <a:schemeClr val="bg1">
                    <a:lumMod val="50000"/>
                  </a:schemeClr>
                </a:solidFill>
                <a:cs typeface="Gotham Book"/>
              </a:rPr>
              <a:t>Se </a:t>
            </a:r>
            <a:r>
              <a:rPr lang="es-ES_tradnl" sz="1600" dirty="0">
                <a:solidFill>
                  <a:schemeClr val="bg1">
                    <a:lumMod val="50000"/>
                  </a:schemeClr>
                </a:solidFill>
                <a:cs typeface="Gotham Book"/>
              </a:rPr>
              <a:t>recomienda emplear, siempre que se pueda, técnicas de irradiación precisas con sistemas avanzados de inmovilización para recibir el tratamiento </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33586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latin typeface="Calibri"/>
                <a:cs typeface="Calibri"/>
              </a:rPr>
              <a:t>DOLOR </a:t>
            </a:r>
            <a:r>
              <a:rPr lang="es-ES_tradnl" sz="4000" b="1" dirty="0">
                <a:solidFill>
                  <a:srgbClr val="FCC40D"/>
                </a:solidFill>
                <a:cs typeface="Calibri"/>
              </a:rPr>
              <a:t>VISCERAL</a:t>
            </a:r>
            <a:endParaRPr lang="es-ES_tradnl" sz="4000" b="1" dirty="0">
              <a:solidFill>
                <a:srgbClr val="FCC40D"/>
              </a:solidFill>
              <a:latin typeface="Calibri"/>
              <a:cs typeface="Calibri"/>
            </a:endParaRPr>
          </a:p>
        </p:txBody>
      </p:sp>
      <p:sp>
        <p:nvSpPr>
          <p:cNvPr id="7" name="Rectángulo 6"/>
          <p:cNvSpPr/>
          <p:nvPr/>
        </p:nvSpPr>
        <p:spPr>
          <a:xfrm>
            <a:off x="500992" y="1445119"/>
            <a:ext cx="6056633" cy="369332"/>
          </a:xfrm>
          <a:prstGeom prst="rect">
            <a:avLst/>
          </a:prstGeom>
        </p:spPr>
        <p:txBody>
          <a:bodyPr wrap="square">
            <a:spAutoFit/>
          </a:bodyPr>
          <a:lstStyle/>
          <a:p>
            <a:r>
              <a:rPr lang="es-ES_tradnl" b="1" dirty="0">
                <a:solidFill>
                  <a:srgbClr val="64075D"/>
                </a:solidFill>
                <a:cs typeface="Calibri"/>
              </a:rPr>
              <a:t>Quimioterapia paliativa </a:t>
            </a:r>
            <a:endParaRPr lang="es-ES_tradnl" dirty="0">
              <a:solidFill>
                <a:srgbClr val="64075D"/>
              </a:solidFill>
              <a:latin typeface="Calibri"/>
              <a:cs typeface="Calibri"/>
            </a:endParaRPr>
          </a:p>
        </p:txBody>
      </p:sp>
      <p:sp>
        <p:nvSpPr>
          <p:cNvPr id="5" name="Marcador de contenido 2"/>
          <p:cNvSpPr txBox="1">
            <a:spLocks/>
          </p:cNvSpPr>
          <p:nvPr/>
        </p:nvSpPr>
        <p:spPr>
          <a:xfrm>
            <a:off x="500128" y="1841412"/>
            <a:ext cx="8229600" cy="107513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Blip>
                <a:blip r:embed="rId3"/>
              </a:buBlip>
            </a:pPr>
            <a:r>
              <a:rPr lang="es-ES_tradnl" sz="1600" dirty="0">
                <a:solidFill>
                  <a:schemeClr val="bg1">
                    <a:lumMod val="50000"/>
                  </a:schemeClr>
                </a:solidFill>
                <a:cs typeface="Gotham Book"/>
              </a:rPr>
              <a:t>Se utiliza en aquellas situaciones de tumores sólidos en las que no es posible ofrecer un tratamiento </a:t>
            </a:r>
            <a:r>
              <a:rPr lang="es-ES_tradnl" sz="1600" dirty="0" err="1">
                <a:solidFill>
                  <a:schemeClr val="bg1">
                    <a:lumMod val="50000"/>
                  </a:schemeClr>
                </a:solidFill>
                <a:cs typeface="Gotham Book"/>
              </a:rPr>
              <a:t>locorregional</a:t>
            </a:r>
            <a:r>
              <a:rPr lang="es-ES_tradnl" sz="1600" dirty="0">
                <a:solidFill>
                  <a:schemeClr val="bg1">
                    <a:lumMod val="50000"/>
                  </a:schemeClr>
                </a:solidFill>
                <a:cs typeface="Gotham Book"/>
              </a:rPr>
              <a:t> (quirúrgico o radioterápico) con intención curativa, porque la enfermedad esté muy avanzada o porque se han producido metástasis. </a:t>
            </a:r>
            <a:endParaRPr lang="es-ES_tradnl" sz="1600" dirty="0" smtClean="0">
              <a:solidFill>
                <a:schemeClr val="bg1">
                  <a:lumMod val="50000"/>
                </a:schemeClr>
              </a:solidFill>
              <a:cs typeface="Gotham Book"/>
            </a:endParaRPr>
          </a:p>
          <a:p>
            <a:pPr>
              <a:buBlip>
                <a:blip r:embed="rId3"/>
              </a:buBlip>
            </a:pPr>
            <a:r>
              <a:rPr lang="es-ES_tradnl" sz="1600" dirty="0">
                <a:solidFill>
                  <a:schemeClr val="bg1">
                    <a:lumMod val="50000"/>
                  </a:schemeClr>
                </a:solidFill>
                <a:cs typeface="Gotham Book"/>
              </a:rPr>
              <a:t>E</a:t>
            </a:r>
            <a:r>
              <a:rPr lang="es-ES_tradnl" sz="1600" dirty="0" smtClean="0">
                <a:solidFill>
                  <a:schemeClr val="bg1">
                    <a:lumMod val="50000"/>
                  </a:schemeClr>
                </a:solidFill>
                <a:cs typeface="Gotham Book"/>
              </a:rPr>
              <a:t>l </a:t>
            </a:r>
            <a:r>
              <a:rPr lang="es-ES_tradnl" sz="1600" dirty="0">
                <a:solidFill>
                  <a:schemeClr val="bg1">
                    <a:lumMod val="50000"/>
                  </a:schemeClr>
                </a:solidFill>
                <a:cs typeface="Gotham Book"/>
              </a:rPr>
              <a:t>objetivo </a:t>
            </a:r>
            <a:r>
              <a:rPr lang="es-ES_tradnl" sz="1600" dirty="0" smtClean="0">
                <a:solidFill>
                  <a:schemeClr val="bg1">
                    <a:lumMod val="50000"/>
                  </a:schemeClr>
                </a:solidFill>
                <a:cs typeface="Gotham Book"/>
              </a:rPr>
              <a:t>es reducir </a:t>
            </a:r>
            <a:r>
              <a:rPr lang="es-ES_tradnl" sz="1600" dirty="0">
                <a:solidFill>
                  <a:schemeClr val="bg1">
                    <a:lumMod val="50000"/>
                  </a:schemeClr>
                </a:solidFill>
                <a:cs typeface="Gotham Book"/>
              </a:rPr>
              <a:t>el tamaño del tumor para que mejoren los síntomas, en este caso el dolor y, con ello, puede conseguirse de forma marginal un beneficio en cuanto a la supervivencia </a:t>
            </a:r>
            <a:r>
              <a:rPr lang="es-ES_tradnl" sz="1600" dirty="0" smtClean="0">
                <a:solidFill>
                  <a:schemeClr val="bg1">
                    <a:lumMod val="50000"/>
                  </a:schemeClr>
                </a:solidFill>
                <a:cs typeface="Gotham Book"/>
              </a:rPr>
              <a:t>esperable.</a:t>
            </a:r>
          </a:p>
          <a:p>
            <a:pPr>
              <a:buBlip>
                <a:blip r:embed="rId3"/>
              </a:buBlip>
            </a:pPr>
            <a:r>
              <a:rPr lang="es-ES_tradnl" sz="1600" dirty="0">
                <a:solidFill>
                  <a:schemeClr val="bg1">
                    <a:lumMod val="50000"/>
                  </a:schemeClr>
                </a:solidFill>
                <a:cs typeface="Gotham Book"/>
              </a:rPr>
              <a:t>El beneficio que se consiga se debe medir más con la mejoría de los síntomas que con las pruebas de </a:t>
            </a:r>
            <a:r>
              <a:rPr lang="es-ES_tradnl" sz="1600" dirty="0" smtClean="0">
                <a:solidFill>
                  <a:schemeClr val="bg1">
                    <a:lumMod val="50000"/>
                  </a:schemeClr>
                </a:solidFill>
                <a:cs typeface="Gotham Book"/>
              </a:rPr>
              <a:t>imagen.</a:t>
            </a:r>
            <a:endParaRPr lang="es-ES_tradnl" sz="1600" dirty="0">
              <a:solidFill>
                <a:schemeClr val="bg1">
                  <a:lumMod val="50000"/>
                </a:schemeClr>
              </a:solidFill>
              <a:cs typeface="Gotham Book"/>
            </a:endParaRPr>
          </a:p>
        </p:txBody>
      </p:sp>
      <p:sp>
        <p:nvSpPr>
          <p:cNvPr id="6" name="Rectángulo 5"/>
          <p:cNvSpPr/>
          <p:nvPr/>
        </p:nvSpPr>
        <p:spPr>
          <a:xfrm>
            <a:off x="500992" y="4044947"/>
            <a:ext cx="6056633" cy="369332"/>
          </a:xfrm>
          <a:prstGeom prst="rect">
            <a:avLst/>
          </a:prstGeom>
        </p:spPr>
        <p:txBody>
          <a:bodyPr wrap="square">
            <a:spAutoFit/>
          </a:bodyPr>
          <a:lstStyle/>
          <a:p>
            <a:r>
              <a:rPr lang="es-ES_tradnl" b="1" dirty="0">
                <a:solidFill>
                  <a:srgbClr val="64075D"/>
                </a:solidFill>
                <a:cs typeface="Calibri"/>
              </a:rPr>
              <a:t>Terapias biológicas e inmunoterapia </a:t>
            </a:r>
            <a:endParaRPr lang="es-ES_tradnl" dirty="0">
              <a:solidFill>
                <a:srgbClr val="64075D"/>
              </a:solidFill>
              <a:latin typeface="Calibri"/>
              <a:cs typeface="Calibri"/>
            </a:endParaRPr>
          </a:p>
        </p:txBody>
      </p:sp>
      <p:sp>
        <p:nvSpPr>
          <p:cNvPr id="9" name="Marcador de contenido 2"/>
          <p:cNvSpPr txBox="1">
            <a:spLocks/>
          </p:cNvSpPr>
          <p:nvPr/>
        </p:nvSpPr>
        <p:spPr>
          <a:xfrm>
            <a:off x="500992" y="4180251"/>
            <a:ext cx="8229600" cy="363465"/>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s-ES_tradnl" sz="1600" dirty="0">
              <a:solidFill>
                <a:schemeClr val="bg1">
                  <a:lumMod val="50000"/>
                </a:schemeClr>
              </a:solidFill>
              <a:cs typeface="Gotham Book"/>
            </a:endParaRPr>
          </a:p>
        </p:txBody>
      </p:sp>
      <p:sp>
        <p:nvSpPr>
          <p:cNvPr id="10" name="Marcador de contenido 2"/>
          <p:cNvSpPr txBox="1">
            <a:spLocks/>
          </p:cNvSpPr>
          <p:nvPr/>
        </p:nvSpPr>
        <p:spPr>
          <a:xfrm>
            <a:off x="500128" y="4414279"/>
            <a:ext cx="8229600" cy="107513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Blip>
                <a:blip r:embed="rId3"/>
              </a:buBlip>
            </a:pPr>
            <a:r>
              <a:rPr lang="es-ES_tradnl" sz="1600" dirty="0" smtClean="0">
                <a:solidFill>
                  <a:schemeClr val="bg1">
                    <a:lumMod val="50000"/>
                  </a:schemeClr>
                </a:solidFill>
                <a:cs typeface="Gotham Book"/>
              </a:rPr>
              <a:t>Los </a:t>
            </a:r>
            <a:r>
              <a:rPr lang="es-ES_tradnl" sz="1600" dirty="0">
                <a:solidFill>
                  <a:schemeClr val="bg1">
                    <a:lumMod val="50000"/>
                  </a:schemeClr>
                </a:solidFill>
                <a:cs typeface="Gotham Book"/>
              </a:rPr>
              <a:t>fármacos biológicos inhiben las vías de señalización y la proliferación celular, induciendo la muerte celular tumoral e impidiendo la diseminación </a:t>
            </a:r>
            <a:r>
              <a:rPr lang="es-ES_tradnl" sz="1600" dirty="0" err="1">
                <a:solidFill>
                  <a:schemeClr val="bg1">
                    <a:lumMod val="50000"/>
                  </a:schemeClr>
                </a:solidFill>
                <a:cs typeface="Gotham Book"/>
              </a:rPr>
              <a:t>metastática</a:t>
            </a:r>
            <a:r>
              <a:rPr lang="es-ES_tradnl" sz="1600" dirty="0">
                <a:solidFill>
                  <a:schemeClr val="bg1">
                    <a:lumMod val="50000"/>
                  </a:schemeClr>
                </a:solidFill>
                <a:cs typeface="Gotham Book"/>
              </a:rPr>
              <a:t>. Esta estrategia terapéutica actúa directamente sobre las dianas moleculares del cáncer (acción </a:t>
            </a:r>
            <a:r>
              <a:rPr lang="es-ES_tradnl" sz="1600" dirty="0" err="1">
                <a:solidFill>
                  <a:schemeClr val="bg1">
                    <a:lumMod val="50000"/>
                  </a:schemeClr>
                </a:solidFill>
                <a:cs typeface="Gotham Book"/>
              </a:rPr>
              <a:t>citostática</a:t>
            </a:r>
            <a:r>
              <a:rPr lang="es-ES_tradnl" sz="1600" dirty="0">
                <a:solidFill>
                  <a:schemeClr val="bg1">
                    <a:lumMod val="50000"/>
                  </a:schemeClr>
                </a:solidFill>
                <a:cs typeface="Gotham Book"/>
              </a:rPr>
              <a:t>), a diferencia de la quimioterapia (acción </a:t>
            </a:r>
            <a:r>
              <a:rPr lang="es-ES_tradnl" sz="1600" dirty="0" err="1">
                <a:solidFill>
                  <a:schemeClr val="bg1">
                    <a:lumMod val="50000"/>
                  </a:schemeClr>
                </a:solidFill>
                <a:cs typeface="Gotham Book"/>
              </a:rPr>
              <a:t>citotóxica</a:t>
            </a:r>
            <a:r>
              <a:rPr lang="es-ES_tradnl" sz="1600" dirty="0" smtClean="0">
                <a:solidFill>
                  <a:schemeClr val="bg1">
                    <a:lumMod val="50000"/>
                  </a:schemeClr>
                </a:solidFill>
                <a:cs typeface="Gotham Book"/>
              </a:rPr>
              <a:t>).</a:t>
            </a:r>
          </a:p>
          <a:p>
            <a:pPr>
              <a:buBlip>
                <a:blip r:embed="rId3"/>
              </a:buBlip>
            </a:pPr>
            <a:r>
              <a:rPr lang="es-ES_tradnl" sz="1600" dirty="0">
                <a:solidFill>
                  <a:schemeClr val="bg1">
                    <a:lumMod val="50000"/>
                  </a:schemeClr>
                </a:solidFill>
                <a:cs typeface="Gotham Book"/>
              </a:rPr>
              <a:t>La inmunoterapia utiliza el sistema inmune para combatir el cáncer intentando minimizar los posibles efectos secundarios que presentan los </a:t>
            </a:r>
            <a:r>
              <a:rPr lang="es-ES_tradnl" sz="1600" dirty="0" err="1">
                <a:solidFill>
                  <a:schemeClr val="bg1">
                    <a:lumMod val="50000"/>
                  </a:schemeClr>
                </a:solidFill>
                <a:cs typeface="Gotham Book"/>
              </a:rPr>
              <a:t>citostáticos</a:t>
            </a:r>
            <a:r>
              <a:rPr lang="es-ES_tradnl" sz="1600" dirty="0">
                <a:solidFill>
                  <a:schemeClr val="bg1">
                    <a:lumMod val="50000"/>
                  </a:schemeClr>
                </a:solidFill>
                <a:cs typeface="Gotham Book"/>
              </a:rPr>
              <a:t> </a:t>
            </a:r>
            <a:r>
              <a:rPr lang="es-ES_tradnl" sz="1600" dirty="0" smtClean="0">
                <a:solidFill>
                  <a:schemeClr val="bg1">
                    <a:lumMod val="50000"/>
                  </a:schemeClr>
                </a:solidFill>
                <a:cs typeface="Gotham Book"/>
              </a:rPr>
              <a:t>convencionales.</a:t>
            </a:r>
            <a:endParaRPr lang="es-ES_tradnl" sz="1600" dirty="0">
              <a:solidFill>
                <a:schemeClr val="bg1">
                  <a:lumMod val="50000"/>
                </a:schemeClr>
              </a:solidFill>
              <a:cs typeface="Gotham Book"/>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5711431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ángulo 1"/>
          <p:cNvSpPr/>
          <p:nvPr/>
        </p:nvSpPr>
        <p:spPr>
          <a:xfrm>
            <a:off x="-1" y="838116"/>
            <a:ext cx="9235913" cy="5632311"/>
          </a:xfrm>
          <a:prstGeom prst="rect">
            <a:avLst/>
          </a:prstGeom>
        </p:spPr>
        <p:txBody>
          <a:bodyPr wrap="square">
            <a:spAutoFit/>
          </a:bodyPr>
          <a:lstStyle/>
          <a:p>
            <a:pPr algn="ctr"/>
            <a:r>
              <a:rPr lang="es-ES_tradnl" sz="4400" b="1" dirty="0" smtClean="0">
                <a:solidFill>
                  <a:srgbClr val="FCC40D"/>
                </a:solidFill>
                <a:cs typeface="Calibri"/>
              </a:rPr>
              <a:t>Tipos </a:t>
            </a:r>
            <a:r>
              <a:rPr lang="es-ES_tradnl" sz="4400" b="1" dirty="0">
                <a:solidFill>
                  <a:srgbClr val="FCC40D"/>
                </a:solidFill>
                <a:cs typeface="Calibri"/>
              </a:rPr>
              <a:t>de Dolor </a:t>
            </a:r>
            <a:r>
              <a:rPr lang="es-ES_tradnl" sz="4400" b="1" dirty="0" smtClean="0">
                <a:solidFill>
                  <a:srgbClr val="FCC40D"/>
                </a:solidFill>
                <a:cs typeface="Calibri"/>
              </a:rPr>
              <a:t>Oncológico</a:t>
            </a:r>
          </a:p>
          <a:p>
            <a:pPr algn="ctr"/>
            <a:endParaRPr lang="es-ES_tradnl" sz="4000" b="1" dirty="0">
              <a:solidFill>
                <a:srgbClr val="FCC40D"/>
              </a:solidFill>
              <a:latin typeface="Gotham"/>
              <a:cs typeface="Gotham"/>
            </a:endParaRPr>
          </a:p>
          <a:p>
            <a:pPr lvl="2"/>
            <a:r>
              <a:rPr lang="es-ES_tradnl" sz="3600" b="1" dirty="0">
                <a:solidFill>
                  <a:prstClr val="white">
                    <a:lumMod val="65000"/>
                  </a:prstClr>
                </a:solidFill>
                <a:cs typeface="Calibri"/>
              </a:rPr>
              <a:t>Dolor </a:t>
            </a:r>
            <a:r>
              <a:rPr lang="es-ES_tradnl" sz="3600" b="1" dirty="0" err="1" smtClean="0">
                <a:solidFill>
                  <a:prstClr val="white">
                    <a:lumMod val="65000"/>
                  </a:prstClr>
                </a:solidFill>
                <a:cs typeface="Calibri"/>
              </a:rPr>
              <a:t>Neuropático</a:t>
            </a:r>
            <a:endParaRPr lang="es-ES_tradnl" sz="3600" b="1" dirty="0">
              <a:solidFill>
                <a:prstClr val="white">
                  <a:lumMod val="65000"/>
                </a:prstClr>
              </a:solidFill>
              <a:cs typeface="Calibri"/>
            </a:endParaRPr>
          </a:p>
          <a:p>
            <a:pPr lvl="2"/>
            <a:r>
              <a:rPr lang="es-ES_tradnl" sz="4000" b="1" dirty="0" smtClean="0">
                <a:solidFill>
                  <a:srgbClr val="FCC40D"/>
                </a:solidFill>
                <a:latin typeface="Gotham"/>
                <a:cs typeface="Gotham"/>
              </a:rPr>
              <a:t>   </a:t>
            </a:r>
            <a:r>
              <a:rPr lang="es-ES_tradnl" sz="3200" b="1" dirty="0" smtClean="0">
                <a:solidFill>
                  <a:prstClr val="white"/>
                </a:solidFill>
                <a:cs typeface="Calibri"/>
              </a:rPr>
              <a:t>Definición y características</a:t>
            </a:r>
            <a:endParaRPr lang="es-ES_tradnl" sz="3200" b="1" dirty="0">
              <a:solidFill>
                <a:prstClr val="white"/>
              </a:solidFill>
              <a:cs typeface="Calibri"/>
            </a:endParaRPr>
          </a:p>
          <a:p>
            <a:pPr lvl="2"/>
            <a:r>
              <a:rPr lang="es-ES_tradnl" sz="3200" b="1" dirty="0">
                <a:solidFill>
                  <a:prstClr val="white"/>
                </a:solidFill>
                <a:cs typeface="Calibri"/>
              </a:rPr>
              <a:t>   </a:t>
            </a:r>
            <a:r>
              <a:rPr lang="es-ES_tradnl" sz="3200" b="1" dirty="0" smtClean="0">
                <a:solidFill>
                  <a:prstClr val="white"/>
                </a:solidFill>
                <a:cs typeface="Calibri"/>
              </a:rPr>
              <a:t>  Prevalencia </a:t>
            </a:r>
            <a:r>
              <a:rPr lang="es-ES_tradnl" sz="3200" b="1" dirty="0">
                <a:solidFill>
                  <a:prstClr val="white"/>
                </a:solidFill>
                <a:cs typeface="Calibri"/>
              </a:rPr>
              <a:t>de DN oncológico</a:t>
            </a:r>
          </a:p>
          <a:p>
            <a:pPr lvl="2"/>
            <a:r>
              <a:rPr lang="es-ES_tradnl" sz="3200" b="1" dirty="0">
                <a:solidFill>
                  <a:prstClr val="white"/>
                </a:solidFill>
                <a:cs typeface="Calibri"/>
              </a:rPr>
              <a:t>   </a:t>
            </a:r>
            <a:r>
              <a:rPr lang="es-ES_tradnl" sz="3200" b="1" dirty="0" smtClean="0">
                <a:solidFill>
                  <a:prstClr val="white"/>
                </a:solidFill>
                <a:cs typeface="Calibri"/>
              </a:rPr>
              <a:t>  Fisiopatología </a:t>
            </a:r>
            <a:r>
              <a:rPr lang="es-ES_tradnl" sz="3200" b="1" dirty="0">
                <a:solidFill>
                  <a:prstClr val="white"/>
                </a:solidFill>
                <a:cs typeface="Calibri"/>
              </a:rPr>
              <a:t>del DN oncológico</a:t>
            </a:r>
          </a:p>
          <a:p>
            <a:pPr lvl="2"/>
            <a:r>
              <a:rPr lang="es-ES_tradnl" sz="3200" b="1" dirty="0">
                <a:solidFill>
                  <a:prstClr val="white"/>
                </a:solidFill>
                <a:cs typeface="Calibri"/>
              </a:rPr>
              <a:t>   </a:t>
            </a:r>
            <a:r>
              <a:rPr lang="es-ES_tradnl" sz="3200" b="1" dirty="0" smtClean="0">
                <a:solidFill>
                  <a:prstClr val="white"/>
                </a:solidFill>
                <a:cs typeface="Calibri"/>
              </a:rPr>
              <a:t>  Evaluación </a:t>
            </a:r>
            <a:r>
              <a:rPr lang="es-ES_tradnl" sz="3200" b="1" dirty="0">
                <a:solidFill>
                  <a:prstClr val="white"/>
                </a:solidFill>
                <a:cs typeface="Calibri"/>
              </a:rPr>
              <a:t>y diagnóstico del DN oncológico</a:t>
            </a:r>
          </a:p>
          <a:p>
            <a:pPr lvl="2"/>
            <a:r>
              <a:rPr lang="es-ES_tradnl" sz="3200" b="1" dirty="0">
                <a:solidFill>
                  <a:prstClr val="white"/>
                </a:solidFill>
                <a:cs typeface="Calibri"/>
              </a:rPr>
              <a:t>   </a:t>
            </a:r>
            <a:r>
              <a:rPr lang="es-ES_tradnl" sz="3200" b="1" dirty="0" smtClean="0">
                <a:solidFill>
                  <a:prstClr val="white"/>
                </a:solidFill>
                <a:cs typeface="Calibri"/>
              </a:rPr>
              <a:t>  Tratamiento </a:t>
            </a:r>
            <a:r>
              <a:rPr lang="es-ES_tradnl" sz="3200" b="1" dirty="0">
                <a:solidFill>
                  <a:prstClr val="white"/>
                </a:solidFill>
                <a:cs typeface="Calibri"/>
              </a:rPr>
              <a:t>del DN oncológico</a:t>
            </a:r>
          </a:p>
          <a:p>
            <a:pPr lvl="2"/>
            <a:r>
              <a:rPr lang="es-ES_tradnl" sz="3200" b="1" dirty="0">
                <a:solidFill>
                  <a:prstClr val="white"/>
                </a:solidFill>
                <a:cs typeface="Calibri"/>
              </a:rPr>
              <a:t>   </a:t>
            </a:r>
            <a:r>
              <a:rPr lang="es-ES_tradnl" sz="3200" b="1" dirty="0" smtClean="0">
                <a:solidFill>
                  <a:prstClr val="white"/>
                </a:solidFill>
                <a:cs typeface="Calibri"/>
              </a:rPr>
              <a:t>  Síndromes </a:t>
            </a:r>
            <a:r>
              <a:rPr lang="es-ES_tradnl" sz="3200" b="1" dirty="0">
                <a:solidFill>
                  <a:prstClr val="white"/>
                </a:solidFill>
                <a:cs typeface="Calibri"/>
              </a:rPr>
              <a:t>específicos de DN oncológico</a:t>
            </a:r>
          </a:p>
          <a:p>
            <a:pPr algn="ctr"/>
            <a:r>
              <a:rPr lang="es-ES_tradnl" sz="4000" b="1" dirty="0" smtClean="0">
                <a:solidFill>
                  <a:srgbClr val="FCC40D"/>
                </a:solidFill>
                <a:latin typeface="Gotham"/>
                <a:cs typeface="Gotham"/>
              </a:rPr>
              <a:t> </a:t>
            </a:r>
            <a:endParaRPr lang="es-ES_tradnl" sz="4000" dirty="0">
              <a:solidFill>
                <a:srgbClr val="FCC40D"/>
              </a:solidFill>
              <a:latin typeface="Gotham"/>
              <a:cs typeface="Gotham"/>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763233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NEUROPÁTICO</a:t>
            </a:r>
            <a:endParaRPr lang="es-ES_tradnl" sz="4000" b="1" dirty="0">
              <a:solidFill>
                <a:srgbClr val="FCC40D"/>
              </a:solidFill>
              <a:latin typeface="Calibri"/>
              <a:cs typeface="Calibri"/>
            </a:endParaRPr>
          </a:p>
        </p:txBody>
      </p:sp>
      <p:sp>
        <p:nvSpPr>
          <p:cNvPr id="3" name="Marcador de contenido 2"/>
          <p:cNvSpPr>
            <a:spLocks noGrp="1"/>
          </p:cNvSpPr>
          <p:nvPr>
            <p:ph idx="1"/>
          </p:nvPr>
        </p:nvSpPr>
        <p:spPr>
          <a:xfrm>
            <a:off x="457200" y="1870072"/>
            <a:ext cx="8229600" cy="4305001"/>
          </a:xfrm>
        </p:spPr>
        <p:txBody>
          <a:bodyPr/>
          <a:lstStyle/>
          <a:p>
            <a:pPr marL="0" indent="0">
              <a:buNone/>
            </a:pPr>
            <a:r>
              <a:rPr lang="es-ES_tradnl" sz="1600" b="1" dirty="0">
                <a:solidFill>
                  <a:srgbClr val="64075D"/>
                </a:solidFill>
                <a:cs typeface="Calibri"/>
              </a:rPr>
              <a:t>Dolor producido como consecuencia directa de una lesión o enfermedad que afecte al sistema </a:t>
            </a:r>
            <a:r>
              <a:rPr lang="es-ES_tradnl" sz="1600" b="1" dirty="0" err="1" smtClean="0">
                <a:solidFill>
                  <a:srgbClr val="64075D"/>
                </a:solidFill>
                <a:cs typeface="Calibri"/>
              </a:rPr>
              <a:t>somatosensorial</a:t>
            </a:r>
            <a:r>
              <a:rPr lang="es-ES_tradnl" sz="1600" b="1" dirty="0" smtClean="0">
                <a:solidFill>
                  <a:srgbClr val="64075D"/>
                </a:solidFill>
                <a:cs typeface="Calibri"/>
              </a:rPr>
              <a:t>.</a:t>
            </a:r>
            <a:endParaRPr lang="es-ES_tradnl" sz="1600" b="1" dirty="0">
              <a:solidFill>
                <a:srgbClr val="64075D"/>
              </a:solidFill>
              <a:cs typeface="Calibri"/>
            </a:endParaRPr>
          </a:p>
          <a:p>
            <a:pPr marL="0" indent="0">
              <a:buNone/>
            </a:pPr>
            <a:endParaRPr lang="es-ES_tradnl" sz="800" dirty="0" smtClean="0">
              <a:solidFill>
                <a:schemeClr val="tx1">
                  <a:lumMod val="50000"/>
                  <a:lumOff val="50000"/>
                </a:schemeClr>
              </a:solidFill>
              <a:cs typeface="Gotham Book"/>
            </a:endParaRPr>
          </a:p>
          <a:p>
            <a:pPr>
              <a:buBlip>
                <a:blip r:embed="rId3"/>
              </a:buBlip>
            </a:pPr>
            <a:r>
              <a:rPr lang="es-ES_tradnl" sz="1600" dirty="0">
                <a:solidFill>
                  <a:schemeClr val="bg1">
                    <a:lumMod val="50000"/>
                  </a:schemeClr>
                </a:solidFill>
                <a:cs typeface="Gotham Book"/>
              </a:rPr>
              <a:t>La restricción al sistema </a:t>
            </a:r>
            <a:r>
              <a:rPr lang="es-ES_tradnl" sz="1600" dirty="0" err="1">
                <a:solidFill>
                  <a:schemeClr val="bg1">
                    <a:lumMod val="50000"/>
                  </a:schemeClr>
                </a:solidFill>
                <a:cs typeface="Gotham Book"/>
              </a:rPr>
              <a:t>somatosensorial</a:t>
            </a:r>
            <a:r>
              <a:rPr lang="es-ES_tradnl" sz="1600" dirty="0">
                <a:solidFill>
                  <a:schemeClr val="bg1">
                    <a:lumMod val="50000"/>
                  </a:schemeClr>
                </a:solidFill>
                <a:cs typeface="Gotham Book"/>
              </a:rPr>
              <a:t> es </a:t>
            </a:r>
            <a:r>
              <a:rPr lang="es-ES_tradnl" sz="1600" dirty="0" smtClean="0">
                <a:solidFill>
                  <a:schemeClr val="bg1">
                    <a:lumMod val="50000"/>
                  </a:schemeClr>
                </a:solidFill>
                <a:cs typeface="Gotham Book"/>
              </a:rPr>
              <a:t>necesaria:</a:t>
            </a:r>
          </a:p>
          <a:p>
            <a:pPr lvl="1">
              <a:buClr>
                <a:srgbClr val="64075D"/>
              </a:buClr>
              <a:buFont typeface="Arial"/>
              <a:buChar char="•"/>
            </a:pPr>
            <a:r>
              <a:rPr lang="es-ES_tradnl" sz="1600" dirty="0" smtClean="0">
                <a:solidFill>
                  <a:schemeClr val="bg1">
                    <a:lumMod val="50000"/>
                  </a:schemeClr>
                </a:solidFill>
                <a:cs typeface="Gotham Book"/>
              </a:rPr>
              <a:t>Existen </a:t>
            </a:r>
            <a:r>
              <a:rPr lang="es-ES_tradnl" sz="1600" dirty="0">
                <a:solidFill>
                  <a:schemeClr val="bg1">
                    <a:lumMod val="50000"/>
                  </a:schemeClr>
                </a:solidFill>
                <a:cs typeface="Gotham Book"/>
              </a:rPr>
              <a:t>enfermedades o lesiones de otras partes del sistema nervioso que producen dolor </a:t>
            </a:r>
            <a:r>
              <a:rPr lang="es-ES_tradnl" sz="1600" dirty="0" err="1">
                <a:solidFill>
                  <a:schemeClr val="bg1">
                    <a:lumMod val="50000"/>
                  </a:schemeClr>
                </a:solidFill>
                <a:cs typeface="Gotham Book"/>
              </a:rPr>
              <a:t>nociceptivo</a:t>
            </a:r>
            <a:r>
              <a:rPr lang="es-ES_tradnl" sz="1600" dirty="0">
                <a:solidFill>
                  <a:schemeClr val="bg1">
                    <a:lumMod val="50000"/>
                  </a:schemeClr>
                </a:solidFill>
                <a:cs typeface="Gotham Book"/>
              </a:rPr>
              <a:t> quedan excluidas del dolor </a:t>
            </a:r>
            <a:r>
              <a:rPr lang="es-ES_tradnl" sz="1600" dirty="0" err="1">
                <a:solidFill>
                  <a:schemeClr val="bg1">
                    <a:lumMod val="50000"/>
                  </a:schemeClr>
                </a:solidFill>
                <a:cs typeface="Gotham Book"/>
              </a:rPr>
              <a:t>neuropático</a:t>
            </a:r>
            <a:r>
              <a:rPr lang="es-ES_tradnl" sz="1600" dirty="0">
                <a:solidFill>
                  <a:schemeClr val="bg1">
                    <a:lumMod val="50000"/>
                  </a:schemeClr>
                </a:solidFill>
                <a:cs typeface="Gotham Book"/>
              </a:rPr>
              <a:t> (DN</a:t>
            </a:r>
            <a:r>
              <a:rPr lang="es-ES_tradnl" sz="1600" dirty="0" smtClean="0">
                <a:solidFill>
                  <a:schemeClr val="bg1">
                    <a:lumMod val="50000"/>
                  </a:schemeClr>
                </a:solidFill>
                <a:cs typeface="Gotham Book"/>
              </a:rPr>
              <a:t>):</a:t>
            </a:r>
            <a:endParaRPr lang="es-ES_tradnl" sz="1600" dirty="0">
              <a:solidFill>
                <a:schemeClr val="bg1">
                  <a:lumMod val="50000"/>
                </a:schemeClr>
              </a:solidFill>
              <a:cs typeface="Gotham Book"/>
            </a:endParaRPr>
          </a:p>
          <a:p>
            <a:pPr lvl="2">
              <a:buClr>
                <a:srgbClr val="FCC40D"/>
              </a:buClr>
            </a:pPr>
            <a:r>
              <a:rPr lang="es-ES_tradnl" sz="1600" dirty="0">
                <a:solidFill>
                  <a:schemeClr val="bg1">
                    <a:lumMod val="50000"/>
                  </a:schemeClr>
                </a:solidFill>
                <a:cs typeface="Gotham Book"/>
              </a:rPr>
              <a:t>Lesiones o enfermedades del sistema motor que pueden cursar con espasticidad y ésta causar dolor </a:t>
            </a:r>
            <a:r>
              <a:rPr lang="es-ES_tradnl" sz="1600" dirty="0" smtClean="0">
                <a:solidFill>
                  <a:schemeClr val="bg1">
                    <a:lumMod val="50000"/>
                  </a:schemeClr>
                </a:solidFill>
                <a:cs typeface="Gotham Book"/>
              </a:rPr>
              <a:t>muscular</a:t>
            </a:r>
          </a:p>
          <a:p>
            <a:pPr>
              <a:buBlip>
                <a:blip r:embed="rId3"/>
              </a:buBlip>
            </a:pPr>
            <a:r>
              <a:rPr lang="es-ES_tradnl" sz="1600" dirty="0">
                <a:solidFill>
                  <a:schemeClr val="bg1">
                    <a:lumMod val="50000"/>
                  </a:schemeClr>
                </a:solidFill>
                <a:cs typeface="Gotham Book"/>
              </a:rPr>
              <a:t>El DN es percibido como desagradable, contribuyendo de manera notoria a disminuir la calidad de vida de los </a:t>
            </a:r>
            <a:r>
              <a:rPr lang="es-ES_tradnl" sz="1600" dirty="0" smtClean="0">
                <a:solidFill>
                  <a:schemeClr val="bg1">
                    <a:lumMod val="50000"/>
                  </a:schemeClr>
                </a:solidFill>
                <a:cs typeface="Gotham Book"/>
              </a:rPr>
              <a:t>pacientes.</a:t>
            </a:r>
            <a:endParaRPr lang="es-ES_tradnl" sz="1600" dirty="0">
              <a:solidFill>
                <a:schemeClr val="bg1">
                  <a:lumMod val="50000"/>
                </a:schemeClr>
              </a:solidFill>
              <a:cs typeface="Gotham Book"/>
            </a:endParaRPr>
          </a:p>
          <a:p>
            <a:pPr>
              <a:buBlip>
                <a:blip r:embed="rId3"/>
              </a:buBlip>
            </a:pPr>
            <a:r>
              <a:rPr lang="es-ES_tradnl" sz="1600" dirty="0">
                <a:solidFill>
                  <a:schemeClr val="bg1">
                    <a:lumMod val="50000"/>
                  </a:schemeClr>
                </a:solidFill>
                <a:cs typeface="Gotham Book"/>
              </a:rPr>
              <a:t>Supone una gran carga para el paciente y el Sistema de </a:t>
            </a:r>
            <a:r>
              <a:rPr lang="es-ES_tradnl" sz="1600" dirty="0" smtClean="0">
                <a:solidFill>
                  <a:schemeClr val="bg1">
                    <a:lumMod val="50000"/>
                  </a:schemeClr>
                </a:solidFill>
                <a:cs typeface="Gotham Book"/>
              </a:rPr>
              <a:t>Salud.</a:t>
            </a:r>
            <a:endParaRPr lang="es-ES_tradnl" sz="1600" dirty="0">
              <a:solidFill>
                <a:schemeClr val="bg1">
                  <a:lumMod val="50000"/>
                </a:schemeClr>
              </a:solidFill>
              <a:cs typeface="Gotham Book"/>
            </a:endParaRPr>
          </a:p>
          <a:p>
            <a:pPr>
              <a:buBlip>
                <a:blip r:embed="rId3"/>
              </a:buBlip>
            </a:pPr>
            <a:r>
              <a:rPr lang="es-ES_tradnl" sz="1600" dirty="0">
                <a:solidFill>
                  <a:schemeClr val="bg1">
                    <a:lumMod val="50000"/>
                  </a:schemeClr>
                </a:solidFill>
                <a:cs typeface="Gotham Book"/>
              </a:rPr>
              <a:t>Los pacientes tienen una mala calidad de vida y consumen grandes cantidades de recursos </a:t>
            </a:r>
            <a:r>
              <a:rPr lang="es-ES_tradnl" sz="1600" dirty="0" smtClean="0">
                <a:solidFill>
                  <a:schemeClr val="bg1">
                    <a:lumMod val="50000"/>
                  </a:schemeClr>
                </a:solidFill>
                <a:cs typeface="Gotham Book"/>
              </a:rPr>
              <a:t>sanitarios.</a:t>
            </a:r>
            <a:endParaRPr lang="es-ES_tradnl" sz="1600" dirty="0">
              <a:solidFill>
                <a:schemeClr val="bg1">
                  <a:lumMod val="50000"/>
                </a:schemeClr>
              </a:solidFill>
              <a:cs typeface="Gotham Book"/>
            </a:endParaRPr>
          </a:p>
          <a:p>
            <a:pPr lvl="2">
              <a:buClr>
                <a:srgbClr val="FCC40D"/>
              </a:buClr>
            </a:pPr>
            <a:endParaRPr lang="es-ES_tradnl" sz="1600" dirty="0" smtClean="0">
              <a:solidFill>
                <a:schemeClr val="bg1">
                  <a:lumMod val="50000"/>
                </a:schemeClr>
              </a:solidFill>
              <a:cs typeface="Gotham Book"/>
            </a:endParaRPr>
          </a:p>
          <a:p>
            <a:pPr marL="0" indent="0">
              <a:buNone/>
            </a:pPr>
            <a:endParaRPr lang="es-ES_tradnl" sz="800" dirty="0" smtClean="0">
              <a:solidFill>
                <a:srgbClr val="7F7F7F"/>
              </a:solidFill>
              <a:cs typeface="Gotham Book"/>
            </a:endParaRPr>
          </a:p>
          <a:p>
            <a:pPr marL="0" indent="0">
              <a:buNone/>
            </a:pPr>
            <a:endParaRPr lang="es-ES_tradnl" sz="1600" baseline="30000" dirty="0">
              <a:solidFill>
                <a:prstClr val="white">
                  <a:lumMod val="50000"/>
                </a:prstClr>
              </a:solidFill>
              <a:cs typeface="Gotham Book"/>
            </a:endParaRPr>
          </a:p>
          <a:p>
            <a:pPr marL="0" indent="0">
              <a:buNone/>
            </a:pPr>
            <a:endParaRPr lang="es-ES_tradnl" sz="1600" dirty="0">
              <a:solidFill>
                <a:srgbClr val="7F7F7F"/>
              </a:solidFill>
              <a:cs typeface="Gotham Book"/>
            </a:endParaRPr>
          </a:p>
        </p:txBody>
      </p:sp>
      <p:sp>
        <p:nvSpPr>
          <p:cNvPr id="4" name="Rectángulo 3"/>
          <p:cNvSpPr/>
          <p:nvPr/>
        </p:nvSpPr>
        <p:spPr>
          <a:xfrm>
            <a:off x="450637" y="1285196"/>
            <a:ext cx="2100156" cy="523220"/>
          </a:xfrm>
          <a:prstGeom prst="rect">
            <a:avLst/>
          </a:prstGeom>
        </p:spPr>
        <p:txBody>
          <a:bodyPr wrap="square">
            <a:spAutoFit/>
          </a:bodyPr>
          <a:lstStyle/>
          <a:p>
            <a:r>
              <a:rPr lang="es-ES_tradnl" sz="2800" b="1" dirty="0">
                <a:solidFill>
                  <a:srgbClr val="FCC40D"/>
                </a:solidFill>
                <a:latin typeface="Calibri"/>
                <a:cs typeface="Calibri"/>
              </a:rPr>
              <a:t>DEFINICIÓN</a:t>
            </a:r>
            <a:endParaRPr lang="es-ES_tradnl" sz="2800" b="1" dirty="0">
              <a:solidFill>
                <a:prstClr val="black"/>
              </a:solidFill>
              <a:latin typeface="Calibri"/>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910749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NEUROPÁTICO</a:t>
            </a:r>
            <a:endParaRPr lang="es-ES_tradnl" sz="4000" b="1" dirty="0">
              <a:solidFill>
                <a:srgbClr val="FCC40D"/>
              </a:solidFill>
              <a:latin typeface="Calibri"/>
              <a:cs typeface="Calibri"/>
            </a:endParaRPr>
          </a:p>
        </p:txBody>
      </p:sp>
      <p:sp>
        <p:nvSpPr>
          <p:cNvPr id="3" name="Marcador de contenido 2"/>
          <p:cNvSpPr>
            <a:spLocks noGrp="1"/>
          </p:cNvSpPr>
          <p:nvPr>
            <p:ph idx="1"/>
          </p:nvPr>
        </p:nvSpPr>
        <p:spPr>
          <a:xfrm>
            <a:off x="457200" y="1870072"/>
            <a:ext cx="8229600" cy="1316003"/>
          </a:xfrm>
        </p:spPr>
        <p:txBody>
          <a:bodyPr/>
          <a:lstStyle/>
          <a:p>
            <a:pPr>
              <a:buBlip>
                <a:blip r:embed="rId3"/>
              </a:buBlip>
            </a:pPr>
            <a:r>
              <a:rPr lang="es-ES_tradnl" sz="1600" dirty="0">
                <a:solidFill>
                  <a:schemeClr val="bg1">
                    <a:lumMod val="50000"/>
                  </a:schemeClr>
                </a:solidFill>
                <a:cs typeface="Gotham Book"/>
              </a:rPr>
              <a:t>En el cáncer, el dolor </a:t>
            </a:r>
            <a:r>
              <a:rPr lang="es-ES_tradnl" sz="1600" dirty="0" err="1">
                <a:solidFill>
                  <a:schemeClr val="bg1">
                    <a:lumMod val="50000"/>
                  </a:schemeClr>
                </a:solidFill>
                <a:cs typeface="Gotham Book"/>
              </a:rPr>
              <a:t>neuropático</a:t>
            </a:r>
            <a:r>
              <a:rPr lang="es-ES_tradnl" sz="1600" dirty="0">
                <a:solidFill>
                  <a:schemeClr val="bg1">
                    <a:lumMod val="50000"/>
                  </a:schemeClr>
                </a:solidFill>
                <a:cs typeface="Gotham Book"/>
              </a:rPr>
              <a:t> oncológico (DNO) es frecuente y </a:t>
            </a:r>
            <a:r>
              <a:rPr lang="es-ES_tradnl" sz="1600" dirty="0" smtClean="0">
                <a:solidFill>
                  <a:schemeClr val="bg1">
                    <a:lumMod val="50000"/>
                  </a:schemeClr>
                </a:solidFill>
                <a:cs typeface="Gotham Book"/>
              </a:rPr>
              <a:t>devastador.</a:t>
            </a:r>
            <a:endParaRPr lang="es-ES_tradnl" sz="1600" dirty="0">
              <a:solidFill>
                <a:schemeClr val="bg1">
                  <a:lumMod val="50000"/>
                </a:schemeClr>
              </a:solidFill>
              <a:cs typeface="Gotham Book"/>
            </a:endParaRPr>
          </a:p>
          <a:p>
            <a:pPr>
              <a:buBlip>
                <a:blip r:embed="rId3"/>
              </a:buBlip>
            </a:pPr>
            <a:r>
              <a:rPr lang="es-ES_tradnl" sz="1600" dirty="0">
                <a:solidFill>
                  <a:schemeClr val="bg1">
                    <a:lumMod val="50000"/>
                  </a:schemeClr>
                </a:solidFill>
                <a:cs typeface="Gotham Book"/>
              </a:rPr>
              <a:t>Se puede producir como </a:t>
            </a:r>
            <a:r>
              <a:rPr lang="es-ES_tradnl" sz="1600" b="1" dirty="0">
                <a:solidFill>
                  <a:srgbClr val="64075D"/>
                </a:solidFill>
                <a:cs typeface="Gotham Book"/>
              </a:rPr>
              <a:t>secuela o consecuencia del propio tumor y/o de su </a:t>
            </a:r>
            <a:r>
              <a:rPr lang="es-ES_tradnl" sz="1600" b="1" dirty="0" smtClean="0">
                <a:solidFill>
                  <a:srgbClr val="64075D"/>
                </a:solidFill>
                <a:cs typeface="Gotham Book"/>
              </a:rPr>
              <a:t>tratamiento</a:t>
            </a:r>
            <a:r>
              <a:rPr lang="es-ES_tradnl" sz="1600" dirty="0" smtClean="0">
                <a:solidFill>
                  <a:schemeClr val="bg1">
                    <a:lumMod val="50000"/>
                  </a:schemeClr>
                </a:solidFill>
                <a:cs typeface="Gotham Book"/>
              </a:rPr>
              <a:t>.</a:t>
            </a:r>
            <a:endParaRPr lang="es-ES_tradnl" sz="1600" dirty="0">
              <a:solidFill>
                <a:schemeClr val="bg1">
                  <a:lumMod val="50000"/>
                </a:schemeClr>
              </a:solidFill>
              <a:cs typeface="Gotham Book"/>
            </a:endParaRPr>
          </a:p>
          <a:p>
            <a:pPr>
              <a:buBlip>
                <a:blip r:embed="rId3"/>
              </a:buBlip>
            </a:pPr>
            <a:r>
              <a:rPr lang="es-ES_tradnl" sz="1600" dirty="0">
                <a:solidFill>
                  <a:schemeClr val="bg1">
                    <a:lumMod val="50000"/>
                  </a:schemeClr>
                </a:solidFill>
                <a:cs typeface="Gotham Book"/>
              </a:rPr>
              <a:t>Es considerado una </a:t>
            </a:r>
            <a:r>
              <a:rPr lang="es-ES_tradnl" sz="1600" b="1" dirty="0">
                <a:solidFill>
                  <a:srgbClr val="64075D"/>
                </a:solidFill>
                <a:cs typeface="Gotham Book"/>
              </a:rPr>
              <a:t>entidad propia dentro de los síndromes dolorosos </a:t>
            </a:r>
            <a:r>
              <a:rPr lang="es-ES_tradnl" sz="1600" b="1" dirty="0" smtClean="0">
                <a:solidFill>
                  <a:srgbClr val="64075D"/>
                </a:solidFill>
                <a:cs typeface="Gotham Book"/>
              </a:rPr>
              <a:t>oncológicos.</a:t>
            </a:r>
            <a:endParaRPr lang="es-ES_tradnl" sz="1600" b="1" dirty="0">
              <a:solidFill>
                <a:srgbClr val="64075D"/>
              </a:solidFill>
              <a:cs typeface="Gotham Book"/>
            </a:endParaRPr>
          </a:p>
          <a:p>
            <a:pPr>
              <a:buBlip>
                <a:blip r:embed="rId3"/>
              </a:buBlip>
            </a:pPr>
            <a:r>
              <a:rPr lang="es-ES_tradnl" sz="1600" dirty="0">
                <a:solidFill>
                  <a:schemeClr val="bg1">
                    <a:lumMod val="50000"/>
                  </a:schemeClr>
                </a:solidFill>
                <a:cs typeface="Gotham Book"/>
              </a:rPr>
              <a:t>Puede ser clasificado en </a:t>
            </a:r>
            <a:r>
              <a:rPr lang="es-ES_tradnl" sz="1600" b="1" dirty="0">
                <a:solidFill>
                  <a:srgbClr val="64075D"/>
                </a:solidFill>
                <a:cs typeface="Gotham Book"/>
              </a:rPr>
              <a:t>periférico o central </a:t>
            </a:r>
            <a:r>
              <a:rPr lang="es-ES_tradnl" sz="1600" dirty="0">
                <a:solidFill>
                  <a:schemeClr val="bg1">
                    <a:lumMod val="50000"/>
                  </a:schemeClr>
                </a:solidFill>
                <a:cs typeface="Gotham Book"/>
              </a:rPr>
              <a:t>y su etiología es muy </a:t>
            </a:r>
            <a:r>
              <a:rPr lang="es-ES_tradnl" sz="1600" dirty="0" smtClean="0">
                <a:solidFill>
                  <a:schemeClr val="bg1">
                    <a:lumMod val="50000"/>
                  </a:schemeClr>
                </a:solidFill>
                <a:cs typeface="Gotham Book"/>
              </a:rPr>
              <a:t>variada.</a:t>
            </a:r>
            <a:endParaRPr lang="es-ES_tradnl" sz="1600" dirty="0">
              <a:solidFill>
                <a:schemeClr val="bg1">
                  <a:lumMod val="50000"/>
                </a:schemeClr>
              </a:solidFill>
              <a:cs typeface="Gotham Book"/>
            </a:endParaRPr>
          </a:p>
          <a:p>
            <a:pPr lvl="2">
              <a:buClr>
                <a:srgbClr val="FCC40D"/>
              </a:buClr>
            </a:pPr>
            <a:endParaRPr lang="es-ES_tradnl" sz="1600" dirty="0" smtClean="0">
              <a:solidFill>
                <a:schemeClr val="bg1">
                  <a:lumMod val="50000"/>
                </a:schemeClr>
              </a:solidFill>
              <a:cs typeface="Gotham Book"/>
            </a:endParaRPr>
          </a:p>
          <a:p>
            <a:pPr marL="0" indent="0">
              <a:buNone/>
            </a:pPr>
            <a:endParaRPr lang="es-ES_tradnl" sz="800" dirty="0" smtClean="0">
              <a:solidFill>
                <a:srgbClr val="7F7F7F"/>
              </a:solidFill>
              <a:cs typeface="Gotham Book"/>
            </a:endParaRPr>
          </a:p>
          <a:p>
            <a:pPr marL="0" indent="0">
              <a:buNone/>
            </a:pPr>
            <a:endParaRPr lang="es-ES_tradnl" sz="1600" baseline="30000" dirty="0">
              <a:solidFill>
                <a:prstClr val="white">
                  <a:lumMod val="50000"/>
                </a:prstClr>
              </a:solidFill>
              <a:cs typeface="Gotham Book"/>
            </a:endParaRPr>
          </a:p>
          <a:p>
            <a:pPr marL="0" indent="0">
              <a:buNone/>
            </a:pPr>
            <a:endParaRPr lang="es-ES_tradnl" sz="1600" dirty="0">
              <a:solidFill>
                <a:srgbClr val="7F7F7F"/>
              </a:solidFill>
              <a:cs typeface="Gotham Book"/>
            </a:endParaRPr>
          </a:p>
        </p:txBody>
      </p:sp>
      <p:sp>
        <p:nvSpPr>
          <p:cNvPr id="4" name="Rectángulo 3"/>
          <p:cNvSpPr/>
          <p:nvPr/>
        </p:nvSpPr>
        <p:spPr>
          <a:xfrm>
            <a:off x="450636" y="1285196"/>
            <a:ext cx="3523349" cy="523220"/>
          </a:xfrm>
          <a:prstGeom prst="rect">
            <a:avLst/>
          </a:prstGeom>
        </p:spPr>
        <p:txBody>
          <a:bodyPr wrap="square">
            <a:spAutoFit/>
          </a:bodyPr>
          <a:lstStyle/>
          <a:p>
            <a:r>
              <a:rPr lang="es-ES_tradnl" sz="2800" b="1" dirty="0">
                <a:solidFill>
                  <a:srgbClr val="FCC40D"/>
                </a:solidFill>
                <a:cs typeface="Calibri"/>
              </a:rPr>
              <a:t>CARACTERÍSTICAS</a:t>
            </a:r>
          </a:p>
        </p:txBody>
      </p:sp>
      <p:sp>
        <p:nvSpPr>
          <p:cNvPr id="5" name="Marcador de contenido 2"/>
          <p:cNvSpPr txBox="1">
            <a:spLocks/>
          </p:cNvSpPr>
          <p:nvPr/>
        </p:nvSpPr>
        <p:spPr>
          <a:xfrm>
            <a:off x="457200" y="3939379"/>
            <a:ext cx="8229600" cy="20933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s-ES_tradnl" sz="1600" dirty="0">
                <a:solidFill>
                  <a:schemeClr val="bg1">
                    <a:lumMod val="50000"/>
                  </a:schemeClr>
                </a:solidFill>
                <a:cs typeface="Gotham Book"/>
              </a:rPr>
              <a:t>La prevalencia de DNO varía de un </a:t>
            </a:r>
            <a:r>
              <a:rPr lang="es-ES_tradnl" sz="1600" b="1" dirty="0">
                <a:solidFill>
                  <a:srgbClr val="64075D"/>
                </a:solidFill>
                <a:cs typeface="Gotham Book"/>
              </a:rPr>
              <a:t>13,24 % a un 39,7</a:t>
            </a:r>
            <a:r>
              <a:rPr lang="es-ES_tradnl" sz="1600" b="1" dirty="0" smtClean="0">
                <a:solidFill>
                  <a:srgbClr val="64075D"/>
                </a:solidFill>
                <a:cs typeface="Gotham Book"/>
              </a:rPr>
              <a:t>%</a:t>
            </a:r>
            <a:r>
              <a:rPr lang="es-ES_tradnl" sz="1600" b="1" dirty="0">
                <a:solidFill>
                  <a:srgbClr val="64075D"/>
                </a:solidFill>
                <a:cs typeface="Gotham Book"/>
              </a:rPr>
              <a:t>.</a:t>
            </a:r>
          </a:p>
          <a:p>
            <a:pPr>
              <a:buBlip>
                <a:blip r:embed="rId3"/>
              </a:buBlip>
            </a:pPr>
            <a:r>
              <a:rPr lang="es-ES_tradnl" sz="1600" dirty="0">
                <a:solidFill>
                  <a:schemeClr val="bg1">
                    <a:lumMod val="50000"/>
                  </a:schemeClr>
                </a:solidFill>
                <a:cs typeface="Gotham Book"/>
              </a:rPr>
              <a:t>64% está causado por el propio </a:t>
            </a:r>
            <a:r>
              <a:rPr lang="es-ES_tradnl" sz="1600" dirty="0" smtClean="0">
                <a:solidFill>
                  <a:schemeClr val="bg1">
                    <a:lumMod val="50000"/>
                  </a:schemeClr>
                </a:solidFill>
                <a:cs typeface="Gotham Book"/>
              </a:rPr>
              <a:t>tumor.</a:t>
            </a:r>
            <a:endParaRPr lang="es-ES_tradnl" sz="1600" dirty="0">
              <a:solidFill>
                <a:schemeClr val="bg1">
                  <a:lumMod val="50000"/>
                </a:schemeClr>
              </a:solidFill>
              <a:cs typeface="Gotham Book"/>
            </a:endParaRPr>
          </a:p>
          <a:p>
            <a:pPr>
              <a:buBlip>
                <a:blip r:embed="rId3"/>
              </a:buBlip>
            </a:pPr>
            <a:r>
              <a:rPr lang="es-ES_tradnl" sz="1600" dirty="0">
                <a:solidFill>
                  <a:schemeClr val="bg1">
                    <a:lumMod val="50000"/>
                  </a:schemeClr>
                </a:solidFill>
                <a:cs typeface="Gotham Book"/>
              </a:rPr>
              <a:t>20,3% por el </a:t>
            </a:r>
            <a:r>
              <a:rPr lang="es-ES_tradnl" sz="1600" dirty="0" smtClean="0">
                <a:solidFill>
                  <a:schemeClr val="bg1">
                    <a:lumMod val="50000"/>
                  </a:schemeClr>
                </a:solidFill>
                <a:cs typeface="Gotham Book"/>
              </a:rPr>
              <a:t>tratamiento.</a:t>
            </a:r>
            <a:endParaRPr lang="es-ES_tradnl" sz="1600" dirty="0">
              <a:solidFill>
                <a:schemeClr val="bg1">
                  <a:lumMod val="50000"/>
                </a:schemeClr>
              </a:solidFill>
              <a:cs typeface="Gotham Book"/>
            </a:endParaRPr>
          </a:p>
          <a:p>
            <a:pPr>
              <a:buBlip>
                <a:blip r:embed="rId3"/>
              </a:buBlip>
            </a:pPr>
            <a:r>
              <a:rPr lang="es-ES_tradnl" sz="1600" dirty="0">
                <a:solidFill>
                  <a:schemeClr val="bg1">
                    <a:lumMod val="50000"/>
                  </a:schemeClr>
                </a:solidFill>
                <a:cs typeface="Gotham Book"/>
              </a:rPr>
              <a:t>3,5% asociada al </a:t>
            </a:r>
            <a:r>
              <a:rPr lang="es-ES_tradnl" sz="1600" dirty="0" smtClean="0">
                <a:solidFill>
                  <a:schemeClr val="bg1">
                    <a:lumMod val="50000"/>
                  </a:schemeClr>
                </a:solidFill>
                <a:cs typeface="Gotham Book"/>
              </a:rPr>
              <a:t>cáncer.</a:t>
            </a:r>
            <a:endParaRPr lang="es-ES_tradnl" sz="1600" dirty="0">
              <a:solidFill>
                <a:schemeClr val="bg1">
                  <a:lumMod val="50000"/>
                </a:schemeClr>
              </a:solidFill>
              <a:cs typeface="Gotham Book"/>
            </a:endParaRPr>
          </a:p>
          <a:p>
            <a:pPr>
              <a:buBlip>
                <a:blip r:embed="rId3"/>
              </a:buBlip>
            </a:pPr>
            <a:r>
              <a:rPr lang="es-ES_tradnl" sz="1600" dirty="0">
                <a:solidFill>
                  <a:schemeClr val="bg1">
                    <a:lumMod val="50000"/>
                  </a:schemeClr>
                </a:solidFill>
                <a:cs typeface="Gotham Book"/>
              </a:rPr>
              <a:t>10,2% sin relación con el </a:t>
            </a:r>
            <a:r>
              <a:rPr lang="es-ES_tradnl" sz="1600" dirty="0" smtClean="0">
                <a:solidFill>
                  <a:schemeClr val="bg1">
                    <a:lumMod val="50000"/>
                  </a:schemeClr>
                </a:solidFill>
                <a:cs typeface="Gotham Book"/>
              </a:rPr>
              <a:t>mismo.</a:t>
            </a:r>
            <a:endParaRPr lang="es-ES_tradnl" sz="1600" dirty="0">
              <a:solidFill>
                <a:schemeClr val="bg1">
                  <a:lumMod val="50000"/>
                </a:schemeClr>
              </a:solidFill>
              <a:cs typeface="Gotham Book"/>
            </a:endParaRPr>
          </a:p>
          <a:p>
            <a:pPr>
              <a:buBlip>
                <a:blip r:embed="rId3"/>
              </a:buBlip>
            </a:pPr>
            <a:r>
              <a:rPr lang="es-ES_tradnl" sz="1600" dirty="0">
                <a:solidFill>
                  <a:schemeClr val="bg1">
                    <a:lumMod val="50000"/>
                  </a:schemeClr>
                </a:solidFill>
                <a:cs typeface="Gotham Book"/>
              </a:rPr>
              <a:t>2% de causa </a:t>
            </a:r>
            <a:r>
              <a:rPr lang="es-ES_tradnl" sz="1600" dirty="0" smtClean="0">
                <a:solidFill>
                  <a:schemeClr val="bg1">
                    <a:lumMod val="50000"/>
                  </a:schemeClr>
                </a:solidFill>
                <a:cs typeface="Gotham Book"/>
              </a:rPr>
              <a:t>desconocida.</a:t>
            </a:r>
            <a:endParaRPr lang="es-ES_tradnl" sz="1600" dirty="0">
              <a:solidFill>
                <a:schemeClr val="bg1">
                  <a:lumMod val="50000"/>
                </a:schemeClr>
              </a:solidFill>
              <a:cs typeface="Gotham Book"/>
            </a:endParaRPr>
          </a:p>
          <a:p>
            <a:pPr lvl="2">
              <a:buClr>
                <a:srgbClr val="FCC40D"/>
              </a:buClr>
            </a:pPr>
            <a:endParaRPr lang="es-ES_tradnl" sz="1600" dirty="0" smtClean="0">
              <a:solidFill>
                <a:schemeClr val="bg1">
                  <a:lumMod val="50000"/>
                </a:schemeClr>
              </a:solidFill>
              <a:cs typeface="Gotham Book"/>
            </a:endParaRPr>
          </a:p>
          <a:p>
            <a:pPr marL="0" indent="0">
              <a:buFont typeface="Arial"/>
              <a:buNone/>
            </a:pPr>
            <a:endParaRPr lang="es-ES_tradnl" sz="800" dirty="0" smtClean="0">
              <a:solidFill>
                <a:srgbClr val="7F7F7F"/>
              </a:solidFill>
              <a:cs typeface="Gotham Book"/>
            </a:endParaRPr>
          </a:p>
          <a:p>
            <a:pPr marL="0" indent="0">
              <a:buFont typeface="Arial"/>
              <a:buNone/>
            </a:pPr>
            <a:endParaRPr lang="es-ES_tradnl" sz="1600" baseline="30000" dirty="0" smtClean="0">
              <a:solidFill>
                <a:prstClr val="white">
                  <a:lumMod val="50000"/>
                </a:prstClr>
              </a:solidFill>
              <a:cs typeface="Gotham Book"/>
            </a:endParaRPr>
          </a:p>
          <a:p>
            <a:pPr marL="0" indent="0">
              <a:buFont typeface="Arial"/>
              <a:buNone/>
            </a:pPr>
            <a:endParaRPr lang="es-ES_tradnl" sz="1600" dirty="0">
              <a:solidFill>
                <a:srgbClr val="7F7F7F"/>
              </a:solidFill>
              <a:cs typeface="Gotham Book"/>
            </a:endParaRPr>
          </a:p>
        </p:txBody>
      </p:sp>
      <p:sp>
        <p:nvSpPr>
          <p:cNvPr id="6" name="Rectángulo 5"/>
          <p:cNvSpPr/>
          <p:nvPr/>
        </p:nvSpPr>
        <p:spPr>
          <a:xfrm>
            <a:off x="450636" y="3354503"/>
            <a:ext cx="5991429" cy="523220"/>
          </a:xfrm>
          <a:prstGeom prst="rect">
            <a:avLst/>
          </a:prstGeom>
        </p:spPr>
        <p:txBody>
          <a:bodyPr wrap="square">
            <a:spAutoFit/>
          </a:bodyPr>
          <a:lstStyle/>
          <a:p>
            <a:r>
              <a:rPr lang="es-ES_tradnl" sz="2800" b="1" smtClean="0">
                <a:solidFill>
                  <a:srgbClr val="FCC40D"/>
                </a:solidFill>
                <a:cs typeface="Calibri"/>
              </a:rPr>
              <a:t>PREVALENCIA Y ETIOLOGÍA </a:t>
            </a:r>
            <a:endParaRPr lang="es-ES_tradnl" sz="2800" b="1" dirty="0">
              <a:solidFill>
                <a:srgbClr val="FCC40D"/>
              </a:solidFill>
              <a:cs typeface="Calibri"/>
            </a:endParaRPr>
          </a:p>
        </p:txBody>
      </p:sp>
      <p:grpSp>
        <p:nvGrpSpPr>
          <p:cNvPr id="7" name="Group 1929"/>
          <p:cNvGrpSpPr>
            <a:grpSpLocks/>
          </p:cNvGrpSpPr>
          <p:nvPr/>
        </p:nvGrpSpPr>
        <p:grpSpPr bwMode="auto">
          <a:xfrm>
            <a:off x="5222000" y="3354503"/>
            <a:ext cx="3569464" cy="2484437"/>
            <a:chOff x="0" y="0"/>
            <a:chExt cx="8107056" cy="4034144"/>
          </a:xfrm>
        </p:grpSpPr>
        <p:grpSp>
          <p:nvGrpSpPr>
            <p:cNvPr id="8" name="Group 1758"/>
            <p:cNvGrpSpPr>
              <a:grpSpLocks/>
            </p:cNvGrpSpPr>
            <p:nvPr/>
          </p:nvGrpSpPr>
          <p:grpSpPr bwMode="auto">
            <a:xfrm>
              <a:off x="3407375" y="1705842"/>
              <a:ext cx="1546459" cy="1729537"/>
              <a:chOff x="0" y="0"/>
              <a:chExt cx="1546457" cy="1729536"/>
            </a:xfrm>
          </p:grpSpPr>
          <p:sp>
            <p:nvSpPr>
              <p:cNvPr id="179" name="Shape 1756"/>
              <p:cNvSpPr>
                <a:spLocks/>
              </p:cNvSpPr>
              <p:nvPr/>
            </p:nvSpPr>
            <p:spPr bwMode="auto">
              <a:xfrm>
                <a:off x="1363380" y="1178151"/>
                <a:ext cx="163693" cy="316616"/>
              </a:xfrm>
              <a:custGeom>
                <a:avLst/>
                <a:gdLst>
                  <a:gd name="T0" fmla="*/ 269965588 w 21600"/>
                  <a:gd name="T1" fmla="*/ 2147483647 h 21600"/>
                  <a:gd name="T2" fmla="*/ 269965588 w 21600"/>
                  <a:gd name="T3" fmla="*/ 2147483647 h 21600"/>
                  <a:gd name="T4" fmla="*/ 269965588 w 21600"/>
                  <a:gd name="T5" fmla="*/ 2147483647 h 21600"/>
                  <a:gd name="T6" fmla="*/ 269965588 w 21600"/>
                  <a:gd name="T7" fmla="*/ 2147483647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2136" y="14071"/>
                    </a:moveTo>
                    <a:cubicBezTo>
                      <a:pt x="2136" y="14071"/>
                      <a:pt x="4273" y="11726"/>
                      <a:pt x="4273" y="11602"/>
                    </a:cubicBezTo>
                    <a:cubicBezTo>
                      <a:pt x="4273" y="10985"/>
                      <a:pt x="2611" y="9627"/>
                      <a:pt x="2611" y="8763"/>
                    </a:cubicBezTo>
                    <a:cubicBezTo>
                      <a:pt x="2611" y="6048"/>
                      <a:pt x="6409" y="6171"/>
                      <a:pt x="9495" y="5307"/>
                    </a:cubicBezTo>
                    <a:cubicBezTo>
                      <a:pt x="11868" y="4567"/>
                      <a:pt x="15191" y="2469"/>
                      <a:pt x="16853" y="1605"/>
                    </a:cubicBezTo>
                    <a:cubicBezTo>
                      <a:pt x="17327" y="1358"/>
                      <a:pt x="17090" y="494"/>
                      <a:pt x="17327" y="0"/>
                    </a:cubicBezTo>
                    <a:cubicBezTo>
                      <a:pt x="20888" y="247"/>
                      <a:pt x="20651" y="3826"/>
                      <a:pt x="21600" y="5184"/>
                    </a:cubicBezTo>
                    <a:cubicBezTo>
                      <a:pt x="21600" y="6048"/>
                      <a:pt x="21600" y="6048"/>
                      <a:pt x="21600" y="6048"/>
                    </a:cubicBezTo>
                    <a:cubicBezTo>
                      <a:pt x="21125" y="5925"/>
                      <a:pt x="20176" y="5801"/>
                      <a:pt x="19938" y="5801"/>
                    </a:cubicBezTo>
                    <a:cubicBezTo>
                      <a:pt x="19938" y="9751"/>
                      <a:pt x="17565" y="12466"/>
                      <a:pt x="15191" y="15552"/>
                    </a:cubicBezTo>
                    <a:cubicBezTo>
                      <a:pt x="13292" y="18021"/>
                      <a:pt x="12343" y="21600"/>
                      <a:pt x="5934" y="21600"/>
                    </a:cubicBezTo>
                    <a:cubicBezTo>
                      <a:pt x="3323" y="21600"/>
                      <a:pt x="1187" y="20119"/>
                      <a:pt x="1187" y="18638"/>
                    </a:cubicBezTo>
                    <a:cubicBezTo>
                      <a:pt x="1187" y="17897"/>
                      <a:pt x="1424" y="17650"/>
                      <a:pt x="1187" y="17280"/>
                    </a:cubicBezTo>
                    <a:cubicBezTo>
                      <a:pt x="0" y="16786"/>
                      <a:pt x="0" y="15922"/>
                      <a:pt x="0" y="15058"/>
                    </a:cubicBezTo>
                    <a:cubicBezTo>
                      <a:pt x="0" y="14935"/>
                      <a:pt x="1899" y="14071"/>
                      <a:pt x="2136" y="14071"/>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80" name="Shape 1757"/>
              <p:cNvSpPr>
                <a:spLocks/>
              </p:cNvSpPr>
              <p:nvPr/>
            </p:nvSpPr>
            <p:spPr bwMode="auto">
              <a:xfrm>
                <a:off x="-1" y="0"/>
                <a:ext cx="1546459" cy="1729537"/>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12364" y="1490"/>
                    </a:moveTo>
                    <a:cubicBezTo>
                      <a:pt x="12592" y="1490"/>
                      <a:pt x="12592" y="1490"/>
                      <a:pt x="12592" y="1490"/>
                    </a:cubicBezTo>
                    <a:cubicBezTo>
                      <a:pt x="12592" y="1648"/>
                      <a:pt x="12718" y="1670"/>
                      <a:pt x="12768" y="1738"/>
                    </a:cubicBezTo>
                    <a:cubicBezTo>
                      <a:pt x="12869" y="1851"/>
                      <a:pt x="13121" y="1761"/>
                      <a:pt x="13298" y="1828"/>
                    </a:cubicBezTo>
                    <a:cubicBezTo>
                      <a:pt x="13651" y="1941"/>
                      <a:pt x="14156" y="2099"/>
                      <a:pt x="14535" y="2099"/>
                    </a:cubicBezTo>
                    <a:cubicBezTo>
                      <a:pt x="14913" y="2099"/>
                      <a:pt x="15014" y="1941"/>
                      <a:pt x="15367" y="1941"/>
                    </a:cubicBezTo>
                    <a:cubicBezTo>
                      <a:pt x="15569" y="1941"/>
                      <a:pt x="15695" y="2076"/>
                      <a:pt x="15948" y="2076"/>
                    </a:cubicBezTo>
                    <a:cubicBezTo>
                      <a:pt x="16099" y="2076"/>
                      <a:pt x="16099" y="2031"/>
                      <a:pt x="16250" y="2009"/>
                    </a:cubicBezTo>
                    <a:cubicBezTo>
                      <a:pt x="16326" y="2167"/>
                      <a:pt x="16478" y="2302"/>
                      <a:pt x="16478" y="2505"/>
                    </a:cubicBezTo>
                    <a:cubicBezTo>
                      <a:pt x="16478" y="2596"/>
                      <a:pt x="16301" y="2957"/>
                      <a:pt x="16250" y="3070"/>
                    </a:cubicBezTo>
                    <a:cubicBezTo>
                      <a:pt x="16023" y="3047"/>
                      <a:pt x="15821" y="2596"/>
                      <a:pt x="15645" y="2415"/>
                    </a:cubicBezTo>
                    <a:cubicBezTo>
                      <a:pt x="15645" y="2596"/>
                      <a:pt x="15645" y="2596"/>
                      <a:pt x="15645" y="2596"/>
                    </a:cubicBezTo>
                    <a:cubicBezTo>
                      <a:pt x="16705" y="4266"/>
                      <a:pt x="16705" y="4266"/>
                      <a:pt x="16705" y="4266"/>
                    </a:cubicBezTo>
                    <a:cubicBezTo>
                      <a:pt x="16629" y="4469"/>
                      <a:pt x="16982" y="4920"/>
                      <a:pt x="17134" y="5033"/>
                    </a:cubicBezTo>
                    <a:cubicBezTo>
                      <a:pt x="17134" y="5552"/>
                      <a:pt x="17134" y="5552"/>
                      <a:pt x="17134" y="5552"/>
                    </a:cubicBezTo>
                    <a:cubicBezTo>
                      <a:pt x="17260" y="5823"/>
                      <a:pt x="17462" y="5823"/>
                      <a:pt x="17638" y="6026"/>
                    </a:cubicBezTo>
                    <a:cubicBezTo>
                      <a:pt x="17840" y="6275"/>
                      <a:pt x="17714" y="6523"/>
                      <a:pt x="17916" y="6703"/>
                    </a:cubicBezTo>
                    <a:cubicBezTo>
                      <a:pt x="18093" y="6861"/>
                      <a:pt x="18219" y="6884"/>
                      <a:pt x="18421" y="6997"/>
                    </a:cubicBezTo>
                    <a:cubicBezTo>
                      <a:pt x="18597" y="7132"/>
                      <a:pt x="18698" y="7539"/>
                      <a:pt x="19051" y="7539"/>
                    </a:cubicBezTo>
                    <a:cubicBezTo>
                      <a:pt x="19051" y="7697"/>
                      <a:pt x="19152" y="7742"/>
                      <a:pt x="19051" y="7855"/>
                    </a:cubicBezTo>
                    <a:cubicBezTo>
                      <a:pt x="19203" y="7945"/>
                      <a:pt x="19354" y="8261"/>
                      <a:pt x="19531" y="8261"/>
                    </a:cubicBezTo>
                    <a:cubicBezTo>
                      <a:pt x="19707" y="8261"/>
                      <a:pt x="19733" y="8148"/>
                      <a:pt x="19859" y="8103"/>
                    </a:cubicBezTo>
                    <a:cubicBezTo>
                      <a:pt x="20036" y="8058"/>
                      <a:pt x="20136" y="8125"/>
                      <a:pt x="20313" y="8103"/>
                    </a:cubicBezTo>
                    <a:cubicBezTo>
                      <a:pt x="20742" y="8035"/>
                      <a:pt x="21146" y="7900"/>
                      <a:pt x="21524" y="7809"/>
                    </a:cubicBezTo>
                    <a:cubicBezTo>
                      <a:pt x="21575" y="7855"/>
                      <a:pt x="21600" y="7900"/>
                      <a:pt x="21600" y="7945"/>
                    </a:cubicBezTo>
                    <a:cubicBezTo>
                      <a:pt x="21600" y="8509"/>
                      <a:pt x="21121" y="9254"/>
                      <a:pt x="20843" y="9592"/>
                    </a:cubicBezTo>
                    <a:cubicBezTo>
                      <a:pt x="20490" y="9999"/>
                      <a:pt x="20364" y="10360"/>
                      <a:pt x="19935" y="10631"/>
                    </a:cubicBezTo>
                    <a:cubicBezTo>
                      <a:pt x="19203" y="11150"/>
                      <a:pt x="18421" y="11308"/>
                      <a:pt x="18143" y="12211"/>
                    </a:cubicBezTo>
                    <a:cubicBezTo>
                      <a:pt x="18067" y="12459"/>
                      <a:pt x="17764" y="12527"/>
                      <a:pt x="17764" y="12797"/>
                    </a:cubicBezTo>
                    <a:cubicBezTo>
                      <a:pt x="17764" y="13113"/>
                      <a:pt x="17865" y="13249"/>
                      <a:pt x="17865" y="13542"/>
                    </a:cubicBezTo>
                    <a:cubicBezTo>
                      <a:pt x="17865" y="13881"/>
                      <a:pt x="18269" y="14061"/>
                      <a:pt x="18269" y="14242"/>
                    </a:cubicBezTo>
                    <a:cubicBezTo>
                      <a:pt x="18269" y="14310"/>
                      <a:pt x="18219" y="14377"/>
                      <a:pt x="18193" y="14400"/>
                    </a:cubicBezTo>
                    <a:cubicBezTo>
                      <a:pt x="18193" y="14648"/>
                      <a:pt x="18193" y="14648"/>
                      <a:pt x="18193" y="14648"/>
                    </a:cubicBezTo>
                    <a:cubicBezTo>
                      <a:pt x="18193" y="14806"/>
                      <a:pt x="18168" y="14987"/>
                      <a:pt x="18168" y="15258"/>
                    </a:cubicBezTo>
                    <a:cubicBezTo>
                      <a:pt x="18219" y="15325"/>
                      <a:pt x="18244" y="15393"/>
                      <a:pt x="18244" y="15461"/>
                    </a:cubicBezTo>
                    <a:cubicBezTo>
                      <a:pt x="18244" y="16251"/>
                      <a:pt x="16780" y="16161"/>
                      <a:pt x="16654" y="16815"/>
                    </a:cubicBezTo>
                    <a:cubicBezTo>
                      <a:pt x="16503" y="16838"/>
                      <a:pt x="16326" y="16996"/>
                      <a:pt x="16326" y="17108"/>
                    </a:cubicBezTo>
                    <a:cubicBezTo>
                      <a:pt x="16326" y="17334"/>
                      <a:pt x="16629" y="17470"/>
                      <a:pt x="16629" y="17786"/>
                    </a:cubicBezTo>
                    <a:cubicBezTo>
                      <a:pt x="16629" y="17944"/>
                      <a:pt x="16604" y="18260"/>
                      <a:pt x="16553" y="18350"/>
                    </a:cubicBezTo>
                    <a:cubicBezTo>
                      <a:pt x="16478" y="18440"/>
                      <a:pt x="16301" y="18395"/>
                      <a:pt x="16225" y="18418"/>
                    </a:cubicBezTo>
                    <a:cubicBezTo>
                      <a:pt x="15948" y="18553"/>
                      <a:pt x="15796" y="18643"/>
                      <a:pt x="15670" y="18892"/>
                    </a:cubicBezTo>
                    <a:cubicBezTo>
                      <a:pt x="15746" y="18937"/>
                      <a:pt x="15821" y="19004"/>
                      <a:pt x="15821" y="19095"/>
                    </a:cubicBezTo>
                    <a:cubicBezTo>
                      <a:pt x="15821" y="19388"/>
                      <a:pt x="15519" y="19591"/>
                      <a:pt x="15393" y="19727"/>
                    </a:cubicBezTo>
                    <a:cubicBezTo>
                      <a:pt x="15140" y="19930"/>
                      <a:pt x="15115" y="20155"/>
                      <a:pt x="14938" y="20359"/>
                    </a:cubicBezTo>
                    <a:cubicBezTo>
                      <a:pt x="14661" y="20675"/>
                      <a:pt x="14535" y="20968"/>
                      <a:pt x="14080" y="21171"/>
                    </a:cubicBezTo>
                    <a:cubicBezTo>
                      <a:pt x="13879" y="21239"/>
                      <a:pt x="13601" y="21171"/>
                      <a:pt x="13576" y="21352"/>
                    </a:cubicBezTo>
                    <a:cubicBezTo>
                      <a:pt x="13424" y="21352"/>
                      <a:pt x="13349" y="21419"/>
                      <a:pt x="13248" y="21419"/>
                    </a:cubicBezTo>
                    <a:cubicBezTo>
                      <a:pt x="13121" y="21419"/>
                      <a:pt x="13046" y="21307"/>
                      <a:pt x="12920" y="21307"/>
                    </a:cubicBezTo>
                    <a:cubicBezTo>
                      <a:pt x="12465" y="21307"/>
                      <a:pt x="12188" y="21600"/>
                      <a:pt x="11759" y="21600"/>
                    </a:cubicBezTo>
                    <a:cubicBezTo>
                      <a:pt x="11582" y="21600"/>
                      <a:pt x="11481" y="21510"/>
                      <a:pt x="11406" y="21419"/>
                    </a:cubicBezTo>
                    <a:cubicBezTo>
                      <a:pt x="11330" y="21419"/>
                      <a:pt x="11330" y="21442"/>
                      <a:pt x="11305" y="21465"/>
                    </a:cubicBezTo>
                    <a:cubicBezTo>
                      <a:pt x="11305" y="21261"/>
                      <a:pt x="11179" y="21036"/>
                      <a:pt x="11103" y="20968"/>
                    </a:cubicBezTo>
                    <a:cubicBezTo>
                      <a:pt x="11179" y="20878"/>
                      <a:pt x="11229" y="20810"/>
                      <a:pt x="11229" y="20697"/>
                    </a:cubicBezTo>
                    <a:cubicBezTo>
                      <a:pt x="11229" y="20539"/>
                      <a:pt x="10926" y="20246"/>
                      <a:pt x="10876" y="20155"/>
                    </a:cubicBezTo>
                    <a:cubicBezTo>
                      <a:pt x="10472" y="19546"/>
                      <a:pt x="9967" y="18959"/>
                      <a:pt x="9967" y="18079"/>
                    </a:cubicBezTo>
                    <a:cubicBezTo>
                      <a:pt x="9967" y="17921"/>
                      <a:pt x="9967" y="17876"/>
                      <a:pt x="9967" y="17808"/>
                    </a:cubicBezTo>
                    <a:cubicBezTo>
                      <a:pt x="9967" y="17673"/>
                      <a:pt x="9816" y="17628"/>
                      <a:pt x="9740" y="17470"/>
                    </a:cubicBezTo>
                    <a:cubicBezTo>
                      <a:pt x="9437" y="17018"/>
                      <a:pt x="9084" y="16634"/>
                      <a:pt x="9084" y="15980"/>
                    </a:cubicBezTo>
                    <a:cubicBezTo>
                      <a:pt x="9084" y="15280"/>
                      <a:pt x="9791" y="15122"/>
                      <a:pt x="9791" y="14581"/>
                    </a:cubicBezTo>
                    <a:cubicBezTo>
                      <a:pt x="9791" y="14332"/>
                      <a:pt x="9690" y="14242"/>
                      <a:pt x="9639" y="14016"/>
                    </a:cubicBezTo>
                    <a:cubicBezTo>
                      <a:pt x="9564" y="13587"/>
                      <a:pt x="9488" y="13452"/>
                      <a:pt x="9362" y="13204"/>
                    </a:cubicBezTo>
                    <a:cubicBezTo>
                      <a:pt x="9286" y="13001"/>
                      <a:pt x="9336" y="12775"/>
                      <a:pt x="9185" y="12594"/>
                    </a:cubicBezTo>
                    <a:cubicBezTo>
                      <a:pt x="8882" y="12278"/>
                      <a:pt x="8251" y="11917"/>
                      <a:pt x="8251" y="11466"/>
                    </a:cubicBezTo>
                    <a:cubicBezTo>
                      <a:pt x="8251" y="11353"/>
                      <a:pt x="8428" y="11105"/>
                      <a:pt x="8504" y="11060"/>
                    </a:cubicBezTo>
                    <a:cubicBezTo>
                      <a:pt x="8479" y="10969"/>
                      <a:pt x="8504" y="10947"/>
                      <a:pt x="8504" y="10902"/>
                    </a:cubicBezTo>
                    <a:cubicBezTo>
                      <a:pt x="8504" y="10789"/>
                      <a:pt x="8504" y="10495"/>
                      <a:pt x="8630" y="10405"/>
                    </a:cubicBezTo>
                    <a:cubicBezTo>
                      <a:pt x="8504" y="10179"/>
                      <a:pt x="8302" y="9999"/>
                      <a:pt x="7923" y="9999"/>
                    </a:cubicBezTo>
                    <a:cubicBezTo>
                      <a:pt x="7721" y="9999"/>
                      <a:pt x="7545" y="9999"/>
                      <a:pt x="7444" y="9999"/>
                    </a:cubicBezTo>
                    <a:cubicBezTo>
                      <a:pt x="7116" y="9999"/>
                      <a:pt x="7040" y="9412"/>
                      <a:pt x="6586" y="9412"/>
                    </a:cubicBezTo>
                    <a:cubicBezTo>
                      <a:pt x="6031" y="9412"/>
                      <a:pt x="5627" y="9638"/>
                      <a:pt x="5198" y="9773"/>
                    </a:cubicBezTo>
                    <a:cubicBezTo>
                      <a:pt x="5021" y="9818"/>
                      <a:pt x="4971" y="9931"/>
                      <a:pt x="4820" y="9931"/>
                    </a:cubicBezTo>
                    <a:cubicBezTo>
                      <a:pt x="4643" y="9931"/>
                      <a:pt x="4365" y="9796"/>
                      <a:pt x="4138" y="9796"/>
                    </a:cubicBezTo>
                    <a:cubicBezTo>
                      <a:pt x="3709" y="9796"/>
                      <a:pt x="3507" y="9999"/>
                      <a:pt x="3079" y="9999"/>
                    </a:cubicBezTo>
                    <a:cubicBezTo>
                      <a:pt x="2952" y="9999"/>
                      <a:pt x="2801" y="9931"/>
                      <a:pt x="2750" y="9908"/>
                    </a:cubicBezTo>
                    <a:cubicBezTo>
                      <a:pt x="2448" y="9705"/>
                      <a:pt x="1792" y="9367"/>
                      <a:pt x="1564" y="9051"/>
                    </a:cubicBezTo>
                    <a:cubicBezTo>
                      <a:pt x="1337" y="8757"/>
                      <a:pt x="1287" y="8509"/>
                      <a:pt x="1009" y="8329"/>
                    </a:cubicBezTo>
                    <a:cubicBezTo>
                      <a:pt x="934" y="8261"/>
                      <a:pt x="328" y="7809"/>
                      <a:pt x="328" y="7764"/>
                    </a:cubicBezTo>
                    <a:cubicBezTo>
                      <a:pt x="278" y="7697"/>
                      <a:pt x="252" y="7674"/>
                      <a:pt x="177" y="7629"/>
                    </a:cubicBezTo>
                    <a:cubicBezTo>
                      <a:pt x="227" y="7629"/>
                      <a:pt x="227" y="7629"/>
                      <a:pt x="227" y="7629"/>
                    </a:cubicBezTo>
                    <a:cubicBezTo>
                      <a:pt x="227" y="7471"/>
                      <a:pt x="177" y="7403"/>
                      <a:pt x="177" y="7313"/>
                    </a:cubicBezTo>
                    <a:cubicBezTo>
                      <a:pt x="177" y="7155"/>
                      <a:pt x="76" y="7110"/>
                      <a:pt x="0" y="6974"/>
                    </a:cubicBezTo>
                    <a:cubicBezTo>
                      <a:pt x="252" y="6861"/>
                      <a:pt x="454" y="6320"/>
                      <a:pt x="454" y="6071"/>
                    </a:cubicBezTo>
                    <a:cubicBezTo>
                      <a:pt x="454" y="5643"/>
                      <a:pt x="252" y="5372"/>
                      <a:pt x="252" y="4966"/>
                    </a:cubicBezTo>
                    <a:cubicBezTo>
                      <a:pt x="252" y="4762"/>
                      <a:pt x="505" y="4650"/>
                      <a:pt x="555" y="4492"/>
                    </a:cubicBezTo>
                    <a:cubicBezTo>
                      <a:pt x="707" y="4108"/>
                      <a:pt x="1035" y="3566"/>
                      <a:pt x="1312" y="3250"/>
                    </a:cubicBezTo>
                    <a:cubicBezTo>
                      <a:pt x="1464" y="3047"/>
                      <a:pt x="1741" y="3070"/>
                      <a:pt x="1943" y="2979"/>
                    </a:cubicBezTo>
                    <a:cubicBezTo>
                      <a:pt x="2120" y="2889"/>
                      <a:pt x="2397" y="2686"/>
                      <a:pt x="2448" y="2528"/>
                    </a:cubicBezTo>
                    <a:cubicBezTo>
                      <a:pt x="2574" y="2167"/>
                      <a:pt x="2422" y="2009"/>
                      <a:pt x="2624" y="1738"/>
                    </a:cubicBezTo>
                    <a:cubicBezTo>
                      <a:pt x="2927" y="1422"/>
                      <a:pt x="3306" y="1106"/>
                      <a:pt x="3583" y="813"/>
                    </a:cubicBezTo>
                    <a:cubicBezTo>
                      <a:pt x="3558" y="813"/>
                      <a:pt x="3558" y="813"/>
                      <a:pt x="3558" y="813"/>
                    </a:cubicBezTo>
                    <a:cubicBezTo>
                      <a:pt x="3659" y="700"/>
                      <a:pt x="3684" y="609"/>
                      <a:pt x="3785" y="542"/>
                    </a:cubicBezTo>
                    <a:cubicBezTo>
                      <a:pt x="4063" y="722"/>
                      <a:pt x="4340" y="790"/>
                      <a:pt x="4719" y="790"/>
                    </a:cubicBezTo>
                    <a:cubicBezTo>
                      <a:pt x="4971" y="790"/>
                      <a:pt x="4996" y="655"/>
                      <a:pt x="5148" y="609"/>
                    </a:cubicBezTo>
                    <a:cubicBezTo>
                      <a:pt x="5577" y="406"/>
                      <a:pt x="6409" y="135"/>
                      <a:pt x="6889" y="135"/>
                    </a:cubicBezTo>
                    <a:cubicBezTo>
                      <a:pt x="7065" y="135"/>
                      <a:pt x="7192" y="226"/>
                      <a:pt x="7293" y="226"/>
                    </a:cubicBezTo>
                    <a:cubicBezTo>
                      <a:pt x="7419" y="226"/>
                      <a:pt x="7595" y="90"/>
                      <a:pt x="7747" y="90"/>
                    </a:cubicBezTo>
                    <a:cubicBezTo>
                      <a:pt x="7898" y="90"/>
                      <a:pt x="7974" y="158"/>
                      <a:pt x="8100" y="158"/>
                    </a:cubicBezTo>
                    <a:cubicBezTo>
                      <a:pt x="8302" y="158"/>
                      <a:pt x="8327" y="0"/>
                      <a:pt x="8529" y="0"/>
                    </a:cubicBezTo>
                    <a:cubicBezTo>
                      <a:pt x="8756" y="0"/>
                      <a:pt x="8680" y="181"/>
                      <a:pt x="8857" y="181"/>
                    </a:cubicBezTo>
                    <a:cubicBezTo>
                      <a:pt x="8933" y="181"/>
                      <a:pt x="8958" y="135"/>
                      <a:pt x="9034" y="135"/>
                    </a:cubicBezTo>
                    <a:cubicBezTo>
                      <a:pt x="9034" y="271"/>
                      <a:pt x="8857" y="248"/>
                      <a:pt x="8857" y="384"/>
                    </a:cubicBezTo>
                    <a:cubicBezTo>
                      <a:pt x="8857" y="474"/>
                      <a:pt x="9008" y="519"/>
                      <a:pt x="9008" y="609"/>
                    </a:cubicBezTo>
                    <a:cubicBezTo>
                      <a:pt x="9008" y="745"/>
                      <a:pt x="8857" y="835"/>
                      <a:pt x="8857" y="993"/>
                    </a:cubicBezTo>
                    <a:cubicBezTo>
                      <a:pt x="8857" y="1241"/>
                      <a:pt x="9160" y="1445"/>
                      <a:pt x="9362" y="1445"/>
                    </a:cubicBezTo>
                    <a:cubicBezTo>
                      <a:pt x="9513" y="1445"/>
                      <a:pt x="9589" y="1445"/>
                      <a:pt x="9690" y="1445"/>
                    </a:cubicBezTo>
                    <a:cubicBezTo>
                      <a:pt x="10396" y="1445"/>
                      <a:pt x="10674" y="2257"/>
                      <a:pt x="11481" y="2257"/>
                    </a:cubicBezTo>
                    <a:cubicBezTo>
                      <a:pt x="11582" y="2257"/>
                      <a:pt x="11708" y="2144"/>
                      <a:pt x="11708" y="2099"/>
                    </a:cubicBezTo>
                    <a:cubicBezTo>
                      <a:pt x="11708" y="2031"/>
                      <a:pt x="11708" y="1964"/>
                      <a:pt x="11708" y="1896"/>
                    </a:cubicBezTo>
                    <a:cubicBezTo>
                      <a:pt x="11708" y="1580"/>
                      <a:pt x="11986" y="1580"/>
                      <a:pt x="12314" y="1490"/>
                    </a:cubicBezTo>
                    <a:lnTo>
                      <a:pt x="12364" y="1490"/>
                    </a:lnTo>
                    <a:close/>
                  </a:path>
                </a:pathLst>
              </a:custGeom>
              <a:solidFill>
                <a:srgbClr val="D1D2D7"/>
              </a:solidFill>
              <a:ln w="9525">
                <a:solidFill>
                  <a:srgbClr val="FFFFFF"/>
                </a:solidFill>
                <a:round/>
                <a:headEnd/>
                <a:tailEnd/>
              </a:ln>
            </p:spPr>
            <p:txBody>
              <a:bodyPr lIns="0" tIns="0" rIns="0" bIns="0"/>
              <a:lstStyle/>
              <a:p>
                <a:endParaRPr lang="es-ES_tradnl"/>
              </a:p>
            </p:txBody>
          </p:sp>
        </p:grpSp>
        <p:grpSp>
          <p:nvGrpSpPr>
            <p:cNvPr id="9" name="Group 1761"/>
            <p:cNvGrpSpPr>
              <a:grpSpLocks/>
            </p:cNvGrpSpPr>
            <p:nvPr/>
          </p:nvGrpSpPr>
          <p:grpSpPr bwMode="auto">
            <a:xfrm>
              <a:off x="1959995" y="2326147"/>
              <a:ext cx="1057535" cy="1707998"/>
              <a:chOff x="0" y="0"/>
              <a:chExt cx="1057534" cy="1707997"/>
            </a:xfrm>
          </p:grpSpPr>
          <p:sp>
            <p:nvSpPr>
              <p:cNvPr id="177" name="Shape 1759"/>
              <p:cNvSpPr>
                <a:spLocks/>
              </p:cNvSpPr>
              <p:nvPr/>
            </p:nvSpPr>
            <p:spPr bwMode="auto">
              <a:xfrm>
                <a:off x="693535" y="279999"/>
                <a:ext cx="53848" cy="43078"/>
              </a:xfrm>
              <a:custGeom>
                <a:avLst/>
                <a:gdLst>
                  <a:gd name="T0" fmla="*/ 1039932 w 21600"/>
                  <a:gd name="T1" fmla="*/ 340743 h 21600"/>
                  <a:gd name="T2" fmla="*/ 1039932 w 21600"/>
                  <a:gd name="T3" fmla="*/ 340743 h 21600"/>
                  <a:gd name="T4" fmla="*/ 1039932 w 21600"/>
                  <a:gd name="T5" fmla="*/ 340743 h 21600"/>
                  <a:gd name="T6" fmla="*/ 1039932 w 21600"/>
                  <a:gd name="T7" fmla="*/ 340743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7200" y="0"/>
                    </a:moveTo>
                    <a:cubicBezTo>
                      <a:pt x="9360" y="939"/>
                      <a:pt x="11520" y="3757"/>
                      <a:pt x="14400" y="3757"/>
                    </a:cubicBezTo>
                    <a:cubicBezTo>
                      <a:pt x="15120" y="8452"/>
                      <a:pt x="18000" y="4696"/>
                      <a:pt x="19440" y="4696"/>
                    </a:cubicBezTo>
                    <a:cubicBezTo>
                      <a:pt x="20880" y="4696"/>
                      <a:pt x="21600" y="7513"/>
                      <a:pt x="21600" y="8452"/>
                    </a:cubicBezTo>
                    <a:cubicBezTo>
                      <a:pt x="21600" y="11270"/>
                      <a:pt x="16560" y="21600"/>
                      <a:pt x="12960" y="21600"/>
                    </a:cubicBezTo>
                    <a:cubicBezTo>
                      <a:pt x="7920" y="21600"/>
                      <a:pt x="0" y="14087"/>
                      <a:pt x="0" y="10330"/>
                    </a:cubicBezTo>
                    <a:cubicBezTo>
                      <a:pt x="0" y="3757"/>
                      <a:pt x="2160" y="0"/>
                      <a:pt x="6480" y="0"/>
                    </a:cubicBezTo>
                    <a:cubicBezTo>
                      <a:pt x="6480" y="0"/>
                      <a:pt x="7200" y="0"/>
                      <a:pt x="7200" y="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78" name="Shape 1760"/>
              <p:cNvSpPr>
                <a:spLocks/>
              </p:cNvSpPr>
              <p:nvPr/>
            </p:nvSpPr>
            <p:spPr bwMode="auto">
              <a:xfrm>
                <a:off x="-1" y="-1"/>
                <a:ext cx="1057536" cy="1707999"/>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1806" y="2354"/>
                    </a:moveTo>
                    <a:cubicBezTo>
                      <a:pt x="1806" y="2331"/>
                      <a:pt x="1806" y="2309"/>
                      <a:pt x="1806" y="2286"/>
                    </a:cubicBezTo>
                    <a:cubicBezTo>
                      <a:pt x="1806" y="2217"/>
                      <a:pt x="1696" y="2149"/>
                      <a:pt x="1696" y="2080"/>
                    </a:cubicBezTo>
                    <a:cubicBezTo>
                      <a:pt x="1696" y="1943"/>
                      <a:pt x="1769" y="1920"/>
                      <a:pt x="1769" y="1806"/>
                    </a:cubicBezTo>
                    <a:cubicBezTo>
                      <a:pt x="1769" y="1600"/>
                      <a:pt x="1474" y="1623"/>
                      <a:pt x="1474" y="1440"/>
                    </a:cubicBezTo>
                    <a:cubicBezTo>
                      <a:pt x="1474" y="1303"/>
                      <a:pt x="1806" y="1257"/>
                      <a:pt x="1880" y="1166"/>
                    </a:cubicBezTo>
                    <a:cubicBezTo>
                      <a:pt x="2027" y="1189"/>
                      <a:pt x="1954" y="1189"/>
                      <a:pt x="2101" y="1166"/>
                    </a:cubicBezTo>
                    <a:cubicBezTo>
                      <a:pt x="2101" y="1143"/>
                      <a:pt x="2101" y="1120"/>
                      <a:pt x="2101" y="1097"/>
                    </a:cubicBezTo>
                    <a:cubicBezTo>
                      <a:pt x="2101" y="1097"/>
                      <a:pt x="2138" y="1051"/>
                      <a:pt x="2175" y="1051"/>
                    </a:cubicBezTo>
                    <a:cubicBezTo>
                      <a:pt x="2175" y="960"/>
                      <a:pt x="2359" y="914"/>
                      <a:pt x="2433" y="891"/>
                    </a:cubicBezTo>
                    <a:cubicBezTo>
                      <a:pt x="2543" y="846"/>
                      <a:pt x="2543" y="709"/>
                      <a:pt x="2580" y="640"/>
                    </a:cubicBezTo>
                    <a:cubicBezTo>
                      <a:pt x="2654" y="480"/>
                      <a:pt x="2801" y="434"/>
                      <a:pt x="3023" y="411"/>
                    </a:cubicBezTo>
                    <a:cubicBezTo>
                      <a:pt x="3428" y="320"/>
                      <a:pt x="3686" y="274"/>
                      <a:pt x="4091" y="206"/>
                    </a:cubicBezTo>
                    <a:cubicBezTo>
                      <a:pt x="4313" y="160"/>
                      <a:pt x="4349" y="0"/>
                      <a:pt x="4571" y="0"/>
                    </a:cubicBezTo>
                    <a:cubicBezTo>
                      <a:pt x="4644" y="0"/>
                      <a:pt x="4718" y="114"/>
                      <a:pt x="4718" y="137"/>
                    </a:cubicBezTo>
                    <a:cubicBezTo>
                      <a:pt x="4718" y="206"/>
                      <a:pt x="4608" y="251"/>
                      <a:pt x="4534" y="251"/>
                    </a:cubicBezTo>
                    <a:cubicBezTo>
                      <a:pt x="4497" y="411"/>
                      <a:pt x="4386" y="571"/>
                      <a:pt x="4386" y="663"/>
                    </a:cubicBezTo>
                    <a:cubicBezTo>
                      <a:pt x="4386" y="777"/>
                      <a:pt x="4497" y="960"/>
                      <a:pt x="4644" y="960"/>
                    </a:cubicBezTo>
                    <a:cubicBezTo>
                      <a:pt x="4718" y="960"/>
                      <a:pt x="4829" y="846"/>
                      <a:pt x="4829" y="800"/>
                    </a:cubicBezTo>
                    <a:cubicBezTo>
                      <a:pt x="4829" y="686"/>
                      <a:pt x="4608" y="617"/>
                      <a:pt x="4608" y="480"/>
                    </a:cubicBezTo>
                    <a:cubicBezTo>
                      <a:pt x="4608" y="343"/>
                      <a:pt x="4866" y="366"/>
                      <a:pt x="5013" y="297"/>
                    </a:cubicBezTo>
                    <a:cubicBezTo>
                      <a:pt x="5418" y="297"/>
                      <a:pt x="5418" y="297"/>
                      <a:pt x="5418" y="297"/>
                    </a:cubicBezTo>
                    <a:cubicBezTo>
                      <a:pt x="5345" y="183"/>
                      <a:pt x="5124" y="229"/>
                      <a:pt x="5124" y="114"/>
                    </a:cubicBezTo>
                    <a:cubicBezTo>
                      <a:pt x="5382" y="114"/>
                      <a:pt x="5382" y="114"/>
                      <a:pt x="5382" y="114"/>
                    </a:cubicBezTo>
                    <a:cubicBezTo>
                      <a:pt x="5455" y="274"/>
                      <a:pt x="5824" y="320"/>
                      <a:pt x="6082" y="366"/>
                    </a:cubicBezTo>
                    <a:cubicBezTo>
                      <a:pt x="6082" y="457"/>
                      <a:pt x="6156" y="526"/>
                      <a:pt x="6266" y="549"/>
                    </a:cubicBezTo>
                    <a:cubicBezTo>
                      <a:pt x="6524" y="549"/>
                      <a:pt x="7003" y="549"/>
                      <a:pt x="7151" y="549"/>
                    </a:cubicBezTo>
                    <a:cubicBezTo>
                      <a:pt x="7151" y="640"/>
                      <a:pt x="7335" y="663"/>
                      <a:pt x="7483" y="663"/>
                    </a:cubicBezTo>
                    <a:cubicBezTo>
                      <a:pt x="7704" y="640"/>
                      <a:pt x="7888" y="640"/>
                      <a:pt x="7962" y="503"/>
                    </a:cubicBezTo>
                    <a:cubicBezTo>
                      <a:pt x="7999" y="480"/>
                      <a:pt x="8330" y="480"/>
                      <a:pt x="8367" y="457"/>
                    </a:cubicBezTo>
                    <a:cubicBezTo>
                      <a:pt x="8552" y="457"/>
                      <a:pt x="8846" y="480"/>
                      <a:pt x="8846" y="480"/>
                    </a:cubicBezTo>
                    <a:cubicBezTo>
                      <a:pt x="8773" y="526"/>
                      <a:pt x="8625" y="526"/>
                      <a:pt x="8588" y="503"/>
                    </a:cubicBezTo>
                    <a:cubicBezTo>
                      <a:pt x="8588" y="594"/>
                      <a:pt x="8588" y="594"/>
                      <a:pt x="8588" y="594"/>
                    </a:cubicBezTo>
                    <a:cubicBezTo>
                      <a:pt x="8699" y="731"/>
                      <a:pt x="9031" y="754"/>
                      <a:pt x="9289" y="823"/>
                    </a:cubicBezTo>
                    <a:cubicBezTo>
                      <a:pt x="9510" y="846"/>
                      <a:pt x="9436" y="1006"/>
                      <a:pt x="9510" y="1143"/>
                    </a:cubicBezTo>
                    <a:cubicBezTo>
                      <a:pt x="9952" y="1143"/>
                      <a:pt x="9952" y="1143"/>
                      <a:pt x="9952" y="1143"/>
                    </a:cubicBezTo>
                    <a:cubicBezTo>
                      <a:pt x="10284" y="1326"/>
                      <a:pt x="10431" y="1303"/>
                      <a:pt x="10616" y="1554"/>
                    </a:cubicBezTo>
                    <a:cubicBezTo>
                      <a:pt x="10653" y="1600"/>
                      <a:pt x="10800" y="1600"/>
                      <a:pt x="10874" y="1600"/>
                    </a:cubicBezTo>
                    <a:cubicBezTo>
                      <a:pt x="10984" y="1897"/>
                      <a:pt x="11648" y="1851"/>
                      <a:pt x="12090" y="1920"/>
                    </a:cubicBezTo>
                    <a:cubicBezTo>
                      <a:pt x="12532" y="1920"/>
                      <a:pt x="12532" y="1920"/>
                      <a:pt x="12532" y="1920"/>
                    </a:cubicBezTo>
                    <a:cubicBezTo>
                      <a:pt x="12643" y="1943"/>
                      <a:pt x="12901" y="2034"/>
                      <a:pt x="13048" y="2034"/>
                    </a:cubicBezTo>
                    <a:cubicBezTo>
                      <a:pt x="13048" y="2034"/>
                      <a:pt x="13048" y="2034"/>
                      <a:pt x="13048" y="2034"/>
                    </a:cubicBezTo>
                    <a:cubicBezTo>
                      <a:pt x="13085" y="2034"/>
                      <a:pt x="13122" y="2034"/>
                      <a:pt x="13159" y="2034"/>
                    </a:cubicBezTo>
                    <a:cubicBezTo>
                      <a:pt x="13417" y="2034"/>
                      <a:pt x="13749" y="2377"/>
                      <a:pt x="14044" y="2423"/>
                    </a:cubicBezTo>
                    <a:cubicBezTo>
                      <a:pt x="14044" y="2537"/>
                      <a:pt x="14228" y="2857"/>
                      <a:pt x="14339" y="2971"/>
                    </a:cubicBezTo>
                    <a:cubicBezTo>
                      <a:pt x="14412" y="3063"/>
                      <a:pt x="14633" y="3063"/>
                      <a:pt x="14633" y="3177"/>
                    </a:cubicBezTo>
                    <a:cubicBezTo>
                      <a:pt x="14375" y="3383"/>
                      <a:pt x="13896" y="3474"/>
                      <a:pt x="13896" y="3771"/>
                    </a:cubicBezTo>
                    <a:cubicBezTo>
                      <a:pt x="13896" y="3886"/>
                      <a:pt x="14044" y="3863"/>
                      <a:pt x="14117" y="3886"/>
                    </a:cubicBezTo>
                    <a:cubicBezTo>
                      <a:pt x="14265" y="3931"/>
                      <a:pt x="14375" y="4023"/>
                      <a:pt x="14375" y="4114"/>
                    </a:cubicBezTo>
                    <a:cubicBezTo>
                      <a:pt x="14781" y="4114"/>
                      <a:pt x="14781" y="4114"/>
                      <a:pt x="14781" y="4114"/>
                    </a:cubicBezTo>
                    <a:cubicBezTo>
                      <a:pt x="14781" y="4160"/>
                      <a:pt x="14818" y="4229"/>
                      <a:pt x="14855" y="4229"/>
                    </a:cubicBezTo>
                    <a:cubicBezTo>
                      <a:pt x="14928" y="4229"/>
                      <a:pt x="15002" y="4160"/>
                      <a:pt x="15039" y="4114"/>
                    </a:cubicBezTo>
                    <a:cubicBezTo>
                      <a:pt x="15223" y="3954"/>
                      <a:pt x="15408" y="3749"/>
                      <a:pt x="15666" y="3749"/>
                    </a:cubicBezTo>
                    <a:cubicBezTo>
                      <a:pt x="15960" y="3749"/>
                      <a:pt x="16550" y="3931"/>
                      <a:pt x="16734" y="4000"/>
                    </a:cubicBezTo>
                    <a:cubicBezTo>
                      <a:pt x="16882" y="4069"/>
                      <a:pt x="17029" y="4046"/>
                      <a:pt x="17066" y="4114"/>
                    </a:cubicBezTo>
                    <a:cubicBezTo>
                      <a:pt x="17103" y="4206"/>
                      <a:pt x="17103" y="4274"/>
                      <a:pt x="17103" y="4366"/>
                    </a:cubicBezTo>
                    <a:cubicBezTo>
                      <a:pt x="17214" y="4366"/>
                      <a:pt x="17214" y="4366"/>
                      <a:pt x="17214" y="4366"/>
                    </a:cubicBezTo>
                    <a:cubicBezTo>
                      <a:pt x="17361" y="4343"/>
                      <a:pt x="17398" y="4251"/>
                      <a:pt x="17545" y="4251"/>
                    </a:cubicBezTo>
                    <a:cubicBezTo>
                      <a:pt x="17914" y="4251"/>
                      <a:pt x="17951" y="4434"/>
                      <a:pt x="18283" y="4434"/>
                    </a:cubicBezTo>
                    <a:cubicBezTo>
                      <a:pt x="18909" y="4366"/>
                      <a:pt x="18909" y="4366"/>
                      <a:pt x="18909" y="4366"/>
                    </a:cubicBezTo>
                    <a:cubicBezTo>
                      <a:pt x="19204" y="4411"/>
                      <a:pt x="19499" y="4480"/>
                      <a:pt x="19683" y="4526"/>
                    </a:cubicBezTo>
                    <a:cubicBezTo>
                      <a:pt x="19831" y="4686"/>
                      <a:pt x="20310" y="4960"/>
                      <a:pt x="20568" y="5029"/>
                    </a:cubicBezTo>
                    <a:cubicBezTo>
                      <a:pt x="20826" y="5051"/>
                      <a:pt x="20973" y="5006"/>
                      <a:pt x="21195" y="5029"/>
                    </a:cubicBezTo>
                    <a:cubicBezTo>
                      <a:pt x="21526" y="5097"/>
                      <a:pt x="21600" y="5303"/>
                      <a:pt x="21600" y="5531"/>
                    </a:cubicBezTo>
                    <a:cubicBezTo>
                      <a:pt x="21600" y="6263"/>
                      <a:pt x="20937" y="6469"/>
                      <a:pt x="20494" y="6880"/>
                    </a:cubicBezTo>
                    <a:cubicBezTo>
                      <a:pt x="20384" y="6971"/>
                      <a:pt x="20310" y="6994"/>
                      <a:pt x="20236" y="7086"/>
                    </a:cubicBezTo>
                    <a:cubicBezTo>
                      <a:pt x="20052" y="7246"/>
                      <a:pt x="19904" y="7246"/>
                      <a:pt x="19720" y="7360"/>
                    </a:cubicBezTo>
                    <a:cubicBezTo>
                      <a:pt x="19499" y="7497"/>
                      <a:pt x="19720" y="7840"/>
                      <a:pt x="19720" y="8069"/>
                    </a:cubicBezTo>
                    <a:cubicBezTo>
                      <a:pt x="19720" y="8251"/>
                      <a:pt x="19610" y="8434"/>
                      <a:pt x="19610" y="8549"/>
                    </a:cubicBezTo>
                    <a:cubicBezTo>
                      <a:pt x="19610" y="8617"/>
                      <a:pt x="19536" y="8640"/>
                      <a:pt x="19536" y="8686"/>
                    </a:cubicBezTo>
                    <a:cubicBezTo>
                      <a:pt x="19462" y="8731"/>
                      <a:pt x="19315" y="8823"/>
                      <a:pt x="19315" y="8914"/>
                    </a:cubicBezTo>
                    <a:cubicBezTo>
                      <a:pt x="19315" y="9006"/>
                      <a:pt x="19278" y="9211"/>
                      <a:pt x="19241" y="9257"/>
                    </a:cubicBezTo>
                    <a:cubicBezTo>
                      <a:pt x="18983" y="9486"/>
                      <a:pt x="18909" y="9577"/>
                      <a:pt x="18651" y="9783"/>
                    </a:cubicBezTo>
                    <a:cubicBezTo>
                      <a:pt x="18614" y="9851"/>
                      <a:pt x="18614" y="9966"/>
                      <a:pt x="18577" y="10011"/>
                    </a:cubicBezTo>
                    <a:cubicBezTo>
                      <a:pt x="18504" y="10126"/>
                      <a:pt x="18135" y="10263"/>
                      <a:pt x="17877" y="10263"/>
                    </a:cubicBezTo>
                    <a:cubicBezTo>
                      <a:pt x="17545" y="10263"/>
                      <a:pt x="17324" y="10263"/>
                      <a:pt x="17066" y="10331"/>
                    </a:cubicBezTo>
                    <a:cubicBezTo>
                      <a:pt x="16992" y="10354"/>
                      <a:pt x="16956" y="10400"/>
                      <a:pt x="16919" y="10446"/>
                    </a:cubicBezTo>
                    <a:cubicBezTo>
                      <a:pt x="16513" y="10674"/>
                      <a:pt x="16108" y="10537"/>
                      <a:pt x="15813" y="10834"/>
                    </a:cubicBezTo>
                    <a:cubicBezTo>
                      <a:pt x="15702" y="10949"/>
                      <a:pt x="15481" y="10949"/>
                      <a:pt x="15334" y="11040"/>
                    </a:cubicBezTo>
                    <a:cubicBezTo>
                      <a:pt x="15149" y="11177"/>
                      <a:pt x="15186" y="11314"/>
                      <a:pt x="15186" y="11497"/>
                    </a:cubicBezTo>
                    <a:cubicBezTo>
                      <a:pt x="15186" y="11977"/>
                      <a:pt x="15186" y="11977"/>
                      <a:pt x="15186" y="11977"/>
                    </a:cubicBezTo>
                    <a:cubicBezTo>
                      <a:pt x="14855" y="12069"/>
                      <a:pt x="14670" y="12251"/>
                      <a:pt x="14523" y="12457"/>
                    </a:cubicBezTo>
                    <a:cubicBezTo>
                      <a:pt x="14523" y="12457"/>
                      <a:pt x="14523" y="12457"/>
                      <a:pt x="14523" y="12457"/>
                    </a:cubicBezTo>
                    <a:cubicBezTo>
                      <a:pt x="14412" y="12571"/>
                      <a:pt x="14412" y="12640"/>
                      <a:pt x="14302" y="12777"/>
                    </a:cubicBezTo>
                    <a:cubicBezTo>
                      <a:pt x="14007" y="13051"/>
                      <a:pt x="13675" y="13074"/>
                      <a:pt x="13417" y="13349"/>
                    </a:cubicBezTo>
                    <a:cubicBezTo>
                      <a:pt x="13085" y="13646"/>
                      <a:pt x="12938" y="14149"/>
                      <a:pt x="12201" y="14149"/>
                    </a:cubicBezTo>
                    <a:cubicBezTo>
                      <a:pt x="11943" y="14149"/>
                      <a:pt x="11574" y="14034"/>
                      <a:pt x="11463" y="14034"/>
                    </a:cubicBezTo>
                    <a:cubicBezTo>
                      <a:pt x="11242" y="14034"/>
                      <a:pt x="11021" y="13920"/>
                      <a:pt x="10800" y="13920"/>
                    </a:cubicBezTo>
                    <a:cubicBezTo>
                      <a:pt x="10726" y="13920"/>
                      <a:pt x="10653" y="13943"/>
                      <a:pt x="10653" y="13966"/>
                    </a:cubicBezTo>
                    <a:cubicBezTo>
                      <a:pt x="10653" y="14057"/>
                      <a:pt x="10911" y="14103"/>
                      <a:pt x="10947" y="14149"/>
                    </a:cubicBezTo>
                    <a:cubicBezTo>
                      <a:pt x="11058" y="14217"/>
                      <a:pt x="11058" y="14331"/>
                      <a:pt x="11132" y="14446"/>
                    </a:cubicBezTo>
                    <a:cubicBezTo>
                      <a:pt x="11205" y="14560"/>
                      <a:pt x="11463" y="14560"/>
                      <a:pt x="11463" y="14674"/>
                    </a:cubicBezTo>
                    <a:cubicBezTo>
                      <a:pt x="11463" y="14789"/>
                      <a:pt x="11463" y="14857"/>
                      <a:pt x="11353" y="14949"/>
                    </a:cubicBezTo>
                    <a:cubicBezTo>
                      <a:pt x="11205" y="15086"/>
                      <a:pt x="11095" y="15154"/>
                      <a:pt x="10947" y="15246"/>
                    </a:cubicBezTo>
                    <a:cubicBezTo>
                      <a:pt x="10653" y="15429"/>
                      <a:pt x="10321" y="15383"/>
                      <a:pt x="9952" y="15451"/>
                    </a:cubicBezTo>
                    <a:cubicBezTo>
                      <a:pt x="9694" y="15497"/>
                      <a:pt x="9141" y="15383"/>
                      <a:pt x="8994" y="15474"/>
                    </a:cubicBezTo>
                    <a:cubicBezTo>
                      <a:pt x="8773" y="15611"/>
                      <a:pt x="8957" y="15909"/>
                      <a:pt x="8846" y="16069"/>
                    </a:cubicBezTo>
                    <a:cubicBezTo>
                      <a:pt x="8846" y="16046"/>
                      <a:pt x="8846" y="16046"/>
                      <a:pt x="8846" y="16046"/>
                    </a:cubicBezTo>
                    <a:cubicBezTo>
                      <a:pt x="8846" y="16069"/>
                      <a:pt x="8846" y="16137"/>
                      <a:pt x="8846" y="16160"/>
                    </a:cubicBezTo>
                    <a:cubicBezTo>
                      <a:pt x="8846" y="16206"/>
                      <a:pt x="8588" y="16274"/>
                      <a:pt x="8441" y="16274"/>
                    </a:cubicBezTo>
                    <a:cubicBezTo>
                      <a:pt x="8109" y="16274"/>
                      <a:pt x="8035" y="16137"/>
                      <a:pt x="7741" y="16137"/>
                    </a:cubicBezTo>
                    <a:cubicBezTo>
                      <a:pt x="7630" y="16137"/>
                      <a:pt x="7556" y="16206"/>
                      <a:pt x="7556" y="16251"/>
                    </a:cubicBezTo>
                    <a:cubicBezTo>
                      <a:pt x="7556" y="16389"/>
                      <a:pt x="7777" y="16663"/>
                      <a:pt x="7888" y="16663"/>
                    </a:cubicBezTo>
                    <a:cubicBezTo>
                      <a:pt x="7999" y="16663"/>
                      <a:pt x="8072" y="16594"/>
                      <a:pt x="8146" y="16594"/>
                    </a:cubicBezTo>
                    <a:cubicBezTo>
                      <a:pt x="8183" y="16640"/>
                      <a:pt x="8294" y="16640"/>
                      <a:pt x="8294" y="16686"/>
                    </a:cubicBezTo>
                    <a:cubicBezTo>
                      <a:pt x="8294" y="16754"/>
                      <a:pt x="8146" y="16823"/>
                      <a:pt x="8109" y="16823"/>
                    </a:cubicBezTo>
                    <a:cubicBezTo>
                      <a:pt x="7925" y="16823"/>
                      <a:pt x="7851" y="16731"/>
                      <a:pt x="7704" y="16731"/>
                    </a:cubicBezTo>
                    <a:cubicBezTo>
                      <a:pt x="7704" y="16846"/>
                      <a:pt x="7777" y="16869"/>
                      <a:pt x="7888" y="16891"/>
                    </a:cubicBezTo>
                    <a:cubicBezTo>
                      <a:pt x="7593" y="17074"/>
                      <a:pt x="7593" y="17257"/>
                      <a:pt x="7483" y="17509"/>
                    </a:cubicBezTo>
                    <a:cubicBezTo>
                      <a:pt x="7446" y="17600"/>
                      <a:pt x="7151" y="17623"/>
                      <a:pt x="7040" y="17623"/>
                    </a:cubicBezTo>
                    <a:cubicBezTo>
                      <a:pt x="6782" y="17669"/>
                      <a:pt x="6561" y="17806"/>
                      <a:pt x="6561" y="17989"/>
                    </a:cubicBezTo>
                    <a:cubicBezTo>
                      <a:pt x="6561" y="18377"/>
                      <a:pt x="7298" y="18240"/>
                      <a:pt x="7298" y="18537"/>
                    </a:cubicBezTo>
                    <a:cubicBezTo>
                      <a:pt x="7298" y="18834"/>
                      <a:pt x="6893" y="18857"/>
                      <a:pt x="6672" y="18994"/>
                    </a:cubicBezTo>
                    <a:cubicBezTo>
                      <a:pt x="6524" y="19086"/>
                      <a:pt x="6561" y="19223"/>
                      <a:pt x="6487" y="19337"/>
                    </a:cubicBezTo>
                    <a:cubicBezTo>
                      <a:pt x="6377" y="19474"/>
                      <a:pt x="6119" y="19429"/>
                      <a:pt x="5971" y="19520"/>
                    </a:cubicBezTo>
                    <a:cubicBezTo>
                      <a:pt x="5750" y="19634"/>
                      <a:pt x="5676" y="19771"/>
                      <a:pt x="5676" y="19977"/>
                    </a:cubicBezTo>
                    <a:cubicBezTo>
                      <a:pt x="5676" y="20069"/>
                      <a:pt x="5824" y="20183"/>
                      <a:pt x="5934" y="20206"/>
                    </a:cubicBezTo>
                    <a:cubicBezTo>
                      <a:pt x="6229" y="20297"/>
                      <a:pt x="6192" y="20754"/>
                      <a:pt x="6414" y="20891"/>
                    </a:cubicBezTo>
                    <a:cubicBezTo>
                      <a:pt x="6782" y="21120"/>
                      <a:pt x="7225" y="21211"/>
                      <a:pt x="7630" y="21349"/>
                    </a:cubicBezTo>
                    <a:cubicBezTo>
                      <a:pt x="7593" y="21394"/>
                      <a:pt x="7483" y="21371"/>
                      <a:pt x="7372" y="21371"/>
                    </a:cubicBezTo>
                    <a:cubicBezTo>
                      <a:pt x="7151" y="21371"/>
                      <a:pt x="6745" y="21554"/>
                      <a:pt x="6598" y="21554"/>
                    </a:cubicBezTo>
                    <a:cubicBezTo>
                      <a:pt x="6487" y="21554"/>
                      <a:pt x="6487" y="21554"/>
                      <a:pt x="6414" y="21554"/>
                    </a:cubicBezTo>
                    <a:cubicBezTo>
                      <a:pt x="6377" y="21554"/>
                      <a:pt x="6303" y="21600"/>
                      <a:pt x="6229" y="21600"/>
                    </a:cubicBezTo>
                    <a:cubicBezTo>
                      <a:pt x="6082" y="21600"/>
                      <a:pt x="5971" y="21600"/>
                      <a:pt x="5787" y="21600"/>
                    </a:cubicBezTo>
                    <a:cubicBezTo>
                      <a:pt x="5418" y="21600"/>
                      <a:pt x="5566" y="21326"/>
                      <a:pt x="5271" y="21280"/>
                    </a:cubicBezTo>
                    <a:cubicBezTo>
                      <a:pt x="5050" y="21234"/>
                      <a:pt x="4681" y="21234"/>
                      <a:pt x="4681" y="21051"/>
                    </a:cubicBezTo>
                    <a:cubicBezTo>
                      <a:pt x="4571" y="21051"/>
                      <a:pt x="4497" y="21051"/>
                      <a:pt x="4386" y="21051"/>
                    </a:cubicBezTo>
                    <a:cubicBezTo>
                      <a:pt x="4239" y="21051"/>
                      <a:pt x="4202" y="20960"/>
                      <a:pt x="4202" y="20914"/>
                    </a:cubicBezTo>
                    <a:cubicBezTo>
                      <a:pt x="3760" y="20914"/>
                      <a:pt x="3612" y="20777"/>
                      <a:pt x="3391" y="20640"/>
                    </a:cubicBezTo>
                    <a:cubicBezTo>
                      <a:pt x="3354" y="20617"/>
                      <a:pt x="3244" y="20571"/>
                      <a:pt x="3244" y="20549"/>
                    </a:cubicBezTo>
                    <a:cubicBezTo>
                      <a:pt x="3244" y="20457"/>
                      <a:pt x="3539" y="20457"/>
                      <a:pt x="3575" y="20366"/>
                    </a:cubicBezTo>
                    <a:cubicBezTo>
                      <a:pt x="3502" y="20366"/>
                      <a:pt x="3465" y="20343"/>
                      <a:pt x="3428" y="20320"/>
                    </a:cubicBezTo>
                    <a:cubicBezTo>
                      <a:pt x="3465" y="20274"/>
                      <a:pt x="3539" y="20206"/>
                      <a:pt x="3539" y="20160"/>
                    </a:cubicBezTo>
                    <a:cubicBezTo>
                      <a:pt x="3539" y="19909"/>
                      <a:pt x="3096" y="19954"/>
                      <a:pt x="3096" y="19726"/>
                    </a:cubicBezTo>
                    <a:cubicBezTo>
                      <a:pt x="3096" y="19657"/>
                      <a:pt x="3096" y="19634"/>
                      <a:pt x="3096" y="19589"/>
                    </a:cubicBezTo>
                    <a:cubicBezTo>
                      <a:pt x="3096" y="19383"/>
                      <a:pt x="2875" y="19017"/>
                      <a:pt x="2875" y="18857"/>
                    </a:cubicBezTo>
                    <a:cubicBezTo>
                      <a:pt x="2875" y="18674"/>
                      <a:pt x="3244" y="18606"/>
                      <a:pt x="3244" y="18446"/>
                    </a:cubicBezTo>
                    <a:cubicBezTo>
                      <a:pt x="3244" y="18354"/>
                      <a:pt x="3059" y="18194"/>
                      <a:pt x="3023" y="18080"/>
                    </a:cubicBezTo>
                    <a:cubicBezTo>
                      <a:pt x="3023" y="17989"/>
                      <a:pt x="3023" y="17989"/>
                      <a:pt x="3023" y="17989"/>
                    </a:cubicBezTo>
                    <a:cubicBezTo>
                      <a:pt x="3023" y="17989"/>
                      <a:pt x="3023" y="17989"/>
                      <a:pt x="3023" y="17989"/>
                    </a:cubicBezTo>
                    <a:cubicBezTo>
                      <a:pt x="3023" y="17920"/>
                      <a:pt x="3096" y="17874"/>
                      <a:pt x="3170" y="17874"/>
                    </a:cubicBezTo>
                    <a:cubicBezTo>
                      <a:pt x="3465" y="17874"/>
                      <a:pt x="3354" y="18057"/>
                      <a:pt x="3612" y="18057"/>
                    </a:cubicBezTo>
                    <a:cubicBezTo>
                      <a:pt x="4128" y="16571"/>
                      <a:pt x="4128" y="16571"/>
                      <a:pt x="4128" y="16571"/>
                    </a:cubicBezTo>
                    <a:cubicBezTo>
                      <a:pt x="4128" y="16411"/>
                      <a:pt x="4128" y="16411"/>
                      <a:pt x="4128" y="16411"/>
                    </a:cubicBezTo>
                    <a:cubicBezTo>
                      <a:pt x="4091" y="16411"/>
                      <a:pt x="4018" y="16389"/>
                      <a:pt x="3981" y="16411"/>
                    </a:cubicBezTo>
                    <a:cubicBezTo>
                      <a:pt x="3870" y="16434"/>
                      <a:pt x="3870" y="16526"/>
                      <a:pt x="3760" y="16526"/>
                    </a:cubicBezTo>
                    <a:cubicBezTo>
                      <a:pt x="3612" y="16526"/>
                      <a:pt x="3502" y="16297"/>
                      <a:pt x="3502" y="16183"/>
                    </a:cubicBezTo>
                    <a:cubicBezTo>
                      <a:pt x="3502" y="15977"/>
                      <a:pt x="3612" y="15909"/>
                      <a:pt x="3686" y="15726"/>
                    </a:cubicBezTo>
                    <a:cubicBezTo>
                      <a:pt x="3797" y="15726"/>
                      <a:pt x="3833" y="15703"/>
                      <a:pt x="3833" y="15657"/>
                    </a:cubicBezTo>
                    <a:cubicBezTo>
                      <a:pt x="3833" y="15611"/>
                      <a:pt x="3760" y="15543"/>
                      <a:pt x="3760" y="15543"/>
                    </a:cubicBezTo>
                    <a:cubicBezTo>
                      <a:pt x="3686" y="15543"/>
                      <a:pt x="3649" y="15269"/>
                      <a:pt x="3649" y="15200"/>
                    </a:cubicBezTo>
                    <a:cubicBezTo>
                      <a:pt x="3649" y="14971"/>
                      <a:pt x="3907" y="14743"/>
                      <a:pt x="4018" y="14606"/>
                    </a:cubicBezTo>
                    <a:cubicBezTo>
                      <a:pt x="4091" y="14514"/>
                      <a:pt x="4128" y="14377"/>
                      <a:pt x="4202" y="14309"/>
                    </a:cubicBezTo>
                    <a:cubicBezTo>
                      <a:pt x="4276" y="14263"/>
                      <a:pt x="4349" y="14286"/>
                      <a:pt x="4349" y="14240"/>
                    </a:cubicBezTo>
                    <a:cubicBezTo>
                      <a:pt x="4460" y="14011"/>
                      <a:pt x="4460" y="13829"/>
                      <a:pt x="4571" y="13600"/>
                    </a:cubicBezTo>
                    <a:cubicBezTo>
                      <a:pt x="4571" y="12846"/>
                      <a:pt x="4571" y="12846"/>
                      <a:pt x="4571" y="12846"/>
                    </a:cubicBezTo>
                    <a:cubicBezTo>
                      <a:pt x="4460" y="12663"/>
                      <a:pt x="4644" y="12526"/>
                      <a:pt x="4644" y="12366"/>
                    </a:cubicBezTo>
                    <a:cubicBezTo>
                      <a:pt x="4644" y="11977"/>
                      <a:pt x="5013" y="11726"/>
                      <a:pt x="5013" y="11383"/>
                    </a:cubicBezTo>
                    <a:cubicBezTo>
                      <a:pt x="5013" y="11360"/>
                      <a:pt x="5013" y="11314"/>
                      <a:pt x="5013" y="11291"/>
                    </a:cubicBezTo>
                    <a:cubicBezTo>
                      <a:pt x="5013" y="11223"/>
                      <a:pt x="5087" y="11040"/>
                      <a:pt x="5124" y="10926"/>
                    </a:cubicBezTo>
                    <a:cubicBezTo>
                      <a:pt x="5124" y="10629"/>
                      <a:pt x="5124" y="10629"/>
                      <a:pt x="5124" y="10491"/>
                    </a:cubicBezTo>
                    <a:cubicBezTo>
                      <a:pt x="5124" y="10354"/>
                      <a:pt x="5271" y="10080"/>
                      <a:pt x="5271" y="9920"/>
                    </a:cubicBezTo>
                    <a:cubicBezTo>
                      <a:pt x="5271" y="9806"/>
                      <a:pt x="5197" y="9211"/>
                      <a:pt x="5160" y="9120"/>
                    </a:cubicBezTo>
                    <a:cubicBezTo>
                      <a:pt x="5013" y="8869"/>
                      <a:pt x="4718" y="8709"/>
                      <a:pt x="4460" y="8617"/>
                    </a:cubicBezTo>
                    <a:cubicBezTo>
                      <a:pt x="4202" y="8549"/>
                      <a:pt x="4018" y="8571"/>
                      <a:pt x="3833" y="8457"/>
                    </a:cubicBezTo>
                    <a:cubicBezTo>
                      <a:pt x="3649" y="8343"/>
                      <a:pt x="3539" y="8297"/>
                      <a:pt x="3317" y="8274"/>
                    </a:cubicBezTo>
                    <a:cubicBezTo>
                      <a:pt x="2875" y="8183"/>
                      <a:pt x="2654" y="8023"/>
                      <a:pt x="2359" y="7840"/>
                    </a:cubicBezTo>
                    <a:cubicBezTo>
                      <a:pt x="2212" y="7771"/>
                      <a:pt x="2285" y="7657"/>
                      <a:pt x="2285" y="7543"/>
                    </a:cubicBezTo>
                    <a:cubicBezTo>
                      <a:pt x="2285" y="7383"/>
                      <a:pt x="2027" y="7291"/>
                      <a:pt x="1954" y="7154"/>
                    </a:cubicBezTo>
                    <a:cubicBezTo>
                      <a:pt x="1843" y="6903"/>
                      <a:pt x="1511" y="6720"/>
                      <a:pt x="1401" y="6514"/>
                    </a:cubicBezTo>
                    <a:cubicBezTo>
                      <a:pt x="1290" y="6286"/>
                      <a:pt x="1180" y="6149"/>
                      <a:pt x="1032" y="5966"/>
                    </a:cubicBezTo>
                    <a:cubicBezTo>
                      <a:pt x="995" y="5897"/>
                      <a:pt x="885" y="5920"/>
                      <a:pt x="848" y="5874"/>
                    </a:cubicBezTo>
                    <a:cubicBezTo>
                      <a:pt x="737" y="5806"/>
                      <a:pt x="700" y="5669"/>
                      <a:pt x="627" y="5600"/>
                    </a:cubicBezTo>
                    <a:cubicBezTo>
                      <a:pt x="590" y="5531"/>
                      <a:pt x="442" y="5554"/>
                      <a:pt x="405" y="5531"/>
                    </a:cubicBezTo>
                    <a:cubicBezTo>
                      <a:pt x="221" y="5417"/>
                      <a:pt x="0" y="5211"/>
                      <a:pt x="0" y="5029"/>
                    </a:cubicBezTo>
                    <a:cubicBezTo>
                      <a:pt x="0" y="4914"/>
                      <a:pt x="111" y="4777"/>
                      <a:pt x="184" y="4731"/>
                    </a:cubicBezTo>
                    <a:cubicBezTo>
                      <a:pt x="295" y="4571"/>
                      <a:pt x="590" y="4526"/>
                      <a:pt x="663" y="4366"/>
                    </a:cubicBezTo>
                    <a:cubicBezTo>
                      <a:pt x="516" y="4320"/>
                      <a:pt x="553" y="4366"/>
                      <a:pt x="442" y="4366"/>
                    </a:cubicBezTo>
                    <a:cubicBezTo>
                      <a:pt x="184" y="4366"/>
                      <a:pt x="184" y="4160"/>
                      <a:pt x="184" y="4023"/>
                    </a:cubicBezTo>
                    <a:cubicBezTo>
                      <a:pt x="184" y="3794"/>
                      <a:pt x="590" y="3840"/>
                      <a:pt x="516" y="3383"/>
                    </a:cubicBezTo>
                    <a:cubicBezTo>
                      <a:pt x="958" y="3383"/>
                      <a:pt x="1069" y="3109"/>
                      <a:pt x="1180" y="2949"/>
                    </a:cubicBezTo>
                    <a:cubicBezTo>
                      <a:pt x="1364" y="2720"/>
                      <a:pt x="1806" y="2811"/>
                      <a:pt x="1880" y="2537"/>
                    </a:cubicBezTo>
                    <a:cubicBezTo>
                      <a:pt x="1806" y="2514"/>
                      <a:pt x="1732" y="2446"/>
                      <a:pt x="1732" y="2423"/>
                    </a:cubicBezTo>
                    <a:cubicBezTo>
                      <a:pt x="1806" y="2354"/>
                      <a:pt x="1806" y="2354"/>
                      <a:pt x="1806" y="2354"/>
                    </a:cubicBezTo>
                    <a:close/>
                  </a:path>
                </a:pathLst>
              </a:custGeom>
              <a:solidFill>
                <a:srgbClr val="D1D2D7"/>
              </a:solidFill>
              <a:ln w="9525">
                <a:solidFill>
                  <a:srgbClr val="FFFFFF"/>
                </a:solidFill>
                <a:round/>
                <a:headEnd/>
                <a:tailEnd/>
              </a:ln>
            </p:spPr>
            <p:txBody>
              <a:bodyPr lIns="0" tIns="0" rIns="0" bIns="0"/>
              <a:lstStyle/>
              <a:p>
                <a:endParaRPr lang="es-ES_tradnl"/>
              </a:p>
            </p:txBody>
          </p:sp>
        </p:grpSp>
        <p:grpSp>
          <p:nvGrpSpPr>
            <p:cNvPr id="10" name="Group 1825"/>
            <p:cNvGrpSpPr>
              <a:grpSpLocks/>
            </p:cNvGrpSpPr>
            <p:nvPr/>
          </p:nvGrpSpPr>
          <p:grpSpPr bwMode="auto">
            <a:xfrm>
              <a:off x="0" y="0"/>
              <a:ext cx="3515069" cy="2448918"/>
              <a:chOff x="0" y="0"/>
              <a:chExt cx="3515068" cy="2448917"/>
            </a:xfrm>
          </p:grpSpPr>
          <p:sp>
            <p:nvSpPr>
              <p:cNvPr id="114" name="Shape 1762"/>
              <p:cNvSpPr>
                <a:spLocks/>
              </p:cNvSpPr>
              <p:nvPr/>
            </p:nvSpPr>
            <p:spPr bwMode="auto">
              <a:xfrm>
                <a:off x="2405839" y="2364918"/>
                <a:ext cx="17232" cy="17428"/>
              </a:xfrm>
              <a:custGeom>
                <a:avLst/>
                <a:gdLst>
                  <a:gd name="T0" fmla="*/ 3490 w 21600"/>
                  <a:gd name="T1" fmla="*/ 5654 h 19418"/>
                  <a:gd name="T2" fmla="*/ 3490 w 21600"/>
                  <a:gd name="T3" fmla="*/ 5654 h 19418"/>
                  <a:gd name="T4" fmla="*/ 3490 w 21600"/>
                  <a:gd name="T5" fmla="*/ 5654 h 19418"/>
                  <a:gd name="T6" fmla="*/ 3490 w 21600"/>
                  <a:gd name="T7" fmla="*/ 5654 h 19418"/>
                  <a:gd name="T8" fmla="*/ 0 60000 65536"/>
                  <a:gd name="T9" fmla="*/ 1 60000 65536"/>
                  <a:gd name="T10" fmla="*/ 2 60000 65536"/>
                  <a:gd name="T11" fmla="*/ 3 60000 65536"/>
                  <a:gd name="T12" fmla="*/ 0 w 21600"/>
                  <a:gd name="T13" fmla="*/ 0 h 19418"/>
                  <a:gd name="T14" fmla="*/ 21600 w 21600"/>
                  <a:gd name="T15" fmla="*/ 19418 h 19418"/>
                </a:gdLst>
                <a:ahLst/>
                <a:cxnLst>
                  <a:cxn ang="T8">
                    <a:pos x="T0" y="T1"/>
                  </a:cxn>
                  <a:cxn ang="T9">
                    <a:pos x="T2" y="T3"/>
                  </a:cxn>
                  <a:cxn ang="T10">
                    <a:pos x="T4" y="T5"/>
                  </a:cxn>
                  <a:cxn ang="T11">
                    <a:pos x="T6" y="T7"/>
                  </a:cxn>
                </a:cxnLst>
                <a:rect l="T12" t="T13" r="T14" b="T15"/>
                <a:pathLst>
                  <a:path w="21600" h="19418" extrusionOk="0">
                    <a:moveTo>
                      <a:pt x="21600" y="7855"/>
                    </a:moveTo>
                    <a:cubicBezTo>
                      <a:pt x="21600" y="0"/>
                      <a:pt x="21600" y="0"/>
                      <a:pt x="21600" y="0"/>
                    </a:cubicBezTo>
                    <a:cubicBezTo>
                      <a:pt x="19200" y="0"/>
                      <a:pt x="14400" y="0"/>
                      <a:pt x="12000" y="0"/>
                    </a:cubicBezTo>
                    <a:cubicBezTo>
                      <a:pt x="4800" y="0"/>
                      <a:pt x="0" y="9818"/>
                      <a:pt x="0" y="17673"/>
                    </a:cubicBezTo>
                    <a:cubicBezTo>
                      <a:pt x="0" y="21600"/>
                      <a:pt x="4800" y="17673"/>
                      <a:pt x="9600" y="17673"/>
                    </a:cubicBezTo>
                    <a:cubicBezTo>
                      <a:pt x="14400" y="17673"/>
                      <a:pt x="19200" y="9818"/>
                      <a:pt x="21600" y="7855"/>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15" name="Shape 1763"/>
              <p:cNvSpPr>
                <a:spLocks/>
              </p:cNvSpPr>
              <p:nvPr/>
            </p:nvSpPr>
            <p:spPr bwMode="auto">
              <a:xfrm>
                <a:off x="3260915" y="803382"/>
                <a:ext cx="230462" cy="105540"/>
              </a:xfrm>
              <a:custGeom>
                <a:avLst/>
                <a:gdLst>
                  <a:gd name="T0" fmla="*/ 1493315232 w 21600"/>
                  <a:gd name="T1" fmla="*/ 30077405 h 21600"/>
                  <a:gd name="T2" fmla="*/ 1493315232 w 21600"/>
                  <a:gd name="T3" fmla="*/ 30077405 h 21600"/>
                  <a:gd name="T4" fmla="*/ 1493315232 w 21600"/>
                  <a:gd name="T5" fmla="*/ 30077405 h 21600"/>
                  <a:gd name="T6" fmla="*/ 1493315232 w 21600"/>
                  <a:gd name="T7" fmla="*/ 30077405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21431" y="11545"/>
                    </a:moveTo>
                    <a:cubicBezTo>
                      <a:pt x="20925" y="14152"/>
                      <a:pt x="19069" y="16759"/>
                      <a:pt x="18225" y="17503"/>
                    </a:cubicBezTo>
                    <a:cubicBezTo>
                      <a:pt x="16369" y="18993"/>
                      <a:pt x="15019" y="21600"/>
                      <a:pt x="12487" y="21600"/>
                    </a:cubicBezTo>
                    <a:cubicBezTo>
                      <a:pt x="9619" y="21600"/>
                      <a:pt x="7763" y="20110"/>
                      <a:pt x="5738" y="18621"/>
                    </a:cubicBezTo>
                    <a:cubicBezTo>
                      <a:pt x="4725" y="18248"/>
                      <a:pt x="4050" y="15641"/>
                      <a:pt x="2363" y="15641"/>
                    </a:cubicBezTo>
                    <a:cubicBezTo>
                      <a:pt x="2700" y="15269"/>
                      <a:pt x="2869" y="14897"/>
                      <a:pt x="3038" y="14897"/>
                    </a:cubicBezTo>
                    <a:cubicBezTo>
                      <a:pt x="3038" y="12662"/>
                      <a:pt x="3375" y="11917"/>
                      <a:pt x="3544" y="10055"/>
                    </a:cubicBezTo>
                    <a:cubicBezTo>
                      <a:pt x="2363" y="9310"/>
                      <a:pt x="1013" y="11172"/>
                      <a:pt x="338" y="9310"/>
                    </a:cubicBezTo>
                    <a:cubicBezTo>
                      <a:pt x="1350" y="9310"/>
                      <a:pt x="3375" y="8566"/>
                      <a:pt x="4219" y="7821"/>
                    </a:cubicBezTo>
                    <a:cubicBezTo>
                      <a:pt x="3881" y="7448"/>
                      <a:pt x="3881" y="7076"/>
                      <a:pt x="3881" y="6703"/>
                    </a:cubicBezTo>
                    <a:cubicBezTo>
                      <a:pt x="3038" y="6703"/>
                      <a:pt x="169" y="4841"/>
                      <a:pt x="0" y="2979"/>
                    </a:cubicBezTo>
                    <a:cubicBezTo>
                      <a:pt x="675" y="2607"/>
                      <a:pt x="1181" y="2979"/>
                      <a:pt x="1519" y="3352"/>
                    </a:cubicBezTo>
                    <a:cubicBezTo>
                      <a:pt x="1519" y="2979"/>
                      <a:pt x="1519" y="2607"/>
                      <a:pt x="1519" y="1862"/>
                    </a:cubicBezTo>
                    <a:cubicBezTo>
                      <a:pt x="2194" y="1862"/>
                      <a:pt x="2363" y="0"/>
                      <a:pt x="2869" y="0"/>
                    </a:cubicBezTo>
                    <a:cubicBezTo>
                      <a:pt x="3038" y="0"/>
                      <a:pt x="3206" y="0"/>
                      <a:pt x="3544" y="0"/>
                    </a:cubicBezTo>
                    <a:cubicBezTo>
                      <a:pt x="3544" y="1117"/>
                      <a:pt x="3881" y="1490"/>
                      <a:pt x="3881" y="2607"/>
                    </a:cubicBezTo>
                    <a:cubicBezTo>
                      <a:pt x="3881" y="3724"/>
                      <a:pt x="4556" y="5959"/>
                      <a:pt x="5063" y="5959"/>
                    </a:cubicBezTo>
                    <a:cubicBezTo>
                      <a:pt x="5569" y="5959"/>
                      <a:pt x="6075" y="5214"/>
                      <a:pt x="6413" y="4841"/>
                    </a:cubicBezTo>
                    <a:cubicBezTo>
                      <a:pt x="6244" y="3724"/>
                      <a:pt x="6244" y="3352"/>
                      <a:pt x="6413" y="2979"/>
                    </a:cubicBezTo>
                    <a:cubicBezTo>
                      <a:pt x="6750" y="3352"/>
                      <a:pt x="6919" y="4469"/>
                      <a:pt x="7425" y="4469"/>
                    </a:cubicBezTo>
                    <a:cubicBezTo>
                      <a:pt x="9113" y="3352"/>
                      <a:pt x="9113" y="3352"/>
                      <a:pt x="9113" y="3352"/>
                    </a:cubicBezTo>
                    <a:cubicBezTo>
                      <a:pt x="9788" y="3724"/>
                      <a:pt x="9956" y="4097"/>
                      <a:pt x="10125" y="4469"/>
                    </a:cubicBezTo>
                    <a:cubicBezTo>
                      <a:pt x="10125" y="4097"/>
                      <a:pt x="10125" y="3352"/>
                      <a:pt x="10125" y="2979"/>
                    </a:cubicBezTo>
                    <a:cubicBezTo>
                      <a:pt x="11306" y="2979"/>
                      <a:pt x="11812" y="3352"/>
                      <a:pt x="12487" y="3352"/>
                    </a:cubicBezTo>
                    <a:cubicBezTo>
                      <a:pt x="13500" y="3352"/>
                      <a:pt x="14344" y="1490"/>
                      <a:pt x="15019" y="2979"/>
                    </a:cubicBezTo>
                    <a:cubicBezTo>
                      <a:pt x="15019" y="1490"/>
                      <a:pt x="15187" y="1117"/>
                      <a:pt x="15356" y="372"/>
                    </a:cubicBezTo>
                    <a:cubicBezTo>
                      <a:pt x="15862" y="745"/>
                      <a:pt x="15862" y="745"/>
                      <a:pt x="16200" y="372"/>
                    </a:cubicBezTo>
                    <a:cubicBezTo>
                      <a:pt x="16200" y="2234"/>
                      <a:pt x="16875" y="2607"/>
                      <a:pt x="17550" y="2607"/>
                    </a:cubicBezTo>
                    <a:cubicBezTo>
                      <a:pt x="18225" y="2607"/>
                      <a:pt x="18731" y="1490"/>
                      <a:pt x="19406" y="1490"/>
                    </a:cubicBezTo>
                    <a:cubicBezTo>
                      <a:pt x="19069" y="1862"/>
                      <a:pt x="18900" y="2607"/>
                      <a:pt x="18900" y="2979"/>
                    </a:cubicBezTo>
                    <a:cubicBezTo>
                      <a:pt x="18900" y="7821"/>
                      <a:pt x="21600" y="6703"/>
                      <a:pt x="21600" y="11172"/>
                    </a:cubicBezTo>
                    <a:lnTo>
                      <a:pt x="21431" y="11545"/>
                    </a:ln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16" name="Shape 1764"/>
              <p:cNvSpPr>
                <a:spLocks/>
              </p:cNvSpPr>
              <p:nvPr/>
            </p:nvSpPr>
            <p:spPr bwMode="auto">
              <a:xfrm>
                <a:off x="1880302" y="2071995"/>
                <a:ext cx="236923" cy="81847"/>
              </a:xfrm>
              <a:custGeom>
                <a:avLst/>
                <a:gdLst>
                  <a:gd name="T0" fmla="*/ 1714718783 w 21600"/>
                  <a:gd name="T1" fmla="*/ 8436740 h 21600"/>
                  <a:gd name="T2" fmla="*/ 1714718783 w 21600"/>
                  <a:gd name="T3" fmla="*/ 8436740 h 21600"/>
                  <a:gd name="T4" fmla="*/ 1714718783 w 21600"/>
                  <a:gd name="T5" fmla="*/ 8436740 h 21600"/>
                  <a:gd name="T6" fmla="*/ 1714718783 w 21600"/>
                  <a:gd name="T7" fmla="*/ 8436740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21600" y="19200"/>
                    </a:moveTo>
                    <a:cubicBezTo>
                      <a:pt x="20940" y="21600"/>
                      <a:pt x="19621" y="21600"/>
                      <a:pt x="18797" y="21600"/>
                    </a:cubicBezTo>
                    <a:cubicBezTo>
                      <a:pt x="17148" y="21600"/>
                      <a:pt x="15994" y="20160"/>
                      <a:pt x="14510" y="20160"/>
                    </a:cubicBezTo>
                    <a:cubicBezTo>
                      <a:pt x="14510" y="19680"/>
                      <a:pt x="14510" y="19200"/>
                      <a:pt x="14510" y="18720"/>
                    </a:cubicBezTo>
                    <a:cubicBezTo>
                      <a:pt x="14840" y="18720"/>
                      <a:pt x="15169" y="18240"/>
                      <a:pt x="15334" y="16800"/>
                    </a:cubicBezTo>
                    <a:cubicBezTo>
                      <a:pt x="14180" y="15360"/>
                      <a:pt x="13026" y="15840"/>
                      <a:pt x="12861" y="12480"/>
                    </a:cubicBezTo>
                    <a:cubicBezTo>
                      <a:pt x="12202" y="12480"/>
                      <a:pt x="12366" y="11040"/>
                      <a:pt x="12037" y="10560"/>
                    </a:cubicBezTo>
                    <a:cubicBezTo>
                      <a:pt x="11377" y="9600"/>
                      <a:pt x="11047" y="10560"/>
                      <a:pt x="10553" y="10560"/>
                    </a:cubicBezTo>
                    <a:cubicBezTo>
                      <a:pt x="9398" y="10560"/>
                      <a:pt x="8904" y="7200"/>
                      <a:pt x="7915" y="7200"/>
                    </a:cubicBezTo>
                    <a:cubicBezTo>
                      <a:pt x="5771" y="7200"/>
                      <a:pt x="5771" y="7200"/>
                      <a:pt x="5771" y="7200"/>
                    </a:cubicBezTo>
                    <a:cubicBezTo>
                      <a:pt x="5441" y="6240"/>
                      <a:pt x="5441" y="5760"/>
                      <a:pt x="5606" y="4800"/>
                    </a:cubicBezTo>
                    <a:cubicBezTo>
                      <a:pt x="5441" y="4320"/>
                      <a:pt x="4947" y="4320"/>
                      <a:pt x="4617" y="4320"/>
                    </a:cubicBezTo>
                    <a:cubicBezTo>
                      <a:pt x="3298" y="4320"/>
                      <a:pt x="1319" y="7200"/>
                      <a:pt x="660" y="9600"/>
                    </a:cubicBezTo>
                    <a:cubicBezTo>
                      <a:pt x="0" y="9600"/>
                      <a:pt x="0" y="9600"/>
                      <a:pt x="0" y="9600"/>
                    </a:cubicBezTo>
                    <a:cubicBezTo>
                      <a:pt x="1154" y="3840"/>
                      <a:pt x="2638" y="0"/>
                      <a:pt x="5936" y="0"/>
                    </a:cubicBezTo>
                    <a:cubicBezTo>
                      <a:pt x="9069" y="0"/>
                      <a:pt x="10553" y="5280"/>
                      <a:pt x="13026" y="5280"/>
                    </a:cubicBezTo>
                    <a:cubicBezTo>
                      <a:pt x="13521" y="5280"/>
                      <a:pt x="14180" y="7680"/>
                      <a:pt x="14180" y="8160"/>
                    </a:cubicBezTo>
                    <a:cubicBezTo>
                      <a:pt x="15334" y="11040"/>
                      <a:pt x="17148" y="13440"/>
                      <a:pt x="18797" y="13440"/>
                    </a:cubicBezTo>
                    <a:cubicBezTo>
                      <a:pt x="18797" y="13440"/>
                      <a:pt x="18632" y="14400"/>
                      <a:pt x="18797" y="14880"/>
                    </a:cubicBezTo>
                    <a:cubicBezTo>
                      <a:pt x="19786" y="14880"/>
                      <a:pt x="19786" y="14880"/>
                      <a:pt x="19786" y="14880"/>
                    </a:cubicBezTo>
                    <a:cubicBezTo>
                      <a:pt x="20611" y="15360"/>
                      <a:pt x="20940" y="18720"/>
                      <a:pt x="21600" y="1920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17" name="Shape 1765"/>
              <p:cNvSpPr>
                <a:spLocks/>
              </p:cNvSpPr>
              <p:nvPr/>
            </p:nvSpPr>
            <p:spPr bwMode="auto">
              <a:xfrm>
                <a:off x="1912209" y="2102149"/>
                <a:ext cx="12701" cy="14032"/>
              </a:xfrm>
              <a:custGeom>
                <a:avLst/>
                <a:gdLst>
                  <a:gd name="T0" fmla="*/ 1057 w 19886"/>
                  <a:gd name="T1" fmla="*/ 1666 h 20100"/>
                  <a:gd name="T2" fmla="*/ 1057 w 19886"/>
                  <a:gd name="T3" fmla="*/ 1666 h 20100"/>
                  <a:gd name="T4" fmla="*/ 1057 w 19886"/>
                  <a:gd name="T5" fmla="*/ 1666 h 20100"/>
                  <a:gd name="T6" fmla="*/ 1057 w 19886"/>
                  <a:gd name="T7" fmla="*/ 1666 h 20100"/>
                  <a:gd name="T8" fmla="*/ 0 60000 65536"/>
                  <a:gd name="T9" fmla="*/ 1 60000 65536"/>
                  <a:gd name="T10" fmla="*/ 2 60000 65536"/>
                  <a:gd name="T11" fmla="*/ 3 60000 65536"/>
                  <a:gd name="T12" fmla="*/ 0 w 19886"/>
                  <a:gd name="T13" fmla="*/ 0 h 20100"/>
                  <a:gd name="T14" fmla="*/ 19886 w 19886"/>
                  <a:gd name="T15" fmla="*/ 20100 h 20100"/>
                </a:gdLst>
                <a:ahLst/>
                <a:cxnLst>
                  <a:cxn ang="T8">
                    <a:pos x="T0" y="T1"/>
                  </a:cxn>
                  <a:cxn ang="T9">
                    <a:pos x="T2" y="T3"/>
                  </a:cxn>
                  <a:cxn ang="T10">
                    <a:pos x="T4" y="T5"/>
                  </a:cxn>
                  <a:cxn ang="T11">
                    <a:pos x="T6" y="T7"/>
                  </a:cxn>
                </a:cxnLst>
                <a:rect l="T12" t="T13" r="T14" b="T15"/>
                <a:pathLst>
                  <a:path w="19886" h="20100" extrusionOk="0">
                    <a:moveTo>
                      <a:pt x="18514" y="0"/>
                    </a:moveTo>
                    <a:cubicBezTo>
                      <a:pt x="18514" y="8100"/>
                      <a:pt x="21600" y="13500"/>
                      <a:pt x="18514" y="18900"/>
                    </a:cubicBezTo>
                    <a:cubicBezTo>
                      <a:pt x="15429" y="18900"/>
                      <a:pt x="0" y="21600"/>
                      <a:pt x="0" y="18900"/>
                    </a:cubicBezTo>
                    <a:cubicBezTo>
                      <a:pt x="0" y="10800"/>
                      <a:pt x="6171" y="8100"/>
                      <a:pt x="12343" y="8100"/>
                    </a:cubicBezTo>
                    <a:cubicBezTo>
                      <a:pt x="12343" y="0"/>
                      <a:pt x="12343" y="0"/>
                      <a:pt x="12343" y="0"/>
                    </a:cubicBezTo>
                    <a:cubicBezTo>
                      <a:pt x="15429" y="0"/>
                      <a:pt x="15429" y="0"/>
                      <a:pt x="15429" y="0"/>
                    </a:cubicBezTo>
                    <a:lnTo>
                      <a:pt x="18514" y="0"/>
                    </a:ln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18" name="Shape 1766"/>
              <p:cNvSpPr>
                <a:spLocks/>
              </p:cNvSpPr>
              <p:nvPr/>
            </p:nvSpPr>
            <p:spPr bwMode="auto">
              <a:xfrm>
                <a:off x="2031071" y="2181841"/>
                <a:ext cx="38770" cy="19386"/>
              </a:xfrm>
              <a:custGeom>
                <a:avLst/>
                <a:gdLst>
                  <a:gd name="T0" fmla="*/ 201202 w 21600"/>
                  <a:gd name="T1" fmla="*/ 6289 h 21600"/>
                  <a:gd name="T2" fmla="*/ 201202 w 21600"/>
                  <a:gd name="T3" fmla="*/ 6289 h 21600"/>
                  <a:gd name="T4" fmla="*/ 201202 w 21600"/>
                  <a:gd name="T5" fmla="*/ 6289 h 21600"/>
                  <a:gd name="T6" fmla="*/ 201202 w 21600"/>
                  <a:gd name="T7" fmla="*/ 6289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17673" y="6480"/>
                    </a:moveTo>
                    <a:cubicBezTo>
                      <a:pt x="20618" y="8640"/>
                      <a:pt x="21600" y="10800"/>
                      <a:pt x="21600" y="15120"/>
                    </a:cubicBezTo>
                    <a:cubicBezTo>
                      <a:pt x="16691" y="17280"/>
                      <a:pt x="12764" y="21600"/>
                      <a:pt x="6873" y="21600"/>
                    </a:cubicBezTo>
                    <a:cubicBezTo>
                      <a:pt x="3927" y="21600"/>
                      <a:pt x="0" y="15120"/>
                      <a:pt x="0" y="6480"/>
                    </a:cubicBezTo>
                    <a:cubicBezTo>
                      <a:pt x="0" y="2160"/>
                      <a:pt x="2945" y="0"/>
                      <a:pt x="4909" y="0"/>
                    </a:cubicBezTo>
                    <a:cubicBezTo>
                      <a:pt x="9818" y="0"/>
                      <a:pt x="15709" y="6480"/>
                      <a:pt x="18655" y="8640"/>
                    </a:cubicBezTo>
                    <a:lnTo>
                      <a:pt x="17673" y="6480"/>
                    </a:ln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19" name="Shape 1767"/>
              <p:cNvSpPr>
                <a:spLocks/>
              </p:cNvSpPr>
              <p:nvPr/>
            </p:nvSpPr>
            <p:spPr bwMode="auto">
              <a:xfrm>
                <a:off x="2280916" y="2181841"/>
                <a:ext cx="32310" cy="12924"/>
              </a:xfrm>
              <a:custGeom>
                <a:avLst/>
                <a:gdLst>
                  <a:gd name="T0" fmla="*/ 80880 w 21600"/>
                  <a:gd name="T1" fmla="*/ 828 h 21600"/>
                  <a:gd name="T2" fmla="*/ 80880 w 21600"/>
                  <a:gd name="T3" fmla="*/ 828 h 21600"/>
                  <a:gd name="T4" fmla="*/ 80880 w 21600"/>
                  <a:gd name="T5" fmla="*/ 828 h 21600"/>
                  <a:gd name="T6" fmla="*/ 80880 w 21600"/>
                  <a:gd name="T7" fmla="*/ 828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21600" y="12343"/>
                    </a:moveTo>
                    <a:cubicBezTo>
                      <a:pt x="20400" y="21600"/>
                      <a:pt x="16800" y="21600"/>
                      <a:pt x="13200" y="21600"/>
                    </a:cubicBezTo>
                    <a:cubicBezTo>
                      <a:pt x="7200" y="21600"/>
                      <a:pt x="0" y="21600"/>
                      <a:pt x="0" y="6171"/>
                    </a:cubicBezTo>
                    <a:cubicBezTo>
                      <a:pt x="0" y="0"/>
                      <a:pt x="4800" y="0"/>
                      <a:pt x="6000" y="0"/>
                    </a:cubicBezTo>
                    <a:cubicBezTo>
                      <a:pt x="7200" y="0"/>
                      <a:pt x="20400" y="6171"/>
                      <a:pt x="21600" y="12343"/>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20" name="Shape 1768"/>
              <p:cNvSpPr>
                <a:spLocks/>
              </p:cNvSpPr>
              <p:nvPr/>
            </p:nvSpPr>
            <p:spPr bwMode="auto">
              <a:xfrm>
                <a:off x="2117225" y="2147379"/>
                <a:ext cx="135693" cy="53848"/>
              </a:xfrm>
              <a:custGeom>
                <a:avLst/>
                <a:gdLst>
                  <a:gd name="T0" fmla="*/ 105668599 w 21600"/>
                  <a:gd name="T1" fmla="*/ 1039932 h 21600"/>
                  <a:gd name="T2" fmla="*/ 105668599 w 21600"/>
                  <a:gd name="T3" fmla="*/ 1039932 h 21600"/>
                  <a:gd name="T4" fmla="*/ 105668599 w 21600"/>
                  <a:gd name="T5" fmla="*/ 1039932 h 21600"/>
                  <a:gd name="T6" fmla="*/ 105668599 w 21600"/>
                  <a:gd name="T7" fmla="*/ 1039932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18432" y="7920"/>
                    </a:moveTo>
                    <a:cubicBezTo>
                      <a:pt x="19584" y="10800"/>
                      <a:pt x="20736" y="11520"/>
                      <a:pt x="21600" y="15120"/>
                    </a:cubicBezTo>
                    <a:cubicBezTo>
                      <a:pt x="16992" y="15120"/>
                      <a:pt x="16992" y="15120"/>
                      <a:pt x="16992" y="15120"/>
                    </a:cubicBezTo>
                    <a:cubicBezTo>
                      <a:pt x="16128" y="16560"/>
                      <a:pt x="15552" y="17280"/>
                      <a:pt x="14688" y="17280"/>
                    </a:cubicBezTo>
                    <a:cubicBezTo>
                      <a:pt x="14112" y="17280"/>
                      <a:pt x="14112" y="15840"/>
                      <a:pt x="13536" y="15840"/>
                    </a:cubicBezTo>
                    <a:cubicBezTo>
                      <a:pt x="11808" y="15840"/>
                      <a:pt x="11808" y="21600"/>
                      <a:pt x="10656" y="21600"/>
                    </a:cubicBezTo>
                    <a:cubicBezTo>
                      <a:pt x="9504" y="21600"/>
                      <a:pt x="9792" y="18720"/>
                      <a:pt x="8928" y="17280"/>
                    </a:cubicBezTo>
                    <a:cubicBezTo>
                      <a:pt x="7776" y="15840"/>
                      <a:pt x="4896" y="16560"/>
                      <a:pt x="3168" y="16560"/>
                    </a:cubicBezTo>
                    <a:cubicBezTo>
                      <a:pt x="2304" y="16560"/>
                      <a:pt x="2304" y="17280"/>
                      <a:pt x="1728" y="16560"/>
                    </a:cubicBezTo>
                    <a:cubicBezTo>
                      <a:pt x="1728" y="17280"/>
                      <a:pt x="1728" y="18000"/>
                      <a:pt x="1728" y="19440"/>
                    </a:cubicBezTo>
                    <a:cubicBezTo>
                      <a:pt x="864" y="18720"/>
                      <a:pt x="0" y="15840"/>
                      <a:pt x="0" y="13680"/>
                    </a:cubicBezTo>
                    <a:cubicBezTo>
                      <a:pt x="288" y="13680"/>
                      <a:pt x="576" y="12960"/>
                      <a:pt x="864" y="12960"/>
                    </a:cubicBezTo>
                    <a:cubicBezTo>
                      <a:pt x="3744" y="12960"/>
                      <a:pt x="4896" y="14400"/>
                      <a:pt x="6336" y="12240"/>
                    </a:cubicBezTo>
                    <a:cubicBezTo>
                      <a:pt x="5760" y="10800"/>
                      <a:pt x="5472" y="8640"/>
                      <a:pt x="5472" y="5760"/>
                    </a:cubicBezTo>
                    <a:cubicBezTo>
                      <a:pt x="4896" y="5760"/>
                      <a:pt x="4032" y="4320"/>
                      <a:pt x="4032" y="2160"/>
                    </a:cubicBezTo>
                    <a:cubicBezTo>
                      <a:pt x="4032" y="1440"/>
                      <a:pt x="4608" y="0"/>
                      <a:pt x="4896" y="0"/>
                    </a:cubicBezTo>
                    <a:cubicBezTo>
                      <a:pt x="6048" y="0"/>
                      <a:pt x="6912" y="2160"/>
                      <a:pt x="8064" y="2160"/>
                    </a:cubicBezTo>
                    <a:cubicBezTo>
                      <a:pt x="9792" y="2160"/>
                      <a:pt x="10368" y="720"/>
                      <a:pt x="11808" y="720"/>
                    </a:cubicBezTo>
                    <a:cubicBezTo>
                      <a:pt x="15840" y="720"/>
                      <a:pt x="16704" y="6480"/>
                      <a:pt x="19008" y="9360"/>
                    </a:cubicBezTo>
                    <a:lnTo>
                      <a:pt x="18432" y="7920"/>
                    </a:ln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21" name="Shape 1769"/>
              <p:cNvSpPr>
                <a:spLocks/>
              </p:cNvSpPr>
              <p:nvPr/>
            </p:nvSpPr>
            <p:spPr bwMode="auto">
              <a:xfrm>
                <a:off x="2022456" y="2028918"/>
                <a:ext cx="12924" cy="15079"/>
              </a:xfrm>
              <a:custGeom>
                <a:avLst/>
                <a:gdLst>
                  <a:gd name="T0" fmla="*/ 828 w 21600"/>
                  <a:gd name="T1" fmla="*/ 1791 h 21600"/>
                  <a:gd name="T2" fmla="*/ 828 w 21600"/>
                  <a:gd name="T3" fmla="*/ 1791 h 21600"/>
                  <a:gd name="T4" fmla="*/ 828 w 21600"/>
                  <a:gd name="T5" fmla="*/ 1791 h 21600"/>
                  <a:gd name="T6" fmla="*/ 828 w 21600"/>
                  <a:gd name="T7" fmla="*/ 1791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6171" y="0"/>
                    </a:moveTo>
                    <a:cubicBezTo>
                      <a:pt x="18514" y="0"/>
                      <a:pt x="21600" y="8100"/>
                      <a:pt x="21600" y="16200"/>
                    </a:cubicBezTo>
                    <a:cubicBezTo>
                      <a:pt x="21600" y="18900"/>
                      <a:pt x="18514" y="21600"/>
                      <a:pt x="15429" y="21600"/>
                    </a:cubicBezTo>
                    <a:cubicBezTo>
                      <a:pt x="0" y="21600"/>
                      <a:pt x="0" y="8100"/>
                      <a:pt x="0" y="0"/>
                    </a:cubicBezTo>
                    <a:cubicBezTo>
                      <a:pt x="0" y="0"/>
                      <a:pt x="6171" y="0"/>
                      <a:pt x="6171" y="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22" name="Shape 1770"/>
              <p:cNvSpPr>
                <a:spLocks/>
              </p:cNvSpPr>
              <p:nvPr/>
            </p:nvSpPr>
            <p:spPr bwMode="auto">
              <a:xfrm>
                <a:off x="2011687" y="1980119"/>
                <a:ext cx="19386" cy="12701"/>
              </a:xfrm>
              <a:custGeom>
                <a:avLst/>
                <a:gdLst>
                  <a:gd name="T0" fmla="*/ 6289 w 21600"/>
                  <a:gd name="T1" fmla="*/ 1381 h 18600"/>
                  <a:gd name="T2" fmla="*/ 6289 w 21600"/>
                  <a:gd name="T3" fmla="*/ 1381 h 18600"/>
                  <a:gd name="T4" fmla="*/ 6289 w 21600"/>
                  <a:gd name="T5" fmla="*/ 1381 h 18600"/>
                  <a:gd name="T6" fmla="*/ 6289 w 21600"/>
                  <a:gd name="T7" fmla="*/ 1381 h 18600"/>
                  <a:gd name="T8" fmla="*/ 0 60000 65536"/>
                  <a:gd name="T9" fmla="*/ 1 60000 65536"/>
                  <a:gd name="T10" fmla="*/ 2 60000 65536"/>
                  <a:gd name="T11" fmla="*/ 3 60000 65536"/>
                  <a:gd name="T12" fmla="*/ 0 w 21600"/>
                  <a:gd name="T13" fmla="*/ 0 h 18600"/>
                  <a:gd name="T14" fmla="*/ 21600 w 21600"/>
                  <a:gd name="T15" fmla="*/ 18600 h 18600"/>
                </a:gdLst>
                <a:ahLst/>
                <a:cxnLst>
                  <a:cxn ang="T8">
                    <a:pos x="T0" y="T1"/>
                  </a:cxn>
                  <a:cxn ang="T9">
                    <a:pos x="T2" y="T3"/>
                  </a:cxn>
                  <a:cxn ang="T10">
                    <a:pos x="T4" y="T5"/>
                  </a:cxn>
                  <a:cxn ang="T11">
                    <a:pos x="T6" y="T7"/>
                  </a:cxn>
                </a:cxnLst>
                <a:rect l="T12" t="T13" r="T14" b="T15"/>
                <a:pathLst>
                  <a:path w="21600" h="18600" extrusionOk="0">
                    <a:moveTo>
                      <a:pt x="0" y="16200"/>
                    </a:moveTo>
                    <a:cubicBezTo>
                      <a:pt x="1964" y="10800"/>
                      <a:pt x="7855" y="0"/>
                      <a:pt x="11782" y="0"/>
                    </a:cubicBezTo>
                    <a:cubicBezTo>
                      <a:pt x="17673" y="0"/>
                      <a:pt x="19636" y="10800"/>
                      <a:pt x="21600" y="16200"/>
                    </a:cubicBezTo>
                    <a:cubicBezTo>
                      <a:pt x="13745" y="21600"/>
                      <a:pt x="3927" y="16200"/>
                      <a:pt x="0" y="1620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23" name="Shape 1771"/>
              <p:cNvSpPr>
                <a:spLocks/>
              </p:cNvSpPr>
              <p:nvPr/>
            </p:nvSpPr>
            <p:spPr bwMode="auto">
              <a:xfrm>
                <a:off x="2043813" y="1990260"/>
                <a:ext cx="12701" cy="12701"/>
              </a:xfrm>
              <a:custGeom>
                <a:avLst/>
                <a:gdLst>
                  <a:gd name="T0" fmla="*/ 2306 w 16362"/>
                  <a:gd name="T1" fmla="*/ 759 h 21600"/>
                  <a:gd name="T2" fmla="*/ 2306 w 16362"/>
                  <a:gd name="T3" fmla="*/ 759 h 21600"/>
                  <a:gd name="T4" fmla="*/ 2306 w 16362"/>
                  <a:gd name="T5" fmla="*/ 759 h 21600"/>
                  <a:gd name="T6" fmla="*/ 2306 w 16362"/>
                  <a:gd name="T7" fmla="*/ 759 h 21600"/>
                  <a:gd name="T8" fmla="*/ 0 60000 65536"/>
                  <a:gd name="T9" fmla="*/ 1 60000 65536"/>
                  <a:gd name="T10" fmla="*/ 2 60000 65536"/>
                  <a:gd name="T11" fmla="*/ 3 60000 65536"/>
                  <a:gd name="T12" fmla="*/ 0 w 16362"/>
                  <a:gd name="T13" fmla="*/ 0 h 21600"/>
                  <a:gd name="T14" fmla="*/ 16362 w 16362"/>
                  <a:gd name="T15" fmla="*/ 21600 h 21600"/>
                </a:gdLst>
                <a:ahLst/>
                <a:cxnLst>
                  <a:cxn ang="T8">
                    <a:pos x="T0" y="T1"/>
                  </a:cxn>
                  <a:cxn ang="T9">
                    <a:pos x="T2" y="T3"/>
                  </a:cxn>
                  <a:cxn ang="T10">
                    <a:pos x="T4" y="T5"/>
                  </a:cxn>
                  <a:cxn ang="T11">
                    <a:pos x="T6" y="T7"/>
                  </a:cxn>
                </a:cxnLst>
                <a:rect l="T12" t="T13" r="T14" b="T15"/>
                <a:pathLst>
                  <a:path w="16362" h="21600" extrusionOk="0">
                    <a:moveTo>
                      <a:pt x="16362" y="21600"/>
                    </a:moveTo>
                    <a:cubicBezTo>
                      <a:pt x="9162" y="21600"/>
                      <a:pt x="-5238" y="5400"/>
                      <a:pt x="1962" y="0"/>
                    </a:cubicBezTo>
                    <a:lnTo>
                      <a:pt x="16362" y="21600"/>
                    </a:ln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24" name="Shape 1772"/>
              <p:cNvSpPr>
                <a:spLocks/>
              </p:cNvSpPr>
              <p:nvPr/>
            </p:nvSpPr>
            <p:spPr bwMode="auto">
              <a:xfrm>
                <a:off x="2127994" y="2111953"/>
                <a:ext cx="15079" cy="12701"/>
              </a:xfrm>
              <a:custGeom>
                <a:avLst/>
                <a:gdLst>
                  <a:gd name="T0" fmla="*/ 1791 w 21600"/>
                  <a:gd name="T1" fmla="*/ 759 h 21600"/>
                  <a:gd name="T2" fmla="*/ 1791 w 21600"/>
                  <a:gd name="T3" fmla="*/ 759 h 21600"/>
                  <a:gd name="T4" fmla="*/ 1791 w 21600"/>
                  <a:gd name="T5" fmla="*/ 759 h 21600"/>
                  <a:gd name="T6" fmla="*/ 1791 w 21600"/>
                  <a:gd name="T7" fmla="*/ 759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0" y="12343"/>
                    </a:moveTo>
                    <a:cubicBezTo>
                      <a:pt x="0" y="15429"/>
                      <a:pt x="0" y="18514"/>
                      <a:pt x="0" y="21600"/>
                    </a:cubicBezTo>
                    <a:cubicBezTo>
                      <a:pt x="0" y="21600"/>
                      <a:pt x="2400" y="21600"/>
                      <a:pt x="4800" y="21600"/>
                    </a:cubicBezTo>
                    <a:cubicBezTo>
                      <a:pt x="9600" y="21600"/>
                      <a:pt x="16800" y="18514"/>
                      <a:pt x="21600" y="12343"/>
                    </a:cubicBezTo>
                    <a:cubicBezTo>
                      <a:pt x="21600" y="0"/>
                      <a:pt x="21600" y="0"/>
                      <a:pt x="21600" y="0"/>
                    </a:cubicBezTo>
                    <a:cubicBezTo>
                      <a:pt x="16800" y="9257"/>
                      <a:pt x="9600" y="15429"/>
                      <a:pt x="0" y="12343"/>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25" name="Shape 1773"/>
              <p:cNvSpPr>
                <a:spLocks/>
              </p:cNvSpPr>
              <p:nvPr/>
            </p:nvSpPr>
            <p:spPr bwMode="auto">
              <a:xfrm>
                <a:off x="971381" y="1382766"/>
                <a:ext cx="1311691" cy="641846"/>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17554" y="14137"/>
                    </a:moveTo>
                    <a:cubicBezTo>
                      <a:pt x="16929" y="14865"/>
                      <a:pt x="16155" y="15351"/>
                      <a:pt x="16155" y="17292"/>
                    </a:cubicBezTo>
                    <a:cubicBezTo>
                      <a:pt x="16155" y="18202"/>
                      <a:pt x="16512" y="18445"/>
                      <a:pt x="16512" y="19294"/>
                    </a:cubicBezTo>
                    <a:cubicBezTo>
                      <a:pt x="16512" y="19234"/>
                      <a:pt x="16512" y="19234"/>
                      <a:pt x="16512" y="19234"/>
                    </a:cubicBezTo>
                    <a:cubicBezTo>
                      <a:pt x="16512" y="19416"/>
                      <a:pt x="16512" y="19416"/>
                      <a:pt x="16512" y="19416"/>
                    </a:cubicBezTo>
                    <a:cubicBezTo>
                      <a:pt x="16542" y="19780"/>
                      <a:pt x="16661" y="20022"/>
                      <a:pt x="16661" y="20508"/>
                    </a:cubicBezTo>
                    <a:cubicBezTo>
                      <a:pt x="16661" y="21054"/>
                      <a:pt x="16602" y="21600"/>
                      <a:pt x="16393" y="21600"/>
                    </a:cubicBezTo>
                    <a:cubicBezTo>
                      <a:pt x="16185" y="21600"/>
                      <a:pt x="16185" y="21175"/>
                      <a:pt x="16126" y="20933"/>
                    </a:cubicBezTo>
                    <a:cubicBezTo>
                      <a:pt x="15977" y="20508"/>
                      <a:pt x="15828" y="20326"/>
                      <a:pt x="15739" y="19901"/>
                    </a:cubicBezTo>
                    <a:cubicBezTo>
                      <a:pt x="15531" y="19052"/>
                      <a:pt x="15679" y="17413"/>
                      <a:pt x="15084" y="17413"/>
                    </a:cubicBezTo>
                    <a:cubicBezTo>
                      <a:pt x="14965" y="17413"/>
                      <a:pt x="14936" y="17778"/>
                      <a:pt x="14817" y="17778"/>
                    </a:cubicBezTo>
                    <a:cubicBezTo>
                      <a:pt x="14579" y="17778"/>
                      <a:pt x="14430" y="17171"/>
                      <a:pt x="14102" y="17171"/>
                    </a:cubicBezTo>
                    <a:cubicBezTo>
                      <a:pt x="13924" y="17171"/>
                      <a:pt x="13894" y="17353"/>
                      <a:pt x="13775" y="17353"/>
                    </a:cubicBezTo>
                    <a:cubicBezTo>
                      <a:pt x="13745" y="17353"/>
                      <a:pt x="13686" y="17231"/>
                      <a:pt x="13686" y="17171"/>
                    </a:cubicBezTo>
                    <a:cubicBezTo>
                      <a:pt x="13478" y="17292"/>
                      <a:pt x="13210" y="17231"/>
                      <a:pt x="12972" y="17353"/>
                    </a:cubicBezTo>
                    <a:cubicBezTo>
                      <a:pt x="13121" y="17474"/>
                      <a:pt x="13091" y="17474"/>
                      <a:pt x="13180" y="17353"/>
                    </a:cubicBezTo>
                    <a:cubicBezTo>
                      <a:pt x="13150" y="17778"/>
                      <a:pt x="13031" y="18020"/>
                      <a:pt x="13180" y="18263"/>
                    </a:cubicBezTo>
                    <a:cubicBezTo>
                      <a:pt x="12823" y="18627"/>
                      <a:pt x="12526" y="17717"/>
                      <a:pt x="12258" y="17717"/>
                    </a:cubicBezTo>
                    <a:cubicBezTo>
                      <a:pt x="12169" y="17717"/>
                      <a:pt x="12139" y="17899"/>
                      <a:pt x="12050" y="17899"/>
                    </a:cubicBezTo>
                    <a:cubicBezTo>
                      <a:pt x="11901" y="17899"/>
                      <a:pt x="11841" y="17656"/>
                      <a:pt x="11693" y="17656"/>
                    </a:cubicBezTo>
                    <a:cubicBezTo>
                      <a:pt x="11306" y="17656"/>
                      <a:pt x="11127" y="18324"/>
                      <a:pt x="10949" y="18627"/>
                    </a:cubicBezTo>
                    <a:cubicBezTo>
                      <a:pt x="10860" y="18870"/>
                      <a:pt x="10740" y="18688"/>
                      <a:pt x="10621" y="18748"/>
                    </a:cubicBezTo>
                    <a:cubicBezTo>
                      <a:pt x="10324" y="18991"/>
                      <a:pt x="10145" y="19719"/>
                      <a:pt x="10145" y="20508"/>
                    </a:cubicBezTo>
                    <a:cubicBezTo>
                      <a:pt x="10145" y="20569"/>
                      <a:pt x="10205" y="20690"/>
                      <a:pt x="10205" y="20751"/>
                    </a:cubicBezTo>
                    <a:cubicBezTo>
                      <a:pt x="9997" y="20751"/>
                      <a:pt x="9669" y="20569"/>
                      <a:pt x="9550" y="20387"/>
                    </a:cubicBezTo>
                    <a:cubicBezTo>
                      <a:pt x="9134" y="19537"/>
                      <a:pt x="9164" y="17596"/>
                      <a:pt x="8390" y="17596"/>
                    </a:cubicBezTo>
                    <a:cubicBezTo>
                      <a:pt x="8093" y="17596"/>
                      <a:pt x="8182" y="18324"/>
                      <a:pt x="7914" y="18324"/>
                    </a:cubicBezTo>
                    <a:cubicBezTo>
                      <a:pt x="7646" y="18324"/>
                      <a:pt x="7438" y="17413"/>
                      <a:pt x="7319" y="17049"/>
                    </a:cubicBezTo>
                    <a:cubicBezTo>
                      <a:pt x="7111" y="16261"/>
                      <a:pt x="6843" y="16139"/>
                      <a:pt x="6397" y="15897"/>
                    </a:cubicBezTo>
                    <a:cubicBezTo>
                      <a:pt x="6159" y="15897"/>
                      <a:pt x="6159" y="15897"/>
                      <a:pt x="6159" y="15897"/>
                    </a:cubicBezTo>
                    <a:cubicBezTo>
                      <a:pt x="6159" y="16261"/>
                      <a:pt x="6159" y="16261"/>
                      <a:pt x="6159" y="16261"/>
                    </a:cubicBezTo>
                    <a:cubicBezTo>
                      <a:pt x="5058" y="16261"/>
                      <a:pt x="5058" y="16261"/>
                      <a:pt x="5058" y="16261"/>
                    </a:cubicBezTo>
                    <a:cubicBezTo>
                      <a:pt x="3660" y="15290"/>
                      <a:pt x="3660" y="15290"/>
                      <a:pt x="3660" y="15290"/>
                    </a:cubicBezTo>
                    <a:cubicBezTo>
                      <a:pt x="2826" y="15290"/>
                      <a:pt x="2826" y="15290"/>
                      <a:pt x="2826" y="15290"/>
                    </a:cubicBezTo>
                    <a:cubicBezTo>
                      <a:pt x="2618" y="14501"/>
                      <a:pt x="1964" y="13955"/>
                      <a:pt x="1488" y="13530"/>
                    </a:cubicBezTo>
                    <a:cubicBezTo>
                      <a:pt x="1398" y="13470"/>
                      <a:pt x="1428" y="13166"/>
                      <a:pt x="1398" y="12984"/>
                    </a:cubicBezTo>
                    <a:cubicBezTo>
                      <a:pt x="1190" y="12013"/>
                      <a:pt x="833" y="11710"/>
                      <a:pt x="893" y="10618"/>
                    </a:cubicBezTo>
                    <a:cubicBezTo>
                      <a:pt x="625" y="10557"/>
                      <a:pt x="327" y="9344"/>
                      <a:pt x="119" y="8555"/>
                    </a:cubicBezTo>
                    <a:cubicBezTo>
                      <a:pt x="60" y="8312"/>
                      <a:pt x="179" y="8130"/>
                      <a:pt x="238" y="8070"/>
                    </a:cubicBezTo>
                    <a:cubicBezTo>
                      <a:pt x="89" y="7463"/>
                      <a:pt x="238" y="6492"/>
                      <a:pt x="119" y="5764"/>
                    </a:cubicBezTo>
                    <a:cubicBezTo>
                      <a:pt x="0" y="5157"/>
                      <a:pt x="327" y="3640"/>
                      <a:pt x="327" y="2791"/>
                    </a:cubicBezTo>
                    <a:cubicBezTo>
                      <a:pt x="327" y="2184"/>
                      <a:pt x="0" y="1942"/>
                      <a:pt x="0" y="1396"/>
                    </a:cubicBezTo>
                    <a:cubicBezTo>
                      <a:pt x="0" y="1213"/>
                      <a:pt x="149" y="1213"/>
                      <a:pt x="208" y="1213"/>
                    </a:cubicBezTo>
                    <a:cubicBezTo>
                      <a:pt x="387" y="1213"/>
                      <a:pt x="506" y="1396"/>
                      <a:pt x="595" y="1638"/>
                    </a:cubicBezTo>
                    <a:cubicBezTo>
                      <a:pt x="655" y="1456"/>
                      <a:pt x="774" y="1153"/>
                      <a:pt x="774" y="910"/>
                    </a:cubicBezTo>
                    <a:cubicBezTo>
                      <a:pt x="774" y="667"/>
                      <a:pt x="655" y="607"/>
                      <a:pt x="595" y="303"/>
                    </a:cubicBezTo>
                    <a:cubicBezTo>
                      <a:pt x="11098" y="303"/>
                      <a:pt x="11098" y="303"/>
                      <a:pt x="11098" y="303"/>
                    </a:cubicBezTo>
                    <a:cubicBezTo>
                      <a:pt x="11098" y="0"/>
                      <a:pt x="11098" y="0"/>
                      <a:pt x="11098" y="0"/>
                    </a:cubicBezTo>
                    <a:cubicBezTo>
                      <a:pt x="11276" y="243"/>
                      <a:pt x="11246" y="485"/>
                      <a:pt x="11425" y="667"/>
                    </a:cubicBezTo>
                    <a:cubicBezTo>
                      <a:pt x="12079" y="667"/>
                      <a:pt x="12079" y="667"/>
                      <a:pt x="12079" y="667"/>
                    </a:cubicBezTo>
                    <a:cubicBezTo>
                      <a:pt x="12347" y="1213"/>
                      <a:pt x="12674" y="1213"/>
                      <a:pt x="13180" y="1213"/>
                    </a:cubicBezTo>
                    <a:cubicBezTo>
                      <a:pt x="12823" y="1699"/>
                      <a:pt x="12436" y="1942"/>
                      <a:pt x="12139" y="2730"/>
                    </a:cubicBezTo>
                    <a:cubicBezTo>
                      <a:pt x="12347" y="2730"/>
                      <a:pt x="12347" y="2730"/>
                      <a:pt x="12347" y="2730"/>
                    </a:cubicBezTo>
                    <a:cubicBezTo>
                      <a:pt x="12436" y="2609"/>
                      <a:pt x="12496" y="2548"/>
                      <a:pt x="12585" y="2548"/>
                    </a:cubicBezTo>
                    <a:cubicBezTo>
                      <a:pt x="12645" y="2791"/>
                      <a:pt x="12674" y="2791"/>
                      <a:pt x="12764" y="2791"/>
                    </a:cubicBezTo>
                    <a:cubicBezTo>
                      <a:pt x="13002" y="2791"/>
                      <a:pt x="13002" y="2427"/>
                      <a:pt x="13121" y="2427"/>
                    </a:cubicBezTo>
                    <a:cubicBezTo>
                      <a:pt x="13269" y="2427"/>
                      <a:pt x="13507" y="1942"/>
                      <a:pt x="13716" y="1881"/>
                    </a:cubicBezTo>
                    <a:cubicBezTo>
                      <a:pt x="13716" y="2245"/>
                      <a:pt x="13626" y="2306"/>
                      <a:pt x="13567" y="2548"/>
                    </a:cubicBezTo>
                    <a:cubicBezTo>
                      <a:pt x="13835" y="2548"/>
                      <a:pt x="13835" y="2548"/>
                      <a:pt x="13835" y="2548"/>
                    </a:cubicBezTo>
                    <a:cubicBezTo>
                      <a:pt x="13835" y="2730"/>
                      <a:pt x="13954" y="2852"/>
                      <a:pt x="14043" y="2852"/>
                    </a:cubicBezTo>
                    <a:cubicBezTo>
                      <a:pt x="14221" y="2852"/>
                      <a:pt x="14281" y="2609"/>
                      <a:pt x="14400" y="2609"/>
                    </a:cubicBezTo>
                    <a:cubicBezTo>
                      <a:pt x="14727" y="2609"/>
                      <a:pt x="14876" y="2912"/>
                      <a:pt x="15174" y="2912"/>
                    </a:cubicBezTo>
                    <a:cubicBezTo>
                      <a:pt x="15174" y="3276"/>
                      <a:pt x="15174" y="3276"/>
                      <a:pt x="15174" y="3276"/>
                    </a:cubicBezTo>
                    <a:cubicBezTo>
                      <a:pt x="14965" y="3398"/>
                      <a:pt x="14668" y="3276"/>
                      <a:pt x="14579" y="3276"/>
                    </a:cubicBezTo>
                    <a:cubicBezTo>
                      <a:pt x="14281" y="3276"/>
                      <a:pt x="13745" y="4004"/>
                      <a:pt x="13745" y="4551"/>
                    </a:cubicBezTo>
                    <a:cubicBezTo>
                      <a:pt x="13864" y="4369"/>
                      <a:pt x="13924" y="4187"/>
                      <a:pt x="14043" y="4187"/>
                    </a:cubicBezTo>
                    <a:cubicBezTo>
                      <a:pt x="13835" y="4733"/>
                      <a:pt x="13716" y="6128"/>
                      <a:pt x="13716" y="6796"/>
                    </a:cubicBezTo>
                    <a:cubicBezTo>
                      <a:pt x="13716" y="7099"/>
                      <a:pt x="13864" y="7342"/>
                      <a:pt x="14013" y="7342"/>
                    </a:cubicBezTo>
                    <a:cubicBezTo>
                      <a:pt x="14221" y="7342"/>
                      <a:pt x="14281" y="6553"/>
                      <a:pt x="14281" y="6189"/>
                    </a:cubicBezTo>
                    <a:cubicBezTo>
                      <a:pt x="14281" y="5885"/>
                      <a:pt x="14281" y="5339"/>
                      <a:pt x="14281" y="5339"/>
                    </a:cubicBezTo>
                    <a:cubicBezTo>
                      <a:pt x="14281" y="4975"/>
                      <a:pt x="14281" y="4187"/>
                      <a:pt x="14430" y="4187"/>
                    </a:cubicBezTo>
                    <a:cubicBezTo>
                      <a:pt x="14906" y="4126"/>
                      <a:pt x="14698" y="3458"/>
                      <a:pt x="14906" y="3458"/>
                    </a:cubicBezTo>
                    <a:cubicBezTo>
                      <a:pt x="14995" y="3458"/>
                      <a:pt x="15501" y="3944"/>
                      <a:pt x="15501" y="4247"/>
                    </a:cubicBezTo>
                    <a:cubicBezTo>
                      <a:pt x="15501" y="4672"/>
                      <a:pt x="15382" y="4915"/>
                      <a:pt x="15352" y="5279"/>
                    </a:cubicBezTo>
                    <a:cubicBezTo>
                      <a:pt x="15501" y="5279"/>
                      <a:pt x="15471" y="5157"/>
                      <a:pt x="15620" y="5097"/>
                    </a:cubicBezTo>
                    <a:cubicBezTo>
                      <a:pt x="15650" y="5521"/>
                      <a:pt x="15650" y="5703"/>
                      <a:pt x="15798" y="5885"/>
                    </a:cubicBezTo>
                    <a:cubicBezTo>
                      <a:pt x="15650" y="6249"/>
                      <a:pt x="15501" y="6431"/>
                      <a:pt x="15501" y="6796"/>
                    </a:cubicBezTo>
                    <a:cubicBezTo>
                      <a:pt x="15501" y="7099"/>
                      <a:pt x="15560" y="7463"/>
                      <a:pt x="15679" y="7463"/>
                    </a:cubicBezTo>
                    <a:cubicBezTo>
                      <a:pt x="16036" y="7463"/>
                      <a:pt x="16631" y="6796"/>
                      <a:pt x="16899" y="6553"/>
                    </a:cubicBezTo>
                    <a:cubicBezTo>
                      <a:pt x="16869" y="6249"/>
                      <a:pt x="16810" y="6007"/>
                      <a:pt x="16780" y="5885"/>
                    </a:cubicBezTo>
                    <a:cubicBezTo>
                      <a:pt x="16869" y="5885"/>
                      <a:pt x="16869" y="5885"/>
                      <a:pt x="16929" y="5885"/>
                    </a:cubicBezTo>
                    <a:cubicBezTo>
                      <a:pt x="17316" y="5885"/>
                      <a:pt x="18149" y="6128"/>
                      <a:pt x="18149" y="5097"/>
                    </a:cubicBezTo>
                    <a:cubicBezTo>
                      <a:pt x="18179" y="5097"/>
                      <a:pt x="18655" y="4126"/>
                      <a:pt x="18744" y="4004"/>
                    </a:cubicBezTo>
                    <a:cubicBezTo>
                      <a:pt x="18803" y="3883"/>
                      <a:pt x="19131" y="3944"/>
                      <a:pt x="19428" y="3944"/>
                    </a:cubicBezTo>
                    <a:cubicBezTo>
                      <a:pt x="19547" y="3944"/>
                      <a:pt x="19636" y="3944"/>
                      <a:pt x="19755" y="3944"/>
                    </a:cubicBezTo>
                    <a:cubicBezTo>
                      <a:pt x="19874" y="3944"/>
                      <a:pt x="19993" y="3822"/>
                      <a:pt x="20083" y="3822"/>
                    </a:cubicBezTo>
                    <a:cubicBezTo>
                      <a:pt x="20231" y="3762"/>
                      <a:pt x="20172" y="3701"/>
                      <a:pt x="20231" y="3580"/>
                    </a:cubicBezTo>
                    <a:cubicBezTo>
                      <a:pt x="20469" y="3094"/>
                      <a:pt x="20469" y="2184"/>
                      <a:pt x="20797" y="1699"/>
                    </a:cubicBezTo>
                    <a:cubicBezTo>
                      <a:pt x="20945" y="2124"/>
                      <a:pt x="21183" y="1517"/>
                      <a:pt x="21302" y="1942"/>
                    </a:cubicBezTo>
                    <a:cubicBezTo>
                      <a:pt x="21511" y="2670"/>
                      <a:pt x="21332" y="3762"/>
                      <a:pt x="21600" y="4429"/>
                    </a:cubicBezTo>
                    <a:cubicBezTo>
                      <a:pt x="21511" y="4672"/>
                      <a:pt x="21362" y="4854"/>
                      <a:pt x="21183" y="4854"/>
                    </a:cubicBezTo>
                    <a:cubicBezTo>
                      <a:pt x="21005" y="4854"/>
                      <a:pt x="21005" y="4733"/>
                      <a:pt x="20856" y="4854"/>
                    </a:cubicBezTo>
                    <a:cubicBezTo>
                      <a:pt x="20648" y="5279"/>
                      <a:pt x="20202" y="5582"/>
                      <a:pt x="20202" y="6613"/>
                    </a:cubicBezTo>
                    <a:cubicBezTo>
                      <a:pt x="20202" y="6674"/>
                      <a:pt x="20231" y="6796"/>
                      <a:pt x="20261" y="6856"/>
                    </a:cubicBezTo>
                    <a:cubicBezTo>
                      <a:pt x="20261" y="6978"/>
                      <a:pt x="20321" y="7342"/>
                      <a:pt x="20410" y="7342"/>
                    </a:cubicBezTo>
                    <a:cubicBezTo>
                      <a:pt x="20440" y="7342"/>
                      <a:pt x="20529" y="7160"/>
                      <a:pt x="20529" y="7160"/>
                    </a:cubicBezTo>
                    <a:cubicBezTo>
                      <a:pt x="20529" y="7342"/>
                      <a:pt x="20529" y="7342"/>
                      <a:pt x="20529" y="7342"/>
                    </a:cubicBezTo>
                    <a:cubicBezTo>
                      <a:pt x="20380" y="7402"/>
                      <a:pt x="20172" y="7524"/>
                      <a:pt x="20112" y="7402"/>
                    </a:cubicBezTo>
                    <a:cubicBezTo>
                      <a:pt x="19845" y="7827"/>
                      <a:pt x="19398" y="7645"/>
                      <a:pt x="19131" y="8009"/>
                    </a:cubicBezTo>
                    <a:cubicBezTo>
                      <a:pt x="19279" y="8009"/>
                      <a:pt x="19279" y="8009"/>
                      <a:pt x="19279" y="8009"/>
                    </a:cubicBezTo>
                    <a:cubicBezTo>
                      <a:pt x="19398" y="8009"/>
                      <a:pt x="19517" y="7827"/>
                      <a:pt x="19607" y="8009"/>
                    </a:cubicBezTo>
                    <a:cubicBezTo>
                      <a:pt x="19428" y="8130"/>
                      <a:pt x="19279" y="8130"/>
                      <a:pt x="19101" y="8130"/>
                    </a:cubicBezTo>
                    <a:cubicBezTo>
                      <a:pt x="19071" y="8130"/>
                      <a:pt x="19012" y="8070"/>
                      <a:pt x="18982" y="8070"/>
                    </a:cubicBezTo>
                    <a:cubicBezTo>
                      <a:pt x="18952" y="8130"/>
                      <a:pt x="18893" y="8191"/>
                      <a:pt x="18893" y="8312"/>
                    </a:cubicBezTo>
                    <a:cubicBezTo>
                      <a:pt x="18893" y="8434"/>
                      <a:pt x="19012" y="8616"/>
                      <a:pt x="19012" y="8616"/>
                    </a:cubicBezTo>
                    <a:cubicBezTo>
                      <a:pt x="18982" y="8798"/>
                      <a:pt x="18744" y="9769"/>
                      <a:pt x="18655" y="9769"/>
                    </a:cubicBezTo>
                    <a:cubicBezTo>
                      <a:pt x="18625" y="9769"/>
                      <a:pt x="18595" y="9587"/>
                      <a:pt x="18565" y="9526"/>
                    </a:cubicBezTo>
                    <a:cubicBezTo>
                      <a:pt x="18506" y="9647"/>
                      <a:pt x="18506" y="9647"/>
                      <a:pt x="18506" y="9647"/>
                    </a:cubicBezTo>
                    <a:cubicBezTo>
                      <a:pt x="18536" y="9890"/>
                      <a:pt x="18625" y="9951"/>
                      <a:pt x="18625" y="10193"/>
                    </a:cubicBezTo>
                    <a:cubicBezTo>
                      <a:pt x="18625" y="10315"/>
                      <a:pt x="18357" y="11285"/>
                      <a:pt x="18298" y="11285"/>
                    </a:cubicBezTo>
                    <a:cubicBezTo>
                      <a:pt x="18298" y="11285"/>
                      <a:pt x="18268" y="11164"/>
                      <a:pt x="18268" y="11103"/>
                    </a:cubicBezTo>
                    <a:cubicBezTo>
                      <a:pt x="18268" y="10982"/>
                      <a:pt x="18268" y="10921"/>
                      <a:pt x="18268" y="10800"/>
                    </a:cubicBezTo>
                    <a:cubicBezTo>
                      <a:pt x="18268" y="10618"/>
                      <a:pt x="18149" y="10193"/>
                      <a:pt x="18119" y="9951"/>
                    </a:cubicBezTo>
                    <a:cubicBezTo>
                      <a:pt x="18089" y="10072"/>
                      <a:pt x="18089" y="10315"/>
                      <a:pt x="18089" y="10315"/>
                    </a:cubicBezTo>
                    <a:cubicBezTo>
                      <a:pt x="18089" y="10497"/>
                      <a:pt x="18179" y="10982"/>
                      <a:pt x="18179" y="11225"/>
                    </a:cubicBezTo>
                    <a:cubicBezTo>
                      <a:pt x="18179" y="11467"/>
                      <a:pt x="18089" y="11467"/>
                      <a:pt x="18179" y="11649"/>
                    </a:cubicBezTo>
                    <a:cubicBezTo>
                      <a:pt x="18208" y="11649"/>
                      <a:pt x="18238" y="11649"/>
                      <a:pt x="18268" y="11649"/>
                    </a:cubicBezTo>
                    <a:cubicBezTo>
                      <a:pt x="18268" y="11710"/>
                      <a:pt x="18268" y="11831"/>
                      <a:pt x="18268" y="11892"/>
                    </a:cubicBezTo>
                    <a:cubicBezTo>
                      <a:pt x="18268" y="12135"/>
                      <a:pt x="18149" y="12196"/>
                      <a:pt x="18089" y="12196"/>
                    </a:cubicBezTo>
                    <a:cubicBezTo>
                      <a:pt x="18149" y="12438"/>
                      <a:pt x="18208" y="12438"/>
                      <a:pt x="18268" y="12438"/>
                    </a:cubicBezTo>
                    <a:cubicBezTo>
                      <a:pt x="18238" y="12742"/>
                      <a:pt x="18179" y="12742"/>
                      <a:pt x="18060" y="12742"/>
                    </a:cubicBezTo>
                    <a:cubicBezTo>
                      <a:pt x="18060" y="12924"/>
                      <a:pt x="18060" y="12924"/>
                      <a:pt x="18060" y="12924"/>
                    </a:cubicBezTo>
                    <a:cubicBezTo>
                      <a:pt x="18208" y="13106"/>
                      <a:pt x="18208" y="13106"/>
                      <a:pt x="18208" y="13106"/>
                    </a:cubicBezTo>
                    <a:cubicBezTo>
                      <a:pt x="18179" y="13227"/>
                      <a:pt x="18149" y="13409"/>
                      <a:pt x="18060" y="13409"/>
                    </a:cubicBezTo>
                    <a:cubicBezTo>
                      <a:pt x="17911" y="13470"/>
                      <a:pt x="17851" y="13712"/>
                      <a:pt x="17732" y="13712"/>
                    </a:cubicBezTo>
                    <a:cubicBezTo>
                      <a:pt x="17583" y="13834"/>
                      <a:pt x="17583" y="13955"/>
                      <a:pt x="17524" y="14076"/>
                    </a:cubicBezTo>
                    <a:lnTo>
                      <a:pt x="17554" y="14137"/>
                    </a:ln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26" name="Shape 1774"/>
              <p:cNvSpPr>
                <a:spLocks/>
              </p:cNvSpPr>
              <p:nvPr/>
            </p:nvSpPr>
            <p:spPr bwMode="auto">
              <a:xfrm>
                <a:off x="603075" y="596613"/>
                <a:ext cx="1934150" cy="999384"/>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18716" y="19647"/>
                    </a:moveTo>
                    <a:cubicBezTo>
                      <a:pt x="18716" y="19608"/>
                      <a:pt x="18716" y="19608"/>
                      <a:pt x="18716" y="19608"/>
                    </a:cubicBezTo>
                    <a:cubicBezTo>
                      <a:pt x="18716" y="19608"/>
                      <a:pt x="18776" y="19608"/>
                      <a:pt x="18797" y="19608"/>
                    </a:cubicBezTo>
                    <a:cubicBezTo>
                      <a:pt x="18857" y="19608"/>
                      <a:pt x="19079" y="19686"/>
                      <a:pt x="19160" y="19569"/>
                    </a:cubicBezTo>
                    <a:cubicBezTo>
                      <a:pt x="19240" y="19452"/>
                      <a:pt x="19240" y="19256"/>
                      <a:pt x="19361" y="19217"/>
                    </a:cubicBezTo>
                    <a:cubicBezTo>
                      <a:pt x="19361" y="19452"/>
                      <a:pt x="19361" y="19491"/>
                      <a:pt x="19503" y="19491"/>
                    </a:cubicBezTo>
                    <a:cubicBezTo>
                      <a:pt x="19301" y="19530"/>
                      <a:pt x="18978" y="19803"/>
                      <a:pt x="18978" y="20155"/>
                    </a:cubicBezTo>
                    <a:cubicBezTo>
                      <a:pt x="18978" y="20311"/>
                      <a:pt x="19099" y="20584"/>
                      <a:pt x="19160" y="20584"/>
                    </a:cubicBezTo>
                    <a:cubicBezTo>
                      <a:pt x="19220" y="20584"/>
                      <a:pt x="19382" y="20155"/>
                      <a:pt x="19563" y="20038"/>
                    </a:cubicBezTo>
                    <a:cubicBezTo>
                      <a:pt x="19603" y="20038"/>
                      <a:pt x="20229" y="19569"/>
                      <a:pt x="20229" y="19413"/>
                    </a:cubicBezTo>
                    <a:cubicBezTo>
                      <a:pt x="20229" y="19256"/>
                      <a:pt x="19987" y="19217"/>
                      <a:pt x="19926" y="19217"/>
                    </a:cubicBezTo>
                    <a:cubicBezTo>
                      <a:pt x="19684" y="19217"/>
                      <a:pt x="19261" y="18749"/>
                      <a:pt x="19261" y="18319"/>
                    </a:cubicBezTo>
                    <a:cubicBezTo>
                      <a:pt x="19261" y="18202"/>
                      <a:pt x="19341" y="18085"/>
                      <a:pt x="19361" y="17889"/>
                    </a:cubicBezTo>
                    <a:cubicBezTo>
                      <a:pt x="19321" y="17889"/>
                      <a:pt x="19220" y="17850"/>
                      <a:pt x="19139" y="17850"/>
                    </a:cubicBezTo>
                    <a:cubicBezTo>
                      <a:pt x="19180" y="17694"/>
                      <a:pt x="19503" y="17616"/>
                      <a:pt x="19503" y="17264"/>
                    </a:cubicBezTo>
                    <a:cubicBezTo>
                      <a:pt x="19503" y="16952"/>
                      <a:pt x="19240" y="17030"/>
                      <a:pt x="19039" y="17030"/>
                    </a:cubicBezTo>
                    <a:cubicBezTo>
                      <a:pt x="18655" y="17030"/>
                      <a:pt x="18474" y="17538"/>
                      <a:pt x="18212" y="17616"/>
                    </a:cubicBezTo>
                    <a:cubicBezTo>
                      <a:pt x="18333" y="17147"/>
                      <a:pt x="18514" y="17303"/>
                      <a:pt x="18716" y="16913"/>
                    </a:cubicBezTo>
                    <a:cubicBezTo>
                      <a:pt x="18837" y="16678"/>
                      <a:pt x="18736" y="16522"/>
                      <a:pt x="18938" y="16405"/>
                    </a:cubicBezTo>
                    <a:cubicBezTo>
                      <a:pt x="19261" y="16210"/>
                      <a:pt x="19462" y="16327"/>
                      <a:pt x="19805" y="16327"/>
                    </a:cubicBezTo>
                    <a:cubicBezTo>
                      <a:pt x="20249" y="16327"/>
                      <a:pt x="20491" y="16600"/>
                      <a:pt x="20753" y="15936"/>
                    </a:cubicBezTo>
                    <a:cubicBezTo>
                      <a:pt x="20874" y="15624"/>
                      <a:pt x="21600" y="15546"/>
                      <a:pt x="21600" y="14999"/>
                    </a:cubicBezTo>
                    <a:cubicBezTo>
                      <a:pt x="21600" y="14608"/>
                      <a:pt x="21519" y="14452"/>
                      <a:pt x="21439" y="14179"/>
                    </a:cubicBezTo>
                    <a:cubicBezTo>
                      <a:pt x="21378" y="14179"/>
                      <a:pt x="21479" y="14022"/>
                      <a:pt x="21378" y="13905"/>
                    </a:cubicBezTo>
                    <a:cubicBezTo>
                      <a:pt x="21378" y="13710"/>
                      <a:pt x="21378" y="13710"/>
                      <a:pt x="21378" y="13710"/>
                    </a:cubicBezTo>
                    <a:cubicBezTo>
                      <a:pt x="21176" y="13944"/>
                      <a:pt x="20753" y="14218"/>
                      <a:pt x="20531" y="14218"/>
                    </a:cubicBezTo>
                    <a:cubicBezTo>
                      <a:pt x="20511" y="14218"/>
                      <a:pt x="20450" y="14179"/>
                      <a:pt x="20450" y="14140"/>
                    </a:cubicBezTo>
                    <a:cubicBezTo>
                      <a:pt x="20612" y="13983"/>
                      <a:pt x="21116" y="13827"/>
                      <a:pt x="21176" y="13515"/>
                    </a:cubicBezTo>
                    <a:cubicBezTo>
                      <a:pt x="21176" y="13437"/>
                      <a:pt x="21096" y="13397"/>
                      <a:pt x="21096" y="13319"/>
                    </a:cubicBezTo>
                    <a:cubicBezTo>
                      <a:pt x="20874" y="13358"/>
                      <a:pt x="20430" y="13163"/>
                      <a:pt x="20430" y="12577"/>
                    </a:cubicBezTo>
                    <a:cubicBezTo>
                      <a:pt x="20430" y="12538"/>
                      <a:pt x="20430" y="12538"/>
                      <a:pt x="20430" y="12538"/>
                    </a:cubicBezTo>
                    <a:cubicBezTo>
                      <a:pt x="20229" y="12538"/>
                      <a:pt x="20108" y="12304"/>
                      <a:pt x="19987" y="12108"/>
                    </a:cubicBezTo>
                    <a:cubicBezTo>
                      <a:pt x="20047" y="12069"/>
                      <a:pt x="20128" y="12030"/>
                      <a:pt x="20128" y="11796"/>
                    </a:cubicBezTo>
                    <a:cubicBezTo>
                      <a:pt x="20128" y="11640"/>
                      <a:pt x="20047" y="11523"/>
                      <a:pt x="20067" y="11327"/>
                    </a:cubicBezTo>
                    <a:cubicBezTo>
                      <a:pt x="19987" y="11288"/>
                      <a:pt x="19704" y="10937"/>
                      <a:pt x="19765" y="10624"/>
                    </a:cubicBezTo>
                    <a:cubicBezTo>
                      <a:pt x="19866" y="10234"/>
                      <a:pt x="19482" y="10116"/>
                      <a:pt x="19462" y="9648"/>
                    </a:cubicBezTo>
                    <a:cubicBezTo>
                      <a:pt x="19442" y="9648"/>
                      <a:pt x="19341" y="9492"/>
                      <a:pt x="19321" y="9452"/>
                    </a:cubicBezTo>
                    <a:cubicBezTo>
                      <a:pt x="19240" y="9531"/>
                      <a:pt x="19099" y="9687"/>
                      <a:pt x="19099" y="9921"/>
                    </a:cubicBezTo>
                    <a:cubicBezTo>
                      <a:pt x="19099" y="10195"/>
                      <a:pt x="18817" y="10820"/>
                      <a:pt x="18595" y="10820"/>
                    </a:cubicBezTo>
                    <a:cubicBezTo>
                      <a:pt x="18434" y="10820"/>
                      <a:pt x="18413" y="10429"/>
                      <a:pt x="18313" y="10429"/>
                    </a:cubicBezTo>
                    <a:cubicBezTo>
                      <a:pt x="18151" y="10429"/>
                      <a:pt x="18091" y="9609"/>
                      <a:pt x="18071" y="9218"/>
                    </a:cubicBezTo>
                    <a:cubicBezTo>
                      <a:pt x="18030" y="8749"/>
                      <a:pt x="17546" y="9101"/>
                      <a:pt x="17546" y="8437"/>
                    </a:cubicBezTo>
                    <a:cubicBezTo>
                      <a:pt x="17304" y="8398"/>
                      <a:pt x="17244" y="7812"/>
                      <a:pt x="17002" y="7812"/>
                    </a:cubicBezTo>
                    <a:cubicBezTo>
                      <a:pt x="16881" y="7812"/>
                      <a:pt x="16881" y="7968"/>
                      <a:pt x="16760" y="7968"/>
                    </a:cubicBezTo>
                    <a:cubicBezTo>
                      <a:pt x="16497" y="7968"/>
                      <a:pt x="16336" y="7695"/>
                      <a:pt x="16074" y="7695"/>
                    </a:cubicBezTo>
                    <a:cubicBezTo>
                      <a:pt x="15953" y="7695"/>
                      <a:pt x="15812" y="7812"/>
                      <a:pt x="15812" y="8124"/>
                    </a:cubicBezTo>
                    <a:cubicBezTo>
                      <a:pt x="15812" y="8281"/>
                      <a:pt x="16134" y="8515"/>
                      <a:pt x="15852" y="8867"/>
                    </a:cubicBezTo>
                    <a:cubicBezTo>
                      <a:pt x="15731" y="9023"/>
                      <a:pt x="16013" y="9413"/>
                      <a:pt x="16013" y="9648"/>
                    </a:cubicBezTo>
                    <a:cubicBezTo>
                      <a:pt x="16054" y="10156"/>
                      <a:pt x="15792" y="10312"/>
                      <a:pt x="15691" y="10390"/>
                    </a:cubicBezTo>
                    <a:cubicBezTo>
                      <a:pt x="15892" y="11054"/>
                      <a:pt x="16195" y="11288"/>
                      <a:pt x="16195" y="12421"/>
                    </a:cubicBezTo>
                    <a:cubicBezTo>
                      <a:pt x="16195" y="12733"/>
                      <a:pt x="15671" y="13515"/>
                      <a:pt x="15489" y="13554"/>
                    </a:cubicBezTo>
                    <a:cubicBezTo>
                      <a:pt x="15792" y="13866"/>
                      <a:pt x="15671" y="14804"/>
                      <a:pt x="15792" y="15116"/>
                    </a:cubicBezTo>
                    <a:cubicBezTo>
                      <a:pt x="15771" y="15194"/>
                      <a:pt x="15650" y="15311"/>
                      <a:pt x="15630" y="15507"/>
                    </a:cubicBezTo>
                    <a:cubicBezTo>
                      <a:pt x="15529" y="15507"/>
                      <a:pt x="15449" y="15858"/>
                      <a:pt x="15368" y="15741"/>
                    </a:cubicBezTo>
                    <a:cubicBezTo>
                      <a:pt x="15146" y="15390"/>
                      <a:pt x="14844" y="14843"/>
                      <a:pt x="14844" y="14335"/>
                    </a:cubicBezTo>
                    <a:cubicBezTo>
                      <a:pt x="14844" y="13788"/>
                      <a:pt x="14884" y="13358"/>
                      <a:pt x="14642" y="13046"/>
                    </a:cubicBezTo>
                    <a:cubicBezTo>
                      <a:pt x="14057" y="13046"/>
                      <a:pt x="14057" y="13046"/>
                      <a:pt x="14057" y="13046"/>
                    </a:cubicBezTo>
                    <a:cubicBezTo>
                      <a:pt x="13734" y="12577"/>
                      <a:pt x="13351" y="12304"/>
                      <a:pt x="12968" y="12030"/>
                    </a:cubicBezTo>
                    <a:cubicBezTo>
                      <a:pt x="12908" y="11952"/>
                      <a:pt x="12686" y="11679"/>
                      <a:pt x="12565" y="11679"/>
                    </a:cubicBezTo>
                    <a:cubicBezTo>
                      <a:pt x="12444" y="11679"/>
                      <a:pt x="12383" y="11952"/>
                      <a:pt x="12242" y="11952"/>
                    </a:cubicBezTo>
                    <a:cubicBezTo>
                      <a:pt x="12242" y="11523"/>
                      <a:pt x="12101" y="10546"/>
                      <a:pt x="11899" y="10546"/>
                    </a:cubicBezTo>
                    <a:cubicBezTo>
                      <a:pt x="11818" y="10546"/>
                      <a:pt x="11778" y="10702"/>
                      <a:pt x="11677" y="10741"/>
                    </a:cubicBezTo>
                    <a:cubicBezTo>
                      <a:pt x="11718" y="10507"/>
                      <a:pt x="11677" y="10468"/>
                      <a:pt x="11677" y="9960"/>
                    </a:cubicBezTo>
                    <a:cubicBezTo>
                      <a:pt x="11677" y="9257"/>
                      <a:pt x="11778" y="8867"/>
                      <a:pt x="12000" y="8437"/>
                    </a:cubicBezTo>
                    <a:cubicBezTo>
                      <a:pt x="12061" y="8320"/>
                      <a:pt x="12222" y="7656"/>
                      <a:pt x="12282" y="7578"/>
                    </a:cubicBezTo>
                    <a:cubicBezTo>
                      <a:pt x="12444" y="7499"/>
                      <a:pt x="12706" y="7656"/>
                      <a:pt x="12706" y="7265"/>
                    </a:cubicBezTo>
                    <a:cubicBezTo>
                      <a:pt x="12706" y="6992"/>
                      <a:pt x="12363" y="6953"/>
                      <a:pt x="12242" y="6835"/>
                    </a:cubicBezTo>
                    <a:cubicBezTo>
                      <a:pt x="12323" y="6875"/>
                      <a:pt x="12040" y="6523"/>
                      <a:pt x="12766" y="6953"/>
                    </a:cubicBezTo>
                    <a:cubicBezTo>
                      <a:pt x="12968" y="7070"/>
                      <a:pt x="12847" y="6601"/>
                      <a:pt x="12948" y="6601"/>
                    </a:cubicBezTo>
                    <a:cubicBezTo>
                      <a:pt x="12968" y="6601"/>
                      <a:pt x="13049" y="6601"/>
                      <a:pt x="13150" y="6601"/>
                    </a:cubicBezTo>
                    <a:cubicBezTo>
                      <a:pt x="13351" y="6601"/>
                      <a:pt x="13472" y="6171"/>
                      <a:pt x="13613" y="5976"/>
                    </a:cubicBezTo>
                    <a:cubicBezTo>
                      <a:pt x="13613" y="5703"/>
                      <a:pt x="13613" y="5703"/>
                      <a:pt x="13613" y="5703"/>
                    </a:cubicBezTo>
                    <a:cubicBezTo>
                      <a:pt x="13311" y="5546"/>
                      <a:pt x="13008" y="5664"/>
                      <a:pt x="12887" y="5117"/>
                    </a:cubicBezTo>
                    <a:cubicBezTo>
                      <a:pt x="12887" y="5117"/>
                      <a:pt x="12968" y="5117"/>
                      <a:pt x="13049" y="5117"/>
                    </a:cubicBezTo>
                    <a:cubicBezTo>
                      <a:pt x="13150" y="5273"/>
                      <a:pt x="13271" y="5507"/>
                      <a:pt x="13432" y="5507"/>
                    </a:cubicBezTo>
                    <a:cubicBezTo>
                      <a:pt x="13573" y="5507"/>
                      <a:pt x="13835" y="5156"/>
                      <a:pt x="13835" y="4961"/>
                    </a:cubicBezTo>
                    <a:cubicBezTo>
                      <a:pt x="13835" y="4882"/>
                      <a:pt x="13714" y="4570"/>
                      <a:pt x="13775" y="4570"/>
                    </a:cubicBezTo>
                    <a:cubicBezTo>
                      <a:pt x="13976" y="4570"/>
                      <a:pt x="14037" y="4922"/>
                      <a:pt x="14178" y="4922"/>
                    </a:cubicBezTo>
                    <a:cubicBezTo>
                      <a:pt x="14259" y="4922"/>
                      <a:pt x="14299" y="4804"/>
                      <a:pt x="14461" y="4804"/>
                    </a:cubicBezTo>
                    <a:cubicBezTo>
                      <a:pt x="14420" y="4687"/>
                      <a:pt x="14461" y="4375"/>
                      <a:pt x="14561" y="4687"/>
                    </a:cubicBezTo>
                    <a:cubicBezTo>
                      <a:pt x="14622" y="4882"/>
                      <a:pt x="15086" y="4101"/>
                      <a:pt x="15086" y="3906"/>
                    </a:cubicBezTo>
                    <a:cubicBezTo>
                      <a:pt x="15086" y="3750"/>
                      <a:pt x="14884" y="3554"/>
                      <a:pt x="14884" y="3476"/>
                    </a:cubicBezTo>
                    <a:cubicBezTo>
                      <a:pt x="14884" y="3320"/>
                      <a:pt x="14763" y="3047"/>
                      <a:pt x="15045" y="2812"/>
                    </a:cubicBezTo>
                    <a:cubicBezTo>
                      <a:pt x="15086" y="2656"/>
                      <a:pt x="15045" y="2656"/>
                      <a:pt x="15045" y="2383"/>
                    </a:cubicBezTo>
                    <a:cubicBezTo>
                      <a:pt x="14763" y="2383"/>
                      <a:pt x="14824" y="1953"/>
                      <a:pt x="14461" y="1953"/>
                    </a:cubicBezTo>
                    <a:cubicBezTo>
                      <a:pt x="14380" y="1914"/>
                      <a:pt x="14319" y="1836"/>
                      <a:pt x="14239" y="1836"/>
                    </a:cubicBezTo>
                    <a:cubicBezTo>
                      <a:pt x="14138" y="1836"/>
                      <a:pt x="14017" y="1953"/>
                      <a:pt x="14017" y="2148"/>
                    </a:cubicBezTo>
                    <a:cubicBezTo>
                      <a:pt x="14017" y="2383"/>
                      <a:pt x="14158" y="2461"/>
                      <a:pt x="14158" y="2617"/>
                    </a:cubicBezTo>
                    <a:cubicBezTo>
                      <a:pt x="14158" y="2812"/>
                      <a:pt x="13956" y="2812"/>
                      <a:pt x="13896" y="2969"/>
                    </a:cubicBezTo>
                    <a:cubicBezTo>
                      <a:pt x="13835" y="3281"/>
                      <a:pt x="13855" y="3515"/>
                      <a:pt x="13734" y="3828"/>
                    </a:cubicBezTo>
                    <a:cubicBezTo>
                      <a:pt x="13533" y="4297"/>
                      <a:pt x="13271" y="3515"/>
                      <a:pt x="13271" y="3320"/>
                    </a:cubicBezTo>
                    <a:cubicBezTo>
                      <a:pt x="13271" y="3086"/>
                      <a:pt x="13412" y="3164"/>
                      <a:pt x="13412" y="2890"/>
                    </a:cubicBezTo>
                    <a:cubicBezTo>
                      <a:pt x="13412" y="2773"/>
                      <a:pt x="13150" y="2305"/>
                      <a:pt x="13089" y="2305"/>
                    </a:cubicBezTo>
                    <a:cubicBezTo>
                      <a:pt x="12827" y="2305"/>
                      <a:pt x="13008" y="3047"/>
                      <a:pt x="12726" y="3047"/>
                    </a:cubicBezTo>
                    <a:cubicBezTo>
                      <a:pt x="12726" y="2734"/>
                      <a:pt x="12706" y="2539"/>
                      <a:pt x="12524" y="2344"/>
                    </a:cubicBezTo>
                    <a:cubicBezTo>
                      <a:pt x="12545" y="2265"/>
                      <a:pt x="12565" y="2226"/>
                      <a:pt x="12605" y="2148"/>
                    </a:cubicBezTo>
                    <a:cubicBezTo>
                      <a:pt x="12464" y="1992"/>
                      <a:pt x="12282" y="2148"/>
                      <a:pt x="12161" y="1875"/>
                    </a:cubicBezTo>
                    <a:cubicBezTo>
                      <a:pt x="12222" y="1836"/>
                      <a:pt x="12383" y="1719"/>
                      <a:pt x="12383" y="1484"/>
                    </a:cubicBezTo>
                    <a:cubicBezTo>
                      <a:pt x="12383" y="1133"/>
                      <a:pt x="12121" y="1172"/>
                      <a:pt x="12121" y="898"/>
                    </a:cubicBezTo>
                    <a:cubicBezTo>
                      <a:pt x="12121" y="391"/>
                      <a:pt x="11919" y="39"/>
                      <a:pt x="11576" y="0"/>
                    </a:cubicBezTo>
                    <a:cubicBezTo>
                      <a:pt x="11395" y="0"/>
                      <a:pt x="11476" y="234"/>
                      <a:pt x="11476" y="391"/>
                    </a:cubicBezTo>
                    <a:cubicBezTo>
                      <a:pt x="11375" y="430"/>
                      <a:pt x="11234" y="391"/>
                      <a:pt x="11234" y="664"/>
                    </a:cubicBezTo>
                    <a:cubicBezTo>
                      <a:pt x="11234" y="820"/>
                      <a:pt x="11314" y="898"/>
                      <a:pt x="11314" y="1094"/>
                    </a:cubicBezTo>
                    <a:cubicBezTo>
                      <a:pt x="11314" y="1250"/>
                      <a:pt x="11193" y="1250"/>
                      <a:pt x="11193" y="1484"/>
                    </a:cubicBezTo>
                    <a:cubicBezTo>
                      <a:pt x="11193" y="2031"/>
                      <a:pt x="11798" y="1719"/>
                      <a:pt x="11798" y="2305"/>
                    </a:cubicBezTo>
                    <a:cubicBezTo>
                      <a:pt x="11798" y="2383"/>
                      <a:pt x="11718" y="2812"/>
                      <a:pt x="11718" y="2812"/>
                    </a:cubicBezTo>
                    <a:cubicBezTo>
                      <a:pt x="11778" y="2734"/>
                      <a:pt x="11839" y="2695"/>
                      <a:pt x="11919" y="2617"/>
                    </a:cubicBezTo>
                    <a:cubicBezTo>
                      <a:pt x="12020" y="3320"/>
                      <a:pt x="11435" y="3008"/>
                      <a:pt x="11435" y="3828"/>
                    </a:cubicBezTo>
                    <a:cubicBezTo>
                      <a:pt x="11153" y="3984"/>
                      <a:pt x="11375" y="3437"/>
                      <a:pt x="11314" y="3242"/>
                    </a:cubicBezTo>
                    <a:cubicBezTo>
                      <a:pt x="11274" y="3164"/>
                      <a:pt x="11032" y="3047"/>
                      <a:pt x="10911" y="3047"/>
                    </a:cubicBezTo>
                    <a:cubicBezTo>
                      <a:pt x="10750" y="3047"/>
                      <a:pt x="10689" y="3203"/>
                      <a:pt x="10689" y="3593"/>
                    </a:cubicBezTo>
                    <a:cubicBezTo>
                      <a:pt x="10528" y="3554"/>
                      <a:pt x="10427" y="3593"/>
                      <a:pt x="9923" y="3593"/>
                    </a:cubicBezTo>
                    <a:cubicBezTo>
                      <a:pt x="9439" y="3593"/>
                      <a:pt x="8894" y="3242"/>
                      <a:pt x="8773" y="2539"/>
                    </a:cubicBezTo>
                    <a:cubicBezTo>
                      <a:pt x="8612" y="2617"/>
                      <a:pt x="8067" y="2656"/>
                      <a:pt x="8067" y="3047"/>
                    </a:cubicBezTo>
                    <a:cubicBezTo>
                      <a:pt x="8067" y="3164"/>
                      <a:pt x="8128" y="3203"/>
                      <a:pt x="8188" y="3203"/>
                    </a:cubicBezTo>
                    <a:cubicBezTo>
                      <a:pt x="8329" y="3203"/>
                      <a:pt x="8571" y="3086"/>
                      <a:pt x="8672" y="2929"/>
                    </a:cubicBezTo>
                    <a:cubicBezTo>
                      <a:pt x="8713" y="3515"/>
                      <a:pt x="8249" y="3047"/>
                      <a:pt x="8249" y="3633"/>
                    </a:cubicBezTo>
                    <a:cubicBezTo>
                      <a:pt x="8249" y="3750"/>
                      <a:pt x="8350" y="4140"/>
                      <a:pt x="8309" y="4140"/>
                    </a:cubicBezTo>
                    <a:cubicBezTo>
                      <a:pt x="8128" y="4140"/>
                      <a:pt x="8087" y="3711"/>
                      <a:pt x="7946" y="3593"/>
                    </a:cubicBezTo>
                    <a:cubicBezTo>
                      <a:pt x="7805" y="3476"/>
                      <a:pt x="7805" y="3476"/>
                      <a:pt x="7805" y="3476"/>
                    </a:cubicBezTo>
                    <a:cubicBezTo>
                      <a:pt x="7603" y="3476"/>
                      <a:pt x="7462" y="3476"/>
                      <a:pt x="7240" y="3476"/>
                    </a:cubicBezTo>
                    <a:cubicBezTo>
                      <a:pt x="7059" y="3476"/>
                      <a:pt x="6938" y="3593"/>
                      <a:pt x="6756" y="3633"/>
                    </a:cubicBezTo>
                    <a:cubicBezTo>
                      <a:pt x="6393" y="3633"/>
                      <a:pt x="6393" y="3398"/>
                      <a:pt x="6393" y="3359"/>
                    </a:cubicBezTo>
                    <a:cubicBezTo>
                      <a:pt x="6393" y="3203"/>
                      <a:pt x="6676" y="3242"/>
                      <a:pt x="6716" y="3164"/>
                    </a:cubicBezTo>
                    <a:cubicBezTo>
                      <a:pt x="6474" y="2500"/>
                      <a:pt x="6514" y="2578"/>
                      <a:pt x="6010" y="2656"/>
                    </a:cubicBezTo>
                    <a:cubicBezTo>
                      <a:pt x="5466" y="2734"/>
                      <a:pt x="5203" y="1875"/>
                      <a:pt x="4659" y="1875"/>
                    </a:cubicBezTo>
                    <a:cubicBezTo>
                      <a:pt x="4497" y="1875"/>
                      <a:pt x="4417" y="2109"/>
                      <a:pt x="4276" y="2109"/>
                    </a:cubicBezTo>
                    <a:cubicBezTo>
                      <a:pt x="4175" y="2109"/>
                      <a:pt x="4074" y="1797"/>
                      <a:pt x="4074" y="1641"/>
                    </a:cubicBezTo>
                    <a:cubicBezTo>
                      <a:pt x="3892" y="1719"/>
                      <a:pt x="3892" y="2109"/>
                      <a:pt x="3711" y="2109"/>
                    </a:cubicBezTo>
                    <a:cubicBezTo>
                      <a:pt x="3550" y="2109"/>
                      <a:pt x="3308" y="1328"/>
                      <a:pt x="3247" y="1328"/>
                    </a:cubicBezTo>
                    <a:cubicBezTo>
                      <a:pt x="3086" y="1328"/>
                      <a:pt x="3146" y="1836"/>
                      <a:pt x="2945" y="1836"/>
                    </a:cubicBezTo>
                    <a:cubicBezTo>
                      <a:pt x="2884" y="1836"/>
                      <a:pt x="2824" y="1719"/>
                      <a:pt x="2783" y="1562"/>
                    </a:cubicBezTo>
                    <a:cubicBezTo>
                      <a:pt x="2521" y="1719"/>
                      <a:pt x="2420" y="1719"/>
                      <a:pt x="2178" y="1914"/>
                    </a:cubicBezTo>
                    <a:cubicBezTo>
                      <a:pt x="2077" y="1953"/>
                      <a:pt x="1835" y="2305"/>
                      <a:pt x="1755" y="2148"/>
                    </a:cubicBezTo>
                    <a:cubicBezTo>
                      <a:pt x="1533" y="1719"/>
                      <a:pt x="1573" y="2265"/>
                      <a:pt x="1492" y="2265"/>
                    </a:cubicBezTo>
                    <a:cubicBezTo>
                      <a:pt x="908" y="2305"/>
                      <a:pt x="1311" y="2734"/>
                      <a:pt x="1230" y="2734"/>
                    </a:cubicBezTo>
                    <a:cubicBezTo>
                      <a:pt x="1008" y="2734"/>
                      <a:pt x="605" y="2617"/>
                      <a:pt x="242" y="2187"/>
                    </a:cubicBezTo>
                    <a:cubicBezTo>
                      <a:pt x="222" y="2187"/>
                      <a:pt x="121" y="2031"/>
                      <a:pt x="121" y="1992"/>
                    </a:cubicBezTo>
                    <a:cubicBezTo>
                      <a:pt x="61" y="2031"/>
                      <a:pt x="101" y="2031"/>
                      <a:pt x="0" y="1992"/>
                    </a:cubicBezTo>
                    <a:cubicBezTo>
                      <a:pt x="0" y="9452"/>
                      <a:pt x="0" y="9452"/>
                      <a:pt x="0" y="9452"/>
                    </a:cubicBezTo>
                    <a:cubicBezTo>
                      <a:pt x="121" y="9648"/>
                      <a:pt x="383" y="9374"/>
                      <a:pt x="504" y="9687"/>
                    </a:cubicBezTo>
                    <a:cubicBezTo>
                      <a:pt x="585" y="9921"/>
                      <a:pt x="766" y="10390"/>
                      <a:pt x="948" y="10390"/>
                    </a:cubicBezTo>
                    <a:cubicBezTo>
                      <a:pt x="1069" y="10390"/>
                      <a:pt x="1069" y="10038"/>
                      <a:pt x="1190" y="9960"/>
                    </a:cubicBezTo>
                    <a:cubicBezTo>
                      <a:pt x="1250" y="9921"/>
                      <a:pt x="1291" y="9960"/>
                      <a:pt x="1351" y="9882"/>
                    </a:cubicBezTo>
                    <a:cubicBezTo>
                      <a:pt x="1634" y="10390"/>
                      <a:pt x="1755" y="10585"/>
                      <a:pt x="1997" y="11249"/>
                    </a:cubicBezTo>
                    <a:cubicBezTo>
                      <a:pt x="2017" y="11327"/>
                      <a:pt x="2077" y="11366"/>
                      <a:pt x="2118" y="11523"/>
                    </a:cubicBezTo>
                    <a:cubicBezTo>
                      <a:pt x="2138" y="11718"/>
                      <a:pt x="2178" y="11952"/>
                      <a:pt x="2279" y="12148"/>
                    </a:cubicBezTo>
                    <a:cubicBezTo>
                      <a:pt x="2339" y="12265"/>
                      <a:pt x="2440" y="12226"/>
                      <a:pt x="2501" y="12343"/>
                    </a:cubicBezTo>
                    <a:cubicBezTo>
                      <a:pt x="2582" y="12499"/>
                      <a:pt x="2723" y="12577"/>
                      <a:pt x="2723" y="12968"/>
                    </a:cubicBezTo>
                    <a:cubicBezTo>
                      <a:pt x="2723" y="13124"/>
                      <a:pt x="2602" y="13163"/>
                      <a:pt x="2602" y="13280"/>
                    </a:cubicBezTo>
                    <a:cubicBezTo>
                      <a:pt x="2602" y="13397"/>
                      <a:pt x="2662" y="13437"/>
                      <a:pt x="2662" y="13554"/>
                    </a:cubicBezTo>
                    <a:cubicBezTo>
                      <a:pt x="2662" y="13749"/>
                      <a:pt x="2622" y="14218"/>
                      <a:pt x="2743" y="14296"/>
                    </a:cubicBezTo>
                    <a:cubicBezTo>
                      <a:pt x="2824" y="14335"/>
                      <a:pt x="2884" y="14335"/>
                      <a:pt x="2945" y="14452"/>
                    </a:cubicBezTo>
                    <a:cubicBezTo>
                      <a:pt x="3025" y="14569"/>
                      <a:pt x="2924" y="14804"/>
                      <a:pt x="3025" y="14960"/>
                    </a:cubicBezTo>
                    <a:cubicBezTo>
                      <a:pt x="3025" y="14960"/>
                      <a:pt x="3267" y="15233"/>
                      <a:pt x="3267" y="15272"/>
                    </a:cubicBezTo>
                    <a:cubicBezTo>
                      <a:pt x="3328" y="15663"/>
                      <a:pt x="3348" y="16132"/>
                      <a:pt x="3650" y="16132"/>
                    </a:cubicBezTo>
                    <a:cubicBezTo>
                      <a:pt x="3691" y="16483"/>
                      <a:pt x="4013" y="16249"/>
                      <a:pt x="4074" y="16718"/>
                    </a:cubicBezTo>
                    <a:cubicBezTo>
                      <a:pt x="4114" y="16874"/>
                      <a:pt x="4336" y="16913"/>
                      <a:pt x="4417" y="17069"/>
                    </a:cubicBezTo>
                    <a:cubicBezTo>
                      <a:pt x="4437" y="17108"/>
                      <a:pt x="4477" y="17147"/>
                      <a:pt x="4518" y="17186"/>
                    </a:cubicBezTo>
                    <a:cubicBezTo>
                      <a:pt x="4518" y="17186"/>
                      <a:pt x="4518" y="17186"/>
                      <a:pt x="4518" y="17186"/>
                    </a:cubicBezTo>
                    <a:cubicBezTo>
                      <a:pt x="11637" y="17186"/>
                      <a:pt x="11637" y="17186"/>
                      <a:pt x="11637" y="17186"/>
                    </a:cubicBezTo>
                    <a:cubicBezTo>
                      <a:pt x="11637" y="16991"/>
                      <a:pt x="11637" y="16991"/>
                      <a:pt x="11637" y="16991"/>
                    </a:cubicBezTo>
                    <a:cubicBezTo>
                      <a:pt x="11758" y="17147"/>
                      <a:pt x="11738" y="17303"/>
                      <a:pt x="11859" y="17421"/>
                    </a:cubicBezTo>
                    <a:cubicBezTo>
                      <a:pt x="12303" y="17421"/>
                      <a:pt x="12303" y="17421"/>
                      <a:pt x="12303" y="17421"/>
                    </a:cubicBezTo>
                    <a:cubicBezTo>
                      <a:pt x="12484" y="17772"/>
                      <a:pt x="12706" y="17772"/>
                      <a:pt x="13049" y="17772"/>
                    </a:cubicBezTo>
                    <a:cubicBezTo>
                      <a:pt x="13150" y="17694"/>
                      <a:pt x="13170" y="17772"/>
                      <a:pt x="13271" y="17655"/>
                    </a:cubicBezTo>
                    <a:cubicBezTo>
                      <a:pt x="13351" y="17577"/>
                      <a:pt x="13331" y="17303"/>
                      <a:pt x="13412" y="17303"/>
                    </a:cubicBezTo>
                    <a:cubicBezTo>
                      <a:pt x="13513" y="17303"/>
                      <a:pt x="13593" y="17616"/>
                      <a:pt x="13634" y="17694"/>
                    </a:cubicBezTo>
                    <a:cubicBezTo>
                      <a:pt x="13654" y="17616"/>
                      <a:pt x="13634" y="17499"/>
                      <a:pt x="13634" y="17460"/>
                    </a:cubicBezTo>
                    <a:cubicBezTo>
                      <a:pt x="13654" y="17460"/>
                      <a:pt x="13674" y="17460"/>
                      <a:pt x="13714" y="17460"/>
                    </a:cubicBezTo>
                    <a:cubicBezTo>
                      <a:pt x="13755" y="17460"/>
                      <a:pt x="14138" y="18046"/>
                      <a:pt x="14158" y="18085"/>
                    </a:cubicBezTo>
                    <a:cubicBezTo>
                      <a:pt x="14198" y="18319"/>
                      <a:pt x="14158" y="18475"/>
                      <a:pt x="14218" y="18631"/>
                    </a:cubicBezTo>
                    <a:cubicBezTo>
                      <a:pt x="14420" y="19022"/>
                      <a:pt x="14703" y="18944"/>
                      <a:pt x="14924" y="19217"/>
                    </a:cubicBezTo>
                    <a:cubicBezTo>
                      <a:pt x="15166" y="19217"/>
                      <a:pt x="15166" y="19217"/>
                      <a:pt x="15166" y="19217"/>
                    </a:cubicBezTo>
                    <a:cubicBezTo>
                      <a:pt x="15267" y="19335"/>
                      <a:pt x="15388" y="19530"/>
                      <a:pt x="15388" y="19764"/>
                    </a:cubicBezTo>
                    <a:cubicBezTo>
                      <a:pt x="15388" y="19881"/>
                      <a:pt x="15368" y="19999"/>
                      <a:pt x="15308" y="19999"/>
                    </a:cubicBezTo>
                    <a:cubicBezTo>
                      <a:pt x="15207" y="19999"/>
                      <a:pt x="15086" y="19764"/>
                      <a:pt x="15066" y="19686"/>
                    </a:cubicBezTo>
                    <a:cubicBezTo>
                      <a:pt x="15025" y="19959"/>
                      <a:pt x="14945" y="20780"/>
                      <a:pt x="14824" y="20780"/>
                    </a:cubicBezTo>
                    <a:cubicBezTo>
                      <a:pt x="14723" y="21014"/>
                      <a:pt x="14622" y="21131"/>
                      <a:pt x="14622" y="21366"/>
                    </a:cubicBezTo>
                    <a:cubicBezTo>
                      <a:pt x="14642" y="21444"/>
                      <a:pt x="14703" y="21600"/>
                      <a:pt x="14763" y="21600"/>
                    </a:cubicBezTo>
                    <a:cubicBezTo>
                      <a:pt x="14844" y="21600"/>
                      <a:pt x="14844" y="21483"/>
                      <a:pt x="14884" y="21405"/>
                    </a:cubicBezTo>
                    <a:cubicBezTo>
                      <a:pt x="14965" y="21248"/>
                      <a:pt x="15086" y="21288"/>
                      <a:pt x="15227" y="21288"/>
                    </a:cubicBezTo>
                    <a:cubicBezTo>
                      <a:pt x="15328" y="21288"/>
                      <a:pt x="15388" y="21405"/>
                      <a:pt x="15429" y="21327"/>
                    </a:cubicBezTo>
                    <a:cubicBezTo>
                      <a:pt x="15489" y="21288"/>
                      <a:pt x="15529" y="21248"/>
                      <a:pt x="15570" y="21209"/>
                    </a:cubicBezTo>
                    <a:cubicBezTo>
                      <a:pt x="15570" y="21092"/>
                      <a:pt x="15550" y="21014"/>
                      <a:pt x="15529" y="20936"/>
                    </a:cubicBezTo>
                    <a:cubicBezTo>
                      <a:pt x="15509" y="20858"/>
                      <a:pt x="15469" y="20819"/>
                      <a:pt x="15469" y="20741"/>
                    </a:cubicBezTo>
                    <a:cubicBezTo>
                      <a:pt x="15469" y="20663"/>
                      <a:pt x="15550" y="20624"/>
                      <a:pt x="15590" y="20624"/>
                    </a:cubicBezTo>
                    <a:cubicBezTo>
                      <a:pt x="15771" y="20506"/>
                      <a:pt x="16195" y="20272"/>
                      <a:pt x="16417" y="20272"/>
                    </a:cubicBezTo>
                    <a:cubicBezTo>
                      <a:pt x="16437" y="20272"/>
                      <a:pt x="16760" y="19647"/>
                      <a:pt x="16820" y="19569"/>
                    </a:cubicBezTo>
                    <a:cubicBezTo>
                      <a:pt x="16861" y="19491"/>
                      <a:pt x="17082" y="19530"/>
                      <a:pt x="17284" y="19530"/>
                    </a:cubicBezTo>
                    <a:cubicBezTo>
                      <a:pt x="17365" y="19530"/>
                      <a:pt x="17425" y="19530"/>
                      <a:pt x="17506" y="19530"/>
                    </a:cubicBezTo>
                    <a:cubicBezTo>
                      <a:pt x="17587" y="19530"/>
                      <a:pt x="17667" y="19452"/>
                      <a:pt x="17728" y="19452"/>
                    </a:cubicBezTo>
                    <a:cubicBezTo>
                      <a:pt x="17829" y="19413"/>
                      <a:pt x="17788" y="19374"/>
                      <a:pt x="17829" y="19295"/>
                    </a:cubicBezTo>
                    <a:cubicBezTo>
                      <a:pt x="17990" y="18983"/>
                      <a:pt x="17990" y="18397"/>
                      <a:pt x="18212" y="18085"/>
                    </a:cubicBezTo>
                    <a:cubicBezTo>
                      <a:pt x="18313" y="18358"/>
                      <a:pt x="18474" y="17967"/>
                      <a:pt x="18555" y="18241"/>
                    </a:cubicBezTo>
                    <a:cubicBezTo>
                      <a:pt x="18676" y="18671"/>
                      <a:pt x="18595" y="19295"/>
                      <a:pt x="18716" y="19725"/>
                    </a:cubicBezTo>
                    <a:lnTo>
                      <a:pt x="18716" y="19647"/>
                    </a:ln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27" name="Shape 1775"/>
              <p:cNvSpPr>
                <a:spLocks/>
              </p:cNvSpPr>
              <p:nvPr/>
            </p:nvSpPr>
            <p:spPr bwMode="auto">
              <a:xfrm>
                <a:off x="-1" y="620306"/>
                <a:ext cx="846462" cy="611566"/>
              </a:xfrm>
              <a:custGeom>
                <a:avLst/>
                <a:gdLst>
                  <a:gd name="T0" fmla="*/ 2147483647 w 21600"/>
                  <a:gd name="T1" fmla="*/ 2147483647 h 21296"/>
                  <a:gd name="T2" fmla="*/ 2147483647 w 21600"/>
                  <a:gd name="T3" fmla="*/ 2147483647 h 21296"/>
                  <a:gd name="T4" fmla="*/ 2147483647 w 21600"/>
                  <a:gd name="T5" fmla="*/ 2147483647 h 21296"/>
                  <a:gd name="T6" fmla="*/ 2147483647 w 21600"/>
                  <a:gd name="T7" fmla="*/ 2147483647 h 21296"/>
                  <a:gd name="T8" fmla="*/ 0 60000 65536"/>
                  <a:gd name="T9" fmla="*/ 1 60000 65536"/>
                  <a:gd name="T10" fmla="*/ 2 60000 65536"/>
                  <a:gd name="T11" fmla="*/ 3 60000 65536"/>
                  <a:gd name="T12" fmla="*/ 0 w 21600"/>
                  <a:gd name="T13" fmla="*/ 0 h 21296"/>
                  <a:gd name="T14" fmla="*/ 21600 w 21600"/>
                  <a:gd name="T15" fmla="*/ 21296 h 21296"/>
                </a:gdLst>
                <a:ahLst/>
                <a:cxnLst>
                  <a:cxn ang="T8">
                    <a:pos x="T0" y="T1"/>
                  </a:cxn>
                  <a:cxn ang="T9">
                    <a:pos x="T2" y="T3"/>
                  </a:cxn>
                  <a:cxn ang="T10">
                    <a:pos x="T4" y="T5"/>
                  </a:cxn>
                  <a:cxn ang="T11">
                    <a:pos x="T6" y="T7"/>
                  </a:cxn>
                </a:cxnLst>
                <a:rect l="T12" t="T13" r="T14" b="T15"/>
                <a:pathLst>
                  <a:path w="21600" h="21296" extrusionOk="0">
                    <a:moveTo>
                      <a:pt x="15383" y="2330"/>
                    </a:moveTo>
                    <a:cubicBezTo>
                      <a:pt x="15383" y="14358"/>
                      <a:pt x="15383" y="14358"/>
                      <a:pt x="15383" y="14358"/>
                    </a:cubicBezTo>
                    <a:cubicBezTo>
                      <a:pt x="15659" y="14673"/>
                      <a:pt x="16258" y="14232"/>
                      <a:pt x="16534" y="14736"/>
                    </a:cubicBezTo>
                    <a:cubicBezTo>
                      <a:pt x="16718" y="15114"/>
                      <a:pt x="17133" y="15869"/>
                      <a:pt x="17547" y="15869"/>
                    </a:cubicBezTo>
                    <a:cubicBezTo>
                      <a:pt x="17823" y="15869"/>
                      <a:pt x="17823" y="15303"/>
                      <a:pt x="18100" y="15177"/>
                    </a:cubicBezTo>
                    <a:cubicBezTo>
                      <a:pt x="18238" y="15114"/>
                      <a:pt x="18330" y="15177"/>
                      <a:pt x="18468" y="15051"/>
                    </a:cubicBezTo>
                    <a:cubicBezTo>
                      <a:pt x="19113" y="15869"/>
                      <a:pt x="19389" y="16184"/>
                      <a:pt x="19942" y="17255"/>
                    </a:cubicBezTo>
                    <a:cubicBezTo>
                      <a:pt x="19988" y="17381"/>
                      <a:pt x="20126" y="17444"/>
                      <a:pt x="20218" y="17696"/>
                    </a:cubicBezTo>
                    <a:cubicBezTo>
                      <a:pt x="20264" y="18010"/>
                      <a:pt x="20357" y="18388"/>
                      <a:pt x="20587" y="18703"/>
                    </a:cubicBezTo>
                    <a:cubicBezTo>
                      <a:pt x="20725" y="18892"/>
                      <a:pt x="20955" y="18829"/>
                      <a:pt x="21093" y="19018"/>
                    </a:cubicBezTo>
                    <a:cubicBezTo>
                      <a:pt x="21278" y="19270"/>
                      <a:pt x="21600" y="19396"/>
                      <a:pt x="21600" y="20026"/>
                    </a:cubicBezTo>
                    <a:cubicBezTo>
                      <a:pt x="21600" y="20278"/>
                      <a:pt x="21324" y="20341"/>
                      <a:pt x="21324" y="20529"/>
                    </a:cubicBezTo>
                    <a:cubicBezTo>
                      <a:pt x="21232" y="20529"/>
                      <a:pt x="21232" y="20592"/>
                      <a:pt x="21139" y="20592"/>
                    </a:cubicBezTo>
                    <a:cubicBezTo>
                      <a:pt x="20771" y="20592"/>
                      <a:pt x="20264" y="20026"/>
                      <a:pt x="20264" y="19774"/>
                    </a:cubicBezTo>
                    <a:cubicBezTo>
                      <a:pt x="20264" y="19522"/>
                      <a:pt x="20264" y="19585"/>
                      <a:pt x="20264" y="19333"/>
                    </a:cubicBezTo>
                    <a:cubicBezTo>
                      <a:pt x="20264" y="18892"/>
                      <a:pt x="20034" y="18892"/>
                      <a:pt x="19666" y="18892"/>
                    </a:cubicBezTo>
                    <a:cubicBezTo>
                      <a:pt x="19389" y="18892"/>
                      <a:pt x="19297" y="18640"/>
                      <a:pt x="19297" y="18514"/>
                    </a:cubicBezTo>
                    <a:cubicBezTo>
                      <a:pt x="19297" y="18262"/>
                      <a:pt x="19620" y="18262"/>
                      <a:pt x="19620" y="18010"/>
                    </a:cubicBezTo>
                    <a:cubicBezTo>
                      <a:pt x="19620" y="17822"/>
                      <a:pt x="19620" y="17696"/>
                      <a:pt x="19620" y="17696"/>
                    </a:cubicBezTo>
                    <a:cubicBezTo>
                      <a:pt x="19205" y="17696"/>
                      <a:pt x="19343" y="18010"/>
                      <a:pt x="19067" y="18010"/>
                    </a:cubicBezTo>
                    <a:cubicBezTo>
                      <a:pt x="18975" y="18010"/>
                      <a:pt x="18745" y="17759"/>
                      <a:pt x="18745" y="17633"/>
                    </a:cubicBezTo>
                    <a:cubicBezTo>
                      <a:pt x="18745" y="17255"/>
                      <a:pt x="18883" y="17192"/>
                      <a:pt x="18975" y="17003"/>
                    </a:cubicBezTo>
                    <a:cubicBezTo>
                      <a:pt x="18837" y="16877"/>
                      <a:pt x="18652" y="16625"/>
                      <a:pt x="18606" y="16814"/>
                    </a:cubicBezTo>
                    <a:cubicBezTo>
                      <a:pt x="18284" y="16814"/>
                      <a:pt x="18146" y="16625"/>
                      <a:pt x="17962" y="16436"/>
                    </a:cubicBezTo>
                    <a:cubicBezTo>
                      <a:pt x="17916" y="16625"/>
                      <a:pt x="17823" y="16940"/>
                      <a:pt x="17685" y="16940"/>
                    </a:cubicBezTo>
                    <a:cubicBezTo>
                      <a:pt x="17271" y="16940"/>
                      <a:pt x="16948" y="16121"/>
                      <a:pt x="16718" y="15869"/>
                    </a:cubicBezTo>
                    <a:cubicBezTo>
                      <a:pt x="16212" y="15303"/>
                      <a:pt x="15521" y="15366"/>
                      <a:pt x="14876" y="14862"/>
                    </a:cubicBezTo>
                    <a:cubicBezTo>
                      <a:pt x="13771" y="14862"/>
                      <a:pt x="13771" y="14862"/>
                      <a:pt x="13771" y="14862"/>
                    </a:cubicBezTo>
                    <a:cubicBezTo>
                      <a:pt x="13126" y="14610"/>
                      <a:pt x="12205" y="14484"/>
                      <a:pt x="11882" y="13476"/>
                    </a:cubicBezTo>
                    <a:cubicBezTo>
                      <a:pt x="11606" y="13665"/>
                      <a:pt x="11238" y="13791"/>
                      <a:pt x="11053" y="13917"/>
                    </a:cubicBezTo>
                    <a:cubicBezTo>
                      <a:pt x="11099" y="14106"/>
                      <a:pt x="11145" y="14169"/>
                      <a:pt x="11238" y="14295"/>
                    </a:cubicBezTo>
                    <a:cubicBezTo>
                      <a:pt x="10961" y="14862"/>
                      <a:pt x="9672" y="15869"/>
                      <a:pt x="9211" y="15869"/>
                    </a:cubicBezTo>
                    <a:cubicBezTo>
                      <a:pt x="9119" y="15869"/>
                      <a:pt x="8981" y="15806"/>
                      <a:pt x="8981" y="15680"/>
                    </a:cubicBezTo>
                    <a:cubicBezTo>
                      <a:pt x="8981" y="15492"/>
                      <a:pt x="9119" y="15492"/>
                      <a:pt x="9165" y="15429"/>
                    </a:cubicBezTo>
                    <a:cubicBezTo>
                      <a:pt x="9073" y="15240"/>
                      <a:pt x="9165" y="15240"/>
                      <a:pt x="9165" y="15114"/>
                    </a:cubicBezTo>
                    <a:cubicBezTo>
                      <a:pt x="9165" y="14484"/>
                      <a:pt x="9441" y="14043"/>
                      <a:pt x="10040" y="13791"/>
                    </a:cubicBezTo>
                    <a:cubicBezTo>
                      <a:pt x="10040" y="13665"/>
                      <a:pt x="10040" y="13602"/>
                      <a:pt x="10040" y="13476"/>
                    </a:cubicBezTo>
                    <a:cubicBezTo>
                      <a:pt x="9856" y="13476"/>
                      <a:pt x="9902" y="13476"/>
                      <a:pt x="9810" y="13476"/>
                    </a:cubicBezTo>
                    <a:cubicBezTo>
                      <a:pt x="9349" y="13476"/>
                      <a:pt x="7968" y="15051"/>
                      <a:pt x="7968" y="15932"/>
                    </a:cubicBezTo>
                    <a:cubicBezTo>
                      <a:pt x="7968" y="16058"/>
                      <a:pt x="7968" y="16247"/>
                      <a:pt x="7968" y="16373"/>
                    </a:cubicBezTo>
                    <a:cubicBezTo>
                      <a:pt x="7968" y="17003"/>
                      <a:pt x="7553" y="17192"/>
                      <a:pt x="7093" y="17444"/>
                    </a:cubicBezTo>
                    <a:cubicBezTo>
                      <a:pt x="6816" y="17633"/>
                      <a:pt x="6724" y="17885"/>
                      <a:pt x="6586" y="18136"/>
                    </a:cubicBezTo>
                    <a:cubicBezTo>
                      <a:pt x="6264" y="18703"/>
                      <a:pt x="5573" y="18955"/>
                      <a:pt x="5250" y="19396"/>
                    </a:cubicBezTo>
                    <a:cubicBezTo>
                      <a:pt x="4928" y="19837"/>
                      <a:pt x="4191" y="20152"/>
                      <a:pt x="3638" y="20278"/>
                    </a:cubicBezTo>
                    <a:cubicBezTo>
                      <a:pt x="2901" y="20403"/>
                      <a:pt x="2487" y="21600"/>
                      <a:pt x="1612" y="21222"/>
                    </a:cubicBezTo>
                    <a:cubicBezTo>
                      <a:pt x="1888" y="20718"/>
                      <a:pt x="2257" y="20970"/>
                      <a:pt x="2625" y="20655"/>
                    </a:cubicBezTo>
                    <a:cubicBezTo>
                      <a:pt x="2855" y="20466"/>
                      <a:pt x="3040" y="19900"/>
                      <a:pt x="3270" y="19774"/>
                    </a:cubicBezTo>
                    <a:cubicBezTo>
                      <a:pt x="3592" y="19459"/>
                      <a:pt x="4007" y="19774"/>
                      <a:pt x="4237" y="19333"/>
                    </a:cubicBezTo>
                    <a:cubicBezTo>
                      <a:pt x="4559" y="18703"/>
                      <a:pt x="5388" y="18262"/>
                      <a:pt x="5849" y="17822"/>
                    </a:cubicBezTo>
                    <a:cubicBezTo>
                      <a:pt x="6310" y="17381"/>
                      <a:pt x="6310" y="16562"/>
                      <a:pt x="6816" y="16121"/>
                    </a:cubicBezTo>
                    <a:cubicBezTo>
                      <a:pt x="6494" y="16121"/>
                      <a:pt x="6494" y="16121"/>
                      <a:pt x="6494" y="16121"/>
                    </a:cubicBezTo>
                    <a:cubicBezTo>
                      <a:pt x="6217" y="16310"/>
                      <a:pt x="6079" y="16499"/>
                      <a:pt x="5757" y="16499"/>
                    </a:cubicBezTo>
                    <a:cubicBezTo>
                      <a:pt x="5527" y="16499"/>
                      <a:pt x="5388" y="16373"/>
                      <a:pt x="5204" y="16247"/>
                    </a:cubicBezTo>
                    <a:cubicBezTo>
                      <a:pt x="5158" y="16499"/>
                      <a:pt x="5066" y="16562"/>
                      <a:pt x="5066" y="16751"/>
                    </a:cubicBezTo>
                    <a:cubicBezTo>
                      <a:pt x="4559" y="16499"/>
                      <a:pt x="4421" y="16373"/>
                      <a:pt x="4099" y="15995"/>
                    </a:cubicBezTo>
                    <a:cubicBezTo>
                      <a:pt x="4053" y="16184"/>
                      <a:pt x="4053" y="16310"/>
                      <a:pt x="4053" y="16436"/>
                    </a:cubicBezTo>
                    <a:cubicBezTo>
                      <a:pt x="3869" y="16436"/>
                      <a:pt x="3915" y="16436"/>
                      <a:pt x="3823" y="16436"/>
                    </a:cubicBezTo>
                    <a:cubicBezTo>
                      <a:pt x="3684" y="16436"/>
                      <a:pt x="3592" y="16625"/>
                      <a:pt x="3500" y="16625"/>
                    </a:cubicBezTo>
                    <a:cubicBezTo>
                      <a:pt x="3408" y="16625"/>
                      <a:pt x="3316" y="16184"/>
                      <a:pt x="3316" y="15932"/>
                    </a:cubicBezTo>
                    <a:cubicBezTo>
                      <a:pt x="3316" y="15617"/>
                      <a:pt x="3316" y="15617"/>
                      <a:pt x="3316" y="15366"/>
                    </a:cubicBezTo>
                    <a:cubicBezTo>
                      <a:pt x="3316" y="15303"/>
                      <a:pt x="3316" y="14988"/>
                      <a:pt x="3132" y="14988"/>
                    </a:cubicBezTo>
                    <a:cubicBezTo>
                      <a:pt x="2994" y="14988"/>
                      <a:pt x="2809" y="15429"/>
                      <a:pt x="2763" y="15429"/>
                    </a:cubicBezTo>
                    <a:cubicBezTo>
                      <a:pt x="2487" y="15429"/>
                      <a:pt x="1520" y="14421"/>
                      <a:pt x="1382" y="14169"/>
                    </a:cubicBezTo>
                    <a:cubicBezTo>
                      <a:pt x="1474" y="14169"/>
                      <a:pt x="1612" y="14106"/>
                      <a:pt x="1704" y="14106"/>
                    </a:cubicBezTo>
                    <a:cubicBezTo>
                      <a:pt x="1520" y="13476"/>
                      <a:pt x="875" y="13350"/>
                      <a:pt x="875" y="12910"/>
                    </a:cubicBezTo>
                    <a:cubicBezTo>
                      <a:pt x="875" y="12028"/>
                      <a:pt x="1980" y="11335"/>
                      <a:pt x="2395" y="11335"/>
                    </a:cubicBezTo>
                    <a:cubicBezTo>
                      <a:pt x="2579" y="11335"/>
                      <a:pt x="3961" y="10643"/>
                      <a:pt x="3961" y="10265"/>
                    </a:cubicBezTo>
                    <a:cubicBezTo>
                      <a:pt x="3961" y="10076"/>
                      <a:pt x="3638" y="9635"/>
                      <a:pt x="3638" y="9572"/>
                    </a:cubicBezTo>
                    <a:cubicBezTo>
                      <a:pt x="3823" y="9446"/>
                      <a:pt x="3777" y="9446"/>
                      <a:pt x="3915" y="9572"/>
                    </a:cubicBezTo>
                    <a:cubicBezTo>
                      <a:pt x="3915" y="9131"/>
                      <a:pt x="3915" y="9131"/>
                      <a:pt x="3915" y="9131"/>
                    </a:cubicBezTo>
                    <a:cubicBezTo>
                      <a:pt x="3730" y="9131"/>
                      <a:pt x="3730" y="9131"/>
                      <a:pt x="3638" y="9131"/>
                    </a:cubicBezTo>
                    <a:cubicBezTo>
                      <a:pt x="3316" y="9131"/>
                      <a:pt x="3178" y="9635"/>
                      <a:pt x="2763" y="9635"/>
                    </a:cubicBezTo>
                    <a:cubicBezTo>
                      <a:pt x="2349" y="9635"/>
                      <a:pt x="2211" y="9320"/>
                      <a:pt x="1888" y="9446"/>
                    </a:cubicBezTo>
                    <a:cubicBezTo>
                      <a:pt x="1474" y="9446"/>
                      <a:pt x="967" y="9446"/>
                      <a:pt x="829" y="9446"/>
                    </a:cubicBezTo>
                    <a:cubicBezTo>
                      <a:pt x="783" y="9005"/>
                      <a:pt x="553" y="8879"/>
                      <a:pt x="553" y="8627"/>
                    </a:cubicBezTo>
                    <a:cubicBezTo>
                      <a:pt x="553" y="8564"/>
                      <a:pt x="599" y="8438"/>
                      <a:pt x="599" y="8376"/>
                    </a:cubicBezTo>
                    <a:cubicBezTo>
                      <a:pt x="276" y="8376"/>
                      <a:pt x="92" y="8187"/>
                      <a:pt x="0" y="7935"/>
                    </a:cubicBezTo>
                    <a:cubicBezTo>
                      <a:pt x="507" y="7494"/>
                      <a:pt x="1336" y="7116"/>
                      <a:pt x="1842" y="6675"/>
                    </a:cubicBezTo>
                    <a:cubicBezTo>
                      <a:pt x="2211" y="6675"/>
                      <a:pt x="2211" y="6675"/>
                      <a:pt x="2211" y="6675"/>
                    </a:cubicBezTo>
                    <a:cubicBezTo>
                      <a:pt x="2211" y="7557"/>
                      <a:pt x="2533" y="7305"/>
                      <a:pt x="2948" y="7305"/>
                    </a:cubicBezTo>
                    <a:cubicBezTo>
                      <a:pt x="3224" y="7305"/>
                      <a:pt x="3270" y="7431"/>
                      <a:pt x="3500" y="7305"/>
                    </a:cubicBezTo>
                    <a:cubicBezTo>
                      <a:pt x="3316" y="6423"/>
                      <a:pt x="2901" y="6360"/>
                      <a:pt x="2303" y="5983"/>
                    </a:cubicBezTo>
                    <a:cubicBezTo>
                      <a:pt x="2119" y="5920"/>
                      <a:pt x="1888" y="5038"/>
                      <a:pt x="1704" y="4912"/>
                    </a:cubicBezTo>
                    <a:cubicBezTo>
                      <a:pt x="1428" y="4723"/>
                      <a:pt x="599" y="4471"/>
                      <a:pt x="599" y="4282"/>
                    </a:cubicBezTo>
                    <a:cubicBezTo>
                      <a:pt x="599" y="4282"/>
                      <a:pt x="921" y="3590"/>
                      <a:pt x="921" y="3527"/>
                    </a:cubicBezTo>
                    <a:cubicBezTo>
                      <a:pt x="2026" y="3527"/>
                      <a:pt x="2026" y="3527"/>
                      <a:pt x="2026" y="3527"/>
                    </a:cubicBezTo>
                    <a:cubicBezTo>
                      <a:pt x="2625" y="2393"/>
                      <a:pt x="3546" y="1322"/>
                      <a:pt x="4652" y="882"/>
                    </a:cubicBezTo>
                    <a:cubicBezTo>
                      <a:pt x="4928" y="756"/>
                      <a:pt x="5112" y="945"/>
                      <a:pt x="5388" y="819"/>
                    </a:cubicBezTo>
                    <a:cubicBezTo>
                      <a:pt x="5711" y="630"/>
                      <a:pt x="5895" y="0"/>
                      <a:pt x="6264" y="0"/>
                    </a:cubicBezTo>
                    <a:cubicBezTo>
                      <a:pt x="6540" y="0"/>
                      <a:pt x="6632" y="315"/>
                      <a:pt x="6908" y="441"/>
                    </a:cubicBezTo>
                    <a:cubicBezTo>
                      <a:pt x="6770" y="630"/>
                      <a:pt x="6770" y="693"/>
                      <a:pt x="6724" y="819"/>
                    </a:cubicBezTo>
                    <a:cubicBezTo>
                      <a:pt x="6908" y="882"/>
                      <a:pt x="7093" y="693"/>
                      <a:pt x="7231" y="441"/>
                    </a:cubicBezTo>
                    <a:cubicBezTo>
                      <a:pt x="7461" y="567"/>
                      <a:pt x="7507" y="630"/>
                      <a:pt x="7691" y="693"/>
                    </a:cubicBezTo>
                    <a:cubicBezTo>
                      <a:pt x="8704" y="693"/>
                      <a:pt x="8704" y="693"/>
                      <a:pt x="8704" y="693"/>
                    </a:cubicBezTo>
                    <a:cubicBezTo>
                      <a:pt x="8935" y="945"/>
                      <a:pt x="9027" y="1071"/>
                      <a:pt x="9303" y="1259"/>
                    </a:cubicBezTo>
                    <a:cubicBezTo>
                      <a:pt x="10869" y="1259"/>
                      <a:pt x="10869" y="1259"/>
                      <a:pt x="10869" y="1259"/>
                    </a:cubicBezTo>
                    <a:cubicBezTo>
                      <a:pt x="11284" y="1826"/>
                      <a:pt x="12527" y="1952"/>
                      <a:pt x="13172" y="1952"/>
                    </a:cubicBezTo>
                    <a:cubicBezTo>
                      <a:pt x="13540" y="1952"/>
                      <a:pt x="13771" y="1763"/>
                      <a:pt x="14139" y="1763"/>
                    </a:cubicBezTo>
                    <a:cubicBezTo>
                      <a:pt x="14692" y="1763"/>
                      <a:pt x="14876" y="2141"/>
                      <a:pt x="15383" y="2330"/>
                    </a:cubicBezTo>
                    <a:cubicBezTo>
                      <a:pt x="15383" y="2267"/>
                      <a:pt x="15383" y="2267"/>
                      <a:pt x="15383" y="2267"/>
                    </a:cubicBezTo>
                    <a:lnTo>
                      <a:pt x="15383" y="2330"/>
                    </a:ln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28" name="Shape 1776"/>
              <p:cNvSpPr>
                <a:spLocks/>
              </p:cNvSpPr>
              <p:nvPr/>
            </p:nvSpPr>
            <p:spPr bwMode="auto">
              <a:xfrm>
                <a:off x="764612" y="1169134"/>
                <a:ext cx="38770" cy="49941"/>
              </a:xfrm>
              <a:custGeom>
                <a:avLst/>
                <a:gdLst>
                  <a:gd name="T0" fmla="*/ 201202 w 21600"/>
                  <a:gd name="T1" fmla="*/ 819106 h 20868"/>
                  <a:gd name="T2" fmla="*/ 201202 w 21600"/>
                  <a:gd name="T3" fmla="*/ 819106 h 20868"/>
                  <a:gd name="T4" fmla="*/ 201202 w 21600"/>
                  <a:gd name="T5" fmla="*/ 819106 h 20868"/>
                  <a:gd name="T6" fmla="*/ 201202 w 21600"/>
                  <a:gd name="T7" fmla="*/ 819106 h 20868"/>
                  <a:gd name="T8" fmla="*/ 0 60000 65536"/>
                  <a:gd name="T9" fmla="*/ 1 60000 65536"/>
                  <a:gd name="T10" fmla="*/ 2 60000 65536"/>
                  <a:gd name="T11" fmla="*/ 3 60000 65536"/>
                  <a:gd name="T12" fmla="*/ 0 w 21600"/>
                  <a:gd name="T13" fmla="*/ 0 h 20868"/>
                  <a:gd name="T14" fmla="*/ 21600 w 21600"/>
                  <a:gd name="T15" fmla="*/ 20868 h 20868"/>
                </a:gdLst>
                <a:ahLst/>
                <a:cxnLst>
                  <a:cxn ang="T8">
                    <a:pos x="T0" y="T1"/>
                  </a:cxn>
                  <a:cxn ang="T9">
                    <a:pos x="T2" y="T3"/>
                  </a:cxn>
                  <a:cxn ang="T10">
                    <a:pos x="T4" y="T5"/>
                  </a:cxn>
                  <a:cxn ang="T11">
                    <a:pos x="T6" y="T7"/>
                  </a:cxn>
                </a:cxnLst>
                <a:rect l="T12" t="T13" r="T14" b="T15"/>
                <a:pathLst>
                  <a:path w="21600" h="20868" extrusionOk="0">
                    <a:moveTo>
                      <a:pt x="8836" y="7461"/>
                    </a:moveTo>
                    <a:cubicBezTo>
                      <a:pt x="1964" y="5971"/>
                      <a:pt x="4909" y="4482"/>
                      <a:pt x="0" y="7461"/>
                    </a:cubicBezTo>
                    <a:cubicBezTo>
                      <a:pt x="0" y="-732"/>
                      <a:pt x="1964" y="-732"/>
                      <a:pt x="10800" y="758"/>
                    </a:cubicBezTo>
                    <a:cubicBezTo>
                      <a:pt x="9818" y="9696"/>
                      <a:pt x="21600" y="10440"/>
                      <a:pt x="21600" y="17889"/>
                    </a:cubicBezTo>
                    <a:cubicBezTo>
                      <a:pt x="21600" y="20123"/>
                      <a:pt x="19636" y="20868"/>
                      <a:pt x="17673" y="20868"/>
                    </a:cubicBezTo>
                    <a:cubicBezTo>
                      <a:pt x="13745" y="20868"/>
                      <a:pt x="8836" y="14165"/>
                      <a:pt x="8836" y="14165"/>
                    </a:cubicBezTo>
                    <a:cubicBezTo>
                      <a:pt x="8836" y="11185"/>
                      <a:pt x="7855" y="8951"/>
                      <a:pt x="8836" y="7461"/>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29" name="Shape 1777"/>
              <p:cNvSpPr>
                <a:spLocks/>
              </p:cNvSpPr>
              <p:nvPr/>
            </p:nvSpPr>
            <p:spPr bwMode="auto">
              <a:xfrm>
                <a:off x="704305" y="1107074"/>
                <a:ext cx="36970" cy="62463"/>
              </a:xfrm>
              <a:custGeom>
                <a:avLst/>
                <a:gdLst>
                  <a:gd name="T0" fmla="*/ 238188 w 19513"/>
                  <a:gd name="T1" fmla="*/ 2184120 h 21600"/>
                  <a:gd name="T2" fmla="*/ 238188 w 19513"/>
                  <a:gd name="T3" fmla="*/ 2184120 h 21600"/>
                  <a:gd name="T4" fmla="*/ 238188 w 19513"/>
                  <a:gd name="T5" fmla="*/ 2184120 h 21600"/>
                  <a:gd name="T6" fmla="*/ 238188 w 19513"/>
                  <a:gd name="T7" fmla="*/ 2184120 h 21600"/>
                  <a:gd name="T8" fmla="*/ 0 60000 65536"/>
                  <a:gd name="T9" fmla="*/ 1 60000 65536"/>
                  <a:gd name="T10" fmla="*/ 2 60000 65536"/>
                  <a:gd name="T11" fmla="*/ 3 60000 65536"/>
                  <a:gd name="T12" fmla="*/ 0 w 19513"/>
                  <a:gd name="T13" fmla="*/ 0 h 21600"/>
                  <a:gd name="T14" fmla="*/ 19513 w 19513"/>
                  <a:gd name="T15" fmla="*/ 21600 h 21600"/>
                </a:gdLst>
                <a:ahLst/>
                <a:cxnLst>
                  <a:cxn ang="T8">
                    <a:pos x="T0" y="T1"/>
                  </a:cxn>
                  <a:cxn ang="T9">
                    <a:pos x="T2" y="T3"/>
                  </a:cxn>
                  <a:cxn ang="T10">
                    <a:pos x="T4" y="T5"/>
                  </a:cxn>
                  <a:cxn ang="T11">
                    <a:pos x="T6" y="T7"/>
                  </a:cxn>
                </a:cxnLst>
                <a:rect l="T12" t="T13" r="T14" b="T15"/>
                <a:pathLst>
                  <a:path w="19513" h="21600" extrusionOk="0">
                    <a:moveTo>
                      <a:pt x="14087" y="11109"/>
                    </a:moveTo>
                    <a:cubicBezTo>
                      <a:pt x="14087" y="11726"/>
                      <a:pt x="17843" y="11726"/>
                      <a:pt x="17843" y="11109"/>
                    </a:cubicBezTo>
                    <a:cubicBezTo>
                      <a:pt x="17843" y="14811"/>
                      <a:pt x="21600" y="18514"/>
                      <a:pt x="17843" y="21600"/>
                    </a:cubicBezTo>
                    <a:cubicBezTo>
                      <a:pt x="12209" y="18514"/>
                      <a:pt x="10330" y="14811"/>
                      <a:pt x="10330" y="10491"/>
                    </a:cubicBezTo>
                    <a:cubicBezTo>
                      <a:pt x="4696" y="9874"/>
                      <a:pt x="0" y="6789"/>
                      <a:pt x="0" y="2469"/>
                    </a:cubicBezTo>
                    <a:cubicBezTo>
                      <a:pt x="0" y="617"/>
                      <a:pt x="2817" y="0"/>
                      <a:pt x="4696" y="0"/>
                    </a:cubicBezTo>
                    <a:cubicBezTo>
                      <a:pt x="12209" y="0"/>
                      <a:pt x="8452" y="1851"/>
                      <a:pt x="14087" y="0"/>
                    </a:cubicBezTo>
                    <a:cubicBezTo>
                      <a:pt x="14087" y="6789"/>
                      <a:pt x="12209" y="6789"/>
                      <a:pt x="14087" y="11109"/>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30" name="Shape 1778"/>
              <p:cNvSpPr>
                <a:spLocks/>
              </p:cNvSpPr>
              <p:nvPr/>
            </p:nvSpPr>
            <p:spPr bwMode="auto">
              <a:xfrm>
                <a:off x="1089843" y="508306"/>
                <a:ext cx="417846" cy="219693"/>
              </a:xfrm>
              <a:custGeom>
                <a:avLst/>
                <a:gdLst>
                  <a:gd name="T0" fmla="*/ 2147483647 w 21600"/>
                  <a:gd name="T1" fmla="*/ 1175542031 h 21600"/>
                  <a:gd name="T2" fmla="*/ 2147483647 w 21600"/>
                  <a:gd name="T3" fmla="*/ 1175542031 h 21600"/>
                  <a:gd name="T4" fmla="*/ 2147483647 w 21600"/>
                  <a:gd name="T5" fmla="*/ 1175542031 h 21600"/>
                  <a:gd name="T6" fmla="*/ 2147483647 w 21600"/>
                  <a:gd name="T7" fmla="*/ 1175542031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19924" y="17137"/>
                    </a:moveTo>
                    <a:cubicBezTo>
                      <a:pt x="19645" y="17137"/>
                      <a:pt x="19459" y="17316"/>
                      <a:pt x="19459" y="17851"/>
                    </a:cubicBezTo>
                    <a:cubicBezTo>
                      <a:pt x="19459" y="18387"/>
                      <a:pt x="19924" y="18387"/>
                      <a:pt x="20017" y="18387"/>
                    </a:cubicBezTo>
                    <a:cubicBezTo>
                      <a:pt x="20110" y="19101"/>
                      <a:pt x="20297" y="19279"/>
                      <a:pt x="20483" y="19636"/>
                    </a:cubicBezTo>
                    <a:cubicBezTo>
                      <a:pt x="20110" y="21064"/>
                      <a:pt x="19179" y="21064"/>
                      <a:pt x="18155" y="21064"/>
                    </a:cubicBezTo>
                    <a:cubicBezTo>
                      <a:pt x="16479" y="21064"/>
                      <a:pt x="15921" y="18565"/>
                      <a:pt x="14710" y="18565"/>
                    </a:cubicBezTo>
                    <a:cubicBezTo>
                      <a:pt x="13966" y="18565"/>
                      <a:pt x="14338" y="19458"/>
                      <a:pt x="13686" y="19993"/>
                    </a:cubicBezTo>
                    <a:cubicBezTo>
                      <a:pt x="12569" y="21064"/>
                      <a:pt x="11545" y="20529"/>
                      <a:pt x="10707" y="21600"/>
                    </a:cubicBezTo>
                    <a:cubicBezTo>
                      <a:pt x="8845" y="21600"/>
                      <a:pt x="8100" y="21600"/>
                      <a:pt x="6983" y="21600"/>
                    </a:cubicBezTo>
                    <a:cubicBezTo>
                      <a:pt x="6331" y="21600"/>
                      <a:pt x="6797" y="20350"/>
                      <a:pt x="6331" y="19636"/>
                    </a:cubicBezTo>
                    <a:cubicBezTo>
                      <a:pt x="5866" y="19101"/>
                      <a:pt x="4562" y="19279"/>
                      <a:pt x="4003" y="19279"/>
                    </a:cubicBezTo>
                    <a:cubicBezTo>
                      <a:pt x="3166" y="19279"/>
                      <a:pt x="2421" y="17494"/>
                      <a:pt x="2141" y="16423"/>
                    </a:cubicBezTo>
                    <a:cubicBezTo>
                      <a:pt x="3072" y="15174"/>
                      <a:pt x="4376" y="14638"/>
                      <a:pt x="6052" y="14638"/>
                    </a:cubicBezTo>
                    <a:cubicBezTo>
                      <a:pt x="6703" y="14638"/>
                      <a:pt x="6983" y="14638"/>
                      <a:pt x="7448" y="14460"/>
                    </a:cubicBezTo>
                    <a:cubicBezTo>
                      <a:pt x="7169" y="14281"/>
                      <a:pt x="6797" y="13745"/>
                      <a:pt x="6424" y="13745"/>
                    </a:cubicBezTo>
                    <a:cubicBezTo>
                      <a:pt x="5586" y="13745"/>
                      <a:pt x="4655" y="13745"/>
                      <a:pt x="4190" y="13745"/>
                    </a:cubicBezTo>
                    <a:cubicBezTo>
                      <a:pt x="3352" y="13745"/>
                      <a:pt x="1117" y="14460"/>
                      <a:pt x="1117" y="12317"/>
                    </a:cubicBezTo>
                    <a:cubicBezTo>
                      <a:pt x="1117" y="10532"/>
                      <a:pt x="2234" y="11246"/>
                      <a:pt x="2700" y="10711"/>
                    </a:cubicBezTo>
                    <a:cubicBezTo>
                      <a:pt x="2048" y="10354"/>
                      <a:pt x="1769" y="10532"/>
                      <a:pt x="1303" y="10532"/>
                    </a:cubicBezTo>
                    <a:cubicBezTo>
                      <a:pt x="838" y="10532"/>
                      <a:pt x="0" y="9461"/>
                      <a:pt x="0" y="9104"/>
                    </a:cubicBezTo>
                    <a:cubicBezTo>
                      <a:pt x="0" y="5177"/>
                      <a:pt x="3817" y="2321"/>
                      <a:pt x="5214" y="2321"/>
                    </a:cubicBezTo>
                    <a:cubicBezTo>
                      <a:pt x="5866" y="2321"/>
                      <a:pt x="5772" y="4641"/>
                      <a:pt x="5959" y="5177"/>
                    </a:cubicBezTo>
                    <a:cubicBezTo>
                      <a:pt x="6331" y="4641"/>
                      <a:pt x="6610" y="3749"/>
                      <a:pt x="7262" y="3749"/>
                    </a:cubicBezTo>
                    <a:cubicBezTo>
                      <a:pt x="8379" y="3749"/>
                      <a:pt x="8752" y="4641"/>
                      <a:pt x="9124" y="6069"/>
                    </a:cubicBezTo>
                    <a:cubicBezTo>
                      <a:pt x="9497" y="5891"/>
                      <a:pt x="9869" y="5712"/>
                      <a:pt x="10334" y="5534"/>
                    </a:cubicBezTo>
                    <a:cubicBezTo>
                      <a:pt x="10241" y="4820"/>
                      <a:pt x="10148" y="4463"/>
                      <a:pt x="10148" y="4106"/>
                    </a:cubicBezTo>
                    <a:cubicBezTo>
                      <a:pt x="10986" y="4106"/>
                      <a:pt x="10986" y="4106"/>
                      <a:pt x="10986" y="4106"/>
                    </a:cubicBezTo>
                    <a:cubicBezTo>
                      <a:pt x="11545" y="4463"/>
                      <a:pt x="12197" y="5355"/>
                      <a:pt x="12383" y="6248"/>
                    </a:cubicBezTo>
                    <a:cubicBezTo>
                      <a:pt x="12569" y="7140"/>
                      <a:pt x="12290" y="9104"/>
                      <a:pt x="13034" y="9104"/>
                    </a:cubicBezTo>
                    <a:cubicBezTo>
                      <a:pt x="13407" y="9104"/>
                      <a:pt x="13407" y="8926"/>
                      <a:pt x="13593" y="8569"/>
                    </a:cubicBezTo>
                    <a:cubicBezTo>
                      <a:pt x="13221" y="7498"/>
                      <a:pt x="12662" y="3749"/>
                      <a:pt x="12662" y="3035"/>
                    </a:cubicBezTo>
                    <a:cubicBezTo>
                      <a:pt x="12662" y="2499"/>
                      <a:pt x="13034" y="2142"/>
                      <a:pt x="13407" y="2142"/>
                    </a:cubicBezTo>
                    <a:cubicBezTo>
                      <a:pt x="14152" y="2142"/>
                      <a:pt x="13872" y="2678"/>
                      <a:pt x="14524" y="2142"/>
                    </a:cubicBezTo>
                    <a:cubicBezTo>
                      <a:pt x="14524" y="1785"/>
                      <a:pt x="14524" y="1607"/>
                      <a:pt x="14524" y="1250"/>
                    </a:cubicBezTo>
                    <a:cubicBezTo>
                      <a:pt x="14524" y="536"/>
                      <a:pt x="15083" y="0"/>
                      <a:pt x="15734" y="0"/>
                    </a:cubicBezTo>
                    <a:cubicBezTo>
                      <a:pt x="16479" y="0"/>
                      <a:pt x="17131" y="536"/>
                      <a:pt x="17131" y="1785"/>
                    </a:cubicBezTo>
                    <a:cubicBezTo>
                      <a:pt x="17131" y="2856"/>
                      <a:pt x="16293" y="3570"/>
                      <a:pt x="16293" y="4284"/>
                    </a:cubicBezTo>
                    <a:cubicBezTo>
                      <a:pt x="16293" y="7140"/>
                      <a:pt x="17410" y="8926"/>
                      <a:pt x="17410" y="11068"/>
                    </a:cubicBezTo>
                    <a:cubicBezTo>
                      <a:pt x="17410" y="13567"/>
                      <a:pt x="20855" y="15174"/>
                      <a:pt x="21600" y="16423"/>
                    </a:cubicBezTo>
                    <a:cubicBezTo>
                      <a:pt x="20855" y="17316"/>
                      <a:pt x="20669" y="17137"/>
                      <a:pt x="19924" y="17137"/>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31" name="Shape 1779"/>
              <p:cNvSpPr>
                <a:spLocks/>
              </p:cNvSpPr>
              <p:nvPr/>
            </p:nvSpPr>
            <p:spPr bwMode="auto">
              <a:xfrm>
                <a:off x="934766" y="476600"/>
                <a:ext cx="234771" cy="152322"/>
              </a:xfrm>
              <a:custGeom>
                <a:avLst/>
                <a:gdLst>
                  <a:gd name="T0" fmla="*/ 1638246298 w 21600"/>
                  <a:gd name="T1" fmla="*/ 202362053 h 21216"/>
                  <a:gd name="T2" fmla="*/ 1638246298 w 21600"/>
                  <a:gd name="T3" fmla="*/ 202362053 h 21216"/>
                  <a:gd name="T4" fmla="*/ 1638246298 w 21600"/>
                  <a:gd name="T5" fmla="*/ 202362053 h 21216"/>
                  <a:gd name="T6" fmla="*/ 1638246298 w 21600"/>
                  <a:gd name="T7" fmla="*/ 202362053 h 21216"/>
                  <a:gd name="T8" fmla="*/ 0 60000 65536"/>
                  <a:gd name="T9" fmla="*/ 1 60000 65536"/>
                  <a:gd name="T10" fmla="*/ 2 60000 65536"/>
                  <a:gd name="T11" fmla="*/ 3 60000 65536"/>
                  <a:gd name="T12" fmla="*/ 0 w 21600"/>
                  <a:gd name="T13" fmla="*/ 0 h 21216"/>
                  <a:gd name="T14" fmla="*/ 21600 w 21600"/>
                  <a:gd name="T15" fmla="*/ 21216 h 21216"/>
                </a:gdLst>
                <a:ahLst/>
                <a:cxnLst>
                  <a:cxn ang="T8">
                    <a:pos x="T0" y="T1"/>
                  </a:cxn>
                  <a:cxn ang="T9">
                    <a:pos x="T2" y="T3"/>
                  </a:cxn>
                  <a:cxn ang="T10">
                    <a:pos x="T4" y="T5"/>
                  </a:cxn>
                  <a:cxn ang="T11">
                    <a:pos x="T6" y="T7"/>
                  </a:cxn>
                </a:cxnLst>
                <a:rect l="T12" t="T13" r="T14" b="T15"/>
                <a:pathLst>
                  <a:path w="21600" h="21216" extrusionOk="0">
                    <a:moveTo>
                      <a:pt x="4652" y="20211"/>
                    </a:moveTo>
                    <a:cubicBezTo>
                      <a:pt x="4320" y="20211"/>
                      <a:pt x="3822" y="18453"/>
                      <a:pt x="3655" y="17951"/>
                    </a:cubicBezTo>
                    <a:cubicBezTo>
                      <a:pt x="2991" y="16695"/>
                      <a:pt x="0" y="16946"/>
                      <a:pt x="0" y="15690"/>
                    </a:cubicBezTo>
                    <a:cubicBezTo>
                      <a:pt x="0" y="11923"/>
                      <a:pt x="3655" y="8909"/>
                      <a:pt x="3655" y="4890"/>
                    </a:cubicBezTo>
                    <a:cubicBezTo>
                      <a:pt x="3655" y="3886"/>
                      <a:pt x="2658" y="2128"/>
                      <a:pt x="2658" y="872"/>
                    </a:cubicBezTo>
                    <a:cubicBezTo>
                      <a:pt x="4486" y="-133"/>
                      <a:pt x="5317" y="872"/>
                      <a:pt x="6978" y="872"/>
                    </a:cubicBezTo>
                    <a:cubicBezTo>
                      <a:pt x="7975" y="872"/>
                      <a:pt x="8640" y="-384"/>
                      <a:pt x="9969" y="118"/>
                    </a:cubicBezTo>
                    <a:cubicBezTo>
                      <a:pt x="11631" y="872"/>
                      <a:pt x="12295" y="2128"/>
                      <a:pt x="13957" y="2379"/>
                    </a:cubicBezTo>
                    <a:cubicBezTo>
                      <a:pt x="14622" y="3383"/>
                      <a:pt x="15452" y="2128"/>
                      <a:pt x="16449" y="2128"/>
                    </a:cubicBezTo>
                    <a:cubicBezTo>
                      <a:pt x="17945" y="2128"/>
                      <a:pt x="21600" y="4388"/>
                      <a:pt x="21600" y="6900"/>
                    </a:cubicBezTo>
                    <a:cubicBezTo>
                      <a:pt x="21600" y="8156"/>
                      <a:pt x="17612" y="8909"/>
                      <a:pt x="16948" y="9160"/>
                    </a:cubicBezTo>
                    <a:cubicBezTo>
                      <a:pt x="14622" y="10416"/>
                      <a:pt x="11465" y="14937"/>
                      <a:pt x="11465" y="17449"/>
                    </a:cubicBezTo>
                    <a:cubicBezTo>
                      <a:pt x="11465" y="18453"/>
                      <a:pt x="6314" y="21216"/>
                      <a:pt x="5815" y="21216"/>
                    </a:cubicBezTo>
                    <a:cubicBezTo>
                      <a:pt x="5317" y="21216"/>
                      <a:pt x="4985" y="20211"/>
                      <a:pt x="4652" y="20211"/>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32" name="Shape 1780"/>
              <p:cNvSpPr>
                <a:spLocks/>
              </p:cNvSpPr>
              <p:nvPr/>
            </p:nvSpPr>
            <p:spPr bwMode="auto">
              <a:xfrm>
                <a:off x="1122150" y="363998"/>
                <a:ext cx="277847" cy="118463"/>
              </a:xfrm>
              <a:custGeom>
                <a:avLst/>
                <a:gdLst>
                  <a:gd name="T0" fmla="*/ 2147483647 w 21600"/>
                  <a:gd name="T1" fmla="*/ 53588614 h 21600"/>
                  <a:gd name="T2" fmla="*/ 2147483647 w 21600"/>
                  <a:gd name="T3" fmla="*/ 53588614 h 21600"/>
                  <a:gd name="T4" fmla="*/ 2147483647 w 21600"/>
                  <a:gd name="T5" fmla="*/ 53588614 h 21600"/>
                  <a:gd name="T6" fmla="*/ 2147483647 w 21600"/>
                  <a:gd name="T7" fmla="*/ 53588614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7434" y="21600"/>
                    </a:moveTo>
                    <a:cubicBezTo>
                      <a:pt x="6732" y="21600"/>
                      <a:pt x="5751" y="20271"/>
                      <a:pt x="5751" y="19606"/>
                    </a:cubicBezTo>
                    <a:cubicBezTo>
                      <a:pt x="5751" y="17280"/>
                      <a:pt x="6592" y="17612"/>
                      <a:pt x="7434" y="17612"/>
                    </a:cubicBezTo>
                    <a:cubicBezTo>
                      <a:pt x="7013" y="16615"/>
                      <a:pt x="6452" y="15951"/>
                      <a:pt x="6452" y="14289"/>
                    </a:cubicBezTo>
                    <a:cubicBezTo>
                      <a:pt x="6031" y="14622"/>
                      <a:pt x="5751" y="15286"/>
                      <a:pt x="5751" y="16283"/>
                    </a:cubicBezTo>
                    <a:cubicBezTo>
                      <a:pt x="4629" y="16615"/>
                      <a:pt x="3787" y="17280"/>
                      <a:pt x="3086" y="17280"/>
                    </a:cubicBezTo>
                    <a:cubicBezTo>
                      <a:pt x="2244" y="17280"/>
                      <a:pt x="1403" y="16283"/>
                      <a:pt x="982" y="16283"/>
                    </a:cubicBezTo>
                    <a:cubicBezTo>
                      <a:pt x="421" y="16283"/>
                      <a:pt x="0" y="15286"/>
                      <a:pt x="0" y="13957"/>
                    </a:cubicBezTo>
                    <a:cubicBezTo>
                      <a:pt x="0" y="12628"/>
                      <a:pt x="281" y="12960"/>
                      <a:pt x="0" y="11963"/>
                    </a:cubicBezTo>
                    <a:cubicBezTo>
                      <a:pt x="701" y="11631"/>
                      <a:pt x="982" y="10302"/>
                      <a:pt x="1543" y="10302"/>
                    </a:cubicBezTo>
                    <a:cubicBezTo>
                      <a:pt x="2805" y="10302"/>
                      <a:pt x="3366" y="11631"/>
                      <a:pt x="4348" y="11963"/>
                    </a:cubicBezTo>
                    <a:cubicBezTo>
                      <a:pt x="3366" y="11631"/>
                      <a:pt x="2384" y="10634"/>
                      <a:pt x="1543" y="9969"/>
                    </a:cubicBezTo>
                    <a:cubicBezTo>
                      <a:pt x="1543" y="7643"/>
                      <a:pt x="1543" y="7643"/>
                      <a:pt x="1543" y="7643"/>
                    </a:cubicBezTo>
                    <a:cubicBezTo>
                      <a:pt x="2104" y="7643"/>
                      <a:pt x="2665" y="7643"/>
                      <a:pt x="2665" y="7643"/>
                    </a:cubicBezTo>
                    <a:cubicBezTo>
                      <a:pt x="2805" y="7643"/>
                      <a:pt x="4769" y="8640"/>
                      <a:pt x="5330" y="8640"/>
                    </a:cubicBezTo>
                    <a:cubicBezTo>
                      <a:pt x="4208" y="8308"/>
                      <a:pt x="3226" y="8640"/>
                      <a:pt x="2244" y="7311"/>
                    </a:cubicBezTo>
                    <a:cubicBezTo>
                      <a:pt x="2525" y="6314"/>
                      <a:pt x="3086" y="5649"/>
                      <a:pt x="3506" y="5649"/>
                    </a:cubicBezTo>
                    <a:cubicBezTo>
                      <a:pt x="4348" y="5649"/>
                      <a:pt x="4488" y="6314"/>
                      <a:pt x="5049" y="5982"/>
                    </a:cubicBezTo>
                    <a:cubicBezTo>
                      <a:pt x="4348" y="6314"/>
                      <a:pt x="3226" y="5982"/>
                      <a:pt x="3226" y="3988"/>
                    </a:cubicBezTo>
                    <a:cubicBezTo>
                      <a:pt x="4348" y="3655"/>
                      <a:pt x="4769" y="3988"/>
                      <a:pt x="5330" y="3988"/>
                    </a:cubicBezTo>
                    <a:cubicBezTo>
                      <a:pt x="5470" y="3988"/>
                      <a:pt x="6312" y="4652"/>
                      <a:pt x="6312" y="6314"/>
                    </a:cubicBezTo>
                    <a:cubicBezTo>
                      <a:pt x="7013" y="6314"/>
                      <a:pt x="7574" y="6314"/>
                      <a:pt x="7714" y="6314"/>
                    </a:cubicBezTo>
                    <a:cubicBezTo>
                      <a:pt x="9538" y="6314"/>
                      <a:pt x="10940" y="11963"/>
                      <a:pt x="13605" y="11963"/>
                    </a:cubicBezTo>
                    <a:cubicBezTo>
                      <a:pt x="14447" y="11963"/>
                      <a:pt x="14727" y="11298"/>
                      <a:pt x="15008" y="9969"/>
                    </a:cubicBezTo>
                    <a:cubicBezTo>
                      <a:pt x="14306" y="9969"/>
                      <a:pt x="14026" y="9969"/>
                      <a:pt x="13745" y="9637"/>
                    </a:cubicBezTo>
                    <a:cubicBezTo>
                      <a:pt x="13745" y="9305"/>
                      <a:pt x="14166" y="8972"/>
                      <a:pt x="14306" y="8972"/>
                    </a:cubicBezTo>
                    <a:cubicBezTo>
                      <a:pt x="14306" y="6978"/>
                      <a:pt x="14306" y="6978"/>
                      <a:pt x="14306" y="6978"/>
                    </a:cubicBezTo>
                    <a:cubicBezTo>
                      <a:pt x="13886" y="6978"/>
                      <a:pt x="12764" y="6314"/>
                      <a:pt x="12764" y="4985"/>
                    </a:cubicBezTo>
                    <a:cubicBezTo>
                      <a:pt x="12764" y="2326"/>
                      <a:pt x="14447" y="1329"/>
                      <a:pt x="15008" y="0"/>
                    </a:cubicBezTo>
                    <a:cubicBezTo>
                      <a:pt x="15429" y="665"/>
                      <a:pt x="15849" y="1329"/>
                      <a:pt x="16270" y="1329"/>
                    </a:cubicBezTo>
                    <a:cubicBezTo>
                      <a:pt x="16130" y="2326"/>
                      <a:pt x="16270" y="2658"/>
                      <a:pt x="16270" y="2991"/>
                    </a:cubicBezTo>
                    <a:cubicBezTo>
                      <a:pt x="16270" y="5317"/>
                      <a:pt x="17392" y="8640"/>
                      <a:pt x="18514" y="8640"/>
                    </a:cubicBezTo>
                    <a:cubicBezTo>
                      <a:pt x="19075" y="8640"/>
                      <a:pt x="19496" y="6646"/>
                      <a:pt x="20197" y="6646"/>
                    </a:cubicBezTo>
                    <a:cubicBezTo>
                      <a:pt x="21039" y="6646"/>
                      <a:pt x="21600" y="8640"/>
                      <a:pt x="21600" y="10302"/>
                    </a:cubicBezTo>
                    <a:cubicBezTo>
                      <a:pt x="21600" y="12295"/>
                      <a:pt x="20197" y="16948"/>
                      <a:pt x="19636" y="17280"/>
                    </a:cubicBezTo>
                    <a:cubicBezTo>
                      <a:pt x="19216" y="17612"/>
                      <a:pt x="15569" y="16615"/>
                      <a:pt x="15569" y="16948"/>
                    </a:cubicBezTo>
                    <a:cubicBezTo>
                      <a:pt x="15569" y="17280"/>
                      <a:pt x="11642" y="19274"/>
                      <a:pt x="11501" y="19606"/>
                    </a:cubicBezTo>
                    <a:cubicBezTo>
                      <a:pt x="10239" y="20603"/>
                      <a:pt x="8977" y="21600"/>
                      <a:pt x="7434" y="2160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33" name="Shape 1781"/>
              <p:cNvSpPr>
                <a:spLocks/>
              </p:cNvSpPr>
              <p:nvPr/>
            </p:nvSpPr>
            <p:spPr bwMode="auto">
              <a:xfrm>
                <a:off x="1081228" y="407075"/>
                <a:ext cx="38770" cy="28002"/>
              </a:xfrm>
              <a:custGeom>
                <a:avLst/>
                <a:gdLst>
                  <a:gd name="T0" fmla="*/ 201202 w 21600"/>
                  <a:gd name="T1" fmla="*/ 39546 h 21600"/>
                  <a:gd name="T2" fmla="*/ 201202 w 21600"/>
                  <a:gd name="T3" fmla="*/ 39546 h 21600"/>
                  <a:gd name="T4" fmla="*/ 201202 w 21600"/>
                  <a:gd name="T5" fmla="*/ 39546 h 21600"/>
                  <a:gd name="T6" fmla="*/ 201202 w 21600"/>
                  <a:gd name="T7" fmla="*/ 39546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8229" y="21600"/>
                    </a:moveTo>
                    <a:cubicBezTo>
                      <a:pt x="4114" y="21600"/>
                      <a:pt x="0" y="18900"/>
                      <a:pt x="0" y="14850"/>
                    </a:cubicBezTo>
                    <a:cubicBezTo>
                      <a:pt x="0" y="4050"/>
                      <a:pt x="16457" y="0"/>
                      <a:pt x="21600" y="0"/>
                    </a:cubicBezTo>
                    <a:cubicBezTo>
                      <a:pt x="20571" y="9450"/>
                      <a:pt x="13371" y="21600"/>
                      <a:pt x="8229" y="2160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34" name="Shape 1782"/>
              <p:cNvSpPr>
                <a:spLocks/>
              </p:cNvSpPr>
              <p:nvPr/>
            </p:nvSpPr>
            <p:spPr bwMode="auto">
              <a:xfrm>
                <a:off x="1182457" y="365188"/>
                <a:ext cx="30155" cy="12701"/>
              </a:xfrm>
              <a:custGeom>
                <a:avLst/>
                <a:gdLst>
                  <a:gd name="T0" fmla="*/ 57275 w 21600"/>
                  <a:gd name="T1" fmla="*/ 759 h 21600"/>
                  <a:gd name="T2" fmla="*/ 57275 w 21600"/>
                  <a:gd name="T3" fmla="*/ 759 h 21600"/>
                  <a:gd name="T4" fmla="*/ 57275 w 21600"/>
                  <a:gd name="T5" fmla="*/ 759 h 21600"/>
                  <a:gd name="T6" fmla="*/ 57275 w 21600"/>
                  <a:gd name="T7" fmla="*/ 759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8100" y="21600"/>
                    </a:moveTo>
                    <a:cubicBezTo>
                      <a:pt x="5400" y="21600"/>
                      <a:pt x="0" y="14400"/>
                      <a:pt x="0" y="0"/>
                    </a:cubicBezTo>
                    <a:cubicBezTo>
                      <a:pt x="21600" y="0"/>
                      <a:pt x="21600" y="0"/>
                      <a:pt x="21600" y="0"/>
                    </a:cubicBezTo>
                    <a:cubicBezTo>
                      <a:pt x="21600" y="21600"/>
                      <a:pt x="21600" y="21600"/>
                      <a:pt x="21600" y="21600"/>
                    </a:cubicBezTo>
                    <a:cubicBezTo>
                      <a:pt x="18900" y="21600"/>
                      <a:pt x="8100" y="21600"/>
                      <a:pt x="8100" y="2160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35" name="Shape 1783"/>
              <p:cNvSpPr>
                <a:spLocks/>
              </p:cNvSpPr>
              <p:nvPr/>
            </p:nvSpPr>
            <p:spPr bwMode="auto">
              <a:xfrm>
                <a:off x="1001535" y="337043"/>
                <a:ext cx="159385" cy="80803"/>
              </a:xfrm>
              <a:custGeom>
                <a:avLst/>
                <a:gdLst>
                  <a:gd name="T0" fmla="*/ 236262370 w 21600"/>
                  <a:gd name="T1" fmla="*/ 11287894 h 19764"/>
                  <a:gd name="T2" fmla="*/ 236262370 w 21600"/>
                  <a:gd name="T3" fmla="*/ 11287894 h 19764"/>
                  <a:gd name="T4" fmla="*/ 236262370 w 21600"/>
                  <a:gd name="T5" fmla="*/ 11287894 h 19764"/>
                  <a:gd name="T6" fmla="*/ 236262370 w 21600"/>
                  <a:gd name="T7" fmla="*/ 11287894 h 19764"/>
                  <a:gd name="T8" fmla="*/ 0 60000 65536"/>
                  <a:gd name="T9" fmla="*/ 1 60000 65536"/>
                  <a:gd name="T10" fmla="*/ 2 60000 65536"/>
                  <a:gd name="T11" fmla="*/ 3 60000 65536"/>
                  <a:gd name="T12" fmla="*/ 0 w 21600"/>
                  <a:gd name="T13" fmla="*/ 0 h 19764"/>
                  <a:gd name="T14" fmla="*/ 21600 w 21600"/>
                  <a:gd name="T15" fmla="*/ 19764 h 19764"/>
                </a:gdLst>
                <a:ahLst/>
                <a:cxnLst>
                  <a:cxn ang="T8">
                    <a:pos x="T0" y="T1"/>
                  </a:cxn>
                  <a:cxn ang="T9">
                    <a:pos x="T2" y="T3"/>
                  </a:cxn>
                  <a:cxn ang="T10">
                    <a:pos x="T4" y="T5"/>
                  </a:cxn>
                  <a:cxn ang="T11">
                    <a:pos x="T6" y="T7"/>
                  </a:cxn>
                </a:cxnLst>
                <a:rect l="T12" t="T13" r="T14" b="T15"/>
                <a:pathLst>
                  <a:path w="21600" h="19764" extrusionOk="0">
                    <a:moveTo>
                      <a:pt x="21600" y="1691"/>
                    </a:moveTo>
                    <a:cubicBezTo>
                      <a:pt x="21600" y="3013"/>
                      <a:pt x="21109" y="4335"/>
                      <a:pt x="20127" y="4776"/>
                    </a:cubicBezTo>
                    <a:cubicBezTo>
                      <a:pt x="20373" y="6540"/>
                      <a:pt x="21109" y="6980"/>
                      <a:pt x="21109" y="8744"/>
                    </a:cubicBezTo>
                    <a:cubicBezTo>
                      <a:pt x="16445" y="14915"/>
                      <a:pt x="16445" y="14915"/>
                      <a:pt x="16445" y="14915"/>
                    </a:cubicBezTo>
                    <a:cubicBezTo>
                      <a:pt x="14727" y="14915"/>
                      <a:pt x="14727" y="10507"/>
                      <a:pt x="13745" y="9625"/>
                    </a:cubicBezTo>
                    <a:cubicBezTo>
                      <a:pt x="13500" y="12711"/>
                      <a:pt x="11782" y="15797"/>
                      <a:pt x="10064" y="15356"/>
                    </a:cubicBezTo>
                    <a:cubicBezTo>
                      <a:pt x="9818" y="17560"/>
                      <a:pt x="9082" y="19764"/>
                      <a:pt x="7855" y="19764"/>
                    </a:cubicBezTo>
                    <a:cubicBezTo>
                      <a:pt x="6873" y="19764"/>
                      <a:pt x="6136" y="17560"/>
                      <a:pt x="5891" y="16678"/>
                    </a:cubicBezTo>
                    <a:cubicBezTo>
                      <a:pt x="4664" y="18001"/>
                      <a:pt x="3927" y="16678"/>
                      <a:pt x="2945" y="16678"/>
                    </a:cubicBezTo>
                    <a:cubicBezTo>
                      <a:pt x="2209" y="16678"/>
                      <a:pt x="1964" y="18001"/>
                      <a:pt x="982" y="18442"/>
                    </a:cubicBezTo>
                    <a:cubicBezTo>
                      <a:pt x="982" y="17119"/>
                      <a:pt x="0" y="16237"/>
                      <a:pt x="0" y="15356"/>
                    </a:cubicBezTo>
                    <a:cubicBezTo>
                      <a:pt x="0" y="14915"/>
                      <a:pt x="1964" y="12270"/>
                      <a:pt x="2455" y="11829"/>
                    </a:cubicBezTo>
                    <a:cubicBezTo>
                      <a:pt x="4173" y="10507"/>
                      <a:pt x="5645" y="10066"/>
                      <a:pt x="7609" y="8303"/>
                    </a:cubicBezTo>
                    <a:cubicBezTo>
                      <a:pt x="9573" y="6099"/>
                      <a:pt x="10064" y="809"/>
                      <a:pt x="13255" y="809"/>
                    </a:cubicBezTo>
                    <a:cubicBezTo>
                      <a:pt x="13991" y="809"/>
                      <a:pt x="14236" y="1250"/>
                      <a:pt x="15218" y="1250"/>
                    </a:cubicBezTo>
                    <a:cubicBezTo>
                      <a:pt x="15218" y="1250"/>
                      <a:pt x="21600" y="-1836"/>
                      <a:pt x="21600" y="1691"/>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36" name="Shape 1784"/>
              <p:cNvSpPr>
                <a:spLocks/>
              </p:cNvSpPr>
              <p:nvPr/>
            </p:nvSpPr>
            <p:spPr bwMode="auto">
              <a:xfrm>
                <a:off x="1214766" y="273537"/>
                <a:ext cx="90462" cy="28001"/>
              </a:xfrm>
              <a:custGeom>
                <a:avLst/>
                <a:gdLst>
                  <a:gd name="T0" fmla="*/ 13915087 w 21600"/>
                  <a:gd name="T1" fmla="*/ 39541 h 21600"/>
                  <a:gd name="T2" fmla="*/ 13915087 w 21600"/>
                  <a:gd name="T3" fmla="*/ 39541 h 21600"/>
                  <a:gd name="T4" fmla="*/ 13915087 w 21600"/>
                  <a:gd name="T5" fmla="*/ 39541 h 21600"/>
                  <a:gd name="T6" fmla="*/ 13915087 w 21600"/>
                  <a:gd name="T7" fmla="*/ 39541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8640" y="21600"/>
                    </a:moveTo>
                    <a:cubicBezTo>
                      <a:pt x="6048" y="21600"/>
                      <a:pt x="5616" y="17280"/>
                      <a:pt x="3888" y="17280"/>
                    </a:cubicBezTo>
                    <a:cubicBezTo>
                      <a:pt x="2160" y="17280"/>
                      <a:pt x="1296" y="21600"/>
                      <a:pt x="0" y="21600"/>
                    </a:cubicBezTo>
                    <a:cubicBezTo>
                      <a:pt x="0" y="12960"/>
                      <a:pt x="11232" y="0"/>
                      <a:pt x="13824" y="0"/>
                    </a:cubicBezTo>
                    <a:cubicBezTo>
                      <a:pt x="17712" y="0"/>
                      <a:pt x="21168" y="7200"/>
                      <a:pt x="21600" y="15840"/>
                    </a:cubicBezTo>
                    <a:cubicBezTo>
                      <a:pt x="20304" y="17280"/>
                      <a:pt x="19008" y="21600"/>
                      <a:pt x="16848" y="21600"/>
                    </a:cubicBezTo>
                    <a:cubicBezTo>
                      <a:pt x="11664" y="21600"/>
                      <a:pt x="12528" y="21600"/>
                      <a:pt x="8640" y="2160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37" name="Shape 1785"/>
              <p:cNvSpPr>
                <a:spLocks/>
              </p:cNvSpPr>
              <p:nvPr/>
            </p:nvSpPr>
            <p:spPr bwMode="auto">
              <a:xfrm>
                <a:off x="1216919" y="305845"/>
                <a:ext cx="79694" cy="40925"/>
              </a:xfrm>
              <a:custGeom>
                <a:avLst/>
                <a:gdLst>
                  <a:gd name="T0" fmla="*/ 7383859 w 21600"/>
                  <a:gd name="T1" fmla="*/ 263699 h 21600"/>
                  <a:gd name="T2" fmla="*/ 7383859 w 21600"/>
                  <a:gd name="T3" fmla="*/ 263699 h 21600"/>
                  <a:gd name="T4" fmla="*/ 7383859 w 21600"/>
                  <a:gd name="T5" fmla="*/ 263699 h 21600"/>
                  <a:gd name="T6" fmla="*/ 7383859 w 21600"/>
                  <a:gd name="T7" fmla="*/ 263699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18655" y="9391"/>
                    </a:moveTo>
                    <a:cubicBezTo>
                      <a:pt x="18655" y="17843"/>
                      <a:pt x="11782" y="21600"/>
                      <a:pt x="6873" y="21600"/>
                    </a:cubicBezTo>
                    <a:cubicBezTo>
                      <a:pt x="3927" y="21600"/>
                      <a:pt x="0" y="14087"/>
                      <a:pt x="0" y="10330"/>
                    </a:cubicBezTo>
                    <a:cubicBezTo>
                      <a:pt x="0" y="939"/>
                      <a:pt x="13255" y="0"/>
                      <a:pt x="17673" y="0"/>
                    </a:cubicBezTo>
                    <a:cubicBezTo>
                      <a:pt x="20127" y="0"/>
                      <a:pt x="21109" y="2817"/>
                      <a:pt x="21600" y="4696"/>
                    </a:cubicBezTo>
                    <a:cubicBezTo>
                      <a:pt x="19145" y="8452"/>
                      <a:pt x="15709" y="9391"/>
                      <a:pt x="12273" y="9391"/>
                    </a:cubicBezTo>
                    <a:lnTo>
                      <a:pt x="18655" y="9391"/>
                    </a:ln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38" name="Shape 1786"/>
              <p:cNvSpPr>
                <a:spLocks/>
              </p:cNvSpPr>
              <p:nvPr/>
            </p:nvSpPr>
            <p:spPr bwMode="auto">
              <a:xfrm>
                <a:off x="1178150" y="310287"/>
                <a:ext cx="28001" cy="19251"/>
              </a:xfrm>
              <a:custGeom>
                <a:avLst/>
                <a:gdLst>
                  <a:gd name="T0" fmla="*/ 39541 w 21600"/>
                  <a:gd name="T1" fmla="*/ 36570 h 13789"/>
                  <a:gd name="T2" fmla="*/ 39541 w 21600"/>
                  <a:gd name="T3" fmla="*/ 36570 h 13789"/>
                  <a:gd name="T4" fmla="*/ 39541 w 21600"/>
                  <a:gd name="T5" fmla="*/ 36570 h 13789"/>
                  <a:gd name="T6" fmla="*/ 39541 w 21600"/>
                  <a:gd name="T7" fmla="*/ 36570 h 13789"/>
                  <a:gd name="T8" fmla="*/ 0 60000 65536"/>
                  <a:gd name="T9" fmla="*/ 1 60000 65536"/>
                  <a:gd name="T10" fmla="*/ 2 60000 65536"/>
                  <a:gd name="T11" fmla="*/ 3 60000 65536"/>
                  <a:gd name="T12" fmla="*/ 0 w 21600"/>
                  <a:gd name="T13" fmla="*/ 0 h 13789"/>
                  <a:gd name="T14" fmla="*/ 21600 w 21600"/>
                  <a:gd name="T15" fmla="*/ 13789 h 13789"/>
                </a:gdLst>
                <a:ahLst/>
                <a:cxnLst>
                  <a:cxn ang="T8">
                    <a:pos x="T0" y="T1"/>
                  </a:cxn>
                  <a:cxn ang="T9">
                    <a:pos x="T2" y="T3"/>
                  </a:cxn>
                  <a:cxn ang="T10">
                    <a:pos x="T4" y="T5"/>
                  </a:cxn>
                  <a:cxn ang="T11">
                    <a:pos x="T6" y="T7"/>
                  </a:cxn>
                </a:cxnLst>
                <a:rect l="T12" t="T13" r="T14" b="T15"/>
                <a:pathLst>
                  <a:path w="21600" h="13789" extrusionOk="0">
                    <a:moveTo>
                      <a:pt x="21600" y="7436"/>
                    </a:moveTo>
                    <a:cubicBezTo>
                      <a:pt x="18720" y="11248"/>
                      <a:pt x="17280" y="13789"/>
                      <a:pt x="12960" y="13789"/>
                    </a:cubicBezTo>
                    <a:cubicBezTo>
                      <a:pt x="7200" y="13789"/>
                      <a:pt x="0" y="8707"/>
                      <a:pt x="0" y="6165"/>
                    </a:cubicBezTo>
                    <a:cubicBezTo>
                      <a:pt x="0" y="-7811"/>
                      <a:pt x="17280" y="6165"/>
                      <a:pt x="21600" y="7436"/>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39" name="Shape 1787"/>
              <p:cNvSpPr>
                <a:spLocks/>
              </p:cNvSpPr>
              <p:nvPr/>
            </p:nvSpPr>
            <p:spPr bwMode="auto">
              <a:xfrm>
                <a:off x="1473227" y="511431"/>
                <a:ext cx="135693" cy="106723"/>
              </a:xfrm>
              <a:custGeom>
                <a:avLst/>
                <a:gdLst>
                  <a:gd name="T0" fmla="*/ 105668599 w 21600"/>
                  <a:gd name="T1" fmla="*/ 35696710 h 20985"/>
                  <a:gd name="T2" fmla="*/ 105668599 w 21600"/>
                  <a:gd name="T3" fmla="*/ 35696710 h 20985"/>
                  <a:gd name="T4" fmla="*/ 105668599 w 21600"/>
                  <a:gd name="T5" fmla="*/ 35696710 h 20985"/>
                  <a:gd name="T6" fmla="*/ 105668599 w 21600"/>
                  <a:gd name="T7" fmla="*/ 35696710 h 20985"/>
                  <a:gd name="T8" fmla="*/ 0 60000 65536"/>
                  <a:gd name="T9" fmla="*/ 1 60000 65536"/>
                  <a:gd name="T10" fmla="*/ 2 60000 65536"/>
                  <a:gd name="T11" fmla="*/ 3 60000 65536"/>
                  <a:gd name="T12" fmla="*/ 0 w 21600"/>
                  <a:gd name="T13" fmla="*/ 0 h 20985"/>
                  <a:gd name="T14" fmla="*/ 21600 w 21600"/>
                  <a:gd name="T15" fmla="*/ 20985 h 20985"/>
                </a:gdLst>
                <a:ahLst/>
                <a:cxnLst>
                  <a:cxn ang="T8">
                    <a:pos x="T0" y="T1"/>
                  </a:cxn>
                  <a:cxn ang="T9">
                    <a:pos x="T2" y="T3"/>
                  </a:cxn>
                  <a:cxn ang="T10">
                    <a:pos x="T4" y="T5"/>
                  </a:cxn>
                  <a:cxn ang="T11">
                    <a:pos x="T6" y="T7"/>
                  </a:cxn>
                </a:cxnLst>
                <a:rect l="T12" t="T13" r="T14" b="T15"/>
                <a:pathLst>
                  <a:path w="21600" h="20985" extrusionOk="0">
                    <a:moveTo>
                      <a:pt x="19008" y="7529"/>
                    </a:moveTo>
                    <a:cubicBezTo>
                      <a:pt x="19008" y="9654"/>
                      <a:pt x="18720" y="8237"/>
                      <a:pt x="18720" y="10008"/>
                    </a:cubicBezTo>
                    <a:cubicBezTo>
                      <a:pt x="19296" y="10008"/>
                      <a:pt x="20736" y="10362"/>
                      <a:pt x="21600" y="10716"/>
                    </a:cubicBezTo>
                    <a:cubicBezTo>
                      <a:pt x="21024" y="19215"/>
                      <a:pt x="20736" y="16736"/>
                      <a:pt x="16416" y="18860"/>
                    </a:cubicBezTo>
                    <a:cubicBezTo>
                      <a:pt x="15264" y="19215"/>
                      <a:pt x="15264" y="20985"/>
                      <a:pt x="14112" y="20985"/>
                    </a:cubicBezTo>
                    <a:cubicBezTo>
                      <a:pt x="12096" y="20985"/>
                      <a:pt x="12096" y="19215"/>
                      <a:pt x="11232" y="18506"/>
                    </a:cubicBezTo>
                    <a:cubicBezTo>
                      <a:pt x="7776" y="13903"/>
                      <a:pt x="3744" y="14611"/>
                      <a:pt x="0" y="10008"/>
                    </a:cubicBezTo>
                    <a:cubicBezTo>
                      <a:pt x="0" y="7529"/>
                      <a:pt x="0" y="7529"/>
                      <a:pt x="0" y="7529"/>
                    </a:cubicBezTo>
                    <a:cubicBezTo>
                      <a:pt x="1728" y="7529"/>
                      <a:pt x="3456" y="9300"/>
                      <a:pt x="5760" y="9300"/>
                    </a:cubicBezTo>
                    <a:cubicBezTo>
                      <a:pt x="6912" y="9300"/>
                      <a:pt x="6624" y="9300"/>
                      <a:pt x="7776" y="9300"/>
                    </a:cubicBezTo>
                    <a:cubicBezTo>
                      <a:pt x="7776" y="5051"/>
                      <a:pt x="7776" y="5051"/>
                      <a:pt x="7776" y="5051"/>
                    </a:cubicBezTo>
                    <a:cubicBezTo>
                      <a:pt x="6048" y="4696"/>
                      <a:pt x="3456" y="5051"/>
                      <a:pt x="3456" y="3280"/>
                    </a:cubicBezTo>
                    <a:cubicBezTo>
                      <a:pt x="3456" y="2572"/>
                      <a:pt x="4320" y="2218"/>
                      <a:pt x="4608" y="1864"/>
                    </a:cubicBezTo>
                    <a:cubicBezTo>
                      <a:pt x="6624" y="-615"/>
                      <a:pt x="9216" y="93"/>
                      <a:pt x="12096" y="93"/>
                    </a:cubicBezTo>
                    <a:cubicBezTo>
                      <a:pt x="14400" y="93"/>
                      <a:pt x="17280" y="93"/>
                      <a:pt x="17280" y="93"/>
                    </a:cubicBezTo>
                    <a:cubicBezTo>
                      <a:pt x="17568" y="93"/>
                      <a:pt x="18432" y="801"/>
                      <a:pt x="18432" y="1510"/>
                    </a:cubicBezTo>
                    <a:cubicBezTo>
                      <a:pt x="18432" y="4696"/>
                      <a:pt x="15264" y="5759"/>
                      <a:pt x="14400" y="7175"/>
                    </a:cubicBezTo>
                    <a:cubicBezTo>
                      <a:pt x="15264" y="7175"/>
                      <a:pt x="19008" y="5759"/>
                      <a:pt x="19008" y="7529"/>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40" name="Shape 1788"/>
              <p:cNvSpPr>
                <a:spLocks/>
              </p:cNvSpPr>
              <p:nvPr/>
            </p:nvSpPr>
            <p:spPr bwMode="auto">
              <a:xfrm>
                <a:off x="1425842" y="375778"/>
                <a:ext cx="150770" cy="78109"/>
              </a:xfrm>
              <a:custGeom>
                <a:avLst/>
                <a:gdLst>
                  <a:gd name="T0" fmla="*/ 178949074 w 21600"/>
                  <a:gd name="T1" fmla="*/ 8052199 h 20613"/>
                  <a:gd name="T2" fmla="*/ 178949074 w 21600"/>
                  <a:gd name="T3" fmla="*/ 8052199 h 20613"/>
                  <a:gd name="T4" fmla="*/ 178949074 w 21600"/>
                  <a:gd name="T5" fmla="*/ 8052199 h 20613"/>
                  <a:gd name="T6" fmla="*/ 178949074 w 21600"/>
                  <a:gd name="T7" fmla="*/ 8052199 h 20613"/>
                  <a:gd name="T8" fmla="*/ 0 60000 65536"/>
                  <a:gd name="T9" fmla="*/ 1 60000 65536"/>
                  <a:gd name="T10" fmla="*/ 2 60000 65536"/>
                  <a:gd name="T11" fmla="*/ 3 60000 65536"/>
                  <a:gd name="T12" fmla="*/ 0 w 21600"/>
                  <a:gd name="T13" fmla="*/ 0 h 20613"/>
                  <a:gd name="T14" fmla="*/ 21600 w 21600"/>
                  <a:gd name="T15" fmla="*/ 20613 h 20613"/>
                </a:gdLst>
                <a:ahLst/>
                <a:cxnLst>
                  <a:cxn ang="T8">
                    <a:pos x="T0" y="T1"/>
                  </a:cxn>
                  <a:cxn ang="T9">
                    <a:pos x="T2" y="T3"/>
                  </a:cxn>
                  <a:cxn ang="T10">
                    <a:pos x="T4" y="T5"/>
                  </a:cxn>
                  <a:cxn ang="T11">
                    <a:pos x="T6" y="T7"/>
                  </a:cxn>
                </a:cxnLst>
                <a:rect l="T12" t="T13" r="T14" b="T15"/>
                <a:pathLst>
                  <a:path w="21600" h="20613" extrusionOk="0">
                    <a:moveTo>
                      <a:pt x="1029" y="5013"/>
                    </a:moveTo>
                    <a:cubicBezTo>
                      <a:pt x="514" y="4053"/>
                      <a:pt x="0" y="2613"/>
                      <a:pt x="0" y="693"/>
                    </a:cubicBezTo>
                    <a:cubicBezTo>
                      <a:pt x="257" y="693"/>
                      <a:pt x="771" y="693"/>
                      <a:pt x="1286" y="693"/>
                    </a:cubicBezTo>
                    <a:cubicBezTo>
                      <a:pt x="4629" y="693"/>
                      <a:pt x="6171" y="11253"/>
                      <a:pt x="9771" y="9333"/>
                    </a:cubicBezTo>
                    <a:cubicBezTo>
                      <a:pt x="9000" y="8373"/>
                      <a:pt x="7971" y="6933"/>
                      <a:pt x="7457" y="5973"/>
                    </a:cubicBezTo>
                    <a:cubicBezTo>
                      <a:pt x="7457" y="3573"/>
                      <a:pt x="7457" y="3573"/>
                      <a:pt x="7457" y="3573"/>
                    </a:cubicBezTo>
                    <a:cubicBezTo>
                      <a:pt x="10029" y="3573"/>
                      <a:pt x="11057" y="7893"/>
                      <a:pt x="13886" y="7893"/>
                    </a:cubicBezTo>
                    <a:cubicBezTo>
                      <a:pt x="13886" y="3573"/>
                      <a:pt x="13886" y="3573"/>
                      <a:pt x="13886" y="3573"/>
                    </a:cubicBezTo>
                    <a:cubicBezTo>
                      <a:pt x="11829" y="3573"/>
                      <a:pt x="10286" y="3573"/>
                      <a:pt x="9771" y="213"/>
                    </a:cubicBezTo>
                    <a:cubicBezTo>
                      <a:pt x="10543" y="-267"/>
                      <a:pt x="11057" y="213"/>
                      <a:pt x="11829" y="213"/>
                    </a:cubicBezTo>
                    <a:cubicBezTo>
                      <a:pt x="13629" y="213"/>
                      <a:pt x="14914" y="2133"/>
                      <a:pt x="16971" y="2133"/>
                    </a:cubicBezTo>
                    <a:cubicBezTo>
                      <a:pt x="17743" y="2133"/>
                      <a:pt x="18257" y="693"/>
                      <a:pt x="19286" y="693"/>
                    </a:cubicBezTo>
                    <a:cubicBezTo>
                      <a:pt x="21343" y="693"/>
                      <a:pt x="21600" y="2613"/>
                      <a:pt x="21600" y="5973"/>
                    </a:cubicBezTo>
                    <a:cubicBezTo>
                      <a:pt x="21600" y="10773"/>
                      <a:pt x="20057" y="13173"/>
                      <a:pt x="20571" y="19413"/>
                    </a:cubicBezTo>
                    <a:cubicBezTo>
                      <a:pt x="18771" y="20373"/>
                      <a:pt x="16457" y="20373"/>
                      <a:pt x="15943" y="20373"/>
                    </a:cubicBezTo>
                    <a:cubicBezTo>
                      <a:pt x="15429" y="20373"/>
                      <a:pt x="12343" y="21333"/>
                      <a:pt x="12343" y="19413"/>
                    </a:cubicBezTo>
                    <a:cubicBezTo>
                      <a:pt x="12343" y="18453"/>
                      <a:pt x="12857" y="17493"/>
                      <a:pt x="13114" y="17013"/>
                    </a:cubicBezTo>
                    <a:cubicBezTo>
                      <a:pt x="13114" y="16533"/>
                      <a:pt x="13114" y="15573"/>
                      <a:pt x="13114" y="15093"/>
                    </a:cubicBezTo>
                    <a:cubicBezTo>
                      <a:pt x="13114" y="13173"/>
                      <a:pt x="15429" y="13173"/>
                      <a:pt x="15943" y="11733"/>
                    </a:cubicBezTo>
                    <a:cubicBezTo>
                      <a:pt x="15686" y="11253"/>
                      <a:pt x="15171" y="11253"/>
                      <a:pt x="14657" y="11253"/>
                    </a:cubicBezTo>
                    <a:cubicBezTo>
                      <a:pt x="12600" y="11253"/>
                      <a:pt x="8743" y="13173"/>
                      <a:pt x="6429" y="13173"/>
                    </a:cubicBezTo>
                    <a:cubicBezTo>
                      <a:pt x="5657" y="13173"/>
                      <a:pt x="5143" y="12213"/>
                      <a:pt x="5143" y="10773"/>
                    </a:cubicBezTo>
                    <a:cubicBezTo>
                      <a:pt x="3343" y="10773"/>
                      <a:pt x="3343" y="10773"/>
                      <a:pt x="3343" y="10773"/>
                    </a:cubicBezTo>
                    <a:cubicBezTo>
                      <a:pt x="3086" y="8853"/>
                      <a:pt x="3086" y="8853"/>
                      <a:pt x="3086" y="8853"/>
                    </a:cubicBezTo>
                    <a:cubicBezTo>
                      <a:pt x="1800" y="9333"/>
                      <a:pt x="1029" y="7893"/>
                      <a:pt x="257" y="6453"/>
                    </a:cubicBezTo>
                    <a:cubicBezTo>
                      <a:pt x="257" y="2613"/>
                      <a:pt x="257" y="2613"/>
                      <a:pt x="257" y="2613"/>
                    </a:cubicBezTo>
                    <a:lnTo>
                      <a:pt x="1029" y="5013"/>
                    </a:ln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41" name="Shape 1789"/>
              <p:cNvSpPr>
                <a:spLocks/>
              </p:cNvSpPr>
              <p:nvPr/>
            </p:nvSpPr>
            <p:spPr bwMode="auto">
              <a:xfrm>
                <a:off x="1539995" y="680614"/>
                <a:ext cx="88309" cy="51693"/>
              </a:xfrm>
              <a:custGeom>
                <a:avLst/>
                <a:gdLst>
                  <a:gd name="T0" fmla="*/ 12336260 w 21600"/>
                  <a:gd name="T1" fmla="*/ 847859 h 21600"/>
                  <a:gd name="T2" fmla="*/ 12336260 w 21600"/>
                  <a:gd name="T3" fmla="*/ 847859 h 21600"/>
                  <a:gd name="T4" fmla="*/ 12336260 w 21600"/>
                  <a:gd name="T5" fmla="*/ 847859 h 21600"/>
                  <a:gd name="T6" fmla="*/ 12336260 w 21600"/>
                  <a:gd name="T7" fmla="*/ 847859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16751" y="21600"/>
                    </a:moveTo>
                    <a:cubicBezTo>
                      <a:pt x="14106" y="21600"/>
                      <a:pt x="0" y="12662"/>
                      <a:pt x="0" y="11917"/>
                    </a:cubicBezTo>
                    <a:cubicBezTo>
                      <a:pt x="0" y="8938"/>
                      <a:pt x="3527" y="10428"/>
                      <a:pt x="3967" y="10428"/>
                    </a:cubicBezTo>
                    <a:cubicBezTo>
                      <a:pt x="6612" y="8938"/>
                      <a:pt x="5731" y="0"/>
                      <a:pt x="9698" y="0"/>
                    </a:cubicBezTo>
                    <a:cubicBezTo>
                      <a:pt x="12343" y="0"/>
                      <a:pt x="20278" y="11917"/>
                      <a:pt x="21600" y="16386"/>
                    </a:cubicBezTo>
                    <a:cubicBezTo>
                      <a:pt x="19837" y="18621"/>
                      <a:pt x="18955" y="21600"/>
                      <a:pt x="16751" y="2160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42" name="Shape 1790"/>
              <p:cNvSpPr>
                <a:spLocks/>
              </p:cNvSpPr>
              <p:nvPr/>
            </p:nvSpPr>
            <p:spPr bwMode="auto">
              <a:xfrm>
                <a:off x="1626149" y="493229"/>
                <a:ext cx="116308" cy="94770"/>
              </a:xfrm>
              <a:custGeom>
                <a:avLst/>
                <a:gdLst>
                  <a:gd name="T0" fmla="*/ 48888108 w 21600"/>
                  <a:gd name="T1" fmla="*/ 17559416 h 21600"/>
                  <a:gd name="T2" fmla="*/ 48888108 w 21600"/>
                  <a:gd name="T3" fmla="*/ 17559416 h 21600"/>
                  <a:gd name="T4" fmla="*/ 48888108 w 21600"/>
                  <a:gd name="T5" fmla="*/ 17559416 h 21600"/>
                  <a:gd name="T6" fmla="*/ 48888108 w 21600"/>
                  <a:gd name="T7" fmla="*/ 17559416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21600" y="4483"/>
                    </a:moveTo>
                    <a:cubicBezTo>
                      <a:pt x="21600" y="4891"/>
                      <a:pt x="18942" y="7336"/>
                      <a:pt x="18942" y="7336"/>
                    </a:cubicBezTo>
                    <a:cubicBezTo>
                      <a:pt x="16948" y="10596"/>
                      <a:pt x="14954" y="14264"/>
                      <a:pt x="10634" y="14264"/>
                    </a:cubicBezTo>
                    <a:cubicBezTo>
                      <a:pt x="7311" y="14264"/>
                      <a:pt x="7311" y="12226"/>
                      <a:pt x="6646" y="15487"/>
                    </a:cubicBezTo>
                    <a:cubicBezTo>
                      <a:pt x="8308" y="15487"/>
                      <a:pt x="8308" y="15487"/>
                      <a:pt x="8308" y="15487"/>
                    </a:cubicBezTo>
                    <a:cubicBezTo>
                      <a:pt x="7975" y="18747"/>
                      <a:pt x="6978" y="19562"/>
                      <a:pt x="4985" y="21600"/>
                    </a:cubicBezTo>
                    <a:cubicBezTo>
                      <a:pt x="1994" y="21600"/>
                      <a:pt x="1994" y="21600"/>
                      <a:pt x="1994" y="21600"/>
                    </a:cubicBezTo>
                    <a:cubicBezTo>
                      <a:pt x="1994" y="19155"/>
                      <a:pt x="1994" y="17117"/>
                      <a:pt x="2326" y="16302"/>
                    </a:cubicBezTo>
                    <a:cubicBezTo>
                      <a:pt x="0" y="13449"/>
                      <a:pt x="997" y="11004"/>
                      <a:pt x="0" y="7743"/>
                    </a:cubicBezTo>
                    <a:cubicBezTo>
                      <a:pt x="0" y="4483"/>
                      <a:pt x="0" y="4483"/>
                      <a:pt x="0" y="4483"/>
                    </a:cubicBezTo>
                    <a:cubicBezTo>
                      <a:pt x="997" y="4483"/>
                      <a:pt x="2658" y="4483"/>
                      <a:pt x="3323" y="4483"/>
                    </a:cubicBezTo>
                    <a:cubicBezTo>
                      <a:pt x="2991" y="4483"/>
                      <a:pt x="3323" y="3260"/>
                      <a:pt x="3323" y="2853"/>
                    </a:cubicBezTo>
                    <a:cubicBezTo>
                      <a:pt x="3323" y="2445"/>
                      <a:pt x="4320" y="0"/>
                      <a:pt x="7311" y="0"/>
                    </a:cubicBezTo>
                    <a:cubicBezTo>
                      <a:pt x="12295" y="0"/>
                      <a:pt x="16283" y="2038"/>
                      <a:pt x="21600" y="2038"/>
                    </a:cubicBezTo>
                    <a:cubicBezTo>
                      <a:pt x="21600" y="3260"/>
                      <a:pt x="21600" y="3668"/>
                      <a:pt x="21600" y="4483"/>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43" name="Shape 1791"/>
              <p:cNvSpPr>
                <a:spLocks/>
              </p:cNvSpPr>
              <p:nvPr/>
            </p:nvSpPr>
            <p:spPr bwMode="auto">
              <a:xfrm>
                <a:off x="1387073" y="323076"/>
                <a:ext cx="38770" cy="32309"/>
              </a:xfrm>
              <a:custGeom>
                <a:avLst/>
                <a:gdLst>
                  <a:gd name="T0" fmla="*/ 201202 w 21600"/>
                  <a:gd name="T1" fmla="*/ 80868 h 21600"/>
                  <a:gd name="T2" fmla="*/ 201202 w 21600"/>
                  <a:gd name="T3" fmla="*/ 80868 h 21600"/>
                  <a:gd name="T4" fmla="*/ 201202 w 21600"/>
                  <a:gd name="T5" fmla="*/ 80868 h 21600"/>
                  <a:gd name="T6" fmla="*/ 201202 w 21600"/>
                  <a:gd name="T7" fmla="*/ 80868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21600" y="14400"/>
                    </a:moveTo>
                    <a:cubicBezTo>
                      <a:pt x="21600" y="19200"/>
                      <a:pt x="18514" y="21600"/>
                      <a:pt x="15429" y="21600"/>
                    </a:cubicBezTo>
                    <a:cubicBezTo>
                      <a:pt x="10286" y="21600"/>
                      <a:pt x="0" y="7200"/>
                      <a:pt x="0" y="0"/>
                    </a:cubicBezTo>
                    <a:cubicBezTo>
                      <a:pt x="11314" y="0"/>
                      <a:pt x="12343" y="10800"/>
                      <a:pt x="21600" y="1440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44" name="Shape 1792"/>
              <p:cNvSpPr>
                <a:spLocks/>
              </p:cNvSpPr>
              <p:nvPr/>
            </p:nvSpPr>
            <p:spPr bwMode="auto">
              <a:xfrm>
                <a:off x="1410765" y="430768"/>
                <a:ext cx="25847" cy="21539"/>
              </a:xfrm>
              <a:custGeom>
                <a:avLst/>
                <a:gdLst>
                  <a:gd name="T0" fmla="*/ 26499 w 21600"/>
                  <a:gd name="T1" fmla="*/ 10650 h 21600"/>
                  <a:gd name="T2" fmla="*/ 26499 w 21600"/>
                  <a:gd name="T3" fmla="*/ 10650 h 21600"/>
                  <a:gd name="T4" fmla="*/ 26499 w 21600"/>
                  <a:gd name="T5" fmla="*/ 10650 h 21600"/>
                  <a:gd name="T6" fmla="*/ 26499 w 21600"/>
                  <a:gd name="T7" fmla="*/ 10650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17280" y="0"/>
                    </a:moveTo>
                    <a:cubicBezTo>
                      <a:pt x="18720" y="3600"/>
                      <a:pt x="21600" y="5400"/>
                      <a:pt x="21600" y="10800"/>
                    </a:cubicBezTo>
                    <a:cubicBezTo>
                      <a:pt x="21600" y="21600"/>
                      <a:pt x="15840" y="21600"/>
                      <a:pt x="12960" y="21600"/>
                    </a:cubicBezTo>
                    <a:cubicBezTo>
                      <a:pt x="5760" y="21600"/>
                      <a:pt x="4320" y="19800"/>
                      <a:pt x="0" y="21600"/>
                    </a:cubicBezTo>
                    <a:cubicBezTo>
                      <a:pt x="2880" y="7200"/>
                      <a:pt x="8640" y="3600"/>
                      <a:pt x="17280" y="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45" name="Shape 1793"/>
              <p:cNvSpPr>
                <a:spLocks/>
              </p:cNvSpPr>
              <p:nvPr/>
            </p:nvSpPr>
            <p:spPr bwMode="auto">
              <a:xfrm>
                <a:off x="1395688" y="243383"/>
                <a:ext cx="148617" cy="77539"/>
              </a:xfrm>
              <a:custGeom>
                <a:avLst/>
                <a:gdLst>
                  <a:gd name="T0" fmla="*/ 166533075 w 21600"/>
                  <a:gd name="T1" fmla="*/ 6438142 h 21600"/>
                  <a:gd name="T2" fmla="*/ 166533075 w 21600"/>
                  <a:gd name="T3" fmla="*/ 6438142 h 21600"/>
                  <a:gd name="T4" fmla="*/ 166533075 w 21600"/>
                  <a:gd name="T5" fmla="*/ 6438142 h 21600"/>
                  <a:gd name="T6" fmla="*/ 166533075 w 21600"/>
                  <a:gd name="T7" fmla="*/ 6438142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14224" y="16074"/>
                    </a:moveTo>
                    <a:cubicBezTo>
                      <a:pt x="12117" y="16074"/>
                      <a:pt x="10800" y="14567"/>
                      <a:pt x="8693" y="15070"/>
                    </a:cubicBezTo>
                    <a:cubicBezTo>
                      <a:pt x="8166" y="13060"/>
                      <a:pt x="6585" y="14567"/>
                      <a:pt x="5005" y="14567"/>
                    </a:cubicBezTo>
                    <a:cubicBezTo>
                      <a:pt x="3424" y="14567"/>
                      <a:pt x="2898" y="14567"/>
                      <a:pt x="1844" y="12558"/>
                    </a:cubicBezTo>
                    <a:cubicBezTo>
                      <a:pt x="2898" y="10549"/>
                      <a:pt x="3951" y="11051"/>
                      <a:pt x="5268" y="10047"/>
                    </a:cubicBezTo>
                    <a:cubicBezTo>
                      <a:pt x="5005" y="9042"/>
                      <a:pt x="5005" y="8037"/>
                      <a:pt x="5268" y="7535"/>
                    </a:cubicBezTo>
                    <a:cubicBezTo>
                      <a:pt x="2634" y="7535"/>
                      <a:pt x="2107" y="8540"/>
                      <a:pt x="1317" y="7535"/>
                    </a:cubicBezTo>
                    <a:cubicBezTo>
                      <a:pt x="1580" y="7033"/>
                      <a:pt x="1844" y="6028"/>
                      <a:pt x="2107" y="5023"/>
                    </a:cubicBezTo>
                    <a:cubicBezTo>
                      <a:pt x="527" y="5023"/>
                      <a:pt x="0" y="4521"/>
                      <a:pt x="0" y="1507"/>
                    </a:cubicBezTo>
                    <a:cubicBezTo>
                      <a:pt x="1580" y="1507"/>
                      <a:pt x="2371" y="0"/>
                      <a:pt x="3688" y="0"/>
                    </a:cubicBezTo>
                    <a:cubicBezTo>
                      <a:pt x="6322" y="0"/>
                      <a:pt x="6849" y="4019"/>
                      <a:pt x="8166" y="4019"/>
                    </a:cubicBezTo>
                    <a:cubicBezTo>
                      <a:pt x="9220" y="4019"/>
                      <a:pt x="9483" y="2009"/>
                      <a:pt x="10537" y="2009"/>
                    </a:cubicBezTo>
                    <a:cubicBezTo>
                      <a:pt x="12907" y="2009"/>
                      <a:pt x="12644" y="7535"/>
                      <a:pt x="13961" y="7535"/>
                    </a:cubicBezTo>
                    <a:cubicBezTo>
                      <a:pt x="14751" y="7535"/>
                      <a:pt x="15015" y="5526"/>
                      <a:pt x="15805" y="5526"/>
                    </a:cubicBezTo>
                    <a:cubicBezTo>
                      <a:pt x="17385" y="5526"/>
                      <a:pt x="18702" y="9544"/>
                      <a:pt x="19229" y="10549"/>
                    </a:cubicBezTo>
                    <a:cubicBezTo>
                      <a:pt x="18966" y="11051"/>
                      <a:pt x="18439" y="12056"/>
                      <a:pt x="18439" y="13060"/>
                    </a:cubicBezTo>
                    <a:cubicBezTo>
                      <a:pt x="19229" y="14567"/>
                      <a:pt x="21600" y="16577"/>
                      <a:pt x="21600" y="18586"/>
                    </a:cubicBezTo>
                    <a:cubicBezTo>
                      <a:pt x="21600" y="21098"/>
                      <a:pt x="20283" y="21600"/>
                      <a:pt x="19493" y="21600"/>
                    </a:cubicBezTo>
                    <a:cubicBezTo>
                      <a:pt x="16595" y="21600"/>
                      <a:pt x="16859" y="16074"/>
                      <a:pt x="14224" y="16074"/>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46" name="Shape 1794"/>
              <p:cNvSpPr>
                <a:spLocks/>
              </p:cNvSpPr>
              <p:nvPr/>
            </p:nvSpPr>
            <p:spPr bwMode="auto">
              <a:xfrm>
                <a:off x="1462921" y="310153"/>
                <a:ext cx="31845" cy="12924"/>
              </a:xfrm>
              <a:custGeom>
                <a:avLst/>
                <a:gdLst>
                  <a:gd name="T0" fmla="*/ 205174 w 16808"/>
                  <a:gd name="T1" fmla="*/ 828 h 21600"/>
                  <a:gd name="T2" fmla="*/ 205174 w 16808"/>
                  <a:gd name="T3" fmla="*/ 828 h 21600"/>
                  <a:gd name="T4" fmla="*/ 205174 w 16808"/>
                  <a:gd name="T5" fmla="*/ 828 h 21600"/>
                  <a:gd name="T6" fmla="*/ 205174 w 16808"/>
                  <a:gd name="T7" fmla="*/ 828 h 21600"/>
                  <a:gd name="T8" fmla="*/ 0 60000 65536"/>
                  <a:gd name="T9" fmla="*/ 1 60000 65536"/>
                  <a:gd name="T10" fmla="*/ 2 60000 65536"/>
                  <a:gd name="T11" fmla="*/ 3 60000 65536"/>
                  <a:gd name="T12" fmla="*/ 0 w 16808"/>
                  <a:gd name="T13" fmla="*/ 0 h 21600"/>
                  <a:gd name="T14" fmla="*/ 16808 w 16808"/>
                  <a:gd name="T15" fmla="*/ 21600 h 21600"/>
                </a:gdLst>
                <a:ahLst/>
                <a:cxnLst>
                  <a:cxn ang="T8">
                    <a:pos x="T0" y="T1"/>
                  </a:cxn>
                  <a:cxn ang="T9">
                    <a:pos x="T2" y="T3"/>
                  </a:cxn>
                  <a:cxn ang="T10">
                    <a:pos x="T4" y="T5"/>
                  </a:cxn>
                  <a:cxn ang="T11">
                    <a:pos x="T6" y="T7"/>
                  </a:cxn>
                </a:cxnLst>
                <a:rect l="T12" t="T13" r="T14" b="T15"/>
                <a:pathLst>
                  <a:path w="16808" h="21600" extrusionOk="0">
                    <a:moveTo>
                      <a:pt x="2721" y="21600"/>
                    </a:moveTo>
                    <a:cubicBezTo>
                      <a:pt x="-4792" y="21600"/>
                      <a:pt x="5538" y="0"/>
                      <a:pt x="6478" y="0"/>
                    </a:cubicBezTo>
                    <a:cubicBezTo>
                      <a:pt x="11173" y="0"/>
                      <a:pt x="13051" y="9257"/>
                      <a:pt x="16808" y="12343"/>
                    </a:cubicBezTo>
                    <a:cubicBezTo>
                      <a:pt x="13991" y="21600"/>
                      <a:pt x="9295" y="21600"/>
                      <a:pt x="2721" y="2160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47" name="Shape 1795"/>
              <p:cNvSpPr>
                <a:spLocks/>
              </p:cNvSpPr>
              <p:nvPr/>
            </p:nvSpPr>
            <p:spPr bwMode="auto">
              <a:xfrm>
                <a:off x="1600303" y="357537"/>
                <a:ext cx="389847" cy="120965"/>
              </a:xfrm>
              <a:custGeom>
                <a:avLst/>
                <a:gdLst>
                  <a:gd name="T0" fmla="*/ 2147483647 w 21600"/>
                  <a:gd name="T1" fmla="*/ 63128065 h 21282"/>
                  <a:gd name="T2" fmla="*/ 2147483647 w 21600"/>
                  <a:gd name="T3" fmla="*/ 63128065 h 21282"/>
                  <a:gd name="T4" fmla="*/ 2147483647 w 21600"/>
                  <a:gd name="T5" fmla="*/ 63128065 h 21282"/>
                  <a:gd name="T6" fmla="*/ 2147483647 w 21600"/>
                  <a:gd name="T7" fmla="*/ 63128065 h 21282"/>
                  <a:gd name="T8" fmla="*/ 0 60000 65536"/>
                  <a:gd name="T9" fmla="*/ 1 60000 65536"/>
                  <a:gd name="T10" fmla="*/ 2 60000 65536"/>
                  <a:gd name="T11" fmla="*/ 3 60000 65536"/>
                  <a:gd name="T12" fmla="*/ 0 w 21600"/>
                  <a:gd name="T13" fmla="*/ 0 h 21282"/>
                  <a:gd name="T14" fmla="*/ 21600 w 21600"/>
                  <a:gd name="T15" fmla="*/ 21282 h 21282"/>
                </a:gdLst>
                <a:ahLst/>
                <a:cxnLst>
                  <a:cxn ang="T8">
                    <a:pos x="T0" y="T1"/>
                  </a:cxn>
                  <a:cxn ang="T9">
                    <a:pos x="T2" y="T3"/>
                  </a:cxn>
                  <a:cxn ang="T10">
                    <a:pos x="T4" y="T5"/>
                  </a:cxn>
                  <a:cxn ang="T11">
                    <a:pos x="T6" y="T7"/>
                  </a:cxn>
                </a:cxnLst>
                <a:rect l="T12" t="T13" r="T14" b="T15"/>
                <a:pathLst>
                  <a:path w="21600" h="21282" extrusionOk="0">
                    <a:moveTo>
                      <a:pt x="21500" y="14294"/>
                    </a:moveTo>
                    <a:cubicBezTo>
                      <a:pt x="21300" y="14612"/>
                      <a:pt x="21100" y="15247"/>
                      <a:pt x="21000" y="16200"/>
                    </a:cubicBezTo>
                    <a:cubicBezTo>
                      <a:pt x="21300" y="16518"/>
                      <a:pt x="21600" y="16518"/>
                      <a:pt x="21600" y="16518"/>
                    </a:cubicBezTo>
                    <a:cubicBezTo>
                      <a:pt x="21500" y="21282"/>
                      <a:pt x="19500" y="21282"/>
                      <a:pt x="17900" y="21282"/>
                    </a:cubicBezTo>
                    <a:cubicBezTo>
                      <a:pt x="17400" y="21282"/>
                      <a:pt x="17100" y="20329"/>
                      <a:pt x="17000" y="19059"/>
                    </a:cubicBezTo>
                    <a:cubicBezTo>
                      <a:pt x="16400" y="19376"/>
                      <a:pt x="16300" y="20329"/>
                      <a:pt x="15900" y="20965"/>
                    </a:cubicBezTo>
                    <a:cubicBezTo>
                      <a:pt x="12400" y="20965"/>
                      <a:pt x="12400" y="20965"/>
                      <a:pt x="12400" y="20965"/>
                    </a:cubicBezTo>
                    <a:cubicBezTo>
                      <a:pt x="11500" y="21600"/>
                      <a:pt x="10100" y="21282"/>
                      <a:pt x="10200" y="19059"/>
                    </a:cubicBezTo>
                    <a:cubicBezTo>
                      <a:pt x="9700" y="19059"/>
                      <a:pt x="9700" y="19059"/>
                      <a:pt x="9700" y="19059"/>
                    </a:cubicBezTo>
                    <a:cubicBezTo>
                      <a:pt x="9500" y="19694"/>
                      <a:pt x="8800" y="21282"/>
                      <a:pt x="8400" y="21282"/>
                    </a:cubicBezTo>
                    <a:cubicBezTo>
                      <a:pt x="7500" y="21282"/>
                      <a:pt x="5300" y="17788"/>
                      <a:pt x="5300" y="14929"/>
                    </a:cubicBezTo>
                    <a:cubicBezTo>
                      <a:pt x="5300" y="13976"/>
                      <a:pt x="5600" y="13024"/>
                      <a:pt x="5800" y="12706"/>
                    </a:cubicBezTo>
                    <a:cubicBezTo>
                      <a:pt x="5000" y="10165"/>
                      <a:pt x="4800" y="7941"/>
                      <a:pt x="4000" y="5718"/>
                    </a:cubicBezTo>
                    <a:cubicBezTo>
                      <a:pt x="3800" y="6353"/>
                      <a:pt x="3500" y="6988"/>
                      <a:pt x="3200" y="6988"/>
                    </a:cubicBezTo>
                    <a:cubicBezTo>
                      <a:pt x="2700" y="6988"/>
                      <a:pt x="0" y="3494"/>
                      <a:pt x="0" y="2224"/>
                    </a:cubicBezTo>
                    <a:cubicBezTo>
                      <a:pt x="0" y="0"/>
                      <a:pt x="800" y="0"/>
                      <a:pt x="1300" y="0"/>
                    </a:cubicBezTo>
                    <a:cubicBezTo>
                      <a:pt x="3300" y="0"/>
                      <a:pt x="3600" y="4765"/>
                      <a:pt x="5100" y="4765"/>
                    </a:cubicBezTo>
                    <a:cubicBezTo>
                      <a:pt x="5600" y="4765"/>
                      <a:pt x="5800" y="4765"/>
                      <a:pt x="6000" y="3812"/>
                    </a:cubicBezTo>
                    <a:cubicBezTo>
                      <a:pt x="6300" y="3812"/>
                      <a:pt x="6800" y="3812"/>
                      <a:pt x="6800" y="3812"/>
                    </a:cubicBezTo>
                    <a:cubicBezTo>
                      <a:pt x="6500" y="6988"/>
                      <a:pt x="8500" y="6035"/>
                      <a:pt x="8900" y="7941"/>
                    </a:cubicBezTo>
                    <a:cubicBezTo>
                      <a:pt x="7100" y="7941"/>
                      <a:pt x="7100" y="7941"/>
                      <a:pt x="7100" y="7941"/>
                    </a:cubicBezTo>
                    <a:cubicBezTo>
                      <a:pt x="7400" y="11753"/>
                      <a:pt x="8500" y="9529"/>
                      <a:pt x="9100" y="11118"/>
                    </a:cubicBezTo>
                    <a:cubicBezTo>
                      <a:pt x="9000" y="11435"/>
                      <a:pt x="8800" y="11435"/>
                      <a:pt x="8800" y="12071"/>
                    </a:cubicBezTo>
                    <a:cubicBezTo>
                      <a:pt x="8800" y="13976"/>
                      <a:pt x="9300" y="13024"/>
                      <a:pt x="9500" y="12706"/>
                    </a:cubicBezTo>
                    <a:cubicBezTo>
                      <a:pt x="10600" y="13341"/>
                      <a:pt x="11400" y="14294"/>
                      <a:pt x="12500" y="14294"/>
                    </a:cubicBezTo>
                    <a:cubicBezTo>
                      <a:pt x="15000" y="14294"/>
                      <a:pt x="15800" y="10800"/>
                      <a:pt x="18100" y="10800"/>
                    </a:cubicBezTo>
                    <a:cubicBezTo>
                      <a:pt x="19800" y="10800"/>
                      <a:pt x="21000" y="11118"/>
                      <a:pt x="21600" y="14612"/>
                    </a:cubicBezTo>
                    <a:cubicBezTo>
                      <a:pt x="21500" y="14929"/>
                      <a:pt x="21300" y="14929"/>
                      <a:pt x="21100" y="14929"/>
                    </a:cubicBezTo>
                    <a:lnTo>
                      <a:pt x="21500" y="14294"/>
                    </a:ln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48" name="Shape 1796"/>
              <p:cNvSpPr>
                <a:spLocks/>
              </p:cNvSpPr>
              <p:nvPr/>
            </p:nvSpPr>
            <p:spPr bwMode="auto">
              <a:xfrm>
                <a:off x="1604610" y="422153"/>
                <a:ext cx="66771" cy="51693"/>
              </a:xfrm>
              <a:custGeom>
                <a:avLst/>
                <a:gdLst>
                  <a:gd name="T0" fmla="*/ 3048585 w 21600"/>
                  <a:gd name="T1" fmla="*/ 847859 h 21600"/>
                  <a:gd name="T2" fmla="*/ 3048585 w 21600"/>
                  <a:gd name="T3" fmla="*/ 847859 h 21600"/>
                  <a:gd name="T4" fmla="*/ 3048585 w 21600"/>
                  <a:gd name="T5" fmla="*/ 847859 h 21600"/>
                  <a:gd name="T6" fmla="*/ 3048585 w 21600"/>
                  <a:gd name="T7" fmla="*/ 847859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3503" y="7448"/>
                    </a:moveTo>
                    <a:cubicBezTo>
                      <a:pt x="5838" y="7448"/>
                      <a:pt x="5254" y="0"/>
                      <a:pt x="11092" y="0"/>
                    </a:cubicBezTo>
                    <a:cubicBezTo>
                      <a:pt x="15762" y="0"/>
                      <a:pt x="21600" y="6703"/>
                      <a:pt x="21600" y="11172"/>
                    </a:cubicBezTo>
                    <a:cubicBezTo>
                      <a:pt x="21600" y="16386"/>
                      <a:pt x="20432" y="21600"/>
                      <a:pt x="16930" y="21600"/>
                    </a:cubicBezTo>
                    <a:cubicBezTo>
                      <a:pt x="14595" y="21600"/>
                      <a:pt x="0" y="12662"/>
                      <a:pt x="0" y="12662"/>
                    </a:cubicBezTo>
                    <a:cubicBezTo>
                      <a:pt x="0" y="9683"/>
                      <a:pt x="2919" y="7448"/>
                      <a:pt x="3503" y="7448"/>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49" name="Shape 1797"/>
              <p:cNvSpPr>
                <a:spLocks/>
              </p:cNvSpPr>
              <p:nvPr/>
            </p:nvSpPr>
            <p:spPr bwMode="auto">
              <a:xfrm>
                <a:off x="1613226" y="323076"/>
                <a:ext cx="62463" cy="17232"/>
              </a:xfrm>
              <a:custGeom>
                <a:avLst/>
                <a:gdLst>
                  <a:gd name="T0" fmla="*/ 2184120 w 21600"/>
                  <a:gd name="T1" fmla="*/ 3490 h 21600"/>
                  <a:gd name="T2" fmla="*/ 2184120 w 21600"/>
                  <a:gd name="T3" fmla="*/ 3490 h 21600"/>
                  <a:gd name="T4" fmla="*/ 2184120 w 21600"/>
                  <a:gd name="T5" fmla="*/ 3490 h 21600"/>
                  <a:gd name="T6" fmla="*/ 2184120 w 21600"/>
                  <a:gd name="T7" fmla="*/ 3490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17897" y="0"/>
                    </a:moveTo>
                    <a:cubicBezTo>
                      <a:pt x="20983" y="0"/>
                      <a:pt x="18514" y="2160"/>
                      <a:pt x="21600" y="0"/>
                    </a:cubicBezTo>
                    <a:cubicBezTo>
                      <a:pt x="21600" y="6480"/>
                      <a:pt x="21600" y="10800"/>
                      <a:pt x="21600" y="12960"/>
                    </a:cubicBezTo>
                    <a:cubicBezTo>
                      <a:pt x="21600" y="17280"/>
                      <a:pt x="19749" y="21600"/>
                      <a:pt x="17280" y="21600"/>
                    </a:cubicBezTo>
                    <a:cubicBezTo>
                      <a:pt x="16046" y="21600"/>
                      <a:pt x="0" y="10800"/>
                      <a:pt x="0" y="10800"/>
                    </a:cubicBezTo>
                    <a:cubicBezTo>
                      <a:pt x="3086" y="2160"/>
                      <a:pt x="12960" y="0"/>
                      <a:pt x="17897" y="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50" name="Shape 1798"/>
              <p:cNvSpPr>
                <a:spLocks/>
              </p:cNvSpPr>
              <p:nvPr/>
            </p:nvSpPr>
            <p:spPr bwMode="auto">
              <a:xfrm>
                <a:off x="1565841" y="262768"/>
                <a:ext cx="73232" cy="56737"/>
              </a:xfrm>
              <a:custGeom>
                <a:avLst/>
                <a:gdLst>
                  <a:gd name="T0" fmla="*/ 4837933 w 21600"/>
                  <a:gd name="T1" fmla="*/ 1723960 h 20321"/>
                  <a:gd name="T2" fmla="*/ 4837933 w 21600"/>
                  <a:gd name="T3" fmla="*/ 1723960 h 20321"/>
                  <a:gd name="T4" fmla="*/ 4837933 w 21600"/>
                  <a:gd name="T5" fmla="*/ 1723960 h 20321"/>
                  <a:gd name="T6" fmla="*/ 4837933 w 21600"/>
                  <a:gd name="T7" fmla="*/ 1723960 h 20321"/>
                  <a:gd name="T8" fmla="*/ 0 60000 65536"/>
                  <a:gd name="T9" fmla="*/ 1 60000 65536"/>
                  <a:gd name="T10" fmla="*/ 2 60000 65536"/>
                  <a:gd name="T11" fmla="*/ 3 60000 65536"/>
                  <a:gd name="T12" fmla="*/ 0 w 21600"/>
                  <a:gd name="T13" fmla="*/ 0 h 20321"/>
                  <a:gd name="T14" fmla="*/ 21600 w 21600"/>
                  <a:gd name="T15" fmla="*/ 20321 h 20321"/>
                </a:gdLst>
                <a:ahLst/>
                <a:cxnLst>
                  <a:cxn ang="T8">
                    <a:pos x="T0" y="T1"/>
                  </a:cxn>
                  <a:cxn ang="T9">
                    <a:pos x="T2" y="T3"/>
                  </a:cxn>
                  <a:cxn ang="T10">
                    <a:pos x="T4" y="T5"/>
                  </a:cxn>
                  <a:cxn ang="T11">
                    <a:pos x="T6" y="T7"/>
                  </a:cxn>
                </a:cxnLst>
                <a:rect l="T12" t="T13" r="T14" b="T15"/>
                <a:pathLst>
                  <a:path w="21600" h="20321" extrusionOk="0">
                    <a:moveTo>
                      <a:pt x="5268" y="18327"/>
                    </a:moveTo>
                    <a:cubicBezTo>
                      <a:pt x="5268" y="17018"/>
                      <a:pt x="6849" y="15709"/>
                      <a:pt x="7376" y="15055"/>
                    </a:cubicBezTo>
                    <a:cubicBezTo>
                      <a:pt x="4741" y="11782"/>
                      <a:pt x="0" y="9818"/>
                      <a:pt x="0" y="4582"/>
                    </a:cubicBezTo>
                    <a:cubicBezTo>
                      <a:pt x="0" y="1309"/>
                      <a:pt x="3161" y="0"/>
                      <a:pt x="5268" y="0"/>
                    </a:cubicBezTo>
                    <a:cubicBezTo>
                      <a:pt x="5795" y="2618"/>
                      <a:pt x="11063" y="4582"/>
                      <a:pt x="13171" y="4582"/>
                    </a:cubicBezTo>
                    <a:cubicBezTo>
                      <a:pt x="13171" y="11127"/>
                      <a:pt x="21600" y="4582"/>
                      <a:pt x="21600" y="11127"/>
                    </a:cubicBezTo>
                    <a:cubicBezTo>
                      <a:pt x="21600" y="13091"/>
                      <a:pt x="20546" y="15055"/>
                      <a:pt x="21600" y="18327"/>
                    </a:cubicBezTo>
                    <a:cubicBezTo>
                      <a:pt x="13171" y="20291"/>
                      <a:pt x="5268" y="21600"/>
                      <a:pt x="5268" y="18327"/>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51" name="Shape 1799"/>
              <p:cNvSpPr>
                <a:spLocks/>
              </p:cNvSpPr>
              <p:nvPr/>
            </p:nvSpPr>
            <p:spPr bwMode="auto">
              <a:xfrm>
                <a:off x="1537842" y="208922"/>
                <a:ext cx="28001" cy="17231"/>
              </a:xfrm>
              <a:custGeom>
                <a:avLst/>
                <a:gdLst>
                  <a:gd name="T0" fmla="*/ 39541 w 21600"/>
                  <a:gd name="T1" fmla="*/ 3489 h 21600"/>
                  <a:gd name="T2" fmla="*/ 39541 w 21600"/>
                  <a:gd name="T3" fmla="*/ 3489 h 21600"/>
                  <a:gd name="T4" fmla="*/ 39541 w 21600"/>
                  <a:gd name="T5" fmla="*/ 3489 h 21600"/>
                  <a:gd name="T6" fmla="*/ 39541 w 21600"/>
                  <a:gd name="T7" fmla="*/ 3489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21600" y="0"/>
                    </a:moveTo>
                    <a:cubicBezTo>
                      <a:pt x="21600" y="21600"/>
                      <a:pt x="21600" y="21600"/>
                      <a:pt x="21600" y="21600"/>
                    </a:cubicBezTo>
                    <a:cubicBezTo>
                      <a:pt x="10800" y="21600"/>
                      <a:pt x="10800" y="21600"/>
                      <a:pt x="10800" y="21600"/>
                    </a:cubicBezTo>
                    <a:cubicBezTo>
                      <a:pt x="8100" y="16800"/>
                      <a:pt x="0" y="14400"/>
                      <a:pt x="0" y="0"/>
                    </a:cubicBezTo>
                    <a:cubicBezTo>
                      <a:pt x="8100" y="0"/>
                      <a:pt x="17550" y="0"/>
                      <a:pt x="21600" y="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52" name="Shape 1800"/>
              <p:cNvSpPr>
                <a:spLocks/>
              </p:cNvSpPr>
              <p:nvPr/>
            </p:nvSpPr>
            <p:spPr bwMode="auto">
              <a:xfrm>
                <a:off x="1615380" y="137845"/>
                <a:ext cx="248489" cy="168001"/>
              </a:xfrm>
              <a:custGeom>
                <a:avLst/>
                <a:gdLst>
                  <a:gd name="T0" fmla="*/ 2147483647 w 21483"/>
                  <a:gd name="T1" fmla="*/ 307409210 h 21600"/>
                  <a:gd name="T2" fmla="*/ 2147483647 w 21483"/>
                  <a:gd name="T3" fmla="*/ 307409210 h 21600"/>
                  <a:gd name="T4" fmla="*/ 2147483647 w 21483"/>
                  <a:gd name="T5" fmla="*/ 307409210 h 21600"/>
                  <a:gd name="T6" fmla="*/ 2147483647 w 21483"/>
                  <a:gd name="T7" fmla="*/ 307409210 h 21600"/>
                  <a:gd name="T8" fmla="*/ 0 60000 65536"/>
                  <a:gd name="T9" fmla="*/ 1 60000 65536"/>
                  <a:gd name="T10" fmla="*/ 2 60000 65536"/>
                  <a:gd name="T11" fmla="*/ 3 60000 65536"/>
                  <a:gd name="T12" fmla="*/ 0 w 21483"/>
                  <a:gd name="T13" fmla="*/ 0 h 21600"/>
                  <a:gd name="T14" fmla="*/ 21483 w 21483"/>
                  <a:gd name="T15" fmla="*/ 21600 h 21600"/>
                </a:gdLst>
                <a:ahLst/>
                <a:cxnLst>
                  <a:cxn ang="T8">
                    <a:pos x="T0" y="T1"/>
                  </a:cxn>
                  <a:cxn ang="T9">
                    <a:pos x="T2" y="T3"/>
                  </a:cxn>
                  <a:cxn ang="T10">
                    <a:pos x="T4" y="T5"/>
                  </a:cxn>
                  <a:cxn ang="T11">
                    <a:pos x="T6" y="T7"/>
                  </a:cxn>
                </a:cxnLst>
                <a:rect l="T12" t="T13" r="T14" b="T15"/>
                <a:pathLst>
                  <a:path w="21483" h="21600" extrusionOk="0">
                    <a:moveTo>
                      <a:pt x="14400" y="8687"/>
                    </a:moveTo>
                    <a:cubicBezTo>
                      <a:pt x="15183" y="8687"/>
                      <a:pt x="15183" y="8687"/>
                      <a:pt x="15183" y="8687"/>
                    </a:cubicBezTo>
                    <a:cubicBezTo>
                      <a:pt x="15183" y="7513"/>
                      <a:pt x="15183" y="7513"/>
                      <a:pt x="15183" y="7513"/>
                    </a:cubicBezTo>
                    <a:cubicBezTo>
                      <a:pt x="14870" y="6574"/>
                      <a:pt x="14870" y="6574"/>
                      <a:pt x="14870" y="6574"/>
                    </a:cubicBezTo>
                    <a:cubicBezTo>
                      <a:pt x="15183" y="6574"/>
                      <a:pt x="15339" y="6574"/>
                      <a:pt x="15652" y="6574"/>
                    </a:cubicBezTo>
                    <a:cubicBezTo>
                      <a:pt x="16591" y="6574"/>
                      <a:pt x="16435" y="7278"/>
                      <a:pt x="16435" y="8452"/>
                    </a:cubicBezTo>
                    <a:cubicBezTo>
                      <a:pt x="16435" y="9157"/>
                      <a:pt x="17374" y="9157"/>
                      <a:pt x="17374" y="10096"/>
                    </a:cubicBezTo>
                    <a:cubicBezTo>
                      <a:pt x="17374" y="10800"/>
                      <a:pt x="16904" y="10800"/>
                      <a:pt x="16904" y="11504"/>
                    </a:cubicBezTo>
                    <a:cubicBezTo>
                      <a:pt x="16904" y="12443"/>
                      <a:pt x="17843" y="11504"/>
                      <a:pt x="18000" y="11504"/>
                    </a:cubicBezTo>
                    <a:cubicBezTo>
                      <a:pt x="18783" y="11504"/>
                      <a:pt x="20504" y="12678"/>
                      <a:pt x="21443" y="12913"/>
                    </a:cubicBezTo>
                    <a:cubicBezTo>
                      <a:pt x="21443" y="13617"/>
                      <a:pt x="21600" y="14087"/>
                      <a:pt x="21287" y="14322"/>
                    </a:cubicBezTo>
                    <a:cubicBezTo>
                      <a:pt x="21130" y="15026"/>
                      <a:pt x="20348" y="14791"/>
                      <a:pt x="19722" y="15026"/>
                    </a:cubicBezTo>
                    <a:cubicBezTo>
                      <a:pt x="18313" y="15261"/>
                      <a:pt x="17374" y="18313"/>
                      <a:pt x="16435" y="18313"/>
                    </a:cubicBezTo>
                    <a:cubicBezTo>
                      <a:pt x="15652" y="18313"/>
                      <a:pt x="15652" y="17374"/>
                      <a:pt x="15339" y="16200"/>
                    </a:cubicBezTo>
                    <a:cubicBezTo>
                      <a:pt x="15026" y="16670"/>
                      <a:pt x="14870" y="17139"/>
                      <a:pt x="14557" y="17843"/>
                    </a:cubicBezTo>
                    <a:cubicBezTo>
                      <a:pt x="15026" y="18783"/>
                      <a:pt x="15183" y="19017"/>
                      <a:pt x="15496" y="19722"/>
                    </a:cubicBezTo>
                    <a:cubicBezTo>
                      <a:pt x="14243" y="19722"/>
                      <a:pt x="14243" y="19722"/>
                      <a:pt x="14243" y="19722"/>
                    </a:cubicBezTo>
                    <a:cubicBezTo>
                      <a:pt x="14243" y="21130"/>
                      <a:pt x="14243" y="21130"/>
                      <a:pt x="14243" y="21130"/>
                    </a:cubicBezTo>
                    <a:cubicBezTo>
                      <a:pt x="13617" y="21365"/>
                      <a:pt x="12365" y="19957"/>
                      <a:pt x="11739" y="19252"/>
                    </a:cubicBezTo>
                    <a:cubicBezTo>
                      <a:pt x="11739" y="21130"/>
                      <a:pt x="11113" y="21600"/>
                      <a:pt x="10017" y="21600"/>
                    </a:cubicBezTo>
                    <a:cubicBezTo>
                      <a:pt x="8922" y="21600"/>
                      <a:pt x="7513" y="21365"/>
                      <a:pt x="7357" y="19722"/>
                    </a:cubicBezTo>
                    <a:cubicBezTo>
                      <a:pt x="7826" y="19722"/>
                      <a:pt x="7983" y="19487"/>
                      <a:pt x="8296" y="19017"/>
                    </a:cubicBezTo>
                    <a:cubicBezTo>
                      <a:pt x="7043" y="19017"/>
                      <a:pt x="5165" y="18078"/>
                      <a:pt x="5165" y="16435"/>
                    </a:cubicBezTo>
                    <a:cubicBezTo>
                      <a:pt x="5165" y="14557"/>
                      <a:pt x="9391" y="14791"/>
                      <a:pt x="10330" y="14322"/>
                    </a:cubicBezTo>
                    <a:cubicBezTo>
                      <a:pt x="9391" y="14087"/>
                      <a:pt x="8609" y="13617"/>
                      <a:pt x="7513" y="13617"/>
                    </a:cubicBezTo>
                    <a:cubicBezTo>
                      <a:pt x="6417" y="13617"/>
                      <a:pt x="6261" y="14322"/>
                      <a:pt x="5478" y="14322"/>
                    </a:cubicBezTo>
                    <a:cubicBezTo>
                      <a:pt x="4696" y="14322"/>
                      <a:pt x="4696" y="13617"/>
                      <a:pt x="4539" y="13148"/>
                    </a:cubicBezTo>
                    <a:cubicBezTo>
                      <a:pt x="3757" y="13617"/>
                      <a:pt x="3600" y="13852"/>
                      <a:pt x="2974" y="13852"/>
                    </a:cubicBezTo>
                    <a:cubicBezTo>
                      <a:pt x="2504" y="13852"/>
                      <a:pt x="2504" y="13617"/>
                      <a:pt x="2504" y="12913"/>
                    </a:cubicBezTo>
                    <a:cubicBezTo>
                      <a:pt x="3130" y="12443"/>
                      <a:pt x="3600" y="12443"/>
                      <a:pt x="4070" y="11504"/>
                    </a:cubicBezTo>
                    <a:cubicBezTo>
                      <a:pt x="1722" y="11504"/>
                      <a:pt x="313" y="11270"/>
                      <a:pt x="0" y="8217"/>
                    </a:cubicBezTo>
                    <a:cubicBezTo>
                      <a:pt x="1096" y="8217"/>
                      <a:pt x="1096" y="8217"/>
                      <a:pt x="1096" y="8217"/>
                    </a:cubicBezTo>
                    <a:cubicBezTo>
                      <a:pt x="1409" y="8687"/>
                      <a:pt x="2504" y="9157"/>
                      <a:pt x="3130" y="9157"/>
                    </a:cubicBezTo>
                    <a:cubicBezTo>
                      <a:pt x="3443" y="9157"/>
                      <a:pt x="3757" y="8452"/>
                      <a:pt x="3757" y="8452"/>
                    </a:cubicBezTo>
                    <a:cubicBezTo>
                      <a:pt x="2974" y="7983"/>
                      <a:pt x="783" y="7278"/>
                      <a:pt x="783" y="6104"/>
                    </a:cubicBezTo>
                    <a:cubicBezTo>
                      <a:pt x="783" y="4930"/>
                      <a:pt x="1722" y="5165"/>
                      <a:pt x="2348" y="5165"/>
                    </a:cubicBezTo>
                    <a:cubicBezTo>
                      <a:pt x="3287" y="5165"/>
                      <a:pt x="3600" y="5870"/>
                      <a:pt x="4226" y="5870"/>
                    </a:cubicBezTo>
                    <a:cubicBezTo>
                      <a:pt x="4696" y="5870"/>
                      <a:pt x="4696" y="5165"/>
                      <a:pt x="5009" y="4696"/>
                    </a:cubicBezTo>
                    <a:cubicBezTo>
                      <a:pt x="4226" y="4226"/>
                      <a:pt x="3443" y="4696"/>
                      <a:pt x="2974" y="4696"/>
                    </a:cubicBezTo>
                    <a:cubicBezTo>
                      <a:pt x="2817" y="4696"/>
                      <a:pt x="2191" y="3287"/>
                      <a:pt x="2191" y="3052"/>
                    </a:cubicBezTo>
                    <a:cubicBezTo>
                      <a:pt x="2974" y="2348"/>
                      <a:pt x="3600" y="1878"/>
                      <a:pt x="4696" y="2113"/>
                    </a:cubicBezTo>
                    <a:cubicBezTo>
                      <a:pt x="5948" y="2113"/>
                      <a:pt x="5948" y="2113"/>
                      <a:pt x="5948" y="2113"/>
                    </a:cubicBezTo>
                    <a:cubicBezTo>
                      <a:pt x="5165" y="1643"/>
                      <a:pt x="3913" y="1409"/>
                      <a:pt x="3913" y="0"/>
                    </a:cubicBezTo>
                    <a:cubicBezTo>
                      <a:pt x="5635" y="235"/>
                      <a:pt x="7043" y="470"/>
                      <a:pt x="8296" y="1174"/>
                    </a:cubicBezTo>
                    <a:cubicBezTo>
                      <a:pt x="9548" y="2113"/>
                      <a:pt x="9391" y="4930"/>
                      <a:pt x="10487" y="5635"/>
                    </a:cubicBezTo>
                    <a:cubicBezTo>
                      <a:pt x="11426" y="6339"/>
                      <a:pt x="12209" y="5165"/>
                      <a:pt x="13148" y="5870"/>
                    </a:cubicBezTo>
                    <a:cubicBezTo>
                      <a:pt x="14243" y="6574"/>
                      <a:pt x="13774" y="7748"/>
                      <a:pt x="14400" y="8687"/>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53" name="Shape 1801"/>
              <p:cNvSpPr>
                <a:spLocks/>
              </p:cNvSpPr>
              <p:nvPr/>
            </p:nvSpPr>
            <p:spPr bwMode="auto">
              <a:xfrm>
                <a:off x="1817841" y="833536"/>
                <a:ext cx="159385" cy="101232"/>
              </a:xfrm>
              <a:custGeom>
                <a:avLst/>
                <a:gdLst>
                  <a:gd name="T0" fmla="*/ 236262370 w 21600"/>
                  <a:gd name="T1" fmla="*/ 24419877 h 21600"/>
                  <a:gd name="T2" fmla="*/ 236262370 w 21600"/>
                  <a:gd name="T3" fmla="*/ 24419877 h 21600"/>
                  <a:gd name="T4" fmla="*/ 236262370 w 21600"/>
                  <a:gd name="T5" fmla="*/ 24419877 h 21600"/>
                  <a:gd name="T6" fmla="*/ 236262370 w 21600"/>
                  <a:gd name="T7" fmla="*/ 24419877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1456" y="14779"/>
                    </a:moveTo>
                    <a:cubicBezTo>
                      <a:pt x="2184" y="14021"/>
                      <a:pt x="2670" y="13642"/>
                      <a:pt x="2670" y="12505"/>
                    </a:cubicBezTo>
                    <a:cubicBezTo>
                      <a:pt x="2670" y="10989"/>
                      <a:pt x="2670" y="11747"/>
                      <a:pt x="2670" y="10232"/>
                    </a:cubicBezTo>
                    <a:cubicBezTo>
                      <a:pt x="2670" y="7200"/>
                      <a:pt x="3155" y="758"/>
                      <a:pt x="6067" y="0"/>
                    </a:cubicBezTo>
                    <a:cubicBezTo>
                      <a:pt x="6796" y="2653"/>
                      <a:pt x="7281" y="3032"/>
                      <a:pt x="7766" y="4926"/>
                    </a:cubicBezTo>
                    <a:cubicBezTo>
                      <a:pt x="8009" y="4168"/>
                      <a:pt x="8494" y="3789"/>
                      <a:pt x="8737" y="3411"/>
                    </a:cubicBezTo>
                    <a:cubicBezTo>
                      <a:pt x="10921" y="7958"/>
                      <a:pt x="14319" y="6063"/>
                      <a:pt x="16261" y="10232"/>
                    </a:cubicBezTo>
                    <a:cubicBezTo>
                      <a:pt x="16746" y="11368"/>
                      <a:pt x="16503" y="12505"/>
                      <a:pt x="16989" y="13263"/>
                    </a:cubicBezTo>
                    <a:cubicBezTo>
                      <a:pt x="18688" y="15158"/>
                      <a:pt x="20629" y="14400"/>
                      <a:pt x="21600" y="16295"/>
                    </a:cubicBezTo>
                    <a:cubicBezTo>
                      <a:pt x="20387" y="17432"/>
                      <a:pt x="19416" y="18189"/>
                      <a:pt x="18202" y="18189"/>
                    </a:cubicBezTo>
                    <a:cubicBezTo>
                      <a:pt x="16746" y="18189"/>
                      <a:pt x="16261" y="18189"/>
                      <a:pt x="15290" y="18189"/>
                    </a:cubicBezTo>
                    <a:cubicBezTo>
                      <a:pt x="15290" y="18189"/>
                      <a:pt x="11892" y="14400"/>
                      <a:pt x="11164" y="14021"/>
                    </a:cubicBezTo>
                    <a:cubicBezTo>
                      <a:pt x="11164" y="17811"/>
                      <a:pt x="7524" y="21221"/>
                      <a:pt x="6067" y="20084"/>
                    </a:cubicBezTo>
                    <a:cubicBezTo>
                      <a:pt x="5825" y="20842"/>
                      <a:pt x="5825" y="21600"/>
                      <a:pt x="5339" y="21600"/>
                    </a:cubicBezTo>
                    <a:cubicBezTo>
                      <a:pt x="3883" y="21600"/>
                      <a:pt x="4369" y="19705"/>
                      <a:pt x="4611" y="18189"/>
                    </a:cubicBezTo>
                    <a:cubicBezTo>
                      <a:pt x="2912" y="17432"/>
                      <a:pt x="728" y="18189"/>
                      <a:pt x="0" y="18189"/>
                    </a:cubicBezTo>
                    <a:cubicBezTo>
                      <a:pt x="0" y="15158"/>
                      <a:pt x="1213" y="15537"/>
                      <a:pt x="1456" y="14779"/>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54" name="Shape 1802"/>
              <p:cNvSpPr>
                <a:spLocks/>
              </p:cNvSpPr>
              <p:nvPr/>
            </p:nvSpPr>
            <p:spPr bwMode="auto">
              <a:xfrm>
                <a:off x="2046148" y="742213"/>
                <a:ext cx="49540" cy="39633"/>
              </a:xfrm>
              <a:custGeom>
                <a:avLst/>
                <a:gdLst>
                  <a:gd name="T0" fmla="*/ 685381 w 21600"/>
                  <a:gd name="T1" fmla="*/ 548396 h 17280"/>
                  <a:gd name="T2" fmla="*/ 685381 w 21600"/>
                  <a:gd name="T3" fmla="*/ 548396 h 17280"/>
                  <a:gd name="T4" fmla="*/ 685381 w 21600"/>
                  <a:gd name="T5" fmla="*/ 548396 h 17280"/>
                  <a:gd name="T6" fmla="*/ 685381 w 21600"/>
                  <a:gd name="T7" fmla="*/ 548396 h 17280"/>
                  <a:gd name="T8" fmla="*/ 0 60000 65536"/>
                  <a:gd name="T9" fmla="*/ 1 60000 65536"/>
                  <a:gd name="T10" fmla="*/ 2 60000 65536"/>
                  <a:gd name="T11" fmla="*/ 3 60000 65536"/>
                  <a:gd name="T12" fmla="*/ 0 w 21600"/>
                  <a:gd name="T13" fmla="*/ 0 h 17280"/>
                  <a:gd name="T14" fmla="*/ 21600 w 21600"/>
                  <a:gd name="T15" fmla="*/ 17280 h 17280"/>
                </a:gdLst>
                <a:ahLst/>
                <a:cxnLst>
                  <a:cxn ang="T8">
                    <a:pos x="T0" y="T1"/>
                  </a:cxn>
                  <a:cxn ang="T9">
                    <a:pos x="T2" y="T3"/>
                  </a:cxn>
                  <a:cxn ang="T10">
                    <a:pos x="T4" y="T5"/>
                  </a:cxn>
                  <a:cxn ang="T11">
                    <a:pos x="T6" y="T7"/>
                  </a:cxn>
                </a:cxnLst>
                <a:rect l="T12" t="T13" r="T14" b="T15"/>
                <a:pathLst>
                  <a:path w="21600" h="17280" extrusionOk="0">
                    <a:moveTo>
                      <a:pt x="21600" y="9566"/>
                    </a:moveTo>
                    <a:cubicBezTo>
                      <a:pt x="21600" y="14194"/>
                      <a:pt x="12800" y="17280"/>
                      <a:pt x="8800" y="17280"/>
                    </a:cubicBezTo>
                    <a:cubicBezTo>
                      <a:pt x="3200" y="17280"/>
                      <a:pt x="0" y="13423"/>
                      <a:pt x="0" y="9566"/>
                    </a:cubicBezTo>
                    <a:cubicBezTo>
                      <a:pt x="0" y="-4320"/>
                      <a:pt x="21600" y="-2006"/>
                      <a:pt x="21600" y="9566"/>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55" name="Shape 1803"/>
              <p:cNvSpPr>
                <a:spLocks/>
              </p:cNvSpPr>
              <p:nvPr/>
            </p:nvSpPr>
            <p:spPr bwMode="auto">
              <a:xfrm>
                <a:off x="1897533" y="939796"/>
                <a:ext cx="40924" cy="31588"/>
              </a:xfrm>
              <a:custGeom>
                <a:avLst/>
                <a:gdLst>
                  <a:gd name="T0" fmla="*/ 263660 w 21600"/>
                  <a:gd name="T1" fmla="*/ 79060 h 21118"/>
                  <a:gd name="T2" fmla="*/ 263660 w 21600"/>
                  <a:gd name="T3" fmla="*/ 79060 h 21118"/>
                  <a:gd name="T4" fmla="*/ 263660 w 21600"/>
                  <a:gd name="T5" fmla="*/ 79060 h 21118"/>
                  <a:gd name="T6" fmla="*/ 263660 w 21600"/>
                  <a:gd name="T7" fmla="*/ 79060 h 21118"/>
                  <a:gd name="T8" fmla="*/ 0 60000 65536"/>
                  <a:gd name="T9" fmla="*/ 1 60000 65536"/>
                  <a:gd name="T10" fmla="*/ 2 60000 65536"/>
                  <a:gd name="T11" fmla="*/ 3 60000 65536"/>
                  <a:gd name="T12" fmla="*/ 0 w 21600"/>
                  <a:gd name="T13" fmla="*/ 0 h 21118"/>
                  <a:gd name="T14" fmla="*/ 21600 w 21600"/>
                  <a:gd name="T15" fmla="*/ 21118 h 21118"/>
                </a:gdLst>
                <a:ahLst/>
                <a:cxnLst>
                  <a:cxn ang="T8">
                    <a:pos x="T0" y="T1"/>
                  </a:cxn>
                  <a:cxn ang="T9">
                    <a:pos x="T2" y="T3"/>
                  </a:cxn>
                  <a:cxn ang="T10">
                    <a:pos x="T4" y="T5"/>
                  </a:cxn>
                  <a:cxn ang="T11">
                    <a:pos x="T6" y="T7"/>
                  </a:cxn>
                </a:cxnLst>
                <a:rect l="T12" t="T13" r="T14" b="T15"/>
                <a:pathLst>
                  <a:path w="21600" h="21118" extrusionOk="0">
                    <a:moveTo>
                      <a:pt x="9818" y="718"/>
                    </a:moveTo>
                    <a:cubicBezTo>
                      <a:pt x="18655" y="-482"/>
                      <a:pt x="16691" y="-482"/>
                      <a:pt x="21600" y="3118"/>
                    </a:cubicBezTo>
                    <a:cubicBezTo>
                      <a:pt x="17673" y="9118"/>
                      <a:pt x="6873" y="19918"/>
                      <a:pt x="0" y="21118"/>
                    </a:cubicBezTo>
                    <a:cubicBezTo>
                      <a:pt x="0" y="13918"/>
                      <a:pt x="0" y="13918"/>
                      <a:pt x="0" y="13918"/>
                    </a:cubicBezTo>
                    <a:cubicBezTo>
                      <a:pt x="3927" y="7918"/>
                      <a:pt x="8836" y="4318"/>
                      <a:pt x="9818" y="718"/>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56" name="Shape 1804"/>
              <p:cNvSpPr>
                <a:spLocks/>
              </p:cNvSpPr>
              <p:nvPr/>
            </p:nvSpPr>
            <p:spPr bwMode="auto">
              <a:xfrm>
                <a:off x="1962148" y="510459"/>
                <a:ext cx="107693" cy="45233"/>
              </a:xfrm>
              <a:custGeom>
                <a:avLst/>
                <a:gdLst>
                  <a:gd name="T0" fmla="*/ 33273373 w 21600"/>
                  <a:gd name="T1" fmla="*/ 434955 h 21600"/>
                  <a:gd name="T2" fmla="*/ 33273373 w 21600"/>
                  <a:gd name="T3" fmla="*/ 434955 h 21600"/>
                  <a:gd name="T4" fmla="*/ 33273373 w 21600"/>
                  <a:gd name="T5" fmla="*/ 434955 h 21600"/>
                  <a:gd name="T6" fmla="*/ 33273373 w 21600"/>
                  <a:gd name="T7" fmla="*/ 434955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7920" y="21600"/>
                    </a:moveTo>
                    <a:cubicBezTo>
                      <a:pt x="5040" y="21600"/>
                      <a:pt x="2160" y="19872"/>
                      <a:pt x="3240" y="13824"/>
                    </a:cubicBezTo>
                    <a:cubicBezTo>
                      <a:pt x="1800" y="11232"/>
                      <a:pt x="0" y="9504"/>
                      <a:pt x="0" y="5184"/>
                    </a:cubicBezTo>
                    <a:cubicBezTo>
                      <a:pt x="0" y="1728"/>
                      <a:pt x="1440" y="0"/>
                      <a:pt x="2880" y="0"/>
                    </a:cubicBezTo>
                    <a:cubicBezTo>
                      <a:pt x="6480" y="0"/>
                      <a:pt x="7560" y="2592"/>
                      <a:pt x="10800" y="2592"/>
                    </a:cubicBezTo>
                    <a:cubicBezTo>
                      <a:pt x="15120" y="2592"/>
                      <a:pt x="18720" y="11232"/>
                      <a:pt x="21600" y="14688"/>
                    </a:cubicBezTo>
                    <a:cubicBezTo>
                      <a:pt x="21240" y="18144"/>
                      <a:pt x="20160" y="20736"/>
                      <a:pt x="18720" y="20736"/>
                    </a:cubicBezTo>
                    <a:cubicBezTo>
                      <a:pt x="16560" y="20736"/>
                      <a:pt x="15840" y="18144"/>
                      <a:pt x="14040" y="18144"/>
                    </a:cubicBezTo>
                    <a:cubicBezTo>
                      <a:pt x="12240" y="18144"/>
                      <a:pt x="10800" y="21600"/>
                      <a:pt x="7920" y="2160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57" name="Shape 1805"/>
              <p:cNvSpPr>
                <a:spLocks/>
              </p:cNvSpPr>
              <p:nvPr/>
            </p:nvSpPr>
            <p:spPr bwMode="auto">
              <a:xfrm>
                <a:off x="1972918" y="962458"/>
                <a:ext cx="23694" cy="24002"/>
              </a:xfrm>
              <a:custGeom>
                <a:avLst/>
                <a:gdLst>
                  <a:gd name="T0" fmla="*/ 17154 w 21600"/>
                  <a:gd name="T1" fmla="*/ 33900 h 18514"/>
                  <a:gd name="T2" fmla="*/ 17154 w 21600"/>
                  <a:gd name="T3" fmla="*/ 33900 h 18514"/>
                  <a:gd name="T4" fmla="*/ 17154 w 21600"/>
                  <a:gd name="T5" fmla="*/ 33900 h 18514"/>
                  <a:gd name="T6" fmla="*/ 17154 w 21600"/>
                  <a:gd name="T7" fmla="*/ 33900 h 18514"/>
                  <a:gd name="T8" fmla="*/ 0 60000 65536"/>
                  <a:gd name="T9" fmla="*/ 1 60000 65536"/>
                  <a:gd name="T10" fmla="*/ 2 60000 65536"/>
                  <a:gd name="T11" fmla="*/ 3 60000 65536"/>
                  <a:gd name="T12" fmla="*/ 0 w 21600"/>
                  <a:gd name="T13" fmla="*/ 0 h 18514"/>
                  <a:gd name="T14" fmla="*/ 21600 w 21600"/>
                  <a:gd name="T15" fmla="*/ 18514 h 18514"/>
                </a:gdLst>
                <a:ahLst/>
                <a:cxnLst>
                  <a:cxn ang="T8">
                    <a:pos x="T0" y="T1"/>
                  </a:cxn>
                  <a:cxn ang="T9">
                    <a:pos x="T2" y="T3"/>
                  </a:cxn>
                  <a:cxn ang="T10">
                    <a:pos x="T4" y="T5"/>
                  </a:cxn>
                  <a:cxn ang="T11">
                    <a:pos x="T6" y="T7"/>
                  </a:cxn>
                </a:cxnLst>
                <a:rect l="T12" t="T13" r="T14" b="T15"/>
                <a:pathLst>
                  <a:path w="21600" h="18514" extrusionOk="0">
                    <a:moveTo>
                      <a:pt x="21600" y="5554"/>
                    </a:moveTo>
                    <a:cubicBezTo>
                      <a:pt x="18514" y="9874"/>
                      <a:pt x="16971" y="18514"/>
                      <a:pt x="9257" y="18514"/>
                    </a:cubicBezTo>
                    <a:cubicBezTo>
                      <a:pt x="7714" y="18514"/>
                      <a:pt x="0" y="9874"/>
                      <a:pt x="0" y="9874"/>
                    </a:cubicBezTo>
                    <a:cubicBezTo>
                      <a:pt x="0" y="-1646"/>
                      <a:pt x="15429" y="-3086"/>
                      <a:pt x="21600" y="5554"/>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58" name="Shape 1806"/>
              <p:cNvSpPr>
                <a:spLocks/>
              </p:cNvSpPr>
              <p:nvPr/>
            </p:nvSpPr>
            <p:spPr bwMode="auto">
              <a:xfrm>
                <a:off x="2104301" y="745229"/>
                <a:ext cx="25848" cy="15078"/>
              </a:xfrm>
              <a:custGeom>
                <a:avLst/>
                <a:gdLst>
                  <a:gd name="T0" fmla="*/ 26504 w 21600"/>
                  <a:gd name="T1" fmla="*/ 1791 h 21600"/>
                  <a:gd name="T2" fmla="*/ 26504 w 21600"/>
                  <a:gd name="T3" fmla="*/ 1791 h 21600"/>
                  <a:gd name="T4" fmla="*/ 26504 w 21600"/>
                  <a:gd name="T5" fmla="*/ 1791 h 21600"/>
                  <a:gd name="T6" fmla="*/ 26504 w 21600"/>
                  <a:gd name="T7" fmla="*/ 1791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7714" y="21600"/>
                    </a:moveTo>
                    <a:cubicBezTo>
                      <a:pt x="3086" y="21600"/>
                      <a:pt x="0" y="18900"/>
                      <a:pt x="0" y="10800"/>
                    </a:cubicBezTo>
                    <a:cubicBezTo>
                      <a:pt x="0" y="8100"/>
                      <a:pt x="6171" y="0"/>
                      <a:pt x="7714" y="0"/>
                    </a:cubicBezTo>
                    <a:cubicBezTo>
                      <a:pt x="13886" y="0"/>
                      <a:pt x="20057" y="13500"/>
                      <a:pt x="21600" y="18900"/>
                    </a:cubicBezTo>
                    <a:cubicBezTo>
                      <a:pt x="12343" y="21600"/>
                      <a:pt x="15429" y="21600"/>
                      <a:pt x="7714" y="2160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59" name="Shape 1807"/>
              <p:cNvSpPr>
                <a:spLocks/>
              </p:cNvSpPr>
              <p:nvPr/>
            </p:nvSpPr>
            <p:spPr bwMode="auto">
              <a:xfrm>
                <a:off x="1996938" y="699997"/>
                <a:ext cx="21212" cy="17232"/>
              </a:xfrm>
              <a:custGeom>
                <a:avLst/>
                <a:gdLst>
                  <a:gd name="T0" fmla="*/ 29960 w 16362"/>
                  <a:gd name="T1" fmla="*/ 3490 h 21600"/>
                  <a:gd name="T2" fmla="*/ 29960 w 16362"/>
                  <a:gd name="T3" fmla="*/ 3490 h 21600"/>
                  <a:gd name="T4" fmla="*/ 29960 w 16362"/>
                  <a:gd name="T5" fmla="*/ 3490 h 21600"/>
                  <a:gd name="T6" fmla="*/ 29960 w 16362"/>
                  <a:gd name="T7" fmla="*/ 3490 h 21600"/>
                  <a:gd name="T8" fmla="*/ 0 60000 65536"/>
                  <a:gd name="T9" fmla="*/ 1 60000 65536"/>
                  <a:gd name="T10" fmla="*/ 2 60000 65536"/>
                  <a:gd name="T11" fmla="*/ 3 60000 65536"/>
                  <a:gd name="T12" fmla="*/ 0 w 16362"/>
                  <a:gd name="T13" fmla="*/ 0 h 21600"/>
                  <a:gd name="T14" fmla="*/ 16362 w 16362"/>
                  <a:gd name="T15" fmla="*/ 21600 h 21600"/>
                </a:gdLst>
                <a:ahLst/>
                <a:cxnLst>
                  <a:cxn ang="T8">
                    <a:pos x="T0" y="T1"/>
                  </a:cxn>
                  <a:cxn ang="T9">
                    <a:pos x="T2" y="T3"/>
                  </a:cxn>
                  <a:cxn ang="T10">
                    <a:pos x="T4" y="T5"/>
                  </a:cxn>
                  <a:cxn ang="T11">
                    <a:pos x="T6" y="T7"/>
                  </a:cxn>
                </a:cxnLst>
                <a:rect l="T12" t="T13" r="T14" b="T15"/>
                <a:pathLst>
                  <a:path w="16362" h="21600" extrusionOk="0">
                    <a:moveTo>
                      <a:pt x="1962" y="21600"/>
                    </a:moveTo>
                    <a:cubicBezTo>
                      <a:pt x="-5238" y="21600"/>
                      <a:pt x="9162" y="0"/>
                      <a:pt x="16362" y="0"/>
                    </a:cubicBezTo>
                    <a:cubicBezTo>
                      <a:pt x="14922" y="12960"/>
                      <a:pt x="9162" y="21600"/>
                      <a:pt x="1962" y="2160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60" name="Shape 1808"/>
              <p:cNvSpPr>
                <a:spLocks/>
              </p:cNvSpPr>
              <p:nvPr/>
            </p:nvSpPr>
            <p:spPr bwMode="auto">
              <a:xfrm>
                <a:off x="1751071" y="508306"/>
                <a:ext cx="654769" cy="471693"/>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20228" y="15228"/>
                    </a:moveTo>
                    <a:cubicBezTo>
                      <a:pt x="20228" y="15641"/>
                      <a:pt x="20168" y="16221"/>
                      <a:pt x="19870" y="16221"/>
                    </a:cubicBezTo>
                    <a:cubicBezTo>
                      <a:pt x="18557" y="16221"/>
                      <a:pt x="18557" y="13738"/>
                      <a:pt x="17244" y="13738"/>
                    </a:cubicBezTo>
                    <a:cubicBezTo>
                      <a:pt x="17125" y="13738"/>
                      <a:pt x="16767" y="14152"/>
                      <a:pt x="16767" y="14152"/>
                    </a:cubicBezTo>
                    <a:cubicBezTo>
                      <a:pt x="16946" y="14317"/>
                      <a:pt x="17006" y="14317"/>
                      <a:pt x="17244" y="14234"/>
                    </a:cubicBezTo>
                    <a:cubicBezTo>
                      <a:pt x="17244" y="14648"/>
                      <a:pt x="17244" y="14648"/>
                      <a:pt x="17244" y="14648"/>
                    </a:cubicBezTo>
                    <a:cubicBezTo>
                      <a:pt x="17125" y="14731"/>
                      <a:pt x="16946" y="14731"/>
                      <a:pt x="16886" y="14648"/>
                    </a:cubicBezTo>
                    <a:cubicBezTo>
                      <a:pt x="16886" y="15228"/>
                      <a:pt x="16886" y="15228"/>
                      <a:pt x="16886" y="15228"/>
                    </a:cubicBezTo>
                    <a:cubicBezTo>
                      <a:pt x="17185" y="15228"/>
                      <a:pt x="17185" y="15228"/>
                      <a:pt x="17185" y="15228"/>
                    </a:cubicBezTo>
                    <a:cubicBezTo>
                      <a:pt x="17244" y="15641"/>
                      <a:pt x="17602" y="16469"/>
                      <a:pt x="17781" y="16634"/>
                    </a:cubicBezTo>
                    <a:cubicBezTo>
                      <a:pt x="18318" y="16883"/>
                      <a:pt x="18497" y="16386"/>
                      <a:pt x="18557" y="17048"/>
                    </a:cubicBezTo>
                    <a:cubicBezTo>
                      <a:pt x="18796" y="17048"/>
                      <a:pt x="18796" y="17048"/>
                      <a:pt x="18975" y="17048"/>
                    </a:cubicBezTo>
                    <a:cubicBezTo>
                      <a:pt x="18975" y="17628"/>
                      <a:pt x="18975" y="17628"/>
                      <a:pt x="18975" y="17793"/>
                    </a:cubicBezTo>
                    <a:cubicBezTo>
                      <a:pt x="18975" y="18041"/>
                      <a:pt x="19452" y="18207"/>
                      <a:pt x="19452" y="18621"/>
                    </a:cubicBezTo>
                    <a:cubicBezTo>
                      <a:pt x="19452" y="18952"/>
                      <a:pt x="19154" y="19697"/>
                      <a:pt x="19034" y="20028"/>
                    </a:cubicBezTo>
                    <a:cubicBezTo>
                      <a:pt x="18557" y="20028"/>
                      <a:pt x="16886" y="19117"/>
                      <a:pt x="16588" y="18621"/>
                    </a:cubicBezTo>
                    <a:cubicBezTo>
                      <a:pt x="16230" y="18621"/>
                      <a:pt x="16230" y="18621"/>
                      <a:pt x="16230" y="18621"/>
                    </a:cubicBezTo>
                    <a:cubicBezTo>
                      <a:pt x="16648" y="19366"/>
                      <a:pt x="18139" y="20110"/>
                      <a:pt x="18139" y="21186"/>
                    </a:cubicBezTo>
                    <a:cubicBezTo>
                      <a:pt x="18139" y="21434"/>
                      <a:pt x="17960" y="21600"/>
                      <a:pt x="17841" y="21600"/>
                    </a:cubicBezTo>
                    <a:cubicBezTo>
                      <a:pt x="17722" y="21600"/>
                      <a:pt x="17662" y="21186"/>
                      <a:pt x="17602" y="21186"/>
                    </a:cubicBezTo>
                    <a:cubicBezTo>
                      <a:pt x="16827" y="20607"/>
                      <a:pt x="16349" y="20855"/>
                      <a:pt x="15693" y="20276"/>
                    </a:cubicBezTo>
                    <a:cubicBezTo>
                      <a:pt x="15036" y="19779"/>
                      <a:pt x="13485" y="19862"/>
                      <a:pt x="13903" y="18703"/>
                    </a:cubicBezTo>
                    <a:cubicBezTo>
                      <a:pt x="13067" y="18124"/>
                      <a:pt x="12650" y="17462"/>
                      <a:pt x="11874" y="16883"/>
                    </a:cubicBezTo>
                    <a:cubicBezTo>
                      <a:pt x="11755" y="17131"/>
                      <a:pt x="11576" y="17379"/>
                      <a:pt x="11337" y="17379"/>
                    </a:cubicBezTo>
                    <a:cubicBezTo>
                      <a:pt x="11098" y="17379"/>
                      <a:pt x="11158" y="17131"/>
                      <a:pt x="10919" y="17131"/>
                    </a:cubicBezTo>
                    <a:cubicBezTo>
                      <a:pt x="10561" y="17131"/>
                      <a:pt x="10442" y="17710"/>
                      <a:pt x="10084" y="17710"/>
                    </a:cubicBezTo>
                    <a:cubicBezTo>
                      <a:pt x="9845" y="17710"/>
                      <a:pt x="8950" y="17214"/>
                      <a:pt x="8950" y="16634"/>
                    </a:cubicBezTo>
                    <a:cubicBezTo>
                      <a:pt x="8950" y="16303"/>
                      <a:pt x="9666" y="15641"/>
                      <a:pt x="10024" y="15641"/>
                    </a:cubicBezTo>
                    <a:cubicBezTo>
                      <a:pt x="10502" y="15641"/>
                      <a:pt x="10919" y="15641"/>
                      <a:pt x="11158" y="15641"/>
                    </a:cubicBezTo>
                    <a:cubicBezTo>
                      <a:pt x="11397" y="15641"/>
                      <a:pt x="12053" y="15476"/>
                      <a:pt x="12351" y="15145"/>
                    </a:cubicBezTo>
                    <a:cubicBezTo>
                      <a:pt x="12232" y="15062"/>
                      <a:pt x="11874" y="14731"/>
                      <a:pt x="11874" y="14400"/>
                    </a:cubicBezTo>
                    <a:cubicBezTo>
                      <a:pt x="11874" y="13821"/>
                      <a:pt x="12351" y="14152"/>
                      <a:pt x="12530" y="13821"/>
                    </a:cubicBezTo>
                    <a:cubicBezTo>
                      <a:pt x="12769" y="13490"/>
                      <a:pt x="13306" y="12745"/>
                      <a:pt x="13306" y="12248"/>
                    </a:cubicBezTo>
                    <a:cubicBezTo>
                      <a:pt x="13306" y="11255"/>
                      <a:pt x="11635" y="9517"/>
                      <a:pt x="11098" y="9517"/>
                    </a:cubicBezTo>
                    <a:cubicBezTo>
                      <a:pt x="10740" y="9517"/>
                      <a:pt x="10561" y="9931"/>
                      <a:pt x="10263" y="9931"/>
                    </a:cubicBezTo>
                    <a:cubicBezTo>
                      <a:pt x="10144" y="9931"/>
                      <a:pt x="10024" y="9517"/>
                      <a:pt x="10024" y="9517"/>
                    </a:cubicBezTo>
                    <a:cubicBezTo>
                      <a:pt x="10024" y="9103"/>
                      <a:pt x="10502" y="9021"/>
                      <a:pt x="10681" y="9021"/>
                    </a:cubicBezTo>
                    <a:cubicBezTo>
                      <a:pt x="10442" y="8690"/>
                      <a:pt x="9010" y="7034"/>
                      <a:pt x="8712" y="7034"/>
                    </a:cubicBezTo>
                    <a:cubicBezTo>
                      <a:pt x="8354" y="7034"/>
                      <a:pt x="7936" y="8359"/>
                      <a:pt x="7459" y="8359"/>
                    </a:cubicBezTo>
                    <a:cubicBezTo>
                      <a:pt x="7160" y="8359"/>
                      <a:pt x="7220" y="7779"/>
                      <a:pt x="7280" y="7531"/>
                    </a:cubicBezTo>
                    <a:cubicBezTo>
                      <a:pt x="6444" y="7448"/>
                      <a:pt x="4475" y="7531"/>
                      <a:pt x="3282" y="7531"/>
                    </a:cubicBezTo>
                    <a:cubicBezTo>
                      <a:pt x="3043" y="7531"/>
                      <a:pt x="2625" y="7117"/>
                      <a:pt x="2446" y="6786"/>
                    </a:cubicBezTo>
                    <a:cubicBezTo>
                      <a:pt x="1193" y="6786"/>
                      <a:pt x="1193" y="6786"/>
                      <a:pt x="1193" y="6786"/>
                    </a:cubicBezTo>
                    <a:cubicBezTo>
                      <a:pt x="1074" y="6290"/>
                      <a:pt x="656" y="6207"/>
                      <a:pt x="656" y="5710"/>
                    </a:cubicBezTo>
                    <a:cubicBezTo>
                      <a:pt x="955" y="5545"/>
                      <a:pt x="1372" y="5793"/>
                      <a:pt x="1790" y="5793"/>
                    </a:cubicBezTo>
                    <a:cubicBezTo>
                      <a:pt x="1790" y="5379"/>
                      <a:pt x="1790" y="5379"/>
                      <a:pt x="1790" y="5379"/>
                    </a:cubicBezTo>
                    <a:cubicBezTo>
                      <a:pt x="1551" y="5131"/>
                      <a:pt x="358" y="4966"/>
                      <a:pt x="358" y="4966"/>
                    </a:cubicBezTo>
                    <a:cubicBezTo>
                      <a:pt x="358" y="4966"/>
                      <a:pt x="0" y="4303"/>
                      <a:pt x="0" y="3972"/>
                    </a:cubicBezTo>
                    <a:cubicBezTo>
                      <a:pt x="0" y="2979"/>
                      <a:pt x="119" y="2731"/>
                      <a:pt x="477" y="2400"/>
                    </a:cubicBezTo>
                    <a:cubicBezTo>
                      <a:pt x="716" y="2152"/>
                      <a:pt x="597" y="1490"/>
                      <a:pt x="656" y="1324"/>
                    </a:cubicBezTo>
                    <a:cubicBezTo>
                      <a:pt x="1193" y="579"/>
                      <a:pt x="1909" y="0"/>
                      <a:pt x="2804" y="0"/>
                    </a:cubicBezTo>
                    <a:cubicBezTo>
                      <a:pt x="2804" y="0"/>
                      <a:pt x="3640" y="331"/>
                      <a:pt x="3640" y="331"/>
                    </a:cubicBezTo>
                    <a:cubicBezTo>
                      <a:pt x="3401" y="1159"/>
                      <a:pt x="2506" y="1159"/>
                      <a:pt x="2506" y="2234"/>
                    </a:cubicBezTo>
                    <a:cubicBezTo>
                      <a:pt x="2506" y="2483"/>
                      <a:pt x="2625" y="2648"/>
                      <a:pt x="2745" y="2648"/>
                    </a:cubicBezTo>
                    <a:cubicBezTo>
                      <a:pt x="2685" y="2897"/>
                      <a:pt x="2745" y="3310"/>
                      <a:pt x="2745" y="3310"/>
                    </a:cubicBezTo>
                    <a:cubicBezTo>
                      <a:pt x="2745" y="3559"/>
                      <a:pt x="2685" y="3890"/>
                      <a:pt x="2983" y="3890"/>
                    </a:cubicBezTo>
                    <a:cubicBezTo>
                      <a:pt x="3162" y="3890"/>
                      <a:pt x="3520" y="3476"/>
                      <a:pt x="3520" y="3145"/>
                    </a:cubicBezTo>
                    <a:cubicBezTo>
                      <a:pt x="3520" y="2814"/>
                      <a:pt x="3282" y="2566"/>
                      <a:pt x="3282" y="2152"/>
                    </a:cubicBezTo>
                    <a:cubicBezTo>
                      <a:pt x="3282" y="828"/>
                      <a:pt x="5012" y="331"/>
                      <a:pt x="6086" y="331"/>
                    </a:cubicBezTo>
                    <a:cubicBezTo>
                      <a:pt x="6743" y="331"/>
                      <a:pt x="7160" y="1655"/>
                      <a:pt x="7160" y="2400"/>
                    </a:cubicBezTo>
                    <a:cubicBezTo>
                      <a:pt x="7160" y="2566"/>
                      <a:pt x="6981" y="3145"/>
                      <a:pt x="7160" y="3145"/>
                    </a:cubicBezTo>
                    <a:cubicBezTo>
                      <a:pt x="7280" y="3145"/>
                      <a:pt x="7399" y="2814"/>
                      <a:pt x="7638" y="2814"/>
                    </a:cubicBezTo>
                    <a:cubicBezTo>
                      <a:pt x="7936" y="2814"/>
                      <a:pt x="8055" y="3145"/>
                      <a:pt x="8234" y="3145"/>
                    </a:cubicBezTo>
                    <a:cubicBezTo>
                      <a:pt x="8712" y="3145"/>
                      <a:pt x="8831" y="2234"/>
                      <a:pt x="9308" y="2234"/>
                    </a:cubicBezTo>
                    <a:cubicBezTo>
                      <a:pt x="9845" y="2234"/>
                      <a:pt x="10919" y="2483"/>
                      <a:pt x="11277" y="2814"/>
                    </a:cubicBezTo>
                    <a:cubicBezTo>
                      <a:pt x="11874" y="3393"/>
                      <a:pt x="12053" y="4634"/>
                      <a:pt x="12948" y="4634"/>
                    </a:cubicBezTo>
                    <a:cubicBezTo>
                      <a:pt x="13306" y="4634"/>
                      <a:pt x="13366" y="4634"/>
                      <a:pt x="13604" y="4634"/>
                    </a:cubicBezTo>
                    <a:cubicBezTo>
                      <a:pt x="13843" y="4634"/>
                      <a:pt x="14499" y="4717"/>
                      <a:pt x="14440" y="5379"/>
                    </a:cubicBezTo>
                    <a:cubicBezTo>
                      <a:pt x="15156" y="5710"/>
                      <a:pt x="15573" y="6290"/>
                      <a:pt x="16290" y="6372"/>
                    </a:cubicBezTo>
                    <a:cubicBezTo>
                      <a:pt x="16290" y="7034"/>
                      <a:pt x="16290" y="7034"/>
                      <a:pt x="16290" y="7034"/>
                    </a:cubicBezTo>
                    <a:cubicBezTo>
                      <a:pt x="16469" y="7034"/>
                      <a:pt x="16767" y="7034"/>
                      <a:pt x="16767" y="7034"/>
                    </a:cubicBezTo>
                    <a:cubicBezTo>
                      <a:pt x="17125" y="7034"/>
                      <a:pt x="17304" y="7366"/>
                      <a:pt x="17483" y="7862"/>
                    </a:cubicBezTo>
                    <a:cubicBezTo>
                      <a:pt x="17125" y="7945"/>
                      <a:pt x="16767" y="7945"/>
                      <a:pt x="16528" y="8359"/>
                    </a:cubicBezTo>
                    <a:cubicBezTo>
                      <a:pt x="17006" y="8441"/>
                      <a:pt x="17125" y="8441"/>
                      <a:pt x="17364" y="8441"/>
                    </a:cubicBezTo>
                    <a:cubicBezTo>
                      <a:pt x="17483" y="8441"/>
                      <a:pt x="17662" y="8524"/>
                      <a:pt x="17722" y="8772"/>
                    </a:cubicBezTo>
                    <a:cubicBezTo>
                      <a:pt x="17304" y="9103"/>
                      <a:pt x="17125" y="9103"/>
                      <a:pt x="16886" y="9600"/>
                    </a:cubicBezTo>
                    <a:cubicBezTo>
                      <a:pt x="17125" y="9766"/>
                      <a:pt x="17244" y="9931"/>
                      <a:pt x="17602" y="9931"/>
                    </a:cubicBezTo>
                    <a:cubicBezTo>
                      <a:pt x="17662" y="10759"/>
                      <a:pt x="18378" y="11090"/>
                      <a:pt x="18915" y="11172"/>
                    </a:cubicBezTo>
                    <a:cubicBezTo>
                      <a:pt x="18975" y="11834"/>
                      <a:pt x="19094" y="12497"/>
                      <a:pt x="19512" y="12497"/>
                    </a:cubicBezTo>
                    <a:cubicBezTo>
                      <a:pt x="20108" y="12497"/>
                      <a:pt x="20228" y="12000"/>
                      <a:pt x="20407" y="12662"/>
                    </a:cubicBezTo>
                    <a:cubicBezTo>
                      <a:pt x="20526" y="12828"/>
                      <a:pt x="20765" y="12828"/>
                      <a:pt x="20884" y="12828"/>
                    </a:cubicBezTo>
                    <a:cubicBezTo>
                      <a:pt x="21421" y="12828"/>
                      <a:pt x="21600" y="13076"/>
                      <a:pt x="21600" y="13655"/>
                    </a:cubicBezTo>
                    <a:cubicBezTo>
                      <a:pt x="21600" y="14152"/>
                      <a:pt x="21182" y="14317"/>
                      <a:pt x="20824" y="14317"/>
                    </a:cubicBezTo>
                    <a:cubicBezTo>
                      <a:pt x="20824" y="14731"/>
                      <a:pt x="20824" y="14566"/>
                      <a:pt x="20824" y="14731"/>
                    </a:cubicBezTo>
                    <a:cubicBezTo>
                      <a:pt x="20824" y="14897"/>
                      <a:pt x="20765" y="15228"/>
                      <a:pt x="20228" y="15228"/>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61" name="Shape 1809"/>
              <p:cNvSpPr>
                <a:spLocks/>
              </p:cNvSpPr>
              <p:nvPr/>
            </p:nvSpPr>
            <p:spPr bwMode="auto">
              <a:xfrm>
                <a:off x="2018148" y="919356"/>
                <a:ext cx="19386" cy="12701"/>
              </a:xfrm>
              <a:custGeom>
                <a:avLst/>
                <a:gdLst>
                  <a:gd name="T0" fmla="*/ 6289 w 21600"/>
                  <a:gd name="T1" fmla="*/ 4673 h 13714"/>
                  <a:gd name="T2" fmla="*/ 6289 w 21600"/>
                  <a:gd name="T3" fmla="*/ 4673 h 13714"/>
                  <a:gd name="T4" fmla="*/ 6289 w 21600"/>
                  <a:gd name="T5" fmla="*/ 4673 h 13714"/>
                  <a:gd name="T6" fmla="*/ 6289 w 21600"/>
                  <a:gd name="T7" fmla="*/ 4673 h 13714"/>
                  <a:gd name="T8" fmla="*/ 0 60000 65536"/>
                  <a:gd name="T9" fmla="*/ 1 60000 65536"/>
                  <a:gd name="T10" fmla="*/ 2 60000 65536"/>
                  <a:gd name="T11" fmla="*/ 3 60000 65536"/>
                  <a:gd name="T12" fmla="*/ 0 w 21600"/>
                  <a:gd name="T13" fmla="*/ 0 h 13714"/>
                  <a:gd name="T14" fmla="*/ 21600 w 21600"/>
                  <a:gd name="T15" fmla="*/ 13714 h 13714"/>
                </a:gdLst>
                <a:ahLst/>
                <a:cxnLst>
                  <a:cxn ang="T8">
                    <a:pos x="T0" y="T1"/>
                  </a:cxn>
                  <a:cxn ang="T9">
                    <a:pos x="T2" y="T3"/>
                  </a:cxn>
                  <a:cxn ang="T10">
                    <a:pos x="T4" y="T5"/>
                  </a:cxn>
                  <a:cxn ang="T11">
                    <a:pos x="T6" y="T7"/>
                  </a:cxn>
                </a:cxnLst>
                <a:rect l="T12" t="T13" r="T14" b="T15"/>
                <a:pathLst>
                  <a:path w="21600" h="13714" extrusionOk="0">
                    <a:moveTo>
                      <a:pt x="21600" y="8314"/>
                    </a:moveTo>
                    <a:cubicBezTo>
                      <a:pt x="12960" y="15514"/>
                      <a:pt x="10800" y="15514"/>
                      <a:pt x="0" y="8314"/>
                    </a:cubicBezTo>
                    <a:cubicBezTo>
                      <a:pt x="10800" y="-6086"/>
                      <a:pt x="10800" y="1114"/>
                      <a:pt x="21600" y="8314"/>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62" name="Shape 1810"/>
              <p:cNvSpPr>
                <a:spLocks/>
              </p:cNvSpPr>
              <p:nvPr/>
            </p:nvSpPr>
            <p:spPr bwMode="auto">
              <a:xfrm>
                <a:off x="1886229" y="827878"/>
                <a:ext cx="15612" cy="14274"/>
              </a:xfrm>
              <a:custGeom>
                <a:avLst/>
                <a:gdLst>
                  <a:gd name="T0" fmla="*/ 3161 w 19570"/>
                  <a:gd name="T1" fmla="*/ 2890 h 17893"/>
                  <a:gd name="T2" fmla="*/ 3161 w 19570"/>
                  <a:gd name="T3" fmla="*/ 2890 h 17893"/>
                  <a:gd name="T4" fmla="*/ 3161 w 19570"/>
                  <a:gd name="T5" fmla="*/ 2890 h 17893"/>
                  <a:gd name="T6" fmla="*/ 3161 w 19570"/>
                  <a:gd name="T7" fmla="*/ 2890 h 17893"/>
                  <a:gd name="T8" fmla="*/ 0 60000 65536"/>
                  <a:gd name="T9" fmla="*/ 1 60000 65536"/>
                  <a:gd name="T10" fmla="*/ 2 60000 65536"/>
                  <a:gd name="T11" fmla="*/ 3 60000 65536"/>
                  <a:gd name="T12" fmla="*/ 0 w 19570"/>
                  <a:gd name="T13" fmla="*/ 0 h 17893"/>
                  <a:gd name="T14" fmla="*/ 19570 w 19570"/>
                  <a:gd name="T15" fmla="*/ 17893 h 17893"/>
                </a:gdLst>
                <a:ahLst/>
                <a:cxnLst>
                  <a:cxn ang="T8">
                    <a:pos x="T0" y="T1"/>
                  </a:cxn>
                  <a:cxn ang="T9">
                    <a:pos x="T2" y="T3"/>
                  </a:cxn>
                  <a:cxn ang="T10">
                    <a:pos x="T4" y="T5"/>
                  </a:cxn>
                  <a:cxn ang="T11">
                    <a:pos x="T6" y="T7"/>
                  </a:cxn>
                </a:cxnLst>
                <a:rect l="T12" t="T13" r="T14" b="T15"/>
                <a:pathLst>
                  <a:path w="19570" h="17893" extrusionOk="0">
                    <a:moveTo>
                      <a:pt x="370" y="1093"/>
                    </a:moveTo>
                    <a:cubicBezTo>
                      <a:pt x="12370" y="-3707"/>
                      <a:pt x="12370" y="8293"/>
                      <a:pt x="19570" y="17893"/>
                    </a:cubicBezTo>
                    <a:cubicBezTo>
                      <a:pt x="7570" y="17893"/>
                      <a:pt x="-2030" y="8293"/>
                      <a:pt x="370" y="1093"/>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63" name="Shape 1811"/>
              <p:cNvSpPr>
                <a:spLocks/>
              </p:cNvSpPr>
              <p:nvPr/>
            </p:nvSpPr>
            <p:spPr bwMode="auto">
              <a:xfrm>
                <a:off x="1712302" y="34461"/>
                <a:ext cx="697846" cy="366154"/>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17627" y="1170"/>
                    </a:moveTo>
                    <a:cubicBezTo>
                      <a:pt x="17459" y="1490"/>
                      <a:pt x="17347" y="1596"/>
                      <a:pt x="17179" y="1702"/>
                    </a:cubicBezTo>
                    <a:cubicBezTo>
                      <a:pt x="19138" y="638"/>
                      <a:pt x="19138" y="638"/>
                      <a:pt x="19138" y="638"/>
                    </a:cubicBezTo>
                    <a:cubicBezTo>
                      <a:pt x="19306" y="745"/>
                      <a:pt x="19418" y="851"/>
                      <a:pt x="19585" y="958"/>
                    </a:cubicBezTo>
                    <a:cubicBezTo>
                      <a:pt x="19865" y="1170"/>
                      <a:pt x="19865" y="1490"/>
                      <a:pt x="20033" y="1809"/>
                    </a:cubicBezTo>
                    <a:cubicBezTo>
                      <a:pt x="20313" y="2341"/>
                      <a:pt x="21600" y="2128"/>
                      <a:pt x="21600" y="2979"/>
                    </a:cubicBezTo>
                    <a:cubicBezTo>
                      <a:pt x="21600" y="3511"/>
                      <a:pt x="21152" y="3405"/>
                      <a:pt x="20984" y="3618"/>
                    </a:cubicBezTo>
                    <a:cubicBezTo>
                      <a:pt x="20033" y="5107"/>
                      <a:pt x="18802" y="4256"/>
                      <a:pt x="17515" y="5427"/>
                    </a:cubicBezTo>
                    <a:cubicBezTo>
                      <a:pt x="17739" y="5959"/>
                      <a:pt x="18746" y="5533"/>
                      <a:pt x="19362" y="5533"/>
                    </a:cubicBezTo>
                    <a:cubicBezTo>
                      <a:pt x="18802" y="6703"/>
                      <a:pt x="17403" y="7342"/>
                      <a:pt x="16508" y="7874"/>
                    </a:cubicBezTo>
                    <a:cubicBezTo>
                      <a:pt x="15501" y="8512"/>
                      <a:pt x="14941" y="10321"/>
                      <a:pt x="14213" y="11385"/>
                    </a:cubicBezTo>
                    <a:cubicBezTo>
                      <a:pt x="13878" y="11917"/>
                      <a:pt x="13318" y="11279"/>
                      <a:pt x="12926" y="11492"/>
                    </a:cubicBezTo>
                    <a:cubicBezTo>
                      <a:pt x="12367" y="11917"/>
                      <a:pt x="11751" y="11917"/>
                      <a:pt x="11360" y="12556"/>
                    </a:cubicBezTo>
                    <a:cubicBezTo>
                      <a:pt x="12087" y="12556"/>
                      <a:pt x="12087" y="12556"/>
                      <a:pt x="12087" y="12556"/>
                    </a:cubicBezTo>
                    <a:cubicBezTo>
                      <a:pt x="12143" y="13620"/>
                      <a:pt x="11807" y="13513"/>
                      <a:pt x="11360" y="13407"/>
                    </a:cubicBezTo>
                    <a:cubicBezTo>
                      <a:pt x="11639" y="13726"/>
                      <a:pt x="11919" y="13939"/>
                      <a:pt x="12087" y="14577"/>
                    </a:cubicBezTo>
                    <a:cubicBezTo>
                      <a:pt x="11527" y="15003"/>
                      <a:pt x="11360" y="16173"/>
                      <a:pt x="10968" y="16705"/>
                    </a:cubicBezTo>
                    <a:cubicBezTo>
                      <a:pt x="9905" y="16705"/>
                      <a:pt x="9905" y="16705"/>
                      <a:pt x="9737" y="16705"/>
                    </a:cubicBezTo>
                    <a:cubicBezTo>
                      <a:pt x="9793" y="17025"/>
                      <a:pt x="9905" y="17131"/>
                      <a:pt x="9905" y="17450"/>
                    </a:cubicBezTo>
                    <a:cubicBezTo>
                      <a:pt x="9905" y="18940"/>
                      <a:pt x="8841" y="17982"/>
                      <a:pt x="8841" y="19578"/>
                    </a:cubicBezTo>
                    <a:cubicBezTo>
                      <a:pt x="9233" y="19578"/>
                      <a:pt x="9289" y="19578"/>
                      <a:pt x="9457" y="19578"/>
                    </a:cubicBezTo>
                    <a:cubicBezTo>
                      <a:pt x="9569" y="19578"/>
                      <a:pt x="9849" y="19578"/>
                      <a:pt x="9849" y="20004"/>
                    </a:cubicBezTo>
                    <a:cubicBezTo>
                      <a:pt x="9849" y="20749"/>
                      <a:pt x="8450" y="21600"/>
                      <a:pt x="7890" y="21600"/>
                    </a:cubicBezTo>
                    <a:cubicBezTo>
                      <a:pt x="7331" y="21600"/>
                      <a:pt x="7554" y="20962"/>
                      <a:pt x="7051" y="20962"/>
                    </a:cubicBezTo>
                    <a:cubicBezTo>
                      <a:pt x="6323" y="20962"/>
                      <a:pt x="5820" y="20962"/>
                      <a:pt x="5204" y="20962"/>
                    </a:cubicBezTo>
                    <a:cubicBezTo>
                      <a:pt x="4980" y="20962"/>
                      <a:pt x="4812" y="21387"/>
                      <a:pt x="4477" y="21387"/>
                    </a:cubicBezTo>
                    <a:cubicBezTo>
                      <a:pt x="3637" y="21387"/>
                      <a:pt x="2966" y="20962"/>
                      <a:pt x="2126" y="20430"/>
                    </a:cubicBezTo>
                    <a:cubicBezTo>
                      <a:pt x="2070" y="20642"/>
                      <a:pt x="1959" y="20962"/>
                      <a:pt x="1847" y="20962"/>
                    </a:cubicBezTo>
                    <a:cubicBezTo>
                      <a:pt x="1623" y="20962"/>
                      <a:pt x="1567" y="20642"/>
                      <a:pt x="1567" y="20536"/>
                    </a:cubicBezTo>
                    <a:cubicBezTo>
                      <a:pt x="1567" y="18727"/>
                      <a:pt x="2854" y="19366"/>
                      <a:pt x="3358" y="18727"/>
                    </a:cubicBezTo>
                    <a:cubicBezTo>
                      <a:pt x="3078" y="18301"/>
                      <a:pt x="2574" y="18089"/>
                      <a:pt x="2574" y="17237"/>
                    </a:cubicBezTo>
                    <a:cubicBezTo>
                      <a:pt x="2574" y="16599"/>
                      <a:pt x="2910" y="16812"/>
                      <a:pt x="3190" y="16812"/>
                    </a:cubicBezTo>
                    <a:cubicBezTo>
                      <a:pt x="3973" y="16812"/>
                      <a:pt x="4253" y="17557"/>
                      <a:pt x="4701" y="18089"/>
                    </a:cubicBezTo>
                    <a:cubicBezTo>
                      <a:pt x="5148" y="18089"/>
                      <a:pt x="5148" y="18089"/>
                      <a:pt x="5148" y="18089"/>
                    </a:cubicBezTo>
                    <a:cubicBezTo>
                      <a:pt x="4812" y="17450"/>
                      <a:pt x="4029" y="16918"/>
                      <a:pt x="4029" y="15748"/>
                    </a:cubicBezTo>
                    <a:cubicBezTo>
                      <a:pt x="3693" y="15748"/>
                      <a:pt x="3693" y="15748"/>
                      <a:pt x="3693" y="15748"/>
                    </a:cubicBezTo>
                    <a:cubicBezTo>
                      <a:pt x="3525" y="15854"/>
                      <a:pt x="3525" y="15854"/>
                      <a:pt x="3413" y="16067"/>
                    </a:cubicBezTo>
                    <a:cubicBezTo>
                      <a:pt x="3078" y="16067"/>
                      <a:pt x="3078" y="16067"/>
                      <a:pt x="3078" y="16067"/>
                    </a:cubicBezTo>
                    <a:cubicBezTo>
                      <a:pt x="3078" y="15535"/>
                      <a:pt x="3078" y="15535"/>
                      <a:pt x="3078" y="15535"/>
                    </a:cubicBezTo>
                    <a:cubicBezTo>
                      <a:pt x="3246" y="14684"/>
                      <a:pt x="3413" y="14258"/>
                      <a:pt x="3805" y="13939"/>
                    </a:cubicBezTo>
                    <a:cubicBezTo>
                      <a:pt x="4421" y="13620"/>
                      <a:pt x="5148" y="14045"/>
                      <a:pt x="5148" y="12662"/>
                    </a:cubicBezTo>
                    <a:cubicBezTo>
                      <a:pt x="5148" y="11172"/>
                      <a:pt x="3469" y="11172"/>
                      <a:pt x="3469" y="10321"/>
                    </a:cubicBezTo>
                    <a:cubicBezTo>
                      <a:pt x="3469" y="9896"/>
                      <a:pt x="3861" y="10002"/>
                      <a:pt x="4085" y="10002"/>
                    </a:cubicBezTo>
                    <a:cubicBezTo>
                      <a:pt x="3805" y="10002"/>
                      <a:pt x="3749" y="9789"/>
                      <a:pt x="3749" y="9470"/>
                    </a:cubicBezTo>
                    <a:cubicBezTo>
                      <a:pt x="3861" y="9364"/>
                      <a:pt x="3973" y="9470"/>
                      <a:pt x="4085" y="9470"/>
                    </a:cubicBezTo>
                    <a:cubicBezTo>
                      <a:pt x="4365" y="9470"/>
                      <a:pt x="4924" y="9257"/>
                      <a:pt x="5428" y="9576"/>
                    </a:cubicBezTo>
                    <a:cubicBezTo>
                      <a:pt x="6044" y="9896"/>
                      <a:pt x="6267" y="11279"/>
                      <a:pt x="6939" y="11066"/>
                    </a:cubicBezTo>
                    <a:cubicBezTo>
                      <a:pt x="6827" y="10853"/>
                      <a:pt x="6044" y="9896"/>
                      <a:pt x="6044" y="9683"/>
                    </a:cubicBezTo>
                    <a:cubicBezTo>
                      <a:pt x="6044" y="9470"/>
                      <a:pt x="6155" y="9364"/>
                      <a:pt x="6211" y="9151"/>
                    </a:cubicBezTo>
                    <a:cubicBezTo>
                      <a:pt x="7442" y="9151"/>
                      <a:pt x="7442" y="9151"/>
                      <a:pt x="7442" y="9151"/>
                    </a:cubicBezTo>
                    <a:cubicBezTo>
                      <a:pt x="7890" y="8832"/>
                      <a:pt x="8338" y="8619"/>
                      <a:pt x="8618" y="7874"/>
                    </a:cubicBezTo>
                    <a:cubicBezTo>
                      <a:pt x="8226" y="7874"/>
                      <a:pt x="8226" y="7874"/>
                      <a:pt x="8226" y="7874"/>
                    </a:cubicBezTo>
                    <a:cubicBezTo>
                      <a:pt x="7722" y="8619"/>
                      <a:pt x="7163" y="8938"/>
                      <a:pt x="6379" y="8938"/>
                    </a:cubicBezTo>
                    <a:cubicBezTo>
                      <a:pt x="5932" y="8938"/>
                      <a:pt x="5764" y="8619"/>
                      <a:pt x="5540" y="8619"/>
                    </a:cubicBezTo>
                    <a:cubicBezTo>
                      <a:pt x="5316" y="8619"/>
                      <a:pt x="5204" y="9044"/>
                      <a:pt x="5036" y="9044"/>
                    </a:cubicBezTo>
                    <a:cubicBezTo>
                      <a:pt x="4533" y="9044"/>
                      <a:pt x="3917" y="8725"/>
                      <a:pt x="4029" y="8087"/>
                    </a:cubicBezTo>
                    <a:cubicBezTo>
                      <a:pt x="3749" y="8087"/>
                      <a:pt x="3749" y="8087"/>
                      <a:pt x="3749" y="8087"/>
                    </a:cubicBezTo>
                    <a:cubicBezTo>
                      <a:pt x="3525" y="8300"/>
                      <a:pt x="3413" y="8619"/>
                      <a:pt x="3190" y="8619"/>
                    </a:cubicBezTo>
                    <a:cubicBezTo>
                      <a:pt x="2686" y="8619"/>
                      <a:pt x="2015" y="7980"/>
                      <a:pt x="1847" y="7555"/>
                    </a:cubicBezTo>
                    <a:cubicBezTo>
                      <a:pt x="2015" y="7342"/>
                      <a:pt x="2182" y="7129"/>
                      <a:pt x="2462" y="7129"/>
                    </a:cubicBezTo>
                    <a:cubicBezTo>
                      <a:pt x="2015" y="7129"/>
                      <a:pt x="1511" y="7023"/>
                      <a:pt x="1343" y="7129"/>
                    </a:cubicBezTo>
                    <a:cubicBezTo>
                      <a:pt x="1623" y="5852"/>
                      <a:pt x="2238" y="5959"/>
                      <a:pt x="2854" y="5639"/>
                    </a:cubicBezTo>
                    <a:cubicBezTo>
                      <a:pt x="2630" y="5533"/>
                      <a:pt x="2574" y="5533"/>
                      <a:pt x="2350" y="5533"/>
                    </a:cubicBezTo>
                    <a:cubicBezTo>
                      <a:pt x="1847" y="5533"/>
                      <a:pt x="1847" y="6384"/>
                      <a:pt x="1399" y="6384"/>
                    </a:cubicBezTo>
                    <a:cubicBezTo>
                      <a:pt x="1231" y="6384"/>
                      <a:pt x="1007" y="6065"/>
                      <a:pt x="951" y="5959"/>
                    </a:cubicBezTo>
                    <a:cubicBezTo>
                      <a:pt x="1175" y="5533"/>
                      <a:pt x="1343" y="5427"/>
                      <a:pt x="1623" y="5214"/>
                    </a:cubicBezTo>
                    <a:cubicBezTo>
                      <a:pt x="895" y="5214"/>
                      <a:pt x="895" y="5214"/>
                      <a:pt x="895" y="5214"/>
                    </a:cubicBezTo>
                    <a:cubicBezTo>
                      <a:pt x="727" y="5320"/>
                      <a:pt x="616" y="5427"/>
                      <a:pt x="504" y="5533"/>
                    </a:cubicBezTo>
                    <a:cubicBezTo>
                      <a:pt x="392" y="5533"/>
                      <a:pt x="112" y="5533"/>
                      <a:pt x="0" y="5533"/>
                    </a:cubicBezTo>
                    <a:cubicBezTo>
                      <a:pt x="112" y="4363"/>
                      <a:pt x="1735" y="3831"/>
                      <a:pt x="2462" y="3831"/>
                    </a:cubicBezTo>
                    <a:cubicBezTo>
                      <a:pt x="2742" y="3831"/>
                      <a:pt x="2910" y="3831"/>
                      <a:pt x="2966" y="3831"/>
                    </a:cubicBezTo>
                    <a:cubicBezTo>
                      <a:pt x="3078" y="3831"/>
                      <a:pt x="3190" y="3618"/>
                      <a:pt x="3190" y="3405"/>
                    </a:cubicBezTo>
                    <a:cubicBezTo>
                      <a:pt x="3973" y="3405"/>
                      <a:pt x="3637" y="2341"/>
                      <a:pt x="4141" y="2341"/>
                    </a:cubicBezTo>
                    <a:cubicBezTo>
                      <a:pt x="4645" y="2341"/>
                      <a:pt x="5596" y="3299"/>
                      <a:pt x="5820" y="3405"/>
                    </a:cubicBezTo>
                    <a:cubicBezTo>
                      <a:pt x="6044" y="2341"/>
                      <a:pt x="6323" y="1277"/>
                      <a:pt x="7051" y="1277"/>
                    </a:cubicBezTo>
                    <a:cubicBezTo>
                      <a:pt x="7498" y="1277"/>
                      <a:pt x="7219" y="1702"/>
                      <a:pt x="7554" y="1170"/>
                    </a:cubicBezTo>
                    <a:cubicBezTo>
                      <a:pt x="7666" y="745"/>
                      <a:pt x="7890" y="638"/>
                      <a:pt x="8114" y="638"/>
                    </a:cubicBezTo>
                    <a:cubicBezTo>
                      <a:pt x="9401" y="638"/>
                      <a:pt x="9681" y="638"/>
                      <a:pt x="10968" y="638"/>
                    </a:cubicBezTo>
                    <a:cubicBezTo>
                      <a:pt x="11024" y="426"/>
                      <a:pt x="11136" y="319"/>
                      <a:pt x="11248" y="319"/>
                    </a:cubicBezTo>
                    <a:cubicBezTo>
                      <a:pt x="11695" y="319"/>
                      <a:pt x="11807" y="851"/>
                      <a:pt x="12199" y="851"/>
                    </a:cubicBezTo>
                    <a:cubicBezTo>
                      <a:pt x="12535" y="851"/>
                      <a:pt x="12647" y="0"/>
                      <a:pt x="12982" y="0"/>
                    </a:cubicBezTo>
                    <a:cubicBezTo>
                      <a:pt x="13374" y="0"/>
                      <a:pt x="13486" y="319"/>
                      <a:pt x="13710" y="319"/>
                    </a:cubicBezTo>
                    <a:cubicBezTo>
                      <a:pt x="13990" y="319"/>
                      <a:pt x="14158" y="319"/>
                      <a:pt x="14437" y="319"/>
                    </a:cubicBezTo>
                    <a:cubicBezTo>
                      <a:pt x="14997" y="319"/>
                      <a:pt x="17123" y="213"/>
                      <a:pt x="17627" y="117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64" name="Shape 1812"/>
              <p:cNvSpPr>
                <a:spLocks/>
              </p:cNvSpPr>
              <p:nvPr/>
            </p:nvSpPr>
            <p:spPr bwMode="auto">
              <a:xfrm>
                <a:off x="2149533" y="0"/>
                <a:ext cx="1365536" cy="103815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7286" y="15139"/>
                    </a:moveTo>
                    <a:cubicBezTo>
                      <a:pt x="7457" y="15026"/>
                      <a:pt x="7457" y="15026"/>
                      <a:pt x="7629" y="15101"/>
                    </a:cubicBezTo>
                    <a:cubicBezTo>
                      <a:pt x="7714" y="14613"/>
                      <a:pt x="7886" y="14463"/>
                      <a:pt x="8000" y="13974"/>
                    </a:cubicBezTo>
                    <a:cubicBezTo>
                      <a:pt x="7600" y="13824"/>
                      <a:pt x="6686" y="13749"/>
                      <a:pt x="6657" y="13261"/>
                    </a:cubicBezTo>
                    <a:cubicBezTo>
                      <a:pt x="6771" y="13223"/>
                      <a:pt x="6743" y="13261"/>
                      <a:pt x="6857" y="13261"/>
                    </a:cubicBezTo>
                    <a:cubicBezTo>
                      <a:pt x="7143" y="13261"/>
                      <a:pt x="7314" y="13523"/>
                      <a:pt x="7629" y="13523"/>
                    </a:cubicBezTo>
                    <a:cubicBezTo>
                      <a:pt x="7743" y="13523"/>
                      <a:pt x="7743" y="13373"/>
                      <a:pt x="7743" y="13261"/>
                    </a:cubicBezTo>
                    <a:cubicBezTo>
                      <a:pt x="7371" y="13110"/>
                      <a:pt x="7257" y="12321"/>
                      <a:pt x="6829" y="12321"/>
                    </a:cubicBezTo>
                    <a:cubicBezTo>
                      <a:pt x="6714" y="12321"/>
                      <a:pt x="6686" y="12622"/>
                      <a:pt x="6514" y="12622"/>
                    </a:cubicBezTo>
                    <a:cubicBezTo>
                      <a:pt x="6286" y="12622"/>
                      <a:pt x="6171" y="12584"/>
                      <a:pt x="6171" y="12321"/>
                    </a:cubicBezTo>
                    <a:cubicBezTo>
                      <a:pt x="6171" y="11946"/>
                      <a:pt x="6457" y="11983"/>
                      <a:pt x="6457" y="11608"/>
                    </a:cubicBezTo>
                    <a:cubicBezTo>
                      <a:pt x="6457" y="11382"/>
                      <a:pt x="6257" y="11345"/>
                      <a:pt x="6143" y="11345"/>
                    </a:cubicBezTo>
                    <a:cubicBezTo>
                      <a:pt x="6143" y="11082"/>
                      <a:pt x="6143" y="11082"/>
                      <a:pt x="6143" y="11082"/>
                    </a:cubicBezTo>
                    <a:cubicBezTo>
                      <a:pt x="5800" y="9654"/>
                      <a:pt x="4914" y="8227"/>
                      <a:pt x="3486" y="8227"/>
                    </a:cubicBezTo>
                    <a:cubicBezTo>
                      <a:pt x="3286" y="8227"/>
                      <a:pt x="3229" y="8227"/>
                      <a:pt x="3114" y="8227"/>
                    </a:cubicBezTo>
                    <a:cubicBezTo>
                      <a:pt x="2943" y="8227"/>
                      <a:pt x="2886" y="8415"/>
                      <a:pt x="2714" y="8415"/>
                    </a:cubicBezTo>
                    <a:cubicBezTo>
                      <a:pt x="2600" y="8415"/>
                      <a:pt x="2486" y="8302"/>
                      <a:pt x="2343" y="8302"/>
                    </a:cubicBezTo>
                    <a:cubicBezTo>
                      <a:pt x="2200" y="8302"/>
                      <a:pt x="2143" y="8339"/>
                      <a:pt x="2086" y="8377"/>
                    </a:cubicBezTo>
                    <a:cubicBezTo>
                      <a:pt x="2114" y="8415"/>
                      <a:pt x="2171" y="8490"/>
                      <a:pt x="2200" y="8490"/>
                    </a:cubicBezTo>
                    <a:cubicBezTo>
                      <a:pt x="2143" y="8602"/>
                      <a:pt x="2143" y="8565"/>
                      <a:pt x="2057" y="8565"/>
                    </a:cubicBezTo>
                    <a:cubicBezTo>
                      <a:pt x="1771" y="8565"/>
                      <a:pt x="1371" y="8415"/>
                      <a:pt x="1229" y="8152"/>
                    </a:cubicBezTo>
                    <a:cubicBezTo>
                      <a:pt x="1343" y="8039"/>
                      <a:pt x="1429" y="8039"/>
                      <a:pt x="1486" y="7889"/>
                    </a:cubicBezTo>
                    <a:cubicBezTo>
                      <a:pt x="1286" y="7776"/>
                      <a:pt x="1114" y="7588"/>
                      <a:pt x="971" y="7588"/>
                    </a:cubicBezTo>
                    <a:cubicBezTo>
                      <a:pt x="686" y="7588"/>
                      <a:pt x="771" y="7738"/>
                      <a:pt x="543" y="7588"/>
                    </a:cubicBezTo>
                    <a:cubicBezTo>
                      <a:pt x="543" y="7363"/>
                      <a:pt x="800" y="7288"/>
                      <a:pt x="914" y="7288"/>
                    </a:cubicBezTo>
                    <a:cubicBezTo>
                      <a:pt x="1057" y="7288"/>
                      <a:pt x="1143" y="7288"/>
                      <a:pt x="1229" y="7288"/>
                    </a:cubicBezTo>
                    <a:cubicBezTo>
                      <a:pt x="1343" y="7288"/>
                      <a:pt x="1400" y="7250"/>
                      <a:pt x="1457" y="7137"/>
                    </a:cubicBezTo>
                    <a:cubicBezTo>
                      <a:pt x="2171" y="7137"/>
                      <a:pt x="2171" y="7137"/>
                      <a:pt x="2171" y="7137"/>
                    </a:cubicBezTo>
                    <a:cubicBezTo>
                      <a:pt x="2286" y="7025"/>
                      <a:pt x="2286" y="6950"/>
                      <a:pt x="2343" y="6762"/>
                    </a:cubicBezTo>
                    <a:cubicBezTo>
                      <a:pt x="1829" y="6762"/>
                      <a:pt x="1829" y="6762"/>
                      <a:pt x="1829" y="6762"/>
                    </a:cubicBezTo>
                    <a:cubicBezTo>
                      <a:pt x="1800" y="6874"/>
                      <a:pt x="1771" y="6950"/>
                      <a:pt x="1714" y="6950"/>
                    </a:cubicBezTo>
                    <a:cubicBezTo>
                      <a:pt x="1514" y="6950"/>
                      <a:pt x="1429" y="6950"/>
                      <a:pt x="1257" y="6950"/>
                    </a:cubicBezTo>
                    <a:cubicBezTo>
                      <a:pt x="1200" y="6950"/>
                      <a:pt x="0" y="6499"/>
                      <a:pt x="0" y="6236"/>
                    </a:cubicBezTo>
                    <a:cubicBezTo>
                      <a:pt x="0" y="5710"/>
                      <a:pt x="457" y="5898"/>
                      <a:pt x="714" y="5785"/>
                    </a:cubicBezTo>
                    <a:cubicBezTo>
                      <a:pt x="943" y="5672"/>
                      <a:pt x="1086" y="5485"/>
                      <a:pt x="1314" y="5409"/>
                    </a:cubicBezTo>
                    <a:cubicBezTo>
                      <a:pt x="1657" y="5259"/>
                      <a:pt x="2114" y="5485"/>
                      <a:pt x="2400" y="5297"/>
                    </a:cubicBezTo>
                    <a:cubicBezTo>
                      <a:pt x="2600" y="5109"/>
                      <a:pt x="2743" y="4808"/>
                      <a:pt x="2743" y="4395"/>
                    </a:cubicBezTo>
                    <a:cubicBezTo>
                      <a:pt x="2514" y="4358"/>
                      <a:pt x="1800" y="4395"/>
                      <a:pt x="1800" y="4095"/>
                    </a:cubicBezTo>
                    <a:cubicBezTo>
                      <a:pt x="1800" y="3944"/>
                      <a:pt x="1971" y="3832"/>
                      <a:pt x="2057" y="3832"/>
                    </a:cubicBezTo>
                    <a:cubicBezTo>
                      <a:pt x="2486" y="3644"/>
                      <a:pt x="3029" y="3231"/>
                      <a:pt x="3286" y="2930"/>
                    </a:cubicBezTo>
                    <a:cubicBezTo>
                      <a:pt x="3400" y="3005"/>
                      <a:pt x="3486" y="3043"/>
                      <a:pt x="3629" y="3043"/>
                    </a:cubicBezTo>
                    <a:cubicBezTo>
                      <a:pt x="4057" y="3043"/>
                      <a:pt x="3714" y="2291"/>
                      <a:pt x="4114" y="2216"/>
                    </a:cubicBezTo>
                    <a:cubicBezTo>
                      <a:pt x="4629" y="2141"/>
                      <a:pt x="4829" y="1953"/>
                      <a:pt x="5286" y="1953"/>
                    </a:cubicBezTo>
                    <a:cubicBezTo>
                      <a:pt x="5657" y="1841"/>
                      <a:pt x="5886" y="1578"/>
                      <a:pt x="6229" y="1578"/>
                    </a:cubicBezTo>
                    <a:cubicBezTo>
                      <a:pt x="6457" y="1578"/>
                      <a:pt x="6543" y="2104"/>
                      <a:pt x="6771" y="2104"/>
                    </a:cubicBezTo>
                    <a:cubicBezTo>
                      <a:pt x="6771" y="1953"/>
                      <a:pt x="6714" y="1878"/>
                      <a:pt x="6714" y="1766"/>
                    </a:cubicBezTo>
                    <a:cubicBezTo>
                      <a:pt x="6829" y="1578"/>
                      <a:pt x="6829" y="1578"/>
                      <a:pt x="6829" y="1578"/>
                    </a:cubicBezTo>
                    <a:cubicBezTo>
                      <a:pt x="6971" y="1916"/>
                      <a:pt x="7200" y="1878"/>
                      <a:pt x="7429" y="1991"/>
                    </a:cubicBezTo>
                    <a:cubicBezTo>
                      <a:pt x="7486" y="1991"/>
                      <a:pt x="7629" y="1991"/>
                      <a:pt x="7629" y="1991"/>
                    </a:cubicBezTo>
                    <a:cubicBezTo>
                      <a:pt x="7600" y="1878"/>
                      <a:pt x="7514" y="1766"/>
                      <a:pt x="7514" y="1653"/>
                    </a:cubicBezTo>
                    <a:cubicBezTo>
                      <a:pt x="7514" y="1427"/>
                      <a:pt x="7714" y="1427"/>
                      <a:pt x="7829" y="1427"/>
                    </a:cubicBezTo>
                    <a:cubicBezTo>
                      <a:pt x="8371" y="1427"/>
                      <a:pt x="8657" y="1803"/>
                      <a:pt x="8971" y="1991"/>
                    </a:cubicBezTo>
                    <a:cubicBezTo>
                      <a:pt x="9543" y="1991"/>
                      <a:pt x="9543" y="1991"/>
                      <a:pt x="9543" y="1991"/>
                    </a:cubicBezTo>
                    <a:cubicBezTo>
                      <a:pt x="9343" y="1878"/>
                      <a:pt x="8829" y="1653"/>
                      <a:pt x="8829" y="1352"/>
                    </a:cubicBezTo>
                    <a:cubicBezTo>
                      <a:pt x="8829" y="1089"/>
                      <a:pt x="9200" y="1165"/>
                      <a:pt x="9314" y="1127"/>
                    </a:cubicBezTo>
                    <a:cubicBezTo>
                      <a:pt x="9229" y="1014"/>
                      <a:pt x="9143" y="1014"/>
                      <a:pt x="9086" y="902"/>
                    </a:cubicBezTo>
                    <a:cubicBezTo>
                      <a:pt x="9429" y="676"/>
                      <a:pt x="9743" y="563"/>
                      <a:pt x="10143" y="563"/>
                    </a:cubicBezTo>
                    <a:cubicBezTo>
                      <a:pt x="10457" y="563"/>
                      <a:pt x="10657" y="563"/>
                      <a:pt x="10914" y="676"/>
                    </a:cubicBezTo>
                    <a:cubicBezTo>
                      <a:pt x="11171" y="676"/>
                      <a:pt x="11171" y="676"/>
                      <a:pt x="11171" y="676"/>
                    </a:cubicBezTo>
                    <a:cubicBezTo>
                      <a:pt x="11171" y="488"/>
                      <a:pt x="11171" y="488"/>
                      <a:pt x="11171" y="488"/>
                    </a:cubicBezTo>
                    <a:cubicBezTo>
                      <a:pt x="11371" y="451"/>
                      <a:pt x="11486" y="488"/>
                      <a:pt x="11686" y="488"/>
                    </a:cubicBezTo>
                    <a:cubicBezTo>
                      <a:pt x="12286" y="488"/>
                      <a:pt x="12771" y="0"/>
                      <a:pt x="13429" y="0"/>
                    </a:cubicBezTo>
                    <a:cubicBezTo>
                      <a:pt x="14143" y="0"/>
                      <a:pt x="14629" y="0"/>
                      <a:pt x="15257" y="0"/>
                    </a:cubicBezTo>
                    <a:cubicBezTo>
                      <a:pt x="16000" y="0"/>
                      <a:pt x="16543" y="639"/>
                      <a:pt x="17143" y="977"/>
                    </a:cubicBezTo>
                    <a:cubicBezTo>
                      <a:pt x="17486" y="1165"/>
                      <a:pt x="17914" y="1052"/>
                      <a:pt x="18229" y="1127"/>
                    </a:cubicBezTo>
                    <a:cubicBezTo>
                      <a:pt x="18171" y="1728"/>
                      <a:pt x="17314" y="1653"/>
                      <a:pt x="16971" y="1803"/>
                    </a:cubicBezTo>
                    <a:cubicBezTo>
                      <a:pt x="14200" y="1991"/>
                      <a:pt x="14200" y="1991"/>
                      <a:pt x="14200" y="1991"/>
                    </a:cubicBezTo>
                    <a:cubicBezTo>
                      <a:pt x="14429" y="2216"/>
                      <a:pt x="16543" y="1878"/>
                      <a:pt x="16771" y="1991"/>
                    </a:cubicBezTo>
                    <a:cubicBezTo>
                      <a:pt x="16743" y="2141"/>
                      <a:pt x="16200" y="2817"/>
                      <a:pt x="16286" y="2817"/>
                    </a:cubicBezTo>
                    <a:cubicBezTo>
                      <a:pt x="16600" y="2817"/>
                      <a:pt x="17343" y="1878"/>
                      <a:pt x="17771" y="1878"/>
                    </a:cubicBezTo>
                    <a:cubicBezTo>
                      <a:pt x="18000" y="1878"/>
                      <a:pt x="18086" y="2141"/>
                      <a:pt x="18086" y="2404"/>
                    </a:cubicBezTo>
                    <a:cubicBezTo>
                      <a:pt x="18086" y="2517"/>
                      <a:pt x="17286" y="3644"/>
                      <a:pt x="17229" y="3832"/>
                    </a:cubicBezTo>
                    <a:cubicBezTo>
                      <a:pt x="17571" y="3719"/>
                      <a:pt x="18200" y="2630"/>
                      <a:pt x="18400" y="2404"/>
                    </a:cubicBezTo>
                    <a:cubicBezTo>
                      <a:pt x="18714" y="2404"/>
                      <a:pt x="19257" y="2404"/>
                      <a:pt x="19257" y="2404"/>
                    </a:cubicBezTo>
                    <a:cubicBezTo>
                      <a:pt x="19257" y="2404"/>
                      <a:pt x="19486" y="2479"/>
                      <a:pt x="19543" y="2479"/>
                    </a:cubicBezTo>
                    <a:cubicBezTo>
                      <a:pt x="19771" y="2367"/>
                      <a:pt x="19800" y="2254"/>
                      <a:pt x="20000" y="2141"/>
                    </a:cubicBezTo>
                    <a:cubicBezTo>
                      <a:pt x="20600" y="2141"/>
                      <a:pt x="20600" y="2141"/>
                      <a:pt x="20600" y="2141"/>
                    </a:cubicBezTo>
                    <a:cubicBezTo>
                      <a:pt x="20657" y="1953"/>
                      <a:pt x="20743" y="1916"/>
                      <a:pt x="20857" y="1916"/>
                    </a:cubicBezTo>
                    <a:cubicBezTo>
                      <a:pt x="21029" y="1916"/>
                      <a:pt x="21600" y="2291"/>
                      <a:pt x="21600" y="2517"/>
                    </a:cubicBezTo>
                    <a:cubicBezTo>
                      <a:pt x="21600" y="2705"/>
                      <a:pt x="21371" y="2855"/>
                      <a:pt x="21286" y="2893"/>
                    </a:cubicBezTo>
                    <a:cubicBezTo>
                      <a:pt x="20886" y="3080"/>
                      <a:pt x="20629" y="3531"/>
                      <a:pt x="20057" y="3531"/>
                    </a:cubicBezTo>
                    <a:cubicBezTo>
                      <a:pt x="20200" y="3644"/>
                      <a:pt x="20229" y="3644"/>
                      <a:pt x="20314" y="3531"/>
                    </a:cubicBezTo>
                    <a:cubicBezTo>
                      <a:pt x="20314" y="4019"/>
                      <a:pt x="19971" y="4019"/>
                      <a:pt x="19743" y="4095"/>
                    </a:cubicBezTo>
                    <a:cubicBezTo>
                      <a:pt x="19829" y="4320"/>
                      <a:pt x="19743" y="4132"/>
                      <a:pt x="19743" y="4282"/>
                    </a:cubicBezTo>
                    <a:cubicBezTo>
                      <a:pt x="19743" y="4545"/>
                      <a:pt x="19429" y="4621"/>
                      <a:pt x="19171" y="4696"/>
                    </a:cubicBezTo>
                    <a:cubicBezTo>
                      <a:pt x="19200" y="4883"/>
                      <a:pt x="19171" y="4883"/>
                      <a:pt x="19171" y="4959"/>
                    </a:cubicBezTo>
                    <a:cubicBezTo>
                      <a:pt x="19171" y="5297"/>
                      <a:pt x="18914" y="5409"/>
                      <a:pt x="18686" y="5635"/>
                    </a:cubicBezTo>
                    <a:cubicBezTo>
                      <a:pt x="18514" y="5785"/>
                      <a:pt x="18543" y="6198"/>
                      <a:pt x="18457" y="6349"/>
                    </a:cubicBezTo>
                    <a:cubicBezTo>
                      <a:pt x="18600" y="6461"/>
                      <a:pt x="18714" y="6349"/>
                      <a:pt x="18829" y="6349"/>
                    </a:cubicBezTo>
                    <a:cubicBezTo>
                      <a:pt x="19057" y="6349"/>
                      <a:pt x="19229" y="6536"/>
                      <a:pt x="19343" y="6687"/>
                    </a:cubicBezTo>
                    <a:cubicBezTo>
                      <a:pt x="19286" y="6724"/>
                      <a:pt x="19200" y="6762"/>
                      <a:pt x="19114" y="6762"/>
                    </a:cubicBezTo>
                    <a:cubicBezTo>
                      <a:pt x="19171" y="7025"/>
                      <a:pt x="19657" y="6950"/>
                      <a:pt x="19657" y="7363"/>
                    </a:cubicBezTo>
                    <a:cubicBezTo>
                      <a:pt x="19657" y="7738"/>
                      <a:pt x="19000" y="7588"/>
                      <a:pt x="18771" y="7588"/>
                    </a:cubicBezTo>
                    <a:cubicBezTo>
                      <a:pt x="18629" y="7588"/>
                      <a:pt x="18514" y="7738"/>
                      <a:pt x="18514" y="7851"/>
                    </a:cubicBezTo>
                    <a:cubicBezTo>
                      <a:pt x="18514" y="8152"/>
                      <a:pt x="18743" y="8152"/>
                      <a:pt x="18943" y="8152"/>
                    </a:cubicBezTo>
                    <a:cubicBezTo>
                      <a:pt x="18943" y="8490"/>
                      <a:pt x="19114" y="8602"/>
                      <a:pt x="19114" y="8865"/>
                    </a:cubicBezTo>
                    <a:cubicBezTo>
                      <a:pt x="19114" y="8978"/>
                      <a:pt x="19057" y="9128"/>
                      <a:pt x="19114" y="9203"/>
                    </a:cubicBezTo>
                    <a:cubicBezTo>
                      <a:pt x="18914" y="9203"/>
                      <a:pt x="18714" y="9203"/>
                      <a:pt x="18714" y="9429"/>
                    </a:cubicBezTo>
                    <a:cubicBezTo>
                      <a:pt x="18714" y="9692"/>
                      <a:pt x="19057" y="9692"/>
                      <a:pt x="19229" y="9767"/>
                    </a:cubicBezTo>
                    <a:cubicBezTo>
                      <a:pt x="19143" y="10030"/>
                      <a:pt x="18886" y="10180"/>
                      <a:pt x="18657" y="10218"/>
                    </a:cubicBezTo>
                    <a:cubicBezTo>
                      <a:pt x="18657" y="10330"/>
                      <a:pt x="18714" y="10406"/>
                      <a:pt x="18771" y="10443"/>
                    </a:cubicBezTo>
                    <a:cubicBezTo>
                      <a:pt x="18686" y="10969"/>
                      <a:pt x="18200" y="10744"/>
                      <a:pt x="18086" y="11082"/>
                    </a:cubicBezTo>
                    <a:cubicBezTo>
                      <a:pt x="17943" y="10969"/>
                      <a:pt x="17800" y="10894"/>
                      <a:pt x="17714" y="10706"/>
                    </a:cubicBezTo>
                    <a:cubicBezTo>
                      <a:pt x="17514" y="10706"/>
                      <a:pt x="17514" y="10706"/>
                      <a:pt x="17514" y="10706"/>
                    </a:cubicBezTo>
                    <a:cubicBezTo>
                      <a:pt x="17657" y="11157"/>
                      <a:pt x="18200" y="11007"/>
                      <a:pt x="18200" y="11457"/>
                    </a:cubicBezTo>
                    <a:cubicBezTo>
                      <a:pt x="18200" y="11645"/>
                      <a:pt x="18171" y="11908"/>
                      <a:pt x="18029" y="11908"/>
                    </a:cubicBezTo>
                    <a:cubicBezTo>
                      <a:pt x="17800" y="11908"/>
                      <a:pt x="17400" y="11495"/>
                      <a:pt x="17343" y="11157"/>
                    </a:cubicBezTo>
                    <a:cubicBezTo>
                      <a:pt x="17229" y="11194"/>
                      <a:pt x="17200" y="11157"/>
                      <a:pt x="17171" y="11157"/>
                    </a:cubicBezTo>
                    <a:cubicBezTo>
                      <a:pt x="17171" y="11420"/>
                      <a:pt x="17171" y="11420"/>
                      <a:pt x="17171" y="11420"/>
                    </a:cubicBezTo>
                    <a:cubicBezTo>
                      <a:pt x="17629" y="12021"/>
                      <a:pt x="18429" y="12284"/>
                      <a:pt x="18429" y="13223"/>
                    </a:cubicBezTo>
                    <a:cubicBezTo>
                      <a:pt x="18429" y="13411"/>
                      <a:pt x="18229" y="13448"/>
                      <a:pt x="18086" y="13448"/>
                    </a:cubicBezTo>
                    <a:cubicBezTo>
                      <a:pt x="17486" y="13448"/>
                      <a:pt x="17629" y="12622"/>
                      <a:pt x="17114" y="12622"/>
                    </a:cubicBezTo>
                    <a:cubicBezTo>
                      <a:pt x="17029" y="12622"/>
                      <a:pt x="16971" y="12659"/>
                      <a:pt x="16914" y="12622"/>
                    </a:cubicBezTo>
                    <a:cubicBezTo>
                      <a:pt x="16914" y="12847"/>
                      <a:pt x="17029" y="12885"/>
                      <a:pt x="17029" y="13035"/>
                    </a:cubicBezTo>
                    <a:cubicBezTo>
                      <a:pt x="17029" y="13185"/>
                      <a:pt x="16829" y="13223"/>
                      <a:pt x="16771" y="13223"/>
                    </a:cubicBezTo>
                    <a:cubicBezTo>
                      <a:pt x="16771" y="13749"/>
                      <a:pt x="17886" y="13674"/>
                      <a:pt x="18143" y="13786"/>
                    </a:cubicBezTo>
                    <a:cubicBezTo>
                      <a:pt x="17971" y="13974"/>
                      <a:pt x="17829" y="14012"/>
                      <a:pt x="17600" y="14087"/>
                    </a:cubicBezTo>
                    <a:cubicBezTo>
                      <a:pt x="17200" y="14275"/>
                      <a:pt x="17057" y="14763"/>
                      <a:pt x="16686" y="14913"/>
                    </a:cubicBezTo>
                    <a:cubicBezTo>
                      <a:pt x="16257" y="15101"/>
                      <a:pt x="15886" y="15026"/>
                      <a:pt x="15400" y="15327"/>
                    </a:cubicBezTo>
                    <a:cubicBezTo>
                      <a:pt x="14800" y="15327"/>
                      <a:pt x="14800" y="15327"/>
                      <a:pt x="14800" y="15327"/>
                    </a:cubicBezTo>
                    <a:cubicBezTo>
                      <a:pt x="14686" y="15402"/>
                      <a:pt x="14571" y="15477"/>
                      <a:pt x="14571" y="15590"/>
                    </a:cubicBezTo>
                    <a:cubicBezTo>
                      <a:pt x="14229" y="15890"/>
                      <a:pt x="14229" y="15890"/>
                      <a:pt x="14229" y="15890"/>
                    </a:cubicBezTo>
                    <a:cubicBezTo>
                      <a:pt x="14000" y="16153"/>
                      <a:pt x="14000" y="16454"/>
                      <a:pt x="13800" y="16717"/>
                    </a:cubicBezTo>
                    <a:cubicBezTo>
                      <a:pt x="13543" y="17055"/>
                      <a:pt x="13114" y="16979"/>
                      <a:pt x="12857" y="17205"/>
                    </a:cubicBezTo>
                    <a:cubicBezTo>
                      <a:pt x="12657" y="17205"/>
                      <a:pt x="12657" y="17205"/>
                      <a:pt x="12657" y="17205"/>
                    </a:cubicBezTo>
                    <a:cubicBezTo>
                      <a:pt x="12657" y="16867"/>
                      <a:pt x="12657" y="16867"/>
                      <a:pt x="12657" y="16867"/>
                    </a:cubicBezTo>
                    <a:cubicBezTo>
                      <a:pt x="12486" y="16979"/>
                      <a:pt x="12514" y="17167"/>
                      <a:pt x="12429" y="17280"/>
                    </a:cubicBezTo>
                    <a:cubicBezTo>
                      <a:pt x="12143" y="17656"/>
                      <a:pt x="11457" y="17505"/>
                      <a:pt x="11457" y="18031"/>
                    </a:cubicBezTo>
                    <a:cubicBezTo>
                      <a:pt x="11457" y="18106"/>
                      <a:pt x="11486" y="18144"/>
                      <a:pt x="11486" y="18219"/>
                    </a:cubicBezTo>
                    <a:cubicBezTo>
                      <a:pt x="11457" y="18257"/>
                      <a:pt x="11400" y="18332"/>
                      <a:pt x="11400" y="18407"/>
                    </a:cubicBezTo>
                    <a:cubicBezTo>
                      <a:pt x="11400" y="18520"/>
                      <a:pt x="11571" y="18595"/>
                      <a:pt x="11571" y="18783"/>
                    </a:cubicBezTo>
                    <a:cubicBezTo>
                      <a:pt x="11571" y="19346"/>
                      <a:pt x="10971" y="19158"/>
                      <a:pt x="10971" y="19647"/>
                    </a:cubicBezTo>
                    <a:cubicBezTo>
                      <a:pt x="10971" y="19947"/>
                      <a:pt x="10943" y="20398"/>
                      <a:pt x="10971" y="20548"/>
                    </a:cubicBezTo>
                    <a:cubicBezTo>
                      <a:pt x="10686" y="20736"/>
                      <a:pt x="10829" y="21600"/>
                      <a:pt x="10486" y="21600"/>
                    </a:cubicBezTo>
                    <a:cubicBezTo>
                      <a:pt x="10400" y="21600"/>
                      <a:pt x="10371" y="21525"/>
                      <a:pt x="10343" y="21450"/>
                    </a:cubicBezTo>
                    <a:cubicBezTo>
                      <a:pt x="10171" y="21450"/>
                      <a:pt x="10171" y="21562"/>
                      <a:pt x="10086" y="21562"/>
                    </a:cubicBezTo>
                    <a:cubicBezTo>
                      <a:pt x="9771" y="21562"/>
                      <a:pt x="9800" y="20811"/>
                      <a:pt x="9486" y="20811"/>
                    </a:cubicBezTo>
                    <a:cubicBezTo>
                      <a:pt x="9314" y="20811"/>
                      <a:pt x="9114" y="20999"/>
                      <a:pt x="8943" y="21037"/>
                    </a:cubicBezTo>
                    <a:cubicBezTo>
                      <a:pt x="8857" y="20661"/>
                      <a:pt x="8743" y="20774"/>
                      <a:pt x="8543" y="20548"/>
                    </a:cubicBezTo>
                    <a:cubicBezTo>
                      <a:pt x="8457" y="20511"/>
                      <a:pt x="8486" y="20248"/>
                      <a:pt x="8457" y="20248"/>
                    </a:cubicBezTo>
                    <a:cubicBezTo>
                      <a:pt x="8200" y="19947"/>
                      <a:pt x="7714" y="19233"/>
                      <a:pt x="7714" y="18745"/>
                    </a:cubicBezTo>
                    <a:cubicBezTo>
                      <a:pt x="7714" y="18520"/>
                      <a:pt x="7829" y="18557"/>
                      <a:pt x="7914" y="18407"/>
                    </a:cubicBezTo>
                    <a:cubicBezTo>
                      <a:pt x="7714" y="18106"/>
                      <a:pt x="7657" y="18520"/>
                      <a:pt x="7429" y="18369"/>
                    </a:cubicBezTo>
                    <a:cubicBezTo>
                      <a:pt x="7400" y="18294"/>
                      <a:pt x="7343" y="17994"/>
                      <a:pt x="7314" y="17843"/>
                    </a:cubicBezTo>
                    <a:cubicBezTo>
                      <a:pt x="7229" y="17505"/>
                      <a:pt x="6886" y="17318"/>
                      <a:pt x="6886" y="16867"/>
                    </a:cubicBezTo>
                    <a:cubicBezTo>
                      <a:pt x="6886" y="16717"/>
                      <a:pt x="6971" y="16641"/>
                      <a:pt x="7029" y="16454"/>
                    </a:cubicBezTo>
                    <a:cubicBezTo>
                      <a:pt x="6943" y="16416"/>
                      <a:pt x="6857" y="16378"/>
                      <a:pt x="6771" y="16454"/>
                    </a:cubicBezTo>
                    <a:cubicBezTo>
                      <a:pt x="6771" y="16078"/>
                      <a:pt x="6771" y="16078"/>
                      <a:pt x="6771" y="16078"/>
                    </a:cubicBezTo>
                    <a:cubicBezTo>
                      <a:pt x="6943" y="15777"/>
                      <a:pt x="7029" y="15439"/>
                      <a:pt x="7286" y="15176"/>
                    </a:cubicBezTo>
                    <a:lnTo>
                      <a:pt x="7286" y="15139"/>
                    </a:ln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65" name="Shape 1813"/>
              <p:cNvSpPr>
                <a:spLocks/>
              </p:cNvSpPr>
              <p:nvPr/>
            </p:nvSpPr>
            <p:spPr bwMode="auto">
              <a:xfrm>
                <a:off x="2556608" y="654767"/>
                <a:ext cx="64616" cy="43078"/>
              </a:xfrm>
              <a:custGeom>
                <a:avLst/>
                <a:gdLst>
                  <a:gd name="T0" fmla="*/ 2587359 w 21600"/>
                  <a:gd name="T1" fmla="*/ 340743 h 21600"/>
                  <a:gd name="T2" fmla="*/ 2587359 w 21600"/>
                  <a:gd name="T3" fmla="*/ 340743 h 21600"/>
                  <a:gd name="T4" fmla="*/ 2587359 w 21600"/>
                  <a:gd name="T5" fmla="*/ 340743 h 21600"/>
                  <a:gd name="T6" fmla="*/ 2587359 w 21600"/>
                  <a:gd name="T7" fmla="*/ 340743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5400" y="21600"/>
                    </a:moveTo>
                    <a:cubicBezTo>
                      <a:pt x="3000" y="21600"/>
                      <a:pt x="0" y="12600"/>
                      <a:pt x="0" y="8100"/>
                    </a:cubicBezTo>
                    <a:cubicBezTo>
                      <a:pt x="0" y="1800"/>
                      <a:pt x="3600" y="0"/>
                      <a:pt x="6000" y="0"/>
                    </a:cubicBezTo>
                    <a:cubicBezTo>
                      <a:pt x="12600" y="0"/>
                      <a:pt x="15000" y="10800"/>
                      <a:pt x="21600" y="14400"/>
                    </a:cubicBezTo>
                    <a:cubicBezTo>
                      <a:pt x="21000" y="20700"/>
                      <a:pt x="15600" y="21600"/>
                      <a:pt x="11400" y="21600"/>
                    </a:cubicBezTo>
                    <a:lnTo>
                      <a:pt x="5400" y="21600"/>
                    </a:ln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66" name="Shape 1814"/>
              <p:cNvSpPr>
                <a:spLocks/>
              </p:cNvSpPr>
              <p:nvPr/>
            </p:nvSpPr>
            <p:spPr bwMode="auto">
              <a:xfrm>
                <a:off x="3370760" y="430768"/>
                <a:ext cx="36617" cy="21539"/>
              </a:xfrm>
              <a:custGeom>
                <a:avLst/>
                <a:gdLst>
                  <a:gd name="T0" fmla="*/ 151211 w 21600"/>
                  <a:gd name="T1" fmla="*/ 10650 h 21600"/>
                  <a:gd name="T2" fmla="*/ 151211 w 21600"/>
                  <a:gd name="T3" fmla="*/ 10650 h 21600"/>
                  <a:gd name="T4" fmla="*/ 151211 w 21600"/>
                  <a:gd name="T5" fmla="*/ 10650 h 21600"/>
                  <a:gd name="T6" fmla="*/ 151211 w 21600"/>
                  <a:gd name="T7" fmla="*/ 10650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6480" y="21600"/>
                    </a:moveTo>
                    <a:cubicBezTo>
                      <a:pt x="2160" y="21600"/>
                      <a:pt x="0" y="14400"/>
                      <a:pt x="0" y="9000"/>
                    </a:cubicBezTo>
                    <a:cubicBezTo>
                      <a:pt x="0" y="5400"/>
                      <a:pt x="3240" y="1800"/>
                      <a:pt x="4320" y="0"/>
                    </a:cubicBezTo>
                    <a:cubicBezTo>
                      <a:pt x="12960" y="0"/>
                      <a:pt x="12960" y="0"/>
                      <a:pt x="12960" y="0"/>
                    </a:cubicBezTo>
                    <a:cubicBezTo>
                      <a:pt x="12960" y="5400"/>
                      <a:pt x="12960" y="7200"/>
                      <a:pt x="12960" y="9000"/>
                    </a:cubicBezTo>
                    <a:cubicBezTo>
                      <a:pt x="21600" y="9000"/>
                      <a:pt x="21600" y="9000"/>
                      <a:pt x="21600" y="9000"/>
                    </a:cubicBezTo>
                    <a:cubicBezTo>
                      <a:pt x="18360" y="12600"/>
                      <a:pt x="10800" y="21600"/>
                      <a:pt x="6480" y="2160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67" name="Shape 1815"/>
              <p:cNvSpPr>
                <a:spLocks/>
              </p:cNvSpPr>
              <p:nvPr/>
            </p:nvSpPr>
            <p:spPr bwMode="auto">
              <a:xfrm>
                <a:off x="2457531" y="1313843"/>
                <a:ext cx="148617" cy="144309"/>
              </a:xfrm>
              <a:custGeom>
                <a:avLst/>
                <a:gdLst>
                  <a:gd name="T0" fmla="*/ 166533075 w 21600"/>
                  <a:gd name="T1" fmla="*/ 143755862 h 21600"/>
                  <a:gd name="T2" fmla="*/ 166533075 w 21600"/>
                  <a:gd name="T3" fmla="*/ 143755862 h 21600"/>
                  <a:gd name="T4" fmla="*/ 166533075 w 21600"/>
                  <a:gd name="T5" fmla="*/ 143755862 h 21600"/>
                  <a:gd name="T6" fmla="*/ 166533075 w 21600"/>
                  <a:gd name="T7" fmla="*/ 143755862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1054" y="18090"/>
                    </a:moveTo>
                    <a:cubicBezTo>
                      <a:pt x="527" y="18090"/>
                      <a:pt x="0" y="17280"/>
                      <a:pt x="0" y="16740"/>
                    </a:cubicBezTo>
                    <a:cubicBezTo>
                      <a:pt x="0" y="16470"/>
                      <a:pt x="2107" y="14850"/>
                      <a:pt x="2107" y="14580"/>
                    </a:cubicBezTo>
                    <a:cubicBezTo>
                      <a:pt x="2107" y="13770"/>
                      <a:pt x="2107" y="13770"/>
                      <a:pt x="2107" y="13770"/>
                    </a:cubicBezTo>
                    <a:cubicBezTo>
                      <a:pt x="1580" y="13770"/>
                      <a:pt x="1317" y="13770"/>
                      <a:pt x="1054" y="13230"/>
                    </a:cubicBezTo>
                    <a:cubicBezTo>
                      <a:pt x="4478" y="11610"/>
                      <a:pt x="5532" y="6210"/>
                      <a:pt x="7376" y="3510"/>
                    </a:cubicBezTo>
                    <a:cubicBezTo>
                      <a:pt x="8429" y="1890"/>
                      <a:pt x="8956" y="0"/>
                      <a:pt x="10800" y="0"/>
                    </a:cubicBezTo>
                    <a:cubicBezTo>
                      <a:pt x="11327" y="0"/>
                      <a:pt x="11590" y="810"/>
                      <a:pt x="11590" y="1080"/>
                    </a:cubicBezTo>
                    <a:cubicBezTo>
                      <a:pt x="11590" y="3780"/>
                      <a:pt x="9220" y="5130"/>
                      <a:pt x="8429" y="7290"/>
                    </a:cubicBezTo>
                    <a:cubicBezTo>
                      <a:pt x="8429" y="8370"/>
                      <a:pt x="8429" y="8370"/>
                      <a:pt x="8429" y="8370"/>
                    </a:cubicBezTo>
                    <a:cubicBezTo>
                      <a:pt x="9483" y="8100"/>
                      <a:pt x="9483" y="7290"/>
                      <a:pt x="10273" y="7290"/>
                    </a:cubicBezTo>
                    <a:cubicBezTo>
                      <a:pt x="11063" y="7290"/>
                      <a:pt x="11590" y="7560"/>
                      <a:pt x="12117" y="7830"/>
                    </a:cubicBezTo>
                    <a:cubicBezTo>
                      <a:pt x="11590" y="8640"/>
                      <a:pt x="11590" y="8640"/>
                      <a:pt x="11590" y="8640"/>
                    </a:cubicBezTo>
                    <a:cubicBezTo>
                      <a:pt x="11590" y="9720"/>
                      <a:pt x="11590" y="9720"/>
                      <a:pt x="11590" y="9720"/>
                    </a:cubicBezTo>
                    <a:cubicBezTo>
                      <a:pt x="13698" y="9720"/>
                      <a:pt x="13698" y="9720"/>
                      <a:pt x="13698" y="9720"/>
                    </a:cubicBezTo>
                    <a:cubicBezTo>
                      <a:pt x="13698" y="9720"/>
                      <a:pt x="13698" y="10260"/>
                      <a:pt x="13698" y="10260"/>
                    </a:cubicBezTo>
                    <a:cubicBezTo>
                      <a:pt x="15015" y="9720"/>
                      <a:pt x="15015" y="9720"/>
                      <a:pt x="15015" y="9720"/>
                    </a:cubicBezTo>
                    <a:cubicBezTo>
                      <a:pt x="16332" y="9990"/>
                      <a:pt x="17912" y="9990"/>
                      <a:pt x="18439" y="9720"/>
                    </a:cubicBezTo>
                    <a:cubicBezTo>
                      <a:pt x="18439" y="10800"/>
                      <a:pt x="18176" y="11880"/>
                      <a:pt x="18176" y="13770"/>
                    </a:cubicBezTo>
                    <a:cubicBezTo>
                      <a:pt x="18439" y="13500"/>
                      <a:pt x="19229" y="13230"/>
                      <a:pt x="19493" y="13230"/>
                    </a:cubicBezTo>
                    <a:cubicBezTo>
                      <a:pt x="19493" y="14310"/>
                      <a:pt x="18439" y="14580"/>
                      <a:pt x="18439" y="15120"/>
                    </a:cubicBezTo>
                    <a:cubicBezTo>
                      <a:pt x="18439" y="15660"/>
                      <a:pt x="19229" y="16200"/>
                      <a:pt x="19229" y="17010"/>
                    </a:cubicBezTo>
                    <a:cubicBezTo>
                      <a:pt x="20283" y="17010"/>
                      <a:pt x="20020" y="16740"/>
                      <a:pt x="20810" y="16200"/>
                    </a:cubicBezTo>
                    <a:cubicBezTo>
                      <a:pt x="20810" y="17820"/>
                      <a:pt x="21600" y="17550"/>
                      <a:pt x="21600" y="18900"/>
                    </a:cubicBezTo>
                    <a:cubicBezTo>
                      <a:pt x="21600" y="20250"/>
                      <a:pt x="20810" y="21600"/>
                      <a:pt x="19756" y="21600"/>
                    </a:cubicBezTo>
                    <a:cubicBezTo>
                      <a:pt x="18966" y="21600"/>
                      <a:pt x="18702" y="20790"/>
                      <a:pt x="18702" y="20250"/>
                    </a:cubicBezTo>
                    <a:cubicBezTo>
                      <a:pt x="18176" y="20250"/>
                      <a:pt x="18176" y="19980"/>
                      <a:pt x="17649" y="19980"/>
                    </a:cubicBezTo>
                    <a:cubicBezTo>
                      <a:pt x="16859" y="19980"/>
                      <a:pt x="17385" y="17820"/>
                      <a:pt x="16595" y="16740"/>
                    </a:cubicBezTo>
                    <a:cubicBezTo>
                      <a:pt x="15541" y="18090"/>
                      <a:pt x="14488" y="19980"/>
                      <a:pt x="13171" y="19980"/>
                    </a:cubicBezTo>
                    <a:cubicBezTo>
                      <a:pt x="12907" y="19980"/>
                      <a:pt x="12380" y="20250"/>
                      <a:pt x="12380" y="19980"/>
                    </a:cubicBezTo>
                    <a:cubicBezTo>
                      <a:pt x="12380" y="18900"/>
                      <a:pt x="13434" y="18900"/>
                      <a:pt x="13698" y="18090"/>
                    </a:cubicBezTo>
                    <a:cubicBezTo>
                      <a:pt x="12644" y="18090"/>
                      <a:pt x="11063" y="18900"/>
                      <a:pt x="10537" y="17550"/>
                    </a:cubicBezTo>
                    <a:cubicBezTo>
                      <a:pt x="9746" y="17820"/>
                      <a:pt x="8956" y="18090"/>
                      <a:pt x="8166" y="18090"/>
                    </a:cubicBezTo>
                    <a:cubicBezTo>
                      <a:pt x="6585" y="18090"/>
                      <a:pt x="6059" y="17280"/>
                      <a:pt x="4741" y="17280"/>
                    </a:cubicBezTo>
                    <a:cubicBezTo>
                      <a:pt x="2898" y="17280"/>
                      <a:pt x="2371" y="18090"/>
                      <a:pt x="1054" y="1809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68" name="Shape 1816"/>
              <p:cNvSpPr>
                <a:spLocks/>
              </p:cNvSpPr>
              <p:nvPr/>
            </p:nvSpPr>
            <p:spPr bwMode="auto">
              <a:xfrm>
                <a:off x="1141535" y="1837226"/>
                <a:ext cx="911077" cy="61169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10629" y="5815"/>
                    </a:moveTo>
                    <a:cubicBezTo>
                      <a:pt x="10671" y="6007"/>
                      <a:pt x="10714" y="6135"/>
                      <a:pt x="10714" y="6263"/>
                    </a:cubicBezTo>
                    <a:cubicBezTo>
                      <a:pt x="10714" y="6774"/>
                      <a:pt x="10586" y="6966"/>
                      <a:pt x="10543" y="7413"/>
                    </a:cubicBezTo>
                    <a:cubicBezTo>
                      <a:pt x="10543" y="9011"/>
                      <a:pt x="10543" y="9011"/>
                      <a:pt x="10543" y="9011"/>
                    </a:cubicBezTo>
                    <a:cubicBezTo>
                      <a:pt x="10500" y="9202"/>
                      <a:pt x="10629" y="9458"/>
                      <a:pt x="10671" y="9586"/>
                    </a:cubicBezTo>
                    <a:cubicBezTo>
                      <a:pt x="10757" y="9841"/>
                      <a:pt x="10671" y="9969"/>
                      <a:pt x="10757" y="10225"/>
                    </a:cubicBezTo>
                    <a:cubicBezTo>
                      <a:pt x="10800" y="10480"/>
                      <a:pt x="11057" y="10864"/>
                      <a:pt x="11186" y="11056"/>
                    </a:cubicBezTo>
                    <a:cubicBezTo>
                      <a:pt x="11529" y="11567"/>
                      <a:pt x="11529" y="12014"/>
                      <a:pt x="12043" y="12270"/>
                    </a:cubicBezTo>
                    <a:cubicBezTo>
                      <a:pt x="12214" y="12334"/>
                      <a:pt x="12214" y="12589"/>
                      <a:pt x="12343" y="12589"/>
                    </a:cubicBezTo>
                    <a:cubicBezTo>
                      <a:pt x="12729" y="12589"/>
                      <a:pt x="13029" y="12206"/>
                      <a:pt x="13371" y="12206"/>
                    </a:cubicBezTo>
                    <a:cubicBezTo>
                      <a:pt x="13586" y="12206"/>
                      <a:pt x="13671" y="12398"/>
                      <a:pt x="13757" y="12398"/>
                    </a:cubicBezTo>
                    <a:cubicBezTo>
                      <a:pt x="13886" y="12398"/>
                      <a:pt x="14014" y="12014"/>
                      <a:pt x="14014" y="11950"/>
                    </a:cubicBezTo>
                    <a:cubicBezTo>
                      <a:pt x="14100" y="11567"/>
                      <a:pt x="14400" y="11247"/>
                      <a:pt x="14400" y="10800"/>
                    </a:cubicBezTo>
                    <a:cubicBezTo>
                      <a:pt x="14400" y="9969"/>
                      <a:pt x="15043" y="9714"/>
                      <a:pt x="15557" y="9714"/>
                    </a:cubicBezTo>
                    <a:cubicBezTo>
                      <a:pt x="15729" y="9714"/>
                      <a:pt x="15857" y="9714"/>
                      <a:pt x="15943" y="9778"/>
                    </a:cubicBezTo>
                    <a:cubicBezTo>
                      <a:pt x="15986" y="9841"/>
                      <a:pt x="16243" y="9841"/>
                      <a:pt x="16371" y="9841"/>
                    </a:cubicBezTo>
                    <a:cubicBezTo>
                      <a:pt x="16371" y="9905"/>
                      <a:pt x="16371" y="10033"/>
                      <a:pt x="16371" y="10097"/>
                    </a:cubicBezTo>
                    <a:cubicBezTo>
                      <a:pt x="16371" y="10480"/>
                      <a:pt x="16029" y="10992"/>
                      <a:pt x="16029" y="11503"/>
                    </a:cubicBezTo>
                    <a:cubicBezTo>
                      <a:pt x="16029" y="12014"/>
                      <a:pt x="15943" y="12206"/>
                      <a:pt x="15814" y="12462"/>
                    </a:cubicBezTo>
                    <a:cubicBezTo>
                      <a:pt x="15814" y="12398"/>
                      <a:pt x="15814" y="12334"/>
                      <a:pt x="15814" y="12270"/>
                    </a:cubicBezTo>
                    <a:cubicBezTo>
                      <a:pt x="15771" y="12270"/>
                      <a:pt x="15729" y="12270"/>
                      <a:pt x="15643" y="12270"/>
                    </a:cubicBezTo>
                    <a:cubicBezTo>
                      <a:pt x="15643" y="12589"/>
                      <a:pt x="15643" y="13228"/>
                      <a:pt x="15643" y="13612"/>
                    </a:cubicBezTo>
                    <a:cubicBezTo>
                      <a:pt x="15643" y="13867"/>
                      <a:pt x="15429" y="13995"/>
                      <a:pt x="15300" y="14187"/>
                    </a:cubicBezTo>
                    <a:cubicBezTo>
                      <a:pt x="15300" y="14251"/>
                      <a:pt x="15300" y="14251"/>
                      <a:pt x="15300" y="14315"/>
                    </a:cubicBezTo>
                    <a:cubicBezTo>
                      <a:pt x="15300" y="14507"/>
                      <a:pt x="15429" y="14634"/>
                      <a:pt x="15557" y="14634"/>
                    </a:cubicBezTo>
                    <a:cubicBezTo>
                      <a:pt x="16157" y="14634"/>
                      <a:pt x="16671" y="14443"/>
                      <a:pt x="17357" y="14443"/>
                    </a:cubicBezTo>
                    <a:cubicBezTo>
                      <a:pt x="17786" y="14443"/>
                      <a:pt x="17914" y="14954"/>
                      <a:pt x="18257" y="15082"/>
                    </a:cubicBezTo>
                    <a:cubicBezTo>
                      <a:pt x="18257" y="15209"/>
                      <a:pt x="18257" y="15337"/>
                      <a:pt x="18257" y="15465"/>
                    </a:cubicBezTo>
                    <a:cubicBezTo>
                      <a:pt x="18257" y="15721"/>
                      <a:pt x="18214" y="16424"/>
                      <a:pt x="18129" y="16743"/>
                    </a:cubicBezTo>
                    <a:cubicBezTo>
                      <a:pt x="18129" y="17382"/>
                      <a:pt x="18129" y="17957"/>
                      <a:pt x="18129" y="18469"/>
                    </a:cubicBezTo>
                    <a:cubicBezTo>
                      <a:pt x="18129" y="19044"/>
                      <a:pt x="18514" y="19299"/>
                      <a:pt x="18814" y="19555"/>
                    </a:cubicBezTo>
                    <a:cubicBezTo>
                      <a:pt x="19029" y="19683"/>
                      <a:pt x="19029" y="20194"/>
                      <a:pt x="19329" y="20194"/>
                    </a:cubicBezTo>
                    <a:cubicBezTo>
                      <a:pt x="19843" y="20194"/>
                      <a:pt x="20100" y="19619"/>
                      <a:pt x="20529" y="19619"/>
                    </a:cubicBezTo>
                    <a:cubicBezTo>
                      <a:pt x="21043" y="19619"/>
                      <a:pt x="21300" y="20194"/>
                      <a:pt x="21600" y="20578"/>
                    </a:cubicBezTo>
                    <a:cubicBezTo>
                      <a:pt x="21557" y="20641"/>
                      <a:pt x="21171" y="21280"/>
                      <a:pt x="21129" y="21217"/>
                    </a:cubicBezTo>
                    <a:cubicBezTo>
                      <a:pt x="21086" y="21153"/>
                      <a:pt x="20914" y="21089"/>
                      <a:pt x="20914" y="21025"/>
                    </a:cubicBezTo>
                    <a:cubicBezTo>
                      <a:pt x="20914" y="20897"/>
                      <a:pt x="21000" y="20833"/>
                      <a:pt x="21043" y="20705"/>
                    </a:cubicBezTo>
                    <a:cubicBezTo>
                      <a:pt x="20829" y="20578"/>
                      <a:pt x="20743" y="20194"/>
                      <a:pt x="20571" y="20194"/>
                    </a:cubicBezTo>
                    <a:cubicBezTo>
                      <a:pt x="20400" y="20194"/>
                      <a:pt x="19886" y="20769"/>
                      <a:pt x="19886" y="20961"/>
                    </a:cubicBezTo>
                    <a:cubicBezTo>
                      <a:pt x="19886" y="21089"/>
                      <a:pt x="20014" y="21153"/>
                      <a:pt x="20057" y="21217"/>
                    </a:cubicBezTo>
                    <a:cubicBezTo>
                      <a:pt x="20014" y="21472"/>
                      <a:pt x="19929" y="21600"/>
                      <a:pt x="19757" y="21600"/>
                    </a:cubicBezTo>
                    <a:cubicBezTo>
                      <a:pt x="19457" y="21600"/>
                      <a:pt x="19286" y="21089"/>
                      <a:pt x="19114" y="20833"/>
                    </a:cubicBezTo>
                    <a:cubicBezTo>
                      <a:pt x="18986" y="20641"/>
                      <a:pt x="18686" y="20833"/>
                      <a:pt x="18557" y="20833"/>
                    </a:cubicBezTo>
                    <a:cubicBezTo>
                      <a:pt x="18514" y="20833"/>
                      <a:pt x="18471" y="20705"/>
                      <a:pt x="18471" y="20641"/>
                    </a:cubicBezTo>
                    <a:cubicBezTo>
                      <a:pt x="18171" y="20578"/>
                      <a:pt x="18171" y="20322"/>
                      <a:pt x="18129" y="20066"/>
                    </a:cubicBezTo>
                    <a:cubicBezTo>
                      <a:pt x="18043" y="19875"/>
                      <a:pt x="17400" y="19299"/>
                      <a:pt x="17400" y="19299"/>
                    </a:cubicBezTo>
                    <a:cubicBezTo>
                      <a:pt x="17357" y="19427"/>
                      <a:pt x="17357" y="19491"/>
                      <a:pt x="17400" y="19555"/>
                    </a:cubicBezTo>
                    <a:cubicBezTo>
                      <a:pt x="17229" y="19555"/>
                      <a:pt x="17229" y="19555"/>
                      <a:pt x="17229" y="19555"/>
                    </a:cubicBezTo>
                    <a:cubicBezTo>
                      <a:pt x="16929" y="19299"/>
                      <a:pt x="17100" y="18916"/>
                      <a:pt x="17014" y="18469"/>
                    </a:cubicBezTo>
                    <a:cubicBezTo>
                      <a:pt x="16971" y="18213"/>
                      <a:pt x="16886" y="18149"/>
                      <a:pt x="16757" y="17957"/>
                    </a:cubicBezTo>
                    <a:cubicBezTo>
                      <a:pt x="16457" y="17510"/>
                      <a:pt x="16157" y="17254"/>
                      <a:pt x="16029" y="16615"/>
                    </a:cubicBezTo>
                    <a:cubicBezTo>
                      <a:pt x="15986" y="16615"/>
                      <a:pt x="15943" y="16615"/>
                      <a:pt x="15943" y="16615"/>
                    </a:cubicBezTo>
                    <a:cubicBezTo>
                      <a:pt x="15771" y="16615"/>
                      <a:pt x="15686" y="16743"/>
                      <a:pt x="15557" y="16743"/>
                    </a:cubicBezTo>
                    <a:cubicBezTo>
                      <a:pt x="15214" y="16743"/>
                      <a:pt x="15000" y="16424"/>
                      <a:pt x="14786" y="16296"/>
                    </a:cubicBezTo>
                    <a:cubicBezTo>
                      <a:pt x="14400" y="16040"/>
                      <a:pt x="14143" y="16168"/>
                      <a:pt x="13757" y="15849"/>
                    </a:cubicBezTo>
                    <a:cubicBezTo>
                      <a:pt x="13200" y="15465"/>
                      <a:pt x="13114" y="14826"/>
                      <a:pt x="12600" y="14443"/>
                    </a:cubicBezTo>
                    <a:cubicBezTo>
                      <a:pt x="12471" y="14443"/>
                      <a:pt x="12471" y="14443"/>
                      <a:pt x="12471" y="14443"/>
                    </a:cubicBezTo>
                    <a:cubicBezTo>
                      <a:pt x="12343" y="14315"/>
                      <a:pt x="12214" y="14187"/>
                      <a:pt x="12086" y="14187"/>
                    </a:cubicBezTo>
                    <a:cubicBezTo>
                      <a:pt x="11743" y="14187"/>
                      <a:pt x="11657" y="14762"/>
                      <a:pt x="11357" y="14762"/>
                    </a:cubicBezTo>
                    <a:cubicBezTo>
                      <a:pt x="11186" y="14762"/>
                      <a:pt x="11057" y="14570"/>
                      <a:pt x="10971" y="14507"/>
                    </a:cubicBezTo>
                    <a:cubicBezTo>
                      <a:pt x="10800" y="14379"/>
                      <a:pt x="10671" y="14443"/>
                      <a:pt x="10543" y="14443"/>
                    </a:cubicBezTo>
                    <a:cubicBezTo>
                      <a:pt x="10329" y="14443"/>
                      <a:pt x="9686" y="13804"/>
                      <a:pt x="9471" y="13676"/>
                    </a:cubicBezTo>
                    <a:cubicBezTo>
                      <a:pt x="9257" y="13484"/>
                      <a:pt x="9129" y="13676"/>
                      <a:pt x="8914" y="13612"/>
                    </a:cubicBezTo>
                    <a:cubicBezTo>
                      <a:pt x="8657" y="13484"/>
                      <a:pt x="8614" y="13164"/>
                      <a:pt x="8357" y="12973"/>
                    </a:cubicBezTo>
                    <a:cubicBezTo>
                      <a:pt x="8100" y="12781"/>
                      <a:pt x="7971" y="12845"/>
                      <a:pt x="7714" y="12653"/>
                    </a:cubicBezTo>
                    <a:cubicBezTo>
                      <a:pt x="7586" y="12589"/>
                      <a:pt x="7586" y="12525"/>
                      <a:pt x="7500" y="12462"/>
                    </a:cubicBezTo>
                    <a:cubicBezTo>
                      <a:pt x="7286" y="12142"/>
                      <a:pt x="6686" y="11950"/>
                      <a:pt x="6643" y="11567"/>
                    </a:cubicBezTo>
                    <a:cubicBezTo>
                      <a:pt x="6471" y="11567"/>
                      <a:pt x="6343" y="11247"/>
                      <a:pt x="6343" y="10992"/>
                    </a:cubicBezTo>
                    <a:cubicBezTo>
                      <a:pt x="6343" y="10672"/>
                      <a:pt x="6557" y="10544"/>
                      <a:pt x="6557" y="10225"/>
                    </a:cubicBezTo>
                    <a:cubicBezTo>
                      <a:pt x="6557" y="9841"/>
                      <a:pt x="6386" y="9778"/>
                      <a:pt x="6343" y="9586"/>
                    </a:cubicBezTo>
                    <a:cubicBezTo>
                      <a:pt x="6129" y="8563"/>
                      <a:pt x="5486" y="7733"/>
                      <a:pt x="5057" y="7093"/>
                    </a:cubicBezTo>
                    <a:cubicBezTo>
                      <a:pt x="4886" y="6838"/>
                      <a:pt x="4586" y="6710"/>
                      <a:pt x="4371" y="6454"/>
                    </a:cubicBezTo>
                    <a:cubicBezTo>
                      <a:pt x="4243" y="6199"/>
                      <a:pt x="4371" y="5943"/>
                      <a:pt x="4286" y="5624"/>
                    </a:cubicBezTo>
                    <a:cubicBezTo>
                      <a:pt x="4114" y="5112"/>
                      <a:pt x="3514" y="5049"/>
                      <a:pt x="3514" y="4346"/>
                    </a:cubicBezTo>
                    <a:cubicBezTo>
                      <a:pt x="3343" y="4346"/>
                      <a:pt x="3386" y="4282"/>
                      <a:pt x="3300" y="4346"/>
                    </a:cubicBezTo>
                    <a:cubicBezTo>
                      <a:pt x="3086" y="4026"/>
                      <a:pt x="2871" y="3707"/>
                      <a:pt x="2657" y="3387"/>
                    </a:cubicBezTo>
                    <a:cubicBezTo>
                      <a:pt x="2486" y="3131"/>
                      <a:pt x="2571" y="2684"/>
                      <a:pt x="2400" y="2428"/>
                    </a:cubicBezTo>
                    <a:cubicBezTo>
                      <a:pt x="2229" y="2173"/>
                      <a:pt x="2271" y="1534"/>
                      <a:pt x="2100" y="1406"/>
                    </a:cubicBezTo>
                    <a:cubicBezTo>
                      <a:pt x="1800" y="1214"/>
                      <a:pt x="1500" y="1214"/>
                      <a:pt x="1243" y="831"/>
                    </a:cubicBezTo>
                    <a:cubicBezTo>
                      <a:pt x="1157" y="959"/>
                      <a:pt x="1200" y="1150"/>
                      <a:pt x="1200" y="1214"/>
                    </a:cubicBezTo>
                    <a:cubicBezTo>
                      <a:pt x="1200" y="1789"/>
                      <a:pt x="1371" y="2173"/>
                      <a:pt x="1543" y="2620"/>
                    </a:cubicBezTo>
                    <a:cubicBezTo>
                      <a:pt x="1671" y="3067"/>
                      <a:pt x="1929" y="3067"/>
                      <a:pt x="2100" y="3387"/>
                    </a:cubicBezTo>
                    <a:cubicBezTo>
                      <a:pt x="2357" y="3770"/>
                      <a:pt x="2400" y="4026"/>
                      <a:pt x="2486" y="4537"/>
                    </a:cubicBezTo>
                    <a:cubicBezTo>
                      <a:pt x="2614" y="5176"/>
                      <a:pt x="3000" y="5496"/>
                      <a:pt x="3129" y="6071"/>
                    </a:cubicBezTo>
                    <a:cubicBezTo>
                      <a:pt x="3300" y="6774"/>
                      <a:pt x="3429" y="7477"/>
                      <a:pt x="3729" y="7796"/>
                    </a:cubicBezTo>
                    <a:cubicBezTo>
                      <a:pt x="3900" y="7605"/>
                      <a:pt x="4114" y="8052"/>
                      <a:pt x="4114" y="8308"/>
                    </a:cubicBezTo>
                    <a:cubicBezTo>
                      <a:pt x="4114" y="8436"/>
                      <a:pt x="4071" y="8691"/>
                      <a:pt x="3986" y="8691"/>
                    </a:cubicBezTo>
                    <a:cubicBezTo>
                      <a:pt x="3943" y="8691"/>
                      <a:pt x="3686" y="8244"/>
                      <a:pt x="3686" y="8116"/>
                    </a:cubicBezTo>
                    <a:cubicBezTo>
                      <a:pt x="3343" y="8116"/>
                      <a:pt x="3171" y="7477"/>
                      <a:pt x="2957" y="7221"/>
                    </a:cubicBezTo>
                    <a:cubicBezTo>
                      <a:pt x="2829" y="7157"/>
                      <a:pt x="2829" y="7157"/>
                      <a:pt x="2786" y="6966"/>
                    </a:cubicBezTo>
                    <a:cubicBezTo>
                      <a:pt x="2786" y="6263"/>
                      <a:pt x="2786" y="6263"/>
                      <a:pt x="2786" y="6263"/>
                    </a:cubicBezTo>
                    <a:cubicBezTo>
                      <a:pt x="2571" y="5943"/>
                      <a:pt x="2400" y="5624"/>
                      <a:pt x="2229" y="5368"/>
                    </a:cubicBezTo>
                    <a:cubicBezTo>
                      <a:pt x="1971" y="4985"/>
                      <a:pt x="1543" y="5049"/>
                      <a:pt x="1329" y="4601"/>
                    </a:cubicBezTo>
                    <a:cubicBezTo>
                      <a:pt x="1457" y="4601"/>
                      <a:pt x="1886" y="4729"/>
                      <a:pt x="1714" y="4409"/>
                    </a:cubicBezTo>
                    <a:cubicBezTo>
                      <a:pt x="1457" y="3770"/>
                      <a:pt x="1114" y="3195"/>
                      <a:pt x="814" y="2876"/>
                    </a:cubicBezTo>
                    <a:cubicBezTo>
                      <a:pt x="600" y="2620"/>
                      <a:pt x="600" y="1853"/>
                      <a:pt x="471" y="1534"/>
                    </a:cubicBezTo>
                    <a:cubicBezTo>
                      <a:pt x="300" y="1022"/>
                      <a:pt x="129" y="831"/>
                      <a:pt x="0" y="192"/>
                    </a:cubicBezTo>
                    <a:cubicBezTo>
                      <a:pt x="0" y="0"/>
                      <a:pt x="0" y="0"/>
                      <a:pt x="0" y="0"/>
                    </a:cubicBezTo>
                    <a:cubicBezTo>
                      <a:pt x="1243" y="0"/>
                      <a:pt x="1243" y="0"/>
                      <a:pt x="1243" y="0"/>
                    </a:cubicBezTo>
                    <a:cubicBezTo>
                      <a:pt x="3257" y="1022"/>
                      <a:pt x="3257" y="1022"/>
                      <a:pt x="3257" y="1022"/>
                    </a:cubicBezTo>
                    <a:cubicBezTo>
                      <a:pt x="4843" y="1022"/>
                      <a:pt x="4843" y="1022"/>
                      <a:pt x="4843" y="1022"/>
                    </a:cubicBezTo>
                    <a:cubicBezTo>
                      <a:pt x="4843" y="639"/>
                      <a:pt x="4843" y="639"/>
                      <a:pt x="4843" y="639"/>
                    </a:cubicBezTo>
                    <a:cubicBezTo>
                      <a:pt x="5186" y="639"/>
                      <a:pt x="5186" y="639"/>
                      <a:pt x="5186" y="639"/>
                    </a:cubicBezTo>
                    <a:cubicBezTo>
                      <a:pt x="5829" y="895"/>
                      <a:pt x="6214" y="1022"/>
                      <a:pt x="6514" y="1853"/>
                    </a:cubicBezTo>
                    <a:cubicBezTo>
                      <a:pt x="6686" y="2237"/>
                      <a:pt x="6986" y="3195"/>
                      <a:pt x="7371" y="3195"/>
                    </a:cubicBezTo>
                    <a:cubicBezTo>
                      <a:pt x="7757" y="3195"/>
                      <a:pt x="7629" y="2428"/>
                      <a:pt x="8057" y="2428"/>
                    </a:cubicBezTo>
                    <a:cubicBezTo>
                      <a:pt x="9171" y="2428"/>
                      <a:pt x="9129" y="4473"/>
                      <a:pt x="9729" y="5368"/>
                    </a:cubicBezTo>
                    <a:cubicBezTo>
                      <a:pt x="9900" y="5560"/>
                      <a:pt x="10371" y="5751"/>
                      <a:pt x="10671" y="5751"/>
                    </a:cubicBezTo>
                    <a:cubicBezTo>
                      <a:pt x="10671" y="5688"/>
                      <a:pt x="10586" y="5560"/>
                      <a:pt x="10586" y="5496"/>
                    </a:cubicBezTo>
                    <a:cubicBezTo>
                      <a:pt x="10586" y="5496"/>
                      <a:pt x="10586" y="5496"/>
                      <a:pt x="10586" y="5496"/>
                    </a:cubicBezTo>
                    <a:lnTo>
                      <a:pt x="10629" y="5815"/>
                    </a:ln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69" name="Shape 1817"/>
              <p:cNvSpPr>
                <a:spLocks/>
              </p:cNvSpPr>
              <p:nvPr/>
            </p:nvSpPr>
            <p:spPr bwMode="auto">
              <a:xfrm>
                <a:off x="1940610" y="1268274"/>
                <a:ext cx="28001" cy="12701"/>
              </a:xfrm>
              <a:custGeom>
                <a:avLst/>
                <a:gdLst>
                  <a:gd name="T0" fmla="*/ 39541 w 21600"/>
                  <a:gd name="T1" fmla="*/ 1012 h 20100"/>
                  <a:gd name="T2" fmla="*/ 39541 w 21600"/>
                  <a:gd name="T3" fmla="*/ 1012 h 20100"/>
                  <a:gd name="T4" fmla="*/ 39541 w 21600"/>
                  <a:gd name="T5" fmla="*/ 1012 h 20100"/>
                  <a:gd name="T6" fmla="*/ 39541 w 21600"/>
                  <a:gd name="T7" fmla="*/ 1012 h 20100"/>
                  <a:gd name="T8" fmla="*/ 0 60000 65536"/>
                  <a:gd name="T9" fmla="*/ 1 60000 65536"/>
                  <a:gd name="T10" fmla="*/ 2 60000 65536"/>
                  <a:gd name="T11" fmla="*/ 3 60000 65536"/>
                  <a:gd name="T12" fmla="*/ 0 w 21600"/>
                  <a:gd name="T13" fmla="*/ 0 h 20100"/>
                  <a:gd name="T14" fmla="*/ 21600 w 21600"/>
                  <a:gd name="T15" fmla="*/ 20100 h 20100"/>
                </a:gdLst>
                <a:ahLst/>
                <a:cxnLst>
                  <a:cxn ang="T8">
                    <a:pos x="T0" y="T1"/>
                  </a:cxn>
                  <a:cxn ang="T9">
                    <a:pos x="T2" y="T3"/>
                  </a:cxn>
                  <a:cxn ang="T10">
                    <a:pos x="T4" y="T5"/>
                  </a:cxn>
                  <a:cxn ang="T11">
                    <a:pos x="T6" y="T7"/>
                  </a:cxn>
                </a:cxnLst>
                <a:rect l="T12" t="T13" r="T14" b="T15"/>
                <a:pathLst>
                  <a:path w="21600" h="20100" extrusionOk="0">
                    <a:moveTo>
                      <a:pt x="0" y="0"/>
                    </a:moveTo>
                    <a:cubicBezTo>
                      <a:pt x="10080" y="0"/>
                      <a:pt x="21600" y="2700"/>
                      <a:pt x="21600" y="18900"/>
                    </a:cubicBezTo>
                    <a:cubicBezTo>
                      <a:pt x="21600" y="21600"/>
                      <a:pt x="18720" y="18900"/>
                      <a:pt x="17280" y="18900"/>
                    </a:cubicBezTo>
                    <a:cubicBezTo>
                      <a:pt x="11520" y="18900"/>
                      <a:pt x="2880" y="13500"/>
                      <a:pt x="0" y="8100"/>
                    </a:cubicBezTo>
                    <a:cubicBezTo>
                      <a:pt x="0" y="5400"/>
                      <a:pt x="0" y="2700"/>
                      <a:pt x="0" y="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70" name="Shape 1818"/>
              <p:cNvSpPr>
                <a:spLocks/>
              </p:cNvSpPr>
              <p:nvPr/>
            </p:nvSpPr>
            <p:spPr bwMode="auto">
              <a:xfrm>
                <a:off x="887382" y="1343997"/>
                <a:ext cx="107693" cy="68924"/>
              </a:xfrm>
              <a:custGeom>
                <a:avLst/>
                <a:gdLst>
                  <a:gd name="T0" fmla="*/ 33273373 w 21600"/>
                  <a:gd name="T1" fmla="*/ 3572797 h 21600"/>
                  <a:gd name="T2" fmla="*/ 33273373 w 21600"/>
                  <a:gd name="T3" fmla="*/ 3572797 h 21600"/>
                  <a:gd name="T4" fmla="*/ 33273373 w 21600"/>
                  <a:gd name="T5" fmla="*/ 3572797 h 21600"/>
                  <a:gd name="T6" fmla="*/ 33273373 w 21600"/>
                  <a:gd name="T7" fmla="*/ 3572797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0" y="1137"/>
                    </a:moveTo>
                    <a:cubicBezTo>
                      <a:pt x="732" y="568"/>
                      <a:pt x="1464" y="0"/>
                      <a:pt x="2197" y="0"/>
                    </a:cubicBezTo>
                    <a:cubicBezTo>
                      <a:pt x="4027" y="0"/>
                      <a:pt x="5492" y="2842"/>
                      <a:pt x="6590" y="3411"/>
                    </a:cubicBezTo>
                    <a:cubicBezTo>
                      <a:pt x="13546" y="6821"/>
                      <a:pt x="17573" y="13074"/>
                      <a:pt x="21600" y="19326"/>
                    </a:cubicBezTo>
                    <a:cubicBezTo>
                      <a:pt x="21600" y="21600"/>
                      <a:pt x="21600" y="21600"/>
                      <a:pt x="21600" y="21600"/>
                    </a:cubicBezTo>
                    <a:cubicBezTo>
                      <a:pt x="21234" y="21600"/>
                      <a:pt x="20502" y="21600"/>
                      <a:pt x="20136" y="21600"/>
                    </a:cubicBezTo>
                    <a:cubicBezTo>
                      <a:pt x="16475" y="21600"/>
                      <a:pt x="10617" y="14779"/>
                      <a:pt x="8054" y="12505"/>
                    </a:cubicBezTo>
                    <a:cubicBezTo>
                      <a:pt x="8420" y="10800"/>
                      <a:pt x="9153" y="10800"/>
                      <a:pt x="9885" y="9663"/>
                    </a:cubicBezTo>
                    <a:cubicBezTo>
                      <a:pt x="6590" y="9663"/>
                      <a:pt x="2197" y="7389"/>
                      <a:pt x="1464" y="4547"/>
                    </a:cubicBezTo>
                    <a:cubicBezTo>
                      <a:pt x="2197" y="3979"/>
                      <a:pt x="2929" y="2842"/>
                      <a:pt x="2929" y="2274"/>
                    </a:cubicBezTo>
                    <a:cubicBezTo>
                      <a:pt x="2197" y="1705"/>
                      <a:pt x="732" y="1137"/>
                      <a:pt x="732" y="1137"/>
                    </a:cubicBezTo>
                    <a:lnTo>
                      <a:pt x="0" y="1137"/>
                    </a:ln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71" name="Shape 1819"/>
              <p:cNvSpPr>
                <a:spLocks/>
              </p:cNvSpPr>
              <p:nvPr/>
            </p:nvSpPr>
            <p:spPr bwMode="auto">
              <a:xfrm>
                <a:off x="781843" y="1242766"/>
                <a:ext cx="33453" cy="53847"/>
              </a:xfrm>
              <a:custGeom>
                <a:avLst/>
                <a:gdLst>
                  <a:gd name="T0" fmla="*/ 173606 w 18638"/>
                  <a:gd name="T1" fmla="*/ 1039845 h 21600"/>
                  <a:gd name="T2" fmla="*/ 173606 w 18638"/>
                  <a:gd name="T3" fmla="*/ 1039845 h 21600"/>
                  <a:gd name="T4" fmla="*/ 173606 w 18638"/>
                  <a:gd name="T5" fmla="*/ 1039845 h 21600"/>
                  <a:gd name="T6" fmla="*/ 173606 w 18638"/>
                  <a:gd name="T7" fmla="*/ 1039845 h 21600"/>
                  <a:gd name="T8" fmla="*/ 0 60000 65536"/>
                  <a:gd name="T9" fmla="*/ 1 60000 65536"/>
                  <a:gd name="T10" fmla="*/ 2 60000 65536"/>
                  <a:gd name="T11" fmla="*/ 3 60000 65536"/>
                  <a:gd name="T12" fmla="*/ 0 w 18638"/>
                  <a:gd name="T13" fmla="*/ 0 h 21600"/>
                  <a:gd name="T14" fmla="*/ 18638 w 18638"/>
                  <a:gd name="T15" fmla="*/ 21600 h 21600"/>
                </a:gdLst>
                <a:ahLst/>
                <a:cxnLst>
                  <a:cxn ang="T8">
                    <a:pos x="T0" y="T1"/>
                  </a:cxn>
                  <a:cxn ang="T9">
                    <a:pos x="T2" y="T3"/>
                  </a:cxn>
                  <a:cxn ang="T10">
                    <a:pos x="T4" y="T5"/>
                  </a:cxn>
                  <a:cxn ang="T11">
                    <a:pos x="T6" y="T7"/>
                  </a:cxn>
                </a:cxnLst>
                <a:rect l="T12" t="T13" r="T14" b="T15"/>
                <a:pathLst>
                  <a:path w="18638" h="21600" extrusionOk="0">
                    <a:moveTo>
                      <a:pt x="5143" y="8640"/>
                    </a:moveTo>
                    <a:cubicBezTo>
                      <a:pt x="3086" y="8640"/>
                      <a:pt x="2057" y="4320"/>
                      <a:pt x="0" y="2880"/>
                    </a:cubicBezTo>
                    <a:cubicBezTo>
                      <a:pt x="0" y="0"/>
                      <a:pt x="0" y="0"/>
                      <a:pt x="0" y="0"/>
                    </a:cubicBezTo>
                    <a:cubicBezTo>
                      <a:pt x="4114" y="0"/>
                      <a:pt x="6171" y="2160"/>
                      <a:pt x="10286" y="2160"/>
                    </a:cubicBezTo>
                    <a:cubicBezTo>
                      <a:pt x="10286" y="2880"/>
                      <a:pt x="5143" y="5760"/>
                      <a:pt x="7200" y="5760"/>
                    </a:cubicBezTo>
                    <a:cubicBezTo>
                      <a:pt x="10286" y="5760"/>
                      <a:pt x="12343" y="3600"/>
                      <a:pt x="13371" y="2160"/>
                    </a:cubicBezTo>
                    <a:cubicBezTo>
                      <a:pt x="14400" y="3600"/>
                      <a:pt x="13371" y="5760"/>
                      <a:pt x="13371" y="8640"/>
                    </a:cubicBezTo>
                    <a:cubicBezTo>
                      <a:pt x="13371" y="10800"/>
                      <a:pt x="15429" y="10800"/>
                      <a:pt x="15429" y="12960"/>
                    </a:cubicBezTo>
                    <a:cubicBezTo>
                      <a:pt x="15429" y="13680"/>
                      <a:pt x="13371" y="14400"/>
                      <a:pt x="13371" y="15840"/>
                    </a:cubicBezTo>
                    <a:cubicBezTo>
                      <a:pt x="13371" y="17280"/>
                      <a:pt x="21600" y="21600"/>
                      <a:pt x="17486" y="21600"/>
                    </a:cubicBezTo>
                    <a:cubicBezTo>
                      <a:pt x="13371" y="21600"/>
                      <a:pt x="10286" y="18720"/>
                      <a:pt x="10286" y="15840"/>
                    </a:cubicBezTo>
                    <a:cubicBezTo>
                      <a:pt x="10286" y="13680"/>
                      <a:pt x="12343" y="12960"/>
                      <a:pt x="12343" y="12240"/>
                    </a:cubicBezTo>
                    <a:cubicBezTo>
                      <a:pt x="9257" y="11520"/>
                      <a:pt x="8229" y="8640"/>
                      <a:pt x="5143" y="864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72" name="Shape 1820"/>
              <p:cNvSpPr>
                <a:spLocks/>
              </p:cNvSpPr>
              <p:nvPr/>
            </p:nvSpPr>
            <p:spPr bwMode="auto">
              <a:xfrm>
                <a:off x="295075" y="1122150"/>
                <a:ext cx="47386" cy="32310"/>
              </a:xfrm>
              <a:custGeom>
                <a:avLst/>
                <a:gdLst>
                  <a:gd name="T0" fmla="*/ 548791 w 21600"/>
                  <a:gd name="T1" fmla="*/ 80880 h 21600"/>
                  <a:gd name="T2" fmla="*/ 548791 w 21600"/>
                  <a:gd name="T3" fmla="*/ 80880 h 21600"/>
                  <a:gd name="T4" fmla="*/ 548791 w 21600"/>
                  <a:gd name="T5" fmla="*/ 80880 h 21600"/>
                  <a:gd name="T6" fmla="*/ 548791 w 21600"/>
                  <a:gd name="T7" fmla="*/ 80880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16800" y="0"/>
                    </a:moveTo>
                    <a:cubicBezTo>
                      <a:pt x="20000" y="0"/>
                      <a:pt x="20000" y="0"/>
                      <a:pt x="21600" y="0"/>
                    </a:cubicBezTo>
                    <a:cubicBezTo>
                      <a:pt x="21600" y="7200"/>
                      <a:pt x="21600" y="7200"/>
                      <a:pt x="21600" y="7200"/>
                    </a:cubicBezTo>
                    <a:cubicBezTo>
                      <a:pt x="15200" y="12000"/>
                      <a:pt x="12800" y="15600"/>
                      <a:pt x="8000" y="21600"/>
                    </a:cubicBezTo>
                    <a:cubicBezTo>
                      <a:pt x="4800" y="18000"/>
                      <a:pt x="2400" y="18000"/>
                      <a:pt x="0" y="14400"/>
                    </a:cubicBezTo>
                    <a:cubicBezTo>
                      <a:pt x="0" y="8400"/>
                      <a:pt x="0" y="8400"/>
                      <a:pt x="0" y="8400"/>
                    </a:cubicBezTo>
                    <a:cubicBezTo>
                      <a:pt x="6400" y="6000"/>
                      <a:pt x="11200" y="0"/>
                      <a:pt x="16800" y="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73" name="Shape 1821"/>
              <p:cNvSpPr>
                <a:spLocks/>
              </p:cNvSpPr>
              <p:nvPr/>
            </p:nvSpPr>
            <p:spPr bwMode="auto">
              <a:xfrm>
                <a:off x="2341224" y="1365487"/>
                <a:ext cx="58155" cy="25895"/>
              </a:xfrm>
              <a:custGeom>
                <a:avLst/>
                <a:gdLst>
                  <a:gd name="T0" fmla="*/ 1527904 w 21600"/>
                  <a:gd name="T1" fmla="*/ 49181 h 18549"/>
                  <a:gd name="T2" fmla="*/ 1527904 w 21600"/>
                  <a:gd name="T3" fmla="*/ 49181 h 18549"/>
                  <a:gd name="T4" fmla="*/ 1527904 w 21600"/>
                  <a:gd name="T5" fmla="*/ 49181 h 18549"/>
                  <a:gd name="T6" fmla="*/ 1527904 w 21600"/>
                  <a:gd name="T7" fmla="*/ 49181 h 18549"/>
                  <a:gd name="T8" fmla="*/ 0 60000 65536"/>
                  <a:gd name="T9" fmla="*/ 1 60000 65536"/>
                  <a:gd name="T10" fmla="*/ 2 60000 65536"/>
                  <a:gd name="T11" fmla="*/ 3 60000 65536"/>
                  <a:gd name="T12" fmla="*/ 0 w 21600"/>
                  <a:gd name="T13" fmla="*/ 0 h 18549"/>
                  <a:gd name="T14" fmla="*/ 21600 w 21600"/>
                  <a:gd name="T15" fmla="*/ 18549 h 18549"/>
                </a:gdLst>
                <a:ahLst/>
                <a:cxnLst>
                  <a:cxn ang="T8">
                    <a:pos x="T0" y="T1"/>
                  </a:cxn>
                  <a:cxn ang="T9">
                    <a:pos x="T2" y="T3"/>
                  </a:cxn>
                  <a:cxn ang="T10">
                    <a:pos x="T4" y="T5"/>
                  </a:cxn>
                  <a:cxn ang="T11">
                    <a:pos x="T6" y="T7"/>
                  </a:cxn>
                </a:cxnLst>
                <a:rect l="T12" t="T13" r="T14" b="T15"/>
                <a:pathLst>
                  <a:path w="21600" h="18549" extrusionOk="0">
                    <a:moveTo>
                      <a:pt x="17550" y="18549"/>
                    </a:moveTo>
                    <a:cubicBezTo>
                      <a:pt x="19575" y="18549"/>
                      <a:pt x="20250" y="17278"/>
                      <a:pt x="21600" y="14737"/>
                    </a:cubicBezTo>
                    <a:cubicBezTo>
                      <a:pt x="14850" y="8384"/>
                      <a:pt x="9450" y="-3051"/>
                      <a:pt x="0" y="761"/>
                    </a:cubicBezTo>
                    <a:cubicBezTo>
                      <a:pt x="4050" y="5843"/>
                      <a:pt x="12150" y="18549"/>
                      <a:pt x="17550" y="18549"/>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74" name="Shape 1822"/>
              <p:cNvSpPr>
                <a:spLocks/>
              </p:cNvSpPr>
              <p:nvPr/>
            </p:nvSpPr>
            <p:spPr bwMode="auto">
              <a:xfrm>
                <a:off x="2345532" y="1451689"/>
                <a:ext cx="43077" cy="28001"/>
              </a:xfrm>
              <a:custGeom>
                <a:avLst/>
                <a:gdLst>
                  <a:gd name="T0" fmla="*/ 340711 w 21600"/>
                  <a:gd name="T1" fmla="*/ 39541 h 21600"/>
                  <a:gd name="T2" fmla="*/ 340711 w 21600"/>
                  <a:gd name="T3" fmla="*/ 39541 h 21600"/>
                  <a:gd name="T4" fmla="*/ 340711 w 21600"/>
                  <a:gd name="T5" fmla="*/ 39541 h 21600"/>
                  <a:gd name="T6" fmla="*/ 340711 w 21600"/>
                  <a:gd name="T7" fmla="*/ 39541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900" y="0"/>
                    </a:moveTo>
                    <a:cubicBezTo>
                      <a:pt x="3600" y="5760"/>
                      <a:pt x="6300" y="8640"/>
                      <a:pt x="9900" y="10080"/>
                    </a:cubicBezTo>
                    <a:cubicBezTo>
                      <a:pt x="21600" y="10080"/>
                      <a:pt x="21600" y="10080"/>
                      <a:pt x="21600" y="10080"/>
                    </a:cubicBezTo>
                    <a:cubicBezTo>
                      <a:pt x="21600" y="11520"/>
                      <a:pt x="21600" y="12960"/>
                      <a:pt x="21600" y="14400"/>
                    </a:cubicBezTo>
                    <a:cubicBezTo>
                      <a:pt x="21600" y="17280"/>
                      <a:pt x="18000" y="21600"/>
                      <a:pt x="17100" y="21600"/>
                    </a:cubicBezTo>
                    <a:cubicBezTo>
                      <a:pt x="14400" y="21600"/>
                      <a:pt x="0" y="8640"/>
                      <a:pt x="0" y="4320"/>
                    </a:cubicBezTo>
                    <a:cubicBezTo>
                      <a:pt x="0" y="2880"/>
                      <a:pt x="0" y="0"/>
                      <a:pt x="900" y="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75" name="Shape 1823"/>
              <p:cNvSpPr>
                <a:spLocks/>
              </p:cNvSpPr>
              <p:nvPr/>
            </p:nvSpPr>
            <p:spPr bwMode="auto">
              <a:xfrm>
                <a:off x="2410147" y="1451689"/>
                <a:ext cx="30155" cy="36617"/>
              </a:xfrm>
              <a:custGeom>
                <a:avLst/>
                <a:gdLst>
                  <a:gd name="T0" fmla="*/ 57275 w 21600"/>
                  <a:gd name="T1" fmla="*/ 151211 h 21600"/>
                  <a:gd name="T2" fmla="*/ 57275 w 21600"/>
                  <a:gd name="T3" fmla="*/ 151211 h 21600"/>
                  <a:gd name="T4" fmla="*/ 57275 w 21600"/>
                  <a:gd name="T5" fmla="*/ 151211 h 21600"/>
                  <a:gd name="T6" fmla="*/ 57275 w 21600"/>
                  <a:gd name="T7" fmla="*/ 151211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21600" y="12960"/>
                    </a:moveTo>
                    <a:cubicBezTo>
                      <a:pt x="21600" y="12960"/>
                      <a:pt x="21600" y="15120"/>
                      <a:pt x="21600" y="16200"/>
                    </a:cubicBezTo>
                    <a:cubicBezTo>
                      <a:pt x="21600" y="19440"/>
                      <a:pt x="15247" y="21600"/>
                      <a:pt x="8894" y="21600"/>
                    </a:cubicBezTo>
                    <a:cubicBezTo>
                      <a:pt x="3812" y="21600"/>
                      <a:pt x="0" y="19440"/>
                      <a:pt x="0" y="16200"/>
                    </a:cubicBezTo>
                    <a:cubicBezTo>
                      <a:pt x="0" y="14040"/>
                      <a:pt x="7624" y="2160"/>
                      <a:pt x="12706" y="0"/>
                    </a:cubicBezTo>
                    <a:cubicBezTo>
                      <a:pt x="13976" y="2160"/>
                      <a:pt x="17788" y="3240"/>
                      <a:pt x="17788" y="5400"/>
                    </a:cubicBezTo>
                    <a:cubicBezTo>
                      <a:pt x="17788" y="9720"/>
                      <a:pt x="8894" y="12960"/>
                      <a:pt x="21600" y="1296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76" name="Shape 1824"/>
              <p:cNvSpPr>
                <a:spLocks/>
              </p:cNvSpPr>
              <p:nvPr/>
            </p:nvSpPr>
            <p:spPr bwMode="auto">
              <a:xfrm>
                <a:off x="10768" y="1037698"/>
                <a:ext cx="36617" cy="15530"/>
              </a:xfrm>
              <a:custGeom>
                <a:avLst/>
                <a:gdLst>
                  <a:gd name="T0" fmla="*/ 151211 w 21600"/>
                  <a:gd name="T1" fmla="*/ 3146 h 19467"/>
                  <a:gd name="T2" fmla="*/ 151211 w 21600"/>
                  <a:gd name="T3" fmla="*/ 3146 h 19467"/>
                  <a:gd name="T4" fmla="*/ 151211 w 21600"/>
                  <a:gd name="T5" fmla="*/ 3146 h 19467"/>
                  <a:gd name="T6" fmla="*/ 151211 w 21600"/>
                  <a:gd name="T7" fmla="*/ 3146 h 19467"/>
                  <a:gd name="T8" fmla="*/ 0 60000 65536"/>
                  <a:gd name="T9" fmla="*/ 1 60000 65536"/>
                  <a:gd name="T10" fmla="*/ 2 60000 65536"/>
                  <a:gd name="T11" fmla="*/ 3 60000 65536"/>
                  <a:gd name="T12" fmla="*/ 0 w 21600"/>
                  <a:gd name="T13" fmla="*/ 0 h 19467"/>
                  <a:gd name="T14" fmla="*/ 21600 w 21600"/>
                  <a:gd name="T15" fmla="*/ 19467 h 19467"/>
                </a:gdLst>
                <a:ahLst/>
                <a:cxnLst>
                  <a:cxn ang="T8">
                    <a:pos x="T0" y="T1"/>
                  </a:cxn>
                  <a:cxn ang="T9">
                    <a:pos x="T2" y="T3"/>
                  </a:cxn>
                  <a:cxn ang="T10">
                    <a:pos x="T4" y="T5"/>
                  </a:cxn>
                  <a:cxn ang="T11">
                    <a:pos x="T6" y="T7"/>
                  </a:cxn>
                </a:cxnLst>
                <a:rect l="T12" t="T13" r="T14" b="T15"/>
                <a:pathLst>
                  <a:path w="21600" h="19467" extrusionOk="0">
                    <a:moveTo>
                      <a:pt x="6480" y="7467"/>
                    </a:moveTo>
                    <a:cubicBezTo>
                      <a:pt x="8640" y="-2133"/>
                      <a:pt x="10800" y="267"/>
                      <a:pt x="14040" y="267"/>
                    </a:cubicBezTo>
                    <a:cubicBezTo>
                      <a:pt x="19440" y="267"/>
                      <a:pt x="20520" y="7467"/>
                      <a:pt x="21600" y="19467"/>
                    </a:cubicBezTo>
                    <a:cubicBezTo>
                      <a:pt x="5400" y="19467"/>
                      <a:pt x="5400" y="19467"/>
                      <a:pt x="5400" y="19467"/>
                    </a:cubicBezTo>
                    <a:cubicBezTo>
                      <a:pt x="3240" y="14667"/>
                      <a:pt x="1080" y="12267"/>
                      <a:pt x="0" y="7467"/>
                    </a:cubicBezTo>
                    <a:lnTo>
                      <a:pt x="6480" y="7467"/>
                    </a:lnTo>
                    <a:close/>
                  </a:path>
                </a:pathLst>
              </a:custGeom>
              <a:solidFill>
                <a:srgbClr val="D1D2D7"/>
              </a:solidFill>
              <a:ln w="9525">
                <a:solidFill>
                  <a:srgbClr val="FFFFFF"/>
                </a:solidFill>
                <a:round/>
                <a:headEnd/>
                <a:tailEnd/>
              </a:ln>
            </p:spPr>
            <p:txBody>
              <a:bodyPr lIns="0" tIns="0" rIns="0" bIns="0"/>
              <a:lstStyle/>
              <a:p>
                <a:endParaRPr lang="es-ES_tradnl"/>
              </a:p>
            </p:txBody>
          </p:sp>
        </p:grpSp>
        <p:grpSp>
          <p:nvGrpSpPr>
            <p:cNvPr id="11" name="Group 1841"/>
            <p:cNvGrpSpPr>
              <a:grpSpLocks/>
            </p:cNvGrpSpPr>
            <p:nvPr/>
          </p:nvGrpSpPr>
          <p:grpSpPr bwMode="auto">
            <a:xfrm>
              <a:off x="3573220" y="174459"/>
              <a:ext cx="932614" cy="1568000"/>
              <a:chOff x="0" y="0"/>
              <a:chExt cx="932613" cy="1567999"/>
            </a:xfrm>
          </p:grpSpPr>
          <p:sp>
            <p:nvSpPr>
              <p:cNvPr id="99" name="Shape 1826"/>
              <p:cNvSpPr>
                <a:spLocks/>
              </p:cNvSpPr>
              <p:nvPr/>
            </p:nvSpPr>
            <p:spPr bwMode="auto">
              <a:xfrm>
                <a:off x="473844" y="986460"/>
                <a:ext cx="36617" cy="53847"/>
              </a:xfrm>
              <a:custGeom>
                <a:avLst/>
                <a:gdLst>
                  <a:gd name="T0" fmla="*/ 151211 w 21600"/>
                  <a:gd name="T1" fmla="*/ 1039845 h 21600"/>
                  <a:gd name="T2" fmla="*/ 151211 w 21600"/>
                  <a:gd name="T3" fmla="*/ 1039845 h 21600"/>
                  <a:gd name="T4" fmla="*/ 151211 w 21600"/>
                  <a:gd name="T5" fmla="*/ 1039845 h 21600"/>
                  <a:gd name="T6" fmla="*/ 151211 w 21600"/>
                  <a:gd name="T7" fmla="*/ 1039845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3240" y="19440"/>
                    </a:moveTo>
                    <a:cubicBezTo>
                      <a:pt x="6480" y="18720"/>
                      <a:pt x="9720" y="16560"/>
                      <a:pt x="9720" y="15120"/>
                    </a:cubicBezTo>
                    <a:cubicBezTo>
                      <a:pt x="5400" y="14400"/>
                      <a:pt x="0" y="11520"/>
                      <a:pt x="0" y="10080"/>
                    </a:cubicBezTo>
                    <a:cubicBezTo>
                      <a:pt x="0" y="8640"/>
                      <a:pt x="5400" y="0"/>
                      <a:pt x="9720" y="0"/>
                    </a:cubicBezTo>
                    <a:cubicBezTo>
                      <a:pt x="18360" y="0"/>
                      <a:pt x="19440" y="2880"/>
                      <a:pt x="21600" y="8640"/>
                    </a:cubicBezTo>
                    <a:cubicBezTo>
                      <a:pt x="12960" y="10080"/>
                      <a:pt x="17280" y="21600"/>
                      <a:pt x="6480" y="21600"/>
                    </a:cubicBezTo>
                    <a:cubicBezTo>
                      <a:pt x="3240" y="21600"/>
                      <a:pt x="1080" y="19440"/>
                      <a:pt x="0" y="19440"/>
                    </a:cubicBezTo>
                    <a:cubicBezTo>
                      <a:pt x="1080" y="18720"/>
                      <a:pt x="2160" y="18000"/>
                      <a:pt x="2160" y="18000"/>
                    </a:cubicBezTo>
                    <a:lnTo>
                      <a:pt x="3240" y="19440"/>
                    </a:lnTo>
                    <a:close/>
                  </a:path>
                </a:pathLst>
              </a:custGeom>
              <a:solidFill>
                <a:srgbClr val="D1D2D7"/>
              </a:solidFill>
              <a:ln w="9525">
                <a:solidFill>
                  <a:srgbClr val="FFFFFF"/>
                </a:solidFill>
                <a:round/>
                <a:headEnd/>
                <a:tailEnd/>
              </a:ln>
            </p:spPr>
            <p:txBody>
              <a:bodyPr lIns="0" tIns="0" rIns="0" bIns="0"/>
              <a:lstStyle/>
              <a:p>
                <a:endParaRPr lang="es-ES_tradnl"/>
              </a:p>
            </p:txBody>
          </p:sp>
          <p:grpSp>
            <p:nvGrpSpPr>
              <p:cNvPr id="100" name="Group 1840"/>
              <p:cNvGrpSpPr>
                <a:grpSpLocks/>
              </p:cNvGrpSpPr>
              <p:nvPr/>
            </p:nvGrpSpPr>
            <p:grpSpPr bwMode="auto">
              <a:xfrm>
                <a:off x="0" y="-1"/>
                <a:ext cx="932614" cy="1568001"/>
                <a:chOff x="0" y="0"/>
                <a:chExt cx="932613" cy="1567999"/>
              </a:xfrm>
            </p:grpSpPr>
            <p:sp>
              <p:nvSpPr>
                <p:cNvPr id="101" name="Shape 1827"/>
                <p:cNvSpPr>
                  <a:spLocks/>
                </p:cNvSpPr>
                <p:nvPr/>
              </p:nvSpPr>
              <p:spPr bwMode="auto">
                <a:xfrm>
                  <a:off x="15077" y="941230"/>
                  <a:ext cx="876615" cy="62677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21199" y="13446"/>
                      </a:moveTo>
                      <a:cubicBezTo>
                        <a:pt x="21110" y="13881"/>
                        <a:pt x="21155" y="13632"/>
                        <a:pt x="21066" y="13819"/>
                      </a:cubicBezTo>
                      <a:cubicBezTo>
                        <a:pt x="21066" y="14504"/>
                        <a:pt x="21066" y="14504"/>
                        <a:pt x="21066" y="14504"/>
                      </a:cubicBezTo>
                      <a:cubicBezTo>
                        <a:pt x="20887" y="14815"/>
                        <a:pt x="20531" y="15313"/>
                        <a:pt x="20531" y="15749"/>
                      </a:cubicBezTo>
                      <a:cubicBezTo>
                        <a:pt x="20531" y="16247"/>
                        <a:pt x="21066" y="16682"/>
                        <a:pt x="21199" y="16931"/>
                      </a:cubicBezTo>
                      <a:cubicBezTo>
                        <a:pt x="21110" y="16994"/>
                        <a:pt x="21021" y="16994"/>
                        <a:pt x="20932" y="16994"/>
                      </a:cubicBezTo>
                      <a:cubicBezTo>
                        <a:pt x="20754" y="17118"/>
                        <a:pt x="20620" y="16994"/>
                        <a:pt x="20442" y="17118"/>
                      </a:cubicBezTo>
                      <a:cubicBezTo>
                        <a:pt x="20175" y="17243"/>
                        <a:pt x="20130" y="17616"/>
                        <a:pt x="19863" y="17616"/>
                      </a:cubicBezTo>
                      <a:cubicBezTo>
                        <a:pt x="19551" y="17616"/>
                        <a:pt x="19373" y="17056"/>
                        <a:pt x="19017" y="17056"/>
                      </a:cubicBezTo>
                      <a:cubicBezTo>
                        <a:pt x="18705" y="17056"/>
                        <a:pt x="18661" y="17305"/>
                        <a:pt x="18393" y="17429"/>
                      </a:cubicBezTo>
                      <a:cubicBezTo>
                        <a:pt x="18438" y="17678"/>
                        <a:pt x="18438" y="17803"/>
                        <a:pt x="18393" y="18052"/>
                      </a:cubicBezTo>
                      <a:cubicBezTo>
                        <a:pt x="18082" y="18052"/>
                        <a:pt x="18037" y="17616"/>
                        <a:pt x="17859" y="17616"/>
                      </a:cubicBezTo>
                      <a:cubicBezTo>
                        <a:pt x="17770" y="17616"/>
                        <a:pt x="17681" y="17803"/>
                        <a:pt x="17681" y="17927"/>
                      </a:cubicBezTo>
                      <a:cubicBezTo>
                        <a:pt x="18037" y="18550"/>
                        <a:pt x="18037" y="18550"/>
                        <a:pt x="18037" y="18550"/>
                      </a:cubicBezTo>
                      <a:cubicBezTo>
                        <a:pt x="18037" y="18674"/>
                        <a:pt x="17948" y="18799"/>
                        <a:pt x="17948" y="18861"/>
                      </a:cubicBezTo>
                      <a:cubicBezTo>
                        <a:pt x="17948" y="18923"/>
                        <a:pt x="18482" y="19608"/>
                        <a:pt x="18661" y="19608"/>
                      </a:cubicBezTo>
                      <a:cubicBezTo>
                        <a:pt x="18661" y="19733"/>
                        <a:pt x="18705" y="19795"/>
                        <a:pt x="18705" y="19857"/>
                      </a:cubicBezTo>
                      <a:cubicBezTo>
                        <a:pt x="18616" y="19982"/>
                        <a:pt x="18438" y="19857"/>
                        <a:pt x="18393" y="20044"/>
                      </a:cubicBezTo>
                      <a:cubicBezTo>
                        <a:pt x="18349" y="20044"/>
                        <a:pt x="18349" y="20044"/>
                        <a:pt x="18349" y="20044"/>
                      </a:cubicBezTo>
                      <a:cubicBezTo>
                        <a:pt x="18126" y="19982"/>
                        <a:pt x="17948" y="19733"/>
                        <a:pt x="17859" y="19608"/>
                      </a:cubicBezTo>
                      <a:cubicBezTo>
                        <a:pt x="17859" y="19857"/>
                        <a:pt x="17859" y="19857"/>
                        <a:pt x="17859" y="19857"/>
                      </a:cubicBezTo>
                      <a:cubicBezTo>
                        <a:pt x="17904" y="19982"/>
                        <a:pt x="17948" y="20106"/>
                        <a:pt x="17948" y="20293"/>
                      </a:cubicBezTo>
                      <a:cubicBezTo>
                        <a:pt x="17948" y="20480"/>
                        <a:pt x="17770" y="20791"/>
                        <a:pt x="17948" y="20915"/>
                      </a:cubicBezTo>
                      <a:cubicBezTo>
                        <a:pt x="17859" y="20915"/>
                        <a:pt x="17681" y="20915"/>
                        <a:pt x="17681" y="20915"/>
                      </a:cubicBezTo>
                      <a:cubicBezTo>
                        <a:pt x="17369" y="20915"/>
                        <a:pt x="17102" y="20480"/>
                        <a:pt x="17102" y="20044"/>
                      </a:cubicBezTo>
                      <a:cubicBezTo>
                        <a:pt x="17102" y="19857"/>
                        <a:pt x="17280" y="19733"/>
                        <a:pt x="17369" y="19608"/>
                      </a:cubicBezTo>
                      <a:cubicBezTo>
                        <a:pt x="17235" y="19608"/>
                        <a:pt x="17146" y="19608"/>
                        <a:pt x="17013" y="19608"/>
                      </a:cubicBezTo>
                      <a:cubicBezTo>
                        <a:pt x="16924" y="19608"/>
                        <a:pt x="16879" y="19359"/>
                        <a:pt x="16879" y="19297"/>
                      </a:cubicBezTo>
                      <a:cubicBezTo>
                        <a:pt x="16835" y="18923"/>
                        <a:pt x="16656" y="18674"/>
                        <a:pt x="16478" y="18425"/>
                      </a:cubicBezTo>
                      <a:cubicBezTo>
                        <a:pt x="16256" y="18114"/>
                        <a:pt x="15944" y="17865"/>
                        <a:pt x="15944" y="17305"/>
                      </a:cubicBezTo>
                      <a:cubicBezTo>
                        <a:pt x="15944" y="16931"/>
                        <a:pt x="15944" y="16807"/>
                        <a:pt x="15944" y="16558"/>
                      </a:cubicBezTo>
                      <a:cubicBezTo>
                        <a:pt x="15944" y="16184"/>
                        <a:pt x="15499" y="15624"/>
                        <a:pt x="15231" y="15437"/>
                      </a:cubicBezTo>
                      <a:cubicBezTo>
                        <a:pt x="14964" y="15251"/>
                        <a:pt x="14652" y="15188"/>
                        <a:pt x="14652" y="14815"/>
                      </a:cubicBezTo>
                      <a:cubicBezTo>
                        <a:pt x="14519" y="14815"/>
                        <a:pt x="14474" y="14815"/>
                        <a:pt x="14385" y="14815"/>
                      </a:cubicBezTo>
                      <a:cubicBezTo>
                        <a:pt x="13940" y="14815"/>
                        <a:pt x="13450" y="13881"/>
                        <a:pt x="13450" y="13259"/>
                      </a:cubicBezTo>
                      <a:cubicBezTo>
                        <a:pt x="13227" y="13259"/>
                        <a:pt x="13049" y="13259"/>
                        <a:pt x="12871" y="13259"/>
                      </a:cubicBezTo>
                      <a:cubicBezTo>
                        <a:pt x="12604" y="13259"/>
                        <a:pt x="12693" y="12699"/>
                        <a:pt x="12604" y="12512"/>
                      </a:cubicBezTo>
                      <a:cubicBezTo>
                        <a:pt x="12381" y="12699"/>
                        <a:pt x="11936" y="12699"/>
                        <a:pt x="11936" y="13010"/>
                      </a:cubicBezTo>
                      <a:cubicBezTo>
                        <a:pt x="11936" y="13072"/>
                        <a:pt x="12025" y="13197"/>
                        <a:pt x="12025" y="13197"/>
                      </a:cubicBezTo>
                      <a:cubicBezTo>
                        <a:pt x="12025" y="13321"/>
                        <a:pt x="11980" y="13508"/>
                        <a:pt x="11980" y="13695"/>
                      </a:cubicBezTo>
                      <a:cubicBezTo>
                        <a:pt x="11980" y="14068"/>
                        <a:pt x="12158" y="14255"/>
                        <a:pt x="12381" y="14379"/>
                      </a:cubicBezTo>
                      <a:cubicBezTo>
                        <a:pt x="12693" y="14504"/>
                        <a:pt x="12826" y="14939"/>
                        <a:pt x="12871" y="15188"/>
                      </a:cubicBezTo>
                      <a:cubicBezTo>
                        <a:pt x="12960" y="15562"/>
                        <a:pt x="13094" y="15998"/>
                        <a:pt x="13272" y="16122"/>
                      </a:cubicBezTo>
                      <a:cubicBezTo>
                        <a:pt x="13539" y="16309"/>
                        <a:pt x="13762" y="16184"/>
                        <a:pt x="14029" y="16184"/>
                      </a:cubicBezTo>
                      <a:cubicBezTo>
                        <a:pt x="14029" y="16247"/>
                        <a:pt x="14029" y="16371"/>
                        <a:pt x="14029" y="16433"/>
                      </a:cubicBezTo>
                      <a:cubicBezTo>
                        <a:pt x="13940" y="16745"/>
                        <a:pt x="14385" y="16869"/>
                        <a:pt x="14519" y="16931"/>
                      </a:cubicBezTo>
                      <a:cubicBezTo>
                        <a:pt x="14920" y="17243"/>
                        <a:pt x="15365" y="17429"/>
                        <a:pt x="15320" y="18052"/>
                      </a:cubicBezTo>
                      <a:cubicBezTo>
                        <a:pt x="15142" y="17990"/>
                        <a:pt x="15009" y="17616"/>
                        <a:pt x="14697" y="17616"/>
                      </a:cubicBezTo>
                      <a:cubicBezTo>
                        <a:pt x="14474" y="17616"/>
                        <a:pt x="14252" y="17803"/>
                        <a:pt x="14252" y="18052"/>
                      </a:cubicBezTo>
                      <a:cubicBezTo>
                        <a:pt x="14252" y="18425"/>
                        <a:pt x="14608" y="18488"/>
                        <a:pt x="14608" y="18861"/>
                      </a:cubicBezTo>
                      <a:cubicBezTo>
                        <a:pt x="14608" y="18986"/>
                        <a:pt x="14385" y="18986"/>
                        <a:pt x="14385" y="18986"/>
                      </a:cubicBezTo>
                      <a:cubicBezTo>
                        <a:pt x="14207" y="19235"/>
                        <a:pt x="14207" y="19795"/>
                        <a:pt x="13940" y="19795"/>
                      </a:cubicBezTo>
                      <a:cubicBezTo>
                        <a:pt x="13806" y="19795"/>
                        <a:pt x="13717" y="19733"/>
                        <a:pt x="13717" y="19608"/>
                      </a:cubicBezTo>
                      <a:cubicBezTo>
                        <a:pt x="13984" y="19608"/>
                        <a:pt x="14073" y="19235"/>
                        <a:pt x="14073" y="18861"/>
                      </a:cubicBezTo>
                      <a:cubicBezTo>
                        <a:pt x="14073" y="18488"/>
                        <a:pt x="13895" y="18363"/>
                        <a:pt x="13851" y="18114"/>
                      </a:cubicBezTo>
                      <a:cubicBezTo>
                        <a:pt x="13806" y="18114"/>
                        <a:pt x="13361" y="17492"/>
                        <a:pt x="13316" y="17305"/>
                      </a:cubicBezTo>
                      <a:cubicBezTo>
                        <a:pt x="13227" y="17305"/>
                        <a:pt x="12960" y="17180"/>
                        <a:pt x="12960" y="16994"/>
                      </a:cubicBezTo>
                      <a:cubicBezTo>
                        <a:pt x="12336" y="16807"/>
                        <a:pt x="12203" y="16558"/>
                        <a:pt x="11847" y="16122"/>
                      </a:cubicBezTo>
                      <a:cubicBezTo>
                        <a:pt x="11713" y="15935"/>
                        <a:pt x="11446" y="15811"/>
                        <a:pt x="11401" y="15624"/>
                      </a:cubicBezTo>
                      <a:cubicBezTo>
                        <a:pt x="11045" y="15002"/>
                        <a:pt x="10911" y="13881"/>
                        <a:pt x="10199" y="13881"/>
                      </a:cubicBezTo>
                      <a:cubicBezTo>
                        <a:pt x="9842" y="13881"/>
                        <a:pt x="9798" y="14193"/>
                        <a:pt x="9620" y="14317"/>
                      </a:cubicBezTo>
                      <a:cubicBezTo>
                        <a:pt x="9264" y="14566"/>
                        <a:pt x="8996" y="15064"/>
                        <a:pt x="8551" y="15064"/>
                      </a:cubicBezTo>
                      <a:cubicBezTo>
                        <a:pt x="8150" y="15064"/>
                        <a:pt x="7883" y="14753"/>
                        <a:pt x="7482" y="14753"/>
                      </a:cubicBezTo>
                      <a:cubicBezTo>
                        <a:pt x="7170" y="14753"/>
                        <a:pt x="6859" y="15064"/>
                        <a:pt x="6859" y="15437"/>
                      </a:cubicBezTo>
                      <a:cubicBezTo>
                        <a:pt x="6992" y="16060"/>
                        <a:pt x="6992" y="16060"/>
                        <a:pt x="6992" y="16060"/>
                      </a:cubicBezTo>
                      <a:cubicBezTo>
                        <a:pt x="6859" y="16620"/>
                        <a:pt x="6413" y="16807"/>
                        <a:pt x="6012" y="16931"/>
                      </a:cubicBezTo>
                      <a:cubicBezTo>
                        <a:pt x="5656" y="17056"/>
                        <a:pt x="5077" y="18176"/>
                        <a:pt x="5077" y="18799"/>
                      </a:cubicBezTo>
                      <a:cubicBezTo>
                        <a:pt x="5077" y="18986"/>
                        <a:pt x="5211" y="19048"/>
                        <a:pt x="5300" y="19110"/>
                      </a:cubicBezTo>
                      <a:cubicBezTo>
                        <a:pt x="5033" y="19670"/>
                        <a:pt x="4899" y="19982"/>
                        <a:pt x="4498" y="20293"/>
                      </a:cubicBezTo>
                      <a:cubicBezTo>
                        <a:pt x="4275" y="20417"/>
                        <a:pt x="4231" y="21164"/>
                        <a:pt x="3830" y="20978"/>
                      </a:cubicBezTo>
                      <a:cubicBezTo>
                        <a:pt x="3830" y="20978"/>
                        <a:pt x="3830" y="20978"/>
                        <a:pt x="3830" y="20978"/>
                      </a:cubicBezTo>
                      <a:cubicBezTo>
                        <a:pt x="3652" y="20915"/>
                        <a:pt x="3340" y="21040"/>
                        <a:pt x="3207" y="21040"/>
                      </a:cubicBezTo>
                      <a:cubicBezTo>
                        <a:pt x="2761" y="21040"/>
                        <a:pt x="2494" y="21600"/>
                        <a:pt x="2049" y="21600"/>
                      </a:cubicBezTo>
                      <a:cubicBezTo>
                        <a:pt x="1781" y="21600"/>
                        <a:pt x="1737" y="20604"/>
                        <a:pt x="1292" y="20604"/>
                      </a:cubicBezTo>
                      <a:cubicBezTo>
                        <a:pt x="980" y="20604"/>
                        <a:pt x="757" y="20791"/>
                        <a:pt x="445" y="20791"/>
                      </a:cubicBezTo>
                      <a:cubicBezTo>
                        <a:pt x="356" y="20791"/>
                        <a:pt x="312" y="20666"/>
                        <a:pt x="312" y="20542"/>
                      </a:cubicBezTo>
                      <a:cubicBezTo>
                        <a:pt x="312" y="19982"/>
                        <a:pt x="312" y="19795"/>
                        <a:pt x="312" y="19484"/>
                      </a:cubicBezTo>
                      <a:cubicBezTo>
                        <a:pt x="134" y="19484"/>
                        <a:pt x="0" y="19297"/>
                        <a:pt x="0" y="19048"/>
                      </a:cubicBezTo>
                      <a:cubicBezTo>
                        <a:pt x="0" y="18737"/>
                        <a:pt x="178" y="18612"/>
                        <a:pt x="178" y="18425"/>
                      </a:cubicBezTo>
                      <a:cubicBezTo>
                        <a:pt x="178" y="17741"/>
                        <a:pt x="356" y="17056"/>
                        <a:pt x="356" y="16309"/>
                      </a:cubicBezTo>
                      <a:cubicBezTo>
                        <a:pt x="356" y="15935"/>
                        <a:pt x="178" y="15562"/>
                        <a:pt x="178" y="15313"/>
                      </a:cubicBezTo>
                      <a:cubicBezTo>
                        <a:pt x="178" y="15126"/>
                        <a:pt x="846" y="14566"/>
                        <a:pt x="935" y="14566"/>
                      </a:cubicBezTo>
                      <a:cubicBezTo>
                        <a:pt x="1024" y="14566"/>
                        <a:pt x="1113" y="14690"/>
                        <a:pt x="1247" y="14628"/>
                      </a:cubicBezTo>
                      <a:cubicBezTo>
                        <a:pt x="2138" y="14628"/>
                        <a:pt x="2138" y="14628"/>
                        <a:pt x="2138" y="14628"/>
                      </a:cubicBezTo>
                      <a:cubicBezTo>
                        <a:pt x="2182" y="14753"/>
                        <a:pt x="2360" y="14815"/>
                        <a:pt x="2449" y="14815"/>
                      </a:cubicBezTo>
                      <a:cubicBezTo>
                        <a:pt x="3385" y="14815"/>
                        <a:pt x="3385" y="14815"/>
                        <a:pt x="3385" y="14815"/>
                      </a:cubicBezTo>
                      <a:cubicBezTo>
                        <a:pt x="3652" y="14753"/>
                        <a:pt x="3741" y="14939"/>
                        <a:pt x="3964" y="14939"/>
                      </a:cubicBezTo>
                      <a:cubicBezTo>
                        <a:pt x="4097" y="14939"/>
                        <a:pt x="4365" y="14815"/>
                        <a:pt x="4454" y="14815"/>
                      </a:cubicBezTo>
                      <a:cubicBezTo>
                        <a:pt x="4454" y="14255"/>
                        <a:pt x="4676" y="14068"/>
                        <a:pt x="4676" y="13570"/>
                      </a:cubicBezTo>
                      <a:cubicBezTo>
                        <a:pt x="4676" y="13446"/>
                        <a:pt x="4676" y="12948"/>
                        <a:pt x="4676" y="12823"/>
                      </a:cubicBezTo>
                      <a:cubicBezTo>
                        <a:pt x="4632" y="12823"/>
                        <a:pt x="4632" y="12823"/>
                        <a:pt x="4632" y="12823"/>
                      </a:cubicBezTo>
                      <a:cubicBezTo>
                        <a:pt x="4676" y="12761"/>
                        <a:pt x="4721" y="12512"/>
                        <a:pt x="4721" y="12450"/>
                      </a:cubicBezTo>
                      <a:cubicBezTo>
                        <a:pt x="4721" y="12201"/>
                        <a:pt x="4587" y="12263"/>
                        <a:pt x="4587" y="12014"/>
                      </a:cubicBezTo>
                      <a:cubicBezTo>
                        <a:pt x="4186" y="12014"/>
                        <a:pt x="4097" y="11516"/>
                        <a:pt x="4097" y="11080"/>
                      </a:cubicBezTo>
                      <a:cubicBezTo>
                        <a:pt x="3964" y="11080"/>
                        <a:pt x="3964" y="10893"/>
                        <a:pt x="3875" y="10893"/>
                      </a:cubicBezTo>
                      <a:cubicBezTo>
                        <a:pt x="3518" y="10769"/>
                        <a:pt x="2672" y="10520"/>
                        <a:pt x="2672" y="10146"/>
                      </a:cubicBezTo>
                      <a:cubicBezTo>
                        <a:pt x="2672" y="10146"/>
                        <a:pt x="2672" y="10022"/>
                        <a:pt x="2672" y="10022"/>
                      </a:cubicBezTo>
                      <a:cubicBezTo>
                        <a:pt x="2672" y="9773"/>
                        <a:pt x="3207" y="9586"/>
                        <a:pt x="3385" y="9524"/>
                      </a:cubicBezTo>
                      <a:cubicBezTo>
                        <a:pt x="3474" y="9711"/>
                        <a:pt x="3786" y="9773"/>
                        <a:pt x="3919" y="9773"/>
                      </a:cubicBezTo>
                      <a:cubicBezTo>
                        <a:pt x="4097" y="9773"/>
                        <a:pt x="4320" y="9711"/>
                        <a:pt x="4365" y="9648"/>
                      </a:cubicBezTo>
                      <a:cubicBezTo>
                        <a:pt x="4365" y="9462"/>
                        <a:pt x="4365" y="9462"/>
                        <a:pt x="4365" y="9462"/>
                      </a:cubicBezTo>
                      <a:cubicBezTo>
                        <a:pt x="4231" y="9399"/>
                        <a:pt x="4320" y="9026"/>
                        <a:pt x="4275" y="8901"/>
                      </a:cubicBezTo>
                      <a:cubicBezTo>
                        <a:pt x="4275" y="8715"/>
                        <a:pt x="4275" y="8715"/>
                        <a:pt x="4275" y="8715"/>
                      </a:cubicBezTo>
                      <a:cubicBezTo>
                        <a:pt x="4498" y="8715"/>
                        <a:pt x="4498" y="8715"/>
                        <a:pt x="4498" y="8715"/>
                      </a:cubicBezTo>
                      <a:cubicBezTo>
                        <a:pt x="4632" y="8901"/>
                        <a:pt x="4854" y="9026"/>
                        <a:pt x="5077" y="9026"/>
                      </a:cubicBezTo>
                      <a:cubicBezTo>
                        <a:pt x="5211" y="9026"/>
                        <a:pt x="5344" y="8839"/>
                        <a:pt x="5389" y="8652"/>
                      </a:cubicBezTo>
                      <a:cubicBezTo>
                        <a:pt x="6012" y="8652"/>
                        <a:pt x="6146" y="8030"/>
                        <a:pt x="6280" y="7407"/>
                      </a:cubicBezTo>
                      <a:cubicBezTo>
                        <a:pt x="6369" y="7407"/>
                        <a:pt x="6458" y="7345"/>
                        <a:pt x="6547" y="7345"/>
                      </a:cubicBezTo>
                      <a:cubicBezTo>
                        <a:pt x="6680" y="7283"/>
                        <a:pt x="7438" y="6847"/>
                        <a:pt x="7527" y="6723"/>
                      </a:cubicBezTo>
                      <a:cubicBezTo>
                        <a:pt x="7705" y="6474"/>
                        <a:pt x="7616" y="6163"/>
                        <a:pt x="7616" y="5851"/>
                      </a:cubicBezTo>
                      <a:cubicBezTo>
                        <a:pt x="7616" y="5727"/>
                        <a:pt x="7794" y="5540"/>
                        <a:pt x="7838" y="5540"/>
                      </a:cubicBezTo>
                      <a:cubicBezTo>
                        <a:pt x="8106" y="5167"/>
                        <a:pt x="8373" y="4731"/>
                        <a:pt x="8818" y="4731"/>
                      </a:cubicBezTo>
                      <a:cubicBezTo>
                        <a:pt x="9085" y="4731"/>
                        <a:pt x="8952" y="4793"/>
                        <a:pt x="9085" y="4731"/>
                      </a:cubicBezTo>
                      <a:cubicBezTo>
                        <a:pt x="9174" y="4793"/>
                        <a:pt x="9219" y="4606"/>
                        <a:pt x="9264" y="4544"/>
                      </a:cubicBezTo>
                      <a:cubicBezTo>
                        <a:pt x="9397" y="4357"/>
                        <a:pt x="9575" y="4482"/>
                        <a:pt x="9753" y="4482"/>
                      </a:cubicBezTo>
                      <a:cubicBezTo>
                        <a:pt x="9842" y="4482"/>
                        <a:pt x="10199" y="4233"/>
                        <a:pt x="10199" y="4046"/>
                      </a:cubicBezTo>
                      <a:cubicBezTo>
                        <a:pt x="10199" y="3922"/>
                        <a:pt x="10021" y="3361"/>
                        <a:pt x="10021" y="3361"/>
                      </a:cubicBezTo>
                      <a:cubicBezTo>
                        <a:pt x="9976" y="2614"/>
                        <a:pt x="9664" y="2365"/>
                        <a:pt x="9664" y="1743"/>
                      </a:cubicBezTo>
                      <a:cubicBezTo>
                        <a:pt x="9664" y="560"/>
                        <a:pt x="10421" y="498"/>
                        <a:pt x="10911" y="0"/>
                      </a:cubicBezTo>
                      <a:cubicBezTo>
                        <a:pt x="10911" y="311"/>
                        <a:pt x="10911" y="311"/>
                        <a:pt x="10911" y="311"/>
                      </a:cubicBezTo>
                      <a:cubicBezTo>
                        <a:pt x="10822" y="622"/>
                        <a:pt x="10778" y="747"/>
                        <a:pt x="10778" y="1058"/>
                      </a:cubicBezTo>
                      <a:cubicBezTo>
                        <a:pt x="10778" y="1307"/>
                        <a:pt x="11000" y="1369"/>
                        <a:pt x="11179" y="1369"/>
                      </a:cubicBezTo>
                      <a:cubicBezTo>
                        <a:pt x="11179" y="1432"/>
                        <a:pt x="11179" y="1494"/>
                        <a:pt x="11179" y="1556"/>
                      </a:cubicBezTo>
                      <a:cubicBezTo>
                        <a:pt x="11179" y="1681"/>
                        <a:pt x="11000" y="1743"/>
                        <a:pt x="10911" y="1805"/>
                      </a:cubicBezTo>
                      <a:cubicBezTo>
                        <a:pt x="10733" y="2116"/>
                        <a:pt x="10511" y="2365"/>
                        <a:pt x="10511" y="2863"/>
                      </a:cubicBezTo>
                      <a:cubicBezTo>
                        <a:pt x="10511" y="3112"/>
                        <a:pt x="10600" y="3299"/>
                        <a:pt x="10689" y="3361"/>
                      </a:cubicBezTo>
                      <a:cubicBezTo>
                        <a:pt x="10689" y="3486"/>
                        <a:pt x="10733" y="3548"/>
                        <a:pt x="10689" y="3673"/>
                      </a:cubicBezTo>
                      <a:cubicBezTo>
                        <a:pt x="10911" y="3673"/>
                        <a:pt x="11000" y="3735"/>
                        <a:pt x="11179" y="3735"/>
                      </a:cubicBezTo>
                      <a:cubicBezTo>
                        <a:pt x="11223" y="3922"/>
                        <a:pt x="11268" y="4108"/>
                        <a:pt x="11312" y="4108"/>
                      </a:cubicBezTo>
                      <a:cubicBezTo>
                        <a:pt x="11847" y="4108"/>
                        <a:pt x="12203" y="3486"/>
                        <a:pt x="12693" y="3548"/>
                      </a:cubicBezTo>
                      <a:cubicBezTo>
                        <a:pt x="12648" y="3673"/>
                        <a:pt x="12559" y="3735"/>
                        <a:pt x="12559" y="3859"/>
                      </a:cubicBezTo>
                      <a:cubicBezTo>
                        <a:pt x="12559" y="3922"/>
                        <a:pt x="12871" y="4233"/>
                        <a:pt x="12871" y="4233"/>
                      </a:cubicBezTo>
                      <a:cubicBezTo>
                        <a:pt x="13094" y="4233"/>
                        <a:pt x="13138" y="4046"/>
                        <a:pt x="13227" y="3984"/>
                      </a:cubicBezTo>
                      <a:cubicBezTo>
                        <a:pt x="13539" y="3735"/>
                        <a:pt x="13806" y="3859"/>
                        <a:pt x="14118" y="3673"/>
                      </a:cubicBezTo>
                      <a:cubicBezTo>
                        <a:pt x="14296" y="3548"/>
                        <a:pt x="14608" y="3112"/>
                        <a:pt x="14831" y="3112"/>
                      </a:cubicBezTo>
                      <a:cubicBezTo>
                        <a:pt x="15098" y="3112"/>
                        <a:pt x="15365" y="3175"/>
                        <a:pt x="15499" y="3237"/>
                      </a:cubicBezTo>
                      <a:cubicBezTo>
                        <a:pt x="15454" y="3361"/>
                        <a:pt x="15409" y="3486"/>
                        <a:pt x="15409" y="3548"/>
                      </a:cubicBezTo>
                      <a:cubicBezTo>
                        <a:pt x="15944" y="3548"/>
                        <a:pt x="16478" y="3424"/>
                        <a:pt x="16835" y="3424"/>
                      </a:cubicBezTo>
                      <a:cubicBezTo>
                        <a:pt x="17191" y="3424"/>
                        <a:pt x="17458" y="3361"/>
                        <a:pt x="17859" y="3361"/>
                      </a:cubicBezTo>
                      <a:cubicBezTo>
                        <a:pt x="18260" y="3361"/>
                        <a:pt x="18438" y="4357"/>
                        <a:pt x="18438" y="4980"/>
                      </a:cubicBezTo>
                      <a:cubicBezTo>
                        <a:pt x="18438" y="5353"/>
                        <a:pt x="18171" y="5540"/>
                        <a:pt x="18171" y="5914"/>
                      </a:cubicBezTo>
                      <a:cubicBezTo>
                        <a:pt x="18171" y="6474"/>
                        <a:pt x="18527" y="6847"/>
                        <a:pt x="18527" y="7345"/>
                      </a:cubicBezTo>
                      <a:cubicBezTo>
                        <a:pt x="18527" y="7656"/>
                        <a:pt x="18171" y="7781"/>
                        <a:pt x="18082" y="7968"/>
                      </a:cubicBezTo>
                      <a:cubicBezTo>
                        <a:pt x="17859" y="8466"/>
                        <a:pt x="17770" y="8901"/>
                        <a:pt x="17770" y="9524"/>
                      </a:cubicBezTo>
                      <a:cubicBezTo>
                        <a:pt x="17770" y="10333"/>
                        <a:pt x="18171" y="10146"/>
                        <a:pt x="18616" y="10146"/>
                      </a:cubicBezTo>
                      <a:cubicBezTo>
                        <a:pt x="19240" y="10146"/>
                        <a:pt x="19551" y="9773"/>
                        <a:pt x="20041" y="9773"/>
                      </a:cubicBezTo>
                      <a:cubicBezTo>
                        <a:pt x="20531" y="9773"/>
                        <a:pt x="20442" y="11205"/>
                        <a:pt x="20932" y="11205"/>
                      </a:cubicBezTo>
                      <a:cubicBezTo>
                        <a:pt x="20932" y="12325"/>
                        <a:pt x="20932" y="12325"/>
                        <a:pt x="20932" y="12325"/>
                      </a:cubicBezTo>
                      <a:cubicBezTo>
                        <a:pt x="20932" y="12450"/>
                        <a:pt x="20976" y="12512"/>
                        <a:pt x="21021" y="12512"/>
                      </a:cubicBezTo>
                      <a:cubicBezTo>
                        <a:pt x="21110" y="12699"/>
                        <a:pt x="21110" y="12699"/>
                        <a:pt x="21110" y="12699"/>
                      </a:cubicBezTo>
                      <a:cubicBezTo>
                        <a:pt x="21199" y="12699"/>
                        <a:pt x="21466" y="12574"/>
                        <a:pt x="21600" y="12512"/>
                      </a:cubicBezTo>
                      <a:cubicBezTo>
                        <a:pt x="21600" y="12699"/>
                        <a:pt x="21600" y="12823"/>
                        <a:pt x="21600" y="12948"/>
                      </a:cubicBezTo>
                      <a:cubicBezTo>
                        <a:pt x="21422" y="13010"/>
                        <a:pt x="21199" y="13134"/>
                        <a:pt x="21199" y="13446"/>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02" name="Shape 1828"/>
                <p:cNvSpPr>
                  <a:spLocks/>
                </p:cNvSpPr>
                <p:nvPr/>
              </p:nvSpPr>
              <p:spPr bwMode="auto">
                <a:xfrm>
                  <a:off x="340306" y="447308"/>
                  <a:ext cx="592308" cy="571461"/>
                </a:xfrm>
                <a:custGeom>
                  <a:avLst/>
                  <a:gdLst>
                    <a:gd name="T0" fmla="*/ 2147483647 w 21600"/>
                    <a:gd name="T1" fmla="*/ 2147483647 h 21464"/>
                    <a:gd name="T2" fmla="*/ 2147483647 w 21600"/>
                    <a:gd name="T3" fmla="*/ 2147483647 h 21464"/>
                    <a:gd name="T4" fmla="*/ 2147483647 w 21600"/>
                    <a:gd name="T5" fmla="*/ 2147483647 h 21464"/>
                    <a:gd name="T6" fmla="*/ 2147483647 w 21600"/>
                    <a:gd name="T7" fmla="*/ 2147483647 h 21464"/>
                    <a:gd name="T8" fmla="*/ 0 60000 65536"/>
                    <a:gd name="T9" fmla="*/ 1 60000 65536"/>
                    <a:gd name="T10" fmla="*/ 2 60000 65536"/>
                    <a:gd name="T11" fmla="*/ 3 60000 65536"/>
                    <a:gd name="T12" fmla="*/ 0 w 21600"/>
                    <a:gd name="T13" fmla="*/ 0 h 21464"/>
                    <a:gd name="T14" fmla="*/ 21600 w 21600"/>
                    <a:gd name="T15" fmla="*/ 21464 h 21464"/>
                  </a:gdLst>
                  <a:ahLst/>
                  <a:cxnLst>
                    <a:cxn ang="T8">
                      <a:pos x="T0" y="T1"/>
                    </a:cxn>
                    <a:cxn ang="T9">
                      <a:pos x="T2" y="T3"/>
                    </a:cxn>
                    <a:cxn ang="T10">
                      <a:pos x="T4" y="T5"/>
                    </a:cxn>
                    <a:cxn ang="T11">
                      <a:pos x="T6" y="T7"/>
                    </a:cxn>
                  </a:cxnLst>
                  <a:rect l="T12" t="T13" r="T14" b="T15"/>
                  <a:pathLst>
                    <a:path w="21600" h="21464" extrusionOk="0">
                      <a:moveTo>
                        <a:pt x="5020" y="16641"/>
                      </a:moveTo>
                      <a:cubicBezTo>
                        <a:pt x="4624" y="16506"/>
                        <a:pt x="4558" y="16234"/>
                        <a:pt x="4360" y="15894"/>
                      </a:cubicBezTo>
                      <a:cubicBezTo>
                        <a:pt x="3765" y="16777"/>
                        <a:pt x="2840" y="17932"/>
                        <a:pt x="1585" y="17932"/>
                      </a:cubicBezTo>
                      <a:cubicBezTo>
                        <a:pt x="1453" y="17932"/>
                        <a:pt x="264" y="17253"/>
                        <a:pt x="264" y="17117"/>
                      </a:cubicBezTo>
                      <a:cubicBezTo>
                        <a:pt x="264" y="16845"/>
                        <a:pt x="661" y="16709"/>
                        <a:pt x="793" y="16641"/>
                      </a:cubicBezTo>
                      <a:cubicBezTo>
                        <a:pt x="793" y="16234"/>
                        <a:pt x="793" y="16234"/>
                        <a:pt x="793" y="16234"/>
                      </a:cubicBezTo>
                      <a:cubicBezTo>
                        <a:pt x="396" y="16234"/>
                        <a:pt x="396" y="16234"/>
                        <a:pt x="0" y="16370"/>
                      </a:cubicBezTo>
                      <a:cubicBezTo>
                        <a:pt x="0" y="16166"/>
                        <a:pt x="330" y="15758"/>
                        <a:pt x="528" y="15555"/>
                      </a:cubicBezTo>
                      <a:cubicBezTo>
                        <a:pt x="66" y="15011"/>
                        <a:pt x="0" y="14264"/>
                        <a:pt x="0" y="13449"/>
                      </a:cubicBezTo>
                      <a:cubicBezTo>
                        <a:pt x="0" y="12973"/>
                        <a:pt x="462" y="13041"/>
                        <a:pt x="661" y="12770"/>
                      </a:cubicBezTo>
                      <a:cubicBezTo>
                        <a:pt x="991" y="12226"/>
                        <a:pt x="1321" y="11887"/>
                        <a:pt x="1982" y="11683"/>
                      </a:cubicBezTo>
                      <a:cubicBezTo>
                        <a:pt x="2510" y="11547"/>
                        <a:pt x="2576" y="10868"/>
                        <a:pt x="3633" y="10936"/>
                      </a:cubicBezTo>
                      <a:cubicBezTo>
                        <a:pt x="3303" y="10868"/>
                        <a:pt x="3237" y="10800"/>
                        <a:pt x="2972" y="10732"/>
                      </a:cubicBezTo>
                      <a:cubicBezTo>
                        <a:pt x="4228" y="10392"/>
                        <a:pt x="4690" y="9373"/>
                        <a:pt x="5615" y="8626"/>
                      </a:cubicBezTo>
                      <a:cubicBezTo>
                        <a:pt x="5945" y="8422"/>
                        <a:pt x="5879" y="7472"/>
                        <a:pt x="6143" y="7472"/>
                      </a:cubicBezTo>
                      <a:cubicBezTo>
                        <a:pt x="6143" y="7472"/>
                        <a:pt x="6407" y="6792"/>
                        <a:pt x="6407" y="6792"/>
                      </a:cubicBezTo>
                      <a:cubicBezTo>
                        <a:pt x="6738" y="6181"/>
                        <a:pt x="7200" y="5773"/>
                        <a:pt x="7794" y="5502"/>
                      </a:cubicBezTo>
                      <a:cubicBezTo>
                        <a:pt x="8389" y="5298"/>
                        <a:pt x="9182" y="4279"/>
                        <a:pt x="9380" y="3600"/>
                      </a:cubicBezTo>
                      <a:cubicBezTo>
                        <a:pt x="8653" y="3804"/>
                        <a:pt x="8323" y="4143"/>
                        <a:pt x="7662" y="4143"/>
                      </a:cubicBezTo>
                      <a:cubicBezTo>
                        <a:pt x="7794" y="3939"/>
                        <a:pt x="8125" y="3804"/>
                        <a:pt x="8191" y="3736"/>
                      </a:cubicBezTo>
                      <a:cubicBezTo>
                        <a:pt x="8059" y="3736"/>
                        <a:pt x="7794" y="3668"/>
                        <a:pt x="7794" y="3668"/>
                      </a:cubicBezTo>
                      <a:cubicBezTo>
                        <a:pt x="7861" y="3328"/>
                        <a:pt x="7993" y="3192"/>
                        <a:pt x="8191" y="3192"/>
                      </a:cubicBezTo>
                      <a:cubicBezTo>
                        <a:pt x="8323" y="3192"/>
                        <a:pt x="8389" y="3260"/>
                        <a:pt x="8455" y="3260"/>
                      </a:cubicBezTo>
                      <a:cubicBezTo>
                        <a:pt x="8521" y="3056"/>
                        <a:pt x="8653" y="2989"/>
                        <a:pt x="8719" y="2853"/>
                      </a:cubicBezTo>
                      <a:cubicBezTo>
                        <a:pt x="8851" y="3056"/>
                        <a:pt x="8917" y="3192"/>
                        <a:pt x="8785" y="3396"/>
                      </a:cubicBezTo>
                      <a:cubicBezTo>
                        <a:pt x="9248" y="3396"/>
                        <a:pt x="9380" y="3736"/>
                        <a:pt x="9776" y="3736"/>
                      </a:cubicBezTo>
                      <a:cubicBezTo>
                        <a:pt x="9908" y="3736"/>
                        <a:pt x="10239" y="2989"/>
                        <a:pt x="10305" y="2989"/>
                      </a:cubicBezTo>
                      <a:cubicBezTo>
                        <a:pt x="10106" y="2921"/>
                        <a:pt x="10106" y="2853"/>
                        <a:pt x="9842" y="2921"/>
                      </a:cubicBezTo>
                      <a:cubicBezTo>
                        <a:pt x="9974" y="2649"/>
                        <a:pt x="10172" y="2445"/>
                        <a:pt x="10503" y="2445"/>
                      </a:cubicBezTo>
                      <a:cubicBezTo>
                        <a:pt x="10701" y="2445"/>
                        <a:pt x="10899" y="2513"/>
                        <a:pt x="11097" y="2377"/>
                      </a:cubicBezTo>
                      <a:cubicBezTo>
                        <a:pt x="10899" y="2241"/>
                        <a:pt x="10965" y="2241"/>
                        <a:pt x="10833" y="2106"/>
                      </a:cubicBezTo>
                      <a:cubicBezTo>
                        <a:pt x="11163" y="1834"/>
                        <a:pt x="11626" y="1834"/>
                        <a:pt x="12088" y="1766"/>
                      </a:cubicBezTo>
                      <a:cubicBezTo>
                        <a:pt x="12088" y="2106"/>
                        <a:pt x="12088" y="2106"/>
                        <a:pt x="12088" y="2106"/>
                      </a:cubicBezTo>
                      <a:cubicBezTo>
                        <a:pt x="12484" y="2038"/>
                        <a:pt x="12550" y="1358"/>
                        <a:pt x="13145" y="1290"/>
                      </a:cubicBezTo>
                      <a:cubicBezTo>
                        <a:pt x="13145" y="1834"/>
                        <a:pt x="13145" y="1834"/>
                        <a:pt x="13145" y="1834"/>
                      </a:cubicBezTo>
                      <a:cubicBezTo>
                        <a:pt x="13541" y="1087"/>
                        <a:pt x="14070" y="1290"/>
                        <a:pt x="14598" y="1019"/>
                      </a:cubicBezTo>
                      <a:cubicBezTo>
                        <a:pt x="14334" y="883"/>
                        <a:pt x="14136" y="815"/>
                        <a:pt x="14136" y="611"/>
                      </a:cubicBezTo>
                      <a:cubicBezTo>
                        <a:pt x="14136" y="475"/>
                        <a:pt x="14664" y="339"/>
                        <a:pt x="14730" y="204"/>
                      </a:cubicBezTo>
                      <a:cubicBezTo>
                        <a:pt x="14928" y="407"/>
                        <a:pt x="15061" y="611"/>
                        <a:pt x="15325" y="611"/>
                      </a:cubicBezTo>
                      <a:cubicBezTo>
                        <a:pt x="15787" y="611"/>
                        <a:pt x="16910" y="-136"/>
                        <a:pt x="16910" y="272"/>
                      </a:cubicBezTo>
                      <a:cubicBezTo>
                        <a:pt x="16910" y="679"/>
                        <a:pt x="16382" y="815"/>
                        <a:pt x="16316" y="1222"/>
                      </a:cubicBezTo>
                      <a:cubicBezTo>
                        <a:pt x="16844" y="1290"/>
                        <a:pt x="17042" y="611"/>
                        <a:pt x="17571" y="339"/>
                      </a:cubicBezTo>
                      <a:cubicBezTo>
                        <a:pt x="17637" y="543"/>
                        <a:pt x="17637" y="679"/>
                        <a:pt x="17703" y="883"/>
                      </a:cubicBezTo>
                      <a:cubicBezTo>
                        <a:pt x="18099" y="475"/>
                        <a:pt x="18297" y="339"/>
                        <a:pt x="18826" y="0"/>
                      </a:cubicBezTo>
                      <a:cubicBezTo>
                        <a:pt x="18826" y="407"/>
                        <a:pt x="18760" y="679"/>
                        <a:pt x="19090" y="747"/>
                      </a:cubicBezTo>
                      <a:cubicBezTo>
                        <a:pt x="19156" y="475"/>
                        <a:pt x="19288" y="272"/>
                        <a:pt x="19552" y="272"/>
                      </a:cubicBezTo>
                      <a:cubicBezTo>
                        <a:pt x="19684" y="272"/>
                        <a:pt x="20279" y="611"/>
                        <a:pt x="20543" y="747"/>
                      </a:cubicBezTo>
                      <a:cubicBezTo>
                        <a:pt x="20279" y="1494"/>
                        <a:pt x="20015" y="1222"/>
                        <a:pt x="19354" y="1494"/>
                      </a:cubicBezTo>
                      <a:cubicBezTo>
                        <a:pt x="19684" y="1698"/>
                        <a:pt x="19883" y="1766"/>
                        <a:pt x="19883" y="1902"/>
                      </a:cubicBezTo>
                      <a:cubicBezTo>
                        <a:pt x="20147" y="1970"/>
                        <a:pt x="20741" y="2038"/>
                        <a:pt x="20807" y="2038"/>
                      </a:cubicBezTo>
                      <a:cubicBezTo>
                        <a:pt x="20411" y="2309"/>
                        <a:pt x="19354" y="2853"/>
                        <a:pt x="19354" y="3600"/>
                      </a:cubicBezTo>
                      <a:cubicBezTo>
                        <a:pt x="19354" y="4143"/>
                        <a:pt x="20411" y="4075"/>
                        <a:pt x="20411" y="4755"/>
                      </a:cubicBezTo>
                      <a:cubicBezTo>
                        <a:pt x="20411" y="5298"/>
                        <a:pt x="19883" y="5502"/>
                        <a:pt x="19883" y="6045"/>
                      </a:cubicBezTo>
                      <a:cubicBezTo>
                        <a:pt x="19883" y="6589"/>
                        <a:pt x="20477" y="6928"/>
                        <a:pt x="20477" y="7539"/>
                      </a:cubicBezTo>
                      <a:cubicBezTo>
                        <a:pt x="20477" y="7879"/>
                        <a:pt x="20147" y="8083"/>
                        <a:pt x="20147" y="8422"/>
                      </a:cubicBezTo>
                      <a:cubicBezTo>
                        <a:pt x="20147" y="9102"/>
                        <a:pt x="21006" y="9238"/>
                        <a:pt x="21006" y="9917"/>
                      </a:cubicBezTo>
                      <a:cubicBezTo>
                        <a:pt x="21006" y="10121"/>
                        <a:pt x="20741" y="10256"/>
                        <a:pt x="20675" y="10324"/>
                      </a:cubicBezTo>
                      <a:cubicBezTo>
                        <a:pt x="20939" y="10800"/>
                        <a:pt x="21600" y="10936"/>
                        <a:pt x="21600" y="11547"/>
                      </a:cubicBezTo>
                      <a:cubicBezTo>
                        <a:pt x="21600" y="12566"/>
                        <a:pt x="19618" y="13653"/>
                        <a:pt x="19024" y="14468"/>
                      </a:cubicBezTo>
                      <a:cubicBezTo>
                        <a:pt x="18694" y="15079"/>
                        <a:pt x="17372" y="15215"/>
                        <a:pt x="16844" y="15079"/>
                      </a:cubicBezTo>
                      <a:cubicBezTo>
                        <a:pt x="16250" y="15283"/>
                        <a:pt x="15589" y="15555"/>
                        <a:pt x="15061" y="15555"/>
                      </a:cubicBezTo>
                      <a:cubicBezTo>
                        <a:pt x="14664" y="15555"/>
                        <a:pt x="14400" y="15487"/>
                        <a:pt x="14400" y="15147"/>
                      </a:cubicBezTo>
                      <a:cubicBezTo>
                        <a:pt x="13806" y="15147"/>
                        <a:pt x="13145" y="14739"/>
                        <a:pt x="13145" y="14128"/>
                      </a:cubicBezTo>
                      <a:cubicBezTo>
                        <a:pt x="13145" y="13789"/>
                        <a:pt x="13475" y="13585"/>
                        <a:pt x="13607" y="13449"/>
                      </a:cubicBezTo>
                      <a:cubicBezTo>
                        <a:pt x="13277" y="13313"/>
                        <a:pt x="13013" y="12634"/>
                        <a:pt x="13013" y="12294"/>
                      </a:cubicBezTo>
                      <a:cubicBezTo>
                        <a:pt x="13013" y="12090"/>
                        <a:pt x="13079" y="11955"/>
                        <a:pt x="13013" y="11683"/>
                      </a:cubicBezTo>
                      <a:cubicBezTo>
                        <a:pt x="14268" y="11683"/>
                        <a:pt x="14862" y="10053"/>
                        <a:pt x="15655" y="9645"/>
                      </a:cubicBezTo>
                      <a:cubicBezTo>
                        <a:pt x="16051" y="9373"/>
                        <a:pt x="16778" y="9238"/>
                        <a:pt x="16778" y="8694"/>
                      </a:cubicBezTo>
                      <a:cubicBezTo>
                        <a:pt x="16778" y="7947"/>
                        <a:pt x="15787" y="7811"/>
                        <a:pt x="15061" y="7811"/>
                      </a:cubicBezTo>
                      <a:cubicBezTo>
                        <a:pt x="14070" y="7811"/>
                        <a:pt x="13343" y="8151"/>
                        <a:pt x="13343" y="9034"/>
                      </a:cubicBezTo>
                      <a:cubicBezTo>
                        <a:pt x="13343" y="9373"/>
                        <a:pt x="13409" y="9509"/>
                        <a:pt x="13343" y="9713"/>
                      </a:cubicBezTo>
                      <a:cubicBezTo>
                        <a:pt x="13343" y="10392"/>
                        <a:pt x="11956" y="11004"/>
                        <a:pt x="11361" y="11343"/>
                      </a:cubicBezTo>
                      <a:cubicBezTo>
                        <a:pt x="10899" y="11683"/>
                        <a:pt x="10371" y="11751"/>
                        <a:pt x="10040" y="12294"/>
                      </a:cubicBezTo>
                      <a:cubicBezTo>
                        <a:pt x="9842" y="12702"/>
                        <a:pt x="10106" y="13313"/>
                        <a:pt x="9644" y="13517"/>
                      </a:cubicBezTo>
                      <a:cubicBezTo>
                        <a:pt x="9644" y="14128"/>
                        <a:pt x="9644" y="14128"/>
                        <a:pt x="9644" y="14128"/>
                      </a:cubicBezTo>
                      <a:cubicBezTo>
                        <a:pt x="9842" y="14264"/>
                        <a:pt x="9908" y="14468"/>
                        <a:pt x="9908" y="14672"/>
                      </a:cubicBezTo>
                      <a:cubicBezTo>
                        <a:pt x="10437" y="14739"/>
                        <a:pt x="11229" y="15283"/>
                        <a:pt x="11229" y="15826"/>
                      </a:cubicBezTo>
                      <a:cubicBezTo>
                        <a:pt x="11229" y="16302"/>
                        <a:pt x="10371" y="17049"/>
                        <a:pt x="10040" y="17049"/>
                      </a:cubicBezTo>
                      <a:cubicBezTo>
                        <a:pt x="9446" y="17049"/>
                        <a:pt x="9248" y="17932"/>
                        <a:pt x="9248" y="18543"/>
                      </a:cubicBezTo>
                      <a:cubicBezTo>
                        <a:pt x="9248" y="18883"/>
                        <a:pt x="9512" y="19019"/>
                        <a:pt x="9644" y="19087"/>
                      </a:cubicBezTo>
                      <a:cubicBezTo>
                        <a:pt x="9578" y="19834"/>
                        <a:pt x="8917" y="19902"/>
                        <a:pt x="8785" y="20513"/>
                      </a:cubicBezTo>
                      <a:cubicBezTo>
                        <a:pt x="8389" y="20513"/>
                        <a:pt x="8257" y="20513"/>
                        <a:pt x="7993" y="20513"/>
                      </a:cubicBezTo>
                      <a:cubicBezTo>
                        <a:pt x="7530" y="20513"/>
                        <a:pt x="7332" y="21464"/>
                        <a:pt x="6606" y="21464"/>
                      </a:cubicBezTo>
                      <a:cubicBezTo>
                        <a:pt x="6407" y="21464"/>
                        <a:pt x="5945" y="20173"/>
                        <a:pt x="5945" y="20038"/>
                      </a:cubicBezTo>
                      <a:cubicBezTo>
                        <a:pt x="5945" y="19970"/>
                        <a:pt x="6011" y="19834"/>
                        <a:pt x="6011" y="19766"/>
                      </a:cubicBezTo>
                      <a:cubicBezTo>
                        <a:pt x="5549" y="19222"/>
                        <a:pt x="5615" y="18815"/>
                        <a:pt x="5417" y="18136"/>
                      </a:cubicBezTo>
                      <a:cubicBezTo>
                        <a:pt x="5218" y="17728"/>
                        <a:pt x="4822" y="17592"/>
                        <a:pt x="4822" y="17049"/>
                      </a:cubicBezTo>
                      <a:cubicBezTo>
                        <a:pt x="4822" y="16845"/>
                        <a:pt x="4954" y="16573"/>
                        <a:pt x="5020" y="16506"/>
                      </a:cubicBezTo>
                      <a:lnTo>
                        <a:pt x="5020" y="16641"/>
                      </a:ln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03" name="Shape 1829"/>
                <p:cNvSpPr>
                  <a:spLocks/>
                </p:cNvSpPr>
                <p:nvPr/>
              </p:nvSpPr>
              <p:spPr bwMode="auto">
                <a:xfrm>
                  <a:off x="460921" y="28000"/>
                  <a:ext cx="318770" cy="174463"/>
                </a:xfrm>
                <a:custGeom>
                  <a:avLst/>
                  <a:gdLst>
                    <a:gd name="T0" fmla="*/ 2147483647 w 21600"/>
                    <a:gd name="T1" fmla="*/ 371256594 h 21600"/>
                    <a:gd name="T2" fmla="*/ 2147483647 w 21600"/>
                    <a:gd name="T3" fmla="*/ 371256594 h 21600"/>
                    <a:gd name="T4" fmla="*/ 2147483647 w 21600"/>
                    <a:gd name="T5" fmla="*/ 371256594 h 21600"/>
                    <a:gd name="T6" fmla="*/ 2147483647 w 21600"/>
                    <a:gd name="T7" fmla="*/ 371256594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18164" y="17592"/>
                      </a:moveTo>
                      <a:cubicBezTo>
                        <a:pt x="18041" y="16924"/>
                        <a:pt x="18041" y="16478"/>
                        <a:pt x="18164" y="15810"/>
                      </a:cubicBezTo>
                      <a:cubicBezTo>
                        <a:pt x="17550" y="15810"/>
                        <a:pt x="16445" y="15810"/>
                        <a:pt x="15709" y="15810"/>
                      </a:cubicBezTo>
                      <a:cubicBezTo>
                        <a:pt x="15832" y="14029"/>
                        <a:pt x="16445" y="14474"/>
                        <a:pt x="16568" y="12915"/>
                      </a:cubicBezTo>
                      <a:cubicBezTo>
                        <a:pt x="16200" y="12693"/>
                        <a:pt x="15709" y="10911"/>
                        <a:pt x="15464" y="10243"/>
                      </a:cubicBezTo>
                      <a:cubicBezTo>
                        <a:pt x="15709" y="10021"/>
                        <a:pt x="15955" y="10021"/>
                        <a:pt x="16200" y="10021"/>
                      </a:cubicBezTo>
                      <a:cubicBezTo>
                        <a:pt x="15341" y="9798"/>
                        <a:pt x="14850" y="8462"/>
                        <a:pt x="14850" y="8462"/>
                      </a:cubicBezTo>
                      <a:cubicBezTo>
                        <a:pt x="13009" y="8462"/>
                        <a:pt x="12518" y="12915"/>
                        <a:pt x="11905" y="15365"/>
                      </a:cubicBezTo>
                      <a:cubicBezTo>
                        <a:pt x="11782" y="16033"/>
                        <a:pt x="11414" y="15810"/>
                        <a:pt x="11045" y="16256"/>
                      </a:cubicBezTo>
                      <a:cubicBezTo>
                        <a:pt x="10186" y="17592"/>
                        <a:pt x="10309" y="20264"/>
                        <a:pt x="9573" y="21600"/>
                      </a:cubicBezTo>
                      <a:cubicBezTo>
                        <a:pt x="8223" y="20041"/>
                        <a:pt x="5277" y="18705"/>
                        <a:pt x="5277" y="15365"/>
                      </a:cubicBezTo>
                      <a:cubicBezTo>
                        <a:pt x="6014" y="15142"/>
                        <a:pt x="7364" y="15588"/>
                        <a:pt x="7364" y="15588"/>
                      </a:cubicBezTo>
                      <a:cubicBezTo>
                        <a:pt x="7855" y="14697"/>
                        <a:pt x="8468" y="14920"/>
                        <a:pt x="9082" y="14697"/>
                      </a:cubicBezTo>
                      <a:cubicBezTo>
                        <a:pt x="8836" y="14252"/>
                        <a:pt x="6995" y="14252"/>
                        <a:pt x="6627" y="14252"/>
                      </a:cubicBezTo>
                      <a:cubicBezTo>
                        <a:pt x="6014" y="14252"/>
                        <a:pt x="4664" y="15365"/>
                        <a:pt x="4664" y="12915"/>
                      </a:cubicBezTo>
                      <a:cubicBezTo>
                        <a:pt x="4664" y="12025"/>
                        <a:pt x="5891" y="12025"/>
                        <a:pt x="6136" y="12025"/>
                      </a:cubicBezTo>
                      <a:cubicBezTo>
                        <a:pt x="6873" y="11579"/>
                        <a:pt x="8345" y="10466"/>
                        <a:pt x="8836" y="9575"/>
                      </a:cubicBezTo>
                      <a:cubicBezTo>
                        <a:pt x="8100" y="9575"/>
                        <a:pt x="7732" y="9575"/>
                        <a:pt x="7486" y="9575"/>
                      </a:cubicBezTo>
                      <a:cubicBezTo>
                        <a:pt x="7364" y="9575"/>
                        <a:pt x="6873" y="8907"/>
                        <a:pt x="6627" y="8685"/>
                      </a:cubicBezTo>
                      <a:cubicBezTo>
                        <a:pt x="6505" y="8685"/>
                        <a:pt x="6382" y="8685"/>
                        <a:pt x="6259" y="8685"/>
                      </a:cubicBezTo>
                      <a:cubicBezTo>
                        <a:pt x="5768" y="9130"/>
                        <a:pt x="5768" y="11357"/>
                        <a:pt x="4664" y="11357"/>
                      </a:cubicBezTo>
                      <a:cubicBezTo>
                        <a:pt x="3805" y="11357"/>
                        <a:pt x="3191" y="10689"/>
                        <a:pt x="2823" y="9798"/>
                      </a:cubicBezTo>
                      <a:cubicBezTo>
                        <a:pt x="3068" y="9575"/>
                        <a:pt x="3191" y="9575"/>
                        <a:pt x="3314" y="9575"/>
                      </a:cubicBezTo>
                      <a:cubicBezTo>
                        <a:pt x="2332" y="8685"/>
                        <a:pt x="1595" y="7794"/>
                        <a:pt x="1841" y="6235"/>
                      </a:cubicBezTo>
                      <a:cubicBezTo>
                        <a:pt x="1595" y="6235"/>
                        <a:pt x="1473" y="5790"/>
                        <a:pt x="1350" y="5790"/>
                      </a:cubicBezTo>
                      <a:cubicBezTo>
                        <a:pt x="982" y="5790"/>
                        <a:pt x="368" y="4231"/>
                        <a:pt x="0" y="3563"/>
                      </a:cubicBezTo>
                      <a:cubicBezTo>
                        <a:pt x="245" y="3118"/>
                        <a:pt x="1350" y="1113"/>
                        <a:pt x="1964" y="1113"/>
                      </a:cubicBezTo>
                      <a:cubicBezTo>
                        <a:pt x="2823" y="1113"/>
                        <a:pt x="3314" y="1113"/>
                        <a:pt x="4664" y="1559"/>
                      </a:cubicBezTo>
                      <a:cubicBezTo>
                        <a:pt x="4295" y="2227"/>
                        <a:pt x="4173" y="2449"/>
                        <a:pt x="3927" y="2895"/>
                      </a:cubicBezTo>
                      <a:cubicBezTo>
                        <a:pt x="4541" y="3786"/>
                        <a:pt x="5032" y="3786"/>
                        <a:pt x="5400" y="4454"/>
                      </a:cubicBezTo>
                      <a:cubicBezTo>
                        <a:pt x="5155" y="4231"/>
                        <a:pt x="5032" y="3786"/>
                        <a:pt x="5032" y="3118"/>
                      </a:cubicBezTo>
                      <a:cubicBezTo>
                        <a:pt x="5032" y="2227"/>
                        <a:pt x="5523" y="1559"/>
                        <a:pt x="6014" y="1559"/>
                      </a:cubicBezTo>
                      <a:cubicBezTo>
                        <a:pt x="7364" y="1559"/>
                        <a:pt x="6995" y="4899"/>
                        <a:pt x="8345" y="5790"/>
                      </a:cubicBezTo>
                      <a:cubicBezTo>
                        <a:pt x="8100" y="4231"/>
                        <a:pt x="7732" y="3340"/>
                        <a:pt x="7732" y="1559"/>
                      </a:cubicBezTo>
                      <a:cubicBezTo>
                        <a:pt x="7732" y="0"/>
                        <a:pt x="8100" y="0"/>
                        <a:pt x="8836" y="0"/>
                      </a:cubicBezTo>
                      <a:cubicBezTo>
                        <a:pt x="9573" y="0"/>
                        <a:pt x="11045" y="891"/>
                        <a:pt x="11045" y="2004"/>
                      </a:cubicBezTo>
                      <a:cubicBezTo>
                        <a:pt x="11045" y="2672"/>
                        <a:pt x="10800" y="3340"/>
                        <a:pt x="10800" y="4008"/>
                      </a:cubicBezTo>
                      <a:cubicBezTo>
                        <a:pt x="11291" y="3563"/>
                        <a:pt x="11414" y="2672"/>
                        <a:pt x="11782" y="2672"/>
                      </a:cubicBezTo>
                      <a:cubicBezTo>
                        <a:pt x="12641" y="2672"/>
                        <a:pt x="12518" y="4231"/>
                        <a:pt x="12518" y="5122"/>
                      </a:cubicBezTo>
                      <a:cubicBezTo>
                        <a:pt x="12641" y="5122"/>
                        <a:pt x="12886" y="5122"/>
                        <a:pt x="13009" y="5122"/>
                      </a:cubicBezTo>
                      <a:cubicBezTo>
                        <a:pt x="13868" y="5122"/>
                        <a:pt x="16814" y="8016"/>
                        <a:pt x="17305" y="9130"/>
                      </a:cubicBezTo>
                      <a:cubicBezTo>
                        <a:pt x="17182" y="9353"/>
                        <a:pt x="16936" y="9353"/>
                        <a:pt x="16814" y="9353"/>
                      </a:cubicBezTo>
                      <a:cubicBezTo>
                        <a:pt x="17182" y="9575"/>
                        <a:pt x="17427" y="9353"/>
                        <a:pt x="17795" y="9353"/>
                      </a:cubicBezTo>
                      <a:cubicBezTo>
                        <a:pt x="17918" y="9798"/>
                        <a:pt x="17918" y="10466"/>
                        <a:pt x="17795" y="10911"/>
                      </a:cubicBezTo>
                      <a:cubicBezTo>
                        <a:pt x="18532" y="10911"/>
                        <a:pt x="18900" y="10911"/>
                        <a:pt x="19514" y="10911"/>
                      </a:cubicBezTo>
                      <a:cubicBezTo>
                        <a:pt x="19514" y="13806"/>
                        <a:pt x="21109" y="13138"/>
                        <a:pt x="21600" y="14252"/>
                      </a:cubicBezTo>
                      <a:cubicBezTo>
                        <a:pt x="20127" y="15142"/>
                        <a:pt x="19514" y="16924"/>
                        <a:pt x="18164" y="17592"/>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04" name="Shape 1830"/>
                <p:cNvSpPr>
                  <a:spLocks/>
                </p:cNvSpPr>
                <p:nvPr/>
              </p:nvSpPr>
              <p:spPr bwMode="auto">
                <a:xfrm>
                  <a:off x="628921" y="-1"/>
                  <a:ext cx="204616" cy="75387"/>
                </a:xfrm>
                <a:custGeom>
                  <a:avLst/>
                  <a:gdLst>
                    <a:gd name="T0" fmla="*/ 823859222 w 21600"/>
                    <a:gd name="T1" fmla="*/ 5592962 h 21600"/>
                    <a:gd name="T2" fmla="*/ 823859222 w 21600"/>
                    <a:gd name="T3" fmla="*/ 5592962 h 21600"/>
                    <a:gd name="T4" fmla="*/ 823859222 w 21600"/>
                    <a:gd name="T5" fmla="*/ 5592962 h 21600"/>
                    <a:gd name="T6" fmla="*/ 823859222 w 21600"/>
                    <a:gd name="T7" fmla="*/ 5592962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21600" y="10010"/>
                      </a:moveTo>
                      <a:cubicBezTo>
                        <a:pt x="19705" y="13698"/>
                        <a:pt x="15537" y="21600"/>
                        <a:pt x="13074" y="21600"/>
                      </a:cubicBezTo>
                      <a:cubicBezTo>
                        <a:pt x="11558" y="21600"/>
                        <a:pt x="10800" y="20546"/>
                        <a:pt x="10232" y="17912"/>
                      </a:cubicBezTo>
                      <a:cubicBezTo>
                        <a:pt x="5305" y="17912"/>
                        <a:pt x="5305" y="17912"/>
                        <a:pt x="5305" y="17912"/>
                      </a:cubicBezTo>
                      <a:cubicBezTo>
                        <a:pt x="4737" y="16859"/>
                        <a:pt x="4358" y="15805"/>
                        <a:pt x="4358" y="13698"/>
                      </a:cubicBezTo>
                      <a:cubicBezTo>
                        <a:pt x="4926" y="13698"/>
                        <a:pt x="5874" y="13698"/>
                        <a:pt x="6063" y="13698"/>
                      </a:cubicBezTo>
                      <a:cubicBezTo>
                        <a:pt x="6821" y="13171"/>
                        <a:pt x="7579" y="13171"/>
                        <a:pt x="8147" y="12644"/>
                      </a:cubicBezTo>
                      <a:cubicBezTo>
                        <a:pt x="7768" y="12644"/>
                        <a:pt x="4358" y="12117"/>
                        <a:pt x="4168" y="12117"/>
                      </a:cubicBezTo>
                      <a:cubicBezTo>
                        <a:pt x="2653" y="12117"/>
                        <a:pt x="1137" y="14751"/>
                        <a:pt x="1137" y="9483"/>
                      </a:cubicBezTo>
                      <a:cubicBezTo>
                        <a:pt x="568" y="7902"/>
                        <a:pt x="0" y="6322"/>
                        <a:pt x="0" y="3688"/>
                      </a:cubicBezTo>
                      <a:cubicBezTo>
                        <a:pt x="1137" y="3688"/>
                        <a:pt x="1137" y="3688"/>
                        <a:pt x="1137" y="3688"/>
                      </a:cubicBezTo>
                      <a:cubicBezTo>
                        <a:pt x="1705" y="4741"/>
                        <a:pt x="2463" y="5268"/>
                        <a:pt x="2842" y="4215"/>
                      </a:cubicBezTo>
                      <a:cubicBezTo>
                        <a:pt x="2842" y="3161"/>
                        <a:pt x="2842" y="3161"/>
                        <a:pt x="2842" y="3161"/>
                      </a:cubicBezTo>
                      <a:cubicBezTo>
                        <a:pt x="4358" y="3161"/>
                        <a:pt x="4358" y="3161"/>
                        <a:pt x="4358" y="3161"/>
                      </a:cubicBezTo>
                      <a:cubicBezTo>
                        <a:pt x="3979" y="1054"/>
                        <a:pt x="3979" y="1054"/>
                        <a:pt x="3979" y="1054"/>
                      </a:cubicBezTo>
                      <a:cubicBezTo>
                        <a:pt x="6253" y="1054"/>
                        <a:pt x="6253" y="1054"/>
                        <a:pt x="6253" y="1054"/>
                      </a:cubicBezTo>
                      <a:cubicBezTo>
                        <a:pt x="6821" y="2107"/>
                        <a:pt x="9095" y="5795"/>
                        <a:pt x="9663" y="5795"/>
                      </a:cubicBezTo>
                      <a:cubicBezTo>
                        <a:pt x="10611" y="5795"/>
                        <a:pt x="11179" y="1054"/>
                        <a:pt x="11747" y="0"/>
                      </a:cubicBezTo>
                      <a:cubicBezTo>
                        <a:pt x="12695" y="0"/>
                        <a:pt x="12695" y="0"/>
                        <a:pt x="12695" y="0"/>
                      </a:cubicBezTo>
                      <a:cubicBezTo>
                        <a:pt x="12695" y="3161"/>
                        <a:pt x="12505" y="4215"/>
                        <a:pt x="12695" y="6322"/>
                      </a:cubicBezTo>
                      <a:cubicBezTo>
                        <a:pt x="13453" y="6322"/>
                        <a:pt x="13832" y="3688"/>
                        <a:pt x="15158" y="3688"/>
                      </a:cubicBezTo>
                      <a:cubicBezTo>
                        <a:pt x="17242" y="3688"/>
                        <a:pt x="16674" y="3688"/>
                        <a:pt x="18000" y="3688"/>
                      </a:cubicBezTo>
                      <a:cubicBezTo>
                        <a:pt x="19516" y="3688"/>
                        <a:pt x="21221" y="7376"/>
                        <a:pt x="21600" y="1001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05" name="Shape 1831"/>
                <p:cNvSpPr>
                  <a:spLocks/>
                </p:cNvSpPr>
                <p:nvPr/>
              </p:nvSpPr>
              <p:spPr bwMode="auto">
                <a:xfrm>
                  <a:off x="0" y="1020921"/>
                  <a:ext cx="99077" cy="118463"/>
                </a:xfrm>
                <a:custGeom>
                  <a:avLst/>
                  <a:gdLst>
                    <a:gd name="T0" fmla="*/ 21929212 w 21600"/>
                    <a:gd name="T1" fmla="*/ 53588614 h 21600"/>
                    <a:gd name="T2" fmla="*/ 21929212 w 21600"/>
                    <a:gd name="T3" fmla="*/ 53588614 h 21600"/>
                    <a:gd name="T4" fmla="*/ 21929212 w 21600"/>
                    <a:gd name="T5" fmla="*/ 53588614 h 21600"/>
                    <a:gd name="T6" fmla="*/ 21929212 w 21600"/>
                    <a:gd name="T7" fmla="*/ 53588614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3535" y="6314"/>
                      </a:moveTo>
                      <a:cubicBezTo>
                        <a:pt x="4713" y="6314"/>
                        <a:pt x="7462" y="5317"/>
                        <a:pt x="8640" y="4652"/>
                      </a:cubicBezTo>
                      <a:cubicBezTo>
                        <a:pt x="7855" y="3655"/>
                        <a:pt x="7462" y="3323"/>
                        <a:pt x="7462" y="2658"/>
                      </a:cubicBezTo>
                      <a:cubicBezTo>
                        <a:pt x="7462" y="1662"/>
                        <a:pt x="10996" y="0"/>
                        <a:pt x="12567" y="0"/>
                      </a:cubicBezTo>
                      <a:cubicBezTo>
                        <a:pt x="13745" y="0"/>
                        <a:pt x="14531" y="0"/>
                        <a:pt x="15709" y="0"/>
                      </a:cubicBezTo>
                      <a:cubicBezTo>
                        <a:pt x="19636" y="0"/>
                        <a:pt x="21600" y="3323"/>
                        <a:pt x="21600" y="5982"/>
                      </a:cubicBezTo>
                      <a:cubicBezTo>
                        <a:pt x="21600" y="6978"/>
                        <a:pt x="18458" y="6978"/>
                        <a:pt x="18458" y="7975"/>
                      </a:cubicBezTo>
                      <a:cubicBezTo>
                        <a:pt x="18458" y="8972"/>
                        <a:pt x="18458" y="12960"/>
                        <a:pt x="18458" y="12960"/>
                      </a:cubicBezTo>
                      <a:cubicBezTo>
                        <a:pt x="18458" y="14289"/>
                        <a:pt x="19636" y="15951"/>
                        <a:pt x="18458" y="17280"/>
                      </a:cubicBezTo>
                      <a:cubicBezTo>
                        <a:pt x="17280" y="17945"/>
                        <a:pt x="15709" y="17945"/>
                        <a:pt x="13745" y="17945"/>
                      </a:cubicBezTo>
                      <a:cubicBezTo>
                        <a:pt x="10996" y="17945"/>
                        <a:pt x="9033" y="20271"/>
                        <a:pt x="7462" y="21268"/>
                      </a:cubicBezTo>
                      <a:cubicBezTo>
                        <a:pt x="6676" y="21600"/>
                        <a:pt x="5105" y="21600"/>
                        <a:pt x="4320" y="21600"/>
                      </a:cubicBezTo>
                      <a:cubicBezTo>
                        <a:pt x="2356" y="21600"/>
                        <a:pt x="0" y="19938"/>
                        <a:pt x="0" y="18277"/>
                      </a:cubicBezTo>
                      <a:cubicBezTo>
                        <a:pt x="0" y="14622"/>
                        <a:pt x="4320" y="14289"/>
                        <a:pt x="5105" y="10966"/>
                      </a:cubicBezTo>
                      <a:cubicBezTo>
                        <a:pt x="3142" y="9969"/>
                        <a:pt x="1571" y="9305"/>
                        <a:pt x="1571" y="7643"/>
                      </a:cubicBezTo>
                      <a:cubicBezTo>
                        <a:pt x="1571" y="5982"/>
                        <a:pt x="3142" y="6314"/>
                        <a:pt x="3535" y="6314"/>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06" name="Shape 1832"/>
                <p:cNvSpPr>
                  <a:spLocks/>
                </p:cNvSpPr>
                <p:nvPr/>
              </p:nvSpPr>
              <p:spPr bwMode="auto">
                <a:xfrm>
                  <a:off x="77538" y="908921"/>
                  <a:ext cx="189539" cy="275693"/>
                </a:xfrm>
                <a:custGeom>
                  <a:avLst/>
                  <a:gdLst>
                    <a:gd name="T0" fmla="*/ 561888348 w 21600"/>
                    <a:gd name="T1" fmla="*/ 2147483647 h 21600"/>
                    <a:gd name="T2" fmla="*/ 561888348 w 21600"/>
                    <a:gd name="T3" fmla="*/ 2147483647 h 21600"/>
                    <a:gd name="T4" fmla="*/ 561888348 w 21600"/>
                    <a:gd name="T5" fmla="*/ 2147483647 h 21600"/>
                    <a:gd name="T6" fmla="*/ 561888348 w 21600"/>
                    <a:gd name="T7" fmla="*/ 2147483647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18514" y="14637"/>
                      </a:moveTo>
                      <a:cubicBezTo>
                        <a:pt x="19131" y="14353"/>
                        <a:pt x="18926" y="14495"/>
                        <a:pt x="19749" y="14495"/>
                      </a:cubicBezTo>
                      <a:cubicBezTo>
                        <a:pt x="20777" y="14495"/>
                        <a:pt x="21600" y="15063"/>
                        <a:pt x="21600" y="15632"/>
                      </a:cubicBezTo>
                      <a:cubicBezTo>
                        <a:pt x="21600" y="16768"/>
                        <a:pt x="19337" y="17337"/>
                        <a:pt x="18720" y="18189"/>
                      </a:cubicBezTo>
                      <a:cubicBezTo>
                        <a:pt x="19543" y="18332"/>
                        <a:pt x="19954" y="18474"/>
                        <a:pt x="20571" y="18474"/>
                      </a:cubicBezTo>
                      <a:cubicBezTo>
                        <a:pt x="20571" y="18900"/>
                        <a:pt x="20571" y="18900"/>
                        <a:pt x="20571" y="18900"/>
                      </a:cubicBezTo>
                      <a:cubicBezTo>
                        <a:pt x="19749" y="19468"/>
                        <a:pt x="19131" y="19753"/>
                        <a:pt x="17897" y="19753"/>
                      </a:cubicBezTo>
                      <a:cubicBezTo>
                        <a:pt x="16869" y="19753"/>
                        <a:pt x="14811" y="19753"/>
                        <a:pt x="14400" y="19753"/>
                      </a:cubicBezTo>
                      <a:cubicBezTo>
                        <a:pt x="13371" y="19753"/>
                        <a:pt x="10903" y="20321"/>
                        <a:pt x="9669" y="20321"/>
                      </a:cubicBezTo>
                      <a:cubicBezTo>
                        <a:pt x="9051" y="20321"/>
                        <a:pt x="8640" y="20037"/>
                        <a:pt x="8023" y="20037"/>
                      </a:cubicBezTo>
                      <a:cubicBezTo>
                        <a:pt x="6994" y="20037"/>
                        <a:pt x="6583" y="20463"/>
                        <a:pt x="6583" y="21032"/>
                      </a:cubicBezTo>
                      <a:cubicBezTo>
                        <a:pt x="5349" y="21032"/>
                        <a:pt x="5349" y="21032"/>
                        <a:pt x="5349" y="21032"/>
                      </a:cubicBezTo>
                      <a:cubicBezTo>
                        <a:pt x="4731" y="21032"/>
                        <a:pt x="4320" y="21316"/>
                        <a:pt x="3909" y="21600"/>
                      </a:cubicBezTo>
                      <a:cubicBezTo>
                        <a:pt x="3291" y="21600"/>
                        <a:pt x="3291" y="21600"/>
                        <a:pt x="3291" y="21600"/>
                      </a:cubicBezTo>
                      <a:cubicBezTo>
                        <a:pt x="3291" y="21174"/>
                        <a:pt x="3291" y="21174"/>
                        <a:pt x="3291" y="21174"/>
                      </a:cubicBezTo>
                      <a:cubicBezTo>
                        <a:pt x="3497" y="20889"/>
                        <a:pt x="6171" y="18900"/>
                        <a:pt x="6583" y="18900"/>
                      </a:cubicBezTo>
                      <a:cubicBezTo>
                        <a:pt x="7817" y="18616"/>
                        <a:pt x="9669" y="18900"/>
                        <a:pt x="9669" y="18047"/>
                      </a:cubicBezTo>
                      <a:cubicBezTo>
                        <a:pt x="9669" y="17905"/>
                        <a:pt x="9463" y="17763"/>
                        <a:pt x="9463" y="17621"/>
                      </a:cubicBezTo>
                      <a:cubicBezTo>
                        <a:pt x="9051" y="17905"/>
                        <a:pt x="8434" y="18189"/>
                        <a:pt x="7817" y="18189"/>
                      </a:cubicBezTo>
                      <a:cubicBezTo>
                        <a:pt x="6583" y="18189"/>
                        <a:pt x="6171" y="17479"/>
                        <a:pt x="5349" y="17479"/>
                      </a:cubicBezTo>
                      <a:cubicBezTo>
                        <a:pt x="4731" y="17479"/>
                        <a:pt x="4731" y="17763"/>
                        <a:pt x="4320" y="17763"/>
                      </a:cubicBezTo>
                      <a:cubicBezTo>
                        <a:pt x="4114" y="17763"/>
                        <a:pt x="3909" y="17621"/>
                        <a:pt x="3909" y="17479"/>
                      </a:cubicBezTo>
                      <a:cubicBezTo>
                        <a:pt x="3909" y="16484"/>
                        <a:pt x="6377" y="16484"/>
                        <a:pt x="6377" y="15489"/>
                      </a:cubicBezTo>
                      <a:cubicBezTo>
                        <a:pt x="6377" y="14637"/>
                        <a:pt x="5760" y="14353"/>
                        <a:pt x="5760" y="13642"/>
                      </a:cubicBezTo>
                      <a:cubicBezTo>
                        <a:pt x="7406" y="13642"/>
                        <a:pt x="9257" y="13074"/>
                        <a:pt x="9874" y="12505"/>
                      </a:cubicBezTo>
                      <a:cubicBezTo>
                        <a:pt x="9874" y="11511"/>
                        <a:pt x="9874" y="11511"/>
                        <a:pt x="9874" y="11511"/>
                      </a:cubicBezTo>
                      <a:cubicBezTo>
                        <a:pt x="8846" y="11653"/>
                        <a:pt x="7611" y="11511"/>
                        <a:pt x="7611" y="10942"/>
                      </a:cubicBezTo>
                      <a:cubicBezTo>
                        <a:pt x="7611" y="10374"/>
                        <a:pt x="8023" y="10232"/>
                        <a:pt x="8229" y="9947"/>
                      </a:cubicBezTo>
                      <a:cubicBezTo>
                        <a:pt x="8023" y="9947"/>
                        <a:pt x="7817" y="9947"/>
                        <a:pt x="7406" y="9947"/>
                      </a:cubicBezTo>
                      <a:cubicBezTo>
                        <a:pt x="6583" y="9947"/>
                        <a:pt x="6171" y="10232"/>
                        <a:pt x="5349" y="10232"/>
                      </a:cubicBezTo>
                      <a:cubicBezTo>
                        <a:pt x="4526" y="10232"/>
                        <a:pt x="3909" y="10232"/>
                        <a:pt x="3909" y="9805"/>
                      </a:cubicBezTo>
                      <a:cubicBezTo>
                        <a:pt x="3909" y="9237"/>
                        <a:pt x="4731" y="8953"/>
                        <a:pt x="4731" y="8384"/>
                      </a:cubicBezTo>
                      <a:cubicBezTo>
                        <a:pt x="4731" y="7816"/>
                        <a:pt x="4526" y="7816"/>
                        <a:pt x="4731" y="7247"/>
                      </a:cubicBezTo>
                      <a:cubicBezTo>
                        <a:pt x="4114" y="7247"/>
                        <a:pt x="3497" y="7105"/>
                        <a:pt x="3291" y="6963"/>
                      </a:cubicBezTo>
                      <a:cubicBezTo>
                        <a:pt x="2880" y="7389"/>
                        <a:pt x="3086" y="7674"/>
                        <a:pt x="3291" y="7816"/>
                      </a:cubicBezTo>
                      <a:cubicBezTo>
                        <a:pt x="2469" y="7816"/>
                        <a:pt x="2469" y="7816"/>
                        <a:pt x="2469" y="7816"/>
                      </a:cubicBezTo>
                      <a:cubicBezTo>
                        <a:pt x="2469" y="7389"/>
                        <a:pt x="2469" y="7247"/>
                        <a:pt x="2469" y="6821"/>
                      </a:cubicBezTo>
                      <a:cubicBezTo>
                        <a:pt x="2469" y="6679"/>
                        <a:pt x="2674" y="6537"/>
                        <a:pt x="2880" y="6395"/>
                      </a:cubicBezTo>
                      <a:cubicBezTo>
                        <a:pt x="2880" y="5826"/>
                        <a:pt x="2880" y="5826"/>
                        <a:pt x="2880" y="5826"/>
                      </a:cubicBezTo>
                      <a:cubicBezTo>
                        <a:pt x="2469" y="5826"/>
                        <a:pt x="1646" y="5684"/>
                        <a:pt x="1646" y="5400"/>
                      </a:cubicBezTo>
                      <a:cubicBezTo>
                        <a:pt x="1646" y="5116"/>
                        <a:pt x="2263" y="4547"/>
                        <a:pt x="2263" y="4547"/>
                      </a:cubicBezTo>
                      <a:cubicBezTo>
                        <a:pt x="2263" y="4121"/>
                        <a:pt x="2263" y="4121"/>
                        <a:pt x="2263" y="4121"/>
                      </a:cubicBezTo>
                      <a:cubicBezTo>
                        <a:pt x="823" y="3837"/>
                        <a:pt x="0" y="3695"/>
                        <a:pt x="0" y="2842"/>
                      </a:cubicBezTo>
                      <a:cubicBezTo>
                        <a:pt x="1646" y="2842"/>
                        <a:pt x="1646" y="2842"/>
                        <a:pt x="1646" y="2842"/>
                      </a:cubicBezTo>
                      <a:cubicBezTo>
                        <a:pt x="1646" y="3268"/>
                        <a:pt x="2057" y="3411"/>
                        <a:pt x="2263" y="3411"/>
                      </a:cubicBezTo>
                      <a:cubicBezTo>
                        <a:pt x="2469" y="3411"/>
                        <a:pt x="2469" y="3126"/>
                        <a:pt x="2469" y="2984"/>
                      </a:cubicBezTo>
                      <a:cubicBezTo>
                        <a:pt x="2469" y="2984"/>
                        <a:pt x="2057" y="2842"/>
                        <a:pt x="2057" y="2700"/>
                      </a:cubicBezTo>
                      <a:cubicBezTo>
                        <a:pt x="2057" y="2132"/>
                        <a:pt x="2674" y="1989"/>
                        <a:pt x="3291" y="1989"/>
                      </a:cubicBezTo>
                      <a:cubicBezTo>
                        <a:pt x="3291" y="1421"/>
                        <a:pt x="3703" y="1137"/>
                        <a:pt x="3703" y="853"/>
                      </a:cubicBezTo>
                      <a:cubicBezTo>
                        <a:pt x="3703" y="568"/>
                        <a:pt x="4731" y="0"/>
                        <a:pt x="5143" y="0"/>
                      </a:cubicBezTo>
                      <a:cubicBezTo>
                        <a:pt x="6171" y="0"/>
                        <a:pt x="7200" y="0"/>
                        <a:pt x="7817" y="0"/>
                      </a:cubicBezTo>
                      <a:cubicBezTo>
                        <a:pt x="8229" y="0"/>
                        <a:pt x="8640" y="426"/>
                        <a:pt x="8640" y="568"/>
                      </a:cubicBezTo>
                      <a:cubicBezTo>
                        <a:pt x="8640" y="1421"/>
                        <a:pt x="6789" y="1421"/>
                        <a:pt x="6377" y="2274"/>
                      </a:cubicBezTo>
                      <a:cubicBezTo>
                        <a:pt x="6377" y="2416"/>
                        <a:pt x="6583" y="2558"/>
                        <a:pt x="6789" y="2700"/>
                      </a:cubicBezTo>
                      <a:cubicBezTo>
                        <a:pt x="12137" y="2700"/>
                        <a:pt x="12137" y="2700"/>
                        <a:pt x="12137" y="2700"/>
                      </a:cubicBezTo>
                      <a:cubicBezTo>
                        <a:pt x="12343" y="4547"/>
                        <a:pt x="9669" y="5258"/>
                        <a:pt x="9669" y="6537"/>
                      </a:cubicBezTo>
                      <a:cubicBezTo>
                        <a:pt x="9257" y="6679"/>
                        <a:pt x="9051" y="6821"/>
                        <a:pt x="8846" y="7105"/>
                      </a:cubicBezTo>
                      <a:cubicBezTo>
                        <a:pt x="9874" y="7247"/>
                        <a:pt x="10286" y="6963"/>
                        <a:pt x="10903" y="7105"/>
                      </a:cubicBezTo>
                      <a:cubicBezTo>
                        <a:pt x="12754" y="7532"/>
                        <a:pt x="12343" y="8953"/>
                        <a:pt x="13577" y="9805"/>
                      </a:cubicBezTo>
                      <a:cubicBezTo>
                        <a:pt x="15017" y="10800"/>
                        <a:pt x="17280" y="11226"/>
                        <a:pt x="17280" y="12647"/>
                      </a:cubicBezTo>
                      <a:cubicBezTo>
                        <a:pt x="17280" y="13216"/>
                        <a:pt x="18309" y="13500"/>
                        <a:pt x="18309" y="14068"/>
                      </a:cubicBezTo>
                      <a:cubicBezTo>
                        <a:pt x="18309" y="14211"/>
                        <a:pt x="18103" y="14353"/>
                        <a:pt x="17897" y="14495"/>
                      </a:cubicBezTo>
                      <a:cubicBezTo>
                        <a:pt x="17897" y="14921"/>
                        <a:pt x="17897" y="14921"/>
                        <a:pt x="17897" y="14921"/>
                      </a:cubicBezTo>
                      <a:cubicBezTo>
                        <a:pt x="18514" y="14779"/>
                        <a:pt x="18514" y="14637"/>
                        <a:pt x="18926" y="14495"/>
                      </a:cubicBezTo>
                      <a:lnTo>
                        <a:pt x="18514" y="14637"/>
                      </a:ln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07" name="Shape 1833"/>
                <p:cNvSpPr>
                  <a:spLocks/>
                </p:cNvSpPr>
                <p:nvPr/>
              </p:nvSpPr>
              <p:spPr bwMode="auto">
                <a:xfrm>
                  <a:off x="506153" y="1517050"/>
                  <a:ext cx="62463" cy="35872"/>
                </a:xfrm>
                <a:custGeom>
                  <a:avLst/>
                  <a:gdLst>
                    <a:gd name="T0" fmla="*/ 2184120 w 21600"/>
                    <a:gd name="T1" fmla="*/ 231138 h 18933"/>
                    <a:gd name="T2" fmla="*/ 2184120 w 21600"/>
                    <a:gd name="T3" fmla="*/ 231138 h 18933"/>
                    <a:gd name="T4" fmla="*/ 2184120 w 21600"/>
                    <a:gd name="T5" fmla="*/ 231138 h 18933"/>
                    <a:gd name="T6" fmla="*/ 2184120 w 21600"/>
                    <a:gd name="T7" fmla="*/ 231138 h 18933"/>
                    <a:gd name="T8" fmla="*/ 0 60000 65536"/>
                    <a:gd name="T9" fmla="*/ 1 60000 65536"/>
                    <a:gd name="T10" fmla="*/ 2 60000 65536"/>
                    <a:gd name="T11" fmla="*/ 3 60000 65536"/>
                    <a:gd name="T12" fmla="*/ 0 w 21600"/>
                    <a:gd name="T13" fmla="*/ 0 h 18933"/>
                    <a:gd name="T14" fmla="*/ 21600 w 21600"/>
                    <a:gd name="T15" fmla="*/ 18933 h 18933"/>
                  </a:gdLst>
                  <a:ahLst/>
                  <a:cxnLst>
                    <a:cxn ang="T8">
                      <a:pos x="T0" y="T1"/>
                    </a:cxn>
                    <a:cxn ang="T9">
                      <a:pos x="T2" y="T3"/>
                    </a:cxn>
                    <a:cxn ang="T10">
                      <a:pos x="T4" y="T5"/>
                    </a:cxn>
                    <a:cxn ang="T11">
                      <a:pos x="T6" y="T7"/>
                    </a:cxn>
                  </a:cxnLst>
                  <a:rect l="T12" t="T13" r="T14" b="T15"/>
                  <a:pathLst>
                    <a:path w="21600" h="18933" extrusionOk="0">
                      <a:moveTo>
                        <a:pt x="0" y="2029"/>
                      </a:moveTo>
                      <a:cubicBezTo>
                        <a:pt x="0" y="4846"/>
                        <a:pt x="0" y="4846"/>
                        <a:pt x="0" y="4846"/>
                      </a:cubicBezTo>
                      <a:cubicBezTo>
                        <a:pt x="1234" y="6724"/>
                        <a:pt x="3086" y="6724"/>
                        <a:pt x="4320" y="6724"/>
                      </a:cubicBezTo>
                      <a:cubicBezTo>
                        <a:pt x="8640" y="8603"/>
                        <a:pt x="11726" y="16116"/>
                        <a:pt x="16663" y="17055"/>
                      </a:cubicBezTo>
                      <a:cubicBezTo>
                        <a:pt x="16663" y="18933"/>
                        <a:pt x="17897" y="18933"/>
                        <a:pt x="18514" y="18933"/>
                      </a:cubicBezTo>
                      <a:cubicBezTo>
                        <a:pt x="19749" y="18933"/>
                        <a:pt x="20366" y="17055"/>
                        <a:pt x="20366" y="16116"/>
                      </a:cubicBezTo>
                      <a:cubicBezTo>
                        <a:pt x="20366" y="13298"/>
                        <a:pt x="19131" y="12359"/>
                        <a:pt x="19131" y="9542"/>
                      </a:cubicBezTo>
                      <a:cubicBezTo>
                        <a:pt x="19131" y="7663"/>
                        <a:pt x="20366" y="4846"/>
                        <a:pt x="20366" y="4846"/>
                      </a:cubicBezTo>
                      <a:cubicBezTo>
                        <a:pt x="21600" y="150"/>
                        <a:pt x="21600" y="150"/>
                        <a:pt x="21600" y="150"/>
                      </a:cubicBezTo>
                      <a:cubicBezTo>
                        <a:pt x="17280" y="-789"/>
                        <a:pt x="15429" y="2968"/>
                        <a:pt x="12343" y="2968"/>
                      </a:cubicBezTo>
                      <a:cubicBezTo>
                        <a:pt x="8640" y="2968"/>
                        <a:pt x="6171" y="-2667"/>
                        <a:pt x="0" y="2029"/>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08" name="Shape 1834"/>
                <p:cNvSpPr>
                  <a:spLocks/>
                </p:cNvSpPr>
                <p:nvPr/>
              </p:nvSpPr>
              <p:spPr bwMode="auto">
                <a:xfrm>
                  <a:off x="417845" y="1387075"/>
                  <a:ext cx="21539" cy="40924"/>
                </a:xfrm>
                <a:custGeom>
                  <a:avLst/>
                  <a:gdLst>
                    <a:gd name="T0" fmla="*/ 10650 w 21600"/>
                    <a:gd name="T1" fmla="*/ 263660 h 21600"/>
                    <a:gd name="T2" fmla="*/ 10650 w 21600"/>
                    <a:gd name="T3" fmla="*/ 263660 h 21600"/>
                    <a:gd name="T4" fmla="*/ 10650 w 21600"/>
                    <a:gd name="T5" fmla="*/ 263660 h 21600"/>
                    <a:gd name="T6" fmla="*/ 10650 w 21600"/>
                    <a:gd name="T7" fmla="*/ 263660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5400" y="4696"/>
                      </a:moveTo>
                      <a:cubicBezTo>
                        <a:pt x="10800" y="4696"/>
                        <a:pt x="14400" y="939"/>
                        <a:pt x="18000" y="0"/>
                      </a:cubicBezTo>
                      <a:cubicBezTo>
                        <a:pt x="18000" y="2817"/>
                        <a:pt x="19800" y="4696"/>
                        <a:pt x="21600" y="4696"/>
                      </a:cubicBezTo>
                      <a:cubicBezTo>
                        <a:pt x="19800" y="10330"/>
                        <a:pt x="18000" y="18783"/>
                        <a:pt x="14400" y="21600"/>
                      </a:cubicBezTo>
                      <a:cubicBezTo>
                        <a:pt x="7200" y="20661"/>
                        <a:pt x="3600" y="8452"/>
                        <a:pt x="0" y="5635"/>
                      </a:cubicBezTo>
                      <a:cubicBezTo>
                        <a:pt x="1800" y="5635"/>
                        <a:pt x="3600" y="4696"/>
                        <a:pt x="5400" y="4696"/>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09" name="Shape 1835"/>
                <p:cNvSpPr>
                  <a:spLocks/>
                </p:cNvSpPr>
                <p:nvPr/>
              </p:nvSpPr>
              <p:spPr bwMode="auto">
                <a:xfrm>
                  <a:off x="413537" y="1432306"/>
                  <a:ext cx="32850" cy="60309"/>
                </a:xfrm>
                <a:custGeom>
                  <a:avLst/>
                  <a:gdLst>
                    <a:gd name="T0" fmla="*/ 106440 w 20589"/>
                    <a:gd name="T1" fmla="*/ 1832612 h 21600"/>
                    <a:gd name="T2" fmla="*/ 106440 w 20589"/>
                    <a:gd name="T3" fmla="*/ 1832612 h 21600"/>
                    <a:gd name="T4" fmla="*/ 106440 w 20589"/>
                    <a:gd name="T5" fmla="*/ 1832612 h 21600"/>
                    <a:gd name="T6" fmla="*/ 106440 w 20589"/>
                    <a:gd name="T7" fmla="*/ 1832612 h 21600"/>
                    <a:gd name="T8" fmla="*/ 0 60000 65536"/>
                    <a:gd name="T9" fmla="*/ 1 60000 65536"/>
                    <a:gd name="T10" fmla="*/ 2 60000 65536"/>
                    <a:gd name="T11" fmla="*/ 3 60000 65536"/>
                    <a:gd name="T12" fmla="*/ 0 w 20589"/>
                    <a:gd name="T13" fmla="*/ 0 h 21600"/>
                    <a:gd name="T14" fmla="*/ 20589 w 20589"/>
                    <a:gd name="T15" fmla="*/ 21600 h 21600"/>
                  </a:gdLst>
                  <a:ahLst/>
                  <a:cxnLst>
                    <a:cxn ang="T8">
                      <a:pos x="T0" y="T1"/>
                    </a:cxn>
                    <a:cxn ang="T9">
                      <a:pos x="T2" y="T3"/>
                    </a:cxn>
                    <a:cxn ang="T10">
                      <a:pos x="T4" y="T5"/>
                    </a:cxn>
                    <a:cxn ang="T11">
                      <a:pos x="T6" y="T7"/>
                    </a:cxn>
                  </a:cxnLst>
                  <a:rect l="T12" t="T13" r="T14" b="T15"/>
                  <a:pathLst>
                    <a:path w="20589" h="21600" extrusionOk="0">
                      <a:moveTo>
                        <a:pt x="5684" y="9818"/>
                      </a:moveTo>
                      <a:cubicBezTo>
                        <a:pt x="5684" y="7855"/>
                        <a:pt x="1137" y="5891"/>
                        <a:pt x="0" y="3927"/>
                      </a:cubicBezTo>
                      <a:cubicBezTo>
                        <a:pt x="5684" y="2618"/>
                        <a:pt x="5684" y="0"/>
                        <a:pt x="10232" y="0"/>
                      </a:cubicBezTo>
                      <a:cubicBezTo>
                        <a:pt x="14779" y="0"/>
                        <a:pt x="15916" y="1964"/>
                        <a:pt x="17053" y="1964"/>
                      </a:cubicBezTo>
                      <a:cubicBezTo>
                        <a:pt x="21600" y="6545"/>
                        <a:pt x="20463" y="9164"/>
                        <a:pt x="20463" y="13745"/>
                      </a:cubicBezTo>
                      <a:cubicBezTo>
                        <a:pt x="20463" y="17673"/>
                        <a:pt x="11368" y="21600"/>
                        <a:pt x="6821" y="21600"/>
                      </a:cubicBezTo>
                      <a:cubicBezTo>
                        <a:pt x="2274" y="21600"/>
                        <a:pt x="2274" y="17673"/>
                        <a:pt x="2274" y="15709"/>
                      </a:cubicBezTo>
                      <a:cubicBezTo>
                        <a:pt x="2274" y="13091"/>
                        <a:pt x="5684" y="11782"/>
                        <a:pt x="5684" y="9818"/>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10" name="Shape 1836"/>
                <p:cNvSpPr>
                  <a:spLocks/>
                </p:cNvSpPr>
                <p:nvPr/>
              </p:nvSpPr>
              <p:spPr bwMode="auto">
                <a:xfrm>
                  <a:off x="284306" y="1468921"/>
                  <a:ext cx="17232" cy="12924"/>
                </a:xfrm>
                <a:custGeom>
                  <a:avLst/>
                  <a:gdLst>
                    <a:gd name="T0" fmla="*/ 3490 w 21600"/>
                    <a:gd name="T1" fmla="*/ 828 h 21600"/>
                    <a:gd name="T2" fmla="*/ 3490 w 21600"/>
                    <a:gd name="T3" fmla="*/ 828 h 21600"/>
                    <a:gd name="T4" fmla="*/ 3490 w 21600"/>
                    <a:gd name="T5" fmla="*/ 828 h 21600"/>
                    <a:gd name="T6" fmla="*/ 3490 w 21600"/>
                    <a:gd name="T7" fmla="*/ 828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21600" y="15429"/>
                      </a:moveTo>
                      <a:cubicBezTo>
                        <a:pt x="21600" y="18514"/>
                        <a:pt x="16800" y="21600"/>
                        <a:pt x="14400" y="21600"/>
                      </a:cubicBezTo>
                      <a:cubicBezTo>
                        <a:pt x="9600" y="21600"/>
                        <a:pt x="2400" y="9257"/>
                        <a:pt x="0" y="9257"/>
                      </a:cubicBezTo>
                      <a:cubicBezTo>
                        <a:pt x="7200" y="6171"/>
                        <a:pt x="12000" y="0"/>
                        <a:pt x="16800" y="0"/>
                      </a:cubicBezTo>
                      <a:cubicBezTo>
                        <a:pt x="16800" y="3086"/>
                        <a:pt x="21600" y="9257"/>
                        <a:pt x="21600" y="15429"/>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11" name="Shape 1837"/>
                <p:cNvSpPr>
                  <a:spLocks/>
                </p:cNvSpPr>
                <p:nvPr/>
              </p:nvSpPr>
              <p:spPr bwMode="auto">
                <a:xfrm>
                  <a:off x="450153" y="1010153"/>
                  <a:ext cx="21539" cy="25847"/>
                </a:xfrm>
                <a:custGeom>
                  <a:avLst/>
                  <a:gdLst>
                    <a:gd name="T0" fmla="*/ 10650 w 21600"/>
                    <a:gd name="T1" fmla="*/ 26499 h 21600"/>
                    <a:gd name="T2" fmla="*/ 10650 w 21600"/>
                    <a:gd name="T3" fmla="*/ 26499 h 21600"/>
                    <a:gd name="T4" fmla="*/ 10650 w 21600"/>
                    <a:gd name="T5" fmla="*/ 26499 h 21600"/>
                    <a:gd name="T6" fmla="*/ 10650 w 21600"/>
                    <a:gd name="T7" fmla="*/ 26499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19800" y="15429"/>
                      </a:moveTo>
                      <a:cubicBezTo>
                        <a:pt x="9000" y="15429"/>
                        <a:pt x="0" y="13886"/>
                        <a:pt x="0" y="7714"/>
                      </a:cubicBezTo>
                      <a:cubicBezTo>
                        <a:pt x="0" y="4629"/>
                        <a:pt x="0" y="3086"/>
                        <a:pt x="0" y="0"/>
                      </a:cubicBezTo>
                      <a:cubicBezTo>
                        <a:pt x="16200" y="0"/>
                        <a:pt x="16200" y="0"/>
                        <a:pt x="16200" y="0"/>
                      </a:cubicBezTo>
                      <a:cubicBezTo>
                        <a:pt x="16200" y="9257"/>
                        <a:pt x="21600" y="7714"/>
                        <a:pt x="21600" y="13886"/>
                      </a:cubicBezTo>
                      <a:cubicBezTo>
                        <a:pt x="21600" y="20057"/>
                        <a:pt x="19800" y="18514"/>
                        <a:pt x="19800" y="21600"/>
                      </a:cubicBezTo>
                      <a:cubicBezTo>
                        <a:pt x="19800" y="20057"/>
                        <a:pt x="19800" y="18514"/>
                        <a:pt x="19800" y="15429"/>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12" name="Shape 1838"/>
                <p:cNvSpPr>
                  <a:spLocks/>
                </p:cNvSpPr>
                <p:nvPr/>
              </p:nvSpPr>
              <p:spPr bwMode="auto">
                <a:xfrm>
                  <a:off x="632163" y="928307"/>
                  <a:ext cx="20452" cy="32309"/>
                </a:xfrm>
                <a:custGeom>
                  <a:avLst/>
                  <a:gdLst>
                    <a:gd name="T0" fmla="*/ 10114 w 20509"/>
                    <a:gd name="T1" fmla="*/ 80868 h 21600"/>
                    <a:gd name="T2" fmla="*/ 10114 w 20509"/>
                    <a:gd name="T3" fmla="*/ 80868 h 21600"/>
                    <a:gd name="T4" fmla="*/ 10114 w 20509"/>
                    <a:gd name="T5" fmla="*/ 80868 h 21600"/>
                    <a:gd name="T6" fmla="*/ 10114 w 20509"/>
                    <a:gd name="T7" fmla="*/ 80868 h 21600"/>
                    <a:gd name="T8" fmla="*/ 0 60000 65536"/>
                    <a:gd name="T9" fmla="*/ 1 60000 65536"/>
                    <a:gd name="T10" fmla="*/ 2 60000 65536"/>
                    <a:gd name="T11" fmla="*/ 3 60000 65536"/>
                    <a:gd name="T12" fmla="*/ 0 w 20509"/>
                    <a:gd name="T13" fmla="*/ 0 h 21600"/>
                    <a:gd name="T14" fmla="*/ 20509 w 20509"/>
                    <a:gd name="T15" fmla="*/ 21600 h 21600"/>
                  </a:gdLst>
                  <a:ahLst/>
                  <a:cxnLst>
                    <a:cxn ang="T8">
                      <a:pos x="T0" y="T1"/>
                    </a:cxn>
                    <a:cxn ang="T9">
                      <a:pos x="T2" y="T3"/>
                    </a:cxn>
                    <a:cxn ang="T10">
                      <a:pos x="T4" y="T5"/>
                    </a:cxn>
                    <a:cxn ang="T11">
                      <a:pos x="T6" y="T7"/>
                    </a:cxn>
                  </a:cxnLst>
                  <a:rect l="T12" t="T13" r="T14" b="T15"/>
                  <a:pathLst>
                    <a:path w="20509" h="21600" extrusionOk="0">
                      <a:moveTo>
                        <a:pt x="14618" y="7624"/>
                      </a:moveTo>
                      <a:cubicBezTo>
                        <a:pt x="14618" y="13976"/>
                        <a:pt x="6764" y="16518"/>
                        <a:pt x="873" y="21600"/>
                      </a:cubicBezTo>
                      <a:cubicBezTo>
                        <a:pt x="-1091" y="19059"/>
                        <a:pt x="873" y="17788"/>
                        <a:pt x="873" y="13976"/>
                      </a:cubicBezTo>
                      <a:cubicBezTo>
                        <a:pt x="873" y="11435"/>
                        <a:pt x="4800" y="1271"/>
                        <a:pt x="20509" y="0"/>
                      </a:cubicBezTo>
                      <a:cubicBezTo>
                        <a:pt x="18545" y="2541"/>
                        <a:pt x="14618" y="5082"/>
                        <a:pt x="14618" y="7624"/>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13" name="Shape 1839"/>
                <p:cNvSpPr>
                  <a:spLocks/>
                </p:cNvSpPr>
                <p:nvPr/>
              </p:nvSpPr>
              <p:spPr bwMode="auto">
                <a:xfrm>
                  <a:off x="715074" y="889537"/>
                  <a:ext cx="28002" cy="36617"/>
                </a:xfrm>
                <a:custGeom>
                  <a:avLst/>
                  <a:gdLst>
                    <a:gd name="T0" fmla="*/ 39546 w 21600"/>
                    <a:gd name="T1" fmla="*/ 151211 h 21600"/>
                    <a:gd name="T2" fmla="*/ 39546 w 21600"/>
                    <a:gd name="T3" fmla="*/ 151211 h 21600"/>
                    <a:gd name="T4" fmla="*/ 39546 w 21600"/>
                    <a:gd name="T5" fmla="*/ 151211 h 21600"/>
                    <a:gd name="T6" fmla="*/ 39546 w 21600"/>
                    <a:gd name="T7" fmla="*/ 151211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16200" y="10800"/>
                      </a:moveTo>
                      <a:cubicBezTo>
                        <a:pt x="16200" y="12960"/>
                        <a:pt x="16200" y="15120"/>
                        <a:pt x="16200" y="17280"/>
                      </a:cubicBezTo>
                      <a:cubicBezTo>
                        <a:pt x="16200" y="18360"/>
                        <a:pt x="8100" y="21600"/>
                        <a:pt x="6750" y="21600"/>
                      </a:cubicBezTo>
                      <a:cubicBezTo>
                        <a:pt x="1350" y="21600"/>
                        <a:pt x="0" y="17280"/>
                        <a:pt x="0" y="14040"/>
                      </a:cubicBezTo>
                      <a:cubicBezTo>
                        <a:pt x="5400" y="14040"/>
                        <a:pt x="8100" y="10800"/>
                        <a:pt x="13500" y="10800"/>
                      </a:cubicBezTo>
                      <a:cubicBezTo>
                        <a:pt x="12150" y="8640"/>
                        <a:pt x="9450" y="7560"/>
                        <a:pt x="9450" y="5400"/>
                      </a:cubicBezTo>
                      <a:cubicBezTo>
                        <a:pt x="9450" y="2160"/>
                        <a:pt x="14850" y="0"/>
                        <a:pt x="14850" y="0"/>
                      </a:cubicBezTo>
                      <a:cubicBezTo>
                        <a:pt x="17550" y="3240"/>
                        <a:pt x="18900" y="4320"/>
                        <a:pt x="21600" y="5400"/>
                      </a:cubicBezTo>
                      <a:cubicBezTo>
                        <a:pt x="20250" y="7560"/>
                        <a:pt x="17550" y="10800"/>
                        <a:pt x="16200" y="10800"/>
                      </a:cubicBezTo>
                      <a:close/>
                    </a:path>
                  </a:pathLst>
                </a:custGeom>
                <a:solidFill>
                  <a:srgbClr val="D1D2D7"/>
                </a:solidFill>
                <a:ln w="9525">
                  <a:solidFill>
                    <a:srgbClr val="FFFFFF"/>
                  </a:solidFill>
                  <a:round/>
                  <a:headEnd/>
                  <a:tailEnd/>
                </a:ln>
              </p:spPr>
              <p:txBody>
                <a:bodyPr lIns="0" tIns="0" rIns="0" bIns="0"/>
                <a:lstStyle/>
                <a:p>
                  <a:endParaRPr lang="es-ES_tradnl"/>
                </a:p>
              </p:txBody>
            </p:sp>
          </p:grpSp>
        </p:grpSp>
        <p:grpSp>
          <p:nvGrpSpPr>
            <p:cNvPr id="12" name="Group 1860"/>
            <p:cNvGrpSpPr>
              <a:grpSpLocks/>
            </p:cNvGrpSpPr>
            <p:nvPr/>
          </p:nvGrpSpPr>
          <p:grpSpPr bwMode="auto">
            <a:xfrm>
              <a:off x="6365537" y="2603992"/>
              <a:ext cx="1308599" cy="1145848"/>
              <a:chOff x="0" y="0"/>
              <a:chExt cx="1308597" cy="1145846"/>
            </a:xfrm>
          </p:grpSpPr>
          <p:sp>
            <p:nvSpPr>
              <p:cNvPr id="81" name="Shape 1842"/>
              <p:cNvSpPr>
                <a:spLocks/>
              </p:cNvSpPr>
              <p:nvPr/>
            </p:nvSpPr>
            <p:spPr bwMode="auto">
              <a:xfrm>
                <a:off x="393214" y="0"/>
                <a:ext cx="460923" cy="239078"/>
              </a:xfrm>
              <a:custGeom>
                <a:avLst/>
                <a:gdLst>
                  <a:gd name="T0" fmla="*/ 2147483647 w 21600"/>
                  <a:gd name="T1" fmla="*/ 1794127126 h 21600"/>
                  <a:gd name="T2" fmla="*/ 2147483647 w 21600"/>
                  <a:gd name="T3" fmla="*/ 1794127126 h 21600"/>
                  <a:gd name="T4" fmla="*/ 2147483647 w 21600"/>
                  <a:gd name="T5" fmla="*/ 1794127126 h 21600"/>
                  <a:gd name="T6" fmla="*/ 2147483647 w 21600"/>
                  <a:gd name="T7" fmla="*/ 1794127126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10842" y="4547"/>
                    </a:moveTo>
                    <a:cubicBezTo>
                      <a:pt x="11266" y="5359"/>
                      <a:pt x="12621" y="6334"/>
                      <a:pt x="13553" y="6334"/>
                    </a:cubicBezTo>
                    <a:cubicBezTo>
                      <a:pt x="13976" y="6334"/>
                      <a:pt x="14231" y="7308"/>
                      <a:pt x="14654" y="7308"/>
                    </a:cubicBezTo>
                    <a:cubicBezTo>
                      <a:pt x="14654" y="7795"/>
                      <a:pt x="14908" y="7958"/>
                      <a:pt x="15162" y="7958"/>
                    </a:cubicBezTo>
                    <a:cubicBezTo>
                      <a:pt x="16348" y="8770"/>
                      <a:pt x="16264" y="10719"/>
                      <a:pt x="17195" y="11531"/>
                    </a:cubicBezTo>
                    <a:cubicBezTo>
                      <a:pt x="17534" y="11856"/>
                      <a:pt x="18381" y="11044"/>
                      <a:pt x="18381" y="12668"/>
                    </a:cubicBezTo>
                    <a:cubicBezTo>
                      <a:pt x="18381" y="13480"/>
                      <a:pt x="17619" y="13155"/>
                      <a:pt x="17619" y="13805"/>
                    </a:cubicBezTo>
                    <a:cubicBezTo>
                      <a:pt x="17619" y="14129"/>
                      <a:pt x="18296" y="15429"/>
                      <a:pt x="18381" y="15591"/>
                    </a:cubicBezTo>
                    <a:cubicBezTo>
                      <a:pt x="18720" y="16241"/>
                      <a:pt x="18635" y="16728"/>
                      <a:pt x="18974" y="17540"/>
                    </a:cubicBezTo>
                    <a:cubicBezTo>
                      <a:pt x="19059" y="18027"/>
                      <a:pt x="19482" y="18352"/>
                      <a:pt x="19736" y="18352"/>
                    </a:cubicBezTo>
                    <a:cubicBezTo>
                      <a:pt x="19906" y="18352"/>
                      <a:pt x="19991" y="18839"/>
                      <a:pt x="20075" y="19164"/>
                    </a:cubicBezTo>
                    <a:cubicBezTo>
                      <a:pt x="20160" y="19489"/>
                      <a:pt x="20329" y="19164"/>
                      <a:pt x="20499" y="19326"/>
                    </a:cubicBezTo>
                    <a:cubicBezTo>
                      <a:pt x="20753" y="19326"/>
                      <a:pt x="20838" y="19814"/>
                      <a:pt x="20922" y="20138"/>
                    </a:cubicBezTo>
                    <a:cubicBezTo>
                      <a:pt x="20922" y="20463"/>
                      <a:pt x="21515" y="20301"/>
                      <a:pt x="21600" y="20463"/>
                    </a:cubicBezTo>
                    <a:cubicBezTo>
                      <a:pt x="21431" y="20626"/>
                      <a:pt x="21176" y="21113"/>
                      <a:pt x="21176" y="21600"/>
                    </a:cubicBezTo>
                    <a:cubicBezTo>
                      <a:pt x="21092" y="21600"/>
                      <a:pt x="21007" y="21600"/>
                      <a:pt x="20922" y="21600"/>
                    </a:cubicBezTo>
                    <a:cubicBezTo>
                      <a:pt x="20838" y="21600"/>
                      <a:pt x="20329" y="20788"/>
                      <a:pt x="20245" y="20626"/>
                    </a:cubicBezTo>
                    <a:cubicBezTo>
                      <a:pt x="19228" y="20626"/>
                      <a:pt x="19228" y="20626"/>
                      <a:pt x="19228" y="20626"/>
                    </a:cubicBezTo>
                    <a:cubicBezTo>
                      <a:pt x="18720" y="20463"/>
                      <a:pt x="17788" y="19651"/>
                      <a:pt x="17788" y="18839"/>
                    </a:cubicBezTo>
                    <a:cubicBezTo>
                      <a:pt x="17788" y="18677"/>
                      <a:pt x="17534" y="18514"/>
                      <a:pt x="17449" y="18352"/>
                    </a:cubicBezTo>
                    <a:cubicBezTo>
                      <a:pt x="16687" y="16890"/>
                      <a:pt x="16009" y="14941"/>
                      <a:pt x="14824" y="14941"/>
                    </a:cubicBezTo>
                    <a:cubicBezTo>
                      <a:pt x="13892" y="14941"/>
                      <a:pt x="13976" y="16241"/>
                      <a:pt x="13384" y="16728"/>
                    </a:cubicBezTo>
                    <a:cubicBezTo>
                      <a:pt x="13553" y="17540"/>
                      <a:pt x="13214" y="17865"/>
                      <a:pt x="13214" y="18352"/>
                    </a:cubicBezTo>
                    <a:cubicBezTo>
                      <a:pt x="12367" y="18352"/>
                      <a:pt x="12198" y="18352"/>
                      <a:pt x="11774" y="18352"/>
                    </a:cubicBezTo>
                    <a:cubicBezTo>
                      <a:pt x="10842" y="18352"/>
                      <a:pt x="10588" y="16241"/>
                      <a:pt x="9572" y="16241"/>
                    </a:cubicBezTo>
                    <a:cubicBezTo>
                      <a:pt x="9487" y="16241"/>
                      <a:pt x="9064" y="16241"/>
                      <a:pt x="9064" y="16565"/>
                    </a:cubicBezTo>
                    <a:cubicBezTo>
                      <a:pt x="8301" y="16565"/>
                      <a:pt x="8301" y="16565"/>
                      <a:pt x="8301" y="16565"/>
                    </a:cubicBezTo>
                    <a:cubicBezTo>
                      <a:pt x="7962" y="16565"/>
                      <a:pt x="7624" y="16565"/>
                      <a:pt x="7624" y="16078"/>
                    </a:cubicBezTo>
                    <a:cubicBezTo>
                      <a:pt x="7624" y="15104"/>
                      <a:pt x="8386" y="14779"/>
                      <a:pt x="8555" y="14617"/>
                    </a:cubicBezTo>
                    <a:cubicBezTo>
                      <a:pt x="8047" y="13642"/>
                      <a:pt x="8301" y="12668"/>
                      <a:pt x="8132" y="11531"/>
                    </a:cubicBezTo>
                    <a:cubicBezTo>
                      <a:pt x="7962" y="10719"/>
                      <a:pt x="6946" y="9907"/>
                      <a:pt x="6522" y="9582"/>
                    </a:cubicBezTo>
                    <a:cubicBezTo>
                      <a:pt x="6099" y="9095"/>
                      <a:pt x="5082" y="8770"/>
                      <a:pt x="4489" y="8770"/>
                    </a:cubicBezTo>
                    <a:cubicBezTo>
                      <a:pt x="3981" y="8770"/>
                      <a:pt x="3727" y="6983"/>
                      <a:pt x="3134" y="7308"/>
                    </a:cubicBezTo>
                    <a:cubicBezTo>
                      <a:pt x="3134" y="6659"/>
                      <a:pt x="3134" y="6659"/>
                      <a:pt x="3134" y="6659"/>
                    </a:cubicBezTo>
                    <a:cubicBezTo>
                      <a:pt x="3049" y="7146"/>
                      <a:pt x="2880" y="7958"/>
                      <a:pt x="2541" y="7958"/>
                    </a:cubicBezTo>
                    <a:cubicBezTo>
                      <a:pt x="2456" y="7958"/>
                      <a:pt x="2202" y="7958"/>
                      <a:pt x="2202" y="7795"/>
                    </a:cubicBezTo>
                    <a:cubicBezTo>
                      <a:pt x="2033" y="6983"/>
                      <a:pt x="2202" y="6659"/>
                      <a:pt x="2033" y="6171"/>
                    </a:cubicBezTo>
                    <a:cubicBezTo>
                      <a:pt x="1864" y="5522"/>
                      <a:pt x="1440" y="5847"/>
                      <a:pt x="1355" y="5359"/>
                    </a:cubicBezTo>
                    <a:cubicBezTo>
                      <a:pt x="1864" y="4710"/>
                      <a:pt x="2965" y="4872"/>
                      <a:pt x="3219" y="4060"/>
                    </a:cubicBezTo>
                    <a:cubicBezTo>
                      <a:pt x="2965" y="4060"/>
                      <a:pt x="2965" y="4060"/>
                      <a:pt x="2965" y="4060"/>
                    </a:cubicBezTo>
                    <a:cubicBezTo>
                      <a:pt x="2541" y="4223"/>
                      <a:pt x="2287" y="4385"/>
                      <a:pt x="1948" y="4385"/>
                    </a:cubicBezTo>
                    <a:cubicBezTo>
                      <a:pt x="1694" y="4385"/>
                      <a:pt x="1609" y="4223"/>
                      <a:pt x="1355" y="4223"/>
                    </a:cubicBezTo>
                    <a:cubicBezTo>
                      <a:pt x="1271" y="4060"/>
                      <a:pt x="1186" y="3735"/>
                      <a:pt x="1186" y="3573"/>
                    </a:cubicBezTo>
                    <a:cubicBezTo>
                      <a:pt x="932" y="2436"/>
                      <a:pt x="0" y="2923"/>
                      <a:pt x="0" y="1949"/>
                    </a:cubicBezTo>
                    <a:cubicBezTo>
                      <a:pt x="0" y="1462"/>
                      <a:pt x="339" y="1299"/>
                      <a:pt x="508" y="1299"/>
                    </a:cubicBezTo>
                    <a:cubicBezTo>
                      <a:pt x="1016" y="1299"/>
                      <a:pt x="1271" y="0"/>
                      <a:pt x="1948" y="0"/>
                    </a:cubicBezTo>
                    <a:cubicBezTo>
                      <a:pt x="2541" y="0"/>
                      <a:pt x="3049" y="1137"/>
                      <a:pt x="3727" y="1462"/>
                    </a:cubicBezTo>
                    <a:cubicBezTo>
                      <a:pt x="3727" y="2436"/>
                      <a:pt x="3727" y="3573"/>
                      <a:pt x="3727" y="4060"/>
                    </a:cubicBezTo>
                    <a:cubicBezTo>
                      <a:pt x="3727" y="4385"/>
                      <a:pt x="3896" y="4710"/>
                      <a:pt x="4235" y="4710"/>
                    </a:cubicBezTo>
                    <a:cubicBezTo>
                      <a:pt x="4235" y="5035"/>
                      <a:pt x="4744" y="6171"/>
                      <a:pt x="4998" y="6171"/>
                    </a:cubicBezTo>
                    <a:cubicBezTo>
                      <a:pt x="5252" y="6171"/>
                      <a:pt x="5591" y="5035"/>
                      <a:pt x="5675" y="4872"/>
                    </a:cubicBezTo>
                    <a:cubicBezTo>
                      <a:pt x="6014" y="4385"/>
                      <a:pt x="6014" y="4223"/>
                      <a:pt x="6607" y="4060"/>
                    </a:cubicBezTo>
                    <a:cubicBezTo>
                      <a:pt x="6946" y="3735"/>
                      <a:pt x="7369" y="2436"/>
                      <a:pt x="7793" y="2274"/>
                    </a:cubicBezTo>
                    <a:cubicBezTo>
                      <a:pt x="7878" y="2761"/>
                      <a:pt x="8132" y="2598"/>
                      <a:pt x="8301" y="2761"/>
                    </a:cubicBezTo>
                    <a:cubicBezTo>
                      <a:pt x="8725" y="2923"/>
                      <a:pt x="8979" y="3898"/>
                      <a:pt x="9233" y="4060"/>
                    </a:cubicBezTo>
                    <a:cubicBezTo>
                      <a:pt x="10249" y="4060"/>
                      <a:pt x="10249" y="4060"/>
                      <a:pt x="10249" y="4060"/>
                    </a:cubicBezTo>
                    <a:cubicBezTo>
                      <a:pt x="10419" y="4385"/>
                      <a:pt x="10842" y="4710"/>
                      <a:pt x="11012" y="4710"/>
                    </a:cubicBezTo>
                    <a:cubicBezTo>
                      <a:pt x="11012" y="4872"/>
                      <a:pt x="11012" y="4872"/>
                      <a:pt x="11012" y="4872"/>
                    </a:cubicBezTo>
                    <a:lnTo>
                      <a:pt x="10842" y="4547"/>
                    </a:lnTo>
                    <a:close/>
                  </a:path>
                </a:pathLst>
              </a:custGeom>
              <a:solidFill>
                <a:srgbClr val="D1D2D7"/>
              </a:solidFill>
              <a:ln w="9525">
                <a:solidFill>
                  <a:srgbClr val="FFFFFF"/>
                </a:solidFill>
                <a:round/>
                <a:headEnd/>
                <a:tailEnd/>
              </a:ln>
            </p:spPr>
            <p:txBody>
              <a:bodyPr lIns="0" tIns="0" rIns="0" bIns="0"/>
              <a:lstStyle/>
              <a:p>
                <a:endParaRPr lang="es-ES_tradnl"/>
              </a:p>
            </p:txBody>
          </p:sp>
          <p:grpSp>
            <p:nvGrpSpPr>
              <p:cNvPr id="82" name="Group 1859"/>
              <p:cNvGrpSpPr>
                <a:grpSpLocks/>
              </p:cNvGrpSpPr>
              <p:nvPr/>
            </p:nvGrpSpPr>
            <p:grpSpPr bwMode="auto">
              <a:xfrm>
                <a:off x="0" y="51692"/>
                <a:ext cx="1308598" cy="1094155"/>
                <a:chOff x="0" y="0"/>
                <a:chExt cx="1308597" cy="1094153"/>
              </a:xfrm>
            </p:grpSpPr>
            <p:sp>
              <p:nvSpPr>
                <p:cNvPr id="83" name="Shape 1843"/>
                <p:cNvSpPr>
                  <a:spLocks/>
                </p:cNvSpPr>
                <p:nvPr/>
              </p:nvSpPr>
              <p:spPr bwMode="auto">
                <a:xfrm>
                  <a:off x="468598" y="68922"/>
                  <a:ext cx="15078" cy="34463"/>
                </a:xfrm>
                <a:custGeom>
                  <a:avLst/>
                  <a:gdLst>
                    <a:gd name="T0" fmla="*/ 1791 w 21600"/>
                    <a:gd name="T1" fmla="*/ 111670 h 21600"/>
                    <a:gd name="T2" fmla="*/ 1791 w 21600"/>
                    <a:gd name="T3" fmla="*/ 111670 h 21600"/>
                    <a:gd name="T4" fmla="*/ 1791 w 21600"/>
                    <a:gd name="T5" fmla="*/ 111670 h 21600"/>
                    <a:gd name="T6" fmla="*/ 1791 w 21600"/>
                    <a:gd name="T7" fmla="*/ 111670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18900" y="0"/>
                      </a:moveTo>
                      <a:cubicBezTo>
                        <a:pt x="18900" y="4547"/>
                        <a:pt x="21600" y="2274"/>
                        <a:pt x="21600" y="5684"/>
                      </a:cubicBezTo>
                      <a:cubicBezTo>
                        <a:pt x="21600" y="9095"/>
                        <a:pt x="18900" y="10232"/>
                        <a:pt x="13500" y="10232"/>
                      </a:cubicBezTo>
                      <a:cubicBezTo>
                        <a:pt x="13500" y="15916"/>
                        <a:pt x="16200" y="21600"/>
                        <a:pt x="5400" y="21600"/>
                      </a:cubicBezTo>
                      <a:cubicBezTo>
                        <a:pt x="2700" y="21600"/>
                        <a:pt x="0" y="18189"/>
                        <a:pt x="0" y="17053"/>
                      </a:cubicBezTo>
                      <a:cubicBezTo>
                        <a:pt x="0" y="12505"/>
                        <a:pt x="10800" y="11368"/>
                        <a:pt x="10800" y="9095"/>
                      </a:cubicBezTo>
                      <a:cubicBezTo>
                        <a:pt x="10800" y="4547"/>
                        <a:pt x="8100" y="0"/>
                        <a:pt x="18900" y="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84" name="Shape 1844"/>
                <p:cNvSpPr>
                  <a:spLocks/>
                </p:cNvSpPr>
                <p:nvPr/>
              </p:nvSpPr>
              <p:spPr bwMode="auto">
                <a:xfrm>
                  <a:off x="800290" y="36616"/>
                  <a:ext cx="88309" cy="51693"/>
                </a:xfrm>
                <a:custGeom>
                  <a:avLst/>
                  <a:gdLst>
                    <a:gd name="T0" fmla="*/ 12336260 w 21600"/>
                    <a:gd name="T1" fmla="*/ 847859 h 21600"/>
                    <a:gd name="T2" fmla="*/ 12336260 w 21600"/>
                    <a:gd name="T3" fmla="*/ 847859 h 21600"/>
                    <a:gd name="T4" fmla="*/ 12336260 w 21600"/>
                    <a:gd name="T5" fmla="*/ 847859 h 21600"/>
                    <a:gd name="T6" fmla="*/ 12336260 w 21600"/>
                    <a:gd name="T7" fmla="*/ 847859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5731" y="20110"/>
                      </a:moveTo>
                      <a:cubicBezTo>
                        <a:pt x="3967" y="16386"/>
                        <a:pt x="441" y="17876"/>
                        <a:pt x="0" y="13407"/>
                      </a:cubicBezTo>
                      <a:cubicBezTo>
                        <a:pt x="5731" y="13407"/>
                        <a:pt x="5731" y="13407"/>
                        <a:pt x="5731" y="13407"/>
                      </a:cubicBezTo>
                      <a:cubicBezTo>
                        <a:pt x="6171" y="13407"/>
                        <a:pt x="7935" y="12662"/>
                        <a:pt x="7935" y="12662"/>
                      </a:cubicBezTo>
                      <a:cubicBezTo>
                        <a:pt x="11020" y="10428"/>
                        <a:pt x="13665" y="11172"/>
                        <a:pt x="15429" y="9683"/>
                      </a:cubicBezTo>
                      <a:cubicBezTo>
                        <a:pt x="18073" y="7448"/>
                        <a:pt x="17192" y="0"/>
                        <a:pt x="19837" y="0"/>
                      </a:cubicBezTo>
                      <a:cubicBezTo>
                        <a:pt x="21159" y="0"/>
                        <a:pt x="21600" y="2979"/>
                        <a:pt x="21600" y="5214"/>
                      </a:cubicBezTo>
                      <a:cubicBezTo>
                        <a:pt x="21600" y="11917"/>
                        <a:pt x="17633" y="10428"/>
                        <a:pt x="17633" y="16386"/>
                      </a:cubicBezTo>
                      <a:cubicBezTo>
                        <a:pt x="14106" y="17876"/>
                        <a:pt x="12343" y="21600"/>
                        <a:pt x="8376" y="21600"/>
                      </a:cubicBezTo>
                      <a:cubicBezTo>
                        <a:pt x="7494" y="21600"/>
                        <a:pt x="4849" y="19366"/>
                        <a:pt x="4849" y="18621"/>
                      </a:cubicBezTo>
                      <a:lnTo>
                        <a:pt x="5731" y="20110"/>
                      </a:lnTo>
                      <a:close/>
                    </a:path>
                  </a:pathLst>
                </a:custGeom>
                <a:solidFill>
                  <a:srgbClr val="D1D2D7"/>
                </a:solidFill>
                <a:ln w="9525">
                  <a:solidFill>
                    <a:srgbClr val="FFFFFF"/>
                  </a:solidFill>
                  <a:round/>
                  <a:headEnd/>
                  <a:tailEnd/>
                </a:ln>
              </p:spPr>
              <p:txBody>
                <a:bodyPr lIns="0" tIns="0" rIns="0" bIns="0"/>
                <a:lstStyle/>
                <a:p>
                  <a:endParaRPr lang="es-ES_tradnl"/>
                </a:p>
              </p:txBody>
            </p:sp>
            <p:sp>
              <p:nvSpPr>
                <p:cNvPr id="85" name="Shape 1845"/>
                <p:cNvSpPr>
                  <a:spLocks/>
                </p:cNvSpPr>
                <p:nvPr/>
              </p:nvSpPr>
              <p:spPr bwMode="auto">
                <a:xfrm>
                  <a:off x="860597" y="0"/>
                  <a:ext cx="47386" cy="46373"/>
                </a:xfrm>
                <a:custGeom>
                  <a:avLst/>
                  <a:gdLst>
                    <a:gd name="T0" fmla="*/ 548791 w 21600"/>
                    <a:gd name="T1" fmla="*/ 537091 h 21138"/>
                    <a:gd name="T2" fmla="*/ 548791 w 21600"/>
                    <a:gd name="T3" fmla="*/ 537091 h 21138"/>
                    <a:gd name="T4" fmla="*/ 548791 w 21600"/>
                    <a:gd name="T5" fmla="*/ 537091 h 21138"/>
                    <a:gd name="T6" fmla="*/ 548791 w 21600"/>
                    <a:gd name="T7" fmla="*/ 537091 h 21138"/>
                    <a:gd name="T8" fmla="*/ 0 60000 65536"/>
                    <a:gd name="T9" fmla="*/ 1 60000 65536"/>
                    <a:gd name="T10" fmla="*/ 2 60000 65536"/>
                    <a:gd name="T11" fmla="*/ 3 60000 65536"/>
                    <a:gd name="T12" fmla="*/ 0 w 21600"/>
                    <a:gd name="T13" fmla="*/ 0 h 21138"/>
                    <a:gd name="T14" fmla="*/ 21600 w 21600"/>
                    <a:gd name="T15" fmla="*/ 21138 h 21138"/>
                  </a:gdLst>
                  <a:ahLst/>
                  <a:cxnLst>
                    <a:cxn ang="T8">
                      <a:pos x="T0" y="T1"/>
                    </a:cxn>
                    <a:cxn ang="T9">
                      <a:pos x="T2" y="T3"/>
                    </a:cxn>
                    <a:cxn ang="T10">
                      <a:pos x="T4" y="T5"/>
                    </a:cxn>
                    <a:cxn ang="T11">
                      <a:pos x="T6" y="T7"/>
                    </a:cxn>
                  </a:cxnLst>
                  <a:rect l="T12" t="T13" r="T14" b="T15"/>
                  <a:pathLst>
                    <a:path w="21600" h="21138" extrusionOk="0">
                      <a:moveTo>
                        <a:pt x="19108" y="20769"/>
                      </a:moveTo>
                      <a:cubicBezTo>
                        <a:pt x="14954" y="19938"/>
                        <a:pt x="14954" y="17446"/>
                        <a:pt x="15785" y="14123"/>
                      </a:cubicBezTo>
                      <a:cubicBezTo>
                        <a:pt x="10800" y="11631"/>
                        <a:pt x="11631" y="7477"/>
                        <a:pt x="6646" y="4985"/>
                      </a:cubicBezTo>
                      <a:cubicBezTo>
                        <a:pt x="4154" y="3323"/>
                        <a:pt x="1662" y="3323"/>
                        <a:pt x="0" y="0"/>
                      </a:cubicBezTo>
                      <a:cubicBezTo>
                        <a:pt x="7477" y="2492"/>
                        <a:pt x="10800" y="6646"/>
                        <a:pt x="14954" y="10800"/>
                      </a:cubicBezTo>
                      <a:cubicBezTo>
                        <a:pt x="17446" y="14123"/>
                        <a:pt x="21600" y="13292"/>
                        <a:pt x="21600" y="18277"/>
                      </a:cubicBezTo>
                      <a:cubicBezTo>
                        <a:pt x="21600" y="19108"/>
                        <a:pt x="21600" y="19938"/>
                        <a:pt x="21600" y="20769"/>
                      </a:cubicBezTo>
                      <a:cubicBezTo>
                        <a:pt x="20769" y="20769"/>
                        <a:pt x="19938" y="21600"/>
                        <a:pt x="19108" y="20769"/>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86" name="Shape 1846"/>
                <p:cNvSpPr>
                  <a:spLocks/>
                </p:cNvSpPr>
                <p:nvPr/>
              </p:nvSpPr>
              <p:spPr bwMode="auto">
                <a:xfrm>
                  <a:off x="943810" y="66769"/>
                  <a:ext cx="22327" cy="28002"/>
                </a:xfrm>
                <a:custGeom>
                  <a:avLst/>
                  <a:gdLst>
                    <a:gd name="T0" fmla="*/ 16163 w 20354"/>
                    <a:gd name="T1" fmla="*/ 39546 h 21600"/>
                    <a:gd name="T2" fmla="*/ 16163 w 20354"/>
                    <a:gd name="T3" fmla="*/ 39546 h 21600"/>
                    <a:gd name="T4" fmla="*/ 16163 w 20354"/>
                    <a:gd name="T5" fmla="*/ 39546 h 21600"/>
                    <a:gd name="T6" fmla="*/ 16163 w 20354"/>
                    <a:gd name="T7" fmla="*/ 39546 h 21600"/>
                    <a:gd name="T8" fmla="*/ 0 60000 65536"/>
                    <a:gd name="T9" fmla="*/ 1 60000 65536"/>
                    <a:gd name="T10" fmla="*/ 2 60000 65536"/>
                    <a:gd name="T11" fmla="*/ 3 60000 65536"/>
                    <a:gd name="T12" fmla="*/ 0 w 20354"/>
                    <a:gd name="T13" fmla="*/ 0 h 21600"/>
                    <a:gd name="T14" fmla="*/ 20354 w 20354"/>
                    <a:gd name="T15" fmla="*/ 21600 h 21600"/>
                  </a:gdLst>
                  <a:ahLst/>
                  <a:cxnLst>
                    <a:cxn ang="T8">
                      <a:pos x="T0" y="T1"/>
                    </a:cxn>
                    <a:cxn ang="T9">
                      <a:pos x="T2" y="T3"/>
                    </a:cxn>
                    <a:cxn ang="T10">
                      <a:pos x="T4" y="T5"/>
                    </a:cxn>
                    <a:cxn ang="T11">
                      <a:pos x="T6" y="T7"/>
                    </a:cxn>
                  </a:cxnLst>
                  <a:rect l="T12" t="T13" r="T14" b="T15"/>
                  <a:pathLst>
                    <a:path w="20354" h="21600" extrusionOk="0">
                      <a:moveTo>
                        <a:pt x="10385" y="12150"/>
                      </a:moveTo>
                      <a:cubicBezTo>
                        <a:pt x="2077" y="12150"/>
                        <a:pt x="-1246" y="5400"/>
                        <a:pt x="416" y="0"/>
                      </a:cubicBezTo>
                      <a:cubicBezTo>
                        <a:pt x="5400" y="1350"/>
                        <a:pt x="20354" y="14850"/>
                        <a:pt x="20354" y="16200"/>
                      </a:cubicBezTo>
                      <a:cubicBezTo>
                        <a:pt x="20354" y="18900"/>
                        <a:pt x="17031" y="21600"/>
                        <a:pt x="15369" y="21600"/>
                      </a:cubicBezTo>
                      <a:cubicBezTo>
                        <a:pt x="13708" y="21600"/>
                        <a:pt x="10385" y="18900"/>
                        <a:pt x="10385" y="17550"/>
                      </a:cubicBezTo>
                      <a:cubicBezTo>
                        <a:pt x="10385" y="16200"/>
                        <a:pt x="10385" y="14850"/>
                        <a:pt x="10385" y="1215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87" name="Shape 1847"/>
                <p:cNvSpPr>
                  <a:spLocks/>
                </p:cNvSpPr>
                <p:nvPr/>
              </p:nvSpPr>
              <p:spPr bwMode="auto">
                <a:xfrm>
                  <a:off x="1097520" y="174462"/>
                  <a:ext cx="12924" cy="15078"/>
                </a:xfrm>
                <a:custGeom>
                  <a:avLst/>
                  <a:gdLst>
                    <a:gd name="T0" fmla="*/ 828 w 21600"/>
                    <a:gd name="T1" fmla="*/ 1791 h 21600"/>
                    <a:gd name="T2" fmla="*/ 828 w 21600"/>
                    <a:gd name="T3" fmla="*/ 1791 h 21600"/>
                    <a:gd name="T4" fmla="*/ 828 w 21600"/>
                    <a:gd name="T5" fmla="*/ 1791 h 21600"/>
                    <a:gd name="T6" fmla="*/ 828 w 21600"/>
                    <a:gd name="T7" fmla="*/ 1791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21600" y="14400"/>
                      </a:moveTo>
                      <a:cubicBezTo>
                        <a:pt x="21600" y="16800"/>
                        <a:pt x="21600" y="19200"/>
                        <a:pt x="21600" y="21600"/>
                      </a:cubicBezTo>
                      <a:cubicBezTo>
                        <a:pt x="9257" y="21600"/>
                        <a:pt x="0" y="4800"/>
                        <a:pt x="0" y="0"/>
                      </a:cubicBezTo>
                      <a:cubicBezTo>
                        <a:pt x="12343" y="4800"/>
                        <a:pt x="21600" y="7200"/>
                        <a:pt x="21600" y="1440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88" name="Shape 1848"/>
                <p:cNvSpPr>
                  <a:spLocks/>
                </p:cNvSpPr>
                <p:nvPr/>
              </p:nvSpPr>
              <p:spPr bwMode="auto">
                <a:xfrm>
                  <a:off x="1063058" y="161538"/>
                  <a:ext cx="28002" cy="12925"/>
                </a:xfrm>
                <a:custGeom>
                  <a:avLst/>
                  <a:gdLst>
                    <a:gd name="T0" fmla="*/ 39546 w 21600"/>
                    <a:gd name="T1" fmla="*/ 829 h 21600"/>
                    <a:gd name="T2" fmla="*/ 39546 w 21600"/>
                    <a:gd name="T3" fmla="*/ 829 h 21600"/>
                    <a:gd name="T4" fmla="*/ 39546 w 21600"/>
                    <a:gd name="T5" fmla="*/ 829 h 21600"/>
                    <a:gd name="T6" fmla="*/ 39546 w 21600"/>
                    <a:gd name="T7" fmla="*/ 829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21600" y="18514"/>
                      </a:moveTo>
                      <a:cubicBezTo>
                        <a:pt x="20160" y="18514"/>
                        <a:pt x="18720" y="21600"/>
                        <a:pt x="17280" y="21600"/>
                      </a:cubicBezTo>
                      <a:cubicBezTo>
                        <a:pt x="10080" y="21600"/>
                        <a:pt x="0" y="15429"/>
                        <a:pt x="0" y="0"/>
                      </a:cubicBezTo>
                      <a:cubicBezTo>
                        <a:pt x="10080" y="0"/>
                        <a:pt x="15840" y="3086"/>
                        <a:pt x="21600" y="18514"/>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89" name="Shape 1849"/>
                <p:cNvSpPr>
                  <a:spLocks/>
                </p:cNvSpPr>
                <p:nvPr/>
              </p:nvSpPr>
              <p:spPr bwMode="auto">
                <a:xfrm>
                  <a:off x="1067366" y="129230"/>
                  <a:ext cx="23694" cy="25847"/>
                </a:xfrm>
                <a:custGeom>
                  <a:avLst/>
                  <a:gdLst>
                    <a:gd name="T0" fmla="*/ 17154 w 21600"/>
                    <a:gd name="T1" fmla="*/ 26499 h 21600"/>
                    <a:gd name="T2" fmla="*/ 17154 w 21600"/>
                    <a:gd name="T3" fmla="*/ 26499 h 21600"/>
                    <a:gd name="T4" fmla="*/ 17154 w 21600"/>
                    <a:gd name="T5" fmla="*/ 26499 h 21600"/>
                    <a:gd name="T6" fmla="*/ 17154 w 21600"/>
                    <a:gd name="T7" fmla="*/ 26499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21600" y="21600"/>
                      </a:moveTo>
                      <a:cubicBezTo>
                        <a:pt x="14954" y="21600"/>
                        <a:pt x="1662" y="4629"/>
                        <a:pt x="0" y="0"/>
                      </a:cubicBezTo>
                      <a:cubicBezTo>
                        <a:pt x="9969" y="4629"/>
                        <a:pt x="18277" y="10800"/>
                        <a:pt x="21600" y="2160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90" name="Shape 1850"/>
                <p:cNvSpPr>
                  <a:spLocks/>
                </p:cNvSpPr>
                <p:nvPr/>
              </p:nvSpPr>
              <p:spPr bwMode="auto">
                <a:xfrm>
                  <a:off x="1017828" y="109846"/>
                  <a:ext cx="32309" cy="19386"/>
                </a:xfrm>
                <a:custGeom>
                  <a:avLst/>
                  <a:gdLst>
                    <a:gd name="T0" fmla="*/ 80868 w 21600"/>
                    <a:gd name="T1" fmla="*/ 6289 h 21600"/>
                    <a:gd name="T2" fmla="*/ 80868 w 21600"/>
                    <a:gd name="T3" fmla="*/ 6289 h 21600"/>
                    <a:gd name="T4" fmla="*/ 80868 w 21600"/>
                    <a:gd name="T5" fmla="*/ 6289 h 21600"/>
                    <a:gd name="T6" fmla="*/ 80868 w 21600"/>
                    <a:gd name="T7" fmla="*/ 6289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2541" y="0"/>
                      </a:moveTo>
                      <a:cubicBezTo>
                        <a:pt x="7624" y="4320"/>
                        <a:pt x="19059" y="10800"/>
                        <a:pt x="21600" y="19440"/>
                      </a:cubicBezTo>
                      <a:cubicBezTo>
                        <a:pt x="21600" y="19440"/>
                        <a:pt x="19059" y="21600"/>
                        <a:pt x="17788" y="21600"/>
                      </a:cubicBezTo>
                      <a:cubicBezTo>
                        <a:pt x="12706" y="21600"/>
                        <a:pt x="0" y="12960"/>
                        <a:pt x="0" y="2160"/>
                      </a:cubicBezTo>
                      <a:cubicBezTo>
                        <a:pt x="1271" y="2160"/>
                        <a:pt x="1271" y="2160"/>
                        <a:pt x="1271" y="2160"/>
                      </a:cubicBezTo>
                      <a:lnTo>
                        <a:pt x="2541" y="0"/>
                      </a:lnTo>
                      <a:close/>
                    </a:path>
                  </a:pathLst>
                </a:custGeom>
                <a:solidFill>
                  <a:srgbClr val="D1D2D7"/>
                </a:solidFill>
                <a:ln w="9525">
                  <a:solidFill>
                    <a:srgbClr val="FFFFFF"/>
                  </a:solidFill>
                  <a:round/>
                  <a:headEnd/>
                  <a:tailEnd/>
                </a:ln>
              </p:spPr>
              <p:txBody>
                <a:bodyPr lIns="0" tIns="0" rIns="0" bIns="0"/>
                <a:lstStyle/>
                <a:p>
                  <a:endParaRPr lang="es-ES_tradnl"/>
                </a:p>
              </p:txBody>
            </p:sp>
            <p:sp>
              <p:nvSpPr>
                <p:cNvPr id="91" name="Shape 1851"/>
                <p:cNvSpPr>
                  <a:spLocks/>
                </p:cNvSpPr>
                <p:nvPr/>
              </p:nvSpPr>
              <p:spPr bwMode="auto">
                <a:xfrm>
                  <a:off x="983367" y="89496"/>
                  <a:ext cx="19386" cy="12701"/>
                </a:xfrm>
                <a:custGeom>
                  <a:avLst/>
                  <a:gdLst>
                    <a:gd name="T0" fmla="*/ 6289 w 21600"/>
                    <a:gd name="T1" fmla="*/ 759 h 21600"/>
                    <a:gd name="T2" fmla="*/ 6289 w 21600"/>
                    <a:gd name="T3" fmla="*/ 759 h 21600"/>
                    <a:gd name="T4" fmla="*/ 6289 w 21600"/>
                    <a:gd name="T5" fmla="*/ 759 h 21600"/>
                    <a:gd name="T6" fmla="*/ 6289 w 21600"/>
                    <a:gd name="T7" fmla="*/ 759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0" y="0"/>
                      </a:moveTo>
                      <a:cubicBezTo>
                        <a:pt x="9818" y="10800"/>
                        <a:pt x="15709" y="7200"/>
                        <a:pt x="21600" y="21600"/>
                      </a:cubicBezTo>
                      <a:cubicBezTo>
                        <a:pt x="13745" y="21600"/>
                        <a:pt x="13745" y="21600"/>
                        <a:pt x="13745" y="21600"/>
                      </a:cubicBezTo>
                      <a:cubicBezTo>
                        <a:pt x="0" y="7200"/>
                        <a:pt x="0" y="7200"/>
                        <a:pt x="0" y="7200"/>
                      </a:cubicBezTo>
                      <a:cubicBezTo>
                        <a:pt x="1964" y="7200"/>
                        <a:pt x="5891" y="7200"/>
                        <a:pt x="5891" y="3600"/>
                      </a:cubicBezTo>
                      <a:lnTo>
                        <a:pt x="0" y="0"/>
                      </a:lnTo>
                      <a:close/>
                    </a:path>
                  </a:pathLst>
                </a:custGeom>
                <a:solidFill>
                  <a:srgbClr val="D1D2D7"/>
                </a:solidFill>
                <a:ln w="9525">
                  <a:solidFill>
                    <a:srgbClr val="FFFFFF"/>
                  </a:solidFill>
                  <a:round/>
                  <a:headEnd/>
                  <a:tailEnd/>
                </a:ln>
              </p:spPr>
              <p:txBody>
                <a:bodyPr lIns="0" tIns="0" rIns="0" bIns="0"/>
                <a:lstStyle/>
                <a:p>
                  <a:endParaRPr lang="es-ES_tradnl"/>
                </a:p>
              </p:txBody>
            </p:sp>
            <p:sp>
              <p:nvSpPr>
                <p:cNvPr id="92" name="Shape 1852"/>
                <p:cNvSpPr>
                  <a:spLocks/>
                </p:cNvSpPr>
                <p:nvPr/>
              </p:nvSpPr>
              <p:spPr bwMode="auto">
                <a:xfrm>
                  <a:off x="709828" y="922943"/>
                  <a:ext cx="86155" cy="82903"/>
                </a:xfrm>
                <a:custGeom>
                  <a:avLst/>
                  <a:gdLst>
                    <a:gd name="T0" fmla="*/ 10903386 w 21600"/>
                    <a:gd name="T1" fmla="*/ 11580459 h 20278"/>
                    <a:gd name="T2" fmla="*/ 10903386 w 21600"/>
                    <a:gd name="T3" fmla="*/ 11580459 h 20278"/>
                    <a:gd name="T4" fmla="*/ 10903386 w 21600"/>
                    <a:gd name="T5" fmla="*/ 11580459 h 20278"/>
                    <a:gd name="T6" fmla="*/ 10903386 w 21600"/>
                    <a:gd name="T7" fmla="*/ 11580459 h 20278"/>
                    <a:gd name="T8" fmla="*/ 0 60000 65536"/>
                    <a:gd name="T9" fmla="*/ 1 60000 65536"/>
                    <a:gd name="T10" fmla="*/ 2 60000 65536"/>
                    <a:gd name="T11" fmla="*/ 3 60000 65536"/>
                    <a:gd name="T12" fmla="*/ 0 w 21600"/>
                    <a:gd name="T13" fmla="*/ 0 h 20278"/>
                    <a:gd name="T14" fmla="*/ 21600 w 21600"/>
                    <a:gd name="T15" fmla="*/ 20278 h 20278"/>
                  </a:gdLst>
                  <a:ahLst/>
                  <a:cxnLst>
                    <a:cxn ang="T8">
                      <a:pos x="T0" y="T1"/>
                    </a:cxn>
                    <a:cxn ang="T9">
                      <a:pos x="T2" y="T3"/>
                    </a:cxn>
                    <a:cxn ang="T10">
                      <a:pos x="T4" y="T5"/>
                    </a:cxn>
                    <a:cxn ang="T11">
                      <a:pos x="T6" y="T7"/>
                    </a:cxn>
                  </a:cxnLst>
                  <a:rect l="T12" t="T13" r="T14" b="T15"/>
                  <a:pathLst>
                    <a:path w="21600" h="20278" extrusionOk="0">
                      <a:moveTo>
                        <a:pt x="10800" y="1764"/>
                      </a:moveTo>
                      <a:cubicBezTo>
                        <a:pt x="13500" y="1764"/>
                        <a:pt x="16650" y="882"/>
                        <a:pt x="19350" y="0"/>
                      </a:cubicBezTo>
                      <a:cubicBezTo>
                        <a:pt x="20250" y="2205"/>
                        <a:pt x="21600" y="3527"/>
                        <a:pt x="21600" y="5731"/>
                      </a:cubicBezTo>
                      <a:cubicBezTo>
                        <a:pt x="21600" y="10139"/>
                        <a:pt x="16200" y="20278"/>
                        <a:pt x="12150" y="20278"/>
                      </a:cubicBezTo>
                      <a:cubicBezTo>
                        <a:pt x="6300" y="20278"/>
                        <a:pt x="0" y="5731"/>
                        <a:pt x="0" y="1764"/>
                      </a:cubicBezTo>
                      <a:cubicBezTo>
                        <a:pt x="0" y="-1322"/>
                        <a:pt x="10800" y="1764"/>
                        <a:pt x="10800" y="1764"/>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93" name="Shape 1853"/>
                <p:cNvSpPr>
                  <a:spLocks/>
                </p:cNvSpPr>
                <p:nvPr/>
              </p:nvSpPr>
              <p:spPr bwMode="auto">
                <a:xfrm>
                  <a:off x="0" y="189538"/>
                  <a:ext cx="914445" cy="691385"/>
                </a:xfrm>
                <a:custGeom>
                  <a:avLst/>
                  <a:gdLst>
                    <a:gd name="T0" fmla="*/ 2147483647 w 21527"/>
                    <a:gd name="T1" fmla="*/ 2147483647 h 21600"/>
                    <a:gd name="T2" fmla="*/ 2147483647 w 21527"/>
                    <a:gd name="T3" fmla="*/ 2147483647 h 21600"/>
                    <a:gd name="T4" fmla="*/ 2147483647 w 21527"/>
                    <a:gd name="T5" fmla="*/ 2147483647 h 21600"/>
                    <a:gd name="T6" fmla="*/ 2147483647 w 21527"/>
                    <a:gd name="T7" fmla="*/ 2147483647 h 21600"/>
                    <a:gd name="T8" fmla="*/ 0 60000 65536"/>
                    <a:gd name="T9" fmla="*/ 1 60000 65536"/>
                    <a:gd name="T10" fmla="*/ 2 60000 65536"/>
                    <a:gd name="T11" fmla="*/ 3 60000 65536"/>
                    <a:gd name="T12" fmla="*/ 0 w 21527"/>
                    <a:gd name="T13" fmla="*/ 0 h 21600"/>
                    <a:gd name="T14" fmla="*/ 21527 w 21527"/>
                    <a:gd name="T15" fmla="*/ 21600 h 21600"/>
                  </a:gdLst>
                  <a:ahLst/>
                  <a:cxnLst>
                    <a:cxn ang="T8">
                      <a:pos x="T0" y="T1"/>
                    </a:cxn>
                    <a:cxn ang="T9">
                      <a:pos x="T2" y="T3"/>
                    </a:cxn>
                    <a:cxn ang="T10">
                      <a:pos x="T4" y="T5"/>
                    </a:cxn>
                    <a:cxn ang="T11">
                      <a:pos x="T6" y="T7"/>
                    </a:cxn>
                  </a:cxnLst>
                  <a:rect l="T12" t="T13" r="T14" b="T15"/>
                  <a:pathLst>
                    <a:path w="21527" h="21600" extrusionOk="0">
                      <a:moveTo>
                        <a:pt x="21017" y="10490"/>
                      </a:moveTo>
                      <a:cubicBezTo>
                        <a:pt x="21314" y="10997"/>
                        <a:pt x="21527" y="12351"/>
                        <a:pt x="21527" y="13084"/>
                      </a:cubicBezTo>
                      <a:cubicBezTo>
                        <a:pt x="21527" y="13648"/>
                        <a:pt x="21399" y="14438"/>
                        <a:pt x="21229" y="14663"/>
                      </a:cubicBezTo>
                      <a:cubicBezTo>
                        <a:pt x="21229" y="15340"/>
                        <a:pt x="21229" y="15340"/>
                        <a:pt x="21229" y="15340"/>
                      </a:cubicBezTo>
                      <a:cubicBezTo>
                        <a:pt x="21144" y="15566"/>
                        <a:pt x="21187" y="15622"/>
                        <a:pt x="21102" y="15848"/>
                      </a:cubicBezTo>
                      <a:cubicBezTo>
                        <a:pt x="20762" y="16524"/>
                        <a:pt x="20421" y="16806"/>
                        <a:pt x="20251" y="17596"/>
                      </a:cubicBezTo>
                      <a:cubicBezTo>
                        <a:pt x="20081" y="18160"/>
                        <a:pt x="19699" y="18949"/>
                        <a:pt x="19699" y="19852"/>
                      </a:cubicBezTo>
                      <a:cubicBezTo>
                        <a:pt x="19699" y="19795"/>
                        <a:pt x="19699" y="19795"/>
                        <a:pt x="19699" y="19795"/>
                      </a:cubicBezTo>
                      <a:cubicBezTo>
                        <a:pt x="19486" y="20923"/>
                        <a:pt x="17955" y="20416"/>
                        <a:pt x="17785" y="21600"/>
                      </a:cubicBezTo>
                      <a:cubicBezTo>
                        <a:pt x="17658" y="21544"/>
                        <a:pt x="16892" y="20980"/>
                        <a:pt x="16850" y="20867"/>
                      </a:cubicBezTo>
                      <a:cubicBezTo>
                        <a:pt x="16425" y="20923"/>
                        <a:pt x="16595" y="21374"/>
                        <a:pt x="16127" y="21374"/>
                      </a:cubicBezTo>
                      <a:cubicBezTo>
                        <a:pt x="15362" y="21374"/>
                        <a:pt x="14171" y="20754"/>
                        <a:pt x="14171" y="19739"/>
                      </a:cubicBezTo>
                      <a:cubicBezTo>
                        <a:pt x="14171" y="19344"/>
                        <a:pt x="13916" y="19062"/>
                        <a:pt x="13916" y="18724"/>
                      </a:cubicBezTo>
                      <a:cubicBezTo>
                        <a:pt x="13916" y="18724"/>
                        <a:pt x="13916" y="18611"/>
                        <a:pt x="13916" y="18611"/>
                      </a:cubicBezTo>
                      <a:cubicBezTo>
                        <a:pt x="13746" y="18724"/>
                        <a:pt x="13661" y="18724"/>
                        <a:pt x="13533" y="18780"/>
                      </a:cubicBezTo>
                      <a:cubicBezTo>
                        <a:pt x="13278" y="18780"/>
                        <a:pt x="13278" y="18780"/>
                        <a:pt x="13278" y="18780"/>
                      </a:cubicBezTo>
                      <a:cubicBezTo>
                        <a:pt x="13363" y="18611"/>
                        <a:pt x="13448" y="18498"/>
                        <a:pt x="13448" y="18216"/>
                      </a:cubicBezTo>
                      <a:cubicBezTo>
                        <a:pt x="13448" y="17934"/>
                        <a:pt x="13321" y="17821"/>
                        <a:pt x="13236" y="17765"/>
                      </a:cubicBezTo>
                      <a:cubicBezTo>
                        <a:pt x="13236" y="17821"/>
                        <a:pt x="13193" y="17934"/>
                        <a:pt x="13193" y="17991"/>
                      </a:cubicBezTo>
                      <a:cubicBezTo>
                        <a:pt x="13023" y="18103"/>
                        <a:pt x="13023" y="18555"/>
                        <a:pt x="12725" y="18555"/>
                      </a:cubicBezTo>
                      <a:cubicBezTo>
                        <a:pt x="12640" y="18555"/>
                        <a:pt x="12555" y="18385"/>
                        <a:pt x="12555" y="18273"/>
                      </a:cubicBezTo>
                      <a:cubicBezTo>
                        <a:pt x="13023" y="18160"/>
                        <a:pt x="13108" y="16863"/>
                        <a:pt x="13108" y="16468"/>
                      </a:cubicBezTo>
                      <a:cubicBezTo>
                        <a:pt x="12768" y="16919"/>
                        <a:pt x="12300" y="18216"/>
                        <a:pt x="11875" y="18216"/>
                      </a:cubicBezTo>
                      <a:cubicBezTo>
                        <a:pt x="11662" y="18216"/>
                        <a:pt x="11747" y="17765"/>
                        <a:pt x="11747" y="17765"/>
                      </a:cubicBezTo>
                      <a:cubicBezTo>
                        <a:pt x="11620" y="17765"/>
                        <a:pt x="11195" y="16581"/>
                        <a:pt x="11067" y="16299"/>
                      </a:cubicBezTo>
                      <a:cubicBezTo>
                        <a:pt x="10727" y="15791"/>
                        <a:pt x="9621" y="15566"/>
                        <a:pt x="9026" y="15566"/>
                      </a:cubicBezTo>
                      <a:cubicBezTo>
                        <a:pt x="8346" y="15566"/>
                        <a:pt x="8218" y="15960"/>
                        <a:pt x="7793" y="16130"/>
                      </a:cubicBezTo>
                      <a:cubicBezTo>
                        <a:pt x="6858" y="16524"/>
                        <a:pt x="5667" y="16073"/>
                        <a:pt x="5497" y="17370"/>
                      </a:cubicBezTo>
                      <a:cubicBezTo>
                        <a:pt x="5114" y="17427"/>
                        <a:pt x="4817" y="17539"/>
                        <a:pt x="4392" y="17539"/>
                      </a:cubicBezTo>
                      <a:cubicBezTo>
                        <a:pt x="4094" y="17314"/>
                        <a:pt x="4094" y="17539"/>
                        <a:pt x="3881" y="17539"/>
                      </a:cubicBezTo>
                      <a:cubicBezTo>
                        <a:pt x="3201" y="17539"/>
                        <a:pt x="2946" y="18385"/>
                        <a:pt x="2096" y="18385"/>
                      </a:cubicBezTo>
                      <a:cubicBezTo>
                        <a:pt x="1755" y="18385"/>
                        <a:pt x="862" y="17821"/>
                        <a:pt x="862" y="17483"/>
                      </a:cubicBezTo>
                      <a:cubicBezTo>
                        <a:pt x="862" y="17088"/>
                        <a:pt x="1288" y="16919"/>
                        <a:pt x="1288" y="16355"/>
                      </a:cubicBezTo>
                      <a:cubicBezTo>
                        <a:pt x="1288" y="15622"/>
                        <a:pt x="1033" y="15227"/>
                        <a:pt x="905" y="14776"/>
                      </a:cubicBezTo>
                      <a:cubicBezTo>
                        <a:pt x="692" y="13704"/>
                        <a:pt x="650" y="13366"/>
                        <a:pt x="395" y="12407"/>
                      </a:cubicBezTo>
                      <a:cubicBezTo>
                        <a:pt x="310" y="12013"/>
                        <a:pt x="-73" y="11900"/>
                        <a:pt x="12" y="11505"/>
                      </a:cubicBezTo>
                      <a:cubicBezTo>
                        <a:pt x="55" y="11392"/>
                        <a:pt x="55" y="11336"/>
                        <a:pt x="140" y="11167"/>
                      </a:cubicBezTo>
                      <a:cubicBezTo>
                        <a:pt x="182" y="11336"/>
                        <a:pt x="225" y="11449"/>
                        <a:pt x="310" y="11505"/>
                      </a:cubicBezTo>
                      <a:cubicBezTo>
                        <a:pt x="352" y="11392"/>
                        <a:pt x="310" y="11336"/>
                        <a:pt x="310" y="11167"/>
                      </a:cubicBezTo>
                      <a:cubicBezTo>
                        <a:pt x="310" y="10828"/>
                        <a:pt x="55" y="10546"/>
                        <a:pt x="55" y="9926"/>
                      </a:cubicBezTo>
                      <a:cubicBezTo>
                        <a:pt x="55" y="9136"/>
                        <a:pt x="55" y="9080"/>
                        <a:pt x="55" y="8460"/>
                      </a:cubicBezTo>
                      <a:cubicBezTo>
                        <a:pt x="55" y="8234"/>
                        <a:pt x="225" y="8234"/>
                        <a:pt x="267" y="8178"/>
                      </a:cubicBezTo>
                      <a:cubicBezTo>
                        <a:pt x="310" y="8234"/>
                        <a:pt x="310" y="8347"/>
                        <a:pt x="310" y="8403"/>
                      </a:cubicBezTo>
                      <a:cubicBezTo>
                        <a:pt x="650" y="8347"/>
                        <a:pt x="1075" y="7726"/>
                        <a:pt x="1288" y="7444"/>
                      </a:cubicBezTo>
                      <a:cubicBezTo>
                        <a:pt x="1500" y="7162"/>
                        <a:pt x="2181" y="7106"/>
                        <a:pt x="2563" y="7050"/>
                      </a:cubicBezTo>
                      <a:cubicBezTo>
                        <a:pt x="3244" y="6880"/>
                        <a:pt x="4774" y="6204"/>
                        <a:pt x="4774" y="5358"/>
                      </a:cubicBezTo>
                      <a:cubicBezTo>
                        <a:pt x="4774" y="5189"/>
                        <a:pt x="4774" y="5076"/>
                        <a:pt x="4774" y="4907"/>
                      </a:cubicBezTo>
                      <a:cubicBezTo>
                        <a:pt x="4774" y="4681"/>
                        <a:pt x="4817" y="4455"/>
                        <a:pt x="4987" y="4286"/>
                      </a:cubicBezTo>
                      <a:cubicBezTo>
                        <a:pt x="5114" y="4512"/>
                        <a:pt x="5199" y="4625"/>
                        <a:pt x="5284" y="4794"/>
                      </a:cubicBezTo>
                      <a:cubicBezTo>
                        <a:pt x="5497" y="4625"/>
                        <a:pt x="5412" y="4230"/>
                        <a:pt x="5497" y="4004"/>
                      </a:cubicBezTo>
                      <a:cubicBezTo>
                        <a:pt x="5625" y="4061"/>
                        <a:pt x="5752" y="4173"/>
                        <a:pt x="5880" y="4173"/>
                      </a:cubicBezTo>
                      <a:cubicBezTo>
                        <a:pt x="5880" y="3497"/>
                        <a:pt x="6262" y="3384"/>
                        <a:pt x="6305" y="2820"/>
                      </a:cubicBezTo>
                      <a:cubicBezTo>
                        <a:pt x="6815" y="2820"/>
                        <a:pt x="6900" y="2312"/>
                        <a:pt x="7283" y="2312"/>
                      </a:cubicBezTo>
                      <a:cubicBezTo>
                        <a:pt x="7623" y="2312"/>
                        <a:pt x="7836" y="2820"/>
                        <a:pt x="7878" y="3271"/>
                      </a:cubicBezTo>
                      <a:cubicBezTo>
                        <a:pt x="7963" y="3102"/>
                        <a:pt x="8091" y="2989"/>
                        <a:pt x="8261" y="2989"/>
                      </a:cubicBezTo>
                      <a:cubicBezTo>
                        <a:pt x="8346" y="2989"/>
                        <a:pt x="8516" y="3158"/>
                        <a:pt x="8558" y="3158"/>
                      </a:cubicBezTo>
                      <a:cubicBezTo>
                        <a:pt x="8644" y="2933"/>
                        <a:pt x="8601" y="2763"/>
                        <a:pt x="8601" y="2538"/>
                      </a:cubicBezTo>
                      <a:cubicBezTo>
                        <a:pt x="8601" y="2199"/>
                        <a:pt x="8899" y="2030"/>
                        <a:pt x="8899" y="1692"/>
                      </a:cubicBezTo>
                      <a:cubicBezTo>
                        <a:pt x="8899" y="1354"/>
                        <a:pt x="9621" y="1128"/>
                        <a:pt x="9962" y="1128"/>
                      </a:cubicBezTo>
                      <a:cubicBezTo>
                        <a:pt x="10089" y="1128"/>
                        <a:pt x="10259" y="959"/>
                        <a:pt x="10302" y="959"/>
                      </a:cubicBezTo>
                      <a:cubicBezTo>
                        <a:pt x="10174" y="733"/>
                        <a:pt x="10004" y="620"/>
                        <a:pt x="9962" y="395"/>
                      </a:cubicBezTo>
                      <a:cubicBezTo>
                        <a:pt x="10599" y="733"/>
                        <a:pt x="10982" y="1072"/>
                        <a:pt x="11662" y="1072"/>
                      </a:cubicBezTo>
                      <a:cubicBezTo>
                        <a:pt x="11875" y="1072"/>
                        <a:pt x="11960" y="846"/>
                        <a:pt x="12173" y="846"/>
                      </a:cubicBezTo>
                      <a:cubicBezTo>
                        <a:pt x="12300" y="846"/>
                        <a:pt x="12555" y="1128"/>
                        <a:pt x="12555" y="1297"/>
                      </a:cubicBezTo>
                      <a:cubicBezTo>
                        <a:pt x="12555" y="1636"/>
                        <a:pt x="12258" y="1692"/>
                        <a:pt x="12130" y="1805"/>
                      </a:cubicBezTo>
                      <a:cubicBezTo>
                        <a:pt x="11875" y="3045"/>
                        <a:pt x="11875" y="3045"/>
                        <a:pt x="11875" y="3045"/>
                      </a:cubicBezTo>
                      <a:cubicBezTo>
                        <a:pt x="11875" y="3271"/>
                        <a:pt x="12173" y="3215"/>
                        <a:pt x="12258" y="3327"/>
                      </a:cubicBezTo>
                      <a:cubicBezTo>
                        <a:pt x="12385" y="3384"/>
                        <a:pt x="12385" y="3779"/>
                        <a:pt x="12470" y="3835"/>
                      </a:cubicBezTo>
                      <a:cubicBezTo>
                        <a:pt x="12938" y="4061"/>
                        <a:pt x="13236" y="4173"/>
                        <a:pt x="13703" y="4455"/>
                      </a:cubicBezTo>
                      <a:cubicBezTo>
                        <a:pt x="13958" y="4568"/>
                        <a:pt x="14086" y="5076"/>
                        <a:pt x="14426" y="5076"/>
                      </a:cubicBezTo>
                      <a:cubicBezTo>
                        <a:pt x="15021" y="5076"/>
                        <a:pt x="15107" y="3609"/>
                        <a:pt x="15192" y="3045"/>
                      </a:cubicBezTo>
                      <a:cubicBezTo>
                        <a:pt x="15192" y="846"/>
                        <a:pt x="15192" y="846"/>
                        <a:pt x="15192" y="846"/>
                      </a:cubicBezTo>
                      <a:cubicBezTo>
                        <a:pt x="15489" y="508"/>
                        <a:pt x="15404" y="226"/>
                        <a:pt x="15744" y="0"/>
                      </a:cubicBezTo>
                      <a:cubicBezTo>
                        <a:pt x="15787" y="620"/>
                        <a:pt x="16042" y="1072"/>
                        <a:pt x="16127" y="1579"/>
                      </a:cubicBezTo>
                      <a:cubicBezTo>
                        <a:pt x="16212" y="1917"/>
                        <a:pt x="16127" y="2369"/>
                        <a:pt x="16340" y="2538"/>
                      </a:cubicBezTo>
                      <a:cubicBezTo>
                        <a:pt x="16510" y="2651"/>
                        <a:pt x="16892" y="2763"/>
                        <a:pt x="16935" y="2820"/>
                      </a:cubicBezTo>
                      <a:cubicBezTo>
                        <a:pt x="17190" y="3045"/>
                        <a:pt x="17190" y="3835"/>
                        <a:pt x="17275" y="4230"/>
                      </a:cubicBezTo>
                      <a:cubicBezTo>
                        <a:pt x="17445" y="4907"/>
                        <a:pt x="17573" y="5245"/>
                        <a:pt x="17743" y="5865"/>
                      </a:cubicBezTo>
                      <a:cubicBezTo>
                        <a:pt x="17870" y="6429"/>
                        <a:pt x="18678" y="6655"/>
                        <a:pt x="19018" y="7106"/>
                      </a:cubicBezTo>
                      <a:cubicBezTo>
                        <a:pt x="19231" y="7388"/>
                        <a:pt x="19273" y="7839"/>
                        <a:pt x="19358" y="8234"/>
                      </a:cubicBezTo>
                      <a:cubicBezTo>
                        <a:pt x="19444" y="8516"/>
                        <a:pt x="19741" y="8516"/>
                        <a:pt x="19954" y="8516"/>
                      </a:cubicBezTo>
                      <a:cubicBezTo>
                        <a:pt x="19954" y="9531"/>
                        <a:pt x="20677" y="9926"/>
                        <a:pt x="21059" y="10433"/>
                      </a:cubicBezTo>
                      <a:lnTo>
                        <a:pt x="21017" y="10490"/>
                      </a:lnTo>
                      <a:close/>
                    </a:path>
                  </a:pathLst>
                </a:custGeom>
                <a:solidFill>
                  <a:srgbClr val="D1D2D7"/>
                </a:solidFill>
                <a:ln w="9525">
                  <a:solidFill>
                    <a:srgbClr val="FFFFFF"/>
                  </a:solidFill>
                  <a:round/>
                  <a:headEnd/>
                  <a:tailEnd/>
                </a:ln>
              </p:spPr>
              <p:txBody>
                <a:bodyPr lIns="0" tIns="0" rIns="0" bIns="0"/>
                <a:lstStyle/>
                <a:p>
                  <a:endParaRPr lang="es-ES_tradnl"/>
                </a:p>
              </p:txBody>
            </p:sp>
            <p:sp>
              <p:nvSpPr>
                <p:cNvPr id="94" name="Shape 1854"/>
                <p:cNvSpPr>
                  <a:spLocks/>
                </p:cNvSpPr>
                <p:nvPr/>
              </p:nvSpPr>
              <p:spPr bwMode="auto">
                <a:xfrm>
                  <a:off x="1039367" y="923999"/>
                  <a:ext cx="172308" cy="170155"/>
                </a:xfrm>
                <a:custGeom>
                  <a:avLst/>
                  <a:gdLst>
                    <a:gd name="T0" fmla="*/ 348885162 w 21600"/>
                    <a:gd name="T1" fmla="*/ 327628159 h 21600"/>
                    <a:gd name="T2" fmla="*/ 348885162 w 21600"/>
                    <a:gd name="T3" fmla="*/ 327628159 h 21600"/>
                    <a:gd name="T4" fmla="*/ 348885162 w 21600"/>
                    <a:gd name="T5" fmla="*/ 327628159 h 21600"/>
                    <a:gd name="T6" fmla="*/ 348885162 w 21600"/>
                    <a:gd name="T7" fmla="*/ 327628159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13050" y="5974"/>
                      </a:moveTo>
                      <a:cubicBezTo>
                        <a:pt x="13050" y="5974"/>
                        <a:pt x="13050" y="5285"/>
                        <a:pt x="13275" y="5055"/>
                      </a:cubicBezTo>
                      <a:cubicBezTo>
                        <a:pt x="13500" y="4136"/>
                        <a:pt x="14175" y="3906"/>
                        <a:pt x="15075" y="3906"/>
                      </a:cubicBezTo>
                      <a:cubicBezTo>
                        <a:pt x="15075" y="3677"/>
                        <a:pt x="15075" y="3447"/>
                        <a:pt x="15075" y="3217"/>
                      </a:cubicBezTo>
                      <a:cubicBezTo>
                        <a:pt x="15075" y="1838"/>
                        <a:pt x="16650" y="460"/>
                        <a:pt x="17550" y="0"/>
                      </a:cubicBezTo>
                      <a:cubicBezTo>
                        <a:pt x="17550" y="689"/>
                        <a:pt x="17775" y="919"/>
                        <a:pt x="18225" y="919"/>
                      </a:cubicBezTo>
                      <a:cubicBezTo>
                        <a:pt x="18225" y="1609"/>
                        <a:pt x="18000" y="2298"/>
                        <a:pt x="18675" y="2298"/>
                      </a:cubicBezTo>
                      <a:cubicBezTo>
                        <a:pt x="19350" y="2298"/>
                        <a:pt x="19800" y="1609"/>
                        <a:pt x="20250" y="1379"/>
                      </a:cubicBezTo>
                      <a:cubicBezTo>
                        <a:pt x="20475" y="1838"/>
                        <a:pt x="20700" y="1838"/>
                        <a:pt x="21150" y="1838"/>
                      </a:cubicBezTo>
                      <a:cubicBezTo>
                        <a:pt x="21150" y="2757"/>
                        <a:pt x="21150" y="3217"/>
                        <a:pt x="21600" y="3447"/>
                      </a:cubicBezTo>
                      <a:cubicBezTo>
                        <a:pt x="21375" y="4826"/>
                        <a:pt x="19350" y="8502"/>
                        <a:pt x="17775" y="8502"/>
                      </a:cubicBezTo>
                      <a:cubicBezTo>
                        <a:pt x="17550" y="9881"/>
                        <a:pt x="18000" y="10340"/>
                        <a:pt x="17775" y="11489"/>
                      </a:cubicBezTo>
                      <a:cubicBezTo>
                        <a:pt x="17325" y="11489"/>
                        <a:pt x="14850" y="12179"/>
                        <a:pt x="14175" y="12179"/>
                      </a:cubicBezTo>
                      <a:cubicBezTo>
                        <a:pt x="13725" y="13328"/>
                        <a:pt x="11025" y="19302"/>
                        <a:pt x="11025" y="19302"/>
                      </a:cubicBezTo>
                      <a:cubicBezTo>
                        <a:pt x="10125" y="20221"/>
                        <a:pt x="8325" y="21600"/>
                        <a:pt x="7200" y="21600"/>
                      </a:cubicBezTo>
                      <a:cubicBezTo>
                        <a:pt x="6750" y="21600"/>
                        <a:pt x="5625" y="21140"/>
                        <a:pt x="5175" y="21140"/>
                      </a:cubicBezTo>
                      <a:cubicBezTo>
                        <a:pt x="4500" y="21140"/>
                        <a:pt x="675" y="19532"/>
                        <a:pt x="675" y="19072"/>
                      </a:cubicBezTo>
                      <a:cubicBezTo>
                        <a:pt x="450" y="19072"/>
                        <a:pt x="0" y="18843"/>
                        <a:pt x="0" y="18613"/>
                      </a:cubicBezTo>
                      <a:cubicBezTo>
                        <a:pt x="0" y="16085"/>
                        <a:pt x="3150" y="14706"/>
                        <a:pt x="4050" y="13098"/>
                      </a:cubicBezTo>
                      <a:cubicBezTo>
                        <a:pt x="4500" y="12409"/>
                        <a:pt x="4950" y="11719"/>
                        <a:pt x="5625" y="11719"/>
                      </a:cubicBezTo>
                      <a:cubicBezTo>
                        <a:pt x="8100" y="11719"/>
                        <a:pt x="9450" y="9191"/>
                        <a:pt x="11250" y="8502"/>
                      </a:cubicBezTo>
                      <a:cubicBezTo>
                        <a:pt x="11700" y="8272"/>
                        <a:pt x="13050" y="5974"/>
                        <a:pt x="13050" y="5974"/>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95" name="Shape 1855"/>
                <p:cNvSpPr>
                  <a:spLocks/>
                </p:cNvSpPr>
                <p:nvPr/>
              </p:nvSpPr>
              <p:spPr bwMode="auto">
                <a:xfrm>
                  <a:off x="1181520" y="758152"/>
                  <a:ext cx="127078" cy="189540"/>
                </a:xfrm>
                <a:custGeom>
                  <a:avLst/>
                  <a:gdLst>
                    <a:gd name="T0" fmla="*/ 76121381 w 21600"/>
                    <a:gd name="T1" fmla="*/ 561900588 h 21600"/>
                    <a:gd name="T2" fmla="*/ 76121381 w 21600"/>
                    <a:gd name="T3" fmla="*/ 561900588 h 21600"/>
                    <a:gd name="T4" fmla="*/ 76121381 w 21600"/>
                    <a:gd name="T5" fmla="*/ 561900588 h 21600"/>
                    <a:gd name="T6" fmla="*/ 76121381 w 21600"/>
                    <a:gd name="T7" fmla="*/ 561900588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6693" y="8308"/>
                      </a:moveTo>
                      <a:cubicBezTo>
                        <a:pt x="6389" y="7477"/>
                        <a:pt x="5172" y="7269"/>
                        <a:pt x="5172" y="6438"/>
                      </a:cubicBezTo>
                      <a:cubicBezTo>
                        <a:pt x="5172" y="6231"/>
                        <a:pt x="5476" y="5815"/>
                        <a:pt x="5780" y="5608"/>
                      </a:cubicBezTo>
                      <a:cubicBezTo>
                        <a:pt x="2434" y="5192"/>
                        <a:pt x="608" y="2285"/>
                        <a:pt x="0" y="0"/>
                      </a:cubicBezTo>
                      <a:cubicBezTo>
                        <a:pt x="1217" y="1454"/>
                        <a:pt x="3651" y="1662"/>
                        <a:pt x="4868" y="2492"/>
                      </a:cubicBezTo>
                      <a:cubicBezTo>
                        <a:pt x="5780" y="3115"/>
                        <a:pt x="5780" y="3738"/>
                        <a:pt x="6693" y="3946"/>
                      </a:cubicBezTo>
                      <a:cubicBezTo>
                        <a:pt x="6389" y="4362"/>
                        <a:pt x="6085" y="4362"/>
                        <a:pt x="6085" y="4569"/>
                      </a:cubicBezTo>
                      <a:cubicBezTo>
                        <a:pt x="6085" y="5192"/>
                        <a:pt x="7606" y="7062"/>
                        <a:pt x="8214" y="7685"/>
                      </a:cubicBezTo>
                      <a:cubicBezTo>
                        <a:pt x="9127" y="7685"/>
                        <a:pt x="9127" y="7685"/>
                        <a:pt x="9127" y="7685"/>
                      </a:cubicBezTo>
                      <a:cubicBezTo>
                        <a:pt x="9127" y="7062"/>
                        <a:pt x="9735" y="6646"/>
                        <a:pt x="10344" y="6646"/>
                      </a:cubicBezTo>
                      <a:cubicBezTo>
                        <a:pt x="10648" y="6646"/>
                        <a:pt x="10952" y="6646"/>
                        <a:pt x="11256" y="6646"/>
                      </a:cubicBezTo>
                      <a:cubicBezTo>
                        <a:pt x="11256" y="9138"/>
                        <a:pt x="12777" y="10385"/>
                        <a:pt x="16124" y="10385"/>
                      </a:cubicBezTo>
                      <a:cubicBezTo>
                        <a:pt x="18558" y="10385"/>
                        <a:pt x="18558" y="9554"/>
                        <a:pt x="20687" y="9554"/>
                      </a:cubicBezTo>
                      <a:cubicBezTo>
                        <a:pt x="20992" y="9554"/>
                        <a:pt x="21600" y="9762"/>
                        <a:pt x="21600" y="9969"/>
                      </a:cubicBezTo>
                      <a:cubicBezTo>
                        <a:pt x="19775" y="11423"/>
                        <a:pt x="20383" y="13292"/>
                        <a:pt x="19166" y="14746"/>
                      </a:cubicBezTo>
                      <a:cubicBezTo>
                        <a:pt x="18558" y="14123"/>
                        <a:pt x="18558" y="14123"/>
                        <a:pt x="18558" y="14123"/>
                      </a:cubicBezTo>
                      <a:cubicBezTo>
                        <a:pt x="18254" y="14123"/>
                        <a:pt x="18254" y="14538"/>
                        <a:pt x="18254" y="14538"/>
                      </a:cubicBezTo>
                      <a:cubicBezTo>
                        <a:pt x="16732" y="14746"/>
                        <a:pt x="15515" y="14954"/>
                        <a:pt x="15515" y="15577"/>
                      </a:cubicBezTo>
                      <a:cubicBezTo>
                        <a:pt x="15515" y="15992"/>
                        <a:pt x="15820" y="16200"/>
                        <a:pt x="15820" y="16615"/>
                      </a:cubicBezTo>
                      <a:cubicBezTo>
                        <a:pt x="15820" y="17238"/>
                        <a:pt x="14299" y="18069"/>
                        <a:pt x="13994" y="18485"/>
                      </a:cubicBezTo>
                      <a:cubicBezTo>
                        <a:pt x="12777" y="19731"/>
                        <a:pt x="11865" y="21600"/>
                        <a:pt x="9127" y="21600"/>
                      </a:cubicBezTo>
                      <a:cubicBezTo>
                        <a:pt x="7910" y="21600"/>
                        <a:pt x="6997" y="21185"/>
                        <a:pt x="6997" y="20354"/>
                      </a:cubicBezTo>
                      <a:cubicBezTo>
                        <a:pt x="6997" y="19315"/>
                        <a:pt x="8823" y="18900"/>
                        <a:pt x="8823" y="17862"/>
                      </a:cubicBezTo>
                      <a:cubicBezTo>
                        <a:pt x="8823" y="15992"/>
                        <a:pt x="3651" y="16615"/>
                        <a:pt x="3651" y="14954"/>
                      </a:cubicBezTo>
                      <a:cubicBezTo>
                        <a:pt x="3651" y="14123"/>
                        <a:pt x="4868" y="13915"/>
                        <a:pt x="5780" y="13500"/>
                      </a:cubicBezTo>
                      <a:cubicBezTo>
                        <a:pt x="6997" y="12669"/>
                        <a:pt x="7301" y="11423"/>
                        <a:pt x="7301" y="9969"/>
                      </a:cubicBezTo>
                      <a:cubicBezTo>
                        <a:pt x="7301" y="9138"/>
                        <a:pt x="6693" y="8308"/>
                        <a:pt x="6693" y="7892"/>
                      </a:cubicBezTo>
                      <a:cubicBezTo>
                        <a:pt x="6693" y="7892"/>
                        <a:pt x="6693" y="7892"/>
                        <a:pt x="6693" y="7892"/>
                      </a:cubicBezTo>
                      <a:lnTo>
                        <a:pt x="6693" y="8308"/>
                      </a:lnTo>
                      <a:close/>
                    </a:path>
                  </a:pathLst>
                </a:custGeom>
                <a:solidFill>
                  <a:srgbClr val="D1D2D7"/>
                </a:solidFill>
                <a:ln w="9525">
                  <a:solidFill>
                    <a:srgbClr val="FFFFFF"/>
                  </a:solidFill>
                  <a:round/>
                  <a:headEnd/>
                  <a:tailEnd/>
                </a:ln>
              </p:spPr>
              <p:txBody>
                <a:bodyPr lIns="0" tIns="0" rIns="0" bIns="0"/>
                <a:lstStyle/>
                <a:p>
                  <a:endParaRPr lang="es-ES_tradnl"/>
                </a:p>
              </p:txBody>
            </p:sp>
            <p:sp>
              <p:nvSpPr>
                <p:cNvPr id="96" name="Shape 1856"/>
                <p:cNvSpPr>
                  <a:spLocks/>
                </p:cNvSpPr>
                <p:nvPr/>
              </p:nvSpPr>
              <p:spPr bwMode="auto">
                <a:xfrm>
                  <a:off x="783171" y="902461"/>
                  <a:ext cx="12701" cy="12924"/>
                </a:xfrm>
                <a:custGeom>
                  <a:avLst/>
                  <a:gdLst>
                    <a:gd name="T0" fmla="*/ 759 w 21600"/>
                    <a:gd name="T1" fmla="*/ 828 h 21600"/>
                    <a:gd name="T2" fmla="*/ 759 w 21600"/>
                    <a:gd name="T3" fmla="*/ 828 h 21600"/>
                    <a:gd name="T4" fmla="*/ 759 w 21600"/>
                    <a:gd name="T5" fmla="*/ 828 h 21600"/>
                    <a:gd name="T6" fmla="*/ 759 w 21600"/>
                    <a:gd name="T7" fmla="*/ 828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21600" y="0"/>
                      </a:moveTo>
                      <a:cubicBezTo>
                        <a:pt x="21600" y="12343"/>
                        <a:pt x="17280" y="15429"/>
                        <a:pt x="17280" y="21600"/>
                      </a:cubicBezTo>
                      <a:cubicBezTo>
                        <a:pt x="0" y="18514"/>
                        <a:pt x="0" y="9257"/>
                        <a:pt x="0" y="0"/>
                      </a:cubicBezTo>
                      <a:cubicBezTo>
                        <a:pt x="8640" y="0"/>
                        <a:pt x="17280" y="0"/>
                        <a:pt x="21600" y="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97" name="Shape 1857"/>
                <p:cNvSpPr>
                  <a:spLocks/>
                </p:cNvSpPr>
                <p:nvPr/>
              </p:nvSpPr>
              <p:spPr bwMode="auto">
                <a:xfrm>
                  <a:off x="524598" y="791309"/>
                  <a:ext cx="30155" cy="12701"/>
                </a:xfrm>
                <a:custGeom>
                  <a:avLst/>
                  <a:gdLst>
                    <a:gd name="T0" fmla="*/ 57275 w 21600"/>
                    <a:gd name="T1" fmla="*/ 3078 h 15223"/>
                    <a:gd name="T2" fmla="*/ 57275 w 21600"/>
                    <a:gd name="T3" fmla="*/ 3078 h 15223"/>
                    <a:gd name="T4" fmla="*/ 57275 w 21600"/>
                    <a:gd name="T5" fmla="*/ 3078 h 15223"/>
                    <a:gd name="T6" fmla="*/ 57275 w 21600"/>
                    <a:gd name="T7" fmla="*/ 3078 h 15223"/>
                    <a:gd name="T8" fmla="*/ 0 60000 65536"/>
                    <a:gd name="T9" fmla="*/ 1 60000 65536"/>
                    <a:gd name="T10" fmla="*/ 2 60000 65536"/>
                    <a:gd name="T11" fmla="*/ 3 60000 65536"/>
                    <a:gd name="T12" fmla="*/ 0 w 21600"/>
                    <a:gd name="T13" fmla="*/ 0 h 15223"/>
                    <a:gd name="T14" fmla="*/ 21600 w 21600"/>
                    <a:gd name="T15" fmla="*/ 15223 h 15223"/>
                  </a:gdLst>
                  <a:ahLst/>
                  <a:cxnLst>
                    <a:cxn ang="T8">
                      <a:pos x="T0" y="T1"/>
                    </a:cxn>
                    <a:cxn ang="T9">
                      <a:pos x="T2" y="T3"/>
                    </a:cxn>
                    <a:cxn ang="T10">
                      <a:pos x="T4" y="T5"/>
                    </a:cxn>
                    <a:cxn ang="T11">
                      <a:pos x="T6" y="T7"/>
                    </a:cxn>
                  </a:cxnLst>
                  <a:rect l="T12" t="T13" r="T14" b="T15"/>
                  <a:pathLst>
                    <a:path w="21600" h="15223" extrusionOk="0">
                      <a:moveTo>
                        <a:pt x="21600" y="8100"/>
                      </a:moveTo>
                      <a:cubicBezTo>
                        <a:pt x="14850" y="16200"/>
                        <a:pt x="5400" y="18900"/>
                        <a:pt x="0" y="8100"/>
                      </a:cubicBezTo>
                      <a:cubicBezTo>
                        <a:pt x="12150" y="-2700"/>
                        <a:pt x="13500" y="-2700"/>
                        <a:pt x="21600" y="810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98" name="Shape 1858"/>
                <p:cNvSpPr>
                  <a:spLocks/>
                </p:cNvSpPr>
                <p:nvPr/>
              </p:nvSpPr>
              <p:spPr bwMode="auto">
                <a:xfrm>
                  <a:off x="378137" y="200980"/>
                  <a:ext cx="30154" cy="12701"/>
                </a:xfrm>
                <a:custGeom>
                  <a:avLst/>
                  <a:gdLst>
                    <a:gd name="T0" fmla="*/ 57263 w 21600"/>
                    <a:gd name="T1" fmla="*/ 1091 h 19725"/>
                    <a:gd name="T2" fmla="*/ 57263 w 21600"/>
                    <a:gd name="T3" fmla="*/ 1091 h 19725"/>
                    <a:gd name="T4" fmla="*/ 57263 w 21600"/>
                    <a:gd name="T5" fmla="*/ 1091 h 19725"/>
                    <a:gd name="T6" fmla="*/ 57263 w 21600"/>
                    <a:gd name="T7" fmla="*/ 1091 h 19725"/>
                    <a:gd name="T8" fmla="*/ 0 60000 65536"/>
                    <a:gd name="T9" fmla="*/ 1 60000 65536"/>
                    <a:gd name="T10" fmla="*/ 2 60000 65536"/>
                    <a:gd name="T11" fmla="*/ 3 60000 65536"/>
                    <a:gd name="T12" fmla="*/ 0 w 21600"/>
                    <a:gd name="T13" fmla="*/ 0 h 19725"/>
                    <a:gd name="T14" fmla="*/ 21600 w 21600"/>
                    <a:gd name="T15" fmla="*/ 19725 h 19725"/>
                  </a:gdLst>
                  <a:ahLst/>
                  <a:cxnLst>
                    <a:cxn ang="T8">
                      <a:pos x="T0" y="T1"/>
                    </a:cxn>
                    <a:cxn ang="T9">
                      <a:pos x="T2" y="T3"/>
                    </a:cxn>
                    <a:cxn ang="T10">
                      <a:pos x="T4" y="T5"/>
                    </a:cxn>
                    <a:cxn ang="T11">
                      <a:pos x="T6" y="T7"/>
                    </a:cxn>
                  </a:cxnLst>
                  <a:rect l="T12" t="T13" r="T14" b="T15"/>
                  <a:pathLst>
                    <a:path w="21600" h="19725" extrusionOk="0">
                      <a:moveTo>
                        <a:pt x="21600" y="1211"/>
                      </a:moveTo>
                      <a:cubicBezTo>
                        <a:pt x="21600" y="19725"/>
                        <a:pt x="21600" y="19725"/>
                        <a:pt x="21600" y="19725"/>
                      </a:cubicBezTo>
                      <a:cubicBezTo>
                        <a:pt x="20329" y="19725"/>
                        <a:pt x="17788" y="19725"/>
                        <a:pt x="16518" y="19725"/>
                      </a:cubicBezTo>
                      <a:cubicBezTo>
                        <a:pt x="10165" y="19725"/>
                        <a:pt x="2541" y="13554"/>
                        <a:pt x="0" y="7382"/>
                      </a:cubicBezTo>
                      <a:cubicBezTo>
                        <a:pt x="10165" y="1211"/>
                        <a:pt x="13976" y="-1875"/>
                        <a:pt x="21600" y="1211"/>
                      </a:cubicBezTo>
                      <a:close/>
                    </a:path>
                  </a:pathLst>
                </a:custGeom>
                <a:solidFill>
                  <a:srgbClr val="D1D2D7"/>
                </a:solidFill>
                <a:ln w="9525">
                  <a:solidFill>
                    <a:srgbClr val="FFFFFF"/>
                  </a:solidFill>
                  <a:round/>
                  <a:headEnd/>
                  <a:tailEnd/>
                </a:ln>
              </p:spPr>
              <p:txBody>
                <a:bodyPr lIns="0" tIns="0" rIns="0" bIns="0"/>
                <a:lstStyle/>
                <a:p>
                  <a:endParaRPr lang="es-ES_tradnl"/>
                </a:p>
              </p:txBody>
            </p:sp>
          </p:grpSp>
        </p:grpSp>
        <p:grpSp>
          <p:nvGrpSpPr>
            <p:cNvPr id="13" name="Group 1928"/>
            <p:cNvGrpSpPr>
              <a:grpSpLocks/>
            </p:cNvGrpSpPr>
            <p:nvPr/>
          </p:nvGrpSpPr>
          <p:grpSpPr bwMode="auto">
            <a:xfrm>
              <a:off x="4243065" y="105537"/>
              <a:ext cx="3863992" cy="2731073"/>
              <a:chOff x="0" y="0"/>
              <a:chExt cx="3863990" cy="2731072"/>
            </a:xfrm>
          </p:grpSpPr>
          <p:sp>
            <p:nvSpPr>
              <p:cNvPr id="14" name="Shape 1861"/>
              <p:cNvSpPr>
                <a:spLocks/>
              </p:cNvSpPr>
              <p:nvPr/>
            </p:nvSpPr>
            <p:spPr bwMode="auto">
              <a:xfrm>
                <a:off x="142153" y="1477535"/>
                <a:ext cx="844307" cy="73015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5180" y="9440"/>
                    </a:moveTo>
                    <a:cubicBezTo>
                      <a:pt x="4718" y="8213"/>
                      <a:pt x="4718" y="8213"/>
                      <a:pt x="4718" y="8213"/>
                    </a:cubicBezTo>
                    <a:cubicBezTo>
                      <a:pt x="4718" y="8053"/>
                      <a:pt x="4857" y="8053"/>
                      <a:pt x="4903" y="7947"/>
                    </a:cubicBezTo>
                    <a:cubicBezTo>
                      <a:pt x="5042" y="7413"/>
                      <a:pt x="5088" y="7147"/>
                      <a:pt x="5227" y="6720"/>
                    </a:cubicBezTo>
                    <a:cubicBezTo>
                      <a:pt x="5319" y="6240"/>
                      <a:pt x="5735" y="6133"/>
                      <a:pt x="5735" y="5547"/>
                    </a:cubicBezTo>
                    <a:cubicBezTo>
                      <a:pt x="5735" y="5173"/>
                      <a:pt x="5643" y="4853"/>
                      <a:pt x="5643" y="4587"/>
                    </a:cubicBezTo>
                    <a:cubicBezTo>
                      <a:pt x="5643" y="4427"/>
                      <a:pt x="5735" y="4373"/>
                      <a:pt x="5782" y="4320"/>
                    </a:cubicBezTo>
                    <a:cubicBezTo>
                      <a:pt x="5782" y="4107"/>
                      <a:pt x="5782" y="4107"/>
                      <a:pt x="5782" y="4107"/>
                    </a:cubicBezTo>
                    <a:cubicBezTo>
                      <a:pt x="5597" y="4160"/>
                      <a:pt x="5550" y="4320"/>
                      <a:pt x="5412" y="4320"/>
                    </a:cubicBezTo>
                    <a:cubicBezTo>
                      <a:pt x="5180" y="4320"/>
                      <a:pt x="5088" y="4213"/>
                      <a:pt x="4995" y="4107"/>
                    </a:cubicBezTo>
                    <a:cubicBezTo>
                      <a:pt x="4672" y="4373"/>
                      <a:pt x="4533" y="4693"/>
                      <a:pt x="3978" y="4693"/>
                    </a:cubicBezTo>
                    <a:cubicBezTo>
                      <a:pt x="3515" y="4693"/>
                      <a:pt x="3376" y="4107"/>
                      <a:pt x="2960" y="4107"/>
                    </a:cubicBezTo>
                    <a:cubicBezTo>
                      <a:pt x="2498" y="4107"/>
                      <a:pt x="2590" y="4640"/>
                      <a:pt x="2220" y="4640"/>
                    </a:cubicBezTo>
                    <a:cubicBezTo>
                      <a:pt x="1850" y="4640"/>
                      <a:pt x="1619" y="4000"/>
                      <a:pt x="1249" y="4213"/>
                    </a:cubicBezTo>
                    <a:cubicBezTo>
                      <a:pt x="1018" y="4213"/>
                      <a:pt x="1018" y="4213"/>
                      <a:pt x="1018" y="4213"/>
                    </a:cubicBezTo>
                    <a:cubicBezTo>
                      <a:pt x="1110" y="4213"/>
                      <a:pt x="1156" y="4160"/>
                      <a:pt x="1203" y="4107"/>
                    </a:cubicBezTo>
                    <a:cubicBezTo>
                      <a:pt x="1064" y="3947"/>
                      <a:pt x="463" y="3573"/>
                      <a:pt x="694" y="3360"/>
                    </a:cubicBezTo>
                    <a:cubicBezTo>
                      <a:pt x="509" y="3040"/>
                      <a:pt x="278" y="3093"/>
                      <a:pt x="0" y="2933"/>
                    </a:cubicBezTo>
                    <a:cubicBezTo>
                      <a:pt x="185" y="2667"/>
                      <a:pt x="416" y="2720"/>
                      <a:pt x="416" y="2293"/>
                    </a:cubicBezTo>
                    <a:cubicBezTo>
                      <a:pt x="416" y="2133"/>
                      <a:pt x="370" y="2133"/>
                      <a:pt x="416" y="1973"/>
                    </a:cubicBezTo>
                    <a:cubicBezTo>
                      <a:pt x="278" y="1973"/>
                      <a:pt x="46" y="2027"/>
                      <a:pt x="46" y="1867"/>
                    </a:cubicBezTo>
                    <a:cubicBezTo>
                      <a:pt x="46" y="1173"/>
                      <a:pt x="1526" y="1280"/>
                      <a:pt x="1896" y="1067"/>
                    </a:cubicBezTo>
                    <a:cubicBezTo>
                      <a:pt x="1850" y="907"/>
                      <a:pt x="1758" y="960"/>
                      <a:pt x="1758" y="800"/>
                    </a:cubicBezTo>
                    <a:cubicBezTo>
                      <a:pt x="1758" y="587"/>
                      <a:pt x="2128" y="693"/>
                      <a:pt x="2220" y="693"/>
                    </a:cubicBezTo>
                    <a:cubicBezTo>
                      <a:pt x="2451" y="693"/>
                      <a:pt x="2868" y="693"/>
                      <a:pt x="2868" y="693"/>
                    </a:cubicBezTo>
                    <a:cubicBezTo>
                      <a:pt x="3099" y="693"/>
                      <a:pt x="3469" y="373"/>
                      <a:pt x="3700" y="213"/>
                    </a:cubicBezTo>
                    <a:cubicBezTo>
                      <a:pt x="3978" y="0"/>
                      <a:pt x="4533" y="0"/>
                      <a:pt x="4903" y="0"/>
                    </a:cubicBezTo>
                    <a:cubicBezTo>
                      <a:pt x="5412" y="0"/>
                      <a:pt x="5412" y="373"/>
                      <a:pt x="5874" y="373"/>
                    </a:cubicBezTo>
                    <a:cubicBezTo>
                      <a:pt x="5874" y="640"/>
                      <a:pt x="6660" y="800"/>
                      <a:pt x="6892" y="800"/>
                    </a:cubicBezTo>
                    <a:cubicBezTo>
                      <a:pt x="7493" y="800"/>
                      <a:pt x="7863" y="800"/>
                      <a:pt x="8048" y="800"/>
                    </a:cubicBezTo>
                    <a:cubicBezTo>
                      <a:pt x="8603" y="800"/>
                      <a:pt x="8881" y="160"/>
                      <a:pt x="9482" y="160"/>
                    </a:cubicBezTo>
                    <a:cubicBezTo>
                      <a:pt x="10129" y="160"/>
                      <a:pt x="10083" y="640"/>
                      <a:pt x="10314" y="1120"/>
                    </a:cubicBezTo>
                    <a:cubicBezTo>
                      <a:pt x="10361" y="1227"/>
                      <a:pt x="10777" y="1493"/>
                      <a:pt x="10777" y="1493"/>
                    </a:cubicBezTo>
                    <a:cubicBezTo>
                      <a:pt x="11147" y="1653"/>
                      <a:pt x="11239" y="2347"/>
                      <a:pt x="11841" y="2347"/>
                    </a:cubicBezTo>
                    <a:cubicBezTo>
                      <a:pt x="12257" y="2347"/>
                      <a:pt x="12257" y="1920"/>
                      <a:pt x="12534" y="1813"/>
                    </a:cubicBezTo>
                    <a:cubicBezTo>
                      <a:pt x="12719" y="1760"/>
                      <a:pt x="12673" y="1760"/>
                      <a:pt x="12858" y="1760"/>
                    </a:cubicBezTo>
                    <a:cubicBezTo>
                      <a:pt x="12904" y="1867"/>
                      <a:pt x="12904" y="2080"/>
                      <a:pt x="12997" y="2187"/>
                    </a:cubicBezTo>
                    <a:cubicBezTo>
                      <a:pt x="12951" y="2187"/>
                      <a:pt x="12997" y="2240"/>
                      <a:pt x="12997" y="2293"/>
                    </a:cubicBezTo>
                    <a:cubicBezTo>
                      <a:pt x="12997" y="2560"/>
                      <a:pt x="13136" y="2507"/>
                      <a:pt x="13228" y="2720"/>
                    </a:cubicBezTo>
                    <a:cubicBezTo>
                      <a:pt x="13413" y="2987"/>
                      <a:pt x="13228" y="3147"/>
                      <a:pt x="13367" y="3467"/>
                    </a:cubicBezTo>
                    <a:cubicBezTo>
                      <a:pt x="13460" y="3733"/>
                      <a:pt x="13737" y="3573"/>
                      <a:pt x="13922" y="3627"/>
                    </a:cubicBezTo>
                    <a:cubicBezTo>
                      <a:pt x="14107" y="3680"/>
                      <a:pt x="14153" y="3893"/>
                      <a:pt x="14292" y="4053"/>
                    </a:cubicBezTo>
                    <a:cubicBezTo>
                      <a:pt x="14431" y="4213"/>
                      <a:pt x="14940" y="4160"/>
                      <a:pt x="15217" y="4160"/>
                    </a:cubicBezTo>
                    <a:cubicBezTo>
                      <a:pt x="15587" y="4160"/>
                      <a:pt x="15957" y="4107"/>
                      <a:pt x="16188" y="4053"/>
                    </a:cubicBezTo>
                    <a:cubicBezTo>
                      <a:pt x="16188" y="3840"/>
                      <a:pt x="16188" y="3787"/>
                      <a:pt x="16188" y="3627"/>
                    </a:cubicBezTo>
                    <a:cubicBezTo>
                      <a:pt x="16188" y="3413"/>
                      <a:pt x="16420" y="3413"/>
                      <a:pt x="16605" y="3360"/>
                    </a:cubicBezTo>
                    <a:cubicBezTo>
                      <a:pt x="16836" y="3253"/>
                      <a:pt x="16790" y="3147"/>
                      <a:pt x="17021" y="3040"/>
                    </a:cubicBezTo>
                    <a:cubicBezTo>
                      <a:pt x="17391" y="2880"/>
                      <a:pt x="17622" y="2987"/>
                      <a:pt x="17900" y="2720"/>
                    </a:cubicBezTo>
                    <a:cubicBezTo>
                      <a:pt x="18362" y="3040"/>
                      <a:pt x="18640" y="3040"/>
                      <a:pt x="19056" y="3200"/>
                    </a:cubicBezTo>
                    <a:cubicBezTo>
                      <a:pt x="19565" y="3413"/>
                      <a:pt x="19704" y="3947"/>
                      <a:pt x="20305" y="3947"/>
                    </a:cubicBezTo>
                    <a:cubicBezTo>
                      <a:pt x="20305" y="4053"/>
                      <a:pt x="20444" y="4107"/>
                      <a:pt x="20490" y="4213"/>
                    </a:cubicBezTo>
                    <a:cubicBezTo>
                      <a:pt x="20582" y="4587"/>
                      <a:pt x="20444" y="4907"/>
                      <a:pt x="20582" y="5120"/>
                    </a:cubicBezTo>
                    <a:cubicBezTo>
                      <a:pt x="20444" y="5227"/>
                      <a:pt x="20120" y="6080"/>
                      <a:pt x="20120" y="6133"/>
                    </a:cubicBezTo>
                    <a:cubicBezTo>
                      <a:pt x="20120" y="6187"/>
                      <a:pt x="20166" y="6293"/>
                      <a:pt x="20120" y="6347"/>
                    </a:cubicBezTo>
                    <a:cubicBezTo>
                      <a:pt x="20166" y="6453"/>
                      <a:pt x="20120" y="6507"/>
                      <a:pt x="20166" y="6613"/>
                    </a:cubicBezTo>
                    <a:cubicBezTo>
                      <a:pt x="20166" y="7360"/>
                      <a:pt x="20166" y="7360"/>
                      <a:pt x="20166" y="7360"/>
                    </a:cubicBezTo>
                    <a:cubicBezTo>
                      <a:pt x="20259" y="7573"/>
                      <a:pt x="20212" y="7733"/>
                      <a:pt x="20305" y="7947"/>
                    </a:cubicBezTo>
                    <a:cubicBezTo>
                      <a:pt x="20351" y="8160"/>
                      <a:pt x="20767" y="7947"/>
                      <a:pt x="20767" y="8320"/>
                    </a:cubicBezTo>
                    <a:cubicBezTo>
                      <a:pt x="20767" y="8800"/>
                      <a:pt x="20305" y="8747"/>
                      <a:pt x="20305" y="9120"/>
                    </a:cubicBezTo>
                    <a:cubicBezTo>
                      <a:pt x="20305" y="9440"/>
                      <a:pt x="20490" y="9440"/>
                      <a:pt x="20582" y="9547"/>
                    </a:cubicBezTo>
                    <a:cubicBezTo>
                      <a:pt x="20906" y="10347"/>
                      <a:pt x="21600" y="10453"/>
                      <a:pt x="21600" y="11467"/>
                    </a:cubicBezTo>
                    <a:cubicBezTo>
                      <a:pt x="21091" y="11627"/>
                      <a:pt x="20721" y="11733"/>
                      <a:pt x="20721" y="12373"/>
                    </a:cubicBezTo>
                    <a:cubicBezTo>
                      <a:pt x="20721" y="12533"/>
                      <a:pt x="20814" y="12693"/>
                      <a:pt x="20814" y="12800"/>
                    </a:cubicBezTo>
                    <a:cubicBezTo>
                      <a:pt x="20814" y="12800"/>
                      <a:pt x="20721" y="12800"/>
                      <a:pt x="20721" y="12800"/>
                    </a:cubicBezTo>
                    <a:cubicBezTo>
                      <a:pt x="20305" y="12800"/>
                      <a:pt x="19426" y="12533"/>
                      <a:pt x="18871" y="12533"/>
                    </a:cubicBezTo>
                    <a:cubicBezTo>
                      <a:pt x="18779" y="12533"/>
                      <a:pt x="18177" y="12320"/>
                      <a:pt x="18177" y="12320"/>
                    </a:cubicBezTo>
                    <a:cubicBezTo>
                      <a:pt x="17946" y="12053"/>
                      <a:pt x="17946" y="11360"/>
                      <a:pt x="17530" y="11360"/>
                    </a:cubicBezTo>
                    <a:cubicBezTo>
                      <a:pt x="17299" y="11360"/>
                      <a:pt x="17206" y="11573"/>
                      <a:pt x="17113" y="11733"/>
                    </a:cubicBezTo>
                    <a:cubicBezTo>
                      <a:pt x="16096" y="11733"/>
                      <a:pt x="16096" y="11733"/>
                      <a:pt x="16096" y="11733"/>
                    </a:cubicBezTo>
                    <a:cubicBezTo>
                      <a:pt x="15772" y="11573"/>
                      <a:pt x="15587" y="11307"/>
                      <a:pt x="15402" y="11040"/>
                    </a:cubicBezTo>
                    <a:cubicBezTo>
                      <a:pt x="15125" y="10773"/>
                      <a:pt x="14801" y="10933"/>
                      <a:pt x="14570" y="10667"/>
                    </a:cubicBezTo>
                    <a:cubicBezTo>
                      <a:pt x="14477" y="10507"/>
                      <a:pt x="14523" y="10347"/>
                      <a:pt x="14477" y="10240"/>
                    </a:cubicBezTo>
                    <a:cubicBezTo>
                      <a:pt x="14246" y="9707"/>
                      <a:pt x="13830" y="8960"/>
                      <a:pt x="13228" y="8960"/>
                    </a:cubicBezTo>
                    <a:cubicBezTo>
                      <a:pt x="12951" y="8960"/>
                      <a:pt x="12858" y="9387"/>
                      <a:pt x="12858" y="9760"/>
                    </a:cubicBezTo>
                    <a:cubicBezTo>
                      <a:pt x="12858" y="9973"/>
                      <a:pt x="12858" y="10080"/>
                      <a:pt x="12858" y="10293"/>
                    </a:cubicBezTo>
                    <a:cubicBezTo>
                      <a:pt x="12997" y="10827"/>
                      <a:pt x="13552" y="11840"/>
                      <a:pt x="14061" y="11947"/>
                    </a:cubicBezTo>
                    <a:cubicBezTo>
                      <a:pt x="14061" y="12213"/>
                      <a:pt x="14153" y="12320"/>
                      <a:pt x="14200" y="12533"/>
                    </a:cubicBezTo>
                    <a:cubicBezTo>
                      <a:pt x="14431" y="12427"/>
                      <a:pt x="14385" y="12160"/>
                      <a:pt x="14570" y="12107"/>
                    </a:cubicBezTo>
                    <a:cubicBezTo>
                      <a:pt x="14616" y="12160"/>
                      <a:pt x="14616" y="12267"/>
                      <a:pt x="14616" y="12320"/>
                    </a:cubicBezTo>
                    <a:cubicBezTo>
                      <a:pt x="14616" y="12640"/>
                      <a:pt x="14477" y="12800"/>
                      <a:pt x="14477" y="13120"/>
                    </a:cubicBezTo>
                    <a:cubicBezTo>
                      <a:pt x="14477" y="13440"/>
                      <a:pt x="14986" y="13600"/>
                      <a:pt x="15310" y="13600"/>
                    </a:cubicBezTo>
                    <a:cubicBezTo>
                      <a:pt x="16651" y="13600"/>
                      <a:pt x="16790" y="12640"/>
                      <a:pt x="17530" y="12000"/>
                    </a:cubicBezTo>
                    <a:cubicBezTo>
                      <a:pt x="17530" y="12853"/>
                      <a:pt x="17530" y="12853"/>
                      <a:pt x="17530" y="12853"/>
                    </a:cubicBezTo>
                    <a:cubicBezTo>
                      <a:pt x="17807" y="13547"/>
                      <a:pt x="18177" y="13653"/>
                      <a:pt x="18779" y="13867"/>
                    </a:cubicBezTo>
                    <a:cubicBezTo>
                      <a:pt x="19010" y="13920"/>
                      <a:pt x="19010" y="14347"/>
                      <a:pt x="19149" y="14453"/>
                    </a:cubicBezTo>
                    <a:cubicBezTo>
                      <a:pt x="19149" y="14400"/>
                      <a:pt x="19149" y="14400"/>
                      <a:pt x="19149" y="14400"/>
                    </a:cubicBezTo>
                    <a:cubicBezTo>
                      <a:pt x="19241" y="14613"/>
                      <a:pt x="19565" y="14560"/>
                      <a:pt x="19565" y="14773"/>
                    </a:cubicBezTo>
                    <a:cubicBezTo>
                      <a:pt x="19565" y="15360"/>
                      <a:pt x="18964" y="15520"/>
                      <a:pt x="18964" y="16107"/>
                    </a:cubicBezTo>
                    <a:cubicBezTo>
                      <a:pt x="18640" y="16107"/>
                      <a:pt x="18455" y="16160"/>
                      <a:pt x="18362" y="16480"/>
                    </a:cubicBezTo>
                    <a:cubicBezTo>
                      <a:pt x="18270" y="16747"/>
                      <a:pt x="18316" y="17120"/>
                      <a:pt x="18039" y="17120"/>
                    </a:cubicBezTo>
                    <a:cubicBezTo>
                      <a:pt x="17761" y="17120"/>
                      <a:pt x="17761" y="17813"/>
                      <a:pt x="17484" y="17813"/>
                    </a:cubicBezTo>
                    <a:cubicBezTo>
                      <a:pt x="17299" y="17813"/>
                      <a:pt x="16882" y="18240"/>
                      <a:pt x="16882" y="18507"/>
                    </a:cubicBezTo>
                    <a:cubicBezTo>
                      <a:pt x="16327" y="18613"/>
                      <a:pt x="15125" y="18880"/>
                      <a:pt x="15125" y="19413"/>
                    </a:cubicBezTo>
                    <a:cubicBezTo>
                      <a:pt x="15125" y="19467"/>
                      <a:pt x="15125" y="19573"/>
                      <a:pt x="15171" y="19627"/>
                    </a:cubicBezTo>
                    <a:cubicBezTo>
                      <a:pt x="14708" y="19893"/>
                      <a:pt x="14061" y="20053"/>
                      <a:pt x="13598" y="20160"/>
                    </a:cubicBezTo>
                    <a:cubicBezTo>
                      <a:pt x="13367" y="20267"/>
                      <a:pt x="12534" y="20907"/>
                      <a:pt x="12257" y="21067"/>
                    </a:cubicBezTo>
                    <a:cubicBezTo>
                      <a:pt x="11656" y="21067"/>
                      <a:pt x="11656" y="21067"/>
                      <a:pt x="11656" y="21067"/>
                    </a:cubicBezTo>
                    <a:cubicBezTo>
                      <a:pt x="11286" y="21333"/>
                      <a:pt x="11239" y="21547"/>
                      <a:pt x="10823" y="21547"/>
                    </a:cubicBezTo>
                    <a:cubicBezTo>
                      <a:pt x="10684" y="21600"/>
                      <a:pt x="10684" y="21600"/>
                      <a:pt x="10684" y="21600"/>
                    </a:cubicBezTo>
                    <a:cubicBezTo>
                      <a:pt x="10592" y="21600"/>
                      <a:pt x="10083" y="21333"/>
                      <a:pt x="10037" y="21280"/>
                    </a:cubicBezTo>
                    <a:cubicBezTo>
                      <a:pt x="9991" y="21280"/>
                      <a:pt x="10129" y="21280"/>
                      <a:pt x="10037" y="21013"/>
                    </a:cubicBezTo>
                    <a:cubicBezTo>
                      <a:pt x="9806" y="20640"/>
                      <a:pt x="9667" y="20267"/>
                      <a:pt x="9667" y="19840"/>
                    </a:cubicBezTo>
                    <a:cubicBezTo>
                      <a:pt x="9436" y="19787"/>
                      <a:pt x="9574" y="19360"/>
                      <a:pt x="9621" y="19147"/>
                    </a:cubicBezTo>
                    <a:cubicBezTo>
                      <a:pt x="9713" y="18613"/>
                      <a:pt x="9389" y="18400"/>
                      <a:pt x="9158" y="18133"/>
                    </a:cubicBezTo>
                    <a:cubicBezTo>
                      <a:pt x="8927" y="17867"/>
                      <a:pt x="8372" y="17067"/>
                      <a:pt x="8372" y="16480"/>
                    </a:cubicBezTo>
                    <a:cubicBezTo>
                      <a:pt x="7632" y="16320"/>
                      <a:pt x="7493" y="15840"/>
                      <a:pt x="7493" y="14933"/>
                    </a:cubicBezTo>
                    <a:cubicBezTo>
                      <a:pt x="7493" y="14400"/>
                      <a:pt x="7215" y="14293"/>
                      <a:pt x="7123" y="13813"/>
                    </a:cubicBezTo>
                    <a:cubicBezTo>
                      <a:pt x="7123" y="13813"/>
                      <a:pt x="7123" y="13813"/>
                      <a:pt x="7123" y="13813"/>
                    </a:cubicBezTo>
                    <a:cubicBezTo>
                      <a:pt x="7030" y="13760"/>
                      <a:pt x="6938" y="13600"/>
                      <a:pt x="6845" y="13547"/>
                    </a:cubicBezTo>
                    <a:cubicBezTo>
                      <a:pt x="6799" y="13440"/>
                      <a:pt x="6522" y="13493"/>
                      <a:pt x="6475" y="13387"/>
                    </a:cubicBezTo>
                    <a:cubicBezTo>
                      <a:pt x="6337" y="13280"/>
                      <a:pt x="6383" y="12907"/>
                      <a:pt x="6337" y="12747"/>
                    </a:cubicBezTo>
                    <a:cubicBezTo>
                      <a:pt x="6290" y="12533"/>
                      <a:pt x="6105" y="12320"/>
                      <a:pt x="6059" y="12213"/>
                    </a:cubicBezTo>
                    <a:cubicBezTo>
                      <a:pt x="5782" y="11787"/>
                      <a:pt x="5597" y="11413"/>
                      <a:pt x="5365" y="11040"/>
                    </a:cubicBezTo>
                    <a:cubicBezTo>
                      <a:pt x="5319" y="10933"/>
                      <a:pt x="5042" y="10560"/>
                      <a:pt x="5042" y="10453"/>
                    </a:cubicBezTo>
                    <a:cubicBezTo>
                      <a:pt x="5042" y="10240"/>
                      <a:pt x="5180" y="9707"/>
                      <a:pt x="5180" y="9333"/>
                    </a:cubicBezTo>
                    <a:lnTo>
                      <a:pt x="5180" y="9440"/>
                    </a:ln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5" name="Shape 1862"/>
              <p:cNvSpPr>
                <a:spLocks/>
              </p:cNvSpPr>
              <p:nvPr/>
            </p:nvSpPr>
            <p:spPr bwMode="auto">
              <a:xfrm>
                <a:off x="1356919" y="2274457"/>
                <a:ext cx="45233" cy="86155"/>
              </a:xfrm>
              <a:custGeom>
                <a:avLst/>
                <a:gdLst>
                  <a:gd name="T0" fmla="*/ 434955 w 21600"/>
                  <a:gd name="T1" fmla="*/ 10903386 h 21600"/>
                  <a:gd name="T2" fmla="*/ 434955 w 21600"/>
                  <a:gd name="T3" fmla="*/ 10903386 h 21600"/>
                  <a:gd name="T4" fmla="*/ 434955 w 21600"/>
                  <a:gd name="T5" fmla="*/ 10903386 h 21600"/>
                  <a:gd name="T6" fmla="*/ 434955 w 21600"/>
                  <a:gd name="T7" fmla="*/ 10903386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21600" y="13500"/>
                    </a:moveTo>
                    <a:cubicBezTo>
                      <a:pt x="21600" y="16650"/>
                      <a:pt x="17280" y="21600"/>
                      <a:pt x="9504" y="21600"/>
                    </a:cubicBezTo>
                    <a:cubicBezTo>
                      <a:pt x="4320" y="21600"/>
                      <a:pt x="0" y="18450"/>
                      <a:pt x="0" y="15750"/>
                    </a:cubicBezTo>
                    <a:cubicBezTo>
                      <a:pt x="0" y="9900"/>
                      <a:pt x="5184" y="5850"/>
                      <a:pt x="5184" y="0"/>
                    </a:cubicBezTo>
                    <a:cubicBezTo>
                      <a:pt x="11232" y="4500"/>
                      <a:pt x="21600" y="6750"/>
                      <a:pt x="21600" y="1350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6" name="Shape 1863"/>
              <p:cNvSpPr>
                <a:spLocks/>
              </p:cNvSpPr>
              <p:nvPr/>
            </p:nvSpPr>
            <p:spPr bwMode="auto">
              <a:xfrm>
                <a:off x="928304" y="1570151"/>
                <a:ext cx="919692" cy="73877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6323" y="13961"/>
                    </a:moveTo>
                    <a:cubicBezTo>
                      <a:pt x="6238" y="13856"/>
                      <a:pt x="6238" y="13856"/>
                      <a:pt x="6238" y="13856"/>
                    </a:cubicBezTo>
                    <a:cubicBezTo>
                      <a:pt x="6238" y="13961"/>
                      <a:pt x="6281" y="14119"/>
                      <a:pt x="6281" y="14224"/>
                    </a:cubicBezTo>
                    <a:cubicBezTo>
                      <a:pt x="6281" y="14646"/>
                      <a:pt x="6493" y="15067"/>
                      <a:pt x="6578" y="15541"/>
                    </a:cubicBezTo>
                    <a:cubicBezTo>
                      <a:pt x="6705" y="16068"/>
                      <a:pt x="7044" y="16806"/>
                      <a:pt x="7129" y="17175"/>
                    </a:cubicBezTo>
                    <a:cubicBezTo>
                      <a:pt x="7214" y="17491"/>
                      <a:pt x="7214" y="17596"/>
                      <a:pt x="7384" y="17912"/>
                    </a:cubicBezTo>
                    <a:cubicBezTo>
                      <a:pt x="7511" y="18176"/>
                      <a:pt x="7426" y="18492"/>
                      <a:pt x="7596" y="18860"/>
                    </a:cubicBezTo>
                    <a:cubicBezTo>
                      <a:pt x="7639" y="19071"/>
                      <a:pt x="7936" y="19282"/>
                      <a:pt x="7978" y="19598"/>
                    </a:cubicBezTo>
                    <a:cubicBezTo>
                      <a:pt x="8105" y="20125"/>
                      <a:pt x="8317" y="20546"/>
                      <a:pt x="8487" y="21126"/>
                    </a:cubicBezTo>
                    <a:cubicBezTo>
                      <a:pt x="8487" y="21179"/>
                      <a:pt x="8572" y="21337"/>
                      <a:pt x="8657" y="21337"/>
                    </a:cubicBezTo>
                    <a:cubicBezTo>
                      <a:pt x="8657" y="21547"/>
                      <a:pt x="8784" y="21600"/>
                      <a:pt x="8912" y="21600"/>
                    </a:cubicBezTo>
                    <a:cubicBezTo>
                      <a:pt x="9081" y="21600"/>
                      <a:pt x="9081" y="21337"/>
                      <a:pt x="9166" y="21126"/>
                    </a:cubicBezTo>
                    <a:cubicBezTo>
                      <a:pt x="9251" y="20915"/>
                      <a:pt x="9294" y="20968"/>
                      <a:pt x="9506" y="20862"/>
                    </a:cubicBezTo>
                    <a:cubicBezTo>
                      <a:pt x="9675" y="20757"/>
                      <a:pt x="9633" y="20125"/>
                      <a:pt x="9888" y="20072"/>
                    </a:cubicBezTo>
                    <a:cubicBezTo>
                      <a:pt x="9930" y="20020"/>
                      <a:pt x="10057" y="20020"/>
                      <a:pt x="10057" y="19967"/>
                    </a:cubicBezTo>
                    <a:cubicBezTo>
                      <a:pt x="10185" y="19967"/>
                      <a:pt x="10185" y="19967"/>
                      <a:pt x="10185" y="19967"/>
                    </a:cubicBezTo>
                    <a:cubicBezTo>
                      <a:pt x="10057" y="19335"/>
                      <a:pt x="10057" y="19335"/>
                      <a:pt x="10057" y="19335"/>
                    </a:cubicBezTo>
                    <a:cubicBezTo>
                      <a:pt x="10057" y="18913"/>
                      <a:pt x="10312" y="18544"/>
                      <a:pt x="10312" y="17965"/>
                    </a:cubicBezTo>
                    <a:cubicBezTo>
                      <a:pt x="10312" y="17596"/>
                      <a:pt x="10185" y="17333"/>
                      <a:pt x="10185" y="16911"/>
                    </a:cubicBezTo>
                    <a:cubicBezTo>
                      <a:pt x="10185" y="16437"/>
                      <a:pt x="10567" y="16384"/>
                      <a:pt x="10906" y="16226"/>
                    </a:cubicBezTo>
                    <a:cubicBezTo>
                      <a:pt x="11033" y="16174"/>
                      <a:pt x="11246" y="15910"/>
                      <a:pt x="11373" y="15700"/>
                    </a:cubicBezTo>
                    <a:cubicBezTo>
                      <a:pt x="11755" y="15278"/>
                      <a:pt x="12052" y="14804"/>
                      <a:pt x="12434" y="14330"/>
                    </a:cubicBezTo>
                    <a:cubicBezTo>
                      <a:pt x="12731" y="13961"/>
                      <a:pt x="13283" y="13856"/>
                      <a:pt x="13622" y="13434"/>
                    </a:cubicBezTo>
                    <a:cubicBezTo>
                      <a:pt x="13792" y="13223"/>
                      <a:pt x="13792" y="12960"/>
                      <a:pt x="13834" y="12644"/>
                    </a:cubicBezTo>
                    <a:cubicBezTo>
                      <a:pt x="13919" y="12433"/>
                      <a:pt x="14301" y="12433"/>
                      <a:pt x="14428" y="12064"/>
                    </a:cubicBezTo>
                    <a:cubicBezTo>
                      <a:pt x="14598" y="12170"/>
                      <a:pt x="14598" y="12275"/>
                      <a:pt x="14895" y="12275"/>
                    </a:cubicBezTo>
                    <a:cubicBezTo>
                      <a:pt x="15362" y="12275"/>
                      <a:pt x="15871" y="12170"/>
                      <a:pt x="15871" y="11485"/>
                    </a:cubicBezTo>
                    <a:cubicBezTo>
                      <a:pt x="16168" y="11538"/>
                      <a:pt x="16508" y="11696"/>
                      <a:pt x="16550" y="12012"/>
                    </a:cubicBezTo>
                    <a:cubicBezTo>
                      <a:pt x="16635" y="12275"/>
                      <a:pt x="16593" y="12644"/>
                      <a:pt x="16762" y="12907"/>
                    </a:cubicBezTo>
                    <a:cubicBezTo>
                      <a:pt x="16890" y="13223"/>
                      <a:pt x="17102" y="13434"/>
                      <a:pt x="17356" y="13645"/>
                    </a:cubicBezTo>
                    <a:cubicBezTo>
                      <a:pt x="17569" y="14066"/>
                      <a:pt x="17781" y="14435"/>
                      <a:pt x="17908" y="14909"/>
                    </a:cubicBezTo>
                    <a:cubicBezTo>
                      <a:pt x="17950" y="15015"/>
                      <a:pt x="18035" y="15067"/>
                      <a:pt x="18035" y="15225"/>
                    </a:cubicBezTo>
                    <a:cubicBezTo>
                      <a:pt x="18035" y="15436"/>
                      <a:pt x="17950" y="15594"/>
                      <a:pt x="17950" y="15910"/>
                    </a:cubicBezTo>
                    <a:cubicBezTo>
                      <a:pt x="17950" y="16174"/>
                      <a:pt x="17950" y="16490"/>
                      <a:pt x="18248" y="16490"/>
                    </a:cubicBezTo>
                    <a:cubicBezTo>
                      <a:pt x="18757" y="16490"/>
                      <a:pt x="18884" y="15805"/>
                      <a:pt x="19224" y="15436"/>
                    </a:cubicBezTo>
                    <a:cubicBezTo>
                      <a:pt x="19308" y="15541"/>
                      <a:pt x="19266" y="15647"/>
                      <a:pt x="19393" y="15805"/>
                    </a:cubicBezTo>
                    <a:cubicBezTo>
                      <a:pt x="19393" y="15805"/>
                      <a:pt x="19563" y="15805"/>
                      <a:pt x="19606" y="15910"/>
                    </a:cubicBezTo>
                    <a:cubicBezTo>
                      <a:pt x="19818" y="16226"/>
                      <a:pt x="19478" y="16964"/>
                      <a:pt x="19733" y="16964"/>
                    </a:cubicBezTo>
                    <a:cubicBezTo>
                      <a:pt x="19733" y="17701"/>
                      <a:pt x="20200" y="18281"/>
                      <a:pt x="20200" y="19335"/>
                    </a:cubicBezTo>
                    <a:cubicBezTo>
                      <a:pt x="20200" y="19545"/>
                      <a:pt x="20072" y="20125"/>
                      <a:pt x="20200" y="20178"/>
                    </a:cubicBezTo>
                    <a:cubicBezTo>
                      <a:pt x="20369" y="19809"/>
                      <a:pt x="20412" y="19545"/>
                      <a:pt x="20582" y="19124"/>
                    </a:cubicBezTo>
                    <a:cubicBezTo>
                      <a:pt x="20624" y="19019"/>
                      <a:pt x="20751" y="18966"/>
                      <a:pt x="20751" y="18860"/>
                    </a:cubicBezTo>
                    <a:cubicBezTo>
                      <a:pt x="20751" y="18650"/>
                      <a:pt x="20497" y="17596"/>
                      <a:pt x="20327" y="17385"/>
                    </a:cubicBezTo>
                    <a:cubicBezTo>
                      <a:pt x="20200" y="17227"/>
                      <a:pt x="20030" y="17122"/>
                      <a:pt x="20030" y="16859"/>
                    </a:cubicBezTo>
                    <a:cubicBezTo>
                      <a:pt x="20030" y="16806"/>
                      <a:pt x="20030" y="16753"/>
                      <a:pt x="20030" y="16648"/>
                    </a:cubicBezTo>
                    <a:cubicBezTo>
                      <a:pt x="20030" y="16700"/>
                      <a:pt x="20030" y="16700"/>
                      <a:pt x="20030" y="16700"/>
                    </a:cubicBezTo>
                    <a:cubicBezTo>
                      <a:pt x="20072" y="16648"/>
                      <a:pt x="20200" y="16384"/>
                      <a:pt x="20200" y="16174"/>
                    </a:cubicBezTo>
                    <a:cubicBezTo>
                      <a:pt x="20200" y="15910"/>
                      <a:pt x="20200" y="15436"/>
                      <a:pt x="20072" y="15173"/>
                    </a:cubicBezTo>
                    <a:cubicBezTo>
                      <a:pt x="19945" y="14962"/>
                      <a:pt x="19690" y="14962"/>
                      <a:pt x="19690" y="14540"/>
                    </a:cubicBezTo>
                    <a:cubicBezTo>
                      <a:pt x="19690" y="14119"/>
                      <a:pt x="19818" y="13803"/>
                      <a:pt x="20030" y="13592"/>
                    </a:cubicBezTo>
                    <a:cubicBezTo>
                      <a:pt x="20115" y="13434"/>
                      <a:pt x="20327" y="13487"/>
                      <a:pt x="20497" y="13381"/>
                    </a:cubicBezTo>
                    <a:cubicBezTo>
                      <a:pt x="20921" y="13013"/>
                      <a:pt x="21218" y="12855"/>
                      <a:pt x="21600" y="12117"/>
                    </a:cubicBezTo>
                    <a:cubicBezTo>
                      <a:pt x="21473" y="12117"/>
                      <a:pt x="21430" y="12170"/>
                      <a:pt x="21261" y="12170"/>
                    </a:cubicBezTo>
                    <a:cubicBezTo>
                      <a:pt x="20921" y="12170"/>
                      <a:pt x="20666" y="11696"/>
                      <a:pt x="20666" y="11221"/>
                    </a:cubicBezTo>
                    <a:cubicBezTo>
                      <a:pt x="20497" y="11169"/>
                      <a:pt x="20454" y="10484"/>
                      <a:pt x="20284" y="10484"/>
                    </a:cubicBezTo>
                    <a:cubicBezTo>
                      <a:pt x="20157" y="10484"/>
                      <a:pt x="20030" y="10642"/>
                      <a:pt x="19903" y="10642"/>
                    </a:cubicBezTo>
                    <a:cubicBezTo>
                      <a:pt x="19860" y="10642"/>
                      <a:pt x="19818" y="10484"/>
                      <a:pt x="19818" y="10379"/>
                    </a:cubicBezTo>
                    <a:cubicBezTo>
                      <a:pt x="19818" y="9536"/>
                      <a:pt x="20327" y="9483"/>
                      <a:pt x="20327" y="8587"/>
                    </a:cubicBezTo>
                    <a:cubicBezTo>
                      <a:pt x="20327" y="8113"/>
                      <a:pt x="20030" y="7955"/>
                      <a:pt x="19860" y="7586"/>
                    </a:cubicBezTo>
                    <a:cubicBezTo>
                      <a:pt x="19393" y="7323"/>
                      <a:pt x="19011" y="7376"/>
                      <a:pt x="18884" y="6585"/>
                    </a:cubicBezTo>
                    <a:cubicBezTo>
                      <a:pt x="18757" y="6585"/>
                      <a:pt x="18757" y="6585"/>
                      <a:pt x="18757" y="6585"/>
                    </a:cubicBezTo>
                    <a:cubicBezTo>
                      <a:pt x="18587" y="6796"/>
                      <a:pt x="18587" y="6796"/>
                      <a:pt x="18587" y="6796"/>
                    </a:cubicBezTo>
                    <a:cubicBezTo>
                      <a:pt x="18375" y="6901"/>
                      <a:pt x="18120" y="6638"/>
                      <a:pt x="17950" y="6849"/>
                    </a:cubicBezTo>
                    <a:cubicBezTo>
                      <a:pt x="17908" y="6954"/>
                      <a:pt x="17866" y="7007"/>
                      <a:pt x="17738" y="7112"/>
                    </a:cubicBezTo>
                    <a:cubicBezTo>
                      <a:pt x="17611" y="7218"/>
                      <a:pt x="17017" y="7850"/>
                      <a:pt x="16720" y="7850"/>
                    </a:cubicBezTo>
                    <a:cubicBezTo>
                      <a:pt x="16423" y="7850"/>
                      <a:pt x="16211" y="7586"/>
                      <a:pt x="15829" y="7586"/>
                    </a:cubicBezTo>
                    <a:cubicBezTo>
                      <a:pt x="15362" y="7586"/>
                      <a:pt x="15277" y="8008"/>
                      <a:pt x="15022" y="8166"/>
                    </a:cubicBezTo>
                    <a:cubicBezTo>
                      <a:pt x="14980" y="8008"/>
                      <a:pt x="14938" y="7639"/>
                      <a:pt x="14810" y="7639"/>
                    </a:cubicBezTo>
                    <a:cubicBezTo>
                      <a:pt x="14725" y="7639"/>
                      <a:pt x="14640" y="7744"/>
                      <a:pt x="14471" y="7744"/>
                    </a:cubicBezTo>
                    <a:cubicBezTo>
                      <a:pt x="14216" y="7744"/>
                      <a:pt x="13961" y="7744"/>
                      <a:pt x="13707" y="7744"/>
                    </a:cubicBezTo>
                    <a:cubicBezTo>
                      <a:pt x="13283" y="7744"/>
                      <a:pt x="13113" y="7428"/>
                      <a:pt x="12816" y="7165"/>
                    </a:cubicBezTo>
                    <a:cubicBezTo>
                      <a:pt x="12731" y="7112"/>
                      <a:pt x="12561" y="7323"/>
                      <a:pt x="12519" y="7165"/>
                    </a:cubicBezTo>
                    <a:cubicBezTo>
                      <a:pt x="12434" y="6954"/>
                      <a:pt x="12434" y="6796"/>
                      <a:pt x="12306" y="6691"/>
                    </a:cubicBezTo>
                    <a:cubicBezTo>
                      <a:pt x="12009" y="6533"/>
                      <a:pt x="11840" y="6638"/>
                      <a:pt x="11585" y="6322"/>
                    </a:cubicBezTo>
                    <a:cubicBezTo>
                      <a:pt x="11373" y="6059"/>
                      <a:pt x="11161" y="6217"/>
                      <a:pt x="10779" y="6111"/>
                    </a:cubicBezTo>
                    <a:cubicBezTo>
                      <a:pt x="10439" y="6006"/>
                      <a:pt x="10312" y="5690"/>
                      <a:pt x="10015" y="5584"/>
                    </a:cubicBezTo>
                    <a:cubicBezTo>
                      <a:pt x="9930" y="5532"/>
                      <a:pt x="9718" y="5584"/>
                      <a:pt x="9675" y="5426"/>
                    </a:cubicBezTo>
                    <a:cubicBezTo>
                      <a:pt x="9633" y="5163"/>
                      <a:pt x="9633" y="4952"/>
                      <a:pt x="9591" y="4689"/>
                    </a:cubicBezTo>
                    <a:cubicBezTo>
                      <a:pt x="9591" y="4478"/>
                      <a:pt x="9591" y="4478"/>
                      <a:pt x="9591" y="4478"/>
                    </a:cubicBezTo>
                    <a:cubicBezTo>
                      <a:pt x="9803" y="4478"/>
                      <a:pt x="10015" y="4531"/>
                      <a:pt x="10015" y="4215"/>
                    </a:cubicBezTo>
                    <a:cubicBezTo>
                      <a:pt x="10015" y="3951"/>
                      <a:pt x="9718" y="3899"/>
                      <a:pt x="9718" y="3635"/>
                    </a:cubicBezTo>
                    <a:cubicBezTo>
                      <a:pt x="9718" y="3003"/>
                      <a:pt x="10439" y="3108"/>
                      <a:pt x="10439" y="2476"/>
                    </a:cubicBezTo>
                    <a:cubicBezTo>
                      <a:pt x="10439" y="2265"/>
                      <a:pt x="10015" y="1844"/>
                      <a:pt x="9845" y="1844"/>
                    </a:cubicBezTo>
                    <a:cubicBezTo>
                      <a:pt x="9506" y="1844"/>
                      <a:pt x="9378" y="2213"/>
                      <a:pt x="9039" y="2265"/>
                    </a:cubicBezTo>
                    <a:cubicBezTo>
                      <a:pt x="8699" y="2107"/>
                      <a:pt x="8487" y="2107"/>
                      <a:pt x="8233" y="1791"/>
                    </a:cubicBezTo>
                    <a:cubicBezTo>
                      <a:pt x="8105" y="1633"/>
                      <a:pt x="8190" y="1317"/>
                      <a:pt x="7978" y="1264"/>
                    </a:cubicBezTo>
                    <a:cubicBezTo>
                      <a:pt x="7723" y="1159"/>
                      <a:pt x="7554" y="1264"/>
                      <a:pt x="7554" y="843"/>
                    </a:cubicBezTo>
                    <a:cubicBezTo>
                      <a:pt x="7299" y="790"/>
                      <a:pt x="7129" y="790"/>
                      <a:pt x="6917" y="790"/>
                    </a:cubicBezTo>
                    <a:cubicBezTo>
                      <a:pt x="6535" y="790"/>
                      <a:pt x="6365" y="1212"/>
                      <a:pt x="5941" y="1212"/>
                    </a:cubicBezTo>
                    <a:cubicBezTo>
                      <a:pt x="5517" y="1212"/>
                      <a:pt x="5941" y="0"/>
                      <a:pt x="5559" y="0"/>
                    </a:cubicBezTo>
                    <a:cubicBezTo>
                      <a:pt x="5177" y="0"/>
                      <a:pt x="5092" y="527"/>
                      <a:pt x="4923" y="527"/>
                    </a:cubicBezTo>
                    <a:cubicBezTo>
                      <a:pt x="4880" y="527"/>
                      <a:pt x="4838" y="580"/>
                      <a:pt x="4795" y="527"/>
                    </a:cubicBezTo>
                    <a:cubicBezTo>
                      <a:pt x="4668" y="843"/>
                      <a:pt x="4371" y="1106"/>
                      <a:pt x="3989" y="1106"/>
                    </a:cubicBezTo>
                    <a:cubicBezTo>
                      <a:pt x="3862" y="1106"/>
                      <a:pt x="3819" y="843"/>
                      <a:pt x="3650" y="843"/>
                    </a:cubicBezTo>
                    <a:cubicBezTo>
                      <a:pt x="3522" y="843"/>
                      <a:pt x="3098" y="1054"/>
                      <a:pt x="3055" y="790"/>
                    </a:cubicBezTo>
                    <a:cubicBezTo>
                      <a:pt x="2886" y="790"/>
                      <a:pt x="2928" y="685"/>
                      <a:pt x="2758" y="685"/>
                    </a:cubicBezTo>
                    <a:cubicBezTo>
                      <a:pt x="2292" y="685"/>
                      <a:pt x="2249" y="1264"/>
                      <a:pt x="1910" y="1686"/>
                    </a:cubicBezTo>
                    <a:cubicBezTo>
                      <a:pt x="1782" y="1844"/>
                      <a:pt x="1570" y="1844"/>
                      <a:pt x="1400" y="2055"/>
                    </a:cubicBezTo>
                    <a:cubicBezTo>
                      <a:pt x="1273" y="2213"/>
                      <a:pt x="1188" y="2423"/>
                      <a:pt x="976" y="2423"/>
                    </a:cubicBezTo>
                    <a:cubicBezTo>
                      <a:pt x="806" y="2423"/>
                      <a:pt x="679" y="2213"/>
                      <a:pt x="509" y="2213"/>
                    </a:cubicBezTo>
                    <a:cubicBezTo>
                      <a:pt x="467" y="2213"/>
                      <a:pt x="467" y="2371"/>
                      <a:pt x="424" y="2371"/>
                    </a:cubicBezTo>
                    <a:cubicBezTo>
                      <a:pt x="297" y="2476"/>
                      <a:pt x="0" y="3319"/>
                      <a:pt x="0" y="3372"/>
                    </a:cubicBezTo>
                    <a:cubicBezTo>
                      <a:pt x="0" y="3424"/>
                      <a:pt x="42" y="3530"/>
                      <a:pt x="0" y="3582"/>
                    </a:cubicBezTo>
                    <a:cubicBezTo>
                      <a:pt x="42" y="3688"/>
                      <a:pt x="0" y="3740"/>
                      <a:pt x="42" y="3846"/>
                    </a:cubicBezTo>
                    <a:cubicBezTo>
                      <a:pt x="42" y="4583"/>
                      <a:pt x="42" y="4583"/>
                      <a:pt x="42" y="4583"/>
                    </a:cubicBezTo>
                    <a:cubicBezTo>
                      <a:pt x="127" y="4794"/>
                      <a:pt x="85" y="4952"/>
                      <a:pt x="170" y="5163"/>
                    </a:cubicBezTo>
                    <a:cubicBezTo>
                      <a:pt x="212" y="5374"/>
                      <a:pt x="594" y="5163"/>
                      <a:pt x="594" y="5532"/>
                    </a:cubicBezTo>
                    <a:cubicBezTo>
                      <a:pt x="594" y="6006"/>
                      <a:pt x="170" y="5953"/>
                      <a:pt x="170" y="6322"/>
                    </a:cubicBezTo>
                    <a:cubicBezTo>
                      <a:pt x="170" y="6638"/>
                      <a:pt x="339" y="6638"/>
                      <a:pt x="424" y="6743"/>
                    </a:cubicBezTo>
                    <a:cubicBezTo>
                      <a:pt x="721" y="7534"/>
                      <a:pt x="1358" y="7639"/>
                      <a:pt x="1358" y="8640"/>
                    </a:cubicBezTo>
                    <a:cubicBezTo>
                      <a:pt x="891" y="8798"/>
                      <a:pt x="552" y="8903"/>
                      <a:pt x="552" y="9536"/>
                    </a:cubicBezTo>
                    <a:cubicBezTo>
                      <a:pt x="552" y="9694"/>
                      <a:pt x="637" y="9852"/>
                      <a:pt x="637" y="9957"/>
                    </a:cubicBezTo>
                    <a:cubicBezTo>
                      <a:pt x="1273" y="9904"/>
                      <a:pt x="1273" y="9904"/>
                      <a:pt x="1273" y="9904"/>
                    </a:cubicBezTo>
                    <a:cubicBezTo>
                      <a:pt x="1316" y="9852"/>
                      <a:pt x="1400" y="9799"/>
                      <a:pt x="1443" y="9746"/>
                    </a:cubicBezTo>
                    <a:cubicBezTo>
                      <a:pt x="1952" y="9904"/>
                      <a:pt x="1952" y="9904"/>
                      <a:pt x="1952" y="9904"/>
                    </a:cubicBezTo>
                    <a:cubicBezTo>
                      <a:pt x="2122" y="9904"/>
                      <a:pt x="2207" y="9694"/>
                      <a:pt x="2419" y="9694"/>
                    </a:cubicBezTo>
                    <a:cubicBezTo>
                      <a:pt x="2631" y="9694"/>
                      <a:pt x="2758" y="9694"/>
                      <a:pt x="2971" y="9746"/>
                    </a:cubicBezTo>
                    <a:cubicBezTo>
                      <a:pt x="3183" y="9852"/>
                      <a:pt x="3310" y="10379"/>
                      <a:pt x="3480" y="10695"/>
                    </a:cubicBezTo>
                    <a:cubicBezTo>
                      <a:pt x="3650" y="11011"/>
                      <a:pt x="4201" y="11485"/>
                      <a:pt x="4583" y="11485"/>
                    </a:cubicBezTo>
                    <a:cubicBezTo>
                      <a:pt x="4710" y="11485"/>
                      <a:pt x="4838" y="11485"/>
                      <a:pt x="5007" y="11538"/>
                    </a:cubicBezTo>
                    <a:cubicBezTo>
                      <a:pt x="4923" y="11643"/>
                      <a:pt x="4923" y="11854"/>
                      <a:pt x="4753" y="11854"/>
                    </a:cubicBezTo>
                    <a:cubicBezTo>
                      <a:pt x="4583" y="11959"/>
                      <a:pt x="4456" y="11854"/>
                      <a:pt x="4286" y="11959"/>
                    </a:cubicBezTo>
                    <a:cubicBezTo>
                      <a:pt x="4583" y="12328"/>
                      <a:pt x="4795" y="13065"/>
                      <a:pt x="5389" y="13065"/>
                    </a:cubicBezTo>
                    <a:cubicBezTo>
                      <a:pt x="5856" y="13065"/>
                      <a:pt x="5899" y="12275"/>
                      <a:pt x="6111" y="11959"/>
                    </a:cubicBezTo>
                    <a:cubicBezTo>
                      <a:pt x="6281" y="11959"/>
                      <a:pt x="6281" y="11959"/>
                      <a:pt x="6281" y="11959"/>
                    </a:cubicBezTo>
                    <a:cubicBezTo>
                      <a:pt x="6281" y="12064"/>
                      <a:pt x="6153" y="12222"/>
                      <a:pt x="6153" y="12275"/>
                    </a:cubicBezTo>
                    <a:cubicBezTo>
                      <a:pt x="6153" y="12591"/>
                      <a:pt x="6365" y="12855"/>
                      <a:pt x="6365" y="13223"/>
                    </a:cubicBezTo>
                    <a:cubicBezTo>
                      <a:pt x="6365" y="13540"/>
                      <a:pt x="6238" y="13592"/>
                      <a:pt x="6238" y="13908"/>
                    </a:cubicBezTo>
                    <a:lnTo>
                      <a:pt x="6323" y="13961"/>
                    </a:ln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7" name="Shape 1864"/>
              <p:cNvSpPr>
                <a:spLocks/>
              </p:cNvSpPr>
              <p:nvPr/>
            </p:nvSpPr>
            <p:spPr bwMode="auto">
              <a:xfrm>
                <a:off x="1712302" y="2364919"/>
                <a:ext cx="241231" cy="260616"/>
              </a:xfrm>
              <a:custGeom>
                <a:avLst/>
                <a:gdLst>
                  <a:gd name="T0" fmla="*/ 1876387201 w 21600"/>
                  <a:gd name="T1" fmla="*/ 2147483647 h 21600"/>
                  <a:gd name="T2" fmla="*/ 1876387201 w 21600"/>
                  <a:gd name="T3" fmla="*/ 2147483647 h 21600"/>
                  <a:gd name="T4" fmla="*/ 1876387201 w 21600"/>
                  <a:gd name="T5" fmla="*/ 2147483647 h 21600"/>
                  <a:gd name="T6" fmla="*/ 1876387201 w 21600"/>
                  <a:gd name="T7" fmla="*/ 2147483647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9582" y="11100"/>
                    </a:moveTo>
                    <a:cubicBezTo>
                      <a:pt x="9420" y="11100"/>
                      <a:pt x="9582" y="10800"/>
                      <a:pt x="9420" y="10500"/>
                    </a:cubicBezTo>
                    <a:cubicBezTo>
                      <a:pt x="9257" y="10350"/>
                      <a:pt x="8445" y="10350"/>
                      <a:pt x="8283" y="10200"/>
                    </a:cubicBezTo>
                    <a:cubicBezTo>
                      <a:pt x="7958" y="10050"/>
                      <a:pt x="7308" y="8400"/>
                      <a:pt x="7308" y="7950"/>
                    </a:cubicBezTo>
                    <a:cubicBezTo>
                      <a:pt x="6659" y="6450"/>
                      <a:pt x="5035" y="6600"/>
                      <a:pt x="4547" y="5700"/>
                    </a:cubicBezTo>
                    <a:cubicBezTo>
                      <a:pt x="4223" y="4950"/>
                      <a:pt x="3898" y="4500"/>
                      <a:pt x="3573" y="3750"/>
                    </a:cubicBezTo>
                    <a:cubicBezTo>
                      <a:pt x="3248" y="3150"/>
                      <a:pt x="2436" y="3300"/>
                      <a:pt x="1786" y="3150"/>
                    </a:cubicBezTo>
                    <a:cubicBezTo>
                      <a:pt x="1299" y="3000"/>
                      <a:pt x="162" y="1200"/>
                      <a:pt x="0" y="450"/>
                    </a:cubicBezTo>
                    <a:cubicBezTo>
                      <a:pt x="0" y="0"/>
                      <a:pt x="0" y="0"/>
                      <a:pt x="0" y="0"/>
                    </a:cubicBezTo>
                    <a:cubicBezTo>
                      <a:pt x="0" y="0"/>
                      <a:pt x="162" y="0"/>
                      <a:pt x="325" y="0"/>
                    </a:cubicBezTo>
                    <a:cubicBezTo>
                      <a:pt x="1137" y="0"/>
                      <a:pt x="1299" y="300"/>
                      <a:pt x="1786" y="600"/>
                    </a:cubicBezTo>
                    <a:cubicBezTo>
                      <a:pt x="4223" y="600"/>
                      <a:pt x="4223" y="600"/>
                      <a:pt x="4223" y="600"/>
                    </a:cubicBezTo>
                    <a:cubicBezTo>
                      <a:pt x="5684" y="1050"/>
                      <a:pt x="6171" y="1950"/>
                      <a:pt x="6821" y="3000"/>
                    </a:cubicBezTo>
                    <a:cubicBezTo>
                      <a:pt x="6983" y="3450"/>
                      <a:pt x="7308" y="3300"/>
                      <a:pt x="7633" y="3450"/>
                    </a:cubicBezTo>
                    <a:cubicBezTo>
                      <a:pt x="8608" y="3750"/>
                      <a:pt x="9095" y="4500"/>
                      <a:pt x="9907" y="5250"/>
                    </a:cubicBezTo>
                    <a:cubicBezTo>
                      <a:pt x="11206" y="6450"/>
                      <a:pt x="12018" y="7350"/>
                      <a:pt x="13967" y="7950"/>
                    </a:cubicBezTo>
                    <a:cubicBezTo>
                      <a:pt x="15104" y="8250"/>
                      <a:pt x="16403" y="8550"/>
                      <a:pt x="16403" y="9600"/>
                    </a:cubicBezTo>
                    <a:cubicBezTo>
                      <a:pt x="16403" y="9600"/>
                      <a:pt x="16241" y="9750"/>
                      <a:pt x="16241" y="9900"/>
                    </a:cubicBezTo>
                    <a:cubicBezTo>
                      <a:pt x="16403" y="9900"/>
                      <a:pt x="16565" y="9900"/>
                      <a:pt x="16728" y="9900"/>
                    </a:cubicBezTo>
                    <a:cubicBezTo>
                      <a:pt x="17053" y="9900"/>
                      <a:pt x="17215" y="10200"/>
                      <a:pt x="17377" y="10500"/>
                    </a:cubicBezTo>
                    <a:cubicBezTo>
                      <a:pt x="17053" y="11100"/>
                      <a:pt x="17053" y="11100"/>
                      <a:pt x="17053" y="11100"/>
                    </a:cubicBezTo>
                    <a:cubicBezTo>
                      <a:pt x="17053" y="12000"/>
                      <a:pt x="17702" y="12150"/>
                      <a:pt x="18514" y="12150"/>
                    </a:cubicBezTo>
                    <a:cubicBezTo>
                      <a:pt x="18514" y="13650"/>
                      <a:pt x="19326" y="13950"/>
                      <a:pt x="20138" y="14700"/>
                    </a:cubicBezTo>
                    <a:cubicBezTo>
                      <a:pt x="20626" y="15150"/>
                      <a:pt x="21600" y="15300"/>
                      <a:pt x="21600" y="15900"/>
                    </a:cubicBezTo>
                    <a:cubicBezTo>
                      <a:pt x="21600" y="16800"/>
                      <a:pt x="21600" y="17400"/>
                      <a:pt x="21600" y="18750"/>
                    </a:cubicBezTo>
                    <a:cubicBezTo>
                      <a:pt x="20788" y="19050"/>
                      <a:pt x="21275" y="19950"/>
                      <a:pt x="21275" y="20700"/>
                    </a:cubicBezTo>
                    <a:cubicBezTo>
                      <a:pt x="21275" y="21450"/>
                      <a:pt x="19814" y="21600"/>
                      <a:pt x="19326" y="21600"/>
                    </a:cubicBezTo>
                    <a:cubicBezTo>
                      <a:pt x="18839" y="21600"/>
                      <a:pt x="17702" y="19800"/>
                      <a:pt x="17540" y="19800"/>
                    </a:cubicBezTo>
                    <a:cubicBezTo>
                      <a:pt x="16241" y="18600"/>
                      <a:pt x="14941" y="18000"/>
                      <a:pt x="13642" y="16800"/>
                    </a:cubicBezTo>
                    <a:cubicBezTo>
                      <a:pt x="12180" y="15450"/>
                      <a:pt x="11531" y="14250"/>
                      <a:pt x="10881" y="12750"/>
                    </a:cubicBezTo>
                    <a:cubicBezTo>
                      <a:pt x="10719" y="12450"/>
                      <a:pt x="9744" y="11100"/>
                      <a:pt x="9582" y="1110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8" name="Shape 1865"/>
              <p:cNvSpPr>
                <a:spLocks/>
              </p:cNvSpPr>
              <p:nvPr/>
            </p:nvSpPr>
            <p:spPr bwMode="auto">
              <a:xfrm>
                <a:off x="2022455" y="2332612"/>
                <a:ext cx="230463" cy="256309"/>
              </a:xfrm>
              <a:custGeom>
                <a:avLst/>
                <a:gdLst>
                  <a:gd name="T0" fmla="*/ 1493354030 w 21600"/>
                  <a:gd name="T1" fmla="*/ 2147483647 h 21600"/>
                  <a:gd name="T2" fmla="*/ 1493354030 w 21600"/>
                  <a:gd name="T3" fmla="*/ 2147483647 h 21600"/>
                  <a:gd name="T4" fmla="*/ 1493354030 w 21600"/>
                  <a:gd name="T5" fmla="*/ 2147483647 h 21600"/>
                  <a:gd name="T6" fmla="*/ 1493354030 w 21600"/>
                  <a:gd name="T7" fmla="*/ 2147483647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6293" y="19915"/>
                    </a:moveTo>
                    <a:cubicBezTo>
                      <a:pt x="6123" y="19915"/>
                      <a:pt x="6123" y="19149"/>
                      <a:pt x="6123" y="18996"/>
                    </a:cubicBezTo>
                    <a:cubicBezTo>
                      <a:pt x="5443" y="18843"/>
                      <a:pt x="5102" y="19302"/>
                      <a:pt x="4592" y="19302"/>
                    </a:cubicBezTo>
                    <a:cubicBezTo>
                      <a:pt x="1701" y="19302"/>
                      <a:pt x="2891" y="16851"/>
                      <a:pt x="1871" y="15626"/>
                    </a:cubicBezTo>
                    <a:cubicBezTo>
                      <a:pt x="1871" y="15472"/>
                      <a:pt x="2041" y="15319"/>
                      <a:pt x="2041" y="15166"/>
                    </a:cubicBezTo>
                    <a:cubicBezTo>
                      <a:pt x="1871" y="14860"/>
                      <a:pt x="1361" y="14860"/>
                      <a:pt x="1020" y="14860"/>
                    </a:cubicBezTo>
                    <a:cubicBezTo>
                      <a:pt x="680" y="14706"/>
                      <a:pt x="0" y="12255"/>
                      <a:pt x="0" y="11949"/>
                    </a:cubicBezTo>
                    <a:cubicBezTo>
                      <a:pt x="0" y="10877"/>
                      <a:pt x="1531" y="11336"/>
                      <a:pt x="2551" y="11336"/>
                    </a:cubicBezTo>
                    <a:cubicBezTo>
                      <a:pt x="4932" y="11336"/>
                      <a:pt x="4592" y="9191"/>
                      <a:pt x="5613" y="8272"/>
                    </a:cubicBezTo>
                    <a:cubicBezTo>
                      <a:pt x="6123" y="7813"/>
                      <a:pt x="6973" y="7813"/>
                      <a:pt x="7654" y="7660"/>
                    </a:cubicBezTo>
                    <a:cubicBezTo>
                      <a:pt x="8844" y="7506"/>
                      <a:pt x="8844" y="6740"/>
                      <a:pt x="9524" y="6281"/>
                    </a:cubicBezTo>
                    <a:cubicBezTo>
                      <a:pt x="9184" y="5974"/>
                      <a:pt x="10035" y="5362"/>
                      <a:pt x="10035" y="5362"/>
                    </a:cubicBezTo>
                    <a:cubicBezTo>
                      <a:pt x="10375" y="5209"/>
                      <a:pt x="10375" y="5055"/>
                      <a:pt x="10715" y="4902"/>
                    </a:cubicBezTo>
                    <a:cubicBezTo>
                      <a:pt x="10885" y="4902"/>
                      <a:pt x="11055" y="4596"/>
                      <a:pt x="11225" y="4443"/>
                    </a:cubicBezTo>
                    <a:cubicBezTo>
                      <a:pt x="11906" y="3830"/>
                      <a:pt x="13606" y="4136"/>
                      <a:pt x="13946" y="3523"/>
                    </a:cubicBezTo>
                    <a:cubicBezTo>
                      <a:pt x="14457" y="2451"/>
                      <a:pt x="16157" y="0"/>
                      <a:pt x="17348" y="0"/>
                    </a:cubicBezTo>
                    <a:cubicBezTo>
                      <a:pt x="18539" y="0"/>
                      <a:pt x="18539" y="613"/>
                      <a:pt x="18539" y="1685"/>
                    </a:cubicBezTo>
                    <a:cubicBezTo>
                      <a:pt x="18539" y="3064"/>
                      <a:pt x="21600" y="2298"/>
                      <a:pt x="21600" y="3523"/>
                    </a:cubicBezTo>
                    <a:cubicBezTo>
                      <a:pt x="21600" y="4136"/>
                      <a:pt x="19899" y="3830"/>
                      <a:pt x="19899" y="4443"/>
                    </a:cubicBezTo>
                    <a:cubicBezTo>
                      <a:pt x="19899" y="4596"/>
                      <a:pt x="20069" y="4749"/>
                      <a:pt x="20239" y="4749"/>
                    </a:cubicBezTo>
                    <a:cubicBezTo>
                      <a:pt x="20069" y="4902"/>
                      <a:pt x="18028" y="5668"/>
                      <a:pt x="18028" y="5668"/>
                    </a:cubicBezTo>
                    <a:cubicBezTo>
                      <a:pt x="18198" y="5821"/>
                      <a:pt x="18369" y="6128"/>
                      <a:pt x="18369" y="6281"/>
                    </a:cubicBezTo>
                    <a:cubicBezTo>
                      <a:pt x="18198" y="6434"/>
                      <a:pt x="17858" y="6587"/>
                      <a:pt x="17858" y="6740"/>
                    </a:cubicBezTo>
                    <a:cubicBezTo>
                      <a:pt x="17858" y="7813"/>
                      <a:pt x="19899" y="11183"/>
                      <a:pt x="21260" y="11183"/>
                    </a:cubicBezTo>
                    <a:cubicBezTo>
                      <a:pt x="21090" y="12102"/>
                      <a:pt x="20409" y="11796"/>
                      <a:pt x="19559" y="11796"/>
                    </a:cubicBezTo>
                    <a:cubicBezTo>
                      <a:pt x="19389" y="11796"/>
                      <a:pt x="19049" y="11949"/>
                      <a:pt x="18879" y="11949"/>
                    </a:cubicBezTo>
                    <a:cubicBezTo>
                      <a:pt x="18539" y="12715"/>
                      <a:pt x="18539" y="12715"/>
                      <a:pt x="18539" y="12715"/>
                    </a:cubicBezTo>
                    <a:cubicBezTo>
                      <a:pt x="18028" y="14094"/>
                      <a:pt x="17518" y="14553"/>
                      <a:pt x="17518" y="15626"/>
                    </a:cubicBezTo>
                    <a:cubicBezTo>
                      <a:pt x="16668" y="15779"/>
                      <a:pt x="15817" y="16851"/>
                      <a:pt x="15817" y="17311"/>
                    </a:cubicBezTo>
                    <a:cubicBezTo>
                      <a:pt x="15817" y="17770"/>
                      <a:pt x="16157" y="17923"/>
                      <a:pt x="16157" y="18230"/>
                    </a:cubicBezTo>
                    <a:cubicBezTo>
                      <a:pt x="16157" y="18689"/>
                      <a:pt x="15307" y="19762"/>
                      <a:pt x="15307" y="20528"/>
                    </a:cubicBezTo>
                    <a:cubicBezTo>
                      <a:pt x="14117" y="20681"/>
                      <a:pt x="13946" y="21600"/>
                      <a:pt x="12926" y="21600"/>
                    </a:cubicBezTo>
                    <a:cubicBezTo>
                      <a:pt x="12246" y="21600"/>
                      <a:pt x="12076" y="20987"/>
                      <a:pt x="12076" y="20681"/>
                    </a:cubicBezTo>
                    <a:cubicBezTo>
                      <a:pt x="10885" y="20374"/>
                      <a:pt x="10035" y="19609"/>
                      <a:pt x="8674" y="19609"/>
                    </a:cubicBezTo>
                    <a:cubicBezTo>
                      <a:pt x="8164" y="19609"/>
                      <a:pt x="7654" y="20221"/>
                      <a:pt x="6803" y="20221"/>
                    </a:cubicBezTo>
                    <a:cubicBezTo>
                      <a:pt x="6633" y="20221"/>
                      <a:pt x="6463" y="19915"/>
                      <a:pt x="6293" y="19915"/>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19" name="Shape 1866"/>
              <p:cNvSpPr>
                <a:spLocks/>
              </p:cNvSpPr>
              <p:nvPr/>
            </p:nvSpPr>
            <p:spPr bwMode="auto">
              <a:xfrm>
                <a:off x="2244302" y="2455380"/>
                <a:ext cx="144309" cy="168001"/>
              </a:xfrm>
              <a:custGeom>
                <a:avLst/>
                <a:gdLst>
                  <a:gd name="T0" fmla="*/ 143755862 w 21600"/>
                  <a:gd name="T1" fmla="*/ 307409210 h 21600"/>
                  <a:gd name="T2" fmla="*/ 143755862 w 21600"/>
                  <a:gd name="T3" fmla="*/ 307409210 h 21600"/>
                  <a:gd name="T4" fmla="*/ 143755862 w 21600"/>
                  <a:gd name="T5" fmla="*/ 307409210 h 21600"/>
                  <a:gd name="T6" fmla="*/ 143755862 w 21600"/>
                  <a:gd name="T7" fmla="*/ 307409210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8476" y="7897"/>
                    </a:moveTo>
                    <a:cubicBezTo>
                      <a:pt x="8203" y="8361"/>
                      <a:pt x="7929" y="8826"/>
                      <a:pt x="7382" y="8826"/>
                    </a:cubicBezTo>
                    <a:cubicBezTo>
                      <a:pt x="5468" y="8826"/>
                      <a:pt x="4648" y="6968"/>
                      <a:pt x="4648" y="5574"/>
                    </a:cubicBezTo>
                    <a:cubicBezTo>
                      <a:pt x="4648" y="3484"/>
                      <a:pt x="6562" y="3716"/>
                      <a:pt x="8749" y="3716"/>
                    </a:cubicBezTo>
                    <a:cubicBezTo>
                      <a:pt x="10663" y="3716"/>
                      <a:pt x="11484" y="3484"/>
                      <a:pt x="13397" y="3484"/>
                    </a:cubicBezTo>
                    <a:cubicBezTo>
                      <a:pt x="14765" y="3484"/>
                      <a:pt x="15858" y="4181"/>
                      <a:pt x="17499" y="4181"/>
                    </a:cubicBezTo>
                    <a:cubicBezTo>
                      <a:pt x="19959" y="4181"/>
                      <a:pt x="20780" y="2323"/>
                      <a:pt x="21053" y="929"/>
                    </a:cubicBezTo>
                    <a:cubicBezTo>
                      <a:pt x="21600" y="929"/>
                      <a:pt x="21600" y="232"/>
                      <a:pt x="21600" y="0"/>
                    </a:cubicBezTo>
                    <a:cubicBezTo>
                      <a:pt x="21053" y="0"/>
                      <a:pt x="21053" y="0"/>
                      <a:pt x="21053" y="0"/>
                    </a:cubicBezTo>
                    <a:cubicBezTo>
                      <a:pt x="19686" y="929"/>
                      <a:pt x="17772" y="1858"/>
                      <a:pt x="17225" y="2323"/>
                    </a:cubicBezTo>
                    <a:cubicBezTo>
                      <a:pt x="16132" y="2323"/>
                      <a:pt x="16132" y="2323"/>
                      <a:pt x="16132" y="2323"/>
                    </a:cubicBezTo>
                    <a:cubicBezTo>
                      <a:pt x="7656" y="1161"/>
                      <a:pt x="7656" y="1161"/>
                      <a:pt x="7656" y="1161"/>
                    </a:cubicBezTo>
                    <a:cubicBezTo>
                      <a:pt x="4648" y="1161"/>
                      <a:pt x="3281" y="4645"/>
                      <a:pt x="3281" y="6968"/>
                    </a:cubicBezTo>
                    <a:cubicBezTo>
                      <a:pt x="3281" y="7665"/>
                      <a:pt x="2187" y="8129"/>
                      <a:pt x="2187" y="8594"/>
                    </a:cubicBezTo>
                    <a:cubicBezTo>
                      <a:pt x="1094" y="10916"/>
                      <a:pt x="0" y="11845"/>
                      <a:pt x="0" y="14168"/>
                    </a:cubicBezTo>
                    <a:cubicBezTo>
                      <a:pt x="0" y="15329"/>
                      <a:pt x="1641" y="15329"/>
                      <a:pt x="2187" y="15329"/>
                    </a:cubicBezTo>
                    <a:cubicBezTo>
                      <a:pt x="2187" y="16955"/>
                      <a:pt x="2187" y="19277"/>
                      <a:pt x="2187" y="20206"/>
                    </a:cubicBezTo>
                    <a:cubicBezTo>
                      <a:pt x="2187" y="20903"/>
                      <a:pt x="3281" y="21600"/>
                      <a:pt x="4375" y="21600"/>
                    </a:cubicBezTo>
                    <a:cubicBezTo>
                      <a:pt x="5468" y="21600"/>
                      <a:pt x="6015" y="18116"/>
                      <a:pt x="6015" y="17652"/>
                    </a:cubicBezTo>
                    <a:cubicBezTo>
                      <a:pt x="6015" y="16258"/>
                      <a:pt x="4922" y="15561"/>
                      <a:pt x="4922" y="14168"/>
                    </a:cubicBezTo>
                    <a:cubicBezTo>
                      <a:pt x="4922" y="13471"/>
                      <a:pt x="6015" y="13006"/>
                      <a:pt x="6835" y="13006"/>
                    </a:cubicBezTo>
                    <a:cubicBezTo>
                      <a:pt x="7109" y="13006"/>
                      <a:pt x="7382" y="13006"/>
                      <a:pt x="7656" y="13006"/>
                    </a:cubicBezTo>
                    <a:cubicBezTo>
                      <a:pt x="7382" y="15097"/>
                      <a:pt x="7382" y="15097"/>
                      <a:pt x="7382" y="15097"/>
                    </a:cubicBezTo>
                    <a:cubicBezTo>
                      <a:pt x="7382" y="16490"/>
                      <a:pt x="9296" y="16955"/>
                      <a:pt x="9296" y="18348"/>
                    </a:cubicBezTo>
                    <a:cubicBezTo>
                      <a:pt x="9296" y="18581"/>
                      <a:pt x="9296" y="18813"/>
                      <a:pt x="9296" y="19277"/>
                    </a:cubicBezTo>
                    <a:cubicBezTo>
                      <a:pt x="10663" y="19277"/>
                      <a:pt x="10663" y="19277"/>
                      <a:pt x="10663" y="19277"/>
                    </a:cubicBezTo>
                    <a:cubicBezTo>
                      <a:pt x="10663" y="18116"/>
                      <a:pt x="13397" y="18116"/>
                      <a:pt x="13397" y="16955"/>
                    </a:cubicBezTo>
                    <a:cubicBezTo>
                      <a:pt x="12851" y="16955"/>
                      <a:pt x="11757" y="15794"/>
                      <a:pt x="11757" y="15097"/>
                    </a:cubicBezTo>
                    <a:cubicBezTo>
                      <a:pt x="11757" y="15097"/>
                      <a:pt x="12030" y="14865"/>
                      <a:pt x="12304" y="14632"/>
                    </a:cubicBezTo>
                    <a:cubicBezTo>
                      <a:pt x="11484" y="14168"/>
                      <a:pt x="9296" y="10684"/>
                      <a:pt x="9296" y="10219"/>
                    </a:cubicBezTo>
                    <a:cubicBezTo>
                      <a:pt x="12577" y="10219"/>
                      <a:pt x="12851" y="8129"/>
                      <a:pt x="15585" y="7200"/>
                    </a:cubicBezTo>
                    <a:cubicBezTo>
                      <a:pt x="15585" y="6503"/>
                      <a:pt x="15585" y="6503"/>
                      <a:pt x="15585" y="6503"/>
                    </a:cubicBezTo>
                    <a:cubicBezTo>
                      <a:pt x="14765" y="6271"/>
                      <a:pt x="8476" y="8129"/>
                      <a:pt x="8476" y="8361"/>
                    </a:cubicBezTo>
                    <a:lnTo>
                      <a:pt x="8476" y="7897"/>
                    </a:lnTo>
                    <a:close/>
                  </a:path>
                </a:pathLst>
              </a:custGeom>
              <a:solidFill>
                <a:srgbClr val="D1D2D7"/>
              </a:solidFill>
              <a:ln w="9525">
                <a:solidFill>
                  <a:srgbClr val="FFFFFF"/>
                </a:solidFill>
                <a:round/>
                <a:headEnd/>
                <a:tailEnd/>
              </a:ln>
            </p:spPr>
            <p:txBody>
              <a:bodyPr lIns="0" tIns="0" rIns="0" bIns="0"/>
              <a:lstStyle/>
              <a:p>
                <a:endParaRPr lang="es-ES_tradnl"/>
              </a:p>
            </p:txBody>
          </p:sp>
          <p:sp>
            <p:nvSpPr>
              <p:cNvPr id="20" name="Shape 1867"/>
              <p:cNvSpPr>
                <a:spLocks/>
              </p:cNvSpPr>
              <p:nvPr/>
            </p:nvSpPr>
            <p:spPr bwMode="auto">
              <a:xfrm>
                <a:off x="1942764" y="2625534"/>
                <a:ext cx="232616" cy="66771"/>
              </a:xfrm>
              <a:custGeom>
                <a:avLst/>
                <a:gdLst>
                  <a:gd name="T0" fmla="*/ 1564418351 w 21600"/>
                  <a:gd name="T1" fmla="*/ 3048585 h 21600"/>
                  <a:gd name="T2" fmla="*/ 1564418351 w 21600"/>
                  <a:gd name="T3" fmla="*/ 3048585 h 21600"/>
                  <a:gd name="T4" fmla="*/ 1564418351 w 21600"/>
                  <a:gd name="T5" fmla="*/ 3048585 h 21600"/>
                  <a:gd name="T6" fmla="*/ 1564418351 w 21600"/>
                  <a:gd name="T7" fmla="*/ 3048585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20756" y="21016"/>
                    </a:moveTo>
                    <a:cubicBezTo>
                      <a:pt x="20081" y="21016"/>
                      <a:pt x="20081" y="19265"/>
                      <a:pt x="19237" y="19265"/>
                    </a:cubicBezTo>
                    <a:cubicBezTo>
                      <a:pt x="19069" y="19265"/>
                      <a:pt x="19237" y="21016"/>
                      <a:pt x="19237" y="21600"/>
                    </a:cubicBezTo>
                    <a:cubicBezTo>
                      <a:pt x="16875" y="18681"/>
                      <a:pt x="14344" y="18097"/>
                      <a:pt x="11306" y="18097"/>
                    </a:cubicBezTo>
                    <a:cubicBezTo>
                      <a:pt x="10463" y="18097"/>
                      <a:pt x="10294" y="14595"/>
                      <a:pt x="9450" y="14595"/>
                    </a:cubicBezTo>
                    <a:cubicBezTo>
                      <a:pt x="8100" y="14595"/>
                      <a:pt x="6919" y="14595"/>
                      <a:pt x="5400" y="12843"/>
                    </a:cubicBezTo>
                    <a:cubicBezTo>
                      <a:pt x="4219" y="11676"/>
                      <a:pt x="3206" y="14011"/>
                      <a:pt x="2362" y="11676"/>
                    </a:cubicBezTo>
                    <a:cubicBezTo>
                      <a:pt x="1687" y="8757"/>
                      <a:pt x="1181" y="5838"/>
                      <a:pt x="0" y="5838"/>
                    </a:cubicBezTo>
                    <a:cubicBezTo>
                      <a:pt x="0" y="5254"/>
                      <a:pt x="1350" y="584"/>
                      <a:pt x="1856" y="584"/>
                    </a:cubicBezTo>
                    <a:cubicBezTo>
                      <a:pt x="2025" y="584"/>
                      <a:pt x="2194" y="1751"/>
                      <a:pt x="2362" y="1751"/>
                    </a:cubicBezTo>
                    <a:cubicBezTo>
                      <a:pt x="2869" y="1751"/>
                      <a:pt x="3206" y="0"/>
                      <a:pt x="3712" y="0"/>
                    </a:cubicBezTo>
                    <a:cubicBezTo>
                      <a:pt x="5906" y="0"/>
                      <a:pt x="6919" y="8173"/>
                      <a:pt x="9281" y="8173"/>
                    </a:cubicBezTo>
                    <a:cubicBezTo>
                      <a:pt x="10463" y="8173"/>
                      <a:pt x="10631" y="4086"/>
                      <a:pt x="11475" y="4086"/>
                    </a:cubicBezTo>
                    <a:cubicBezTo>
                      <a:pt x="12994" y="4086"/>
                      <a:pt x="13500" y="8757"/>
                      <a:pt x="14850" y="8757"/>
                    </a:cubicBezTo>
                    <a:cubicBezTo>
                      <a:pt x="17044" y="8173"/>
                      <a:pt x="17044" y="8173"/>
                      <a:pt x="17044" y="8173"/>
                    </a:cubicBezTo>
                    <a:cubicBezTo>
                      <a:pt x="17719" y="8173"/>
                      <a:pt x="17719" y="8173"/>
                      <a:pt x="17719" y="8173"/>
                    </a:cubicBezTo>
                    <a:cubicBezTo>
                      <a:pt x="17550" y="9341"/>
                      <a:pt x="15019" y="9924"/>
                      <a:pt x="15019" y="9924"/>
                    </a:cubicBezTo>
                    <a:cubicBezTo>
                      <a:pt x="15694" y="12843"/>
                      <a:pt x="16706" y="12843"/>
                      <a:pt x="18056" y="12843"/>
                    </a:cubicBezTo>
                    <a:cubicBezTo>
                      <a:pt x="18562" y="12843"/>
                      <a:pt x="18562" y="15178"/>
                      <a:pt x="18731" y="15178"/>
                    </a:cubicBezTo>
                    <a:cubicBezTo>
                      <a:pt x="19237" y="17514"/>
                      <a:pt x="19744" y="15178"/>
                      <a:pt x="20419" y="15762"/>
                    </a:cubicBezTo>
                    <a:cubicBezTo>
                      <a:pt x="21094" y="16930"/>
                      <a:pt x="21094" y="17514"/>
                      <a:pt x="21600" y="18097"/>
                    </a:cubicBezTo>
                    <a:cubicBezTo>
                      <a:pt x="21431" y="19265"/>
                      <a:pt x="20925" y="21016"/>
                      <a:pt x="20756" y="21016"/>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21" name="Shape 1868"/>
              <p:cNvSpPr>
                <a:spLocks/>
              </p:cNvSpPr>
              <p:nvPr/>
            </p:nvSpPr>
            <p:spPr bwMode="auto">
              <a:xfrm>
                <a:off x="2270148" y="2679380"/>
                <a:ext cx="71078" cy="17231"/>
              </a:xfrm>
              <a:custGeom>
                <a:avLst/>
                <a:gdLst>
                  <a:gd name="T0" fmla="*/ 4167060 w 21600"/>
                  <a:gd name="T1" fmla="*/ 3489 h 21600"/>
                  <a:gd name="T2" fmla="*/ 4167060 w 21600"/>
                  <a:gd name="T3" fmla="*/ 3489 h 21600"/>
                  <a:gd name="T4" fmla="*/ 4167060 w 21600"/>
                  <a:gd name="T5" fmla="*/ 3489 h 21600"/>
                  <a:gd name="T6" fmla="*/ 4167060 w 21600"/>
                  <a:gd name="T7" fmla="*/ 3489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14400" y="21600"/>
                    </a:moveTo>
                    <a:cubicBezTo>
                      <a:pt x="11077" y="21600"/>
                      <a:pt x="7200" y="21600"/>
                      <a:pt x="5538" y="21600"/>
                    </a:cubicBezTo>
                    <a:cubicBezTo>
                      <a:pt x="3877" y="21600"/>
                      <a:pt x="0" y="21600"/>
                      <a:pt x="0" y="9600"/>
                    </a:cubicBezTo>
                    <a:cubicBezTo>
                      <a:pt x="0" y="2400"/>
                      <a:pt x="2769" y="2400"/>
                      <a:pt x="4431" y="2400"/>
                    </a:cubicBezTo>
                    <a:cubicBezTo>
                      <a:pt x="8862" y="2400"/>
                      <a:pt x="10523" y="9600"/>
                      <a:pt x="14400" y="9600"/>
                    </a:cubicBezTo>
                    <a:cubicBezTo>
                      <a:pt x="17723" y="9600"/>
                      <a:pt x="19385" y="4800"/>
                      <a:pt x="21600" y="0"/>
                    </a:cubicBezTo>
                    <a:cubicBezTo>
                      <a:pt x="19385" y="14400"/>
                      <a:pt x="17723" y="16800"/>
                      <a:pt x="14400" y="2160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22" name="Shape 1869"/>
              <p:cNvSpPr>
                <a:spLocks/>
              </p:cNvSpPr>
              <p:nvPr/>
            </p:nvSpPr>
            <p:spPr bwMode="auto">
              <a:xfrm>
                <a:off x="2201225" y="2683687"/>
                <a:ext cx="49540" cy="17232"/>
              </a:xfrm>
              <a:custGeom>
                <a:avLst/>
                <a:gdLst>
                  <a:gd name="T0" fmla="*/ 685381 w 21600"/>
                  <a:gd name="T1" fmla="*/ 3490 h 21600"/>
                  <a:gd name="T2" fmla="*/ 685381 w 21600"/>
                  <a:gd name="T3" fmla="*/ 3490 h 21600"/>
                  <a:gd name="T4" fmla="*/ 685381 w 21600"/>
                  <a:gd name="T5" fmla="*/ 3490 h 21600"/>
                  <a:gd name="T6" fmla="*/ 685381 w 21600"/>
                  <a:gd name="T7" fmla="*/ 3490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21600" y="14400"/>
                    </a:moveTo>
                    <a:cubicBezTo>
                      <a:pt x="18400" y="14400"/>
                      <a:pt x="18400" y="14400"/>
                      <a:pt x="18400" y="14400"/>
                    </a:cubicBezTo>
                    <a:cubicBezTo>
                      <a:pt x="15200" y="12000"/>
                      <a:pt x="15200" y="12000"/>
                      <a:pt x="15200" y="12000"/>
                    </a:cubicBezTo>
                    <a:cubicBezTo>
                      <a:pt x="12000" y="14400"/>
                      <a:pt x="10400" y="21600"/>
                      <a:pt x="7200" y="21600"/>
                    </a:cubicBezTo>
                    <a:cubicBezTo>
                      <a:pt x="4000" y="21600"/>
                      <a:pt x="0" y="19200"/>
                      <a:pt x="0" y="14400"/>
                    </a:cubicBezTo>
                    <a:cubicBezTo>
                      <a:pt x="0" y="2400"/>
                      <a:pt x="2400" y="2400"/>
                      <a:pt x="5600" y="2400"/>
                    </a:cubicBezTo>
                    <a:cubicBezTo>
                      <a:pt x="8800" y="2400"/>
                      <a:pt x="10400" y="4800"/>
                      <a:pt x="12800" y="7200"/>
                    </a:cubicBezTo>
                    <a:cubicBezTo>
                      <a:pt x="12800" y="4800"/>
                      <a:pt x="12800" y="2400"/>
                      <a:pt x="12800" y="0"/>
                    </a:cubicBezTo>
                    <a:cubicBezTo>
                      <a:pt x="21600" y="0"/>
                      <a:pt x="21600" y="0"/>
                      <a:pt x="21600" y="0"/>
                    </a:cubicBezTo>
                    <a:cubicBezTo>
                      <a:pt x="21600" y="7200"/>
                      <a:pt x="20800" y="12000"/>
                      <a:pt x="21600" y="1440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23" name="Shape 1870"/>
              <p:cNvSpPr>
                <a:spLocks/>
              </p:cNvSpPr>
              <p:nvPr/>
            </p:nvSpPr>
            <p:spPr bwMode="auto">
              <a:xfrm>
                <a:off x="2252917" y="2704713"/>
                <a:ext cx="36617" cy="24207"/>
              </a:xfrm>
              <a:custGeom>
                <a:avLst/>
                <a:gdLst>
                  <a:gd name="T0" fmla="*/ 151211 w 21600"/>
                  <a:gd name="T1" fmla="*/ 24818 h 20229"/>
                  <a:gd name="T2" fmla="*/ 151211 w 21600"/>
                  <a:gd name="T3" fmla="*/ 24818 h 20229"/>
                  <a:gd name="T4" fmla="*/ 151211 w 21600"/>
                  <a:gd name="T5" fmla="*/ 24818 h 20229"/>
                  <a:gd name="T6" fmla="*/ 151211 w 21600"/>
                  <a:gd name="T7" fmla="*/ 24818 h 20229"/>
                  <a:gd name="T8" fmla="*/ 0 60000 65536"/>
                  <a:gd name="T9" fmla="*/ 1 60000 65536"/>
                  <a:gd name="T10" fmla="*/ 2 60000 65536"/>
                  <a:gd name="T11" fmla="*/ 3 60000 65536"/>
                  <a:gd name="T12" fmla="*/ 0 w 21600"/>
                  <a:gd name="T13" fmla="*/ 0 h 20229"/>
                  <a:gd name="T14" fmla="*/ 21600 w 21600"/>
                  <a:gd name="T15" fmla="*/ 20229 h 20229"/>
                </a:gdLst>
                <a:ahLst/>
                <a:cxnLst>
                  <a:cxn ang="T8">
                    <a:pos x="T0" y="T1"/>
                  </a:cxn>
                  <a:cxn ang="T9">
                    <a:pos x="T2" y="T3"/>
                  </a:cxn>
                  <a:cxn ang="T10">
                    <a:pos x="T4" y="T5"/>
                  </a:cxn>
                  <a:cxn ang="T11">
                    <a:pos x="T6" y="T7"/>
                  </a:cxn>
                </a:cxnLst>
                <a:rect l="T12" t="T13" r="T14" b="T15"/>
                <a:pathLst>
                  <a:path w="21600" h="20229" extrusionOk="0">
                    <a:moveTo>
                      <a:pt x="16200" y="20229"/>
                    </a:moveTo>
                    <a:cubicBezTo>
                      <a:pt x="12960" y="20229"/>
                      <a:pt x="12960" y="14058"/>
                      <a:pt x="12960" y="12515"/>
                    </a:cubicBezTo>
                    <a:cubicBezTo>
                      <a:pt x="8640" y="12515"/>
                      <a:pt x="0" y="10972"/>
                      <a:pt x="0" y="4800"/>
                    </a:cubicBezTo>
                    <a:cubicBezTo>
                      <a:pt x="0" y="-1371"/>
                      <a:pt x="6480" y="172"/>
                      <a:pt x="9720" y="172"/>
                    </a:cubicBezTo>
                    <a:cubicBezTo>
                      <a:pt x="10800" y="172"/>
                      <a:pt x="12960" y="172"/>
                      <a:pt x="14040" y="172"/>
                    </a:cubicBezTo>
                    <a:cubicBezTo>
                      <a:pt x="14040" y="9429"/>
                      <a:pt x="21600" y="7886"/>
                      <a:pt x="21600" y="15600"/>
                    </a:cubicBezTo>
                    <a:cubicBezTo>
                      <a:pt x="21600" y="18686"/>
                      <a:pt x="19440" y="20229"/>
                      <a:pt x="17280" y="20229"/>
                    </a:cubicBezTo>
                    <a:cubicBezTo>
                      <a:pt x="17280" y="20229"/>
                      <a:pt x="16200" y="20229"/>
                      <a:pt x="16200" y="20229"/>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24" name="Shape 1871"/>
              <p:cNvSpPr>
                <a:spLocks/>
              </p:cNvSpPr>
              <p:nvPr/>
            </p:nvSpPr>
            <p:spPr bwMode="auto">
              <a:xfrm>
                <a:off x="2183994" y="2681534"/>
                <a:ext cx="15079" cy="15079"/>
              </a:xfrm>
              <a:custGeom>
                <a:avLst/>
                <a:gdLst>
                  <a:gd name="T0" fmla="*/ 1791 w 21600"/>
                  <a:gd name="T1" fmla="*/ 1791 h 21600"/>
                  <a:gd name="T2" fmla="*/ 1791 w 21600"/>
                  <a:gd name="T3" fmla="*/ 1791 h 21600"/>
                  <a:gd name="T4" fmla="*/ 1791 w 21600"/>
                  <a:gd name="T5" fmla="*/ 1791 h 21600"/>
                  <a:gd name="T6" fmla="*/ 1791 w 21600"/>
                  <a:gd name="T7" fmla="*/ 1791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0" y="0"/>
                    </a:moveTo>
                    <a:cubicBezTo>
                      <a:pt x="2700" y="0"/>
                      <a:pt x="5400" y="0"/>
                      <a:pt x="10800" y="0"/>
                    </a:cubicBezTo>
                    <a:cubicBezTo>
                      <a:pt x="16200" y="0"/>
                      <a:pt x="16200" y="5400"/>
                      <a:pt x="21600" y="8100"/>
                    </a:cubicBezTo>
                    <a:cubicBezTo>
                      <a:pt x="18900" y="16200"/>
                      <a:pt x="13500" y="21600"/>
                      <a:pt x="8100" y="21600"/>
                    </a:cubicBezTo>
                    <a:cubicBezTo>
                      <a:pt x="5400" y="21600"/>
                      <a:pt x="0" y="16200"/>
                      <a:pt x="0" y="13500"/>
                    </a:cubicBezTo>
                    <a:cubicBezTo>
                      <a:pt x="0" y="8100"/>
                      <a:pt x="0" y="5400"/>
                      <a:pt x="0" y="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25" name="Shape 1872"/>
              <p:cNvSpPr>
                <a:spLocks/>
              </p:cNvSpPr>
              <p:nvPr/>
            </p:nvSpPr>
            <p:spPr bwMode="auto">
              <a:xfrm>
                <a:off x="2354147" y="2686522"/>
                <a:ext cx="79694" cy="44551"/>
              </a:xfrm>
              <a:custGeom>
                <a:avLst/>
                <a:gdLst>
                  <a:gd name="T0" fmla="*/ 7383859 w 21600"/>
                  <a:gd name="T1" fmla="*/ 515936 h 20308"/>
                  <a:gd name="T2" fmla="*/ 7383859 w 21600"/>
                  <a:gd name="T3" fmla="*/ 515936 h 20308"/>
                  <a:gd name="T4" fmla="*/ 7383859 w 21600"/>
                  <a:gd name="T5" fmla="*/ 515936 h 20308"/>
                  <a:gd name="T6" fmla="*/ 7383859 w 21600"/>
                  <a:gd name="T7" fmla="*/ 515936 h 20308"/>
                  <a:gd name="T8" fmla="*/ 0 60000 65536"/>
                  <a:gd name="T9" fmla="*/ 1 60000 65536"/>
                  <a:gd name="T10" fmla="*/ 2 60000 65536"/>
                  <a:gd name="T11" fmla="*/ 3 60000 65536"/>
                  <a:gd name="T12" fmla="*/ 0 w 21600"/>
                  <a:gd name="T13" fmla="*/ 0 h 20308"/>
                  <a:gd name="T14" fmla="*/ 21600 w 21600"/>
                  <a:gd name="T15" fmla="*/ 20308 h 20308"/>
                </a:gdLst>
                <a:ahLst/>
                <a:cxnLst>
                  <a:cxn ang="T8">
                    <a:pos x="T0" y="T1"/>
                  </a:cxn>
                  <a:cxn ang="T9">
                    <a:pos x="T2" y="T3"/>
                  </a:cxn>
                  <a:cxn ang="T10">
                    <a:pos x="T4" y="T5"/>
                  </a:cxn>
                  <a:cxn ang="T11">
                    <a:pos x="T6" y="T7"/>
                  </a:cxn>
                </a:cxnLst>
                <a:rect l="T12" t="T13" r="T14" b="T15"/>
                <a:pathLst>
                  <a:path w="21600" h="20308" extrusionOk="0">
                    <a:moveTo>
                      <a:pt x="9120" y="9508"/>
                    </a:moveTo>
                    <a:cubicBezTo>
                      <a:pt x="7680" y="9508"/>
                      <a:pt x="9120" y="12831"/>
                      <a:pt x="8160" y="14493"/>
                    </a:cubicBezTo>
                    <a:cubicBezTo>
                      <a:pt x="7200" y="16154"/>
                      <a:pt x="3840" y="20308"/>
                      <a:pt x="1440" y="20308"/>
                    </a:cubicBezTo>
                    <a:cubicBezTo>
                      <a:pt x="480" y="20308"/>
                      <a:pt x="0" y="18646"/>
                      <a:pt x="0" y="16985"/>
                    </a:cubicBezTo>
                    <a:cubicBezTo>
                      <a:pt x="0" y="8677"/>
                      <a:pt x="3840" y="8677"/>
                      <a:pt x="7200" y="7016"/>
                    </a:cubicBezTo>
                    <a:cubicBezTo>
                      <a:pt x="7680" y="7016"/>
                      <a:pt x="7680" y="4523"/>
                      <a:pt x="8160" y="3693"/>
                    </a:cubicBezTo>
                    <a:cubicBezTo>
                      <a:pt x="10080" y="370"/>
                      <a:pt x="19680" y="-1292"/>
                      <a:pt x="21600" y="1200"/>
                    </a:cubicBezTo>
                    <a:cubicBezTo>
                      <a:pt x="19200" y="6185"/>
                      <a:pt x="12480" y="9508"/>
                      <a:pt x="9120" y="9508"/>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26" name="Shape 1873"/>
              <p:cNvSpPr>
                <a:spLocks/>
              </p:cNvSpPr>
              <p:nvPr/>
            </p:nvSpPr>
            <p:spPr bwMode="auto">
              <a:xfrm>
                <a:off x="2410147" y="2561534"/>
                <a:ext cx="23694" cy="20924"/>
              </a:xfrm>
              <a:custGeom>
                <a:avLst/>
                <a:gdLst>
                  <a:gd name="T0" fmla="*/ 17154 w 21600"/>
                  <a:gd name="T1" fmla="*/ 21449 h 17486"/>
                  <a:gd name="T2" fmla="*/ 17154 w 21600"/>
                  <a:gd name="T3" fmla="*/ 21449 h 17486"/>
                  <a:gd name="T4" fmla="*/ 17154 w 21600"/>
                  <a:gd name="T5" fmla="*/ 21449 h 17486"/>
                  <a:gd name="T6" fmla="*/ 17154 w 21600"/>
                  <a:gd name="T7" fmla="*/ 21449 h 17486"/>
                  <a:gd name="T8" fmla="*/ 0 60000 65536"/>
                  <a:gd name="T9" fmla="*/ 1 60000 65536"/>
                  <a:gd name="T10" fmla="*/ 2 60000 65536"/>
                  <a:gd name="T11" fmla="*/ 3 60000 65536"/>
                  <a:gd name="T12" fmla="*/ 0 w 21600"/>
                  <a:gd name="T13" fmla="*/ 0 h 17486"/>
                  <a:gd name="T14" fmla="*/ 21600 w 21600"/>
                  <a:gd name="T15" fmla="*/ 17486 h 17486"/>
                </a:gdLst>
                <a:ahLst/>
                <a:cxnLst>
                  <a:cxn ang="T8">
                    <a:pos x="T0" y="T1"/>
                  </a:cxn>
                  <a:cxn ang="T9">
                    <a:pos x="T2" y="T3"/>
                  </a:cxn>
                  <a:cxn ang="T10">
                    <a:pos x="T4" y="T5"/>
                  </a:cxn>
                  <a:cxn ang="T11">
                    <a:pos x="T6" y="T7"/>
                  </a:cxn>
                </a:cxnLst>
                <a:rect l="T12" t="T13" r="T14" b="T15"/>
                <a:pathLst>
                  <a:path w="21600" h="17486" extrusionOk="0">
                    <a:moveTo>
                      <a:pt x="21600" y="8229"/>
                    </a:moveTo>
                    <a:cubicBezTo>
                      <a:pt x="21600" y="9772"/>
                      <a:pt x="16615" y="17486"/>
                      <a:pt x="13292" y="17486"/>
                    </a:cubicBezTo>
                    <a:cubicBezTo>
                      <a:pt x="9969" y="17486"/>
                      <a:pt x="0" y="9772"/>
                      <a:pt x="0" y="3600"/>
                    </a:cubicBezTo>
                    <a:cubicBezTo>
                      <a:pt x="0" y="-4114"/>
                      <a:pt x="21600" y="2057"/>
                      <a:pt x="21600" y="8229"/>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27" name="Shape 1874"/>
              <p:cNvSpPr>
                <a:spLocks/>
              </p:cNvSpPr>
              <p:nvPr/>
            </p:nvSpPr>
            <p:spPr bwMode="auto">
              <a:xfrm>
                <a:off x="2451070" y="2558764"/>
                <a:ext cx="64617" cy="19387"/>
              </a:xfrm>
              <a:custGeom>
                <a:avLst/>
                <a:gdLst>
                  <a:gd name="T0" fmla="*/ 2587582 w 21600"/>
                  <a:gd name="T1" fmla="*/ 6292 h 21600"/>
                  <a:gd name="T2" fmla="*/ 2587582 w 21600"/>
                  <a:gd name="T3" fmla="*/ 6292 h 21600"/>
                  <a:gd name="T4" fmla="*/ 2587582 w 21600"/>
                  <a:gd name="T5" fmla="*/ 6292 h 21600"/>
                  <a:gd name="T6" fmla="*/ 2587582 w 21600"/>
                  <a:gd name="T7" fmla="*/ 6292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18600" y="4320"/>
                    </a:moveTo>
                    <a:cubicBezTo>
                      <a:pt x="19200" y="10800"/>
                      <a:pt x="21600" y="12960"/>
                      <a:pt x="21600" y="21600"/>
                    </a:cubicBezTo>
                    <a:cubicBezTo>
                      <a:pt x="21600" y="21600"/>
                      <a:pt x="21000" y="21600"/>
                      <a:pt x="20400" y="21600"/>
                    </a:cubicBezTo>
                    <a:cubicBezTo>
                      <a:pt x="16800" y="21600"/>
                      <a:pt x="15000" y="12960"/>
                      <a:pt x="10800" y="12960"/>
                    </a:cubicBezTo>
                    <a:cubicBezTo>
                      <a:pt x="8400" y="12960"/>
                      <a:pt x="7200" y="12960"/>
                      <a:pt x="4800" y="12960"/>
                    </a:cubicBezTo>
                    <a:cubicBezTo>
                      <a:pt x="3600" y="12960"/>
                      <a:pt x="0" y="8640"/>
                      <a:pt x="0" y="8640"/>
                    </a:cubicBezTo>
                    <a:cubicBezTo>
                      <a:pt x="0" y="4320"/>
                      <a:pt x="1800" y="2160"/>
                      <a:pt x="1800" y="0"/>
                    </a:cubicBezTo>
                    <a:cubicBezTo>
                      <a:pt x="13800" y="0"/>
                      <a:pt x="13800" y="0"/>
                      <a:pt x="13800" y="0"/>
                    </a:cubicBezTo>
                    <a:cubicBezTo>
                      <a:pt x="14400" y="6480"/>
                      <a:pt x="16200" y="4320"/>
                      <a:pt x="18000" y="4320"/>
                    </a:cubicBezTo>
                    <a:lnTo>
                      <a:pt x="18600" y="4320"/>
                    </a:lnTo>
                    <a:close/>
                  </a:path>
                </a:pathLst>
              </a:custGeom>
              <a:solidFill>
                <a:srgbClr val="D1D2D7"/>
              </a:solidFill>
              <a:ln w="9525">
                <a:solidFill>
                  <a:srgbClr val="FFFFFF"/>
                </a:solidFill>
                <a:round/>
                <a:headEnd/>
                <a:tailEnd/>
              </a:ln>
            </p:spPr>
            <p:txBody>
              <a:bodyPr lIns="0" tIns="0" rIns="0" bIns="0"/>
              <a:lstStyle/>
              <a:p>
                <a:endParaRPr lang="es-ES_tradnl"/>
              </a:p>
            </p:txBody>
          </p:sp>
          <p:sp>
            <p:nvSpPr>
              <p:cNvPr id="28" name="Shape 1875"/>
              <p:cNvSpPr>
                <a:spLocks/>
              </p:cNvSpPr>
              <p:nvPr/>
            </p:nvSpPr>
            <p:spPr bwMode="auto">
              <a:xfrm>
                <a:off x="2442455" y="2440304"/>
                <a:ext cx="25847" cy="62463"/>
              </a:xfrm>
              <a:custGeom>
                <a:avLst/>
                <a:gdLst>
                  <a:gd name="T0" fmla="*/ 26499 w 21600"/>
                  <a:gd name="T1" fmla="*/ 2184120 h 21600"/>
                  <a:gd name="T2" fmla="*/ 26499 w 21600"/>
                  <a:gd name="T3" fmla="*/ 2184120 h 21600"/>
                  <a:gd name="T4" fmla="*/ 26499 w 21600"/>
                  <a:gd name="T5" fmla="*/ 2184120 h 21600"/>
                  <a:gd name="T6" fmla="*/ 26499 w 21600"/>
                  <a:gd name="T7" fmla="*/ 2184120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5760" y="17280"/>
                    </a:moveTo>
                    <a:cubicBezTo>
                      <a:pt x="5760" y="15429"/>
                      <a:pt x="5760" y="15429"/>
                      <a:pt x="5760" y="15429"/>
                    </a:cubicBezTo>
                    <a:cubicBezTo>
                      <a:pt x="11520" y="15429"/>
                      <a:pt x="17280" y="14811"/>
                      <a:pt x="20160" y="14811"/>
                    </a:cubicBezTo>
                    <a:cubicBezTo>
                      <a:pt x="20160" y="12343"/>
                      <a:pt x="15840" y="12343"/>
                      <a:pt x="15840" y="10491"/>
                    </a:cubicBezTo>
                    <a:cubicBezTo>
                      <a:pt x="15840" y="9257"/>
                      <a:pt x="21600" y="8640"/>
                      <a:pt x="21600" y="7406"/>
                    </a:cubicBezTo>
                    <a:cubicBezTo>
                      <a:pt x="11520" y="6171"/>
                      <a:pt x="5760" y="3703"/>
                      <a:pt x="5760" y="0"/>
                    </a:cubicBezTo>
                    <a:cubicBezTo>
                      <a:pt x="0" y="1234"/>
                      <a:pt x="0" y="3086"/>
                      <a:pt x="0" y="5554"/>
                    </a:cubicBezTo>
                    <a:cubicBezTo>
                      <a:pt x="0" y="9257"/>
                      <a:pt x="4320" y="9874"/>
                      <a:pt x="4320" y="12960"/>
                    </a:cubicBezTo>
                    <a:cubicBezTo>
                      <a:pt x="4320" y="16046"/>
                      <a:pt x="4320" y="14811"/>
                      <a:pt x="4320" y="16663"/>
                    </a:cubicBezTo>
                    <a:cubicBezTo>
                      <a:pt x="4320" y="18514"/>
                      <a:pt x="5760" y="21600"/>
                      <a:pt x="12960" y="21600"/>
                    </a:cubicBezTo>
                    <a:cubicBezTo>
                      <a:pt x="10080" y="19749"/>
                      <a:pt x="8640" y="19131"/>
                      <a:pt x="5760" y="1728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29" name="Shape 1876"/>
              <p:cNvSpPr>
                <a:spLocks/>
              </p:cNvSpPr>
              <p:nvPr/>
            </p:nvSpPr>
            <p:spPr bwMode="auto">
              <a:xfrm>
                <a:off x="2325405" y="2267996"/>
                <a:ext cx="99820" cy="96925"/>
              </a:xfrm>
              <a:custGeom>
                <a:avLst/>
                <a:gdLst>
                  <a:gd name="T0" fmla="*/ 26194874 w 20855"/>
                  <a:gd name="T1" fmla="*/ 19648860 h 21600"/>
                  <a:gd name="T2" fmla="*/ 26194874 w 20855"/>
                  <a:gd name="T3" fmla="*/ 19648860 h 21600"/>
                  <a:gd name="T4" fmla="*/ 26194874 w 20855"/>
                  <a:gd name="T5" fmla="*/ 19648860 h 21600"/>
                  <a:gd name="T6" fmla="*/ 26194874 w 20855"/>
                  <a:gd name="T7" fmla="*/ 19648860 h 21600"/>
                  <a:gd name="T8" fmla="*/ 0 60000 65536"/>
                  <a:gd name="T9" fmla="*/ 1 60000 65536"/>
                  <a:gd name="T10" fmla="*/ 2 60000 65536"/>
                  <a:gd name="T11" fmla="*/ 3 60000 65536"/>
                  <a:gd name="T12" fmla="*/ 0 w 20855"/>
                  <a:gd name="T13" fmla="*/ 0 h 21600"/>
                  <a:gd name="T14" fmla="*/ 20855 w 20855"/>
                  <a:gd name="T15" fmla="*/ 21600 h 21600"/>
                </a:gdLst>
                <a:ahLst/>
                <a:cxnLst>
                  <a:cxn ang="T8">
                    <a:pos x="T0" y="T1"/>
                  </a:cxn>
                  <a:cxn ang="T9">
                    <a:pos x="T2" y="T3"/>
                  </a:cxn>
                  <a:cxn ang="T10">
                    <a:pos x="T4" y="T5"/>
                  </a:cxn>
                  <a:cxn ang="T11">
                    <a:pos x="T6" y="T7"/>
                  </a:cxn>
                </a:cxnLst>
                <a:rect l="T12" t="T13" r="T14" b="T15"/>
                <a:pathLst>
                  <a:path w="20855" h="21600" extrusionOk="0">
                    <a:moveTo>
                      <a:pt x="17131" y="15487"/>
                    </a:moveTo>
                    <a:cubicBezTo>
                      <a:pt x="17131" y="15079"/>
                      <a:pt x="16758" y="14672"/>
                      <a:pt x="16386" y="14264"/>
                    </a:cubicBezTo>
                    <a:cubicBezTo>
                      <a:pt x="15641" y="15079"/>
                      <a:pt x="14896" y="15487"/>
                      <a:pt x="14896" y="16302"/>
                    </a:cubicBezTo>
                    <a:cubicBezTo>
                      <a:pt x="14896" y="17525"/>
                      <a:pt x="16758" y="17932"/>
                      <a:pt x="16758" y="19562"/>
                    </a:cubicBezTo>
                    <a:cubicBezTo>
                      <a:pt x="16758" y="20785"/>
                      <a:pt x="16014" y="21600"/>
                      <a:pt x="14896" y="21600"/>
                    </a:cubicBezTo>
                    <a:cubicBezTo>
                      <a:pt x="14524" y="21600"/>
                      <a:pt x="14152" y="20785"/>
                      <a:pt x="14152" y="20377"/>
                    </a:cubicBezTo>
                    <a:cubicBezTo>
                      <a:pt x="13779" y="20785"/>
                      <a:pt x="13034" y="20785"/>
                      <a:pt x="12662" y="20785"/>
                    </a:cubicBezTo>
                    <a:cubicBezTo>
                      <a:pt x="10800" y="20785"/>
                      <a:pt x="8938" y="17932"/>
                      <a:pt x="8938" y="15079"/>
                    </a:cubicBezTo>
                    <a:cubicBezTo>
                      <a:pt x="8938" y="13857"/>
                      <a:pt x="9310" y="13449"/>
                      <a:pt x="9683" y="13042"/>
                    </a:cubicBezTo>
                    <a:cubicBezTo>
                      <a:pt x="9683" y="12634"/>
                      <a:pt x="9310" y="12226"/>
                      <a:pt x="9310" y="11819"/>
                    </a:cubicBezTo>
                    <a:cubicBezTo>
                      <a:pt x="7076" y="11411"/>
                      <a:pt x="7076" y="11411"/>
                      <a:pt x="7076" y="11411"/>
                    </a:cubicBezTo>
                    <a:cubicBezTo>
                      <a:pt x="7076" y="12226"/>
                      <a:pt x="6703" y="12634"/>
                      <a:pt x="7076" y="13042"/>
                    </a:cubicBezTo>
                    <a:cubicBezTo>
                      <a:pt x="5958" y="13042"/>
                      <a:pt x="5958" y="12634"/>
                      <a:pt x="5586" y="12226"/>
                    </a:cubicBezTo>
                    <a:cubicBezTo>
                      <a:pt x="5586" y="12226"/>
                      <a:pt x="5214" y="12634"/>
                      <a:pt x="5214" y="13042"/>
                    </a:cubicBezTo>
                    <a:cubicBezTo>
                      <a:pt x="4469" y="12634"/>
                      <a:pt x="3724" y="11411"/>
                      <a:pt x="3724" y="11411"/>
                    </a:cubicBezTo>
                    <a:cubicBezTo>
                      <a:pt x="2234" y="13042"/>
                      <a:pt x="2234" y="18340"/>
                      <a:pt x="745" y="18340"/>
                    </a:cubicBezTo>
                    <a:cubicBezTo>
                      <a:pt x="-745" y="18340"/>
                      <a:pt x="745" y="15079"/>
                      <a:pt x="745" y="14672"/>
                    </a:cubicBezTo>
                    <a:cubicBezTo>
                      <a:pt x="745" y="14264"/>
                      <a:pt x="0" y="13449"/>
                      <a:pt x="0" y="13042"/>
                    </a:cubicBezTo>
                    <a:cubicBezTo>
                      <a:pt x="0" y="11411"/>
                      <a:pt x="745" y="10596"/>
                      <a:pt x="1117" y="8966"/>
                    </a:cubicBezTo>
                    <a:cubicBezTo>
                      <a:pt x="4096" y="8966"/>
                      <a:pt x="3352" y="5706"/>
                      <a:pt x="6331" y="5706"/>
                    </a:cubicBezTo>
                    <a:cubicBezTo>
                      <a:pt x="8193" y="5706"/>
                      <a:pt x="7821" y="8151"/>
                      <a:pt x="8938" y="8151"/>
                    </a:cubicBezTo>
                    <a:cubicBezTo>
                      <a:pt x="9310" y="8151"/>
                      <a:pt x="9310" y="8151"/>
                      <a:pt x="9683" y="8151"/>
                    </a:cubicBezTo>
                    <a:cubicBezTo>
                      <a:pt x="9683" y="7336"/>
                      <a:pt x="10427" y="6521"/>
                      <a:pt x="11172" y="6113"/>
                    </a:cubicBezTo>
                    <a:cubicBezTo>
                      <a:pt x="11172" y="4075"/>
                      <a:pt x="13779" y="4891"/>
                      <a:pt x="14524" y="3668"/>
                    </a:cubicBezTo>
                    <a:cubicBezTo>
                      <a:pt x="14896" y="2853"/>
                      <a:pt x="14896" y="408"/>
                      <a:pt x="14896" y="0"/>
                    </a:cubicBezTo>
                    <a:cubicBezTo>
                      <a:pt x="16014" y="0"/>
                      <a:pt x="16758" y="815"/>
                      <a:pt x="17131" y="1630"/>
                    </a:cubicBezTo>
                    <a:cubicBezTo>
                      <a:pt x="18248" y="2853"/>
                      <a:pt x="20855" y="12226"/>
                      <a:pt x="20855" y="13449"/>
                    </a:cubicBezTo>
                    <a:cubicBezTo>
                      <a:pt x="20855" y="15079"/>
                      <a:pt x="18993" y="15894"/>
                      <a:pt x="18993" y="18747"/>
                    </a:cubicBezTo>
                    <a:cubicBezTo>
                      <a:pt x="18248" y="18747"/>
                      <a:pt x="17131" y="15079"/>
                      <a:pt x="17131" y="14672"/>
                    </a:cubicBezTo>
                    <a:lnTo>
                      <a:pt x="17131" y="15487"/>
                    </a:lnTo>
                    <a:close/>
                  </a:path>
                </a:pathLst>
              </a:custGeom>
              <a:solidFill>
                <a:srgbClr val="D1D2D7"/>
              </a:solidFill>
              <a:ln w="9525">
                <a:solidFill>
                  <a:srgbClr val="FFFFFF"/>
                </a:solidFill>
                <a:round/>
                <a:headEnd/>
                <a:tailEnd/>
              </a:ln>
            </p:spPr>
            <p:txBody>
              <a:bodyPr lIns="0" tIns="0" rIns="0" bIns="0"/>
              <a:lstStyle/>
              <a:p>
                <a:endParaRPr lang="es-ES_tradnl"/>
              </a:p>
            </p:txBody>
          </p:sp>
          <p:sp>
            <p:nvSpPr>
              <p:cNvPr id="30" name="Shape 1877"/>
              <p:cNvSpPr>
                <a:spLocks/>
              </p:cNvSpPr>
              <p:nvPr/>
            </p:nvSpPr>
            <p:spPr bwMode="auto">
              <a:xfrm>
                <a:off x="2227071" y="2242150"/>
                <a:ext cx="49540" cy="53848"/>
              </a:xfrm>
              <a:custGeom>
                <a:avLst/>
                <a:gdLst>
                  <a:gd name="T0" fmla="*/ 685381 w 21600"/>
                  <a:gd name="T1" fmla="*/ 1039932 h 21600"/>
                  <a:gd name="T2" fmla="*/ 685381 w 21600"/>
                  <a:gd name="T3" fmla="*/ 1039932 h 21600"/>
                  <a:gd name="T4" fmla="*/ 685381 w 21600"/>
                  <a:gd name="T5" fmla="*/ 1039932 h 21600"/>
                  <a:gd name="T6" fmla="*/ 685381 w 21600"/>
                  <a:gd name="T7" fmla="*/ 1039932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2314" y="21600"/>
                    </a:moveTo>
                    <a:cubicBezTo>
                      <a:pt x="0" y="21600"/>
                      <a:pt x="0" y="21600"/>
                      <a:pt x="0" y="21600"/>
                    </a:cubicBezTo>
                    <a:cubicBezTo>
                      <a:pt x="3086" y="13407"/>
                      <a:pt x="13886" y="9683"/>
                      <a:pt x="16971" y="3724"/>
                    </a:cubicBezTo>
                    <a:cubicBezTo>
                      <a:pt x="17743" y="2234"/>
                      <a:pt x="17743" y="745"/>
                      <a:pt x="19286" y="0"/>
                    </a:cubicBezTo>
                    <a:cubicBezTo>
                      <a:pt x="18514" y="2979"/>
                      <a:pt x="20057" y="3724"/>
                      <a:pt x="21600" y="4469"/>
                    </a:cubicBezTo>
                    <a:cubicBezTo>
                      <a:pt x="20057" y="5959"/>
                      <a:pt x="20057" y="6703"/>
                      <a:pt x="18514" y="6703"/>
                    </a:cubicBezTo>
                    <a:cubicBezTo>
                      <a:pt x="17743" y="8938"/>
                      <a:pt x="15429" y="9683"/>
                      <a:pt x="13114" y="9683"/>
                    </a:cubicBezTo>
                    <a:cubicBezTo>
                      <a:pt x="11571" y="16386"/>
                      <a:pt x="6171" y="19366"/>
                      <a:pt x="2314" y="2160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31" name="Shape 1878"/>
              <p:cNvSpPr>
                <a:spLocks/>
              </p:cNvSpPr>
              <p:nvPr/>
            </p:nvSpPr>
            <p:spPr bwMode="auto">
              <a:xfrm>
                <a:off x="2267436" y="2069843"/>
                <a:ext cx="95329" cy="137847"/>
              </a:xfrm>
              <a:custGeom>
                <a:avLst/>
                <a:gdLst>
                  <a:gd name="T0" fmla="*/ 19326564 w 21244"/>
                  <a:gd name="T1" fmla="*/ 114326045 h 21600"/>
                  <a:gd name="T2" fmla="*/ 19326564 w 21244"/>
                  <a:gd name="T3" fmla="*/ 114326045 h 21600"/>
                  <a:gd name="T4" fmla="*/ 19326564 w 21244"/>
                  <a:gd name="T5" fmla="*/ 114326045 h 21600"/>
                  <a:gd name="T6" fmla="*/ 19326564 w 21244"/>
                  <a:gd name="T7" fmla="*/ 114326045 h 21600"/>
                  <a:gd name="T8" fmla="*/ 0 60000 65536"/>
                  <a:gd name="T9" fmla="*/ 1 60000 65536"/>
                  <a:gd name="T10" fmla="*/ 2 60000 65536"/>
                  <a:gd name="T11" fmla="*/ 3 60000 65536"/>
                  <a:gd name="T12" fmla="*/ 0 w 21244"/>
                  <a:gd name="T13" fmla="*/ 0 h 21600"/>
                  <a:gd name="T14" fmla="*/ 21244 w 21244"/>
                  <a:gd name="T15" fmla="*/ 21600 h 21600"/>
                </a:gdLst>
                <a:ahLst/>
                <a:cxnLst>
                  <a:cxn ang="T8">
                    <a:pos x="T0" y="T1"/>
                  </a:cxn>
                  <a:cxn ang="T9">
                    <a:pos x="T2" y="T3"/>
                  </a:cxn>
                  <a:cxn ang="T10">
                    <a:pos x="T4" y="T5"/>
                  </a:cxn>
                  <a:cxn ang="T11">
                    <a:pos x="T6" y="T7"/>
                  </a:cxn>
                </a:cxnLst>
                <a:rect l="T12" t="T13" r="T14" b="T15"/>
                <a:pathLst>
                  <a:path w="21244" h="21600" extrusionOk="0">
                    <a:moveTo>
                      <a:pt x="1244" y="8811"/>
                    </a:moveTo>
                    <a:cubicBezTo>
                      <a:pt x="2044" y="7958"/>
                      <a:pt x="2044" y="6537"/>
                      <a:pt x="2044" y="5684"/>
                    </a:cubicBezTo>
                    <a:cubicBezTo>
                      <a:pt x="2444" y="4263"/>
                      <a:pt x="1644" y="3411"/>
                      <a:pt x="1644" y="1989"/>
                    </a:cubicBezTo>
                    <a:cubicBezTo>
                      <a:pt x="1644" y="853"/>
                      <a:pt x="2044" y="0"/>
                      <a:pt x="3244" y="0"/>
                    </a:cubicBezTo>
                    <a:cubicBezTo>
                      <a:pt x="4844" y="0"/>
                      <a:pt x="4444" y="1989"/>
                      <a:pt x="6044" y="1989"/>
                    </a:cubicBezTo>
                    <a:cubicBezTo>
                      <a:pt x="6844" y="1989"/>
                      <a:pt x="7644" y="1137"/>
                      <a:pt x="8044" y="853"/>
                    </a:cubicBezTo>
                    <a:cubicBezTo>
                      <a:pt x="8044" y="853"/>
                      <a:pt x="8444" y="1137"/>
                      <a:pt x="8444" y="1421"/>
                    </a:cubicBezTo>
                    <a:cubicBezTo>
                      <a:pt x="8444" y="1705"/>
                      <a:pt x="8844" y="1989"/>
                      <a:pt x="8844" y="2274"/>
                    </a:cubicBezTo>
                    <a:cubicBezTo>
                      <a:pt x="8844" y="3695"/>
                      <a:pt x="10844" y="5116"/>
                      <a:pt x="10844" y="7105"/>
                    </a:cubicBezTo>
                    <a:cubicBezTo>
                      <a:pt x="10844" y="9379"/>
                      <a:pt x="7644" y="9663"/>
                      <a:pt x="7644" y="11937"/>
                    </a:cubicBezTo>
                    <a:cubicBezTo>
                      <a:pt x="7644" y="13642"/>
                      <a:pt x="10044" y="16200"/>
                      <a:pt x="11644" y="16768"/>
                    </a:cubicBezTo>
                    <a:cubicBezTo>
                      <a:pt x="11644" y="16768"/>
                      <a:pt x="11644" y="16484"/>
                      <a:pt x="11644" y="16484"/>
                    </a:cubicBezTo>
                    <a:cubicBezTo>
                      <a:pt x="11644" y="15916"/>
                      <a:pt x="12444" y="15347"/>
                      <a:pt x="13244" y="15632"/>
                    </a:cubicBezTo>
                    <a:cubicBezTo>
                      <a:pt x="15244" y="15632"/>
                      <a:pt x="15644" y="17905"/>
                      <a:pt x="16844" y="18189"/>
                    </a:cubicBezTo>
                    <a:cubicBezTo>
                      <a:pt x="17244" y="18189"/>
                      <a:pt x="17644" y="17337"/>
                      <a:pt x="18044" y="17337"/>
                    </a:cubicBezTo>
                    <a:cubicBezTo>
                      <a:pt x="18444" y="17337"/>
                      <a:pt x="18844" y="17621"/>
                      <a:pt x="19244" y="17621"/>
                    </a:cubicBezTo>
                    <a:cubicBezTo>
                      <a:pt x="18844" y="18189"/>
                      <a:pt x="18044" y="18189"/>
                      <a:pt x="18044" y="18758"/>
                    </a:cubicBezTo>
                    <a:cubicBezTo>
                      <a:pt x="18044" y="19042"/>
                      <a:pt x="18844" y="19042"/>
                      <a:pt x="19244" y="18758"/>
                    </a:cubicBezTo>
                    <a:cubicBezTo>
                      <a:pt x="19244" y="19611"/>
                      <a:pt x="20044" y="20179"/>
                      <a:pt x="21244" y="20179"/>
                    </a:cubicBezTo>
                    <a:cubicBezTo>
                      <a:pt x="21244" y="20463"/>
                      <a:pt x="21244" y="20747"/>
                      <a:pt x="21244" y="21032"/>
                    </a:cubicBezTo>
                    <a:cubicBezTo>
                      <a:pt x="21244" y="21316"/>
                      <a:pt x="20844" y="21600"/>
                      <a:pt x="20844" y="21600"/>
                    </a:cubicBezTo>
                    <a:cubicBezTo>
                      <a:pt x="20044" y="21600"/>
                      <a:pt x="20044" y="21032"/>
                      <a:pt x="20044" y="20747"/>
                    </a:cubicBezTo>
                    <a:cubicBezTo>
                      <a:pt x="18844" y="19611"/>
                      <a:pt x="15244" y="18474"/>
                      <a:pt x="14044" y="17337"/>
                    </a:cubicBezTo>
                    <a:cubicBezTo>
                      <a:pt x="13244" y="18189"/>
                      <a:pt x="13644" y="18758"/>
                      <a:pt x="14444" y="19611"/>
                    </a:cubicBezTo>
                    <a:cubicBezTo>
                      <a:pt x="12044" y="19611"/>
                      <a:pt x="12044" y="17053"/>
                      <a:pt x="9644" y="17053"/>
                    </a:cubicBezTo>
                    <a:cubicBezTo>
                      <a:pt x="8844" y="17053"/>
                      <a:pt x="8044" y="17621"/>
                      <a:pt x="7244" y="17621"/>
                    </a:cubicBezTo>
                    <a:cubicBezTo>
                      <a:pt x="6044" y="17621"/>
                      <a:pt x="4844" y="16768"/>
                      <a:pt x="4844" y="16200"/>
                    </a:cubicBezTo>
                    <a:cubicBezTo>
                      <a:pt x="4844" y="15632"/>
                      <a:pt x="5244" y="15063"/>
                      <a:pt x="5644" y="15063"/>
                    </a:cubicBezTo>
                    <a:cubicBezTo>
                      <a:pt x="5644" y="13926"/>
                      <a:pt x="5644" y="13926"/>
                      <a:pt x="5644" y="13926"/>
                    </a:cubicBezTo>
                    <a:cubicBezTo>
                      <a:pt x="4844" y="13926"/>
                      <a:pt x="4844" y="13926"/>
                      <a:pt x="4844" y="13926"/>
                    </a:cubicBezTo>
                    <a:cubicBezTo>
                      <a:pt x="4444" y="14211"/>
                      <a:pt x="4044" y="14495"/>
                      <a:pt x="3644" y="14495"/>
                    </a:cubicBezTo>
                    <a:cubicBezTo>
                      <a:pt x="2844" y="14495"/>
                      <a:pt x="44" y="13358"/>
                      <a:pt x="44" y="12505"/>
                    </a:cubicBezTo>
                    <a:cubicBezTo>
                      <a:pt x="44" y="10800"/>
                      <a:pt x="-356" y="8526"/>
                      <a:pt x="1244" y="8811"/>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32" name="Shape 1879"/>
              <p:cNvSpPr>
                <a:spLocks/>
              </p:cNvSpPr>
              <p:nvPr/>
            </p:nvSpPr>
            <p:spPr bwMode="auto">
              <a:xfrm>
                <a:off x="2367070" y="2207689"/>
                <a:ext cx="32309" cy="56001"/>
              </a:xfrm>
              <a:custGeom>
                <a:avLst/>
                <a:gdLst>
                  <a:gd name="T0" fmla="*/ 80868 w 21600"/>
                  <a:gd name="T1" fmla="*/ 1265140 h 21600"/>
                  <a:gd name="T2" fmla="*/ 80868 w 21600"/>
                  <a:gd name="T3" fmla="*/ 1265140 h 21600"/>
                  <a:gd name="T4" fmla="*/ 80868 w 21600"/>
                  <a:gd name="T5" fmla="*/ 1265140 h 21600"/>
                  <a:gd name="T6" fmla="*/ 80868 w 21600"/>
                  <a:gd name="T7" fmla="*/ 1265140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19200" y="14400"/>
                    </a:moveTo>
                    <a:cubicBezTo>
                      <a:pt x="12000" y="14400"/>
                      <a:pt x="12000" y="14400"/>
                      <a:pt x="12000" y="14400"/>
                    </a:cubicBezTo>
                    <a:cubicBezTo>
                      <a:pt x="13200" y="16560"/>
                      <a:pt x="14400" y="19440"/>
                      <a:pt x="16800" y="20160"/>
                    </a:cubicBezTo>
                    <a:cubicBezTo>
                      <a:pt x="16800" y="21600"/>
                      <a:pt x="16800" y="21600"/>
                      <a:pt x="16800" y="21600"/>
                    </a:cubicBezTo>
                    <a:cubicBezTo>
                      <a:pt x="15600" y="21600"/>
                      <a:pt x="13200" y="21600"/>
                      <a:pt x="12000" y="21600"/>
                    </a:cubicBezTo>
                    <a:cubicBezTo>
                      <a:pt x="8400" y="21600"/>
                      <a:pt x="8400" y="19440"/>
                      <a:pt x="9600" y="18000"/>
                    </a:cubicBezTo>
                    <a:cubicBezTo>
                      <a:pt x="9600" y="16560"/>
                      <a:pt x="9600" y="16560"/>
                      <a:pt x="9600" y="16560"/>
                    </a:cubicBezTo>
                    <a:cubicBezTo>
                      <a:pt x="6000" y="16560"/>
                      <a:pt x="3600" y="13680"/>
                      <a:pt x="2400" y="12240"/>
                    </a:cubicBezTo>
                    <a:cubicBezTo>
                      <a:pt x="2400" y="10800"/>
                      <a:pt x="2400" y="10800"/>
                      <a:pt x="2400" y="10800"/>
                    </a:cubicBezTo>
                    <a:cubicBezTo>
                      <a:pt x="4800" y="10800"/>
                      <a:pt x="8400" y="10800"/>
                      <a:pt x="9600" y="10800"/>
                    </a:cubicBezTo>
                    <a:cubicBezTo>
                      <a:pt x="9600" y="10800"/>
                      <a:pt x="12000" y="10080"/>
                      <a:pt x="12000" y="9360"/>
                    </a:cubicBezTo>
                    <a:cubicBezTo>
                      <a:pt x="12000" y="5760"/>
                      <a:pt x="1200" y="3600"/>
                      <a:pt x="0" y="1440"/>
                    </a:cubicBezTo>
                    <a:cubicBezTo>
                      <a:pt x="1200" y="720"/>
                      <a:pt x="3600" y="0"/>
                      <a:pt x="4800" y="0"/>
                    </a:cubicBezTo>
                    <a:cubicBezTo>
                      <a:pt x="8400" y="0"/>
                      <a:pt x="10800" y="1440"/>
                      <a:pt x="15600" y="1440"/>
                    </a:cubicBezTo>
                    <a:cubicBezTo>
                      <a:pt x="15600" y="2160"/>
                      <a:pt x="15600" y="3600"/>
                      <a:pt x="15600" y="4320"/>
                    </a:cubicBezTo>
                    <a:cubicBezTo>
                      <a:pt x="15600" y="4320"/>
                      <a:pt x="16800" y="4320"/>
                      <a:pt x="18000" y="4320"/>
                    </a:cubicBezTo>
                    <a:cubicBezTo>
                      <a:pt x="18000" y="5760"/>
                      <a:pt x="18000" y="8640"/>
                      <a:pt x="18000" y="8640"/>
                    </a:cubicBezTo>
                    <a:cubicBezTo>
                      <a:pt x="18000" y="8640"/>
                      <a:pt x="21600" y="10800"/>
                      <a:pt x="21600" y="10800"/>
                    </a:cubicBezTo>
                    <a:cubicBezTo>
                      <a:pt x="21600" y="12960"/>
                      <a:pt x="20400" y="13680"/>
                      <a:pt x="19200" y="1440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33" name="Shape 1880"/>
              <p:cNvSpPr>
                <a:spLocks/>
              </p:cNvSpPr>
              <p:nvPr/>
            </p:nvSpPr>
            <p:spPr bwMode="auto">
              <a:xfrm>
                <a:off x="2319685" y="2222765"/>
                <a:ext cx="25848" cy="34462"/>
              </a:xfrm>
              <a:custGeom>
                <a:avLst/>
                <a:gdLst>
                  <a:gd name="T0" fmla="*/ 26504 w 21600"/>
                  <a:gd name="T1" fmla="*/ 111649 h 21600"/>
                  <a:gd name="T2" fmla="*/ 26504 w 21600"/>
                  <a:gd name="T3" fmla="*/ 111649 h 21600"/>
                  <a:gd name="T4" fmla="*/ 26504 w 21600"/>
                  <a:gd name="T5" fmla="*/ 111649 h 21600"/>
                  <a:gd name="T6" fmla="*/ 26504 w 21600"/>
                  <a:gd name="T7" fmla="*/ 111649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4629" y="1137"/>
                    </a:moveTo>
                    <a:cubicBezTo>
                      <a:pt x="6171" y="3411"/>
                      <a:pt x="21600" y="4547"/>
                      <a:pt x="21600" y="7958"/>
                    </a:cubicBezTo>
                    <a:cubicBezTo>
                      <a:pt x="21600" y="15916"/>
                      <a:pt x="7714" y="19326"/>
                      <a:pt x="1543" y="21600"/>
                    </a:cubicBezTo>
                    <a:cubicBezTo>
                      <a:pt x="1543" y="14779"/>
                      <a:pt x="0" y="6821"/>
                      <a:pt x="0" y="2274"/>
                    </a:cubicBezTo>
                    <a:cubicBezTo>
                      <a:pt x="0" y="1137"/>
                      <a:pt x="3086" y="0"/>
                      <a:pt x="3086" y="0"/>
                    </a:cubicBezTo>
                    <a:cubicBezTo>
                      <a:pt x="4629" y="0"/>
                      <a:pt x="6171" y="2274"/>
                      <a:pt x="7714" y="2274"/>
                    </a:cubicBezTo>
                    <a:lnTo>
                      <a:pt x="4629" y="1137"/>
                    </a:lnTo>
                    <a:close/>
                  </a:path>
                </a:pathLst>
              </a:custGeom>
              <a:solidFill>
                <a:srgbClr val="D1D2D7"/>
              </a:solidFill>
              <a:ln w="9525">
                <a:solidFill>
                  <a:srgbClr val="FFFFFF"/>
                </a:solidFill>
                <a:round/>
                <a:headEnd/>
                <a:tailEnd/>
              </a:ln>
            </p:spPr>
            <p:txBody>
              <a:bodyPr lIns="0" tIns="0" rIns="0" bIns="0"/>
              <a:lstStyle/>
              <a:p>
                <a:endParaRPr lang="es-ES_tradnl"/>
              </a:p>
            </p:txBody>
          </p:sp>
          <p:sp>
            <p:nvSpPr>
              <p:cNvPr id="34" name="Shape 1881"/>
              <p:cNvSpPr>
                <a:spLocks/>
              </p:cNvSpPr>
              <p:nvPr/>
            </p:nvSpPr>
            <p:spPr bwMode="auto">
              <a:xfrm>
                <a:off x="2332608" y="2245742"/>
                <a:ext cx="25848" cy="41639"/>
              </a:xfrm>
              <a:custGeom>
                <a:avLst/>
                <a:gdLst>
                  <a:gd name="T0" fmla="*/ 26504 w 21600"/>
                  <a:gd name="T1" fmla="*/ 329335 h 20879"/>
                  <a:gd name="T2" fmla="*/ 26504 w 21600"/>
                  <a:gd name="T3" fmla="*/ 329335 h 20879"/>
                  <a:gd name="T4" fmla="*/ 26504 w 21600"/>
                  <a:gd name="T5" fmla="*/ 329335 h 20879"/>
                  <a:gd name="T6" fmla="*/ 26504 w 21600"/>
                  <a:gd name="T7" fmla="*/ 329335 h 20879"/>
                  <a:gd name="T8" fmla="*/ 0 60000 65536"/>
                  <a:gd name="T9" fmla="*/ 1 60000 65536"/>
                  <a:gd name="T10" fmla="*/ 2 60000 65536"/>
                  <a:gd name="T11" fmla="*/ 3 60000 65536"/>
                  <a:gd name="T12" fmla="*/ 0 w 21600"/>
                  <a:gd name="T13" fmla="*/ 0 h 20879"/>
                  <a:gd name="T14" fmla="*/ 21600 w 21600"/>
                  <a:gd name="T15" fmla="*/ 20879 h 20879"/>
                </a:gdLst>
                <a:ahLst/>
                <a:cxnLst>
                  <a:cxn ang="T8">
                    <a:pos x="T0" y="T1"/>
                  </a:cxn>
                  <a:cxn ang="T9">
                    <a:pos x="T2" y="T3"/>
                  </a:cxn>
                  <a:cxn ang="T10">
                    <a:pos x="T4" y="T5"/>
                  </a:cxn>
                  <a:cxn ang="T11">
                    <a:pos x="T6" y="T7"/>
                  </a:cxn>
                </a:cxnLst>
                <a:rect l="T12" t="T13" r="T14" b="T15"/>
                <a:pathLst>
                  <a:path w="21600" h="20879" extrusionOk="0">
                    <a:moveTo>
                      <a:pt x="21600" y="3779"/>
                    </a:moveTo>
                    <a:cubicBezTo>
                      <a:pt x="21600" y="8279"/>
                      <a:pt x="15429" y="10979"/>
                      <a:pt x="13886" y="14579"/>
                    </a:cubicBezTo>
                    <a:cubicBezTo>
                      <a:pt x="13886" y="18179"/>
                      <a:pt x="16971" y="17279"/>
                      <a:pt x="16971" y="19079"/>
                    </a:cubicBezTo>
                    <a:cubicBezTo>
                      <a:pt x="16971" y="19979"/>
                      <a:pt x="15429" y="20879"/>
                      <a:pt x="13886" y="20879"/>
                    </a:cubicBezTo>
                    <a:cubicBezTo>
                      <a:pt x="10800" y="20879"/>
                      <a:pt x="0" y="14579"/>
                      <a:pt x="0" y="11879"/>
                    </a:cubicBezTo>
                    <a:cubicBezTo>
                      <a:pt x="0" y="10979"/>
                      <a:pt x="4629" y="10079"/>
                      <a:pt x="6171" y="10079"/>
                    </a:cubicBezTo>
                    <a:cubicBezTo>
                      <a:pt x="6171" y="9179"/>
                      <a:pt x="9257" y="179"/>
                      <a:pt x="12343" y="179"/>
                    </a:cubicBezTo>
                    <a:cubicBezTo>
                      <a:pt x="18514" y="-721"/>
                      <a:pt x="21600" y="1979"/>
                      <a:pt x="21600" y="3779"/>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35" name="Shape 1882"/>
              <p:cNvSpPr>
                <a:spLocks/>
              </p:cNvSpPr>
              <p:nvPr/>
            </p:nvSpPr>
            <p:spPr bwMode="auto">
              <a:xfrm>
                <a:off x="2355336" y="2246458"/>
                <a:ext cx="12701" cy="28002"/>
              </a:xfrm>
              <a:custGeom>
                <a:avLst/>
                <a:gdLst>
                  <a:gd name="T0" fmla="*/ 759 w 21600"/>
                  <a:gd name="T1" fmla="*/ 39546 h 21600"/>
                  <a:gd name="T2" fmla="*/ 759 w 21600"/>
                  <a:gd name="T3" fmla="*/ 39546 h 21600"/>
                  <a:gd name="T4" fmla="*/ 759 w 21600"/>
                  <a:gd name="T5" fmla="*/ 39546 h 21600"/>
                  <a:gd name="T6" fmla="*/ 759 w 21600"/>
                  <a:gd name="T7" fmla="*/ 39546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21600" y="0"/>
                    </a:moveTo>
                    <a:cubicBezTo>
                      <a:pt x="21600" y="10080"/>
                      <a:pt x="6171" y="12960"/>
                      <a:pt x="6171" y="21600"/>
                    </a:cubicBezTo>
                    <a:cubicBezTo>
                      <a:pt x="6171" y="21600"/>
                      <a:pt x="0" y="21600"/>
                      <a:pt x="0" y="21600"/>
                    </a:cubicBezTo>
                    <a:cubicBezTo>
                      <a:pt x="3086" y="14400"/>
                      <a:pt x="12343" y="10080"/>
                      <a:pt x="12343" y="0"/>
                    </a:cubicBezTo>
                    <a:cubicBezTo>
                      <a:pt x="15429" y="0"/>
                      <a:pt x="18514" y="0"/>
                      <a:pt x="21600" y="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36" name="Shape 1883"/>
              <p:cNvSpPr>
                <a:spLocks/>
              </p:cNvSpPr>
              <p:nvPr/>
            </p:nvSpPr>
            <p:spPr bwMode="auto">
              <a:xfrm>
                <a:off x="2362762" y="2263689"/>
                <a:ext cx="15079" cy="15078"/>
              </a:xfrm>
              <a:custGeom>
                <a:avLst/>
                <a:gdLst>
                  <a:gd name="T0" fmla="*/ 1791 w 21600"/>
                  <a:gd name="T1" fmla="*/ 1791 h 21600"/>
                  <a:gd name="T2" fmla="*/ 1791 w 21600"/>
                  <a:gd name="T3" fmla="*/ 1791 h 21600"/>
                  <a:gd name="T4" fmla="*/ 1791 w 21600"/>
                  <a:gd name="T5" fmla="*/ 1791 h 21600"/>
                  <a:gd name="T6" fmla="*/ 1791 w 21600"/>
                  <a:gd name="T7" fmla="*/ 1791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21600" y="0"/>
                    </a:moveTo>
                    <a:cubicBezTo>
                      <a:pt x="21600" y="10800"/>
                      <a:pt x="16200" y="21600"/>
                      <a:pt x="5400" y="21600"/>
                    </a:cubicBezTo>
                    <a:cubicBezTo>
                      <a:pt x="2700" y="21600"/>
                      <a:pt x="0" y="16200"/>
                      <a:pt x="0" y="16200"/>
                    </a:cubicBezTo>
                    <a:cubicBezTo>
                      <a:pt x="0" y="8100"/>
                      <a:pt x="5400" y="5400"/>
                      <a:pt x="8100" y="0"/>
                    </a:cubicBezTo>
                    <a:cubicBezTo>
                      <a:pt x="13500" y="2700"/>
                      <a:pt x="18900" y="2700"/>
                      <a:pt x="21600" y="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37" name="Shape 1884"/>
              <p:cNvSpPr>
                <a:spLocks/>
              </p:cNvSpPr>
              <p:nvPr/>
            </p:nvSpPr>
            <p:spPr bwMode="auto">
              <a:xfrm>
                <a:off x="2345532" y="2207689"/>
                <a:ext cx="17231" cy="20821"/>
              </a:xfrm>
              <a:custGeom>
                <a:avLst/>
                <a:gdLst>
                  <a:gd name="T0" fmla="*/ 3489 w 21600"/>
                  <a:gd name="T1" fmla="*/ 15073 h 18981"/>
                  <a:gd name="T2" fmla="*/ 3489 w 21600"/>
                  <a:gd name="T3" fmla="*/ 15073 h 18981"/>
                  <a:gd name="T4" fmla="*/ 3489 w 21600"/>
                  <a:gd name="T5" fmla="*/ 15073 h 18981"/>
                  <a:gd name="T6" fmla="*/ 3489 w 21600"/>
                  <a:gd name="T7" fmla="*/ 15073 h 18981"/>
                  <a:gd name="T8" fmla="*/ 0 60000 65536"/>
                  <a:gd name="T9" fmla="*/ 1 60000 65536"/>
                  <a:gd name="T10" fmla="*/ 2 60000 65536"/>
                  <a:gd name="T11" fmla="*/ 3 60000 65536"/>
                  <a:gd name="T12" fmla="*/ 0 w 21600"/>
                  <a:gd name="T13" fmla="*/ 0 h 18981"/>
                  <a:gd name="T14" fmla="*/ 21600 w 21600"/>
                  <a:gd name="T15" fmla="*/ 18981 h 18981"/>
                </a:gdLst>
                <a:ahLst/>
                <a:cxnLst>
                  <a:cxn ang="T8">
                    <a:pos x="T0" y="T1"/>
                  </a:cxn>
                  <a:cxn ang="T9">
                    <a:pos x="T2" y="T3"/>
                  </a:cxn>
                  <a:cxn ang="T10">
                    <a:pos x="T4" y="T5"/>
                  </a:cxn>
                  <a:cxn ang="T11">
                    <a:pos x="T6" y="T7"/>
                  </a:cxn>
                </a:cxnLst>
                <a:rect l="T12" t="T13" r="T14" b="T15"/>
                <a:pathLst>
                  <a:path w="21600" h="18981" extrusionOk="0">
                    <a:moveTo>
                      <a:pt x="0" y="10800"/>
                    </a:moveTo>
                    <a:cubicBezTo>
                      <a:pt x="0" y="5400"/>
                      <a:pt x="0" y="3600"/>
                      <a:pt x="0" y="0"/>
                    </a:cubicBezTo>
                    <a:cubicBezTo>
                      <a:pt x="8640" y="0"/>
                      <a:pt x="8640" y="0"/>
                      <a:pt x="8640" y="0"/>
                    </a:cubicBezTo>
                    <a:cubicBezTo>
                      <a:pt x="10800" y="7200"/>
                      <a:pt x="21600" y="9000"/>
                      <a:pt x="21600" y="18000"/>
                    </a:cubicBezTo>
                    <a:cubicBezTo>
                      <a:pt x="21600" y="21600"/>
                      <a:pt x="12960" y="14400"/>
                      <a:pt x="12960" y="10800"/>
                    </a:cubicBezTo>
                    <a:cubicBezTo>
                      <a:pt x="8640" y="9000"/>
                      <a:pt x="4320" y="10800"/>
                      <a:pt x="0" y="1080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38" name="Shape 1885"/>
              <p:cNvSpPr>
                <a:spLocks/>
              </p:cNvSpPr>
              <p:nvPr/>
            </p:nvSpPr>
            <p:spPr bwMode="auto">
              <a:xfrm>
                <a:off x="2285224" y="2186150"/>
                <a:ext cx="24582" cy="28002"/>
              </a:xfrm>
              <a:custGeom>
                <a:avLst/>
                <a:gdLst>
                  <a:gd name="T0" fmla="*/ 25201 w 20543"/>
                  <a:gd name="T1" fmla="*/ 39546 h 21600"/>
                  <a:gd name="T2" fmla="*/ 25201 w 20543"/>
                  <a:gd name="T3" fmla="*/ 39546 h 21600"/>
                  <a:gd name="T4" fmla="*/ 25201 w 20543"/>
                  <a:gd name="T5" fmla="*/ 39546 h 21600"/>
                  <a:gd name="T6" fmla="*/ 25201 w 20543"/>
                  <a:gd name="T7" fmla="*/ 39546 h 21600"/>
                  <a:gd name="T8" fmla="*/ 0 60000 65536"/>
                  <a:gd name="T9" fmla="*/ 1 60000 65536"/>
                  <a:gd name="T10" fmla="*/ 2 60000 65536"/>
                  <a:gd name="T11" fmla="*/ 3 60000 65536"/>
                  <a:gd name="T12" fmla="*/ 0 w 20543"/>
                  <a:gd name="T13" fmla="*/ 0 h 21600"/>
                  <a:gd name="T14" fmla="*/ 20543 w 20543"/>
                  <a:gd name="T15" fmla="*/ 21600 h 21600"/>
                </a:gdLst>
                <a:ahLst/>
                <a:cxnLst>
                  <a:cxn ang="T8">
                    <a:pos x="T0" y="T1"/>
                  </a:cxn>
                  <a:cxn ang="T9">
                    <a:pos x="T2" y="T3"/>
                  </a:cxn>
                  <a:cxn ang="T10">
                    <a:pos x="T4" y="T5"/>
                  </a:cxn>
                  <a:cxn ang="T11">
                    <a:pos x="T6" y="T7"/>
                  </a:cxn>
                </a:cxnLst>
                <a:rect l="T12" t="T13" r="T14" b="T15"/>
                <a:pathLst>
                  <a:path w="20543" h="21600" extrusionOk="0">
                    <a:moveTo>
                      <a:pt x="15840" y="21600"/>
                    </a:moveTo>
                    <a:cubicBezTo>
                      <a:pt x="12960" y="21600"/>
                      <a:pt x="0" y="0"/>
                      <a:pt x="0" y="0"/>
                    </a:cubicBezTo>
                    <a:cubicBezTo>
                      <a:pt x="5760" y="0"/>
                      <a:pt x="5760" y="0"/>
                      <a:pt x="5760" y="0"/>
                    </a:cubicBezTo>
                    <a:cubicBezTo>
                      <a:pt x="11520" y="4320"/>
                      <a:pt x="18720" y="2880"/>
                      <a:pt x="20160" y="10080"/>
                    </a:cubicBezTo>
                    <a:cubicBezTo>
                      <a:pt x="21600" y="14400"/>
                      <a:pt x="18720" y="21600"/>
                      <a:pt x="15840" y="2160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39" name="Shape 1886"/>
              <p:cNvSpPr>
                <a:spLocks/>
              </p:cNvSpPr>
              <p:nvPr/>
            </p:nvSpPr>
            <p:spPr bwMode="auto">
              <a:xfrm>
                <a:off x="2309028" y="2185185"/>
                <a:ext cx="12701" cy="12701"/>
              </a:xfrm>
              <a:custGeom>
                <a:avLst/>
                <a:gdLst>
                  <a:gd name="T0" fmla="*/ 759 w 21600"/>
                  <a:gd name="T1" fmla="*/ 759 h 21600"/>
                  <a:gd name="T2" fmla="*/ 759 w 21600"/>
                  <a:gd name="T3" fmla="*/ 759 h 21600"/>
                  <a:gd name="T4" fmla="*/ 759 w 21600"/>
                  <a:gd name="T5" fmla="*/ 759 h 21600"/>
                  <a:gd name="T6" fmla="*/ 759 w 21600"/>
                  <a:gd name="T7" fmla="*/ 759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0" y="0"/>
                    </a:moveTo>
                    <a:cubicBezTo>
                      <a:pt x="5400" y="21600"/>
                      <a:pt x="16200" y="21600"/>
                      <a:pt x="21600" y="21600"/>
                    </a:cubicBezTo>
                    <a:cubicBezTo>
                      <a:pt x="16200" y="0"/>
                      <a:pt x="5400" y="0"/>
                      <a:pt x="0" y="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40" name="Shape 1887"/>
              <p:cNvSpPr>
                <a:spLocks/>
              </p:cNvSpPr>
              <p:nvPr/>
            </p:nvSpPr>
            <p:spPr bwMode="auto">
              <a:xfrm>
                <a:off x="2274062" y="1903996"/>
                <a:ext cx="36843" cy="68924"/>
              </a:xfrm>
              <a:custGeom>
                <a:avLst/>
                <a:gdLst>
                  <a:gd name="T0" fmla="*/ 509729 w 16064"/>
                  <a:gd name="T1" fmla="*/ 3572797 h 21600"/>
                  <a:gd name="T2" fmla="*/ 509729 w 16064"/>
                  <a:gd name="T3" fmla="*/ 3572797 h 21600"/>
                  <a:gd name="T4" fmla="*/ 509729 w 16064"/>
                  <a:gd name="T5" fmla="*/ 3572797 h 21600"/>
                  <a:gd name="T6" fmla="*/ 509729 w 16064"/>
                  <a:gd name="T7" fmla="*/ 3572797 h 21600"/>
                  <a:gd name="T8" fmla="*/ 0 60000 65536"/>
                  <a:gd name="T9" fmla="*/ 1 60000 65536"/>
                  <a:gd name="T10" fmla="*/ 2 60000 65536"/>
                  <a:gd name="T11" fmla="*/ 3 60000 65536"/>
                  <a:gd name="T12" fmla="*/ 0 w 16064"/>
                  <a:gd name="T13" fmla="*/ 0 h 21600"/>
                  <a:gd name="T14" fmla="*/ 16064 w 16064"/>
                  <a:gd name="T15" fmla="*/ 21600 h 21600"/>
                </a:gdLst>
                <a:ahLst/>
                <a:cxnLst>
                  <a:cxn ang="T8">
                    <a:pos x="T0" y="T1"/>
                  </a:cxn>
                  <a:cxn ang="T9">
                    <a:pos x="T2" y="T3"/>
                  </a:cxn>
                  <a:cxn ang="T10">
                    <a:pos x="T4" y="T5"/>
                  </a:cxn>
                  <a:cxn ang="T11">
                    <a:pos x="T6" y="T7"/>
                  </a:cxn>
                </a:cxnLst>
                <a:rect l="T12" t="T13" r="T14" b="T15"/>
                <a:pathLst>
                  <a:path w="16064" h="21600" extrusionOk="0">
                    <a:moveTo>
                      <a:pt x="5632" y="21600"/>
                    </a:moveTo>
                    <a:cubicBezTo>
                      <a:pt x="-768" y="21600"/>
                      <a:pt x="32" y="18277"/>
                      <a:pt x="32" y="14400"/>
                    </a:cubicBezTo>
                    <a:cubicBezTo>
                      <a:pt x="32" y="9415"/>
                      <a:pt x="7232" y="0"/>
                      <a:pt x="12032" y="0"/>
                    </a:cubicBezTo>
                    <a:cubicBezTo>
                      <a:pt x="20832" y="0"/>
                      <a:pt x="13632" y="21600"/>
                      <a:pt x="5632" y="2160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41" name="Shape 1888"/>
              <p:cNvSpPr>
                <a:spLocks/>
              </p:cNvSpPr>
              <p:nvPr/>
            </p:nvSpPr>
            <p:spPr bwMode="auto">
              <a:xfrm>
                <a:off x="2011540" y="2026766"/>
                <a:ext cx="53993" cy="47385"/>
              </a:xfrm>
              <a:custGeom>
                <a:avLst/>
                <a:gdLst>
                  <a:gd name="T0" fmla="*/ 1219675 w 20826"/>
                  <a:gd name="T1" fmla="*/ 548749 h 21600"/>
                  <a:gd name="T2" fmla="*/ 1219675 w 20826"/>
                  <a:gd name="T3" fmla="*/ 548749 h 21600"/>
                  <a:gd name="T4" fmla="*/ 1219675 w 20826"/>
                  <a:gd name="T5" fmla="*/ 548749 h 21600"/>
                  <a:gd name="T6" fmla="*/ 1219675 w 20826"/>
                  <a:gd name="T7" fmla="*/ 548749 h 21600"/>
                  <a:gd name="T8" fmla="*/ 0 60000 65536"/>
                  <a:gd name="T9" fmla="*/ 1 60000 65536"/>
                  <a:gd name="T10" fmla="*/ 2 60000 65536"/>
                  <a:gd name="T11" fmla="*/ 3 60000 65536"/>
                  <a:gd name="T12" fmla="*/ 0 w 20826"/>
                  <a:gd name="T13" fmla="*/ 0 h 21600"/>
                  <a:gd name="T14" fmla="*/ 20826 w 20826"/>
                  <a:gd name="T15" fmla="*/ 21600 h 21600"/>
                </a:gdLst>
                <a:ahLst/>
                <a:cxnLst>
                  <a:cxn ang="T8">
                    <a:pos x="T0" y="T1"/>
                  </a:cxn>
                  <a:cxn ang="T9">
                    <a:pos x="T2" y="T3"/>
                  </a:cxn>
                  <a:cxn ang="T10">
                    <a:pos x="T4" y="T5"/>
                  </a:cxn>
                  <a:cxn ang="T11">
                    <a:pos x="T6" y="T7"/>
                  </a:cxn>
                </a:cxnLst>
                <a:rect l="T12" t="T13" r="T14" b="T15"/>
                <a:pathLst>
                  <a:path w="20826" h="21600" extrusionOk="0">
                    <a:moveTo>
                      <a:pt x="620" y="8800"/>
                    </a:moveTo>
                    <a:cubicBezTo>
                      <a:pt x="2710" y="8800"/>
                      <a:pt x="13161" y="0"/>
                      <a:pt x="17342" y="0"/>
                    </a:cubicBezTo>
                    <a:cubicBezTo>
                      <a:pt x="18736" y="0"/>
                      <a:pt x="20826" y="3200"/>
                      <a:pt x="20826" y="5600"/>
                    </a:cubicBezTo>
                    <a:cubicBezTo>
                      <a:pt x="20826" y="10400"/>
                      <a:pt x="11768" y="21600"/>
                      <a:pt x="6891" y="21600"/>
                    </a:cubicBezTo>
                    <a:cubicBezTo>
                      <a:pt x="2710" y="21600"/>
                      <a:pt x="620" y="19200"/>
                      <a:pt x="620" y="14400"/>
                    </a:cubicBezTo>
                    <a:cubicBezTo>
                      <a:pt x="620" y="12000"/>
                      <a:pt x="-774" y="8800"/>
                      <a:pt x="620" y="880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42" name="Shape 1889"/>
              <p:cNvSpPr>
                <a:spLocks/>
              </p:cNvSpPr>
              <p:nvPr/>
            </p:nvSpPr>
            <p:spPr bwMode="auto">
              <a:xfrm>
                <a:off x="1766149" y="1951381"/>
                <a:ext cx="264924" cy="50830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1763" y="13174"/>
                    </a:moveTo>
                    <a:cubicBezTo>
                      <a:pt x="2351" y="12638"/>
                      <a:pt x="2498" y="12255"/>
                      <a:pt x="3086" y="11643"/>
                    </a:cubicBezTo>
                    <a:cubicBezTo>
                      <a:pt x="3233" y="11489"/>
                      <a:pt x="3673" y="11413"/>
                      <a:pt x="3673" y="11260"/>
                    </a:cubicBezTo>
                    <a:cubicBezTo>
                      <a:pt x="3673" y="10953"/>
                      <a:pt x="2792" y="9421"/>
                      <a:pt x="2204" y="9115"/>
                    </a:cubicBezTo>
                    <a:cubicBezTo>
                      <a:pt x="1763" y="8885"/>
                      <a:pt x="1176" y="8732"/>
                      <a:pt x="1176" y="8349"/>
                    </a:cubicBezTo>
                    <a:cubicBezTo>
                      <a:pt x="1176" y="8272"/>
                      <a:pt x="1176" y="8196"/>
                      <a:pt x="1176" y="8043"/>
                    </a:cubicBezTo>
                    <a:cubicBezTo>
                      <a:pt x="1176" y="8119"/>
                      <a:pt x="1176" y="8119"/>
                      <a:pt x="1176" y="8119"/>
                    </a:cubicBezTo>
                    <a:cubicBezTo>
                      <a:pt x="1322" y="8043"/>
                      <a:pt x="1763" y="7660"/>
                      <a:pt x="1763" y="7353"/>
                    </a:cubicBezTo>
                    <a:cubicBezTo>
                      <a:pt x="1763" y="6970"/>
                      <a:pt x="1763" y="6281"/>
                      <a:pt x="1322" y="5898"/>
                    </a:cubicBezTo>
                    <a:cubicBezTo>
                      <a:pt x="882" y="5591"/>
                      <a:pt x="0" y="5591"/>
                      <a:pt x="0" y="4979"/>
                    </a:cubicBezTo>
                    <a:cubicBezTo>
                      <a:pt x="0" y="4366"/>
                      <a:pt x="441" y="3906"/>
                      <a:pt x="1176" y="3600"/>
                    </a:cubicBezTo>
                    <a:cubicBezTo>
                      <a:pt x="1469" y="3370"/>
                      <a:pt x="2204" y="3447"/>
                      <a:pt x="2792" y="3294"/>
                    </a:cubicBezTo>
                    <a:cubicBezTo>
                      <a:pt x="4261" y="2757"/>
                      <a:pt x="5290" y="2528"/>
                      <a:pt x="6612" y="1455"/>
                    </a:cubicBezTo>
                    <a:cubicBezTo>
                      <a:pt x="6906" y="1455"/>
                      <a:pt x="6906" y="1455"/>
                      <a:pt x="6906" y="1455"/>
                    </a:cubicBezTo>
                    <a:cubicBezTo>
                      <a:pt x="6906" y="1762"/>
                      <a:pt x="7200" y="1838"/>
                      <a:pt x="7347" y="1838"/>
                    </a:cubicBezTo>
                    <a:cubicBezTo>
                      <a:pt x="7494" y="1838"/>
                      <a:pt x="7641" y="1685"/>
                      <a:pt x="7641" y="1532"/>
                    </a:cubicBezTo>
                    <a:cubicBezTo>
                      <a:pt x="7641" y="1226"/>
                      <a:pt x="7641" y="996"/>
                      <a:pt x="7641" y="689"/>
                    </a:cubicBezTo>
                    <a:cubicBezTo>
                      <a:pt x="7641" y="689"/>
                      <a:pt x="9110" y="460"/>
                      <a:pt x="9404" y="460"/>
                    </a:cubicBezTo>
                    <a:cubicBezTo>
                      <a:pt x="11461" y="460"/>
                      <a:pt x="11461" y="460"/>
                      <a:pt x="11461" y="460"/>
                    </a:cubicBezTo>
                    <a:cubicBezTo>
                      <a:pt x="12343" y="689"/>
                      <a:pt x="13078" y="0"/>
                      <a:pt x="14106" y="0"/>
                    </a:cubicBezTo>
                    <a:cubicBezTo>
                      <a:pt x="15135" y="0"/>
                      <a:pt x="15722" y="383"/>
                      <a:pt x="16898" y="383"/>
                    </a:cubicBezTo>
                    <a:cubicBezTo>
                      <a:pt x="16898" y="1226"/>
                      <a:pt x="18073" y="1532"/>
                      <a:pt x="19102" y="1685"/>
                    </a:cubicBezTo>
                    <a:cubicBezTo>
                      <a:pt x="17780" y="2757"/>
                      <a:pt x="14694" y="2987"/>
                      <a:pt x="14694" y="4443"/>
                    </a:cubicBezTo>
                    <a:cubicBezTo>
                      <a:pt x="14694" y="4749"/>
                      <a:pt x="14988" y="4826"/>
                      <a:pt x="15282" y="4902"/>
                    </a:cubicBezTo>
                    <a:cubicBezTo>
                      <a:pt x="16751" y="5668"/>
                      <a:pt x="17339" y="6587"/>
                      <a:pt x="18955" y="7123"/>
                    </a:cubicBezTo>
                    <a:cubicBezTo>
                      <a:pt x="20571" y="7660"/>
                      <a:pt x="21600" y="9115"/>
                      <a:pt x="21600" y="10264"/>
                    </a:cubicBezTo>
                    <a:cubicBezTo>
                      <a:pt x="21600" y="11030"/>
                      <a:pt x="20865" y="11336"/>
                      <a:pt x="20865" y="11949"/>
                    </a:cubicBezTo>
                    <a:cubicBezTo>
                      <a:pt x="18661" y="12255"/>
                      <a:pt x="18514" y="12562"/>
                      <a:pt x="16898" y="13021"/>
                    </a:cubicBezTo>
                    <a:cubicBezTo>
                      <a:pt x="16016" y="13251"/>
                      <a:pt x="16163" y="13787"/>
                      <a:pt x="15429" y="13787"/>
                    </a:cubicBezTo>
                    <a:cubicBezTo>
                      <a:pt x="15282" y="13787"/>
                      <a:pt x="15282" y="13557"/>
                      <a:pt x="15282" y="13481"/>
                    </a:cubicBezTo>
                    <a:cubicBezTo>
                      <a:pt x="15282" y="13711"/>
                      <a:pt x="15282" y="13787"/>
                      <a:pt x="15282" y="13864"/>
                    </a:cubicBezTo>
                    <a:cubicBezTo>
                      <a:pt x="15282" y="14170"/>
                      <a:pt x="13959" y="14706"/>
                      <a:pt x="13665" y="14706"/>
                    </a:cubicBezTo>
                    <a:cubicBezTo>
                      <a:pt x="13371" y="14706"/>
                      <a:pt x="13224" y="14247"/>
                      <a:pt x="13224" y="14017"/>
                    </a:cubicBezTo>
                    <a:cubicBezTo>
                      <a:pt x="13224" y="13711"/>
                      <a:pt x="13224" y="13634"/>
                      <a:pt x="13371" y="13557"/>
                    </a:cubicBezTo>
                    <a:cubicBezTo>
                      <a:pt x="13224" y="13481"/>
                      <a:pt x="13078" y="13174"/>
                      <a:pt x="12931" y="13021"/>
                    </a:cubicBezTo>
                    <a:cubicBezTo>
                      <a:pt x="12049" y="13021"/>
                      <a:pt x="10727" y="12868"/>
                      <a:pt x="10727" y="12332"/>
                    </a:cubicBezTo>
                    <a:cubicBezTo>
                      <a:pt x="9257" y="12332"/>
                      <a:pt x="9992" y="11872"/>
                      <a:pt x="9257" y="11413"/>
                    </a:cubicBezTo>
                    <a:cubicBezTo>
                      <a:pt x="8229" y="10953"/>
                      <a:pt x="7347" y="10953"/>
                      <a:pt x="6318" y="10800"/>
                    </a:cubicBezTo>
                    <a:cubicBezTo>
                      <a:pt x="6171" y="10800"/>
                      <a:pt x="6024" y="10340"/>
                      <a:pt x="6024" y="10340"/>
                    </a:cubicBezTo>
                    <a:cubicBezTo>
                      <a:pt x="5878" y="9957"/>
                      <a:pt x="4996" y="9881"/>
                      <a:pt x="4408" y="9881"/>
                    </a:cubicBezTo>
                    <a:cubicBezTo>
                      <a:pt x="3820" y="9881"/>
                      <a:pt x="3967" y="10111"/>
                      <a:pt x="3967" y="10264"/>
                    </a:cubicBezTo>
                    <a:cubicBezTo>
                      <a:pt x="3967" y="10570"/>
                      <a:pt x="4261" y="10647"/>
                      <a:pt x="4261" y="10877"/>
                    </a:cubicBezTo>
                    <a:cubicBezTo>
                      <a:pt x="4261" y="11949"/>
                      <a:pt x="2351" y="12179"/>
                      <a:pt x="2351" y="13098"/>
                    </a:cubicBezTo>
                    <a:cubicBezTo>
                      <a:pt x="2351" y="14170"/>
                      <a:pt x="4555" y="13711"/>
                      <a:pt x="4555" y="14706"/>
                    </a:cubicBezTo>
                    <a:cubicBezTo>
                      <a:pt x="4408" y="14706"/>
                      <a:pt x="4408" y="14706"/>
                      <a:pt x="4408" y="14706"/>
                    </a:cubicBezTo>
                    <a:cubicBezTo>
                      <a:pt x="4702" y="14936"/>
                      <a:pt x="4702" y="15549"/>
                      <a:pt x="5143" y="15779"/>
                    </a:cubicBezTo>
                    <a:cubicBezTo>
                      <a:pt x="6906" y="16698"/>
                      <a:pt x="10727" y="16928"/>
                      <a:pt x="10727" y="18613"/>
                    </a:cubicBezTo>
                    <a:cubicBezTo>
                      <a:pt x="10727" y="18919"/>
                      <a:pt x="10433" y="18919"/>
                      <a:pt x="10433" y="19226"/>
                    </a:cubicBezTo>
                    <a:cubicBezTo>
                      <a:pt x="10433" y="19838"/>
                      <a:pt x="11461" y="20068"/>
                      <a:pt x="11755" y="20451"/>
                    </a:cubicBezTo>
                    <a:cubicBezTo>
                      <a:pt x="12049" y="20911"/>
                      <a:pt x="12049" y="21064"/>
                      <a:pt x="12343" y="21447"/>
                    </a:cubicBezTo>
                    <a:cubicBezTo>
                      <a:pt x="11755" y="21447"/>
                      <a:pt x="11755" y="21447"/>
                      <a:pt x="11461" y="21447"/>
                    </a:cubicBezTo>
                    <a:cubicBezTo>
                      <a:pt x="11314" y="21447"/>
                      <a:pt x="11167" y="21600"/>
                      <a:pt x="11020" y="21600"/>
                    </a:cubicBezTo>
                    <a:cubicBezTo>
                      <a:pt x="10433" y="21600"/>
                      <a:pt x="10286" y="21370"/>
                      <a:pt x="9992" y="21294"/>
                    </a:cubicBezTo>
                    <a:cubicBezTo>
                      <a:pt x="7935" y="20987"/>
                      <a:pt x="6024" y="19991"/>
                      <a:pt x="5437" y="18843"/>
                    </a:cubicBezTo>
                    <a:cubicBezTo>
                      <a:pt x="4849" y="17847"/>
                      <a:pt x="4702" y="17157"/>
                      <a:pt x="3967" y="16391"/>
                    </a:cubicBezTo>
                    <a:cubicBezTo>
                      <a:pt x="3527" y="15932"/>
                      <a:pt x="3086" y="14706"/>
                      <a:pt x="2057" y="14706"/>
                    </a:cubicBezTo>
                    <a:cubicBezTo>
                      <a:pt x="1322" y="14706"/>
                      <a:pt x="1763" y="14860"/>
                      <a:pt x="1176" y="14706"/>
                    </a:cubicBezTo>
                    <a:cubicBezTo>
                      <a:pt x="1029" y="14706"/>
                      <a:pt x="1176" y="14553"/>
                      <a:pt x="1176" y="14477"/>
                    </a:cubicBezTo>
                    <a:cubicBezTo>
                      <a:pt x="1176" y="14017"/>
                      <a:pt x="1322" y="13711"/>
                      <a:pt x="1469" y="13174"/>
                    </a:cubicBezTo>
                    <a:cubicBezTo>
                      <a:pt x="1616" y="13174"/>
                      <a:pt x="1616" y="13174"/>
                      <a:pt x="1616" y="13174"/>
                    </a:cubicBezTo>
                    <a:lnTo>
                      <a:pt x="1763" y="13174"/>
                    </a:lnTo>
                    <a:close/>
                  </a:path>
                </a:pathLst>
              </a:custGeom>
              <a:solidFill>
                <a:srgbClr val="D1D2D7"/>
              </a:solidFill>
              <a:ln w="9525">
                <a:solidFill>
                  <a:srgbClr val="FFFFFF"/>
                </a:solidFill>
                <a:round/>
                <a:headEnd/>
                <a:tailEnd/>
              </a:ln>
            </p:spPr>
            <p:txBody>
              <a:bodyPr lIns="0" tIns="0" rIns="0" bIns="0"/>
              <a:lstStyle/>
              <a:p>
                <a:endParaRPr lang="es-ES_tradnl"/>
              </a:p>
            </p:txBody>
          </p:sp>
          <p:sp>
            <p:nvSpPr>
              <p:cNvPr id="43" name="Shape 1890"/>
              <p:cNvSpPr>
                <a:spLocks/>
              </p:cNvSpPr>
              <p:nvPr/>
            </p:nvSpPr>
            <p:spPr bwMode="auto">
              <a:xfrm>
                <a:off x="1938456" y="2524303"/>
                <a:ext cx="36617" cy="34462"/>
              </a:xfrm>
              <a:custGeom>
                <a:avLst/>
                <a:gdLst>
                  <a:gd name="T0" fmla="*/ 151211 w 21600"/>
                  <a:gd name="T1" fmla="*/ 111649 h 21600"/>
                  <a:gd name="T2" fmla="*/ 151211 w 21600"/>
                  <a:gd name="T3" fmla="*/ 111649 h 21600"/>
                  <a:gd name="T4" fmla="*/ 151211 w 21600"/>
                  <a:gd name="T5" fmla="*/ 111649 h 21600"/>
                  <a:gd name="T6" fmla="*/ 151211 w 21600"/>
                  <a:gd name="T7" fmla="*/ 111649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12343" y="19326"/>
                    </a:moveTo>
                    <a:cubicBezTo>
                      <a:pt x="11314" y="19326"/>
                      <a:pt x="9257" y="13642"/>
                      <a:pt x="9257" y="12505"/>
                    </a:cubicBezTo>
                    <a:cubicBezTo>
                      <a:pt x="7200" y="7958"/>
                      <a:pt x="0" y="10232"/>
                      <a:pt x="0" y="6821"/>
                    </a:cubicBezTo>
                    <a:cubicBezTo>
                      <a:pt x="0" y="3411"/>
                      <a:pt x="6171" y="0"/>
                      <a:pt x="9257" y="0"/>
                    </a:cubicBezTo>
                    <a:cubicBezTo>
                      <a:pt x="11314" y="7958"/>
                      <a:pt x="14400" y="17053"/>
                      <a:pt x="20571" y="17053"/>
                    </a:cubicBezTo>
                    <a:cubicBezTo>
                      <a:pt x="20571" y="18189"/>
                      <a:pt x="20571" y="20463"/>
                      <a:pt x="21600" y="21600"/>
                    </a:cubicBezTo>
                    <a:cubicBezTo>
                      <a:pt x="20571" y="21600"/>
                      <a:pt x="18514" y="21600"/>
                      <a:pt x="17486" y="21600"/>
                    </a:cubicBezTo>
                    <a:cubicBezTo>
                      <a:pt x="15429" y="21600"/>
                      <a:pt x="14400" y="19326"/>
                      <a:pt x="12343" y="19326"/>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44" name="Shape 1891"/>
              <p:cNvSpPr>
                <a:spLocks/>
              </p:cNvSpPr>
              <p:nvPr/>
            </p:nvSpPr>
            <p:spPr bwMode="auto">
              <a:xfrm>
                <a:off x="1995387" y="2550149"/>
                <a:ext cx="14148" cy="15078"/>
              </a:xfrm>
              <a:custGeom>
                <a:avLst/>
                <a:gdLst>
                  <a:gd name="T0" fmla="*/ 1680 w 20267"/>
                  <a:gd name="T1" fmla="*/ 1791 h 21600"/>
                  <a:gd name="T2" fmla="*/ 1680 w 20267"/>
                  <a:gd name="T3" fmla="*/ 1791 h 21600"/>
                  <a:gd name="T4" fmla="*/ 1680 w 20267"/>
                  <a:gd name="T5" fmla="*/ 1791 h 21600"/>
                  <a:gd name="T6" fmla="*/ 1680 w 20267"/>
                  <a:gd name="T7" fmla="*/ 1791 h 21600"/>
                  <a:gd name="T8" fmla="*/ 0 60000 65536"/>
                  <a:gd name="T9" fmla="*/ 1 60000 65536"/>
                  <a:gd name="T10" fmla="*/ 2 60000 65536"/>
                  <a:gd name="T11" fmla="*/ 3 60000 65536"/>
                  <a:gd name="T12" fmla="*/ 0 w 20267"/>
                  <a:gd name="T13" fmla="*/ 0 h 21600"/>
                  <a:gd name="T14" fmla="*/ 20267 w 20267"/>
                  <a:gd name="T15" fmla="*/ 21600 h 21600"/>
                </a:gdLst>
                <a:ahLst/>
                <a:cxnLst>
                  <a:cxn ang="T8">
                    <a:pos x="T0" y="T1"/>
                  </a:cxn>
                  <a:cxn ang="T9">
                    <a:pos x="T2" y="T3"/>
                  </a:cxn>
                  <a:cxn ang="T10">
                    <a:pos x="T4" y="T5"/>
                  </a:cxn>
                  <a:cxn ang="T11">
                    <a:pos x="T6" y="T7"/>
                  </a:cxn>
                </a:cxnLst>
                <a:rect l="T12" t="T13" r="T14" b="T15"/>
                <a:pathLst>
                  <a:path w="20267" h="21600" extrusionOk="0">
                    <a:moveTo>
                      <a:pt x="1067" y="0"/>
                    </a:moveTo>
                    <a:cubicBezTo>
                      <a:pt x="3467" y="0"/>
                      <a:pt x="8267" y="0"/>
                      <a:pt x="10667" y="0"/>
                    </a:cubicBezTo>
                    <a:cubicBezTo>
                      <a:pt x="13067" y="0"/>
                      <a:pt x="17867" y="5400"/>
                      <a:pt x="20267" y="8100"/>
                    </a:cubicBezTo>
                    <a:cubicBezTo>
                      <a:pt x="20267" y="13500"/>
                      <a:pt x="15467" y="21600"/>
                      <a:pt x="8267" y="21600"/>
                    </a:cubicBezTo>
                    <a:cubicBezTo>
                      <a:pt x="1067" y="21600"/>
                      <a:pt x="1067" y="13500"/>
                      <a:pt x="1067" y="8100"/>
                    </a:cubicBezTo>
                    <a:cubicBezTo>
                      <a:pt x="1067" y="5400"/>
                      <a:pt x="-1333" y="0"/>
                      <a:pt x="1067" y="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45" name="Shape 1892"/>
              <p:cNvSpPr>
                <a:spLocks/>
              </p:cNvSpPr>
              <p:nvPr/>
            </p:nvSpPr>
            <p:spPr bwMode="auto">
              <a:xfrm>
                <a:off x="1794148" y="2515687"/>
                <a:ext cx="12924" cy="21540"/>
              </a:xfrm>
              <a:custGeom>
                <a:avLst/>
                <a:gdLst>
                  <a:gd name="T0" fmla="*/ 828 w 21600"/>
                  <a:gd name="T1" fmla="*/ 10650 h 21600"/>
                  <a:gd name="T2" fmla="*/ 828 w 21600"/>
                  <a:gd name="T3" fmla="*/ 10650 h 21600"/>
                  <a:gd name="T4" fmla="*/ 828 w 21600"/>
                  <a:gd name="T5" fmla="*/ 10650 h 21600"/>
                  <a:gd name="T6" fmla="*/ 828 w 21600"/>
                  <a:gd name="T7" fmla="*/ 10650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2700" y="0"/>
                    </a:moveTo>
                    <a:cubicBezTo>
                      <a:pt x="13500" y="7200"/>
                      <a:pt x="21600" y="12600"/>
                      <a:pt x="21600" y="21600"/>
                    </a:cubicBezTo>
                    <a:cubicBezTo>
                      <a:pt x="13500" y="21600"/>
                      <a:pt x="0" y="9000"/>
                      <a:pt x="0" y="3600"/>
                    </a:cubicBezTo>
                    <a:cubicBezTo>
                      <a:pt x="0" y="1800"/>
                      <a:pt x="0" y="1800"/>
                      <a:pt x="0" y="0"/>
                    </a:cubicBezTo>
                    <a:cubicBezTo>
                      <a:pt x="8100" y="0"/>
                      <a:pt x="8100" y="0"/>
                      <a:pt x="8100" y="0"/>
                    </a:cubicBezTo>
                    <a:cubicBezTo>
                      <a:pt x="8100" y="1800"/>
                      <a:pt x="8100" y="3600"/>
                      <a:pt x="8100" y="3600"/>
                    </a:cubicBezTo>
                    <a:lnTo>
                      <a:pt x="2700" y="0"/>
                    </a:lnTo>
                    <a:close/>
                  </a:path>
                </a:pathLst>
              </a:custGeom>
              <a:solidFill>
                <a:srgbClr val="D1D2D7"/>
              </a:solidFill>
              <a:ln w="9525">
                <a:solidFill>
                  <a:srgbClr val="FFFFFF"/>
                </a:solidFill>
                <a:round/>
                <a:headEnd/>
                <a:tailEnd/>
              </a:ln>
            </p:spPr>
            <p:txBody>
              <a:bodyPr lIns="0" tIns="0" rIns="0" bIns="0"/>
              <a:lstStyle/>
              <a:p>
                <a:endParaRPr lang="es-ES_tradnl"/>
              </a:p>
            </p:txBody>
          </p:sp>
          <p:sp>
            <p:nvSpPr>
              <p:cNvPr id="46" name="Shape 1893"/>
              <p:cNvSpPr>
                <a:spLocks/>
              </p:cNvSpPr>
              <p:nvPr/>
            </p:nvSpPr>
            <p:spPr bwMode="auto">
              <a:xfrm>
                <a:off x="1763995" y="2466150"/>
                <a:ext cx="16520" cy="21539"/>
              </a:xfrm>
              <a:custGeom>
                <a:avLst/>
                <a:gdLst>
                  <a:gd name="T0" fmla="*/ 8168 w 16567"/>
                  <a:gd name="T1" fmla="*/ 10650 h 21600"/>
                  <a:gd name="T2" fmla="*/ 8168 w 16567"/>
                  <a:gd name="T3" fmla="*/ 10650 h 21600"/>
                  <a:gd name="T4" fmla="*/ 8168 w 16567"/>
                  <a:gd name="T5" fmla="*/ 10650 h 21600"/>
                  <a:gd name="T6" fmla="*/ 8168 w 16567"/>
                  <a:gd name="T7" fmla="*/ 10650 h 21600"/>
                  <a:gd name="T8" fmla="*/ 0 60000 65536"/>
                  <a:gd name="T9" fmla="*/ 1 60000 65536"/>
                  <a:gd name="T10" fmla="*/ 2 60000 65536"/>
                  <a:gd name="T11" fmla="*/ 3 60000 65536"/>
                  <a:gd name="T12" fmla="*/ 0 w 16567"/>
                  <a:gd name="T13" fmla="*/ 0 h 21600"/>
                  <a:gd name="T14" fmla="*/ 16567 w 16567"/>
                  <a:gd name="T15" fmla="*/ 21600 h 21600"/>
                </a:gdLst>
                <a:ahLst/>
                <a:cxnLst>
                  <a:cxn ang="T8">
                    <a:pos x="T0" y="T1"/>
                  </a:cxn>
                  <a:cxn ang="T9">
                    <a:pos x="T2" y="T3"/>
                  </a:cxn>
                  <a:cxn ang="T10">
                    <a:pos x="T4" y="T5"/>
                  </a:cxn>
                  <a:cxn ang="T11">
                    <a:pos x="T6" y="T7"/>
                  </a:cxn>
                </a:cxnLst>
                <a:rect l="T12" t="T13" r="T14" b="T15"/>
                <a:pathLst>
                  <a:path w="16567" h="21600" extrusionOk="0">
                    <a:moveTo>
                      <a:pt x="3600" y="0"/>
                    </a:moveTo>
                    <a:cubicBezTo>
                      <a:pt x="9000" y="3927"/>
                      <a:pt x="21600" y="21600"/>
                      <a:pt x="14400" y="21600"/>
                    </a:cubicBezTo>
                    <a:cubicBezTo>
                      <a:pt x="10800" y="21600"/>
                      <a:pt x="1800" y="7855"/>
                      <a:pt x="0" y="1964"/>
                    </a:cubicBezTo>
                    <a:cubicBezTo>
                      <a:pt x="0" y="1964"/>
                      <a:pt x="0" y="1964"/>
                      <a:pt x="0" y="1964"/>
                    </a:cubicBezTo>
                    <a:lnTo>
                      <a:pt x="3600" y="0"/>
                    </a:lnTo>
                    <a:close/>
                  </a:path>
                </a:pathLst>
              </a:custGeom>
              <a:solidFill>
                <a:srgbClr val="D1D2D7"/>
              </a:solidFill>
              <a:ln w="9525">
                <a:solidFill>
                  <a:srgbClr val="FFFFFF"/>
                </a:solidFill>
                <a:round/>
                <a:headEnd/>
                <a:tailEnd/>
              </a:ln>
            </p:spPr>
            <p:txBody>
              <a:bodyPr lIns="0" tIns="0" rIns="0" bIns="0"/>
              <a:lstStyle/>
              <a:p>
                <a:endParaRPr lang="es-ES_tradnl"/>
              </a:p>
            </p:txBody>
          </p:sp>
          <p:sp>
            <p:nvSpPr>
              <p:cNvPr id="47" name="Shape 1894"/>
              <p:cNvSpPr>
                <a:spLocks/>
              </p:cNvSpPr>
              <p:nvPr/>
            </p:nvSpPr>
            <p:spPr bwMode="auto">
              <a:xfrm>
                <a:off x="2489840" y="1690766"/>
                <a:ext cx="56000" cy="66771"/>
              </a:xfrm>
              <a:custGeom>
                <a:avLst/>
                <a:gdLst>
                  <a:gd name="T0" fmla="*/ 1265019 w 21600"/>
                  <a:gd name="T1" fmla="*/ 3048585 h 21600"/>
                  <a:gd name="T2" fmla="*/ 1265019 w 21600"/>
                  <a:gd name="T3" fmla="*/ 3048585 h 21600"/>
                  <a:gd name="T4" fmla="*/ 1265019 w 21600"/>
                  <a:gd name="T5" fmla="*/ 3048585 h 21600"/>
                  <a:gd name="T6" fmla="*/ 1265019 w 21600"/>
                  <a:gd name="T7" fmla="*/ 3048585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8640" y="12843"/>
                    </a:moveTo>
                    <a:cubicBezTo>
                      <a:pt x="10080" y="9341"/>
                      <a:pt x="10080" y="9341"/>
                      <a:pt x="10080" y="9341"/>
                    </a:cubicBezTo>
                    <a:cubicBezTo>
                      <a:pt x="7920" y="8757"/>
                      <a:pt x="7920" y="7005"/>
                      <a:pt x="7200" y="5838"/>
                    </a:cubicBezTo>
                    <a:cubicBezTo>
                      <a:pt x="7200" y="6422"/>
                      <a:pt x="6480" y="7589"/>
                      <a:pt x="7200" y="8173"/>
                    </a:cubicBezTo>
                    <a:cubicBezTo>
                      <a:pt x="5760" y="8173"/>
                      <a:pt x="4320" y="9341"/>
                      <a:pt x="3600" y="9341"/>
                    </a:cubicBezTo>
                    <a:cubicBezTo>
                      <a:pt x="2160" y="9341"/>
                      <a:pt x="0" y="7589"/>
                      <a:pt x="0" y="6422"/>
                    </a:cubicBezTo>
                    <a:cubicBezTo>
                      <a:pt x="0" y="4670"/>
                      <a:pt x="9360" y="0"/>
                      <a:pt x="10080" y="0"/>
                    </a:cubicBezTo>
                    <a:cubicBezTo>
                      <a:pt x="12960" y="0"/>
                      <a:pt x="14400" y="1751"/>
                      <a:pt x="18720" y="1751"/>
                    </a:cubicBezTo>
                    <a:cubicBezTo>
                      <a:pt x="18720" y="2919"/>
                      <a:pt x="18000" y="4670"/>
                      <a:pt x="18720" y="4670"/>
                    </a:cubicBezTo>
                    <a:cubicBezTo>
                      <a:pt x="21600" y="6422"/>
                      <a:pt x="21600" y="6422"/>
                      <a:pt x="21600" y="6422"/>
                    </a:cubicBezTo>
                    <a:cubicBezTo>
                      <a:pt x="21600" y="7589"/>
                      <a:pt x="20880" y="8173"/>
                      <a:pt x="21600" y="9341"/>
                    </a:cubicBezTo>
                    <a:cubicBezTo>
                      <a:pt x="20880" y="9341"/>
                      <a:pt x="19440" y="9341"/>
                      <a:pt x="18720" y="9341"/>
                    </a:cubicBezTo>
                    <a:cubicBezTo>
                      <a:pt x="18000" y="14011"/>
                      <a:pt x="15120" y="21600"/>
                      <a:pt x="10800" y="21600"/>
                    </a:cubicBezTo>
                    <a:cubicBezTo>
                      <a:pt x="10080" y="21600"/>
                      <a:pt x="10080" y="20432"/>
                      <a:pt x="10080" y="19265"/>
                    </a:cubicBezTo>
                    <a:cubicBezTo>
                      <a:pt x="10080" y="21016"/>
                      <a:pt x="10080" y="21016"/>
                      <a:pt x="10080" y="21016"/>
                    </a:cubicBezTo>
                    <a:cubicBezTo>
                      <a:pt x="7200" y="21016"/>
                      <a:pt x="5040" y="18097"/>
                      <a:pt x="5040" y="16930"/>
                    </a:cubicBezTo>
                    <a:cubicBezTo>
                      <a:pt x="5040" y="16346"/>
                      <a:pt x="8640" y="12843"/>
                      <a:pt x="8640" y="12843"/>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48" name="Shape 1895"/>
              <p:cNvSpPr>
                <a:spLocks/>
              </p:cNvSpPr>
              <p:nvPr/>
            </p:nvSpPr>
            <p:spPr bwMode="auto">
              <a:xfrm>
                <a:off x="2554455" y="1673536"/>
                <a:ext cx="50707" cy="40924"/>
              </a:xfrm>
              <a:custGeom>
                <a:avLst/>
                <a:gdLst>
                  <a:gd name="T0" fmla="*/ 1332137 w 18834"/>
                  <a:gd name="T1" fmla="*/ 263660 h 21600"/>
                  <a:gd name="T2" fmla="*/ 1332137 w 18834"/>
                  <a:gd name="T3" fmla="*/ 263660 h 21600"/>
                  <a:gd name="T4" fmla="*/ 1332137 w 18834"/>
                  <a:gd name="T5" fmla="*/ 263660 h 21600"/>
                  <a:gd name="T6" fmla="*/ 1332137 w 18834"/>
                  <a:gd name="T7" fmla="*/ 263660 h 21600"/>
                  <a:gd name="T8" fmla="*/ 0 60000 65536"/>
                  <a:gd name="T9" fmla="*/ 1 60000 65536"/>
                  <a:gd name="T10" fmla="*/ 2 60000 65536"/>
                  <a:gd name="T11" fmla="*/ 3 60000 65536"/>
                  <a:gd name="T12" fmla="*/ 0 w 18834"/>
                  <a:gd name="T13" fmla="*/ 0 h 21600"/>
                  <a:gd name="T14" fmla="*/ 18834 w 18834"/>
                  <a:gd name="T15" fmla="*/ 21600 h 21600"/>
                </a:gdLst>
                <a:ahLst/>
                <a:cxnLst>
                  <a:cxn ang="T8">
                    <a:pos x="T0" y="T1"/>
                  </a:cxn>
                  <a:cxn ang="T9">
                    <a:pos x="T2" y="T3"/>
                  </a:cxn>
                  <a:cxn ang="T10">
                    <a:pos x="T4" y="T5"/>
                  </a:cxn>
                  <a:cxn ang="T11">
                    <a:pos x="T6" y="T7"/>
                  </a:cxn>
                </a:cxnLst>
                <a:rect l="T12" t="T13" r="T14" b="T15"/>
                <a:pathLst>
                  <a:path w="18834" h="21600" extrusionOk="0">
                    <a:moveTo>
                      <a:pt x="15055" y="14087"/>
                    </a:moveTo>
                    <a:cubicBezTo>
                      <a:pt x="13091" y="14087"/>
                      <a:pt x="11782" y="12209"/>
                      <a:pt x="11127" y="11270"/>
                    </a:cubicBezTo>
                    <a:cubicBezTo>
                      <a:pt x="8509" y="15026"/>
                      <a:pt x="7855" y="21600"/>
                      <a:pt x="3927" y="21600"/>
                    </a:cubicBezTo>
                    <a:cubicBezTo>
                      <a:pt x="2618" y="21600"/>
                      <a:pt x="1964" y="17843"/>
                      <a:pt x="1964" y="15965"/>
                    </a:cubicBezTo>
                    <a:cubicBezTo>
                      <a:pt x="655" y="14087"/>
                      <a:pt x="0" y="13148"/>
                      <a:pt x="0" y="11270"/>
                    </a:cubicBezTo>
                    <a:cubicBezTo>
                      <a:pt x="0" y="11270"/>
                      <a:pt x="5236" y="5635"/>
                      <a:pt x="5236" y="4696"/>
                    </a:cubicBezTo>
                    <a:cubicBezTo>
                      <a:pt x="10473" y="6574"/>
                      <a:pt x="11127" y="0"/>
                      <a:pt x="15055" y="0"/>
                    </a:cubicBezTo>
                    <a:cubicBezTo>
                      <a:pt x="21600" y="0"/>
                      <a:pt x="18327" y="14087"/>
                      <a:pt x="15055" y="14087"/>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49" name="Shape 1896"/>
              <p:cNvSpPr>
                <a:spLocks/>
              </p:cNvSpPr>
              <p:nvPr/>
            </p:nvSpPr>
            <p:spPr bwMode="auto">
              <a:xfrm>
                <a:off x="2522147" y="1490459"/>
                <a:ext cx="252001" cy="208924"/>
              </a:xfrm>
              <a:custGeom>
                <a:avLst/>
                <a:gdLst>
                  <a:gd name="T0" fmla="*/ 2147483647 w 21600"/>
                  <a:gd name="T1" fmla="*/ 914316722 h 21600"/>
                  <a:gd name="T2" fmla="*/ 2147483647 w 21600"/>
                  <a:gd name="T3" fmla="*/ 914316722 h 21600"/>
                  <a:gd name="T4" fmla="*/ 2147483647 w 21600"/>
                  <a:gd name="T5" fmla="*/ 914316722 h 21600"/>
                  <a:gd name="T6" fmla="*/ 2147483647 w 21600"/>
                  <a:gd name="T7" fmla="*/ 914316722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8486" y="20661"/>
                    </a:moveTo>
                    <a:cubicBezTo>
                      <a:pt x="8177" y="20661"/>
                      <a:pt x="8486" y="20285"/>
                      <a:pt x="8486" y="20097"/>
                    </a:cubicBezTo>
                    <a:cubicBezTo>
                      <a:pt x="8486" y="19534"/>
                      <a:pt x="8640" y="18970"/>
                      <a:pt x="8640" y="18595"/>
                    </a:cubicBezTo>
                    <a:cubicBezTo>
                      <a:pt x="7869" y="18407"/>
                      <a:pt x="7406" y="17843"/>
                      <a:pt x="6634" y="17843"/>
                    </a:cubicBezTo>
                    <a:cubicBezTo>
                      <a:pt x="6171" y="17843"/>
                      <a:pt x="6171" y="18407"/>
                      <a:pt x="6017" y="18595"/>
                    </a:cubicBezTo>
                    <a:cubicBezTo>
                      <a:pt x="5400" y="18783"/>
                      <a:pt x="4937" y="18407"/>
                      <a:pt x="4474" y="18783"/>
                    </a:cubicBezTo>
                    <a:cubicBezTo>
                      <a:pt x="3549" y="19346"/>
                      <a:pt x="2314" y="19910"/>
                      <a:pt x="926" y="19910"/>
                    </a:cubicBezTo>
                    <a:cubicBezTo>
                      <a:pt x="463" y="19910"/>
                      <a:pt x="0" y="19910"/>
                      <a:pt x="0" y="19534"/>
                    </a:cubicBezTo>
                    <a:cubicBezTo>
                      <a:pt x="0" y="19346"/>
                      <a:pt x="617" y="19158"/>
                      <a:pt x="771" y="18970"/>
                    </a:cubicBezTo>
                    <a:cubicBezTo>
                      <a:pt x="2314" y="17843"/>
                      <a:pt x="2931" y="15777"/>
                      <a:pt x="4629" y="15777"/>
                    </a:cubicBezTo>
                    <a:cubicBezTo>
                      <a:pt x="6634" y="15777"/>
                      <a:pt x="7251" y="15777"/>
                      <a:pt x="8794" y="15777"/>
                    </a:cubicBezTo>
                    <a:cubicBezTo>
                      <a:pt x="10029" y="15777"/>
                      <a:pt x="10491" y="13148"/>
                      <a:pt x="11109" y="13148"/>
                    </a:cubicBezTo>
                    <a:cubicBezTo>
                      <a:pt x="11109" y="13148"/>
                      <a:pt x="12034" y="11270"/>
                      <a:pt x="12189" y="11082"/>
                    </a:cubicBezTo>
                    <a:cubicBezTo>
                      <a:pt x="12034" y="11457"/>
                      <a:pt x="11880" y="11645"/>
                      <a:pt x="11880" y="12021"/>
                    </a:cubicBezTo>
                    <a:cubicBezTo>
                      <a:pt x="11880" y="12209"/>
                      <a:pt x="12034" y="12397"/>
                      <a:pt x="12189" y="12397"/>
                    </a:cubicBezTo>
                    <a:cubicBezTo>
                      <a:pt x="13269" y="12397"/>
                      <a:pt x="13423" y="11645"/>
                      <a:pt x="14194" y="11270"/>
                    </a:cubicBezTo>
                    <a:cubicBezTo>
                      <a:pt x="15583" y="10706"/>
                      <a:pt x="17897" y="7325"/>
                      <a:pt x="17897" y="4696"/>
                    </a:cubicBezTo>
                    <a:cubicBezTo>
                      <a:pt x="17897" y="4132"/>
                      <a:pt x="17589" y="4132"/>
                      <a:pt x="17589" y="3569"/>
                    </a:cubicBezTo>
                    <a:cubicBezTo>
                      <a:pt x="17589" y="2630"/>
                      <a:pt x="18360" y="563"/>
                      <a:pt x="19286" y="563"/>
                    </a:cubicBezTo>
                    <a:cubicBezTo>
                      <a:pt x="19286" y="563"/>
                      <a:pt x="19286" y="1690"/>
                      <a:pt x="20057" y="751"/>
                    </a:cubicBezTo>
                    <a:cubicBezTo>
                      <a:pt x="20057" y="751"/>
                      <a:pt x="19903" y="751"/>
                      <a:pt x="19903" y="751"/>
                    </a:cubicBezTo>
                    <a:cubicBezTo>
                      <a:pt x="19749" y="751"/>
                      <a:pt x="19594" y="0"/>
                      <a:pt x="19749" y="0"/>
                    </a:cubicBezTo>
                    <a:cubicBezTo>
                      <a:pt x="20211" y="0"/>
                      <a:pt x="20520" y="188"/>
                      <a:pt x="20520" y="376"/>
                    </a:cubicBezTo>
                    <a:cubicBezTo>
                      <a:pt x="20829" y="939"/>
                      <a:pt x="20674" y="1503"/>
                      <a:pt x="20674" y="2066"/>
                    </a:cubicBezTo>
                    <a:cubicBezTo>
                      <a:pt x="20674" y="3193"/>
                      <a:pt x="21600" y="3757"/>
                      <a:pt x="21600" y="4883"/>
                    </a:cubicBezTo>
                    <a:cubicBezTo>
                      <a:pt x="21600" y="6198"/>
                      <a:pt x="20674" y="6386"/>
                      <a:pt x="20674" y="7513"/>
                    </a:cubicBezTo>
                    <a:cubicBezTo>
                      <a:pt x="20674" y="7701"/>
                      <a:pt x="20674" y="7889"/>
                      <a:pt x="20674" y="8077"/>
                    </a:cubicBezTo>
                    <a:cubicBezTo>
                      <a:pt x="20520" y="8264"/>
                      <a:pt x="20366" y="8077"/>
                      <a:pt x="20057" y="8264"/>
                    </a:cubicBezTo>
                    <a:cubicBezTo>
                      <a:pt x="19440" y="8452"/>
                      <a:pt x="19594" y="11082"/>
                      <a:pt x="19594" y="11833"/>
                    </a:cubicBezTo>
                    <a:cubicBezTo>
                      <a:pt x="19594" y="12584"/>
                      <a:pt x="18823" y="13148"/>
                      <a:pt x="18823" y="14275"/>
                    </a:cubicBezTo>
                    <a:cubicBezTo>
                      <a:pt x="18823" y="15026"/>
                      <a:pt x="19131" y="15214"/>
                      <a:pt x="19286" y="15777"/>
                    </a:cubicBezTo>
                    <a:cubicBezTo>
                      <a:pt x="18360" y="16341"/>
                      <a:pt x="18360" y="17092"/>
                      <a:pt x="17589" y="17468"/>
                    </a:cubicBezTo>
                    <a:cubicBezTo>
                      <a:pt x="17280" y="16717"/>
                      <a:pt x="17589" y="16717"/>
                      <a:pt x="17589" y="16153"/>
                    </a:cubicBezTo>
                    <a:cubicBezTo>
                      <a:pt x="16663" y="16904"/>
                      <a:pt x="16046" y="16904"/>
                      <a:pt x="15737" y="18031"/>
                    </a:cubicBezTo>
                    <a:cubicBezTo>
                      <a:pt x="15737" y="18031"/>
                      <a:pt x="15429" y="17843"/>
                      <a:pt x="15429" y="17656"/>
                    </a:cubicBezTo>
                    <a:cubicBezTo>
                      <a:pt x="14811" y="17656"/>
                      <a:pt x="14811" y="17656"/>
                      <a:pt x="14811" y="17656"/>
                    </a:cubicBezTo>
                    <a:cubicBezTo>
                      <a:pt x="14349" y="18219"/>
                      <a:pt x="14040" y="18783"/>
                      <a:pt x="13423" y="18783"/>
                    </a:cubicBezTo>
                    <a:cubicBezTo>
                      <a:pt x="12034" y="18783"/>
                      <a:pt x="12034" y="17280"/>
                      <a:pt x="11417" y="17280"/>
                    </a:cubicBezTo>
                    <a:cubicBezTo>
                      <a:pt x="11263" y="17280"/>
                      <a:pt x="11109" y="17656"/>
                      <a:pt x="11109" y="18031"/>
                    </a:cubicBezTo>
                    <a:cubicBezTo>
                      <a:pt x="11109" y="18219"/>
                      <a:pt x="11726" y="19346"/>
                      <a:pt x="11726" y="19346"/>
                    </a:cubicBezTo>
                    <a:cubicBezTo>
                      <a:pt x="11571" y="19346"/>
                      <a:pt x="11263" y="19346"/>
                      <a:pt x="11109" y="19346"/>
                    </a:cubicBezTo>
                    <a:cubicBezTo>
                      <a:pt x="10491" y="19346"/>
                      <a:pt x="9720" y="20661"/>
                      <a:pt x="9411" y="21600"/>
                    </a:cubicBezTo>
                    <a:cubicBezTo>
                      <a:pt x="8794" y="21412"/>
                      <a:pt x="8949" y="20661"/>
                      <a:pt x="8486" y="20661"/>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50" name="Shape 1897"/>
              <p:cNvSpPr>
                <a:spLocks/>
              </p:cNvSpPr>
              <p:nvPr/>
            </p:nvSpPr>
            <p:spPr bwMode="auto">
              <a:xfrm>
                <a:off x="2724607" y="1378459"/>
                <a:ext cx="131386" cy="109847"/>
              </a:xfrm>
              <a:custGeom>
                <a:avLst/>
                <a:gdLst>
                  <a:gd name="T0" fmla="*/ 89929173 w 21600"/>
                  <a:gd name="T1" fmla="*/ 36736742 h 21600"/>
                  <a:gd name="T2" fmla="*/ 89929173 w 21600"/>
                  <a:gd name="T3" fmla="*/ 36736742 h 21600"/>
                  <a:gd name="T4" fmla="*/ 89929173 w 21600"/>
                  <a:gd name="T5" fmla="*/ 36736742 h 21600"/>
                  <a:gd name="T6" fmla="*/ 89929173 w 21600"/>
                  <a:gd name="T7" fmla="*/ 36736742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3300" y="11685"/>
                    </a:moveTo>
                    <a:cubicBezTo>
                      <a:pt x="3600" y="11685"/>
                      <a:pt x="4200" y="11685"/>
                      <a:pt x="4500" y="11685"/>
                    </a:cubicBezTo>
                    <a:cubicBezTo>
                      <a:pt x="6900" y="11685"/>
                      <a:pt x="7800" y="5666"/>
                      <a:pt x="7800" y="3541"/>
                    </a:cubicBezTo>
                    <a:cubicBezTo>
                      <a:pt x="7800" y="2833"/>
                      <a:pt x="6900" y="2479"/>
                      <a:pt x="6900" y="2125"/>
                    </a:cubicBezTo>
                    <a:cubicBezTo>
                      <a:pt x="6900" y="708"/>
                      <a:pt x="7500" y="354"/>
                      <a:pt x="7800" y="0"/>
                    </a:cubicBezTo>
                    <a:cubicBezTo>
                      <a:pt x="11400" y="2833"/>
                      <a:pt x="12900" y="7790"/>
                      <a:pt x="18000" y="7790"/>
                    </a:cubicBezTo>
                    <a:cubicBezTo>
                      <a:pt x="19200" y="7790"/>
                      <a:pt x="20100" y="6728"/>
                      <a:pt x="21000" y="7436"/>
                    </a:cubicBezTo>
                    <a:cubicBezTo>
                      <a:pt x="20700" y="8144"/>
                      <a:pt x="20100" y="8498"/>
                      <a:pt x="20100" y="9207"/>
                    </a:cubicBezTo>
                    <a:cubicBezTo>
                      <a:pt x="20100" y="10269"/>
                      <a:pt x="21300" y="11331"/>
                      <a:pt x="21600" y="11331"/>
                    </a:cubicBezTo>
                    <a:cubicBezTo>
                      <a:pt x="20400" y="12393"/>
                      <a:pt x="19500" y="12748"/>
                      <a:pt x="17700" y="12748"/>
                    </a:cubicBezTo>
                    <a:cubicBezTo>
                      <a:pt x="14700" y="12748"/>
                      <a:pt x="13800" y="16289"/>
                      <a:pt x="12900" y="18059"/>
                    </a:cubicBezTo>
                    <a:cubicBezTo>
                      <a:pt x="10800" y="16643"/>
                      <a:pt x="9300" y="16289"/>
                      <a:pt x="7200" y="14518"/>
                    </a:cubicBezTo>
                    <a:cubicBezTo>
                      <a:pt x="6900" y="14872"/>
                      <a:pt x="6300" y="15226"/>
                      <a:pt x="6300" y="15934"/>
                    </a:cubicBezTo>
                    <a:cubicBezTo>
                      <a:pt x="4500" y="15934"/>
                      <a:pt x="2400" y="14164"/>
                      <a:pt x="2400" y="16997"/>
                    </a:cubicBezTo>
                    <a:cubicBezTo>
                      <a:pt x="2400" y="18413"/>
                      <a:pt x="4200" y="18413"/>
                      <a:pt x="4800" y="19121"/>
                    </a:cubicBezTo>
                    <a:cubicBezTo>
                      <a:pt x="3600" y="20892"/>
                      <a:pt x="2700" y="20184"/>
                      <a:pt x="1500" y="21600"/>
                    </a:cubicBezTo>
                    <a:cubicBezTo>
                      <a:pt x="900" y="21600"/>
                      <a:pt x="900" y="21600"/>
                      <a:pt x="900" y="21600"/>
                    </a:cubicBezTo>
                    <a:cubicBezTo>
                      <a:pt x="900" y="20538"/>
                      <a:pt x="900" y="18059"/>
                      <a:pt x="900" y="18059"/>
                    </a:cubicBezTo>
                    <a:cubicBezTo>
                      <a:pt x="900" y="17351"/>
                      <a:pt x="0" y="16997"/>
                      <a:pt x="0" y="16289"/>
                    </a:cubicBezTo>
                    <a:cubicBezTo>
                      <a:pt x="0" y="14518"/>
                      <a:pt x="2400" y="13456"/>
                      <a:pt x="2400" y="12393"/>
                    </a:cubicBezTo>
                    <a:cubicBezTo>
                      <a:pt x="2400" y="11331"/>
                      <a:pt x="2400" y="11331"/>
                      <a:pt x="2400" y="11331"/>
                    </a:cubicBezTo>
                    <a:cubicBezTo>
                      <a:pt x="2700" y="11331"/>
                      <a:pt x="3000" y="11685"/>
                      <a:pt x="3600" y="12039"/>
                    </a:cubicBezTo>
                    <a:lnTo>
                      <a:pt x="3300" y="11685"/>
                    </a:lnTo>
                    <a:close/>
                  </a:path>
                </a:pathLst>
              </a:custGeom>
              <a:solidFill>
                <a:srgbClr val="D1D2D7"/>
              </a:solidFill>
              <a:ln w="9525">
                <a:solidFill>
                  <a:srgbClr val="FFFFFF"/>
                </a:solidFill>
                <a:round/>
                <a:headEnd/>
                <a:tailEnd/>
              </a:ln>
            </p:spPr>
            <p:txBody>
              <a:bodyPr lIns="0" tIns="0" rIns="0" bIns="0"/>
              <a:lstStyle/>
              <a:p>
                <a:endParaRPr lang="es-ES_tradnl"/>
              </a:p>
            </p:txBody>
          </p:sp>
          <p:sp>
            <p:nvSpPr>
              <p:cNvPr id="51" name="Shape 1898"/>
              <p:cNvSpPr>
                <a:spLocks/>
              </p:cNvSpPr>
              <p:nvPr/>
            </p:nvSpPr>
            <p:spPr bwMode="auto">
              <a:xfrm>
                <a:off x="2854287" y="1404305"/>
                <a:ext cx="21090" cy="19386"/>
              </a:xfrm>
              <a:custGeom>
                <a:avLst/>
                <a:gdLst>
                  <a:gd name="T0" fmla="*/ 10425 w 21150"/>
                  <a:gd name="T1" fmla="*/ 6289 h 21600"/>
                  <a:gd name="T2" fmla="*/ 10425 w 21150"/>
                  <a:gd name="T3" fmla="*/ 6289 h 21600"/>
                  <a:gd name="T4" fmla="*/ 10425 w 21150"/>
                  <a:gd name="T5" fmla="*/ 6289 h 21600"/>
                  <a:gd name="T6" fmla="*/ 10425 w 21150"/>
                  <a:gd name="T7" fmla="*/ 6289 h 21600"/>
                  <a:gd name="T8" fmla="*/ 0 60000 65536"/>
                  <a:gd name="T9" fmla="*/ 1 60000 65536"/>
                  <a:gd name="T10" fmla="*/ 2 60000 65536"/>
                  <a:gd name="T11" fmla="*/ 3 60000 65536"/>
                  <a:gd name="T12" fmla="*/ 0 w 21150"/>
                  <a:gd name="T13" fmla="*/ 0 h 21600"/>
                  <a:gd name="T14" fmla="*/ 21150 w 21150"/>
                  <a:gd name="T15" fmla="*/ 21600 h 21600"/>
                </a:gdLst>
                <a:ahLst/>
                <a:cxnLst>
                  <a:cxn ang="T8">
                    <a:pos x="T0" y="T1"/>
                  </a:cxn>
                  <a:cxn ang="T9">
                    <a:pos x="T2" y="T3"/>
                  </a:cxn>
                  <a:cxn ang="T10">
                    <a:pos x="T4" y="T5"/>
                  </a:cxn>
                  <a:cxn ang="T11">
                    <a:pos x="T6" y="T7"/>
                  </a:cxn>
                </a:cxnLst>
                <a:rect l="T12" t="T13" r="T14" b="T15"/>
                <a:pathLst>
                  <a:path w="21150" h="21600" extrusionOk="0">
                    <a:moveTo>
                      <a:pt x="17550" y="0"/>
                    </a:moveTo>
                    <a:cubicBezTo>
                      <a:pt x="21150" y="3927"/>
                      <a:pt x="21150" y="3927"/>
                      <a:pt x="21150" y="3927"/>
                    </a:cubicBezTo>
                    <a:cubicBezTo>
                      <a:pt x="17550" y="7855"/>
                      <a:pt x="8550" y="21600"/>
                      <a:pt x="1350" y="21600"/>
                    </a:cubicBezTo>
                    <a:cubicBezTo>
                      <a:pt x="-450" y="21600"/>
                      <a:pt x="-450" y="15709"/>
                      <a:pt x="1350" y="13745"/>
                    </a:cubicBezTo>
                    <a:cubicBezTo>
                      <a:pt x="4950" y="7855"/>
                      <a:pt x="13950" y="0"/>
                      <a:pt x="19350" y="0"/>
                    </a:cubicBezTo>
                    <a:lnTo>
                      <a:pt x="17550" y="0"/>
                    </a:lnTo>
                    <a:close/>
                  </a:path>
                </a:pathLst>
              </a:custGeom>
              <a:solidFill>
                <a:srgbClr val="D1D2D7"/>
              </a:solidFill>
              <a:ln w="9525">
                <a:solidFill>
                  <a:srgbClr val="FFFFFF"/>
                </a:solidFill>
                <a:round/>
                <a:headEnd/>
                <a:tailEnd/>
              </a:ln>
            </p:spPr>
            <p:txBody>
              <a:bodyPr lIns="0" tIns="0" rIns="0" bIns="0"/>
              <a:lstStyle/>
              <a:p>
                <a:endParaRPr lang="es-ES_tradnl"/>
              </a:p>
            </p:txBody>
          </p:sp>
          <p:sp>
            <p:nvSpPr>
              <p:cNvPr id="52" name="Shape 1899"/>
              <p:cNvSpPr>
                <a:spLocks/>
              </p:cNvSpPr>
              <p:nvPr/>
            </p:nvSpPr>
            <p:spPr bwMode="auto">
              <a:xfrm>
                <a:off x="2897900" y="1376306"/>
                <a:ext cx="29169" cy="21539"/>
              </a:xfrm>
              <a:custGeom>
                <a:avLst/>
                <a:gdLst>
                  <a:gd name="T0" fmla="*/ 55399 w 20894"/>
                  <a:gd name="T1" fmla="*/ 10650 h 21600"/>
                  <a:gd name="T2" fmla="*/ 55399 w 20894"/>
                  <a:gd name="T3" fmla="*/ 10650 h 21600"/>
                  <a:gd name="T4" fmla="*/ 55399 w 20894"/>
                  <a:gd name="T5" fmla="*/ 10650 h 21600"/>
                  <a:gd name="T6" fmla="*/ 55399 w 20894"/>
                  <a:gd name="T7" fmla="*/ 10650 h 21600"/>
                  <a:gd name="T8" fmla="*/ 0 60000 65536"/>
                  <a:gd name="T9" fmla="*/ 1 60000 65536"/>
                  <a:gd name="T10" fmla="*/ 2 60000 65536"/>
                  <a:gd name="T11" fmla="*/ 3 60000 65536"/>
                  <a:gd name="T12" fmla="*/ 0 w 20894"/>
                  <a:gd name="T13" fmla="*/ 0 h 21600"/>
                  <a:gd name="T14" fmla="*/ 20894 w 20894"/>
                  <a:gd name="T15" fmla="*/ 21600 h 21600"/>
                </a:gdLst>
                <a:ahLst/>
                <a:cxnLst>
                  <a:cxn ang="T8">
                    <a:pos x="T0" y="T1"/>
                  </a:cxn>
                  <a:cxn ang="T9">
                    <a:pos x="T2" y="T3"/>
                  </a:cxn>
                  <a:cxn ang="T10">
                    <a:pos x="T4" y="T5"/>
                  </a:cxn>
                  <a:cxn ang="T11">
                    <a:pos x="T6" y="T7"/>
                  </a:cxn>
                </a:cxnLst>
                <a:rect l="T12" t="T13" r="T14" b="T15"/>
                <a:pathLst>
                  <a:path w="20894" h="21600" extrusionOk="0">
                    <a:moveTo>
                      <a:pt x="20894" y="5400"/>
                    </a:moveTo>
                    <a:cubicBezTo>
                      <a:pt x="8188" y="5400"/>
                      <a:pt x="8188" y="21600"/>
                      <a:pt x="565" y="21600"/>
                    </a:cubicBezTo>
                    <a:cubicBezTo>
                      <a:pt x="-706" y="21600"/>
                      <a:pt x="565" y="18000"/>
                      <a:pt x="565" y="18000"/>
                    </a:cubicBezTo>
                    <a:cubicBezTo>
                      <a:pt x="565" y="18000"/>
                      <a:pt x="5647" y="0"/>
                      <a:pt x="12000" y="0"/>
                    </a:cubicBezTo>
                    <a:cubicBezTo>
                      <a:pt x="15812" y="0"/>
                      <a:pt x="18353" y="0"/>
                      <a:pt x="20894" y="0"/>
                    </a:cubicBezTo>
                    <a:lnTo>
                      <a:pt x="20894" y="5400"/>
                    </a:lnTo>
                    <a:close/>
                  </a:path>
                </a:pathLst>
              </a:custGeom>
              <a:solidFill>
                <a:srgbClr val="D1D2D7"/>
              </a:solidFill>
              <a:ln w="9525">
                <a:solidFill>
                  <a:srgbClr val="FFFFFF"/>
                </a:solidFill>
                <a:round/>
                <a:headEnd/>
                <a:tailEnd/>
              </a:ln>
            </p:spPr>
            <p:txBody>
              <a:bodyPr lIns="0" tIns="0" rIns="0" bIns="0"/>
              <a:lstStyle/>
              <a:p>
                <a:endParaRPr lang="es-ES_tradnl"/>
              </a:p>
            </p:txBody>
          </p:sp>
          <p:sp>
            <p:nvSpPr>
              <p:cNvPr id="53" name="Shape 1900"/>
              <p:cNvSpPr>
                <a:spLocks/>
              </p:cNvSpPr>
              <p:nvPr/>
            </p:nvSpPr>
            <p:spPr bwMode="auto">
              <a:xfrm>
                <a:off x="2951240" y="1352613"/>
                <a:ext cx="16753" cy="15078"/>
              </a:xfrm>
              <a:custGeom>
                <a:avLst/>
                <a:gdLst>
                  <a:gd name="T0" fmla="*/ 3393 w 21000"/>
                  <a:gd name="T1" fmla="*/ 1791 h 21600"/>
                  <a:gd name="T2" fmla="*/ 3393 w 21000"/>
                  <a:gd name="T3" fmla="*/ 1791 h 21600"/>
                  <a:gd name="T4" fmla="*/ 3393 w 21000"/>
                  <a:gd name="T5" fmla="*/ 1791 h 21600"/>
                  <a:gd name="T6" fmla="*/ 3393 w 21000"/>
                  <a:gd name="T7" fmla="*/ 1791 h 21600"/>
                  <a:gd name="T8" fmla="*/ 0 60000 65536"/>
                  <a:gd name="T9" fmla="*/ 1 60000 65536"/>
                  <a:gd name="T10" fmla="*/ 2 60000 65536"/>
                  <a:gd name="T11" fmla="*/ 3 60000 65536"/>
                  <a:gd name="T12" fmla="*/ 0 w 21000"/>
                  <a:gd name="T13" fmla="*/ 0 h 21600"/>
                  <a:gd name="T14" fmla="*/ 21000 w 21000"/>
                  <a:gd name="T15" fmla="*/ 21600 h 21600"/>
                </a:gdLst>
                <a:ahLst/>
                <a:cxnLst>
                  <a:cxn ang="T8">
                    <a:pos x="T0" y="T1"/>
                  </a:cxn>
                  <a:cxn ang="T9">
                    <a:pos x="T2" y="T3"/>
                  </a:cxn>
                  <a:cxn ang="T10">
                    <a:pos x="T4" y="T5"/>
                  </a:cxn>
                  <a:cxn ang="T11">
                    <a:pos x="T6" y="T7"/>
                  </a:cxn>
                </a:cxnLst>
                <a:rect l="T12" t="T13" r="T14" b="T15"/>
                <a:pathLst>
                  <a:path w="21000" h="21600" extrusionOk="0">
                    <a:moveTo>
                      <a:pt x="1800" y="14400"/>
                    </a:moveTo>
                    <a:cubicBezTo>
                      <a:pt x="6600" y="14400"/>
                      <a:pt x="1800" y="9600"/>
                      <a:pt x="4200" y="7200"/>
                    </a:cubicBezTo>
                    <a:cubicBezTo>
                      <a:pt x="6600" y="0"/>
                      <a:pt x="18600" y="0"/>
                      <a:pt x="21000" y="0"/>
                    </a:cubicBezTo>
                    <a:cubicBezTo>
                      <a:pt x="18600" y="7200"/>
                      <a:pt x="11400" y="21600"/>
                      <a:pt x="1800" y="21600"/>
                    </a:cubicBezTo>
                    <a:cubicBezTo>
                      <a:pt x="-600" y="21600"/>
                      <a:pt x="-600" y="14400"/>
                      <a:pt x="1800" y="1440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54" name="Shape 1901"/>
              <p:cNvSpPr>
                <a:spLocks/>
              </p:cNvSpPr>
              <p:nvPr/>
            </p:nvSpPr>
            <p:spPr bwMode="auto">
              <a:xfrm>
                <a:off x="2767684" y="1109229"/>
                <a:ext cx="64616" cy="249847"/>
              </a:xfrm>
              <a:custGeom>
                <a:avLst/>
                <a:gdLst>
                  <a:gd name="T0" fmla="*/ 2587359 w 21600"/>
                  <a:gd name="T1" fmla="*/ 2147483647 h 21600"/>
                  <a:gd name="T2" fmla="*/ 2587359 w 21600"/>
                  <a:gd name="T3" fmla="*/ 2147483647 h 21600"/>
                  <a:gd name="T4" fmla="*/ 2587359 w 21600"/>
                  <a:gd name="T5" fmla="*/ 2147483647 h 21600"/>
                  <a:gd name="T6" fmla="*/ 2587359 w 21600"/>
                  <a:gd name="T7" fmla="*/ 2147483647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15600" y="13148"/>
                    </a:moveTo>
                    <a:cubicBezTo>
                      <a:pt x="9000" y="13148"/>
                      <a:pt x="7800" y="15339"/>
                      <a:pt x="7800" y="17061"/>
                    </a:cubicBezTo>
                    <a:cubicBezTo>
                      <a:pt x="7800" y="18783"/>
                      <a:pt x="13200" y="19409"/>
                      <a:pt x="15600" y="20661"/>
                    </a:cubicBezTo>
                    <a:cubicBezTo>
                      <a:pt x="15600" y="20661"/>
                      <a:pt x="15000" y="20661"/>
                      <a:pt x="15000" y="20661"/>
                    </a:cubicBezTo>
                    <a:cubicBezTo>
                      <a:pt x="13800" y="20817"/>
                      <a:pt x="12600" y="20348"/>
                      <a:pt x="12000" y="20035"/>
                    </a:cubicBezTo>
                    <a:cubicBezTo>
                      <a:pt x="11400" y="20035"/>
                      <a:pt x="10200" y="20035"/>
                      <a:pt x="9600" y="20035"/>
                    </a:cubicBezTo>
                    <a:cubicBezTo>
                      <a:pt x="6600" y="20035"/>
                      <a:pt x="6600" y="21600"/>
                      <a:pt x="3000" y="21600"/>
                    </a:cubicBezTo>
                    <a:cubicBezTo>
                      <a:pt x="2400" y="21600"/>
                      <a:pt x="3000" y="19878"/>
                      <a:pt x="3000" y="19565"/>
                    </a:cubicBezTo>
                    <a:cubicBezTo>
                      <a:pt x="3000" y="18313"/>
                      <a:pt x="4200" y="17530"/>
                      <a:pt x="4200" y="16435"/>
                    </a:cubicBezTo>
                    <a:cubicBezTo>
                      <a:pt x="4200" y="15496"/>
                      <a:pt x="2400" y="15339"/>
                      <a:pt x="2400" y="14557"/>
                    </a:cubicBezTo>
                    <a:cubicBezTo>
                      <a:pt x="2400" y="13461"/>
                      <a:pt x="4200" y="13148"/>
                      <a:pt x="4200" y="12365"/>
                    </a:cubicBezTo>
                    <a:cubicBezTo>
                      <a:pt x="4200" y="10643"/>
                      <a:pt x="4200" y="10017"/>
                      <a:pt x="4200" y="8296"/>
                    </a:cubicBezTo>
                    <a:cubicBezTo>
                      <a:pt x="4200" y="7200"/>
                      <a:pt x="0" y="6887"/>
                      <a:pt x="0" y="5791"/>
                    </a:cubicBezTo>
                    <a:cubicBezTo>
                      <a:pt x="0" y="4383"/>
                      <a:pt x="1800" y="2504"/>
                      <a:pt x="5400" y="2348"/>
                    </a:cubicBezTo>
                    <a:cubicBezTo>
                      <a:pt x="5400" y="1878"/>
                      <a:pt x="6600" y="1722"/>
                      <a:pt x="6600" y="1409"/>
                    </a:cubicBezTo>
                    <a:cubicBezTo>
                      <a:pt x="6600" y="626"/>
                      <a:pt x="6600" y="470"/>
                      <a:pt x="6600" y="0"/>
                    </a:cubicBezTo>
                    <a:cubicBezTo>
                      <a:pt x="7200" y="0"/>
                      <a:pt x="7800" y="0"/>
                      <a:pt x="8400" y="0"/>
                    </a:cubicBezTo>
                    <a:cubicBezTo>
                      <a:pt x="8400" y="1252"/>
                      <a:pt x="10800" y="2191"/>
                      <a:pt x="11400" y="3130"/>
                    </a:cubicBezTo>
                    <a:cubicBezTo>
                      <a:pt x="12600" y="4070"/>
                      <a:pt x="10800" y="4696"/>
                      <a:pt x="12600" y="5791"/>
                    </a:cubicBezTo>
                    <a:cubicBezTo>
                      <a:pt x="12600" y="7357"/>
                      <a:pt x="12600" y="7357"/>
                      <a:pt x="12600" y="7357"/>
                    </a:cubicBezTo>
                    <a:cubicBezTo>
                      <a:pt x="12000" y="8139"/>
                      <a:pt x="13800" y="8922"/>
                      <a:pt x="14400" y="9235"/>
                    </a:cubicBezTo>
                    <a:cubicBezTo>
                      <a:pt x="16200" y="10957"/>
                      <a:pt x="19800" y="12365"/>
                      <a:pt x="21600" y="14087"/>
                    </a:cubicBezTo>
                    <a:cubicBezTo>
                      <a:pt x="20400" y="13461"/>
                      <a:pt x="18000" y="13148"/>
                      <a:pt x="15600" y="13148"/>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55" name="Shape 1902"/>
              <p:cNvSpPr>
                <a:spLocks/>
              </p:cNvSpPr>
              <p:nvPr/>
            </p:nvSpPr>
            <p:spPr bwMode="auto">
              <a:xfrm>
                <a:off x="717228" y="245538"/>
                <a:ext cx="396308" cy="29077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7462" y="21600"/>
                    </a:moveTo>
                    <a:cubicBezTo>
                      <a:pt x="6480" y="20258"/>
                      <a:pt x="4909" y="19722"/>
                      <a:pt x="4909" y="17575"/>
                    </a:cubicBezTo>
                    <a:cubicBezTo>
                      <a:pt x="4909" y="13684"/>
                      <a:pt x="7953" y="9794"/>
                      <a:pt x="10113" y="8989"/>
                    </a:cubicBezTo>
                    <a:cubicBezTo>
                      <a:pt x="10898" y="8586"/>
                      <a:pt x="11095" y="7379"/>
                      <a:pt x="12273" y="7379"/>
                    </a:cubicBezTo>
                    <a:cubicBezTo>
                      <a:pt x="12764" y="7379"/>
                      <a:pt x="12960" y="6171"/>
                      <a:pt x="13156" y="6037"/>
                    </a:cubicBezTo>
                    <a:cubicBezTo>
                      <a:pt x="14629" y="5098"/>
                      <a:pt x="15709" y="5501"/>
                      <a:pt x="17182" y="4561"/>
                    </a:cubicBezTo>
                    <a:cubicBezTo>
                      <a:pt x="18262" y="3757"/>
                      <a:pt x="21600" y="3488"/>
                      <a:pt x="21600" y="1476"/>
                    </a:cubicBezTo>
                    <a:cubicBezTo>
                      <a:pt x="21600" y="805"/>
                      <a:pt x="20422" y="0"/>
                      <a:pt x="19931" y="0"/>
                    </a:cubicBezTo>
                    <a:cubicBezTo>
                      <a:pt x="17771" y="0"/>
                      <a:pt x="15709" y="3354"/>
                      <a:pt x="13353" y="3354"/>
                    </a:cubicBezTo>
                    <a:cubicBezTo>
                      <a:pt x="12862" y="3354"/>
                      <a:pt x="12567" y="2549"/>
                      <a:pt x="12076" y="2549"/>
                    </a:cubicBezTo>
                    <a:cubicBezTo>
                      <a:pt x="11291" y="2549"/>
                      <a:pt x="11291" y="3354"/>
                      <a:pt x="10702" y="3354"/>
                    </a:cubicBezTo>
                    <a:cubicBezTo>
                      <a:pt x="9131" y="3354"/>
                      <a:pt x="7855" y="6171"/>
                      <a:pt x="6775" y="6171"/>
                    </a:cubicBezTo>
                    <a:cubicBezTo>
                      <a:pt x="6185" y="6171"/>
                      <a:pt x="5695" y="6574"/>
                      <a:pt x="5105" y="6574"/>
                    </a:cubicBezTo>
                    <a:cubicBezTo>
                      <a:pt x="4811" y="6574"/>
                      <a:pt x="4615" y="6976"/>
                      <a:pt x="4615" y="7111"/>
                    </a:cubicBezTo>
                    <a:cubicBezTo>
                      <a:pt x="4615" y="7513"/>
                      <a:pt x="4909" y="7781"/>
                      <a:pt x="4909" y="8184"/>
                    </a:cubicBezTo>
                    <a:cubicBezTo>
                      <a:pt x="4909" y="9928"/>
                      <a:pt x="2651" y="10733"/>
                      <a:pt x="2651" y="11806"/>
                    </a:cubicBezTo>
                    <a:cubicBezTo>
                      <a:pt x="2651" y="12209"/>
                      <a:pt x="3338" y="12343"/>
                      <a:pt x="3338" y="13148"/>
                    </a:cubicBezTo>
                    <a:cubicBezTo>
                      <a:pt x="2651" y="13282"/>
                      <a:pt x="1276" y="13684"/>
                      <a:pt x="1276" y="14758"/>
                    </a:cubicBezTo>
                    <a:cubicBezTo>
                      <a:pt x="1276" y="15429"/>
                      <a:pt x="1276" y="15697"/>
                      <a:pt x="1276" y="15697"/>
                    </a:cubicBezTo>
                    <a:cubicBezTo>
                      <a:pt x="1276" y="16636"/>
                      <a:pt x="0" y="16636"/>
                      <a:pt x="0" y="17978"/>
                    </a:cubicBezTo>
                    <a:cubicBezTo>
                      <a:pt x="0" y="18648"/>
                      <a:pt x="785" y="19185"/>
                      <a:pt x="785" y="19185"/>
                    </a:cubicBezTo>
                    <a:cubicBezTo>
                      <a:pt x="785" y="19185"/>
                      <a:pt x="1964" y="19185"/>
                      <a:pt x="2062" y="19185"/>
                    </a:cubicBezTo>
                    <a:cubicBezTo>
                      <a:pt x="2749" y="19453"/>
                      <a:pt x="2356" y="20393"/>
                      <a:pt x="2651" y="21198"/>
                    </a:cubicBezTo>
                    <a:cubicBezTo>
                      <a:pt x="2749" y="21600"/>
                      <a:pt x="3436" y="21198"/>
                      <a:pt x="3829" y="21198"/>
                    </a:cubicBezTo>
                    <a:cubicBezTo>
                      <a:pt x="3927" y="21198"/>
                      <a:pt x="4025" y="21600"/>
                      <a:pt x="4124" y="21600"/>
                    </a:cubicBezTo>
                    <a:cubicBezTo>
                      <a:pt x="7462" y="21600"/>
                      <a:pt x="7462" y="21600"/>
                      <a:pt x="7462" y="21600"/>
                    </a:cubicBezTo>
                    <a:cubicBezTo>
                      <a:pt x="7364" y="21332"/>
                      <a:pt x="7167" y="21063"/>
                      <a:pt x="7069" y="20929"/>
                    </a:cubicBezTo>
                    <a:lnTo>
                      <a:pt x="7462" y="21600"/>
                    </a:lnTo>
                    <a:close/>
                  </a:path>
                </a:pathLst>
              </a:custGeom>
              <a:solidFill>
                <a:srgbClr val="D1D2D7"/>
              </a:solidFill>
              <a:ln w="9525">
                <a:solidFill>
                  <a:srgbClr val="FFFFFF"/>
                </a:solidFill>
                <a:round/>
                <a:headEnd/>
                <a:tailEnd/>
              </a:ln>
            </p:spPr>
            <p:txBody>
              <a:bodyPr lIns="0" tIns="0" rIns="0" bIns="0"/>
              <a:lstStyle/>
              <a:p>
                <a:endParaRPr lang="es-ES_tradnl"/>
              </a:p>
            </p:txBody>
          </p:sp>
          <p:sp>
            <p:nvSpPr>
              <p:cNvPr id="56" name="Shape 1903"/>
              <p:cNvSpPr>
                <a:spLocks/>
              </p:cNvSpPr>
              <p:nvPr/>
            </p:nvSpPr>
            <p:spPr bwMode="auto">
              <a:xfrm>
                <a:off x="-1" y="215384"/>
                <a:ext cx="3863992" cy="1436614"/>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14117" y="18584"/>
                    </a:moveTo>
                    <a:cubicBezTo>
                      <a:pt x="14117" y="18584"/>
                      <a:pt x="14289" y="18693"/>
                      <a:pt x="14430" y="18693"/>
                    </a:cubicBezTo>
                    <a:cubicBezTo>
                      <a:pt x="14683" y="18693"/>
                      <a:pt x="14925" y="17253"/>
                      <a:pt x="15097" y="16791"/>
                    </a:cubicBezTo>
                    <a:cubicBezTo>
                      <a:pt x="15167" y="16574"/>
                      <a:pt x="15268" y="16193"/>
                      <a:pt x="15299" y="15894"/>
                    </a:cubicBezTo>
                    <a:cubicBezTo>
                      <a:pt x="15329" y="15541"/>
                      <a:pt x="15279" y="15324"/>
                      <a:pt x="15349" y="14971"/>
                    </a:cubicBezTo>
                    <a:cubicBezTo>
                      <a:pt x="15369" y="14862"/>
                      <a:pt x="15420" y="14590"/>
                      <a:pt x="15420" y="14318"/>
                    </a:cubicBezTo>
                    <a:cubicBezTo>
                      <a:pt x="15420" y="13992"/>
                      <a:pt x="15228" y="13368"/>
                      <a:pt x="15137" y="13558"/>
                    </a:cubicBezTo>
                    <a:cubicBezTo>
                      <a:pt x="14875" y="14074"/>
                      <a:pt x="14743" y="13259"/>
                      <a:pt x="14743" y="13177"/>
                    </a:cubicBezTo>
                    <a:cubicBezTo>
                      <a:pt x="14743" y="12851"/>
                      <a:pt x="14976" y="12471"/>
                      <a:pt x="15077" y="12226"/>
                    </a:cubicBezTo>
                    <a:cubicBezTo>
                      <a:pt x="15208" y="11846"/>
                      <a:pt x="15390" y="11221"/>
                      <a:pt x="15581" y="11085"/>
                    </a:cubicBezTo>
                    <a:cubicBezTo>
                      <a:pt x="15753" y="10977"/>
                      <a:pt x="16288" y="10841"/>
                      <a:pt x="16430" y="10841"/>
                    </a:cubicBezTo>
                    <a:cubicBezTo>
                      <a:pt x="16612" y="10841"/>
                      <a:pt x="16702" y="11085"/>
                      <a:pt x="16813" y="11085"/>
                    </a:cubicBezTo>
                    <a:cubicBezTo>
                      <a:pt x="16874" y="11085"/>
                      <a:pt x="16914" y="11085"/>
                      <a:pt x="17056" y="11085"/>
                    </a:cubicBezTo>
                    <a:cubicBezTo>
                      <a:pt x="17127" y="10297"/>
                      <a:pt x="17258" y="9835"/>
                      <a:pt x="17571" y="9835"/>
                    </a:cubicBezTo>
                    <a:cubicBezTo>
                      <a:pt x="17652" y="9835"/>
                      <a:pt x="17682" y="9781"/>
                      <a:pt x="17833" y="9835"/>
                    </a:cubicBezTo>
                    <a:cubicBezTo>
                      <a:pt x="17763" y="9998"/>
                      <a:pt x="17732" y="11031"/>
                      <a:pt x="18217" y="9401"/>
                    </a:cubicBezTo>
                    <a:cubicBezTo>
                      <a:pt x="18268" y="9401"/>
                      <a:pt x="18500" y="9645"/>
                      <a:pt x="18146" y="10243"/>
                    </a:cubicBezTo>
                    <a:cubicBezTo>
                      <a:pt x="18025" y="10460"/>
                      <a:pt x="17914" y="10352"/>
                      <a:pt x="17833" y="10678"/>
                    </a:cubicBezTo>
                    <a:cubicBezTo>
                      <a:pt x="17742" y="11031"/>
                      <a:pt x="17662" y="11493"/>
                      <a:pt x="17520" y="11683"/>
                    </a:cubicBezTo>
                    <a:cubicBezTo>
                      <a:pt x="17409" y="11846"/>
                      <a:pt x="17258" y="12145"/>
                      <a:pt x="17258" y="12634"/>
                    </a:cubicBezTo>
                    <a:cubicBezTo>
                      <a:pt x="17258" y="13096"/>
                      <a:pt x="17308" y="14536"/>
                      <a:pt x="17429" y="14808"/>
                    </a:cubicBezTo>
                    <a:cubicBezTo>
                      <a:pt x="17520" y="14454"/>
                      <a:pt x="17581" y="13775"/>
                      <a:pt x="17773" y="13666"/>
                    </a:cubicBezTo>
                    <a:cubicBezTo>
                      <a:pt x="17742" y="13340"/>
                      <a:pt x="17944" y="13259"/>
                      <a:pt x="17944" y="13014"/>
                    </a:cubicBezTo>
                    <a:cubicBezTo>
                      <a:pt x="17944" y="12607"/>
                      <a:pt x="18106" y="12498"/>
                      <a:pt x="18106" y="12281"/>
                    </a:cubicBezTo>
                    <a:cubicBezTo>
                      <a:pt x="18106" y="12145"/>
                      <a:pt x="18056" y="12009"/>
                      <a:pt x="18106" y="11737"/>
                    </a:cubicBezTo>
                    <a:cubicBezTo>
                      <a:pt x="18459" y="9672"/>
                      <a:pt x="18793" y="10786"/>
                      <a:pt x="18924" y="10786"/>
                    </a:cubicBezTo>
                    <a:cubicBezTo>
                      <a:pt x="19328" y="10786"/>
                      <a:pt x="19601" y="9428"/>
                      <a:pt x="19954" y="9401"/>
                    </a:cubicBezTo>
                    <a:cubicBezTo>
                      <a:pt x="20610" y="9374"/>
                      <a:pt x="20085" y="8694"/>
                      <a:pt x="20085" y="8504"/>
                    </a:cubicBezTo>
                    <a:cubicBezTo>
                      <a:pt x="20085" y="7988"/>
                      <a:pt x="20348" y="8069"/>
                      <a:pt x="20398" y="7798"/>
                    </a:cubicBezTo>
                    <a:cubicBezTo>
                      <a:pt x="20419" y="7662"/>
                      <a:pt x="20378" y="7363"/>
                      <a:pt x="20459" y="7363"/>
                    </a:cubicBezTo>
                    <a:cubicBezTo>
                      <a:pt x="20742" y="7363"/>
                      <a:pt x="20974" y="8395"/>
                      <a:pt x="21176" y="8395"/>
                    </a:cubicBezTo>
                    <a:cubicBezTo>
                      <a:pt x="21267" y="8395"/>
                      <a:pt x="21287" y="7961"/>
                      <a:pt x="21327" y="7798"/>
                    </a:cubicBezTo>
                    <a:cubicBezTo>
                      <a:pt x="21408" y="7553"/>
                      <a:pt x="21479" y="7580"/>
                      <a:pt x="21600" y="7472"/>
                    </a:cubicBezTo>
                    <a:cubicBezTo>
                      <a:pt x="21438" y="6901"/>
                      <a:pt x="20913" y="6575"/>
                      <a:pt x="20661" y="6168"/>
                    </a:cubicBezTo>
                    <a:cubicBezTo>
                      <a:pt x="20307" y="5624"/>
                      <a:pt x="19843" y="5026"/>
                      <a:pt x="19328" y="5026"/>
                    </a:cubicBezTo>
                    <a:cubicBezTo>
                      <a:pt x="19187" y="5026"/>
                      <a:pt x="19086" y="5108"/>
                      <a:pt x="19106" y="5271"/>
                    </a:cubicBezTo>
                    <a:cubicBezTo>
                      <a:pt x="19247" y="6439"/>
                      <a:pt x="18904" y="5271"/>
                      <a:pt x="18813" y="5271"/>
                    </a:cubicBezTo>
                    <a:cubicBezTo>
                      <a:pt x="17793" y="5217"/>
                      <a:pt x="17793" y="5217"/>
                      <a:pt x="17793" y="5217"/>
                    </a:cubicBezTo>
                    <a:cubicBezTo>
                      <a:pt x="17732" y="4592"/>
                      <a:pt x="17581" y="4374"/>
                      <a:pt x="17278" y="4374"/>
                    </a:cubicBezTo>
                    <a:cubicBezTo>
                      <a:pt x="17116" y="4374"/>
                      <a:pt x="16864" y="4537"/>
                      <a:pt x="16763" y="4320"/>
                    </a:cubicBezTo>
                    <a:cubicBezTo>
                      <a:pt x="16682" y="4103"/>
                      <a:pt x="16672" y="3831"/>
                      <a:pt x="16541" y="3722"/>
                    </a:cubicBezTo>
                    <a:cubicBezTo>
                      <a:pt x="16268" y="3478"/>
                      <a:pt x="15975" y="3288"/>
                      <a:pt x="15632" y="3288"/>
                    </a:cubicBezTo>
                    <a:cubicBezTo>
                      <a:pt x="15279" y="3288"/>
                      <a:pt x="15238" y="3804"/>
                      <a:pt x="15208" y="4266"/>
                    </a:cubicBezTo>
                    <a:cubicBezTo>
                      <a:pt x="14875" y="4266"/>
                      <a:pt x="14713" y="4266"/>
                      <a:pt x="14491" y="4266"/>
                    </a:cubicBezTo>
                    <a:cubicBezTo>
                      <a:pt x="14370" y="4266"/>
                      <a:pt x="14350" y="3994"/>
                      <a:pt x="14208" y="3967"/>
                    </a:cubicBezTo>
                    <a:cubicBezTo>
                      <a:pt x="14188" y="4130"/>
                      <a:pt x="14168" y="4510"/>
                      <a:pt x="14097" y="4510"/>
                    </a:cubicBezTo>
                    <a:cubicBezTo>
                      <a:pt x="13905" y="4510"/>
                      <a:pt x="13824" y="3885"/>
                      <a:pt x="13824" y="3532"/>
                    </a:cubicBezTo>
                    <a:cubicBezTo>
                      <a:pt x="13824" y="3451"/>
                      <a:pt x="14188" y="2853"/>
                      <a:pt x="13269" y="2635"/>
                    </a:cubicBezTo>
                    <a:cubicBezTo>
                      <a:pt x="13158" y="2608"/>
                      <a:pt x="13087" y="2744"/>
                      <a:pt x="13087" y="3125"/>
                    </a:cubicBezTo>
                    <a:cubicBezTo>
                      <a:pt x="12603" y="3125"/>
                      <a:pt x="12603" y="3125"/>
                      <a:pt x="12603" y="3125"/>
                    </a:cubicBezTo>
                    <a:cubicBezTo>
                      <a:pt x="12451" y="3016"/>
                      <a:pt x="11684" y="2771"/>
                      <a:pt x="11583" y="2337"/>
                    </a:cubicBezTo>
                    <a:cubicBezTo>
                      <a:pt x="10997" y="3614"/>
                      <a:pt x="11128" y="2826"/>
                      <a:pt x="11128" y="2826"/>
                    </a:cubicBezTo>
                    <a:cubicBezTo>
                      <a:pt x="11270" y="2364"/>
                      <a:pt x="12613" y="1386"/>
                      <a:pt x="11512" y="652"/>
                    </a:cubicBezTo>
                    <a:cubicBezTo>
                      <a:pt x="11047" y="652"/>
                      <a:pt x="11047" y="652"/>
                      <a:pt x="11047" y="652"/>
                    </a:cubicBezTo>
                    <a:cubicBezTo>
                      <a:pt x="10997" y="326"/>
                      <a:pt x="10896" y="0"/>
                      <a:pt x="10704" y="0"/>
                    </a:cubicBezTo>
                    <a:cubicBezTo>
                      <a:pt x="10482" y="0"/>
                      <a:pt x="10381" y="462"/>
                      <a:pt x="10260" y="734"/>
                    </a:cubicBezTo>
                    <a:cubicBezTo>
                      <a:pt x="10179" y="897"/>
                      <a:pt x="9603" y="1522"/>
                      <a:pt x="9654" y="951"/>
                    </a:cubicBezTo>
                    <a:cubicBezTo>
                      <a:pt x="9502" y="1087"/>
                      <a:pt x="8876" y="1195"/>
                      <a:pt x="8553" y="1983"/>
                    </a:cubicBezTo>
                    <a:cubicBezTo>
                      <a:pt x="8482" y="2146"/>
                      <a:pt x="8462" y="2635"/>
                      <a:pt x="8361" y="2635"/>
                    </a:cubicBezTo>
                    <a:cubicBezTo>
                      <a:pt x="8210" y="2635"/>
                      <a:pt x="7654" y="2500"/>
                      <a:pt x="7654" y="3179"/>
                    </a:cubicBezTo>
                    <a:cubicBezTo>
                      <a:pt x="7654" y="3315"/>
                      <a:pt x="7705" y="3478"/>
                      <a:pt x="7725" y="3668"/>
                    </a:cubicBezTo>
                    <a:cubicBezTo>
                      <a:pt x="7624" y="3831"/>
                      <a:pt x="7594" y="3668"/>
                      <a:pt x="7281" y="3668"/>
                    </a:cubicBezTo>
                    <a:cubicBezTo>
                      <a:pt x="7018" y="4619"/>
                      <a:pt x="7038" y="3505"/>
                      <a:pt x="6978" y="3288"/>
                    </a:cubicBezTo>
                    <a:cubicBezTo>
                      <a:pt x="6958" y="3695"/>
                      <a:pt x="6857" y="3858"/>
                      <a:pt x="6746" y="4021"/>
                    </a:cubicBezTo>
                    <a:cubicBezTo>
                      <a:pt x="6776" y="4347"/>
                      <a:pt x="6968" y="4700"/>
                      <a:pt x="6836" y="5108"/>
                    </a:cubicBezTo>
                    <a:cubicBezTo>
                      <a:pt x="6735" y="5380"/>
                      <a:pt x="7018" y="6249"/>
                      <a:pt x="6867" y="6249"/>
                    </a:cubicBezTo>
                    <a:cubicBezTo>
                      <a:pt x="6685" y="6249"/>
                      <a:pt x="6635" y="4456"/>
                      <a:pt x="6635" y="4075"/>
                    </a:cubicBezTo>
                    <a:cubicBezTo>
                      <a:pt x="6635" y="3668"/>
                      <a:pt x="6877" y="3505"/>
                      <a:pt x="6503" y="3288"/>
                    </a:cubicBezTo>
                    <a:cubicBezTo>
                      <a:pt x="6311" y="3206"/>
                      <a:pt x="5948" y="4048"/>
                      <a:pt x="5948" y="4510"/>
                    </a:cubicBezTo>
                    <a:cubicBezTo>
                      <a:pt x="5948" y="5054"/>
                      <a:pt x="6039" y="5407"/>
                      <a:pt x="6140" y="5706"/>
                    </a:cubicBezTo>
                    <a:cubicBezTo>
                      <a:pt x="6392" y="6738"/>
                      <a:pt x="5796" y="5570"/>
                      <a:pt x="5574" y="5434"/>
                    </a:cubicBezTo>
                    <a:cubicBezTo>
                      <a:pt x="4968" y="4999"/>
                      <a:pt x="5170" y="5543"/>
                      <a:pt x="5160" y="5624"/>
                    </a:cubicBezTo>
                    <a:cubicBezTo>
                      <a:pt x="5140" y="6548"/>
                      <a:pt x="4999" y="5814"/>
                      <a:pt x="4918" y="5814"/>
                    </a:cubicBezTo>
                    <a:cubicBezTo>
                      <a:pt x="4776" y="5814"/>
                      <a:pt x="4494" y="6331"/>
                      <a:pt x="4292" y="6059"/>
                    </a:cubicBezTo>
                    <a:cubicBezTo>
                      <a:pt x="4191" y="5352"/>
                      <a:pt x="3524" y="6955"/>
                      <a:pt x="3363" y="6955"/>
                    </a:cubicBezTo>
                    <a:cubicBezTo>
                      <a:pt x="3302" y="6955"/>
                      <a:pt x="3231" y="6847"/>
                      <a:pt x="3252" y="6711"/>
                    </a:cubicBezTo>
                    <a:cubicBezTo>
                      <a:pt x="3322" y="6222"/>
                      <a:pt x="3221" y="5189"/>
                      <a:pt x="3029" y="6765"/>
                    </a:cubicBezTo>
                    <a:cubicBezTo>
                      <a:pt x="3009" y="6874"/>
                      <a:pt x="3090" y="6928"/>
                      <a:pt x="3090" y="7146"/>
                    </a:cubicBezTo>
                    <a:cubicBezTo>
                      <a:pt x="3090" y="7553"/>
                      <a:pt x="2858" y="7254"/>
                      <a:pt x="2737" y="7363"/>
                    </a:cubicBezTo>
                    <a:cubicBezTo>
                      <a:pt x="2615" y="7472"/>
                      <a:pt x="2676" y="8640"/>
                      <a:pt x="2161" y="8042"/>
                    </a:cubicBezTo>
                    <a:cubicBezTo>
                      <a:pt x="2161" y="8504"/>
                      <a:pt x="2161" y="8504"/>
                      <a:pt x="2161" y="8504"/>
                    </a:cubicBezTo>
                    <a:cubicBezTo>
                      <a:pt x="1909" y="8450"/>
                      <a:pt x="1939" y="7716"/>
                      <a:pt x="1848" y="7363"/>
                    </a:cubicBezTo>
                    <a:cubicBezTo>
                      <a:pt x="2040" y="7363"/>
                      <a:pt x="2141" y="7363"/>
                      <a:pt x="2323" y="7499"/>
                    </a:cubicBezTo>
                    <a:cubicBezTo>
                      <a:pt x="2575" y="7662"/>
                      <a:pt x="3070" y="6820"/>
                      <a:pt x="2312" y="6168"/>
                    </a:cubicBezTo>
                    <a:cubicBezTo>
                      <a:pt x="2100" y="5977"/>
                      <a:pt x="1616" y="5325"/>
                      <a:pt x="1464" y="5325"/>
                    </a:cubicBezTo>
                    <a:cubicBezTo>
                      <a:pt x="1454" y="5325"/>
                      <a:pt x="1454" y="5298"/>
                      <a:pt x="1343" y="5325"/>
                    </a:cubicBezTo>
                    <a:cubicBezTo>
                      <a:pt x="1282" y="5434"/>
                      <a:pt x="1121" y="5651"/>
                      <a:pt x="1121" y="5950"/>
                    </a:cubicBezTo>
                    <a:cubicBezTo>
                      <a:pt x="1121" y="6168"/>
                      <a:pt x="1282" y="6140"/>
                      <a:pt x="1282" y="6412"/>
                    </a:cubicBezTo>
                    <a:cubicBezTo>
                      <a:pt x="1282" y="6629"/>
                      <a:pt x="1202" y="6711"/>
                      <a:pt x="1202" y="6928"/>
                    </a:cubicBezTo>
                    <a:cubicBezTo>
                      <a:pt x="1202" y="7146"/>
                      <a:pt x="1293" y="7282"/>
                      <a:pt x="1293" y="7526"/>
                    </a:cubicBezTo>
                    <a:cubicBezTo>
                      <a:pt x="1293" y="7662"/>
                      <a:pt x="1242" y="7743"/>
                      <a:pt x="1242" y="7879"/>
                    </a:cubicBezTo>
                    <a:cubicBezTo>
                      <a:pt x="1242" y="8151"/>
                      <a:pt x="1373" y="8205"/>
                      <a:pt x="1373" y="8477"/>
                    </a:cubicBezTo>
                    <a:cubicBezTo>
                      <a:pt x="1373" y="8558"/>
                      <a:pt x="1333" y="8613"/>
                      <a:pt x="1323" y="8640"/>
                    </a:cubicBezTo>
                    <a:cubicBezTo>
                      <a:pt x="1363" y="8830"/>
                      <a:pt x="1464" y="8885"/>
                      <a:pt x="1464" y="9129"/>
                    </a:cubicBezTo>
                    <a:cubicBezTo>
                      <a:pt x="1464" y="9537"/>
                      <a:pt x="1161" y="9971"/>
                      <a:pt x="1070" y="10297"/>
                    </a:cubicBezTo>
                    <a:cubicBezTo>
                      <a:pt x="1101" y="10433"/>
                      <a:pt x="1151" y="10515"/>
                      <a:pt x="1181" y="10732"/>
                    </a:cubicBezTo>
                    <a:cubicBezTo>
                      <a:pt x="1121" y="10814"/>
                      <a:pt x="990" y="11004"/>
                      <a:pt x="929" y="11004"/>
                    </a:cubicBezTo>
                    <a:cubicBezTo>
                      <a:pt x="858" y="11004"/>
                      <a:pt x="808" y="10922"/>
                      <a:pt x="707" y="10922"/>
                    </a:cubicBezTo>
                    <a:cubicBezTo>
                      <a:pt x="616" y="10922"/>
                      <a:pt x="384" y="11140"/>
                      <a:pt x="454" y="11330"/>
                    </a:cubicBezTo>
                    <a:cubicBezTo>
                      <a:pt x="677" y="11900"/>
                      <a:pt x="565" y="12118"/>
                      <a:pt x="505" y="12118"/>
                    </a:cubicBezTo>
                    <a:cubicBezTo>
                      <a:pt x="424" y="12118"/>
                      <a:pt x="404" y="11819"/>
                      <a:pt x="333" y="11819"/>
                    </a:cubicBezTo>
                    <a:cubicBezTo>
                      <a:pt x="252" y="11819"/>
                      <a:pt x="151" y="12362"/>
                      <a:pt x="151" y="12634"/>
                    </a:cubicBezTo>
                    <a:cubicBezTo>
                      <a:pt x="151" y="13123"/>
                      <a:pt x="10" y="13042"/>
                      <a:pt x="0" y="13476"/>
                    </a:cubicBezTo>
                    <a:cubicBezTo>
                      <a:pt x="61" y="13449"/>
                      <a:pt x="111" y="13449"/>
                      <a:pt x="162" y="13449"/>
                    </a:cubicBezTo>
                    <a:cubicBezTo>
                      <a:pt x="242" y="13449"/>
                      <a:pt x="303" y="13422"/>
                      <a:pt x="394" y="13422"/>
                    </a:cubicBezTo>
                    <a:cubicBezTo>
                      <a:pt x="485" y="13422"/>
                      <a:pt x="525" y="13857"/>
                      <a:pt x="525" y="14128"/>
                    </a:cubicBezTo>
                    <a:cubicBezTo>
                      <a:pt x="525" y="14291"/>
                      <a:pt x="465" y="14373"/>
                      <a:pt x="465" y="14536"/>
                    </a:cubicBezTo>
                    <a:cubicBezTo>
                      <a:pt x="465" y="14780"/>
                      <a:pt x="545" y="14943"/>
                      <a:pt x="545" y="15161"/>
                    </a:cubicBezTo>
                    <a:cubicBezTo>
                      <a:pt x="545" y="15297"/>
                      <a:pt x="465" y="15351"/>
                      <a:pt x="444" y="15432"/>
                    </a:cubicBezTo>
                    <a:cubicBezTo>
                      <a:pt x="394" y="15650"/>
                      <a:pt x="374" y="15840"/>
                      <a:pt x="374" y="16112"/>
                    </a:cubicBezTo>
                    <a:cubicBezTo>
                      <a:pt x="374" y="16465"/>
                      <a:pt x="465" y="16383"/>
                      <a:pt x="565" y="16383"/>
                    </a:cubicBezTo>
                    <a:cubicBezTo>
                      <a:pt x="707" y="16383"/>
                      <a:pt x="778" y="16220"/>
                      <a:pt x="889" y="16220"/>
                    </a:cubicBezTo>
                    <a:cubicBezTo>
                      <a:pt x="1000" y="16220"/>
                      <a:pt x="980" y="16845"/>
                      <a:pt x="1091" y="16845"/>
                    </a:cubicBezTo>
                    <a:cubicBezTo>
                      <a:pt x="1091" y="17334"/>
                      <a:pt x="1091" y="17334"/>
                      <a:pt x="1091" y="17334"/>
                    </a:cubicBezTo>
                    <a:cubicBezTo>
                      <a:pt x="1091" y="17389"/>
                      <a:pt x="1101" y="17416"/>
                      <a:pt x="1111" y="17416"/>
                    </a:cubicBezTo>
                    <a:cubicBezTo>
                      <a:pt x="1131" y="17497"/>
                      <a:pt x="1131" y="17497"/>
                      <a:pt x="1131" y="17497"/>
                    </a:cubicBezTo>
                    <a:cubicBezTo>
                      <a:pt x="1151" y="17497"/>
                      <a:pt x="1212" y="17443"/>
                      <a:pt x="1242" y="17416"/>
                    </a:cubicBezTo>
                    <a:cubicBezTo>
                      <a:pt x="1333" y="17362"/>
                      <a:pt x="1343" y="17035"/>
                      <a:pt x="1444" y="17035"/>
                    </a:cubicBezTo>
                    <a:cubicBezTo>
                      <a:pt x="1525" y="17035"/>
                      <a:pt x="1727" y="17932"/>
                      <a:pt x="1787" y="17932"/>
                    </a:cubicBezTo>
                    <a:cubicBezTo>
                      <a:pt x="1858" y="17932"/>
                      <a:pt x="2070" y="17688"/>
                      <a:pt x="2100" y="17579"/>
                    </a:cubicBezTo>
                    <a:cubicBezTo>
                      <a:pt x="2090" y="17579"/>
                      <a:pt x="1979" y="17525"/>
                      <a:pt x="1979" y="17525"/>
                    </a:cubicBezTo>
                    <a:cubicBezTo>
                      <a:pt x="1959" y="17525"/>
                      <a:pt x="1909" y="17497"/>
                      <a:pt x="1909" y="17334"/>
                    </a:cubicBezTo>
                    <a:cubicBezTo>
                      <a:pt x="1909" y="17253"/>
                      <a:pt x="2232" y="16927"/>
                      <a:pt x="2353" y="16818"/>
                    </a:cubicBezTo>
                    <a:cubicBezTo>
                      <a:pt x="2353" y="16818"/>
                      <a:pt x="2292" y="16981"/>
                      <a:pt x="2272" y="17008"/>
                    </a:cubicBezTo>
                    <a:cubicBezTo>
                      <a:pt x="2282" y="17090"/>
                      <a:pt x="2393" y="17416"/>
                      <a:pt x="2131" y="17579"/>
                    </a:cubicBezTo>
                    <a:cubicBezTo>
                      <a:pt x="2252" y="18285"/>
                      <a:pt x="2757" y="18177"/>
                      <a:pt x="2757" y="19128"/>
                    </a:cubicBezTo>
                    <a:cubicBezTo>
                      <a:pt x="2777" y="19100"/>
                      <a:pt x="2777" y="19100"/>
                      <a:pt x="2777" y="19100"/>
                    </a:cubicBezTo>
                    <a:cubicBezTo>
                      <a:pt x="2807" y="19073"/>
                      <a:pt x="2827" y="19046"/>
                      <a:pt x="2868" y="19046"/>
                    </a:cubicBezTo>
                    <a:cubicBezTo>
                      <a:pt x="3009" y="19046"/>
                      <a:pt x="2999" y="19291"/>
                      <a:pt x="3050" y="19535"/>
                    </a:cubicBezTo>
                    <a:cubicBezTo>
                      <a:pt x="3060" y="19589"/>
                      <a:pt x="3151" y="19725"/>
                      <a:pt x="3151" y="19725"/>
                    </a:cubicBezTo>
                    <a:cubicBezTo>
                      <a:pt x="3231" y="19807"/>
                      <a:pt x="3252" y="20160"/>
                      <a:pt x="3383" y="20160"/>
                    </a:cubicBezTo>
                    <a:cubicBezTo>
                      <a:pt x="3474" y="20160"/>
                      <a:pt x="3474" y="19943"/>
                      <a:pt x="3534" y="19888"/>
                    </a:cubicBezTo>
                    <a:cubicBezTo>
                      <a:pt x="3575" y="19861"/>
                      <a:pt x="3565" y="19861"/>
                      <a:pt x="3605" y="19861"/>
                    </a:cubicBezTo>
                    <a:cubicBezTo>
                      <a:pt x="3615" y="19915"/>
                      <a:pt x="3615" y="20024"/>
                      <a:pt x="3635" y="20078"/>
                    </a:cubicBezTo>
                    <a:cubicBezTo>
                      <a:pt x="3625" y="20078"/>
                      <a:pt x="3635" y="20106"/>
                      <a:pt x="3635" y="20133"/>
                    </a:cubicBezTo>
                    <a:cubicBezTo>
                      <a:pt x="3696" y="20160"/>
                      <a:pt x="3696" y="20160"/>
                      <a:pt x="3696" y="20160"/>
                    </a:cubicBezTo>
                    <a:cubicBezTo>
                      <a:pt x="3746" y="19970"/>
                      <a:pt x="3746" y="19671"/>
                      <a:pt x="3817" y="19589"/>
                    </a:cubicBezTo>
                    <a:cubicBezTo>
                      <a:pt x="3696" y="19399"/>
                      <a:pt x="3514" y="18693"/>
                      <a:pt x="3514" y="18285"/>
                    </a:cubicBezTo>
                    <a:cubicBezTo>
                      <a:pt x="3514" y="18149"/>
                      <a:pt x="3413" y="17986"/>
                      <a:pt x="3413" y="17796"/>
                    </a:cubicBezTo>
                    <a:cubicBezTo>
                      <a:pt x="3413" y="17742"/>
                      <a:pt x="3504" y="17307"/>
                      <a:pt x="3524" y="17226"/>
                    </a:cubicBezTo>
                    <a:cubicBezTo>
                      <a:pt x="3544" y="17253"/>
                      <a:pt x="3686" y="17063"/>
                      <a:pt x="3696" y="17035"/>
                    </a:cubicBezTo>
                    <a:cubicBezTo>
                      <a:pt x="3807" y="16927"/>
                      <a:pt x="3878" y="16845"/>
                      <a:pt x="4029" y="16845"/>
                    </a:cubicBezTo>
                    <a:cubicBezTo>
                      <a:pt x="4272" y="16845"/>
                      <a:pt x="4312" y="17144"/>
                      <a:pt x="4403" y="17525"/>
                    </a:cubicBezTo>
                    <a:cubicBezTo>
                      <a:pt x="4332" y="17660"/>
                      <a:pt x="4241" y="17525"/>
                      <a:pt x="4160" y="17525"/>
                    </a:cubicBezTo>
                    <a:cubicBezTo>
                      <a:pt x="4039" y="17525"/>
                      <a:pt x="3868" y="17823"/>
                      <a:pt x="3847" y="17823"/>
                    </a:cubicBezTo>
                    <a:cubicBezTo>
                      <a:pt x="3858" y="18068"/>
                      <a:pt x="3928" y="18041"/>
                      <a:pt x="3948" y="18177"/>
                    </a:cubicBezTo>
                    <a:cubicBezTo>
                      <a:pt x="4039" y="18584"/>
                      <a:pt x="4160" y="18747"/>
                      <a:pt x="4160" y="19209"/>
                    </a:cubicBezTo>
                    <a:cubicBezTo>
                      <a:pt x="4191" y="19155"/>
                      <a:pt x="4282" y="19046"/>
                      <a:pt x="4312" y="19019"/>
                    </a:cubicBezTo>
                    <a:cubicBezTo>
                      <a:pt x="4312" y="19209"/>
                      <a:pt x="4383" y="19291"/>
                      <a:pt x="4383" y="19481"/>
                    </a:cubicBezTo>
                    <a:cubicBezTo>
                      <a:pt x="4251" y="19481"/>
                      <a:pt x="4251" y="19481"/>
                      <a:pt x="4251" y="19481"/>
                    </a:cubicBezTo>
                    <a:cubicBezTo>
                      <a:pt x="4211" y="19481"/>
                      <a:pt x="4171" y="19589"/>
                      <a:pt x="4160" y="19780"/>
                    </a:cubicBezTo>
                    <a:cubicBezTo>
                      <a:pt x="4251" y="19807"/>
                      <a:pt x="4322" y="20051"/>
                      <a:pt x="4322" y="20269"/>
                    </a:cubicBezTo>
                    <a:cubicBezTo>
                      <a:pt x="4322" y="20405"/>
                      <a:pt x="4282" y="20459"/>
                      <a:pt x="4282" y="20568"/>
                    </a:cubicBezTo>
                    <a:cubicBezTo>
                      <a:pt x="4282" y="20676"/>
                      <a:pt x="4322" y="20785"/>
                      <a:pt x="4332" y="20812"/>
                    </a:cubicBezTo>
                    <a:cubicBezTo>
                      <a:pt x="4332" y="20703"/>
                      <a:pt x="4383" y="20703"/>
                      <a:pt x="4423" y="20676"/>
                    </a:cubicBezTo>
                    <a:cubicBezTo>
                      <a:pt x="4473" y="20622"/>
                      <a:pt x="4463" y="20568"/>
                      <a:pt x="4514" y="20513"/>
                    </a:cubicBezTo>
                    <a:cubicBezTo>
                      <a:pt x="4595" y="20432"/>
                      <a:pt x="4645" y="20486"/>
                      <a:pt x="4706" y="20350"/>
                    </a:cubicBezTo>
                    <a:cubicBezTo>
                      <a:pt x="4807" y="20513"/>
                      <a:pt x="4867" y="20513"/>
                      <a:pt x="4958" y="20595"/>
                    </a:cubicBezTo>
                    <a:cubicBezTo>
                      <a:pt x="5069" y="20703"/>
                      <a:pt x="5100" y="20975"/>
                      <a:pt x="5231" y="20975"/>
                    </a:cubicBezTo>
                    <a:cubicBezTo>
                      <a:pt x="5231" y="21029"/>
                      <a:pt x="5261" y="21057"/>
                      <a:pt x="5271" y="21111"/>
                    </a:cubicBezTo>
                    <a:cubicBezTo>
                      <a:pt x="5281" y="21220"/>
                      <a:pt x="5271" y="21383"/>
                      <a:pt x="5291" y="21546"/>
                    </a:cubicBezTo>
                    <a:cubicBezTo>
                      <a:pt x="5342" y="21383"/>
                      <a:pt x="5382" y="21600"/>
                      <a:pt x="5423" y="21600"/>
                    </a:cubicBezTo>
                    <a:cubicBezTo>
                      <a:pt x="5473" y="21600"/>
                      <a:pt x="5493" y="21491"/>
                      <a:pt x="5524" y="21410"/>
                    </a:cubicBezTo>
                    <a:cubicBezTo>
                      <a:pt x="5564" y="21301"/>
                      <a:pt x="5615" y="21301"/>
                      <a:pt x="5645" y="21220"/>
                    </a:cubicBezTo>
                    <a:cubicBezTo>
                      <a:pt x="5726" y="21002"/>
                      <a:pt x="5736" y="20703"/>
                      <a:pt x="5847" y="20703"/>
                    </a:cubicBezTo>
                    <a:cubicBezTo>
                      <a:pt x="5887" y="20703"/>
                      <a:pt x="5877" y="20758"/>
                      <a:pt x="5918" y="20758"/>
                    </a:cubicBezTo>
                    <a:cubicBezTo>
                      <a:pt x="5928" y="20894"/>
                      <a:pt x="6029" y="20785"/>
                      <a:pt x="6059" y="20785"/>
                    </a:cubicBezTo>
                    <a:cubicBezTo>
                      <a:pt x="6099" y="20785"/>
                      <a:pt x="6109" y="20921"/>
                      <a:pt x="6140" y="20921"/>
                    </a:cubicBezTo>
                    <a:cubicBezTo>
                      <a:pt x="6231" y="20921"/>
                      <a:pt x="6301" y="20785"/>
                      <a:pt x="6332" y="20622"/>
                    </a:cubicBezTo>
                    <a:cubicBezTo>
                      <a:pt x="6342" y="20649"/>
                      <a:pt x="6352" y="20622"/>
                      <a:pt x="6362" y="20622"/>
                    </a:cubicBezTo>
                    <a:cubicBezTo>
                      <a:pt x="6402" y="20622"/>
                      <a:pt x="6422" y="20350"/>
                      <a:pt x="6513" y="20350"/>
                    </a:cubicBezTo>
                    <a:cubicBezTo>
                      <a:pt x="6604" y="20350"/>
                      <a:pt x="6503" y="20975"/>
                      <a:pt x="6604" y="20975"/>
                    </a:cubicBezTo>
                    <a:cubicBezTo>
                      <a:pt x="6705" y="20975"/>
                      <a:pt x="6746" y="20758"/>
                      <a:pt x="6836" y="20758"/>
                    </a:cubicBezTo>
                    <a:cubicBezTo>
                      <a:pt x="6887" y="20758"/>
                      <a:pt x="6927" y="20758"/>
                      <a:pt x="6988" y="20785"/>
                    </a:cubicBezTo>
                    <a:cubicBezTo>
                      <a:pt x="6988" y="20731"/>
                      <a:pt x="6988" y="20731"/>
                      <a:pt x="6988" y="20731"/>
                    </a:cubicBezTo>
                    <a:cubicBezTo>
                      <a:pt x="6968" y="20459"/>
                      <a:pt x="6948" y="20377"/>
                      <a:pt x="6836" y="20323"/>
                    </a:cubicBezTo>
                    <a:cubicBezTo>
                      <a:pt x="6847" y="20078"/>
                      <a:pt x="6937" y="19535"/>
                      <a:pt x="7008" y="19535"/>
                    </a:cubicBezTo>
                    <a:cubicBezTo>
                      <a:pt x="7422" y="19535"/>
                      <a:pt x="7705" y="18965"/>
                      <a:pt x="7705" y="17633"/>
                    </a:cubicBezTo>
                    <a:cubicBezTo>
                      <a:pt x="7927" y="17525"/>
                      <a:pt x="7947" y="16791"/>
                      <a:pt x="8079" y="16845"/>
                    </a:cubicBezTo>
                    <a:cubicBezTo>
                      <a:pt x="8442" y="16954"/>
                      <a:pt x="8301" y="16302"/>
                      <a:pt x="8371" y="16112"/>
                    </a:cubicBezTo>
                    <a:cubicBezTo>
                      <a:pt x="8553" y="15704"/>
                      <a:pt x="8816" y="15704"/>
                      <a:pt x="9038" y="15351"/>
                    </a:cubicBezTo>
                    <a:cubicBezTo>
                      <a:pt x="9068" y="15297"/>
                      <a:pt x="9149" y="15052"/>
                      <a:pt x="9220" y="15052"/>
                    </a:cubicBezTo>
                    <a:cubicBezTo>
                      <a:pt x="9331" y="15052"/>
                      <a:pt x="9523" y="15405"/>
                      <a:pt x="9704" y="15405"/>
                    </a:cubicBezTo>
                    <a:cubicBezTo>
                      <a:pt x="9957" y="15405"/>
                      <a:pt x="9906" y="14509"/>
                      <a:pt x="10038" y="14509"/>
                    </a:cubicBezTo>
                    <a:cubicBezTo>
                      <a:pt x="10118" y="14509"/>
                      <a:pt x="10391" y="14617"/>
                      <a:pt x="10421" y="14808"/>
                    </a:cubicBezTo>
                    <a:cubicBezTo>
                      <a:pt x="10522" y="15568"/>
                      <a:pt x="10704" y="15161"/>
                      <a:pt x="10825" y="15161"/>
                    </a:cubicBezTo>
                    <a:cubicBezTo>
                      <a:pt x="11098" y="15161"/>
                      <a:pt x="11179" y="15758"/>
                      <a:pt x="11461" y="15758"/>
                    </a:cubicBezTo>
                    <a:cubicBezTo>
                      <a:pt x="11714" y="15758"/>
                      <a:pt x="12037" y="15134"/>
                      <a:pt x="12360" y="15460"/>
                    </a:cubicBezTo>
                    <a:cubicBezTo>
                      <a:pt x="12784" y="15922"/>
                      <a:pt x="12572" y="13911"/>
                      <a:pt x="13138" y="13911"/>
                    </a:cubicBezTo>
                    <a:cubicBezTo>
                      <a:pt x="13532" y="13911"/>
                      <a:pt x="13521" y="14753"/>
                      <a:pt x="13673" y="15405"/>
                    </a:cubicBezTo>
                    <a:cubicBezTo>
                      <a:pt x="13734" y="15650"/>
                      <a:pt x="13925" y="15677"/>
                      <a:pt x="14006" y="15894"/>
                    </a:cubicBezTo>
                    <a:cubicBezTo>
                      <a:pt x="14067" y="16030"/>
                      <a:pt x="14117" y="16492"/>
                      <a:pt x="14249" y="16492"/>
                    </a:cubicBezTo>
                    <a:cubicBezTo>
                      <a:pt x="14400" y="16492"/>
                      <a:pt x="14420" y="16112"/>
                      <a:pt x="14602" y="16112"/>
                    </a:cubicBezTo>
                    <a:cubicBezTo>
                      <a:pt x="14602" y="16411"/>
                      <a:pt x="14602" y="16411"/>
                      <a:pt x="14602" y="16411"/>
                    </a:cubicBezTo>
                    <a:cubicBezTo>
                      <a:pt x="14511" y="16682"/>
                      <a:pt x="14471" y="17334"/>
                      <a:pt x="14360" y="17497"/>
                    </a:cubicBezTo>
                    <a:cubicBezTo>
                      <a:pt x="14259" y="17660"/>
                      <a:pt x="14077" y="17688"/>
                      <a:pt x="14137" y="17796"/>
                    </a:cubicBezTo>
                    <a:cubicBezTo>
                      <a:pt x="14289" y="18068"/>
                      <a:pt x="14117" y="18584"/>
                      <a:pt x="14117" y="18584"/>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57" name="Shape 1904"/>
              <p:cNvSpPr>
                <a:spLocks/>
              </p:cNvSpPr>
              <p:nvPr/>
            </p:nvSpPr>
            <p:spPr bwMode="auto">
              <a:xfrm>
                <a:off x="1223381" y="1141536"/>
                <a:ext cx="1389229" cy="876616"/>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16460" y="13644"/>
                    </a:moveTo>
                    <a:cubicBezTo>
                      <a:pt x="16432" y="13644"/>
                      <a:pt x="16432" y="13644"/>
                      <a:pt x="16432" y="13644"/>
                    </a:cubicBezTo>
                    <a:cubicBezTo>
                      <a:pt x="16432" y="13644"/>
                      <a:pt x="16432" y="13333"/>
                      <a:pt x="16432" y="13244"/>
                    </a:cubicBezTo>
                    <a:cubicBezTo>
                      <a:pt x="16347" y="13244"/>
                      <a:pt x="16095" y="13067"/>
                      <a:pt x="16095" y="12756"/>
                    </a:cubicBezTo>
                    <a:cubicBezTo>
                      <a:pt x="16095" y="12533"/>
                      <a:pt x="16319" y="12533"/>
                      <a:pt x="16347" y="12267"/>
                    </a:cubicBezTo>
                    <a:cubicBezTo>
                      <a:pt x="16460" y="11733"/>
                      <a:pt x="16993" y="11733"/>
                      <a:pt x="17246" y="11378"/>
                    </a:cubicBezTo>
                    <a:cubicBezTo>
                      <a:pt x="17162" y="11156"/>
                      <a:pt x="16965" y="11378"/>
                      <a:pt x="16797" y="11200"/>
                    </a:cubicBezTo>
                    <a:cubicBezTo>
                      <a:pt x="16713" y="11111"/>
                      <a:pt x="16656" y="10933"/>
                      <a:pt x="16516" y="10933"/>
                    </a:cubicBezTo>
                    <a:cubicBezTo>
                      <a:pt x="16432" y="10933"/>
                      <a:pt x="16432" y="11378"/>
                      <a:pt x="16347" y="11378"/>
                    </a:cubicBezTo>
                    <a:cubicBezTo>
                      <a:pt x="16235" y="11378"/>
                      <a:pt x="16123" y="11422"/>
                      <a:pt x="16010" y="11333"/>
                    </a:cubicBezTo>
                    <a:cubicBezTo>
                      <a:pt x="15870" y="11200"/>
                      <a:pt x="15926" y="10978"/>
                      <a:pt x="15786" y="10800"/>
                    </a:cubicBezTo>
                    <a:cubicBezTo>
                      <a:pt x="15730" y="10756"/>
                      <a:pt x="15505" y="10667"/>
                      <a:pt x="15505" y="10489"/>
                    </a:cubicBezTo>
                    <a:cubicBezTo>
                      <a:pt x="15505" y="10089"/>
                      <a:pt x="15870" y="10222"/>
                      <a:pt x="16038" y="10000"/>
                    </a:cubicBezTo>
                    <a:cubicBezTo>
                      <a:pt x="16207" y="9822"/>
                      <a:pt x="16488" y="9556"/>
                      <a:pt x="16572" y="9289"/>
                    </a:cubicBezTo>
                    <a:cubicBezTo>
                      <a:pt x="16600" y="9244"/>
                      <a:pt x="16656" y="9022"/>
                      <a:pt x="16769" y="9022"/>
                    </a:cubicBezTo>
                    <a:cubicBezTo>
                      <a:pt x="16881" y="9022"/>
                      <a:pt x="17022" y="9289"/>
                      <a:pt x="17022" y="9422"/>
                    </a:cubicBezTo>
                    <a:cubicBezTo>
                      <a:pt x="17022" y="9733"/>
                      <a:pt x="16769" y="9867"/>
                      <a:pt x="16769" y="10222"/>
                    </a:cubicBezTo>
                    <a:cubicBezTo>
                      <a:pt x="17134" y="10222"/>
                      <a:pt x="17415" y="9600"/>
                      <a:pt x="17808" y="9600"/>
                    </a:cubicBezTo>
                    <a:cubicBezTo>
                      <a:pt x="17949" y="9600"/>
                      <a:pt x="18005" y="9822"/>
                      <a:pt x="18201" y="9822"/>
                    </a:cubicBezTo>
                    <a:cubicBezTo>
                      <a:pt x="18145" y="10044"/>
                      <a:pt x="18201" y="10044"/>
                      <a:pt x="18201" y="10267"/>
                    </a:cubicBezTo>
                    <a:cubicBezTo>
                      <a:pt x="18201" y="10444"/>
                      <a:pt x="18061" y="10444"/>
                      <a:pt x="18061" y="10667"/>
                    </a:cubicBezTo>
                    <a:cubicBezTo>
                      <a:pt x="18061" y="10756"/>
                      <a:pt x="18117" y="11022"/>
                      <a:pt x="18201" y="11022"/>
                    </a:cubicBezTo>
                    <a:cubicBezTo>
                      <a:pt x="18229" y="11022"/>
                      <a:pt x="18286" y="10889"/>
                      <a:pt x="18370" y="10889"/>
                    </a:cubicBezTo>
                    <a:cubicBezTo>
                      <a:pt x="18510" y="10889"/>
                      <a:pt x="18707" y="11067"/>
                      <a:pt x="18707" y="11289"/>
                    </a:cubicBezTo>
                    <a:cubicBezTo>
                      <a:pt x="18707" y="11422"/>
                      <a:pt x="18595" y="11556"/>
                      <a:pt x="18510" y="11556"/>
                    </a:cubicBezTo>
                    <a:cubicBezTo>
                      <a:pt x="18510" y="11733"/>
                      <a:pt x="18510" y="11733"/>
                      <a:pt x="18510" y="11733"/>
                    </a:cubicBezTo>
                    <a:cubicBezTo>
                      <a:pt x="18538" y="11778"/>
                      <a:pt x="18538" y="11867"/>
                      <a:pt x="18623" y="11911"/>
                    </a:cubicBezTo>
                    <a:cubicBezTo>
                      <a:pt x="18623" y="12000"/>
                      <a:pt x="18679" y="12089"/>
                      <a:pt x="18679" y="12222"/>
                    </a:cubicBezTo>
                    <a:cubicBezTo>
                      <a:pt x="18679" y="12267"/>
                      <a:pt x="18566" y="12533"/>
                      <a:pt x="18566" y="12667"/>
                    </a:cubicBezTo>
                    <a:cubicBezTo>
                      <a:pt x="18566" y="12756"/>
                      <a:pt x="18566" y="12844"/>
                      <a:pt x="18651" y="12889"/>
                    </a:cubicBezTo>
                    <a:cubicBezTo>
                      <a:pt x="18623" y="12978"/>
                      <a:pt x="18566" y="13022"/>
                      <a:pt x="18566" y="13111"/>
                    </a:cubicBezTo>
                    <a:cubicBezTo>
                      <a:pt x="18763" y="13111"/>
                      <a:pt x="18763" y="13111"/>
                      <a:pt x="18763" y="13111"/>
                    </a:cubicBezTo>
                    <a:cubicBezTo>
                      <a:pt x="18819" y="13022"/>
                      <a:pt x="18847" y="13022"/>
                      <a:pt x="18988" y="12933"/>
                    </a:cubicBezTo>
                    <a:cubicBezTo>
                      <a:pt x="18988" y="12756"/>
                      <a:pt x="19297" y="12756"/>
                      <a:pt x="19381" y="12711"/>
                    </a:cubicBezTo>
                    <a:cubicBezTo>
                      <a:pt x="19550" y="12622"/>
                      <a:pt x="19634" y="12400"/>
                      <a:pt x="19634" y="11956"/>
                    </a:cubicBezTo>
                    <a:cubicBezTo>
                      <a:pt x="19634" y="11200"/>
                      <a:pt x="19437" y="10756"/>
                      <a:pt x="19184" y="10311"/>
                    </a:cubicBezTo>
                    <a:cubicBezTo>
                      <a:pt x="19072" y="10133"/>
                      <a:pt x="18932" y="9956"/>
                      <a:pt x="18960" y="9644"/>
                    </a:cubicBezTo>
                    <a:cubicBezTo>
                      <a:pt x="19100" y="9644"/>
                      <a:pt x="19241" y="9511"/>
                      <a:pt x="19325" y="9333"/>
                    </a:cubicBezTo>
                    <a:cubicBezTo>
                      <a:pt x="19409" y="9200"/>
                      <a:pt x="19634" y="9022"/>
                      <a:pt x="19690" y="8844"/>
                    </a:cubicBezTo>
                    <a:cubicBezTo>
                      <a:pt x="19859" y="8311"/>
                      <a:pt x="19943" y="8000"/>
                      <a:pt x="20252" y="7644"/>
                    </a:cubicBezTo>
                    <a:cubicBezTo>
                      <a:pt x="20252" y="7644"/>
                      <a:pt x="20729" y="6800"/>
                      <a:pt x="20308" y="6356"/>
                    </a:cubicBezTo>
                    <a:cubicBezTo>
                      <a:pt x="20139" y="6178"/>
                      <a:pt x="20645" y="6133"/>
                      <a:pt x="20926" y="5867"/>
                    </a:cubicBezTo>
                    <a:cubicBezTo>
                      <a:pt x="21235" y="5600"/>
                      <a:pt x="21347" y="4533"/>
                      <a:pt x="21600" y="4089"/>
                    </a:cubicBezTo>
                    <a:cubicBezTo>
                      <a:pt x="21600" y="3600"/>
                      <a:pt x="21600" y="3600"/>
                      <a:pt x="21600" y="3600"/>
                    </a:cubicBezTo>
                    <a:cubicBezTo>
                      <a:pt x="21094" y="3600"/>
                      <a:pt x="21038" y="4222"/>
                      <a:pt x="20617" y="4222"/>
                    </a:cubicBezTo>
                    <a:cubicBezTo>
                      <a:pt x="20252" y="4222"/>
                      <a:pt x="20111" y="3467"/>
                      <a:pt x="19943" y="3244"/>
                    </a:cubicBezTo>
                    <a:cubicBezTo>
                      <a:pt x="19718" y="2889"/>
                      <a:pt x="19184" y="2844"/>
                      <a:pt x="19016" y="2444"/>
                    </a:cubicBezTo>
                    <a:cubicBezTo>
                      <a:pt x="18595" y="1378"/>
                      <a:pt x="18623" y="0"/>
                      <a:pt x="17527" y="0"/>
                    </a:cubicBezTo>
                    <a:cubicBezTo>
                      <a:pt x="15954" y="0"/>
                      <a:pt x="16544" y="3289"/>
                      <a:pt x="15364" y="2533"/>
                    </a:cubicBezTo>
                    <a:cubicBezTo>
                      <a:pt x="14466" y="2000"/>
                      <a:pt x="13567" y="3022"/>
                      <a:pt x="12864" y="3022"/>
                    </a:cubicBezTo>
                    <a:cubicBezTo>
                      <a:pt x="12078" y="3022"/>
                      <a:pt x="11853" y="2044"/>
                      <a:pt x="11095" y="2044"/>
                    </a:cubicBezTo>
                    <a:cubicBezTo>
                      <a:pt x="10758" y="2044"/>
                      <a:pt x="10252" y="2711"/>
                      <a:pt x="9971" y="1467"/>
                    </a:cubicBezTo>
                    <a:cubicBezTo>
                      <a:pt x="9887" y="1156"/>
                      <a:pt x="9129" y="978"/>
                      <a:pt x="8904" y="978"/>
                    </a:cubicBezTo>
                    <a:cubicBezTo>
                      <a:pt x="8539" y="978"/>
                      <a:pt x="8679" y="2444"/>
                      <a:pt x="7977" y="2444"/>
                    </a:cubicBezTo>
                    <a:cubicBezTo>
                      <a:pt x="7472" y="2444"/>
                      <a:pt x="6938" y="1867"/>
                      <a:pt x="6629" y="1867"/>
                    </a:cubicBezTo>
                    <a:cubicBezTo>
                      <a:pt x="6432" y="1867"/>
                      <a:pt x="6208" y="2267"/>
                      <a:pt x="6123" y="2356"/>
                    </a:cubicBezTo>
                    <a:cubicBezTo>
                      <a:pt x="5505" y="2933"/>
                      <a:pt x="4775" y="2933"/>
                      <a:pt x="4269" y="3600"/>
                    </a:cubicBezTo>
                    <a:cubicBezTo>
                      <a:pt x="4073" y="3911"/>
                      <a:pt x="4466" y="4978"/>
                      <a:pt x="3455" y="4800"/>
                    </a:cubicBezTo>
                    <a:cubicBezTo>
                      <a:pt x="3090" y="4711"/>
                      <a:pt x="3034" y="5911"/>
                      <a:pt x="2416" y="6089"/>
                    </a:cubicBezTo>
                    <a:cubicBezTo>
                      <a:pt x="2416" y="8267"/>
                      <a:pt x="1629" y="9200"/>
                      <a:pt x="478" y="9200"/>
                    </a:cubicBezTo>
                    <a:cubicBezTo>
                      <a:pt x="281" y="9200"/>
                      <a:pt x="28" y="10089"/>
                      <a:pt x="0" y="10489"/>
                    </a:cubicBezTo>
                    <a:cubicBezTo>
                      <a:pt x="309" y="10578"/>
                      <a:pt x="365" y="10711"/>
                      <a:pt x="421" y="11156"/>
                    </a:cubicBezTo>
                    <a:cubicBezTo>
                      <a:pt x="421" y="11244"/>
                      <a:pt x="421" y="11244"/>
                      <a:pt x="421" y="11244"/>
                    </a:cubicBezTo>
                    <a:cubicBezTo>
                      <a:pt x="421" y="11600"/>
                      <a:pt x="534" y="11511"/>
                      <a:pt x="702" y="11600"/>
                    </a:cubicBezTo>
                    <a:cubicBezTo>
                      <a:pt x="843" y="11644"/>
                      <a:pt x="786" y="11911"/>
                      <a:pt x="871" y="12044"/>
                    </a:cubicBezTo>
                    <a:cubicBezTo>
                      <a:pt x="1039" y="12311"/>
                      <a:pt x="1180" y="12311"/>
                      <a:pt x="1404" y="12444"/>
                    </a:cubicBezTo>
                    <a:cubicBezTo>
                      <a:pt x="1629" y="12400"/>
                      <a:pt x="1713" y="12089"/>
                      <a:pt x="1938" y="12089"/>
                    </a:cubicBezTo>
                    <a:cubicBezTo>
                      <a:pt x="2050" y="12089"/>
                      <a:pt x="2331" y="12444"/>
                      <a:pt x="2331" y="12622"/>
                    </a:cubicBezTo>
                    <a:cubicBezTo>
                      <a:pt x="2331" y="13156"/>
                      <a:pt x="1854" y="13067"/>
                      <a:pt x="1854" y="13600"/>
                    </a:cubicBezTo>
                    <a:cubicBezTo>
                      <a:pt x="1854" y="13822"/>
                      <a:pt x="2050" y="13867"/>
                      <a:pt x="2050" y="14089"/>
                    </a:cubicBezTo>
                    <a:cubicBezTo>
                      <a:pt x="2050" y="14356"/>
                      <a:pt x="1910" y="14311"/>
                      <a:pt x="1770" y="14311"/>
                    </a:cubicBezTo>
                    <a:cubicBezTo>
                      <a:pt x="1770" y="14489"/>
                      <a:pt x="1770" y="14489"/>
                      <a:pt x="1770" y="14489"/>
                    </a:cubicBezTo>
                    <a:cubicBezTo>
                      <a:pt x="1798" y="14711"/>
                      <a:pt x="1798" y="14889"/>
                      <a:pt x="1826" y="15111"/>
                    </a:cubicBezTo>
                    <a:cubicBezTo>
                      <a:pt x="1854" y="15244"/>
                      <a:pt x="1994" y="15200"/>
                      <a:pt x="2050" y="15244"/>
                    </a:cubicBezTo>
                    <a:cubicBezTo>
                      <a:pt x="2247" y="15333"/>
                      <a:pt x="2331" y="15600"/>
                      <a:pt x="2556" y="15689"/>
                    </a:cubicBezTo>
                    <a:cubicBezTo>
                      <a:pt x="2809" y="15778"/>
                      <a:pt x="2949" y="15644"/>
                      <a:pt x="3090" y="15867"/>
                    </a:cubicBezTo>
                    <a:cubicBezTo>
                      <a:pt x="3258" y="16133"/>
                      <a:pt x="3371" y="16044"/>
                      <a:pt x="3567" y="16178"/>
                    </a:cubicBezTo>
                    <a:cubicBezTo>
                      <a:pt x="3651" y="16267"/>
                      <a:pt x="3651" y="16400"/>
                      <a:pt x="3708" y="16578"/>
                    </a:cubicBezTo>
                    <a:cubicBezTo>
                      <a:pt x="3736" y="16711"/>
                      <a:pt x="3848" y="16533"/>
                      <a:pt x="3904" y="16578"/>
                    </a:cubicBezTo>
                    <a:cubicBezTo>
                      <a:pt x="4101" y="16800"/>
                      <a:pt x="4213" y="17067"/>
                      <a:pt x="4494" y="17067"/>
                    </a:cubicBezTo>
                    <a:cubicBezTo>
                      <a:pt x="4663" y="17067"/>
                      <a:pt x="4831" y="17067"/>
                      <a:pt x="5000" y="17067"/>
                    </a:cubicBezTo>
                    <a:cubicBezTo>
                      <a:pt x="5112" y="17067"/>
                      <a:pt x="5168" y="16978"/>
                      <a:pt x="5224" y="16978"/>
                    </a:cubicBezTo>
                    <a:cubicBezTo>
                      <a:pt x="5309" y="16978"/>
                      <a:pt x="5337" y="17289"/>
                      <a:pt x="5365" y="17422"/>
                    </a:cubicBezTo>
                    <a:cubicBezTo>
                      <a:pt x="5533" y="17289"/>
                      <a:pt x="5590" y="16933"/>
                      <a:pt x="5899" y="16933"/>
                    </a:cubicBezTo>
                    <a:cubicBezTo>
                      <a:pt x="6151" y="16933"/>
                      <a:pt x="6292" y="17156"/>
                      <a:pt x="6488" y="17156"/>
                    </a:cubicBezTo>
                    <a:cubicBezTo>
                      <a:pt x="6685" y="17156"/>
                      <a:pt x="7078" y="16622"/>
                      <a:pt x="7163" y="16533"/>
                    </a:cubicBezTo>
                    <a:cubicBezTo>
                      <a:pt x="7247" y="16444"/>
                      <a:pt x="7275" y="16400"/>
                      <a:pt x="7303" y="16311"/>
                    </a:cubicBezTo>
                    <a:cubicBezTo>
                      <a:pt x="7415" y="16133"/>
                      <a:pt x="7584" y="16356"/>
                      <a:pt x="7724" y="16267"/>
                    </a:cubicBezTo>
                    <a:cubicBezTo>
                      <a:pt x="7837" y="16089"/>
                      <a:pt x="7837" y="16089"/>
                      <a:pt x="7837" y="16089"/>
                    </a:cubicBezTo>
                    <a:cubicBezTo>
                      <a:pt x="7921" y="16089"/>
                      <a:pt x="7921" y="16089"/>
                      <a:pt x="7921" y="16089"/>
                    </a:cubicBezTo>
                    <a:cubicBezTo>
                      <a:pt x="8005" y="16756"/>
                      <a:pt x="8258" y="16711"/>
                      <a:pt x="8567" y="16933"/>
                    </a:cubicBezTo>
                    <a:cubicBezTo>
                      <a:pt x="8679" y="17244"/>
                      <a:pt x="8876" y="17378"/>
                      <a:pt x="8876" y="17778"/>
                    </a:cubicBezTo>
                    <a:cubicBezTo>
                      <a:pt x="8876" y="18533"/>
                      <a:pt x="8539" y="18578"/>
                      <a:pt x="8539" y="19289"/>
                    </a:cubicBezTo>
                    <a:cubicBezTo>
                      <a:pt x="8539" y="19378"/>
                      <a:pt x="8567" y="19511"/>
                      <a:pt x="8595" y="19511"/>
                    </a:cubicBezTo>
                    <a:cubicBezTo>
                      <a:pt x="8679" y="19511"/>
                      <a:pt x="8764" y="19378"/>
                      <a:pt x="8848" y="19378"/>
                    </a:cubicBezTo>
                    <a:cubicBezTo>
                      <a:pt x="8960" y="19378"/>
                      <a:pt x="8988" y="19956"/>
                      <a:pt x="9101" y="20000"/>
                    </a:cubicBezTo>
                    <a:cubicBezTo>
                      <a:pt x="9101" y="20400"/>
                      <a:pt x="9269" y="20800"/>
                      <a:pt x="9494" y="20800"/>
                    </a:cubicBezTo>
                    <a:cubicBezTo>
                      <a:pt x="9606" y="20800"/>
                      <a:pt x="9634" y="20756"/>
                      <a:pt x="9719" y="20756"/>
                    </a:cubicBezTo>
                    <a:cubicBezTo>
                      <a:pt x="9775" y="20756"/>
                      <a:pt x="9775" y="20756"/>
                      <a:pt x="9775" y="20756"/>
                    </a:cubicBezTo>
                    <a:cubicBezTo>
                      <a:pt x="9775" y="20933"/>
                      <a:pt x="9831" y="20978"/>
                      <a:pt x="9859" y="20978"/>
                    </a:cubicBezTo>
                    <a:cubicBezTo>
                      <a:pt x="9887" y="20978"/>
                      <a:pt x="9915" y="20889"/>
                      <a:pt x="9915" y="20800"/>
                    </a:cubicBezTo>
                    <a:cubicBezTo>
                      <a:pt x="9915" y="20622"/>
                      <a:pt x="9915" y="20489"/>
                      <a:pt x="9915" y="20311"/>
                    </a:cubicBezTo>
                    <a:cubicBezTo>
                      <a:pt x="9915" y="20311"/>
                      <a:pt x="10196" y="20178"/>
                      <a:pt x="10252" y="20178"/>
                    </a:cubicBezTo>
                    <a:cubicBezTo>
                      <a:pt x="10646" y="20178"/>
                      <a:pt x="10646" y="20178"/>
                      <a:pt x="10646" y="20178"/>
                    </a:cubicBezTo>
                    <a:cubicBezTo>
                      <a:pt x="10814" y="20311"/>
                      <a:pt x="10954" y="19911"/>
                      <a:pt x="11151" y="19911"/>
                    </a:cubicBezTo>
                    <a:cubicBezTo>
                      <a:pt x="11348" y="19911"/>
                      <a:pt x="11460" y="20133"/>
                      <a:pt x="11685" y="20133"/>
                    </a:cubicBezTo>
                    <a:cubicBezTo>
                      <a:pt x="11685" y="20622"/>
                      <a:pt x="11909" y="20800"/>
                      <a:pt x="12106" y="20889"/>
                    </a:cubicBezTo>
                    <a:cubicBezTo>
                      <a:pt x="12106" y="20889"/>
                      <a:pt x="12106" y="20889"/>
                      <a:pt x="12106" y="20889"/>
                    </a:cubicBezTo>
                    <a:cubicBezTo>
                      <a:pt x="12331" y="21067"/>
                      <a:pt x="12471" y="20933"/>
                      <a:pt x="12696" y="21111"/>
                    </a:cubicBezTo>
                    <a:cubicBezTo>
                      <a:pt x="12696" y="21200"/>
                      <a:pt x="12668" y="21600"/>
                      <a:pt x="12752" y="21600"/>
                    </a:cubicBezTo>
                    <a:cubicBezTo>
                      <a:pt x="12893" y="21600"/>
                      <a:pt x="12836" y="21333"/>
                      <a:pt x="12921" y="21200"/>
                    </a:cubicBezTo>
                    <a:cubicBezTo>
                      <a:pt x="13005" y="21067"/>
                      <a:pt x="13258" y="20978"/>
                      <a:pt x="13370" y="20889"/>
                    </a:cubicBezTo>
                    <a:cubicBezTo>
                      <a:pt x="13595" y="20711"/>
                      <a:pt x="13820" y="20800"/>
                      <a:pt x="13988" y="20578"/>
                    </a:cubicBezTo>
                    <a:cubicBezTo>
                      <a:pt x="13988" y="20578"/>
                      <a:pt x="14100" y="20222"/>
                      <a:pt x="14128" y="20222"/>
                    </a:cubicBezTo>
                    <a:cubicBezTo>
                      <a:pt x="14241" y="20222"/>
                      <a:pt x="14325" y="20356"/>
                      <a:pt x="14437" y="20356"/>
                    </a:cubicBezTo>
                    <a:cubicBezTo>
                      <a:pt x="14999" y="20356"/>
                      <a:pt x="15140" y="19822"/>
                      <a:pt x="15505" y="19511"/>
                    </a:cubicBezTo>
                    <a:cubicBezTo>
                      <a:pt x="15589" y="19422"/>
                      <a:pt x="15645" y="19333"/>
                      <a:pt x="15673" y="19156"/>
                    </a:cubicBezTo>
                    <a:cubicBezTo>
                      <a:pt x="15982" y="19156"/>
                      <a:pt x="16067" y="18400"/>
                      <a:pt x="16179" y="18044"/>
                    </a:cubicBezTo>
                    <a:cubicBezTo>
                      <a:pt x="16235" y="17822"/>
                      <a:pt x="16572" y="17022"/>
                      <a:pt x="16769" y="16978"/>
                    </a:cubicBezTo>
                    <a:cubicBezTo>
                      <a:pt x="16769" y="16533"/>
                      <a:pt x="16965" y="16356"/>
                      <a:pt x="16965" y="15778"/>
                    </a:cubicBezTo>
                    <a:cubicBezTo>
                      <a:pt x="16965" y="14933"/>
                      <a:pt x="16825" y="14622"/>
                      <a:pt x="16600" y="14089"/>
                    </a:cubicBezTo>
                    <a:cubicBezTo>
                      <a:pt x="16572" y="14000"/>
                      <a:pt x="16572" y="13733"/>
                      <a:pt x="16460" y="13644"/>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58" name="Shape 1905"/>
              <p:cNvSpPr>
                <a:spLocks/>
              </p:cNvSpPr>
              <p:nvPr/>
            </p:nvSpPr>
            <p:spPr bwMode="auto">
              <a:xfrm>
                <a:off x="3603375" y="484615"/>
                <a:ext cx="79693" cy="34462"/>
              </a:xfrm>
              <a:custGeom>
                <a:avLst/>
                <a:gdLst>
                  <a:gd name="T0" fmla="*/ 7383472 w 21600"/>
                  <a:gd name="T1" fmla="*/ 111649 h 21600"/>
                  <a:gd name="T2" fmla="*/ 7383472 w 21600"/>
                  <a:gd name="T3" fmla="*/ 111649 h 21600"/>
                  <a:gd name="T4" fmla="*/ 7383472 w 21600"/>
                  <a:gd name="T5" fmla="*/ 111649 h 21600"/>
                  <a:gd name="T6" fmla="*/ 7383472 w 21600"/>
                  <a:gd name="T7" fmla="*/ 111649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1964" y="21600"/>
                    </a:moveTo>
                    <a:cubicBezTo>
                      <a:pt x="491" y="21600"/>
                      <a:pt x="0" y="19326"/>
                      <a:pt x="0" y="15916"/>
                    </a:cubicBezTo>
                    <a:cubicBezTo>
                      <a:pt x="0" y="9095"/>
                      <a:pt x="6382" y="0"/>
                      <a:pt x="9818" y="0"/>
                    </a:cubicBezTo>
                    <a:cubicBezTo>
                      <a:pt x="13255" y="0"/>
                      <a:pt x="21600" y="4547"/>
                      <a:pt x="21600" y="12505"/>
                    </a:cubicBezTo>
                    <a:cubicBezTo>
                      <a:pt x="21600" y="19326"/>
                      <a:pt x="4418" y="21600"/>
                      <a:pt x="1964" y="2160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59" name="Shape 1906"/>
              <p:cNvSpPr>
                <a:spLocks/>
              </p:cNvSpPr>
              <p:nvPr/>
            </p:nvSpPr>
            <p:spPr bwMode="auto">
              <a:xfrm>
                <a:off x="3362144" y="549230"/>
                <a:ext cx="32310" cy="19386"/>
              </a:xfrm>
              <a:custGeom>
                <a:avLst/>
                <a:gdLst>
                  <a:gd name="T0" fmla="*/ 80880 w 21600"/>
                  <a:gd name="T1" fmla="*/ 6289 h 21600"/>
                  <a:gd name="T2" fmla="*/ 80880 w 21600"/>
                  <a:gd name="T3" fmla="*/ 6289 h 21600"/>
                  <a:gd name="T4" fmla="*/ 80880 w 21600"/>
                  <a:gd name="T5" fmla="*/ 6289 h 21600"/>
                  <a:gd name="T6" fmla="*/ 80880 w 21600"/>
                  <a:gd name="T7" fmla="*/ 6289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15600" y="21600"/>
                    </a:moveTo>
                    <a:cubicBezTo>
                      <a:pt x="18000" y="21600"/>
                      <a:pt x="21600" y="17280"/>
                      <a:pt x="21600" y="12960"/>
                    </a:cubicBezTo>
                    <a:cubicBezTo>
                      <a:pt x="21600" y="6480"/>
                      <a:pt x="18000" y="4320"/>
                      <a:pt x="18000" y="0"/>
                    </a:cubicBezTo>
                    <a:cubicBezTo>
                      <a:pt x="0" y="0"/>
                      <a:pt x="0" y="0"/>
                      <a:pt x="0" y="0"/>
                    </a:cubicBezTo>
                    <a:cubicBezTo>
                      <a:pt x="3600" y="12960"/>
                      <a:pt x="8400" y="21600"/>
                      <a:pt x="15600" y="2160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60" name="Shape 1907"/>
              <p:cNvSpPr>
                <a:spLocks/>
              </p:cNvSpPr>
              <p:nvPr/>
            </p:nvSpPr>
            <p:spPr bwMode="auto">
              <a:xfrm>
                <a:off x="2621223" y="297230"/>
                <a:ext cx="15079" cy="17232"/>
              </a:xfrm>
              <a:custGeom>
                <a:avLst/>
                <a:gdLst>
                  <a:gd name="T0" fmla="*/ 1791 w 21600"/>
                  <a:gd name="T1" fmla="*/ 3490 h 21600"/>
                  <a:gd name="T2" fmla="*/ 1791 w 21600"/>
                  <a:gd name="T3" fmla="*/ 3490 h 21600"/>
                  <a:gd name="T4" fmla="*/ 1791 w 21600"/>
                  <a:gd name="T5" fmla="*/ 3490 h 21600"/>
                  <a:gd name="T6" fmla="*/ 1791 w 21600"/>
                  <a:gd name="T7" fmla="*/ 3490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21600" y="10800"/>
                    </a:moveTo>
                    <a:cubicBezTo>
                      <a:pt x="8100" y="0"/>
                      <a:pt x="8100" y="0"/>
                      <a:pt x="8100" y="0"/>
                    </a:cubicBezTo>
                    <a:cubicBezTo>
                      <a:pt x="5400" y="4320"/>
                      <a:pt x="0" y="8640"/>
                      <a:pt x="0" y="15120"/>
                    </a:cubicBezTo>
                    <a:cubicBezTo>
                      <a:pt x="0" y="19440"/>
                      <a:pt x="2700" y="21600"/>
                      <a:pt x="8100" y="21600"/>
                    </a:cubicBezTo>
                    <a:cubicBezTo>
                      <a:pt x="18900" y="21600"/>
                      <a:pt x="18900" y="12960"/>
                      <a:pt x="21600" y="8640"/>
                    </a:cubicBezTo>
                    <a:cubicBezTo>
                      <a:pt x="16200" y="8640"/>
                      <a:pt x="16200" y="8640"/>
                      <a:pt x="16200" y="8640"/>
                    </a:cubicBezTo>
                    <a:lnTo>
                      <a:pt x="21600" y="10800"/>
                    </a:lnTo>
                    <a:close/>
                  </a:path>
                </a:pathLst>
              </a:custGeom>
              <a:solidFill>
                <a:srgbClr val="D1D2D7"/>
              </a:solidFill>
              <a:ln w="9525">
                <a:solidFill>
                  <a:srgbClr val="FFFFFF"/>
                </a:solidFill>
                <a:round/>
                <a:headEnd/>
                <a:tailEnd/>
              </a:ln>
            </p:spPr>
            <p:txBody>
              <a:bodyPr lIns="0" tIns="0" rIns="0" bIns="0"/>
              <a:lstStyle/>
              <a:p>
                <a:endParaRPr lang="es-ES_tradnl"/>
              </a:p>
            </p:txBody>
          </p:sp>
          <p:sp>
            <p:nvSpPr>
              <p:cNvPr id="61" name="Shape 1908"/>
              <p:cNvSpPr>
                <a:spLocks/>
              </p:cNvSpPr>
              <p:nvPr/>
            </p:nvSpPr>
            <p:spPr bwMode="auto">
              <a:xfrm>
                <a:off x="2084917" y="355384"/>
                <a:ext cx="36617" cy="21540"/>
              </a:xfrm>
              <a:custGeom>
                <a:avLst/>
                <a:gdLst>
                  <a:gd name="T0" fmla="*/ 151211 w 21600"/>
                  <a:gd name="T1" fmla="*/ 10650 h 21600"/>
                  <a:gd name="T2" fmla="*/ 151211 w 21600"/>
                  <a:gd name="T3" fmla="*/ 10650 h 21600"/>
                  <a:gd name="T4" fmla="*/ 151211 w 21600"/>
                  <a:gd name="T5" fmla="*/ 10650 h 21600"/>
                  <a:gd name="T6" fmla="*/ 151211 w 21600"/>
                  <a:gd name="T7" fmla="*/ 10650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21600" y="16200"/>
                    </a:moveTo>
                    <a:cubicBezTo>
                      <a:pt x="18360" y="19800"/>
                      <a:pt x="15120" y="21600"/>
                      <a:pt x="10800" y="21600"/>
                    </a:cubicBezTo>
                    <a:cubicBezTo>
                      <a:pt x="5400" y="21600"/>
                      <a:pt x="0" y="19800"/>
                      <a:pt x="0" y="12600"/>
                    </a:cubicBezTo>
                    <a:cubicBezTo>
                      <a:pt x="0" y="5400"/>
                      <a:pt x="6480" y="0"/>
                      <a:pt x="10800" y="0"/>
                    </a:cubicBezTo>
                    <a:cubicBezTo>
                      <a:pt x="17280" y="0"/>
                      <a:pt x="21600" y="3600"/>
                      <a:pt x="21600" y="12600"/>
                    </a:cubicBezTo>
                    <a:cubicBezTo>
                      <a:pt x="21600" y="18000"/>
                      <a:pt x="19440" y="19800"/>
                      <a:pt x="18360" y="21600"/>
                    </a:cubicBezTo>
                    <a:lnTo>
                      <a:pt x="21600" y="16200"/>
                    </a:lnTo>
                    <a:close/>
                  </a:path>
                </a:pathLst>
              </a:custGeom>
              <a:solidFill>
                <a:srgbClr val="D1D2D7"/>
              </a:solidFill>
              <a:ln w="9525">
                <a:solidFill>
                  <a:srgbClr val="FFFFFF"/>
                </a:solidFill>
                <a:round/>
                <a:headEnd/>
                <a:tailEnd/>
              </a:ln>
            </p:spPr>
            <p:txBody>
              <a:bodyPr lIns="0" tIns="0" rIns="0" bIns="0"/>
              <a:lstStyle/>
              <a:p>
                <a:endParaRPr lang="es-ES_tradnl"/>
              </a:p>
            </p:txBody>
          </p:sp>
          <p:sp>
            <p:nvSpPr>
              <p:cNvPr id="62" name="Shape 1909"/>
              <p:cNvSpPr>
                <a:spLocks/>
              </p:cNvSpPr>
              <p:nvPr/>
            </p:nvSpPr>
            <p:spPr bwMode="auto">
              <a:xfrm>
                <a:off x="1804918" y="122769"/>
                <a:ext cx="135694" cy="77540"/>
              </a:xfrm>
              <a:custGeom>
                <a:avLst/>
                <a:gdLst>
                  <a:gd name="T0" fmla="*/ 105671659 w 21600"/>
                  <a:gd name="T1" fmla="*/ 6438487 h 21600"/>
                  <a:gd name="T2" fmla="*/ 105671659 w 21600"/>
                  <a:gd name="T3" fmla="*/ 6438487 h 21600"/>
                  <a:gd name="T4" fmla="*/ 105671659 w 21600"/>
                  <a:gd name="T5" fmla="*/ 6438487 h 21600"/>
                  <a:gd name="T6" fmla="*/ 105671659 w 21600"/>
                  <a:gd name="T7" fmla="*/ 6438487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1705" y="21600"/>
                    </a:moveTo>
                    <a:cubicBezTo>
                      <a:pt x="284" y="21600"/>
                      <a:pt x="0" y="20595"/>
                      <a:pt x="0" y="18586"/>
                    </a:cubicBezTo>
                    <a:cubicBezTo>
                      <a:pt x="0" y="15070"/>
                      <a:pt x="1421" y="15070"/>
                      <a:pt x="2274" y="13563"/>
                    </a:cubicBezTo>
                    <a:cubicBezTo>
                      <a:pt x="5116" y="8540"/>
                      <a:pt x="6253" y="0"/>
                      <a:pt x="11084" y="0"/>
                    </a:cubicBezTo>
                    <a:cubicBezTo>
                      <a:pt x="12221" y="0"/>
                      <a:pt x="12221" y="0"/>
                      <a:pt x="12789" y="0"/>
                    </a:cubicBezTo>
                    <a:cubicBezTo>
                      <a:pt x="12789" y="3516"/>
                      <a:pt x="13358" y="3516"/>
                      <a:pt x="12505" y="5023"/>
                    </a:cubicBezTo>
                    <a:cubicBezTo>
                      <a:pt x="13358" y="4521"/>
                      <a:pt x="13926" y="3014"/>
                      <a:pt x="14779" y="3014"/>
                    </a:cubicBezTo>
                    <a:cubicBezTo>
                      <a:pt x="16484" y="3014"/>
                      <a:pt x="21600" y="8540"/>
                      <a:pt x="21600" y="11553"/>
                    </a:cubicBezTo>
                    <a:cubicBezTo>
                      <a:pt x="21600" y="17079"/>
                      <a:pt x="15063" y="18084"/>
                      <a:pt x="12789" y="17079"/>
                    </a:cubicBezTo>
                    <a:cubicBezTo>
                      <a:pt x="12221" y="17079"/>
                      <a:pt x="8526" y="18586"/>
                      <a:pt x="8526" y="18586"/>
                    </a:cubicBezTo>
                    <a:lnTo>
                      <a:pt x="1705" y="21600"/>
                    </a:lnTo>
                    <a:close/>
                  </a:path>
                </a:pathLst>
              </a:custGeom>
              <a:solidFill>
                <a:srgbClr val="D1D2D7"/>
              </a:solidFill>
              <a:ln w="9525">
                <a:solidFill>
                  <a:srgbClr val="FFFFFF"/>
                </a:solidFill>
                <a:round/>
                <a:headEnd/>
                <a:tailEnd/>
              </a:ln>
            </p:spPr>
            <p:txBody>
              <a:bodyPr lIns="0" tIns="0" rIns="0" bIns="0"/>
              <a:lstStyle/>
              <a:p>
                <a:endParaRPr lang="es-ES_tradnl"/>
              </a:p>
            </p:txBody>
          </p:sp>
          <p:sp>
            <p:nvSpPr>
              <p:cNvPr id="63" name="Shape 1910"/>
              <p:cNvSpPr>
                <a:spLocks/>
              </p:cNvSpPr>
              <p:nvPr/>
            </p:nvSpPr>
            <p:spPr bwMode="auto">
              <a:xfrm>
                <a:off x="1611072" y="86153"/>
                <a:ext cx="53848" cy="28002"/>
              </a:xfrm>
              <a:custGeom>
                <a:avLst/>
                <a:gdLst>
                  <a:gd name="T0" fmla="*/ 1039932 w 21600"/>
                  <a:gd name="T1" fmla="*/ 39546 h 21600"/>
                  <a:gd name="T2" fmla="*/ 1039932 w 21600"/>
                  <a:gd name="T3" fmla="*/ 39546 h 21600"/>
                  <a:gd name="T4" fmla="*/ 1039932 w 21600"/>
                  <a:gd name="T5" fmla="*/ 39546 h 21600"/>
                  <a:gd name="T6" fmla="*/ 1039932 w 21600"/>
                  <a:gd name="T7" fmla="*/ 39546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8640" y="0"/>
                    </a:moveTo>
                    <a:cubicBezTo>
                      <a:pt x="10080" y="0"/>
                      <a:pt x="18720" y="8100"/>
                      <a:pt x="21600" y="9450"/>
                    </a:cubicBezTo>
                    <a:cubicBezTo>
                      <a:pt x="20880" y="20250"/>
                      <a:pt x="10080" y="21600"/>
                      <a:pt x="6480" y="21600"/>
                    </a:cubicBezTo>
                    <a:cubicBezTo>
                      <a:pt x="4320" y="21600"/>
                      <a:pt x="0" y="12150"/>
                      <a:pt x="0" y="6750"/>
                    </a:cubicBezTo>
                    <a:cubicBezTo>
                      <a:pt x="0" y="0"/>
                      <a:pt x="6480" y="0"/>
                      <a:pt x="8640" y="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64" name="Shape 1911"/>
              <p:cNvSpPr>
                <a:spLocks/>
              </p:cNvSpPr>
              <p:nvPr/>
            </p:nvSpPr>
            <p:spPr bwMode="auto">
              <a:xfrm>
                <a:off x="1628303" y="25846"/>
                <a:ext cx="189539" cy="133539"/>
              </a:xfrm>
              <a:custGeom>
                <a:avLst/>
                <a:gdLst>
                  <a:gd name="T0" fmla="*/ 561888348 w 21600"/>
                  <a:gd name="T1" fmla="*/ 97543556 h 21600"/>
                  <a:gd name="T2" fmla="*/ 561888348 w 21600"/>
                  <a:gd name="T3" fmla="*/ 97543556 h 21600"/>
                  <a:gd name="T4" fmla="*/ 561888348 w 21600"/>
                  <a:gd name="T5" fmla="*/ 97543556 h 21600"/>
                  <a:gd name="T6" fmla="*/ 561888348 w 21600"/>
                  <a:gd name="T7" fmla="*/ 97543556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20366" y="19849"/>
                    </a:moveTo>
                    <a:cubicBezTo>
                      <a:pt x="20366" y="21016"/>
                      <a:pt x="19337" y="21600"/>
                      <a:pt x="18514" y="21600"/>
                    </a:cubicBezTo>
                    <a:cubicBezTo>
                      <a:pt x="14606" y="21600"/>
                      <a:pt x="11726" y="19265"/>
                      <a:pt x="8434" y="19265"/>
                    </a:cubicBezTo>
                    <a:cubicBezTo>
                      <a:pt x="7200" y="19265"/>
                      <a:pt x="4937" y="15762"/>
                      <a:pt x="3497" y="14595"/>
                    </a:cubicBezTo>
                    <a:cubicBezTo>
                      <a:pt x="6583" y="13427"/>
                      <a:pt x="7406" y="11968"/>
                      <a:pt x="10286" y="10508"/>
                    </a:cubicBezTo>
                    <a:cubicBezTo>
                      <a:pt x="9463" y="10508"/>
                      <a:pt x="7200" y="10508"/>
                      <a:pt x="6583" y="10508"/>
                    </a:cubicBezTo>
                    <a:cubicBezTo>
                      <a:pt x="4114" y="10508"/>
                      <a:pt x="2263" y="9341"/>
                      <a:pt x="0" y="7589"/>
                    </a:cubicBezTo>
                    <a:cubicBezTo>
                      <a:pt x="3703" y="6130"/>
                      <a:pt x="5143" y="0"/>
                      <a:pt x="9463" y="0"/>
                    </a:cubicBezTo>
                    <a:cubicBezTo>
                      <a:pt x="11931" y="0"/>
                      <a:pt x="13371" y="3503"/>
                      <a:pt x="14811" y="4962"/>
                    </a:cubicBezTo>
                    <a:cubicBezTo>
                      <a:pt x="13989" y="5546"/>
                      <a:pt x="14194" y="5254"/>
                      <a:pt x="13783" y="5254"/>
                    </a:cubicBezTo>
                    <a:cubicBezTo>
                      <a:pt x="13989" y="6714"/>
                      <a:pt x="13783" y="7005"/>
                      <a:pt x="13783" y="7881"/>
                    </a:cubicBezTo>
                    <a:cubicBezTo>
                      <a:pt x="13783" y="8465"/>
                      <a:pt x="12754" y="9632"/>
                      <a:pt x="12137" y="10216"/>
                    </a:cubicBezTo>
                    <a:cubicBezTo>
                      <a:pt x="12960" y="9632"/>
                      <a:pt x="13371" y="10216"/>
                      <a:pt x="13989" y="10216"/>
                    </a:cubicBezTo>
                    <a:cubicBezTo>
                      <a:pt x="15017" y="10216"/>
                      <a:pt x="15634" y="11384"/>
                      <a:pt x="16663" y="11384"/>
                    </a:cubicBezTo>
                    <a:cubicBezTo>
                      <a:pt x="17280" y="11384"/>
                      <a:pt x="17897" y="11384"/>
                      <a:pt x="18514" y="11384"/>
                    </a:cubicBezTo>
                    <a:cubicBezTo>
                      <a:pt x="20366" y="11384"/>
                      <a:pt x="20366" y="12259"/>
                      <a:pt x="21600" y="14011"/>
                    </a:cubicBezTo>
                    <a:cubicBezTo>
                      <a:pt x="20571" y="14886"/>
                      <a:pt x="20777" y="15178"/>
                      <a:pt x="20777" y="16638"/>
                    </a:cubicBezTo>
                    <a:cubicBezTo>
                      <a:pt x="20777" y="17805"/>
                      <a:pt x="19543" y="18097"/>
                      <a:pt x="18926" y="18097"/>
                    </a:cubicBezTo>
                    <a:cubicBezTo>
                      <a:pt x="19543" y="18389"/>
                      <a:pt x="20366" y="18973"/>
                      <a:pt x="20366" y="19849"/>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65" name="Shape 1912"/>
              <p:cNvSpPr>
                <a:spLocks/>
              </p:cNvSpPr>
              <p:nvPr/>
            </p:nvSpPr>
            <p:spPr bwMode="auto">
              <a:xfrm>
                <a:off x="1710149" y="236922"/>
                <a:ext cx="23694" cy="17232"/>
              </a:xfrm>
              <a:custGeom>
                <a:avLst/>
                <a:gdLst>
                  <a:gd name="T0" fmla="*/ 17154 w 21600"/>
                  <a:gd name="T1" fmla="*/ 3490 h 21600"/>
                  <a:gd name="T2" fmla="*/ 17154 w 21600"/>
                  <a:gd name="T3" fmla="*/ 3490 h 21600"/>
                  <a:gd name="T4" fmla="*/ 17154 w 21600"/>
                  <a:gd name="T5" fmla="*/ 3490 h 21600"/>
                  <a:gd name="T6" fmla="*/ 17154 w 21600"/>
                  <a:gd name="T7" fmla="*/ 3490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0" y="12000"/>
                    </a:moveTo>
                    <a:cubicBezTo>
                      <a:pt x="4985" y="7200"/>
                      <a:pt x="8308" y="2400"/>
                      <a:pt x="11631" y="0"/>
                    </a:cubicBezTo>
                    <a:cubicBezTo>
                      <a:pt x="21600" y="0"/>
                      <a:pt x="21600" y="0"/>
                      <a:pt x="21600" y="0"/>
                    </a:cubicBezTo>
                    <a:cubicBezTo>
                      <a:pt x="19938" y="14400"/>
                      <a:pt x="16615" y="21600"/>
                      <a:pt x="8308" y="21600"/>
                    </a:cubicBezTo>
                    <a:cubicBezTo>
                      <a:pt x="3323" y="21600"/>
                      <a:pt x="1662" y="16800"/>
                      <a:pt x="0" y="1200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66" name="Shape 1913"/>
              <p:cNvSpPr>
                <a:spLocks/>
              </p:cNvSpPr>
              <p:nvPr/>
            </p:nvSpPr>
            <p:spPr bwMode="auto">
              <a:xfrm>
                <a:off x="1591687" y="28072"/>
                <a:ext cx="32310" cy="12701"/>
              </a:xfrm>
              <a:custGeom>
                <a:avLst/>
                <a:gdLst>
                  <a:gd name="T0" fmla="*/ 80880 w 21600"/>
                  <a:gd name="T1" fmla="*/ 1924 h 17121"/>
                  <a:gd name="T2" fmla="*/ 80880 w 21600"/>
                  <a:gd name="T3" fmla="*/ 1924 h 17121"/>
                  <a:gd name="T4" fmla="*/ 80880 w 21600"/>
                  <a:gd name="T5" fmla="*/ 1924 h 17121"/>
                  <a:gd name="T6" fmla="*/ 80880 w 21600"/>
                  <a:gd name="T7" fmla="*/ 1924 h 17121"/>
                  <a:gd name="T8" fmla="*/ 0 60000 65536"/>
                  <a:gd name="T9" fmla="*/ 1 60000 65536"/>
                  <a:gd name="T10" fmla="*/ 2 60000 65536"/>
                  <a:gd name="T11" fmla="*/ 3 60000 65536"/>
                  <a:gd name="T12" fmla="*/ 0 w 21600"/>
                  <a:gd name="T13" fmla="*/ 0 h 17121"/>
                  <a:gd name="T14" fmla="*/ 21600 w 21600"/>
                  <a:gd name="T15" fmla="*/ 17121 h 17121"/>
                </a:gdLst>
                <a:ahLst/>
                <a:cxnLst>
                  <a:cxn ang="T8">
                    <a:pos x="T0" y="T1"/>
                  </a:cxn>
                  <a:cxn ang="T9">
                    <a:pos x="T2" y="T3"/>
                  </a:cxn>
                  <a:cxn ang="T10">
                    <a:pos x="T4" y="T5"/>
                  </a:cxn>
                  <a:cxn ang="T11">
                    <a:pos x="T6" y="T7"/>
                  </a:cxn>
                </a:cxnLst>
                <a:rect l="T12" t="T13" r="T14" b="T15"/>
                <a:pathLst>
                  <a:path w="21600" h="17121" extrusionOk="0">
                    <a:moveTo>
                      <a:pt x="21600" y="14400"/>
                    </a:moveTo>
                    <a:cubicBezTo>
                      <a:pt x="13200" y="18000"/>
                      <a:pt x="3600" y="21600"/>
                      <a:pt x="0" y="0"/>
                    </a:cubicBezTo>
                    <a:cubicBezTo>
                      <a:pt x="19200" y="0"/>
                      <a:pt x="19200" y="0"/>
                      <a:pt x="19200" y="0"/>
                    </a:cubicBezTo>
                    <a:lnTo>
                      <a:pt x="21600" y="14400"/>
                    </a:lnTo>
                    <a:close/>
                  </a:path>
                </a:pathLst>
              </a:custGeom>
              <a:solidFill>
                <a:srgbClr val="D1D2D7"/>
              </a:solidFill>
              <a:ln w="9525">
                <a:solidFill>
                  <a:srgbClr val="FFFFFF"/>
                </a:solidFill>
                <a:round/>
                <a:headEnd/>
                <a:tailEnd/>
              </a:ln>
            </p:spPr>
            <p:txBody>
              <a:bodyPr lIns="0" tIns="0" rIns="0" bIns="0"/>
              <a:lstStyle/>
              <a:p>
                <a:endParaRPr lang="es-ES_tradnl"/>
              </a:p>
            </p:txBody>
          </p:sp>
          <p:sp>
            <p:nvSpPr>
              <p:cNvPr id="67" name="Shape 1914"/>
              <p:cNvSpPr>
                <a:spLocks/>
              </p:cNvSpPr>
              <p:nvPr/>
            </p:nvSpPr>
            <p:spPr bwMode="auto">
              <a:xfrm>
                <a:off x="1966455" y="184111"/>
                <a:ext cx="28002" cy="12701"/>
              </a:xfrm>
              <a:custGeom>
                <a:avLst/>
                <a:gdLst>
                  <a:gd name="T0" fmla="*/ 39546 w 21600"/>
                  <a:gd name="T1" fmla="*/ 1407 h 18514"/>
                  <a:gd name="T2" fmla="*/ 39546 w 21600"/>
                  <a:gd name="T3" fmla="*/ 1407 h 18514"/>
                  <a:gd name="T4" fmla="*/ 39546 w 21600"/>
                  <a:gd name="T5" fmla="*/ 1407 h 18514"/>
                  <a:gd name="T6" fmla="*/ 39546 w 21600"/>
                  <a:gd name="T7" fmla="*/ 1407 h 18514"/>
                  <a:gd name="T8" fmla="*/ 0 60000 65536"/>
                  <a:gd name="T9" fmla="*/ 1 60000 65536"/>
                  <a:gd name="T10" fmla="*/ 2 60000 65536"/>
                  <a:gd name="T11" fmla="*/ 3 60000 65536"/>
                  <a:gd name="T12" fmla="*/ 0 w 21600"/>
                  <a:gd name="T13" fmla="*/ 0 h 18514"/>
                  <a:gd name="T14" fmla="*/ 21600 w 21600"/>
                  <a:gd name="T15" fmla="*/ 18514 h 18514"/>
                </a:gdLst>
                <a:ahLst/>
                <a:cxnLst>
                  <a:cxn ang="T8">
                    <a:pos x="T0" y="T1"/>
                  </a:cxn>
                  <a:cxn ang="T9">
                    <a:pos x="T2" y="T3"/>
                  </a:cxn>
                  <a:cxn ang="T10">
                    <a:pos x="T4" y="T5"/>
                  </a:cxn>
                  <a:cxn ang="T11">
                    <a:pos x="T6" y="T7"/>
                  </a:cxn>
                </a:cxnLst>
                <a:rect l="T12" t="T13" r="T14" b="T15"/>
                <a:pathLst>
                  <a:path w="21600" h="18514" extrusionOk="0">
                    <a:moveTo>
                      <a:pt x="21600" y="0"/>
                    </a:moveTo>
                    <a:cubicBezTo>
                      <a:pt x="20160" y="9257"/>
                      <a:pt x="17280" y="18514"/>
                      <a:pt x="12960" y="18514"/>
                    </a:cubicBezTo>
                    <a:cubicBezTo>
                      <a:pt x="5760" y="18514"/>
                      <a:pt x="1440" y="9257"/>
                      <a:pt x="0" y="3085"/>
                    </a:cubicBezTo>
                    <a:cubicBezTo>
                      <a:pt x="12960" y="-3086"/>
                      <a:pt x="15840" y="3085"/>
                      <a:pt x="21600" y="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68" name="Shape 1915"/>
              <p:cNvSpPr>
                <a:spLocks/>
              </p:cNvSpPr>
              <p:nvPr/>
            </p:nvSpPr>
            <p:spPr bwMode="auto">
              <a:xfrm>
                <a:off x="551383" y="49539"/>
                <a:ext cx="159385" cy="49540"/>
              </a:xfrm>
              <a:custGeom>
                <a:avLst/>
                <a:gdLst>
                  <a:gd name="T0" fmla="*/ 236262370 w 21600"/>
                  <a:gd name="T1" fmla="*/ 685381 h 21600"/>
                  <a:gd name="T2" fmla="*/ 236262370 w 21600"/>
                  <a:gd name="T3" fmla="*/ 685381 h 21600"/>
                  <a:gd name="T4" fmla="*/ 236262370 w 21600"/>
                  <a:gd name="T5" fmla="*/ 685381 h 21600"/>
                  <a:gd name="T6" fmla="*/ 236262370 w 21600"/>
                  <a:gd name="T7" fmla="*/ 685381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18445" y="11200"/>
                    </a:moveTo>
                    <a:cubicBezTo>
                      <a:pt x="16746" y="15200"/>
                      <a:pt x="15775" y="10400"/>
                      <a:pt x="14076" y="13600"/>
                    </a:cubicBezTo>
                    <a:cubicBezTo>
                      <a:pt x="13106" y="15200"/>
                      <a:pt x="12863" y="21600"/>
                      <a:pt x="11892" y="21600"/>
                    </a:cubicBezTo>
                    <a:cubicBezTo>
                      <a:pt x="11407" y="20800"/>
                      <a:pt x="10921" y="19200"/>
                      <a:pt x="10679" y="18400"/>
                    </a:cubicBezTo>
                    <a:cubicBezTo>
                      <a:pt x="10679" y="18400"/>
                      <a:pt x="10679" y="18400"/>
                      <a:pt x="10679" y="18400"/>
                    </a:cubicBezTo>
                    <a:cubicBezTo>
                      <a:pt x="9222" y="18400"/>
                      <a:pt x="8009" y="16800"/>
                      <a:pt x="7766" y="13600"/>
                    </a:cubicBezTo>
                    <a:cubicBezTo>
                      <a:pt x="8737" y="12000"/>
                      <a:pt x="9222" y="12000"/>
                      <a:pt x="9951" y="11200"/>
                    </a:cubicBezTo>
                    <a:cubicBezTo>
                      <a:pt x="8980" y="11200"/>
                      <a:pt x="8494" y="10400"/>
                      <a:pt x="8009" y="10400"/>
                    </a:cubicBezTo>
                    <a:cubicBezTo>
                      <a:pt x="8737" y="8800"/>
                      <a:pt x="9222" y="8800"/>
                      <a:pt x="9708" y="7200"/>
                    </a:cubicBezTo>
                    <a:cubicBezTo>
                      <a:pt x="8737" y="6400"/>
                      <a:pt x="8252" y="4000"/>
                      <a:pt x="7281" y="4000"/>
                    </a:cubicBezTo>
                    <a:cubicBezTo>
                      <a:pt x="6067" y="4000"/>
                      <a:pt x="4126" y="8800"/>
                      <a:pt x="2427" y="8800"/>
                    </a:cubicBezTo>
                    <a:cubicBezTo>
                      <a:pt x="1699" y="8800"/>
                      <a:pt x="971" y="7200"/>
                      <a:pt x="0" y="7200"/>
                    </a:cubicBezTo>
                    <a:cubicBezTo>
                      <a:pt x="971" y="1600"/>
                      <a:pt x="6067" y="0"/>
                      <a:pt x="8252" y="0"/>
                    </a:cubicBezTo>
                    <a:cubicBezTo>
                      <a:pt x="10921" y="0"/>
                      <a:pt x="12620" y="4800"/>
                      <a:pt x="14562" y="4800"/>
                    </a:cubicBezTo>
                    <a:cubicBezTo>
                      <a:pt x="16261" y="4800"/>
                      <a:pt x="16989" y="0"/>
                      <a:pt x="18445" y="0"/>
                    </a:cubicBezTo>
                    <a:cubicBezTo>
                      <a:pt x="19901" y="0"/>
                      <a:pt x="21115" y="3200"/>
                      <a:pt x="21600" y="4000"/>
                    </a:cubicBezTo>
                    <a:cubicBezTo>
                      <a:pt x="21600" y="10400"/>
                      <a:pt x="20144" y="7200"/>
                      <a:pt x="18930" y="10400"/>
                    </a:cubicBezTo>
                    <a:cubicBezTo>
                      <a:pt x="18445" y="10400"/>
                      <a:pt x="18202" y="10400"/>
                      <a:pt x="17717" y="10400"/>
                    </a:cubicBezTo>
                    <a:cubicBezTo>
                      <a:pt x="17717" y="13600"/>
                      <a:pt x="17717" y="13600"/>
                      <a:pt x="17717" y="13600"/>
                    </a:cubicBezTo>
                    <a:lnTo>
                      <a:pt x="18445" y="11200"/>
                    </a:lnTo>
                    <a:close/>
                  </a:path>
                </a:pathLst>
              </a:custGeom>
              <a:solidFill>
                <a:srgbClr val="D1D2D7"/>
              </a:solidFill>
              <a:ln w="9525">
                <a:solidFill>
                  <a:srgbClr val="FFFFFF"/>
                </a:solidFill>
                <a:round/>
                <a:headEnd/>
                <a:tailEnd/>
              </a:ln>
            </p:spPr>
            <p:txBody>
              <a:bodyPr lIns="0" tIns="0" rIns="0" bIns="0"/>
              <a:lstStyle/>
              <a:p>
                <a:endParaRPr lang="es-ES_tradnl"/>
              </a:p>
            </p:txBody>
          </p:sp>
          <p:sp>
            <p:nvSpPr>
              <p:cNvPr id="69" name="Shape 1916"/>
              <p:cNvSpPr>
                <a:spLocks/>
              </p:cNvSpPr>
              <p:nvPr/>
            </p:nvSpPr>
            <p:spPr bwMode="auto">
              <a:xfrm>
                <a:off x="969228" y="19385"/>
                <a:ext cx="56001" cy="36617"/>
              </a:xfrm>
              <a:custGeom>
                <a:avLst/>
                <a:gdLst>
                  <a:gd name="T0" fmla="*/ 1265140 w 21600"/>
                  <a:gd name="T1" fmla="*/ 151211 h 21600"/>
                  <a:gd name="T2" fmla="*/ 1265140 w 21600"/>
                  <a:gd name="T3" fmla="*/ 151211 h 21600"/>
                  <a:gd name="T4" fmla="*/ 1265140 w 21600"/>
                  <a:gd name="T5" fmla="*/ 151211 h 21600"/>
                  <a:gd name="T6" fmla="*/ 1265140 w 21600"/>
                  <a:gd name="T7" fmla="*/ 151211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4877" y="21600"/>
                    </a:moveTo>
                    <a:cubicBezTo>
                      <a:pt x="1394" y="21600"/>
                      <a:pt x="0" y="18360"/>
                      <a:pt x="0" y="14040"/>
                    </a:cubicBezTo>
                    <a:cubicBezTo>
                      <a:pt x="0" y="7560"/>
                      <a:pt x="12542" y="0"/>
                      <a:pt x="17419" y="0"/>
                    </a:cubicBezTo>
                    <a:cubicBezTo>
                      <a:pt x="21600" y="15120"/>
                      <a:pt x="21600" y="15120"/>
                      <a:pt x="21600" y="15120"/>
                    </a:cubicBezTo>
                    <a:cubicBezTo>
                      <a:pt x="19510" y="17280"/>
                      <a:pt x="7665" y="21600"/>
                      <a:pt x="4877" y="2160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70" name="Shape 1917"/>
              <p:cNvSpPr>
                <a:spLocks/>
              </p:cNvSpPr>
              <p:nvPr/>
            </p:nvSpPr>
            <p:spPr bwMode="auto">
              <a:xfrm>
                <a:off x="895997" y="43076"/>
                <a:ext cx="60309" cy="33006"/>
              </a:xfrm>
              <a:custGeom>
                <a:avLst/>
                <a:gdLst>
                  <a:gd name="T0" fmla="*/ 1832612 w 21600"/>
                  <a:gd name="T1" fmla="*/ 106938 h 20687"/>
                  <a:gd name="T2" fmla="*/ 1832612 w 21600"/>
                  <a:gd name="T3" fmla="*/ 106938 h 20687"/>
                  <a:gd name="T4" fmla="*/ 1832612 w 21600"/>
                  <a:gd name="T5" fmla="*/ 106938 h 20687"/>
                  <a:gd name="T6" fmla="*/ 1832612 w 21600"/>
                  <a:gd name="T7" fmla="*/ 106938 h 20687"/>
                  <a:gd name="T8" fmla="*/ 0 60000 65536"/>
                  <a:gd name="T9" fmla="*/ 1 60000 65536"/>
                  <a:gd name="T10" fmla="*/ 2 60000 65536"/>
                  <a:gd name="T11" fmla="*/ 3 60000 65536"/>
                  <a:gd name="T12" fmla="*/ 0 w 21600"/>
                  <a:gd name="T13" fmla="*/ 0 h 20687"/>
                  <a:gd name="T14" fmla="*/ 21600 w 21600"/>
                  <a:gd name="T15" fmla="*/ 20687 h 20687"/>
                </a:gdLst>
                <a:ahLst/>
                <a:cxnLst>
                  <a:cxn ang="T8">
                    <a:pos x="T0" y="T1"/>
                  </a:cxn>
                  <a:cxn ang="T9">
                    <a:pos x="T2" y="T3"/>
                  </a:cxn>
                  <a:cxn ang="T10">
                    <a:pos x="T4" y="T5"/>
                  </a:cxn>
                  <a:cxn ang="T11">
                    <a:pos x="T6" y="T7"/>
                  </a:cxn>
                </a:cxnLst>
                <a:rect l="T12" t="T13" r="T14" b="T15"/>
                <a:pathLst>
                  <a:path w="21600" h="20687" extrusionOk="0">
                    <a:moveTo>
                      <a:pt x="21600" y="4320"/>
                    </a:moveTo>
                    <a:cubicBezTo>
                      <a:pt x="21600" y="8640"/>
                      <a:pt x="21600" y="8640"/>
                      <a:pt x="21600" y="10800"/>
                    </a:cubicBezTo>
                    <a:cubicBezTo>
                      <a:pt x="19636" y="15120"/>
                      <a:pt x="17018" y="12960"/>
                      <a:pt x="14400" y="12960"/>
                    </a:cubicBezTo>
                    <a:cubicBezTo>
                      <a:pt x="15709" y="19440"/>
                      <a:pt x="15709" y="19440"/>
                      <a:pt x="15709" y="19440"/>
                    </a:cubicBezTo>
                    <a:cubicBezTo>
                      <a:pt x="14400" y="20520"/>
                      <a:pt x="0" y="21600"/>
                      <a:pt x="0" y="19440"/>
                    </a:cubicBezTo>
                    <a:cubicBezTo>
                      <a:pt x="0" y="11880"/>
                      <a:pt x="1964" y="8640"/>
                      <a:pt x="5891" y="6480"/>
                    </a:cubicBezTo>
                    <a:cubicBezTo>
                      <a:pt x="5236" y="2160"/>
                      <a:pt x="5891" y="1080"/>
                      <a:pt x="5891" y="0"/>
                    </a:cubicBezTo>
                    <a:cubicBezTo>
                      <a:pt x="15055" y="0"/>
                      <a:pt x="15055" y="0"/>
                      <a:pt x="15055" y="0"/>
                    </a:cubicBezTo>
                    <a:cubicBezTo>
                      <a:pt x="14400" y="2160"/>
                      <a:pt x="13091" y="4320"/>
                      <a:pt x="12436" y="4320"/>
                    </a:cubicBezTo>
                    <a:cubicBezTo>
                      <a:pt x="14400" y="4320"/>
                      <a:pt x="18982" y="4320"/>
                      <a:pt x="21600" y="432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71" name="Shape 1918"/>
              <p:cNvSpPr>
                <a:spLocks/>
              </p:cNvSpPr>
              <p:nvPr/>
            </p:nvSpPr>
            <p:spPr bwMode="auto">
              <a:xfrm>
                <a:off x="816305" y="73230"/>
                <a:ext cx="60308" cy="21540"/>
              </a:xfrm>
              <a:custGeom>
                <a:avLst/>
                <a:gdLst>
                  <a:gd name="T0" fmla="*/ 1832433 w 21600"/>
                  <a:gd name="T1" fmla="*/ 10650 h 21600"/>
                  <a:gd name="T2" fmla="*/ 1832433 w 21600"/>
                  <a:gd name="T3" fmla="*/ 10650 h 21600"/>
                  <a:gd name="T4" fmla="*/ 1832433 w 21600"/>
                  <a:gd name="T5" fmla="*/ 10650 h 21600"/>
                  <a:gd name="T6" fmla="*/ 1832433 w 21600"/>
                  <a:gd name="T7" fmla="*/ 10650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12706" y="21600"/>
                    </a:moveTo>
                    <a:cubicBezTo>
                      <a:pt x="10800" y="21600"/>
                      <a:pt x="8894" y="12600"/>
                      <a:pt x="6988" y="12600"/>
                    </a:cubicBezTo>
                    <a:cubicBezTo>
                      <a:pt x="6353" y="21600"/>
                      <a:pt x="5082" y="21600"/>
                      <a:pt x="2541" y="21600"/>
                    </a:cubicBezTo>
                    <a:cubicBezTo>
                      <a:pt x="1271" y="21600"/>
                      <a:pt x="0" y="18000"/>
                      <a:pt x="0" y="16200"/>
                    </a:cubicBezTo>
                    <a:cubicBezTo>
                      <a:pt x="0" y="3600"/>
                      <a:pt x="10800" y="0"/>
                      <a:pt x="13976" y="0"/>
                    </a:cubicBezTo>
                    <a:cubicBezTo>
                      <a:pt x="17788" y="0"/>
                      <a:pt x="20329" y="3600"/>
                      <a:pt x="21600" y="9000"/>
                    </a:cubicBezTo>
                    <a:cubicBezTo>
                      <a:pt x="15882" y="9000"/>
                      <a:pt x="16518" y="21600"/>
                      <a:pt x="12706" y="2160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72" name="Shape 1919"/>
              <p:cNvSpPr>
                <a:spLocks/>
              </p:cNvSpPr>
              <p:nvPr/>
            </p:nvSpPr>
            <p:spPr bwMode="auto">
              <a:xfrm>
                <a:off x="779690" y="0"/>
                <a:ext cx="96924" cy="66770"/>
              </a:xfrm>
              <a:custGeom>
                <a:avLst/>
                <a:gdLst>
                  <a:gd name="T0" fmla="*/ 19647711 w 21600"/>
                  <a:gd name="T1" fmla="*/ 3048332 h 21600"/>
                  <a:gd name="T2" fmla="*/ 19647711 w 21600"/>
                  <a:gd name="T3" fmla="*/ 3048332 h 21600"/>
                  <a:gd name="T4" fmla="*/ 19647711 w 21600"/>
                  <a:gd name="T5" fmla="*/ 3048332 h 21600"/>
                  <a:gd name="T6" fmla="*/ 19647711 w 21600"/>
                  <a:gd name="T7" fmla="*/ 3048332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16302" y="18600"/>
                    </a:moveTo>
                    <a:cubicBezTo>
                      <a:pt x="13857" y="18600"/>
                      <a:pt x="11004" y="21600"/>
                      <a:pt x="8966" y="21600"/>
                    </a:cubicBezTo>
                    <a:cubicBezTo>
                      <a:pt x="7743" y="21600"/>
                      <a:pt x="408" y="16800"/>
                      <a:pt x="0" y="16800"/>
                    </a:cubicBezTo>
                    <a:cubicBezTo>
                      <a:pt x="1223" y="15600"/>
                      <a:pt x="1630" y="15000"/>
                      <a:pt x="2445" y="13800"/>
                    </a:cubicBezTo>
                    <a:cubicBezTo>
                      <a:pt x="9781" y="13800"/>
                      <a:pt x="9781" y="13800"/>
                      <a:pt x="9781" y="13800"/>
                    </a:cubicBezTo>
                    <a:cubicBezTo>
                      <a:pt x="7743" y="12600"/>
                      <a:pt x="8558" y="12000"/>
                      <a:pt x="6928" y="13200"/>
                    </a:cubicBezTo>
                    <a:cubicBezTo>
                      <a:pt x="6928" y="9600"/>
                      <a:pt x="6928" y="9600"/>
                      <a:pt x="6928" y="9600"/>
                    </a:cubicBezTo>
                    <a:cubicBezTo>
                      <a:pt x="12226" y="9600"/>
                      <a:pt x="12226" y="4800"/>
                      <a:pt x="17525" y="4800"/>
                    </a:cubicBezTo>
                    <a:cubicBezTo>
                      <a:pt x="17932" y="2400"/>
                      <a:pt x="19155" y="0"/>
                      <a:pt x="20785" y="0"/>
                    </a:cubicBezTo>
                    <a:cubicBezTo>
                      <a:pt x="21192" y="0"/>
                      <a:pt x="21192" y="2400"/>
                      <a:pt x="21192" y="3000"/>
                    </a:cubicBezTo>
                    <a:cubicBezTo>
                      <a:pt x="20377" y="4200"/>
                      <a:pt x="19562" y="5400"/>
                      <a:pt x="19562" y="6600"/>
                    </a:cubicBezTo>
                    <a:cubicBezTo>
                      <a:pt x="16709" y="9600"/>
                      <a:pt x="13042" y="10800"/>
                      <a:pt x="11411" y="13800"/>
                    </a:cubicBezTo>
                    <a:cubicBezTo>
                      <a:pt x="16302" y="14400"/>
                      <a:pt x="17525" y="15000"/>
                      <a:pt x="21600" y="17400"/>
                    </a:cubicBezTo>
                    <a:cubicBezTo>
                      <a:pt x="19970" y="19200"/>
                      <a:pt x="18340" y="18600"/>
                      <a:pt x="16302" y="1860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73" name="Shape 1920"/>
              <p:cNvSpPr>
                <a:spLocks/>
              </p:cNvSpPr>
              <p:nvPr/>
            </p:nvSpPr>
            <p:spPr bwMode="auto">
              <a:xfrm>
                <a:off x="2662147" y="279999"/>
                <a:ext cx="174462" cy="66771"/>
              </a:xfrm>
              <a:custGeom>
                <a:avLst/>
                <a:gdLst>
                  <a:gd name="T0" fmla="*/ 371243853 w 21600"/>
                  <a:gd name="T1" fmla="*/ 3048585 h 21600"/>
                  <a:gd name="T2" fmla="*/ 371243853 w 21600"/>
                  <a:gd name="T3" fmla="*/ 3048585 h 21600"/>
                  <a:gd name="T4" fmla="*/ 371243853 w 21600"/>
                  <a:gd name="T5" fmla="*/ 3048585 h 21600"/>
                  <a:gd name="T6" fmla="*/ 371243853 w 21600"/>
                  <a:gd name="T7" fmla="*/ 3048585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17146" y="16484"/>
                    </a:moveTo>
                    <a:cubicBezTo>
                      <a:pt x="16478" y="16484"/>
                      <a:pt x="16033" y="19326"/>
                      <a:pt x="14697" y="19326"/>
                    </a:cubicBezTo>
                    <a:cubicBezTo>
                      <a:pt x="14029" y="19326"/>
                      <a:pt x="13806" y="16484"/>
                      <a:pt x="12915" y="16484"/>
                    </a:cubicBezTo>
                    <a:cubicBezTo>
                      <a:pt x="12247" y="16484"/>
                      <a:pt x="11802" y="18189"/>
                      <a:pt x="11134" y="18189"/>
                    </a:cubicBezTo>
                    <a:cubicBezTo>
                      <a:pt x="10466" y="18189"/>
                      <a:pt x="9798" y="20463"/>
                      <a:pt x="8907" y="20463"/>
                    </a:cubicBezTo>
                    <a:cubicBezTo>
                      <a:pt x="8016" y="20463"/>
                      <a:pt x="7571" y="19326"/>
                      <a:pt x="7126" y="17621"/>
                    </a:cubicBezTo>
                    <a:cubicBezTo>
                      <a:pt x="6458" y="19326"/>
                      <a:pt x="6012" y="21600"/>
                      <a:pt x="4899" y="21600"/>
                    </a:cubicBezTo>
                    <a:cubicBezTo>
                      <a:pt x="2449" y="21600"/>
                      <a:pt x="0" y="16484"/>
                      <a:pt x="0" y="10232"/>
                    </a:cubicBezTo>
                    <a:cubicBezTo>
                      <a:pt x="0" y="4547"/>
                      <a:pt x="2449" y="0"/>
                      <a:pt x="4454" y="0"/>
                    </a:cubicBezTo>
                    <a:cubicBezTo>
                      <a:pt x="7571" y="0"/>
                      <a:pt x="7794" y="8526"/>
                      <a:pt x="10466" y="8526"/>
                    </a:cubicBezTo>
                    <a:cubicBezTo>
                      <a:pt x="10466" y="4547"/>
                      <a:pt x="10911" y="1705"/>
                      <a:pt x="12025" y="1705"/>
                    </a:cubicBezTo>
                    <a:cubicBezTo>
                      <a:pt x="13806" y="1705"/>
                      <a:pt x="19596" y="6821"/>
                      <a:pt x="21600" y="8526"/>
                    </a:cubicBezTo>
                    <a:cubicBezTo>
                      <a:pt x="21155" y="11937"/>
                      <a:pt x="19819" y="14779"/>
                      <a:pt x="19819" y="16484"/>
                    </a:cubicBezTo>
                    <a:lnTo>
                      <a:pt x="17146" y="16484"/>
                    </a:lnTo>
                    <a:close/>
                  </a:path>
                </a:pathLst>
              </a:custGeom>
              <a:solidFill>
                <a:srgbClr val="D1D2D7"/>
              </a:solidFill>
              <a:ln w="9525">
                <a:solidFill>
                  <a:srgbClr val="FFFFFF"/>
                </a:solidFill>
                <a:round/>
                <a:headEnd/>
                <a:tailEnd/>
              </a:ln>
            </p:spPr>
            <p:txBody>
              <a:bodyPr lIns="0" tIns="0" rIns="0" bIns="0"/>
              <a:lstStyle/>
              <a:p>
                <a:endParaRPr lang="es-ES_tradnl"/>
              </a:p>
            </p:txBody>
          </p:sp>
          <p:sp>
            <p:nvSpPr>
              <p:cNvPr id="74" name="Shape 1921"/>
              <p:cNvSpPr>
                <a:spLocks/>
              </p:cNvSpPr>
              <p:nvPr/>
            </p:nvSpPr>
            <p:spPr bwMode="auto">
              <a:xfrm>
                <a:off x="286460" y="1647690"/>
                <a:ext cx="47385" cy="23694"/>
              </a:xfrm>
              <a:custGeom>
                <a:avLst/>
                <a:gdLst>
                  <a:gd name="T0" fmla="*/ 548749 w 21600"/>
                  <a:gd name="T1" fmla="*/ 17154 h 21600"/>
                  <a:gd name="T2" fmla="*/ 548749 w 21600"/>
                  <a:gd name="T3" fmla="*/ 17154 h 21600"/>
                  <a:gd name="T4" fmla="*/ 548749 w 21600"/>
                  <a:gd name="T5" fmla="*/ 17154 h 21600"/>
                  <a:gd name="T6" fmla="*/ 548749 w 21600"/>
                  <a:gd name="T7" fmla="*/ 17154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4154" y="21600"/>
                    </a:moveTo>
                    <a:cubicBezTo>
                      <a:pt x="3323" y="21600"/>
                      <a:pt x="1662" y="19938"/>
                      <a:pt x="1662" y="18277"/>
                    </a:cubicBezTo>
                    <a:cubicBezTo>
                      <a:pt x="831" y="18277"/>
                      <a:pt x="0" y="14954"/>
                      <a:pt x="0" y="14954"/>
                    </a:cubicBezTo>
                    <a:cubicBezTo>
                      <a:pt x="5815" y="9969"/>
                      <a:pt x="14954" y="1662"/>
                      <a:pt x="21600" y="0"/>
                    </a:cubicBezTo>
                    <a:cubicBezTo>
                      <a:pt x="20769" y="6646"/>
                      <a:pt x="18277" y="3323"/>
                      <a:pt x="16615" y="6646"/>
                    </a:cubicBezTo>
                    <a:cubicBezTo>
                      <a:pt x="14954" y="6646"/>
                      <a:pt x="15785" y="11631"/>
                      <a:pt x="15785" y="13292"/>
                    </a:cubicBezTo>
                    <a:cubicBezTo>
                      <a:pt x="14954" y="18277"/>
                      <a:pt x="7477" y="21600"/>
                      <a:pt x="4154" y="2160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75" name="Shape 1922"/>
              <p:cNvSpPr>
                <a:spLocks/>
              </p:cNvSpPr>
              <p:nvPr/>
            </p:nvSpPr>
            <p:spPr bwMode="auto">
              <a:xfrm>
                <a:off x="637536" y="577229"/>
                <a:ext cx="47386" cy="34463"/>
              </a:xfrm>
              <a:custGeom>
                <a:avLst/>
                <a:gdLst>
                  <a:gd name="T0" fmla="*/ 548791 w 21600"/>
                  <a:gd name="T1" fmla="*/ 111670 h 21600"/>
                  <a:gd name="T2" fmla="*/ 548791 w 21600"/>
                  <a:gd name="T3" fmla="*/ 111670 h 21600"/>
                  <a:gd name="T4" fmla="*/ 548791 w 21600"/>
                  <a:gd name="T5" fmla="*/ 111670 h 21600"/>
                  <a:gd name="T6" fmla="*/ 548791 w 21600"/>
                  <a:gd name="T7" fmla="*/ 111670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4154" y="4547"/>
                    </a:moveTo>
                    <a:cubicBezTo>
                      <a:pt x="6646" y="4547"/>
                      <a:pt x="6646" y="0"/>
                      <a:pt x="9138" y="0"/>
                    </a:cubicBezTo>
                    <a:cubicBezTo>
                      <a:pt x="14123" y="0"/>
                      <a:pt x="16615" y="5684"/>
                      <a:pt x="21600" y="6821"/>
                    </a:cubicBezTo>
                    <a:cubicBezTo>
                      <a:pt x="21600" y="13642"/>
                      <a:pt x="21600" y="13642"/>
                      <a:pt x="21600" y="13642"/>
                    </a:cubicBezTo>
                    <a:cubicBezTo>
                      <a:pt x="16615" y="17053"/>
                      <a:pt x="12462" y="21600"/>
                      <a:pt x="6646" y="21600"/>
                    </a:cubicBezTo>
                    <a:cubicBezTo>
                      <a:pt x="1662" y="21600"/>
                      <a:pt x="0" y="21600"/>
                      <a:pt x="0" y="15916"/>
                    </a:cubicBezTo>
                    <a:cubicBezTo>
                      <a:pt x="0" y="13642"/>
                      <a:pt x="3323" y="4547"/>
                      <a:pt x="4154" y="4547"/>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76" name="Shape 1923"/>
              <p:cNvSpPr>
                <a:spLocks/>
              </p:cNvSpPr>
              <p:nvPr/>
            </p:nvSpPr>
            <p:spPr bwMode="auto">
              <a:xfrm>
                <a:off x="876612" y="544424"/>
                <a:ext cx="36617" cy="24898"/>
              </a:xfrm>
              <a:custGeom>
                <a:avLst/>
                <a:gdLst>
                  <a:gd name="T0" fmla="*/ 151211 w 21600"/>
                  <a:gd name="T1" fmla="*/ 80677 h 15605"/>
                  <a:gd name="T2" fmla="*/ 151211 w 21600"/>
                  <a:gd name="T3" fmla="*/ 80677 h 15605"/>
                  <a:gd name="T4" fmla="*/ 151211 w 21600"/>
                  <a:gd name="T5" fmla="*/ 80677 h 15605"/>
                  <a:gd name="T6" fmla="*/ 151211 w 21600"/>
                  <a:gd name="T7" fmla="*/ 80677 h 15605"/>
                  <a:gd name="T8" fmla="*/ 0 60000 65536"/>
                  <a:gd name="T9" fmla="*/ 1 60000 65536"/>
                  <a:gd name="T10" fmla="*/ 2 60000 65536"/>
                  <a:gd name="T11" fmla="*/ 3 60000 65536"/>
                  <a:gd name="T12" fmla="*/ 0 w 21600"/>
                  <a:gd name="T13" fmla="*/ 0 h 15605"/>
                  <a:gd name="T14" fmla="*/ 21600 w 21600"/>
                  <a:gd name="T15" fmla="*/ 15605 h 15605"/>
                </a:gdLst>
                <a:ahLst/>
                <a:cxnLst>
                  <a:cxn ang="T8">
                    <a:pos x="T0" y="T1"/>
                  </a:cxn>
                  <a:cxn ang="T9">
                    <a:pos x="T2" y="T3"/>
                  </a:cxn>
                  <a:cxn ang="T10">
                    <a:pos x="T4" y="T5"/>
                  </a:cxn>
                  <a:cxn ang="T11">
                    <a:pos x="T6" y="T7"/>
                  </a:cxn>
                </a:cxnLst>
                <a:rect l="T12" t="T13" r="T14" b="T15"/>
                <a:pathLst>
                  <a:path w="21600" h="15605" extrusionOk="0">
                    <a:moveTo>
                      <a:pt x="21600" y="13272"/>
                    </a:moveTo>
                    <a:cubicBezTo>
                      <a:pt x="21600" y="16512"/>
                      <a:pt x="15429" y="15432"/>
                      <a:pt x="15429" y="15432"/>
                    </a:cubicBezTo>
                    <a:cubicBezTo>
                      <a:pt x="10286" y="15432"/>
                      <a:pt x="0" y="10032"/>
                      <a:pt x="0" y="3552"/>
                    </a:cubicBezTo>
                    <a:cubicBezTo>
                      <a:pt x="0" y="-5088"/>
                      <a:pt x="21600" y="3552"/>
                      <a:pt x="21600" y="13272"/>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77" name="Shape 1924"/>
              <p:cNvSpPr>
                <a:spLocks/>
              </p:cNvSpPr>
              <p:nvPr/>
            </p:nvSpPr>
            <p:spPr bwMode="auto">
              <a:xfrm>
                <a:off x="1137088" y="407076"/>
                <a:ext cx="32447" cy="23694"/>
              </a:xfrm>
              <a:custGeom>
                <a:avLst/>
                <a:gdLst>
                  <a:gd name="T0" fmla="*/ 105127 w 20337"/>
                  <a:gd name="T1" fmla="*/ 17154 h 21600"/>
                  <a:gd name="T2" fmla="*/ 105127 w 20337"/>
                  <a:gd name="T3" fmla="*/ 17154 h 21600"/>
                  <a:gd name="T4" fmla="*/ 105127 w 20337"/>
                  <a:gd name="T5" fmla="*/ 17154 h 21600"/>
                  <a:gd name="T6" fmla="*/ 105127 w 20337"/>
                  <a:gd name="T7" fmla="*/ 17154 h 21600"/>
                  <a:gd name="T8" fmla="*/ 0 60000 65536"/>
                  <a:gd name="T9" fmla="*/ 1 60000 65536"/>
                  <a:gd name="T10" fmla="*/ 2 60000 65536"/>
                  <a:gd name="T11" fmla="*/ 3 60000 65536"/>
                  <a:gd name="T12" fmla="*/ 0 w 20337"/>
                  <a:gd name="T13" fmla="*/ 0 h 21600"/>
                  <a:gd name="T14" fmla="*/ 20337 w 20337"/>
                  <a:gd name="T15" fmla="*/ 21600 h 21600"/>
                </a:gdLst>
                <a:ahLst/>
                <a:cxnLst>
                  <a:cxn ang="T8">
                    <a:pos x="T0" y="T1"/>
                  </a:cxn>
                  <a:cxn ang="T9">
                    <a:pos x="T2" y="T3"/>
                  </a:cxn>
                  <a:cxn ang="T10">
                    <a:pos x="T4" y="T5"/>
                  </a:cxn>
                  <a:cxn ang="T11">
                    <a:pos x="T6" y="T7"/>
                  </a:cxn>
                </a:cxnLst>
                <a:rect l="T12" t="T13" r="T14" b="T15"/>
                <a:pathLst>
                  <a:path w="20337" h="21600" extrusionOk="0">
                    <a:moveTo>
                      <a:pt x="1011" y="21600"/>
                    </a:moveTo>
                    <a:cubicBezTo>
                      <a:pt x="6695" y="21600"/>
                      <a:pt x="18063" y="16615"/>
                      <a:pt x="20337" y="13292"/>
                    </a:cubicBezTo>
                    <a:cubicBezTo>
                      <a:pt x="15790" y="8308"/>
                      <a:pt x="13516" y="0"/>
                      <a:pt x="7832" y="0"/>
                    </a:cubicBezTo>
                    <a:cubicBezTo>
                      <a:pt x="3284" y="0"/>
                      <a:pt x="1011" y="8308"/>
                      <a:pt x="1011" y="14954"/>
                    </a:cubicBezTo>
                    <a:cubicBezTo>
                      <a:pt x="1011" y="16615"/>
                      <a:pt x="-1263" y="21600"/>
                      <a:pt x="1011" y="21600"/>
                    </a:cubicBezTo>
                    <a:close/>
                  </a:path>
                </a:pathLst>
              </a:custGeom>
              <a:solidFill>
                <a:srgbClr val="D1D2D7"/>
              </a:solidFill>
              <a:ln w="9525">
                <a:solidFill>
                  <a:srgbClr val="FFFFFF"/>
                </a:solidFill>
                <a:round/>
                <a:headEnd/>
                <a:tailEnd/>
              </a:ln>
            </p:spPr>
            <p:txBody>
              <a:bodyPr lIns="0" tIns="0" rIns="0" bIns="0"/>
              <a:lstStyle/>
              <a:p>
                <a:endParaRPr lang="es-ES_tradnl"/>
              </a:p>
            </p:txBody>
          </p:sp>
          <p:sp>
            <p:nvSpPr>
              <p:cNvPr id="78" name="Shape 1925"/>
              <p:cNvSpPr>
                <a:spLocks/>
              </p:cNvSpPr>
              <p:nvPr/>
            </p:nvSpPr>
            <p:spPr bwMode="auto">
              <a:xfrm>
                <a:off x="2733223" y="383383"/>
                <a:ext cx="73231" cy="30155"/>
              </a:xfrm>
              <a:custGeom>
                <a:avLst/>
                <a:gdLst>
                  <a:gd name="T0" fmla="*/ 4837664 w 21600"/>
                  <a:gd name="T1" fmla="*/ 57275 h 21600"/>
                  <a:gd name="T2" fmla="*/ 4837664 w 21600"/>
                  <a:gd name="T3" fmla="*/ 57275 h 21600"/>
                  <a:gd name="T4" fmla="*/ 4837664 w 21600"/>
                  <a:gd name="T5" fmla="*/ 57275 h 21600"/>
                  <a:gd name="T6" fmla="*/ 4837664 w 21600"/>
                  <a:gd name="T7" fmla="*/ 57275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0" y="16518"/>
                    </a:moveTo>
                    <a:cubicBezTo>
                      <a:pt x="2634" y="7624"/>
                      <a:pt x="5795" y="0"/>
                      <a:pt x="11063" y="0"/>
                    </a:cubicBezTo>
                    <a:cubicBezTo>
                      <a:pt x="16859" y="0"/>
                      <a:pt x="21600" y="8894"/>
                      <a:pt x="21600" y="21600"/>
                    </a:cubicBezTo>
                    <a:cubicBezTo>
                      <a:pt x="14751" y="21600"/>
                      <a:pt x="14751" y="21600"/>
                      <a:pt x="14751" y="21600"/>
                    </a:cubicBezTo>
                    <a:cubicBezTo>
                      <a:pt x="10537" y="16518"/>
                      <a:pt x="5268" y="17788"/>
                      <a:pt x="1054" y="13976"/>
                    </a:cubicBezTo>
                    <a:lnTo>
                      <a:pt x="0" y="16518"/>
                    </a:lnTo>
                    <a:close/>
                  </a:path>
                </a:pathLst>
              </a:custGeom>
              <a:solidFill>
                <a:srgbClr val="D1D2D7"/>
              </a:solidFill>
              <a:ln w="9525">
                <a:solidFill>
                  <a:srgbClr val="FFFFFF"/>
                </a:solidFill>
                <a:round/>
                <a:headEnd/>
                <a:tailEnd/>
              </a:ln>
            </p:spPr>
            <p:txBody>
              <a:bodyPr lIns="0" tIns="0" rIns="0" bIns="0"/>
              <a:lstStyle/>
              <a:p>
                <a:endParaRPr lang="es-ES_tradnl"/>
              </a:p>
            </p:txBody>
          </p:sp>
          <p:sp>
            <p:nvSpPr>
              <p:cNvPr id="79" name="Shape 1926"/>
              <p:cNvSpPr>
                <a:spLocks/>
              </p:cNvSpPr>
              <p:nvPr/>
            </p:nvSpPr>
            <p:spPr bwMode="auto">
              <a:xfrm>
                <a:off x="2875376" y="310153"/>
                <a:ext cx="101233" cy="36617"/>
              </a:xfrm>
              <a:custGeom>
                <a:avLst/>
                <a:gdLst>
                  <a:gd name="T0" fmla="*/ 24421327 w 21600"/>
                  <a:gd name="T1" fmla="*/ 151211 h 21600"/>
                  <a:gd name="T2" fmla="*/ 24421327 w 21600"/>
                  <a:gd name="T3" fmla="*/ 151211 h 21600"/>
                  <a:gd name="T4" fmla="*/ 24421327 w 21600"/>
                  <a:gd name="T5" fmla="*/ 151211 h 21600"/>
                  <a:gd name="T6" fmla="*/ 24421327 w 21600"/>
                  <a:gd name="T7" fmla="*/ 151211 h 21600"/>
                  <a:gd name="T8" fmla="*/ 0 60000 65536"/>
                  <a:gd name="T9" fmla="*/ 1 60000 65536"/>
                  <a:gd name="T10" fmla="*/ 2 60000 65536"/>
                  <a:gd name="T11" fmla="*/ 3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0" y="0"/>
                    </a:moveTo>
                    <a:cubicBezTo>
                      <a:pt x="1543" y="3240"/>
                      <a:pt x="19286" y="9720"/>
                      <a:pt x="20057" y="9720"/>
                    </a:cubicBezTo>
                    <a:cubicBezTo>
                      <a:pt x="21214" y="9720"/>
                      <a:pt x="21600" y="11880"/>
                      <a:pt x="21600" y="14040"/>
                    </a:cubicBezTo>
                    <a:cubicBezTo>
                      <a:pt x="21600" y="19440"/>
                      <a:pt x="16971" y="21600"/>
                      <a:pt x="14271" y="21600"/>
                    </a:cubicBezTo>
                    <a:cubicBezTo>
                      <a:pt x="9643" y="21600"/>
                      <a:pt x="1543" y="15120"/>
                      <a:pt x="1543" y="3240"/>
                    </a:cubicBezTo>
                    <a:lnTo>
                      <a:pt x="0" y="0"/>
                    </a:lnTo>
                    <a:close/>
                  </a:path>
                </a:pathLst>
              </a:custGeom>
              <a:solidFill>
                <a:srgbClr val="D1D2D7"/>
              </a:solidFill>
              <a:ln w="9525">
                <a:solidFill>
                  <a:srgbClr val="FFFFFF"/>
                </a:solidFill>
                <a:round/>
                <a:headEnd/>
                <a:tailEnd/>
              </a:ln>
            </p:spPr>
            <p:txBody>
              <a:bodyPr lIns="0" tIns="0" rIns="0" bIns="0"/>
              <a:lstStyle/>
              <a:p>
                <a:endParaRPr lang="es-ES_tradnl"/>
              </a:p>
            </p:txBody>
          </p:sp>
          <p:sp>
            <p:nvSpPr>
              <p:cNvPr id="80" name="Shape 1927"/>
              <p:cNvSpPr>
                <a:spLocks/>
              </p:cNvSpPr>
              <p:nvPr/>
            </p:nvSpPr>
            <p:spPr bwMode="auto">
              <a:xfrm>
                <a:off x="2731070" y="363552"/>
                <a:ext cx="21539" cy="19834"/>
              </a:xfrm>
              <a:custGeom>
                <a:avLst/>
                <a:gdLst>
                  <a:gd name="T0" fmla="*/ 10650 w 21600"/>
                  <a:gd name="T1" fmla="*/ 14359 h 18081"/>
                  <a:gd name="T2" fmla="*/ 10650 w 21600"/>
                  <a:gd name="T3" fmla="*/ 14359 h 18081"/>
                  <a:gd name="T4" fmla="*/ 10650 w 21600"/>
                  <a:gd name="T5" fmla="*/ 14359 h 18081"/>
                  <a:gd name="T6" fmla="*/ 10650 w 21600"/>
                  <a:gd name="T7" fmla="*/ 14359 h 18081"/>
                  <a:gd name="T8" fmla="*/ 0 60000 65536"/>
                  <a:gd name="T9" fmla="*/ 1 60000 65536"/>
                  <a:gd name="T10" fmla="*/ 2 60000 65536"/>
                  <a:gd name="T11" fmla="*/ 3 60000 65536"/>
                  <a:gd name="T12" fmla="*/ 0 w 21600"/>
                  <a:gd name="T13" fmla="*/ 0 h 18081"/>
                  <a:gd name="T14" fmla="*/ 21600 w 21600"/>
                  <a:gd name="T15" fmla="*/ 18081 h 18081"/>
                </a:gdLst>
                <a:ahLst/>
                <a:cxnLst>
                  <a:cxn ang="T8">
                    <a:pos x="T0" y="T1"/>
                  </a:cxn>
                  <a:cxn ang="T9">
                    <a:pos x="T2" y="T3"/>
                  </a:cxn>
                  <a:cxn ang="T10">
                    <a:pos x="T4" y="T5"/>
                  </a:cxn>
                  <a:cxn ang="T11">
                    <a:pos x="T6" y="T7"/>
                  </a:cxn>
                </a:cxnLst>
                <a:rect l="T12" t="T13" r="T14" b="T15"/>
                <a:pathLst>
                  <a:path w="21600" h="18081" extrusionOk="0">
                    <a:moveTo>
                      <a:pt x="21600" y="8112"/>
                    </a:moveTo>
                    <a:cubicBezTo>
                      <a:pt x="21600" y="14758"/>
                      <a:pt x="14400" y="18081"/>
                      <a:pt x="9000" y="18081"/>
                    </a:cubicBezTo>
                    <a:cubicBezTo>
                      <a:pt x="0" y="18081"/>
                      <a:pt x="0" y="14758"/>
                      <a:pt x="0" y="8112"/>
                    </a:cubicBezTo>
                    <a:cubicBezTo>
                      <a:pt x="0" y="-3519"/>
                      <a:pt x="21600" y="-1857"/>
                      <a:pt x="21600" y="8112"/>
                    </a:cubicBezTo>
                    <a:close/>
                  </a:path>
                </a:pathLst>
              </a:custGeom>
              <a:solidFill>
                <a:srgbClr val="D1D2D7"/>
              </a:solidFill>
              <a:ln w="9525">
                <a:solidFill>
                  <a:srgbClr val="FFFFFF"/>
                </a:solidFill>
                <a:round/>
                <a:headEnd/>
                <a:tailEnd/>
              </a:ln>
            </p:spPr>
            <p:txBody>
              <a:bodyPr lIns="0" tIns="0" rIns="0" bIns="0"/>
              <a:lstStyle/>
              <a:p>
                <a:endParaRPr lang="es-ES_tradnl"/>
              </a:p>
            </p:txBody>
          </p:sp>
        </p:grpSp>
      </p:gr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56192583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NEUROPÁTICO</a:t>
            </a:r>
            <a:endParaRPr lang="es-ES_tradnl" sz="4000" b="1" dirty="0">
              <a:solidFill>
                <a:srgbClr val="FCC40D"/>
              </a:solidFill>
              <a:latin typeface="Calibri"/>
              <a:cs typeface="Calibri"/>
            </a:endParaRPr>
          </a:p>
        </p:txBody>
      </p:sp>
      <p:graphicFrame>
        <p:nvGraphicFramePr>
          <p:cNvPr id="182" name="object 10"/>
          <p:cNvGraphicFramePr>
            <a:graphicFrameLocks noGrp="1"/>
          </p:cNvGraphicFramePr>
          <p:nvPr>
            <p:extLst/>
          </p:nvPr>
        </p:nvGraphicFramePr>
        <p:xfrm>
          <a:off x="431800" y="1190625"/>
          <a:ext cx="4001986" cy="4222754"/>
        </p:xfrm>
        <a:graphic>
          <a:graphicData uri="http://schemas.openxmlformats.org/drawingml/2006/table">
            <a:tbl>
              <a:tblPr/>
              <a:tblGrid>
                <a:gridCol w="4001986"/>
              </a:tblGrid>
              <a:tr h="533400">
                <a:tc>
                  <a:txBody>
                    <a:bodyPr/>
                    <a:lstStyle/>
                    <a:p>
                      <a:pPr marL="71438" marR="0" lvl="0" indent="0" algn="ctr" defTabSz="914400" rtl="0" eaLnBrk="1" fontAlgn="base" latinLnBrk="0" hangingPunct="1">
                        <a:lnSpc>
                          <a:spcPct val="100000"/>
                        </a:lnSpc>
                        <a:spcBef>
                          <a:spcPts val="400"/>
                        </a:spcBef>
                        <a:spcAft>
                          <a:spcPct val="0"/>
                        </a:spcAft>
                        <a:buClrTx/>
                        <a:buSzTx/>
                        <a:buFontTx/>
                        <a:buNone/>
                        <a:tabLst/>
                      </a:pPr>
                      <a:r>
                        <a:rPr kumimoji="0" lang="es-ES_tradnl" sz="1200" b="1" i="0" u="none" strike="noStrike" cap="none" normalizeH="0" baseline="0" dirty="0">
                          <a:ln>
                            <a:noFill/>
                          </a:ln>
                          <a:solidFill>
                            <a:srgbClr val="61246B"/>
                          </a:solidFill>
                          <a:effectLst/>
                          <a:latin typeface="+mj-lt"/>
                          <a:ea typeface="ＭＳ Ｐゴシック" charset="0"/>
                          <a:cs typeface="Gotham Book" charset="0"/>
                        </a:rPr>
                        <a:t>Síndromes </a:t>
                      </a:r>
                      <a:r>
                        <a:rPr kumimoji="0" lang="es-ES_tradnl" sz="1200" b="1" i="0" u="none" strike="noStrike" cap="none" normalizeH="0" baseline="0" dirty="0" err="1">
                          <a:ln>
                            <a:noFill/>
                          </a:ln>
                          <a:solidFill>
                            <a:srgbClr val="61246B"/>
                          </a:solidFill>
                          <a:effectLst/>
                          <a:latin typeface="+mj-lt"/>
                          <a:ea typeface="ＭＳ Ｐゴシック" charset="0"/>
                          <a:cs typeface="Gotham Book" charset="0"/>
                        </a:rPr>
                        <a:t>neuropáticos</a:t>
                      </a:r>
                      <a:r>
                        <a:rPr kumimoji="0" lang="es-ES_tradnl" sz="1200" b="1" i="0" u="none" strike="noStrike" cap="none" normalizeH="0" baseline="0" dirty="0">
                          <a:ln>
                            <a:noFill/>
                          </a:ln>
                          <a:solidFill>
                            <a:srgbClr val="61246B"/>
                          </a:solidFill>
                          <a:effectLst/>
                          <a:latin typeface="+mj-lt"/>
                          <a:ea typeface="ＭＳ Ｐゴシック" charset="0"/>
                          <a:cs typeface="Gotham Book" charset="0"/>
                        </a:rPr>
                        <a:t> en el </a:t>
                      </a:r>
                      <a:r>
                        <a:rPr kumimoji="0" lang="es-ES_tradnl" sz="1200" b="1" i="0" u="none" strike="noStrike" cap="none" normalizeH="0" baseline="0" dirty="0" smtClean="0">
                          <a:ln>
                            <a:noFill/>
                          </a:ln>
                          <a:solidFill>
                            <a:srgbClr val="61246B"/>
                          </a:solidFill>
                          <a:effectLst/>
                          <a:latin typeface="+mj-lt"/>
                          <a:ea typeface="ＭＳ Ｐゴシック" charset="0"/>
                          <a:cs typeface="Gotham Book" charset="0"/>
                        </a:rPr>
                        <a:t>cáncer*</a:t>
                      </a:r>
                      <a:endParaRPr kumimoji="0" lang="es-ES_tradnl" sz="1200" b="1" i="0" u="none" strike="noStrike" cap="none" normalizeH="0" baseline="31000" dirty="0">
                        <a:ln>
                          <a:noFill/>
                        </a:ln>
                        <a:solidFill>
                          <a:srgbClr val="61246B"/>
                        </a:solidFill>
                        <a:effectLst/>
                        <a:latin typeface="+mj-lt"/>
                        <a:ea typeface="ＭＳ Ｐゴシック" charset="0"/>
                        <a:cs typeface="Gotham Book" charset="0"/>
                      </a:endParaRPr>
                    </a:p>
                  </a:txBody>
                  <a:tcPr marL="0" marR="0" marT="0" marB="0" anchor="ctr" horzOverflow="overflow">
                    <a:lnL>
                      <a:noFill/>
                    </a:lnL>
                    <a:lnR>
                      <a:noFill/>
                    </a:lnR>
                    <a:lnT>
                      <a:noFill/>
                    </a:lnT>
                    <a:lnB>
                      <a:noFill/>
                    </a:lnB>
                    <a:lnTlToBr>
                      <a:noFill/>
                    </a:lnTlToBr>
                    <a:lnBlToTr>
                      <a:noFill/>
                    </a:lnBlToTr>
                    <a:solidFill>
                      <a:srgbClr val="D9D9D9"/>
                    </a:solidFill>
                  </a:tcPr>
                </a:tc>
              </a:tr>
              <a:tr h="1130300">
                <a:tc>
                  <a:txBody>
                    <a:bodyPr/>
                    <a:lstStyle/>
                    <a:p>
                      <a:pPr marL="71438" marR="0" lvl="0" indent="0" algn="l" defTabSz="914400" rtl="0" eaLnBrk="1" fontAlgn="base" latinLnBrk="0" hangingPunct="1">
                        <a:lnSpc>
                          <a:spcPct val="110000"/>
                        </a:lnSpc>
                        <a:spcBef>
                          <a:spcPts val="400"/>
                        </a:spcBef>
                        <a:spcAft>
                          <a:spcPct val="0"/>
                        </a:spcAft>
                        <a:buClrTx/>
                        <a:buSzTx/>
                        <a:buFontTx/>
                        <a:buNone/>
                        <a:tabLst/>
                      </a:pPr>
                      <a:r>
                        <a:rPr kumimoji="0" lang="es-ES_tradnl" sz="1200" b="0" i="0" u="none" strike="noStrike" cap="none" normalizeH="0" baseline="0" dirty="0" err="1">
                          <a:ln>
                            <a:noFill/>
                          </a:ln>
                          <a:solidFill>
                            <a:srgbClr val="6D6E71"/>
                          </a:solidFill>
                          <a:effectLst/>
                          <a:latin typeface="+mj-lt"/>
                          <a:ea typeface="ＭＳ Ｐゴシック" charset="0"/>
                          <a:cs typeface="Gotham Book" charset="0"/>
                        </a:rPr>
                        <a:t>Plexopatías</a:t>
                      </a:r>
                      <a:endParaRPr kumimoji="0" lang="es-ES_tradnl" sz="1200" b="0" i="0" u="none" strike="noStrike" cap="none" normalizeH="0" baseline="0" dirty="0">
                        <a:ln>
                          <a:noFill/>
                        </a:ln>
                        <a:solidFill>
                          <a:schemeClr val="tx1"/>
                        </a:solidFill>
                        <a:effectLst/>
                        <a:latin typeface="+mj-lt"/>
                        <a:ea typeface="ＭＳ Ｐゴシック" charset="0"/>
                        <a:cs typeface="Gotham Book" charset="0"/>
                      </a:endParaRPr>
                    </a:p>
                    <a:p>
                      <a:pPr marL="71438" marR="0" lvl="0" indent="0" algn="l" defTabSz="914400" rtl="0" eaLnBrk="1" fontAlgn="base" latinLnBrk="0" hangingPunct="1">
                        <a:lnSpc>
                          <a:spcPct val="110000"/>
                        </a:lnSpc>
                        <a:spcBef>
                          <a:spcPct val="0"/>
                        </a:spcBef>
                        <a:spcAft>
                          <a:spcPct val="0"/>
                        </a:spcAft>
                        <a:buClrTx/>
                        <a:buSzTx/>
                        <a:buFontTx/>
                        <a:buNone/>
                        <a:tabLst/>
                      </a:pPr>
                      <a:r>
                        <a:rPr kumimoji="0" lang="es-ES_tradnl" sz="1200" b="0" i="0" u="none" strike="noStrike" cap="none" normalizeH="0" baseline="0" dirty="0" err="1">
                          <a:ln>
                            <a:noFill/>
                          </a:ln>
                          <a:solidFill>
                            <a:srgbClr val="6D6E71"/>
                          </a:solidFill>
                          <a:effectLst/>
                          <a:latin typeface="+mj-lt"/>
                          <a:ea typeface="ＭＳ Ｐゴシック" charset="0"/>
                          <a:cs typeface="Gotham Book" charset="0"/>
                        </a:rPr>
                        <a:t>Plexopatía</a:t>
                      </a:r>
                      <a:r>
                        <a:rPr kumimoji="0" lang="es-ES_tradnl" sz="1200" b="0" i="0" u="none" strike="noStrike" cap="none" normalizeH="0" baseline="0" dirty="0">
                          <a:ln>
                            <a:noFill/>
                          </a:ln>
                          <a:solidFill>
                            <a:srgbClr val="6D6E71"/>
                          </a:solidFill>
                          <a:effectLst/>
                          <a:latin typeface="+mj-lt"/>
                          <a:ea typeface="ＭＳ Ｐゴシック" charset="0"/>
                          <a:cs typeface="Gotham Book" charset="0"/>
                        </a:rPr>
                        <a:t> cervical</a:t>
                      </a:r>
                      <a:endParaRPr kumimoji="0" lang="es-ES" sz="1200" b="0" i="0" u="none" strike="noStrike" cap="none" normalizeH="0" baseline="0" dirty="0">
                        <a:ln>
                          <a:noFill/>
                        </a:ln>
                        <a:solidFill>
                          <a:srgbClr val="6D6E71"/>
                        </a:solidFill>
                        <a:effectLst/>
                        <a:latin typeface="+mj-lt"/>
                        <a:ea typeface="ＭＳ Ｐゴシック" charset="0"/>
                        <a:cs typeface="Gotham Book" charset="0"/>
                      </a:endParaRPr>
                    </a:p>
                    <a:p>
                      <a:pPr marL="71438" marR="0" lvl="0" indent="0" algn="l" defTabSz="914400" rtl="0" eaLnBrk="1" fontAlgn="base" latinLnBrk="0" hangingPunct="1">
                        <a:lnSpc>
                          <a:spcPct val="110000"/>
                        </a:lnSpc>
                        <a:spcBef>
                          <a:spcPct val="0"/>
                        </a:spcBef>
                        <a:spcAft>
                          <a:spcPct val="0"/>
                        </a:spcAft>
                        <a:buClrTx/>
                        <a:buSzTx/>
                        <a:buFontTx/>
                        <a:buNone/>
                        <a:tabLst/>
                      </a:pPr>
                      <a:r>
                        <a:rPr kumimoji="0" lang="es-ES_tradnl" sz="1200" b="0" i="0" u="none" strike="noStrike" cap="none" normalizeH="0" baseline="0" dirty="0" err="1">
                          <a:ln>
                            <a:noFill/>
                          </a:ln>
                          <a:solidFill>
                            <a:srgbClr val="6D6E71"/>
                          </a:solidFill>
                          <a:effectLst/>
                          <a:latin typeface="+mj-lt"/>
                          <a:ea typeface="ＭＳ Ｐゴシック" charset="0"/>
                          <a:cs typeface="Gotham Book" charset="0"/>
                        </a:rPr>
                        <a:t>Plexopatía</a:t>
                      </a:r>
                      <a:r>
                        <a:rPr kumimoji="0" lang="es-ES_tradnl" sz="1200" b="0" i="0" u="none" strike="noStrike" cap="none" normalizeH="0" baseline="0" dirty="0">
                          <a:ln>
                            <a:noFill/>
                          </a:ln>
                          <a:solidFill>
                            <a:srgbClr val="6D6E71"/>
                          </a:solidFill>
                          <a:effectLst/>
                          <a:latin typeface="+mj-lt"/>
                          <a:ea typeface="ＭＳ Ｐゴシック" charset="0"/>
                          <a:cs typeface="Gotham Book" charset="0"/>
                        </a:rPr>
                        <a:t> braquial</a:t>
                      </a:r>
                      <a:endParaRPr kumimoji="0" lang="es-ES" sz="1200" b="0" i="0" u="none" strike="noStrike" cap="none" normalizeH="0" baseline="0" dirty="0">
                        <a:ln>
                          <a:noFill/>
                        </a:ln>
                        <a:solidFill>
                          <a:srgbClr val="6D6E71"/>
                        </a:solidFill>
                        <a:effectLst/>
                        <a:latin typeface="+mj-lt"/>
                        <a:ea typeface="ＭＳ Ｐゴシック" charset="0"/>
                        <a:cs typeface="Gotham Book" charset="0"/>
                      </a:endParaRPr>
                    </a:p>
                    <a:p>
                      <a:pPr marL="71438" marR="0" lvl="0" indent="0" algn="l" defTabSz="914400" rtl="0" eaLnBrk="1" fontAlgn="base" latinLnBrk="0" hangingPunct="1">
                        <a:lnSpc>
                          <a:spcPct val="110000"/>
                        </a:lnSpc>
                        <a:spcBef>
                          <a:spcPct val="0"/>
                        </a:spcBef>
                        <a:spcAft>
                          <a:spcPct val="0"/>
                        </a:spcAft>
                        <a:buClrTx/>
                        <a:buSzTx/>
                        <a:buFontTx/>
                        <a:buNone/>
                        <a:tabLst/>
                      </a:pPr>
                      <a:r>
                        <a:rPr kumimoji="0" lang="es-ES_tradnl" sz="1200" b="0" i="0" u="none" strike="noStrike" cap="none" normalizeH="0" baseline="0" dirty="0" err="1">
                          <a:ln>
                            <a:noFill/>
                          </a:ln>
                          <a:solidFill>
                            <a:srgbClr val="6D6E71"/>
                          </a:solidFill>
                          <a:effectLst/>
                          <a:latin typeface="+mj-lt"/>
                          <a:ea typeface="ＭＳ Ｐゴシック" charset="0"/>
                          <a:cs typeface="Gotham Book" charset="0"/>
                        </a:rPr>
                        <a:t>Plexopatía</a:t>
                      </a:r>
                      <a:r>
                        <a:rPr kumimoji="0" lang="es-ES_tradnl" sz="1200" b="0" i="0" u="none" strike="noStrike" cap="none" normalizeH="0" baseline="0" dirty="0">
                          <a:ln>
                            <a:noFill/>
                          </a:ln>
                          <a:solidFill>
                            <a:srgbClr val="6D6E71"/>
                          </a:solidFill>
                          <a:effectLst/>
                          <a:latin typeface="+mj-lt"/>
                          <a:ea typeface="ＭＳ Ｐゴシック" charset="0"/>
                          <a:cs typeface="Gotham Book" charset="0"/>
                        </a:rPr>
                        <a:t> lumbosacra</a:t>
                      </a:r>
                    </a:p>
                    <a:p>
                      <a:pPr marL="71438" marR="0" lvl="0" indent="0" algn="l" defTabSz="914400" rtl="0" eaLnBrk="1" fontAlgn="base" latinLnBrk="0" hangingPunct="1">
                        <a:lnSpc>
                          <a:spcPct val="110000"/>
                        </a:lnSpc>
                        <a:spcBef>
                          <a:spcPct val="0"/>
                        </a:spcBef>
                        <a:spcAft>
                          <a:spcPct val="0"/>
                        </a:spcAft>
                        <a:buClrTx/>
                        <a:buSzTx/>
                        <a:buFontTx/>
                        <a:buNone/>
                        <a:tabLst/>
                      </a:pPr>
                      <a:r>
                        <a:rPr kumimoji="0" lang="es-ES_tradnl" sz="1200" b="0" i="0" u="none" strike="noStrike" cap="none" normalizeH="0" baseline="0" dirty="0" err="1">
                          <a:ln>
                            <a:noFill/>
                          </a:ln>
                          <a:solidFill>
                            <a:srgbClr val="6D6E71"/>
                          </a:solidFill>
                          <a:effectLst/>
                          <a:latin typeface="+mj-lt"/>
                          <a:ea typeface="ＭＳ Ｐゴシック" charset="0"/>
                          <a:cs typeface="Gotham Book" charset="0"/>
                        </a:rPr>
                        <a:t>Plexopatía</a:t>
                      </a:r>
                      <a:r>
                        <a:rPr kumimoji="0" lang="es-ES_tradnl" sz="1200" b="0" i="0" u="none" strike="noStrike" cap="none" normalizeH="0" baseline="0" dirty="0">
                          <a:ln>
                            <a:noFill/>
                          </a:ln>
                          <a:solidFill>
                            <a:srgbClr val="6D6E71"/>
                          </a:solidFill>
                          <a:effectLst/>
                          <a:latin typeface="+mj-lt"/>
                          <a:ea typeface="ＭＳ Ｐゴシック" charset="0"/>
                          <a:cs typeface="Gotham Book" charset="0"/>
                        </a:rPr>
                        <a:t> coccígea</a:t>
                      </a:r>
                      <a:endParaRPr kumimoji="0" lang="es-ES_tradnl" sz="1200" b="0" i="0" u="none" strike="noStrike" cap="none" normalizeH="0" baseline="0" dirty="0">
                        <a:ln>
                          <a:noFill/>
                        </a:ln>
                        <a:solidFill>
                          <a:schemeClr val="tx1"/>
                        </a:solidFill>
                        <a:effectLst/>
                        <a:latin typeface="+mj-lt"/>
                        <a:ea typeface="ＭＳ Ｐゴシック" charset="0"/>
                        <a:cs typeface="Gotham Book" charset="0"/>
                      </a:endParaRPr>
                    </a:p>
                  </a:txBody>
                  <a:tcPr marL="0" marR="0" marT="0" marB="0" anchor="ctr" horzOverflow="overflow">
                    <a:lnL>
                      <a:noFill/>
                    </a:lnL>
                    <a:lnR>
                      <a:noFill/>
                    </a:lnR>
                    <a:lnT>
                      <a:noFill/>
                    </a:lnT>
                    <a:lnB w="3175" cap="flat" cmpd="sng" algn="ctr">
                      <a:solidFill>
                        <a:srgbClr val="892890"/>
                      </a:solidFill>
                      <a:prstDash val="solid"/>
                      <a:round/>
                      <a:headEnd type="none" w="med" len="med"/>
                      <a:tailEnd type="none" w="med" len="med"/>
                    </a:lnB>
                    <a:lnTlToBr>
                      <a:noFill/>
                    </a:lnTlToBr>
                    <a:lnBlToTr>
                      <a:noFill/>
                    </a:lnBlToTr>
                    <a:solidFill>
                      <a:srgbClr val="FFFFFF"/>
                    </a:solidFill>
                  </a:tcPr>
                </a:tc>
              </a:tr>
              <a:tr h="309563">
                <a:tc>
                  <a:txBody>
                    <a:bodyPr/>
                    <a:lstStyle/>
                    <a:p>
                      <a:pPr marL="71438" marR="0" lvl="0" indent="0" algn="l" defTabSz="914400" rtl="0" eaLnBrk="1" fontAlgn="base" latinLnBrk="0" hangingPunct="1">
                        <a:lnSpc>
                          <a:spcPct val="100000"/>
                        </a:lnSpc>
                        <a:spcBef>
                          <a:spcPts val="400"/>
                        </a:spcBef>
                        <a:spcAft>
                          <a:spcPct val="0"/>
                        </a:spcAft>
                        <a:buClrTx/>
                        <a:buSzTx/>
                        <a:buFontTx/>
                        <a:buNone/>
                        <a:tabLst/>
                      </a:pPr>
                      <a:r>
                        <a:rPr kumimoji="0" lang="es-ES_tradnl" sz="1200" b="0" i="0" u="none" strike="noStrike" cap="none" normalizeH="0" baseline="0" dirty="0" err="1">
                          <a:ln>
                            <a:noFill/>
                          </a:ln>
                          <a:solidFill>
                            <a:srgbClr val="6D6E71"/>
                          </a:solidFill>
                          <a:effectLst/>
                          <a:latin typeface="+mj-lt"/>
                          <a:ea typeface="ＭＳ Ｐゴシック" charset="0"/>
                          <a:cs typeface="Gotham Book" charset="0"/>
                        </a:rPr>
                        <a:t>Mononeuropatías</a:t>
                      </a:r>
                      <a:r>
                        <a:rPr kumimoji="0" lang="es-ES_tradnl" sz="1200" b="0" i="0" u="none" strike="noStrike" cap="none" normalizeH="0" baseline="0" dirty="0">
                          <a:ln>
                            <a:noFill/>
                          </a:ln>
                          <a:solidFill>
                            <a:srgbClr val="6D6E71"/>
                          </a:solidFill>
                          <a:effectLst/>
                          <a:latin typeface="+mj-lt"/>
                          <a:ea typeface="ＭＳ Ｐゴシック" charset="0"/>
                          <a:cs typeface="Gotham Book" charset="0"/>
                        </a:rPr>
                        <a:t> periféricas dolorosas</a:t>
                      </a:r>
                      <a:endParaRPr kumimoji="0" lang="es-ES_tradnl" sz="1200" b="0" i="0" u="none" strike="noStrike" cap="none" normalizeH="0" baseline="0" dirty="0">
                        <a:ln>
                          <a:noFill/>
                        </a:ln>
                        <a:solidFill>
                          <a:schemeClr val="tx1"/>
                        </a:solidFill>
                        <a:effectLst/>
                        <a:latin typeface="+mj-lt"/>
                        <a:ea typeface="ＭＳ Ｐゴシック" charset="0"/>
                        <a:cs typeface="Gotham Book" charset="0"/>
                      </a:endParaRPr>
                    </a:p>
                  </a:txBody>
                  <a:tcPr marL="0" marR="0" marT="0" marB="0" anchor="ctr" horzOverflow="overflow">
                    <a:lnL>
                      <a:noFill/>
                    </a:lnL>
                    <a:lnR>
                      <a:noFill/>
                    </a:lnR>
                    <a:lnT w="3175" cap="flat" cmpd="sng" algn="ctr">
                      <a:solidFill>
                        <a:srgbClr val="892890"/>
                      </a:solidFill>
                      <a:prstDash val="solid"/>
                      <a:round/>
                      <a:headEnd type="none" w="med" len="med"/>
                      <a:tailEnd type="none" w="med" len="med"/>
                    </a:lnT>
                    <a:lnB w="3175" cap="flat" cmpd="sng" algn="ctr">
                      <a:solidFill>
                        <a:srgbClr val="892890"/>
                      </a:solidFill>
                      <a:prstDash val="solid"/>
                      <a:round/>
                      <a:headEnd type="none" w="med" len="med"/>
                      <a:tailEnd type="none" w="med" len="med"/>
                    </a:lnB>
                    <a:lnTlToBr>
                      <a:noFill/>
                    </a:lnTlToBr>
                    <a:lnBlToTr>
                      <a:noFill/>
                    </a:lnBlToTr>
                    <a:solidFill>
                      <a:srgbClr val="FFFFFF"/>
                    </a:solidFill>
                  </a:tcPr>
                </a:tc>
              </a:tr>
              <a:tr h="309563">
                <a:tc>
                  <a:txBody>
                    <a:bodyPr/>
                    <a:lstStyle/>
                    <a:p>
                      <a:pPr marL="71438" marR="0" lvl="0" indent="0" algn="l" defTabSz="914400" rtl="0" eaLnBrk="1" fontAlgn="base" latinLnBrk="0" hangingPunct="1">
                        <a:lnSpc>
                          <a:spcPct val="100000"/>
                        </a:lnSpc>
                        <a:spcBef>
                          <a:spcPts val="388"/>
                        </a:spcBef>
                        <a:spcAft>
                          <a:spcPct val="0"/>
                        </a:spcAft>
                        <a:buClrTx/>
                        <a:buSzTx/>
                        <a:buFontTx/>
                        <a:buNone/>
                        <a:tabLst/>
                      </a:pPr>
                      <a:r>
                        <a:rPr kumimoji="0" lang="es-ES_tradnl" sz="1200" b="0" i="0" u="none" strike="noStrike" cap="none" normalizeH="0" baseline="0" dirty="0" err="1">
                          <a:ln>
                            <a:noFill/>
                          </a:ln>
                          <a:solidFill>
                            <a:srgbClr val="6D6E71"/>
                          </a:solidFill>
                          <a:effectLst/>
                          <a:latin typeface="+mj-lt"/>
                          <a:ea typeface="ＭＳ Ｐゴシック" charset="0"/>
                          <a:cs typeface="Gotham Book" charset="0"/>
                        </a:rPr>
                        <a:t>Polineuropatías</a:t>
                      </a:r>
                      <a:r>
                        <a:rPr kumimoji="0" lang="es-ES_tradnl" sz="1200" b="0" i="0" u="none" strike="noStrike" cap="none" normalizeH="0" baseline="0" dirty="0">
                          <a:ln>
                            <a:noFill/>
                          </a:ln>
                          <a:solidFill>
                            <a:srgbClr val="6D6E71"/>
                          </a:solidFill>
                          <a:effectLst/>
                          <a:latin typeface="+mj-lt"/>
                          <a:ea typeface="ＭＳ Ｐゴシック" charset="0"/>
                          <a:cs typeface="Gotham Book" charset="0"/>
                        </a:rPr>
                        <a:t> dolorosas por </a:t>
                      </a:r>
                      <a:r>
                        <a:rPr kumimoji="0" lang="es-ES_tradnl" sz="1200" b="0" i="0" u="none" strike="noStrike" cap="none" normalizeH="0" baseline="0" dirty="0" err="1">
                          <a:ln>
                            <a:noFill/>
                          </a:ln>
                          <a:solidFill>
                            <a:srgbClr val="6D6E71"/>
                          </a:solidFill>
                          <a:effectLst/>
                          <a:latin typeface="+mj-lt"/>
                          <a:ea typeface="ＭＳ Ｐゴシック" charset="0"/>
                          <a:cs typeface="Gotham Book" charset="0"/>
                        </a:rPr>
                        <a:t>neurotoxicidad</a:t>
                      </a:r>
                      <a:endParaRPr kumimoji="0" lang="es-ES_tradnl" sz="1200" b="0" i="0" u="none" strike="noStrike" cap="none" normalizeH="0" baseline="0" dirty="0">
                        <a:ln>
                          <a:noFill/>
                        </a:ln>
                        <a:solidFill>
                          <a:schemeClr val="tx1"/>
                        </a:solidFill>
                        <a:effectLst/>
                        <a:latin typeface="+mj-lt"/>
                        <a:ea typeface="ＭＳ Ｐゴシック" charset="0"/>
                        <a:cs typeface="Gotham Book" charset="0"/>
                      </a:endParaRPr>
                    </a:p>
                  </a:txBody>
                  <a:tcPr marL="0" marR="0" marT="0" marB="0" anchor="ctr" horzOverflow="overflow">
                    <a:lnL>
                      <a:noFill/>
                    </a:lnL>
                    <a:lnR>
                      <a:noFill/>
                    </a:lnR>
                    <a:lnT w="3175" cap="flat" cmpd="sng" algn="ctr">
                      <a:solidFill>
                        <a:srgbClr val="892890"/>
                      </a:solidFill>
                      <a:prstDash val="solid"/>
                      <a:round/>
                      <a:headEnd type="none" w="med" len="med"/>
                      <a:tailEnd type="none" w="med" len="med"/>
                    </a:lnT>
                    <a:lnB w="3175" cap="flat" cmpd="sng" algn="ctr">
                      <a:solidFill>
                        <a:srgbClr val="892890"/>
                      </a:solidFill>
                      <a:prstDash val="solid"/>
                      <a:round/>
                      <a:headEnd type="none" w="med" len="med"/>
                      <a:tailEnd type="none" w="med" len="med"/>
                    </a:lnB>
                    <a:lnTlToBr>
                      <a:noFill/>
                    </a:lnTlToBr>
                    <a:lnBlToTr>
                      <a:noFill/>
                    </a:lnBlToTr>
                    <a:solidFill>
                      <a:srgbClr val="FFFFFF"/>
                    </a:solidFill>
                  </a:tcPr>
                </a:tc>
              </a:tr>
              <a:tr h="309563">
                <a:tc>
                  <a:txBody>
                    <a:bodyPr/>
                    <a:lstStyle/>
                    <a:p>
                      <a:pPr marL="71438" marR="0" lvl="0" indent="0" algn="l" defTabSz="914400" rtl="0" eaLnBrk="1" fontAlgn="base" latinLnBrk="0" hangingPunct="1">
                        <a:lnSpc>
                          <a:spcPct val="100000"/>
                        </a:lnSpc>
                        <a:spcBef>
                          <a:spcPts val="388"/>
                        </a:spcBef>
                        <a:spcAft>
                          <a:spcPct val="0"/>
                        </a:spcAft>
                        <a:buClrTx/>
                        <a:buSzTx/>
                        <a:buFontTx/>
                        <a:buNone/>
                        <a:tabLst/>
                      </a:pPr>
                      <a:r>
                        <a:rPr kumimoji="0" lang="es-ES_tradnl" sz="1200" b="0" i="0" u="none" strike="noStrike" cap="none" normalizeH="0" baseline="0">
                          <a:ln>
                            <a:noFill/>
                          </a:ln>
                          <a:solidFill>
                            <a:srgbClr val="6D6E71"/>
                          </a:solidFill>
                          <a:effectLst/>
                          <a:latin typeface="+mj-lt"/>
                          <a:ea typeface="ＭＳ Ｐゴシック" charset="0"/>
                          <a:cs typeface="Gotham Book" charset="0"/>
                        </a:rPr>
                        <a:t>Neuropatía sensorial paraneoplásica</a:t>
                      </a:r>
                      <a:endParaRPr kumimoji="0" lang="es-ES_tradnl" sz="1200" b="0" i="0" u="none" strike="noStrike" cap="none" normalizeH="0" baseline="0">
                        <a:ln>
                          <a:noFill/>
                        </a:ln>
                        <a:solidFill>
                          <a:schemeClr val="tx1"/>
                        </a:solidFill>
                        <a:effectLst/>
                        <a:latin typeface="+mj-lt"/>
                        <a:ea typeface="ＭＳ Ｐゴシック" charset="0"/>
                        <a:cs typeface="Gotham Book" charset="0"/>
                      </a:endParaRPr>
                    </a:p>
                  </a:txBody>
                  <a:tcPr marL="0" marR="0" marT="0" marB="0" anchor="ctr" horzOverflow="overflow">
                    <a:lnL>
                      <a:noFill/>
                    </a:lnL>
                    <a:lnR>
                      <a:noFill/>
                    </a:lnR>
                    <a:lnT w="3175" cap="flat" cmpd="sng" algn="ctr">
                      <a:solidFill>
                        <a:srgbClr val="892890"/>
                      </a:solidFill>
                      <a:prstDash val="solid"/>
                      <a:round/>
                      <a:headEnd type="none" w="med" len="med"/>
                      <a:tailEnd type="none" w="med" len="med"/>
                    </a:lnT>
                    <a:lnB w="3175" cap="flat" cmpd="sng" algn="ctr">
                      <a:solidFill>
                        <a:srgbClr val="892890"/>
                      </a:solidFill>
                      <a:prstDash val="solid"/>
                      <a:round/>
                      <a:headEnd type="none" w="med" len="med"/>
                      <a:tailEnd type="none" w="med" len="med"/>
                    </a:lnB>
                    <a:lnTlToBr>
                      <a:noFill/>
                    </a:lnTlToBr>
                    <a:lnBlToTr>
                      <a:noFill/>
                    </a:lnBlToTr>
                    <a:solidFill>
                      <a:srgbClr val="FFFFFF"/>
                    </a:solidFill>
                  </a:tcPr>
                </a:tc>
              </a:tr>
              <a:tr h="309563">
                <a:tc>
                  <a:txBody>
                    <a:bodyPr/>
                    <a:lstStyle/>
                    <a:p>
                      <a:pPr marL="71438" marR="0" lvl="0" indent="0" algn="l" defTabSz="914400" rtl="0" eaLnBrk="1" fontAlgn="base" latinLnBrk="0" hangingPunct="1">
                        <a:lnSpc>
                          <a:spcPct val="100000"/>
                        </a:lnSpc>
                        <a:spcBef>
                          <a:spcPts val="388"/>
                        </a:spcBef>
                        <a:spcAft>
                          <a:spcPct val="0"/>
                        </a:spcAft>
                        <a:buClrTx/>
                        <a:buSzTx/>
                        <a:buFontTx/>
                        <a:buNone/>
                        <a:tabLst/>
                      </a:pPr>
                      <a:r>
                        <a:rPr kumimoji="0" lang="es-ES_tradnl" sz="1200" b="0" i="0" u="none" strike="noStrike" cap="none" normalizeH="0" baseline="0" dirty="0">
                          <a:ln>
                            <a:noFill/>
                          </a:ln>
                          <a:solidFill>
                            <a:srgbClr val="6D6E71"/>
                          </a:solidFill>
                          <a:effectLst/>
                          <a:latin typeface="+mj-lt"/>
                          <a:ea typeface="ＭＳ Ｐゴシック" charset="0"/>
                          <a:cs typeface="Gotham Book" charset="0"/>
                        </a:rPr>
                        <a:t>Metástasis </a:t>
                      </a:r>
                      <a:r>
                        <a:rPr kumimoji="0" lang="es-ES_tradnl" sz="1200" b="0" i="0" u="none" strike="noStrike" cap="none" normalizeH="0" baseline="0" dirty="0" err="1">
                          <a:ln>
                            <a:noFill/>
                          </a:ln>
                          <a:solidFill>
                            <a:srgbClr val="6D6E71"/>
                          </a:solidFill>
                          <a:effectLst/>
                          <a:latin typeface="+mj-lt"/>
                          <a:ea typeface="ＭＳ Ｐゴシック" charset="0"/>
                          <a:cs typeface="Gotham Book" charset="0"/>
                        </a:rPr>
                        <a:t>leptomeníngea</a:t>
                      </a:r>
                      <a:endParaRPr kumimoji="0" lang="es-ES_tradnl" sz="1200" b="0" i="0" u="none" strike="noStrike" cap="none" normalizeH="0" baseline="0" dirty="0">
                        <a:ln>
                          <a:noFill/>
                        </a:ln>
                        <a:solidFill>
                          <a:schemeClr val="tx1"/>
                        </a:solidFill>
                        <a:effectLst/>
                        <a:latin typeface="+mj-lt"/>
                        <a:ea typeface="ＭＳ Ｐゴシック" charset="0"/>
                        <a:cs typeface="Gotham Book" charset="0"/>
                      </a:endParaRPr>
                    </a:p>
                  </a:txBody>
                  <a:tcPr marL="0" marR="0" marT="0" marB="0" anchor="ctr" horzOverflow="overflow">
                    <a:lnL>
                      <a:noFill/>
                    </a:lnL>
                    <a:lnR>
                      <a:noFill/>
                    </a:lnR>
                    <a:lnT w="3175" cap="flat" cmpd="sng" algn="ctr">
                      <a:solidFill>
                        <a:srgbClr val="892890"/>
                      </a:solidFill>
                      <a:prstDash val="solid"/>
                      <a:round/>
                      <a:headEnd type="none" w="med" len="med"/>
                      <a:tailEnd type="none" w="med" len="med"/>
                    </a:lnT>
                    <a:lnB w="3175" cap="flat" cmpd="sng" algn="ctr">
                      <a:solidFill>
                        <a:srgbClr val="892890"/>
                      </a:solidFill>
                      <a:prstDash val="solid"/>
                      <a:round/>
                      <a:headEnd type="none" w="med" len="med"/>
                      <a:tailEnd type="none" w="med" len="med"/>
                    </a:lnB>
                    <a:lnTlToBr>
                      <a:noFill/>
                    </a:lnTlToBr>
                    <a:lnBlToTr>
                      <a:noFill/>
                    </a:lnBlToTr>
                    <a:solidFill>
                      <a:srgbClr val="FFFFFF"/>
                    </a:solidFill>
                  </a:tcPr>
                </a:tc>
              </a:tr>
              <a:tr h="309563">
                <a:tc>
                  <a:txBody>
                    <a:bodyPr/>
                    <a:lstStyle/>
                    <a:p>
                      <a:pPr marL="71438" marR="0" lvl="0" indent="0" algn="l" defTabSz="914400" rtl="0" eaLnBrk="1" fontAlgn="base" latinLnBrk="0" hangingPunct="1">
                        <a:lnSpc>
                          <a:spcPct val="100000"/>
                        </a:lnSpc>
                        <a:spcBef>
                          <a:spcPts val="388"/>
                        </a:spcBef>
                        <a:spcAft>
                          <a:spcPct val="0"/>
                        </a:spcAft>
                        <a:buClrTx/>
                        <a:buSzTx/>
                        <a:buFontTx/>
                        <a:buNone/>
                        <a:tabLst/>
                      </a:pPr>
                      <a:r>
                        <a:rPr kumimoji="0" lang="es-ES_tradnl" sz="1200" b="0" i="0" u="none" strike="noStrike" cap="none" normalizeH="0" baseline="0" dirty="0">
                          <a:ln>
                            <a:noFill/>
                          </a:ln>
                          <a:solidFill>
                            <a:srgbClr val="6D6E71"/>
                          </a:solidFill>
                          <a:effectLst/>
                          <a:latin typeface="+mj-lt"/>
                          <a:ea typeface="ＭＳ Ｐゴシック" charset="0"/>
                          <a:cs typeface="Gotham Book" charset="0"/>
                        </a:rPr>
                        <a:t>Neuralgias craneales</a:t>
                      </a:r>
                      <a:endParaRPr kumimoji="0" lang="es-ES_tradnl" sz="1200" b="0" i="0" u="none" strike="noStrike" cap="none" normalizeH="0" baseline="0" dirty="0">
                        <a:ln>
                          <a:noFill/>
                        </a:ln>
                        <a:solidFill>
                          <a:schemeClr val="tx1"/>
                        </a:solidFill>
                        <a:effectLst/>
                        <a:latin typeface="+mj-lt"/>
                        <a:ea typeface="ＭＳ Ｐゴシック" charset="0"/>
                        <a:cs typeface="Gotham Book" charset="0"/>
                      </a:endParaRPr>
                    </a:p>
                  </a:txBody>
                  <a:tcPr marL="0" marR="0" marT="0" marB="0" anchor="ctr" horzOverflow="overflow">
                    <a:lnL>
                      <a:noFill/>
                    </a:lnL>
                    <a:lnR>
                      <a:noFill/>
                    </a:lnR>
                    <a:lnT w="3175" cap="flat" cmpd="sng" algn="ctr">
                      <a:solidFill>
                        <a:srgbClr val="892890"/>
                      </a:solidFill>
                      <a:prstDash val="solid"/>
                      <a:round/>
                      <a:headEnd type="none" w="med" len="med"/>
                      <a:tailEnd type="none" w="med" len="med"/>
                    </a:lnT>
                    <a:lnB w="3175" cap="flat" cmpd="sng" algn="ctr">
                      <a:solidFill>
                        <a:srgbClr val="892890"/>
                      </a:solidFill>
                      <a:prstDash val="solid"/>
                      <a:round/>
                      <a:headEnd type="none" w="med" len="med"/>
                      <a:tailEnd type="none" w="med" len="med"/>
                    </a:lnB>
                    <a:lnTlToBr>
                      <a:noFill/>
                    </a:lnTlToBr>
                    <a:lnBlToTr>
                      <a:noFill/>
                    </a:lnBlToTr>
                    <a:solidFill>
                      <a:srgbClr val="FFFFFF"/>
                    </a:solidFill>
                  </a:tcPr>
                </a:tc>
              </a:tr>
              <a:tr h="309563">
                <a:tc>
                  <a:txBody>
                    <a:bodyPr/>
                    <a:lstStyle/>
                    <a:p>
                      <a:pPr marL="71438" marR="0" lvl="0" indent="0" algn="l" defTabSz="914400" rtl="0" eaLnBrk="1" fontAlgn="base" latinLnBrk="0" hangingPunct="1">
                        <a:lnSpc>
                          <a:spcPct val="100000"/>
                        </a:lnSpc>
                        <a:spcBef>
                          <a:spcPts val="388"/>
                        </a:spcBef>
                        <a:spcAft>
                          <a:spcPct val="0"/>
                        </a:spcAft>
                        <a:buClrTx/>
                        <a:buSzTx/>
                        <a:buFontTx/>
                        <a:buNone/>
                        <a:tabLst/>
                      </a:pPr>
                      <a:r>
                        <a:rPr kumimoji="0" lang="es-ES_tradnl" sz="1200" b="0" i="0" u="none" strike="noStrike" cap="none" normalizeH="0" baseline="0" dirty="0">
                          <a:ln>
                            <a:noFill/>
                          </a:ln>
                          <a:solidFill>
                            <a:srgbClr val="6D6E71"/>
                          </a:solidFill>
                          <a:effectLst/>
                          <a:latin typeface="+mj-lt"/>
                          <a:ea typeface="ＭＳ Ｐゴシック" charset="0"/>
                          <a:cs typeface="Gotham Book" charset="0"/>
                        </a:rPr>
                        <a:t>Neuralgia glosofaríngea</a:t>
                      </a:r>
                      <a:endParaRPr kumimoji="0" lang="es-ES_tradnl" sz="1200" b="0" i="0" u="none" strike="noStrike" cap="none" normalizeH="0" baseline="0" dirty="0">
                        <a:ln>
                          <a:noFill/>
                        </a:ln>
                        <a:solidFill>
                          <a:schemeClr val="tx1"/>
                        </a:solidFill>
                        <a:effectLst/>
                        <a:latin typeface="+mj-lt"/>
                        <a:ea typeface="ＭＳ Ｐゴシック" charset="0"/>
                        <a:cs typeface="Gotham Book" charset="0"/>
                      </a:endParaRPr>
                    </a:p>
                  </a:txBody>
                  <a:tcPr marL="0" marR="0" marT="0" marB="0" anchor="ctr" horzOverflow="overflow">
                    <a:lnL>
                      <a:noFill/>
                    </a:lnL>
                    <a:lnR>
                      <a:noFill/>
                    </a:lnR>
                    <a:lnT w="3175" cap="flat" cmpd="sng" algn="ctr">
                      <a:solidFill>
                        <a:srgbClr val="892890"/>
                      </a:solidFill>
                      <a:prstDash val="solid"/>
                      <a:round/>
                      <a:headEnd type="none" w="med" len="med"/>
                      <a:tailEnd type="none" w="med" len="med"/>
                    </a:lnT>
                    <a:lnB w="3175" cap="flat" cmpd="sng" algn="ctr">
                      <a:solidFill>
                        <a:srgbClr val="892890"/>
                      </a:solidFill>
                      <a:prstDash val="solid"/>
                      <a:round/>
                      <a:headEnd type="none" w="med" len="med"/>
                      <a:tailEnd type="none" w="med" len="med"/>
                    </a:lnB>
                    <a:lnTlToBr>
                      <a:noFill/>
                    </a:lnTlToBr>
                    <a:lnBlToTr>
                      <a:noFill/>
                    </a:lnBlToTr>
                    <a:solidFill>
                      <a:srgbClr val="FFFFFF"/>
                    </a:solidFill>
                  </a:tcPr>
                </a:tc>
              </a:tr>
              <a:tr h="309563">
                <a:tc>
                  <a:txBody>
                    <a:bodyPr/>
                    <a:lstStyle/>
                    <a:p>
                      <a:pPr marL="71438" marR="0" lvl="0" indent="0" algn="l" defTabSz="914400" rtl="0" eaLnBrk="1" fontAlgn="base" latinLnBrk="0" hangingPunct="1">
                        <a:lnSpc>
                          <a:spcPct val="100000"/>
                        </a:lnSpc>
                        <a:spcBef>
                          <a:spcPts val="388"/>
                        </a:spcBef>
                        <a:spcAft>
                          <a:spcPct val="0"/>
                        </a:spcAft>
                        <a:buClrTx/>
                        <a:buSzTx/>
                        <a:buFontTx/>
                        <a:buNone/>
                        <a:tabLst/>
                      </a:pPr>
                      <a:r>
                        <a:rPr kumimoji="0" lang="es-ES_tradnl" sz="1200" b="0" i="0" u="none" strike="noStrike" cap="none" normalizeH="0" baseline="0" dirty="0">
                          <a:ln>
                            <a:noFill/>
                          </a:ln>
                          <a:solidFill>
                            <a:srgbClr val="6D6E71"/>
                          </a:solidFill>
                          <a:effectLst/>
                          <a:latin typeface="+mj-lt"/>
                          <a:ea typeface="ＭＳ Ｐゴシック" charset="0"/>
                          <a:cs typeface="Gotham Book" charset="0"/>
                        </a:rPr>
                        <a:t>Neuralgia </a:t>
                      </a:r>
                      <a:r>
                        <a:rPr kumimoji="0" lang="es-ES_tradnl" sz="1200" b="0" i="0" u="none" strike="noStrike" cap="none" normalizeH="0" baseline="0" dirty="0" err="1">
                          <a:ln>
                            <a:noFill/>
                          </a:ln>
                          <a:solidFill>
                            <a:srgbClr val="6D6E71"/>
                          </a:solidFill>
                          <a:effectLst/>
                          <a:latin typeface="+mj-lt"/>
                          <a:ea typeface="ＭＳ Ｐゴシック" charset="0"/>
                          <a:cs typeface="Gotham Book" charset="0"/>
                        </a:rPr>
                        <a:t>trigeminal</a:t>
                      </a:r>
                      <a:endParaRPr kumimoji="0" lang="es-ES_tradnl" sz="1200" b="0" i="0" u="none" strike="noStrike" cap="none" normalizeH="0" baseline="0" dirty="0">
                        <a:ln>
                          <a:noFill/>
                        </a:ln>
                        <a:solidFill>
                          <a:schemeClr val="tx1"/>
                        </a:solidFill>
                        <a:effectLst/>
                        <a:latin typeface="+mj-lt"/>
                        <a:ea typeface="ＭＳ Ｐゴシック" charset="0"/>
                        <a:cs typeface="Gotham Book" charset="0"/>
                      </a:endParaRPr>
                    </a:p>
                  </a:txBody>
                  <a:tcPr marL="0" marR="0" marT="0" marB="0" anchor="ctr" horzOverflow="overflow">
                    <a:lnL>
                      <a:noFill/>
                    </a:lnL>
                    <a:lnR>
                      <a:noFill/>
                    </a:lnR>
                    <a:lnT w="3175" cap="flat" cmpd="sng" algn="ctr">
                      <a:solidFill>
                        <a:srgbClr val="892890"/>
                      </a:solidFill>
                      <a:prstDash val="solid"/>
                      <a:round/>
                      <a:headEnd type="none" w="med" len="med"/>
                      <a:tailEnd type="none" w="med" len="med"/>
                    </a:lnT>
                    <a:lnB w="3175" cap="flat" cmpd="sng" algn="ctr">
                      <a:solidFill>
                        <a:srgbClr val="892890"/>
                      </a:solidFill>
                      <a:prstDash val="solid"/>
                      <a:round/>
                      <a:headEnd type="none" w="med" len="med"/>
                      <a:tailEnd type="none" w="med" len="med"/>
                    </a:lnB>
                    <a:lnTlToBr>
                      <a:noFill/>
                    </a:lnTlToBr>
                    <a:lnBlToTr>
                      <a:noFill/>
                    </a:lnBlToTr>
                    <a:solidFill>
                      <a:srgbClr val="FFFFFF"/>
                    </a:solidFill>
                  </a:tcPr>
                </a:tc>
              </a:tr>
              <a:tr h="392113">
                <a:tc>
                  <a:txBody>
                    <a:bodyPr/>
                    <a:lstStyle/>
                    <a:p>
                      <a:pPr marL="71438" marR="0" lvl="0" indent="0" algn="l" defTabSz="914400" rtl="0" eaLnBrk="1" fontAlgn="base" latinLnBrk="0" hangingPunct="1">
                        <a:lnSpc>
                          <a:spcPct val="100000"/>
                        </a:lnSpc>
                        <a:spcBef>
                          <a:spcPts val="388"/>
                        </a:spcBef>
                        <a:spcAft>
                          <a:spcPct val="0"/>
                        </a:spcAft>
                        <a:buClrTx/>
                        <a:buSzTx/>
                        <a:buFontTx/>
                        <a:buNone/>
                        <a:tabLst/>
                      </a:pPr>
                      <a:r>
                        <a:rPr kumimoji="0" lang="es-ES_tradnl" sz="1200" b="0" i="0" u="none" strike="noStrike" cap="none" normalizeH="0" baseline="0" dirty="0" err="1">
                          <a:ln>
                            <a:noFill/>
                          </a:ln>
                          <a:solidFill>
                            <a:srgbClr val="6D6E71"/>
                          </a:solidFill>
                          <a:effectLst/>
                          <a:latin typeface="+mj-lt"/>
                          <a:ea typeface="ＭＳ Ｐゴシック" charset="0"/>
                          <a:cs typeface="Gotham Book" charset="0"/>
                        </a:rPr>
                        <a:t>Radiculopatías</a:t>
                      </a:r>
                      <a:r>
                        <a:rPr kumimoji="0" lang="es-ES_tradnl" sz="1200" b="0" i="0" u="none" strike="noStrike" cap="none" normalizeH="0" baseline="0" dirty="0">
                          <a:ln>
                            <a:noFill/>
                          </a:ln>
                          <a:solidFill>
                            <a:srgbClr val="6D6E71"/>
                          </a:solidFill>
                          <a:effectLst/>
                          <a:latin typeface="+mj-lt"/>
                          <a:ea typeface="ＭＳ Ｐゴシック" charset="0"/>
                          <a:cs typeface="Gotham Book" charset="0"/>
                        </a:rPr>
                        <a:t> (</a:t>
                      </a:r>
                      <a:r>
                        <a:rPr kumimoji="0" lang="es-ES_tradnl" sz="1200" b="0" i="0" u="none" strike="noStrike" cap="none" normalizeH="0" baseline="0" dirty="0" err="1">
                          <a:ln>
                            <a:noFill/>
                          </a:ln>
                          <a:solidFill>
                            <a:srgbClr val="6D6E71"/>
                          </a:solidFill>
                          <a:effectLst/>
                          <a:latin typeface="+mj-lt"/>
                          <a:ea typeface="ＭＳ Ｐゴシック" charset="0"/>
                          <a:cs typeface="Gotham Book" charset="0"/>
                        </a:rPr>
                        <a:t>metastásicas</a:t>
                      </a:r>
                      <a:r>
                        <a:rPr kumimoji="0" lang="es-ES_tradnl" sz="1200" b="0" i="0" u="none" strike="noStrike" cap="none" normalizeH="0" baseline="0" dirty="0">
                          <a:ln>
                            <a:noFill/>
                          </a:ln>
                          <a:solidFill>
                            <a:srgbClr val="6D6E71"/>
                          </a:solidFill>
                          <a:effectLst/>
                          <a:latin typeface="+mj-lt"/>
                          <a:ea typeface="ＭＳ Ｐゴシック" charset="0"/>
                          <a:cs typeface="Gotham Book" charset="0"/>
                        </a:rPr>
                        <a:t> directa o indirectamente)</a:t>
                      </a:r>
                      <a:endParaRPr kumimoji="0" lang="es-ES_tradnl" sz="1200" b="0" i="0" u="none" strike="noStrike" cap="none" normalizeH="0" baseline="0" dirty="0">
                        <a:ln>
                          <a:noFill/>
                        </a:ln>
                        <a:solidFill>
                          <a:schemeClr val="tx1"/>
                        </a:solidFill>
                        <a:effectLst/>
                        <a:latin typeface="+mj-lt"/>
                        <a:ea typeface="ＭＳ Ｐゴシック" charset="0"/>
                        <a:cs typeface="Gotham Book" charset="0"/>
                      </a:endParaRPr>
                    </a:p>
                  </a:txBody>
                  <a:tcPr marL="0" marR="0" marT="0" marB="0" anchor="ctr" horzOverflow="overflow">
                    <a:lnL>
                      <a:noFill/>
                    </a:lnL>
                    <a:lnR>
                      <a:noFill/>
                    </a:lnR>
                    <a:lnT w="3175" cap="flat" cmpd="sng" algn="ctr">
                      <a:solidFill>
                        <a:srgbClr val="892890"/>
                      </a:solidFill>
                      <a:prstDash val="solid"/>
                      <a:round/>
                      <a:headEnd type="none" w="med" len="med"/>
                      <a:tailEnd type="none" w="med" len="med"/>
                    </a:lnT>
                    <a:lnB w="3175" cap="flat" cmpd="sng" algn="ctr">
                      <a:solidFill>
                        <a:srgbClr val="892890"/>
                      </a:solidFill>
                      <a:prstDash val="solid"/>
                      <a:round/>
                      <a:headEnd type="none" w="med" len="med"/>
                      <a:tailEnd type="none" w="med" len="med"/>
                    </a:lnB>
                    <a:lnTlToBr>
                      <a:noFill/>
                    </a:lnTlToBr>
                    <a:lnBlToTr>
                      <a:noFill/>
                    </a:lnBlToTr>
                    <a:solidFill>
                      <a:srgbClr val="FFFFFF"/>
                    </a:solidFill>
                  </a:tcPr>
                </a:tc>
              </a:tr>
            </a:tbl>
          </a:graphicData>
        </a:graphic>
      </p:graphicFrame>
      <p:graphicFrame>
        <p:nvGraphicFramePr>
          <p:cNvPr id="183" name="object 10"/>
          <p:cNvGraphicFramePr>
            <a:graphicFrameLocks noGrp="1"/>
          </p:cNvGraphicFramePr>
          <p:nvPr>
            <p:extLst/>
          </p:nvPr>
        </p:nvGraphicFramePr>
        <p:xfrm>
          <a:off x="4638675" y="1198850"/>
          <a:ext cx="4360269" cy="4995372"/>
        </p:xfrm>
        <a:graphic>
          <a:graphicData uri="http://schemas.openxmlformats.org/drawingml/2006/table">
            <a:tbl>
              <a:tblPr/>
              <a:tblGrid>
                <a:gridCol w="4360269"/>
              </a:tblGrid>
              <a:tr h="520098">
                <a:tc>
                  <a:txBody>
                    <a:bodyPr/>
                    <a:lstStyle/>
                    <a:p>
                      <a:pPr marL="71438" marR="0" lvl="0" indent="0" algn="ctr" defTabSz="914400" rtl="0" eaLnBrk="1" fontAlgn="base" latinLnBrk="0" hangingPunct="1">
                        <a:lnSpc>
                          <a:spcPct val="100000"/>
                        </a:lnSpc>
                        <a:spcBef>
                          <a:spcPts val="400"/>
                        </a:spcBef>
                        <a:spcAft>
                          <a:spcPct val="0"/>
                        </a:spcAft>
                        <a:buClrTx/>
                        <a:buSzTx/>
                        <a:buFontTx/>
                        <a:buNone/>
                        <a:tabLst/>
                      </a:pPr>
                      <a:r>
                        <a:rPr kumimoji="0" lang="es-ES_tradnl" sz="1200" b="1" i="0" u="none" strike="noStrike" cap="none" normalizeH="0" baseline="0" dirty="0">
                          <a:ln>
                            <a:noFill/>
                          </a:ln>
                          <a:solidFill>
                            <a:srgbClr val="61246B"/>
                          </a:solidFill>
                          <a:effectLst/>
                          <a:latin typeface="+mj-lt"/>
                          <a:ea typeface="ＭＳ Ｐゴシック" charset="0"/>
                          <a:cs typeface="Gotham Book" charset="0"/>
                        </a:rPr>
                        <a:t>Causas de dolor </a:t>
                      </a:r>
                      <a:r>
                        <a:rPr kumimoji="0" lang="es-ES_tradnl" sz="1200" b="1" i="0" u="none" strike="noStrike" cap="none" normalizeH="0" baseline="0" dirty="0" err="1">
                          <a:ln>
                            <a:noFill/>
                          </a:ln>
                          <a:solidFill>
                            <a:srgbClr val="61246B"/>
                          </a:solidFill>
                          <a:effectLst/>
                          <a:latin typeface="+mj-lt"/>
                          <a:ea typeface="ＭＳ Ｐゴシック" charset="0"/>
                          <a:cs typeface="Gotham Book" charset="0"/>
                        </a:rPr>
                        <a:t>neuropático</a:t>
                      </a:r>
                      <a:r>
                        <a:rPr kumimoji="0" lang="es-ES_tradnl" sz="1200" b="1" i="0" u="none" strike="noStrike" cap="none" normalizeH="0" baseline="0" dirty="0">
                          <a:ln>
                            <a:noFill/>
                          </a:ln>
                          <a:solidFill>
                            <a:srgbClr val="61246B"/>
                          </a:solidFill>
                          <a:effectLst/>
                          <a:latin typeface="+mj-lt"/>
                          <a:ea typeface="ＭＳ Ｐゴシック" charset="0"/>
                          <a:cs typeface="Gotham Book" charset="0"/>
                        </a:rPr>
                        <a:t> (puro/mixto) secundarias al tratamiento del </a:t>
                      </a:r>
                      <a:r>
                        <a:rPr kumimoji="0" lang="es-ES_tradnl" sz="1200" b="1" i="0" u="none" strike="noStrike" cap="none" normalizeH="0" baseline="0" dirty="0" smtClean="0">
                          <a:ln>
                            <a:noFill/>
                          </a:ln>
                          <a:solidFill>
                            <a:srgbClr val="61246B"/>
                          </a:solidFill>
                          <a:effectLst/>
                          <a:latin typeface="+mj-lt"/>
                          <a:ea typeface="ＭＳ Ｐゴシック" charset="0"/>
                          <a:cs typeface="Gotham Book" charset="0"/>
                        </a:rPr>
                        <a:t>cáncer</a:t>
                      </a:r>
                      <a:r>
                        <a:rPr kumimoji="0" lang="es-ES_tradnl" sz="1200" b="1" i="0" u="none" strike="noStrike" cap="none" normalizeH="0" baseline="30000" dirty="0" smtClean="0">
                          <a:ln>
                            <a:noFill/>
                          </a:ln>
                          <a:solidFill>
                            <a:srgbClr val="61246B"/>
                          </a:solidFill>
                          <a:effectLst/>
                          <a:latin typeface="+mj-lt"/>
                          <a:ea typeface="ＭＳ Ｐゴシック" charset="0"/>
                          <a:cs typeface="Gotham Book" charset="0"/>
                        </a:rPr>
                        <a:t>*</a:t>
                      </a:r>
                      <a:endParaRPr kumimoji="0" lang="es-ES_tradnl" sz="1200" b="1" i="0" u="none" strike="noStrike" cap="none" normalizeH="0" baseline="30000" dirty="0">
                        <a:ln>
                          <a:noFill/>
                        </a:ln>
                        <a:solidFill>
                          <a:srgbClr val="61246B"/>
                        </a:solidFill>
                        <a:effectLst/>
                        <a:latin typeface="+mj-lt"/>
                        <a:ea typeface="ＭＳ Ｐゴシック" charset="0"/>
                        <a:cs typeface="Gotham Book" charset="0"/>
                      </a:endParaRPr>
                    </a:p>
                  </a:txBody>
                  <a:tcPr marL="0" marR="0" marT="0" marB="0" anchor="ctr" horzOverflow="overflow">
                    <a:lnL>
                      <a:noFill/>
                    </a:lnL>
                    <a:lnR>
                      <a:noFill/>
                    </a:lnR>
                    <a:lnT>
                      <a:noFill/>
                    </a:lnT>
                    <a:lnB>
                      <a:noFill/>
                    </a:lnB>
                    <a:lnTlToBr>
                      <a:noFill/>
                    </a:lnTlToBr>
                    <a:lnBlToTr>
                      <a:noFill/>
                    </a:lnBlToTr>
                    <a:solidFill>
                      <a:srgbClr val="D9D9D9"/>
                    </a:solidFill>
                  </a:tcPr>
                </a:tc>
              </a:tr>
              <a:tr h="1509591">
                <a:tc>
                  <a:txBody>
                    <a:bodyPr/>
                    <a:lstStyle/>
                    <a:p>
                      <a:pPr marL="71438" marR="0" lvl="0" indent="0" algn="l" defTabSz="914400" rtl="0" eaLnBrk="1" fontAlgn="base" latinLnBrk="0" hangingPunct="1">
                        <a:lnSpc>
                          <a:spcPct val="90000"/>
                        </a:lnSpc>
                        <a:spcBef>
                          <a:spcPts val="400"/>
                        </a:spcBef>
                        <a:spcAft>
                          <a:spcPct val="0"/>
                        </a:spcAft>
                        <a:buClrTx/>
                        <a:buSzTx/>
                        <a:buFontTx/>
                        <a:buNone/>
                        <a:tabLst/>
                      </a:pPr>
                      <a:r>
                        <a:rPr kumimoji="0" lang="es-ES_tradnl" sz="1200" b="0" i="0" u="none" strike="noStrike" cap="none" normalizeH="0" baseline="0" dirty="0">
                          <a:ln>
                            <a:noFill/>
                          </a:ln>
                          <a:solidFill>
                            <a:srgbClr val="6D6E71"/>
                          </a:solidFill>
                          <a:effectLst/>
                          <a:latin typeface="+mj-lt"/>
                          <a:ea typeface="ＭＳ Ｐゴシック" charset="0"/>
                          <a:cs typeface="Gotham Book" charset="0"/>
                        </a:rPr>
                        <a:t>Cirugía </a:t>
                      </a:r>
                    </a:p>
                    <a:p>
                      <a:pPr marL="71438" marR="0" lvl="0" indent="0" algn="l" defTabSz="914400" rtl="0" eaLnBrk="1" fontAlgn="base" latinLnBrk="0" hangingPunct="1">
                        <a:lnSpc>
                          <a:spcPct val="90000"/>
                        </a:lnSpc>
                        <a:spcBef>
                          <a:spcPts val="400"/>
                        </a:spcBef>
                        <a:spcAft>
                          <a:spcPct val="0"/>
                        </a:spcAft>
                        <a:buClrTx/>
                        <a:buSzTx/>
                        <a:buFontTx/>
                        <a:buNone/>
                        <a:tabLst/>
                      </a:pPr>
                      <a:r>
                        <a:rPr kumimoji="0" lang="es-ES_tradnl" sz="1200" b="0" i="0" u="none" strike="noStrike" cap="none" normalizeH="0" baseline="0" dirty="0">
                          <a:ln>
                            <a:noFill/>
                          </a:ln>
                          <a:solidFill>
                            <a:srgbClr val="6D6E71"/>
                          </a:solidFill>
                          <a:effectLst/>
                          <a:latin typeface="+mj-lt"/>
                          <a:ea typeface="ＭＳ Ｐゴシック" charset="0"/>
                          <a:cs typeface="Gotham Book" charset="0"/>
                        </a:rPr>
                        <a:t>Síndrome doloroso </a:t>
                      </a:r>
                      <a:r>
                        <a:rPr kumimoji="0" lang="es-ES_tradnl" sz="1200" b="0" i="0" u="none" strike="noStrike" cap="none" normalizeH="0" baseline="0" dirty="0" err="1">
                          <a:ln>
                            <a:noFill/>
                          </a:ln>
                          <a:solidFill>
                            <a:srgbClr val="6D6E71"/>
                          </a:solidFill>
                          <a:effectLst/>
                          <a:latin typeface="+mj-lt"/>
                          <a:ea typeface="ＭＳ Ｐゴシック" charset="0"/>
                          <a:cs typeface="Gotham Book" charset="0"/>
                        </a:rPr>
                        <a:t>postmastectomía</a:t>
                      </a:r>
                      <a:endParaRPr kumimoji="0" lang="es-ES_tradnl" sz="1200" b="0" i="0" u="none" strike="noStrike" cap="none" normalizeH="0" baseline="0" dirty="0">
                        <a:ln>
                          <a:noFill/>
                        </a:ln>
                        <a:solidFill>
                          <a:srgbClr val="6D6E71"/>
                        </a:solidFill>
                        <a:effectLst/>
                        <a:latin typeface="+mj-lt"/>
                        <a:ea typeface="ＭＳ Ｐゴシック" charset="0"/>
                        <a:cs typeface="Gotham Book" charset="0"/>
                      </a:endParaRPr>
                    </a:p>
                    <a:p>
                      <a:pPr marL="71438" marR="0" lvl="0" indent="0" algn="l" defTabSz="914400" rtl="0" eaLnBrk="1" fontAlgn="base" latinLnBrk="0" hangingPunct="1">
                        <a:lnSpc>
                          <a:spcPct val="90000"/>
                        </a:lnSpc>
                        <a:spcBef>
                          <a:spcPts val="400"/>
                        </a:spcBef>
                        <a:spcAft>
                          <a:spcPct val="0"/>
                        </a:spcAft>
                        <a:buClrTx/>
                        <a:buSzTx/>
                        <a:buFontTx/>
                        <a:buNone/>
                        <a:tabLst/>
                      </a:pPr>
                      <a:r>
                        <a:rPr kumimoji="0" lang="es-ES_tradnl" sz="1200" b="0" i="0" u="none" strike="noStrike" cap="none" normalizeH="0" baseline="0" dirty="0">
                          <a:ln>
                            <a:noFill/>
                          </a:ln>
                          <a:solidFill>
                            <a:srgbClr val="6D6E71"/>
                          </a:solidFill>
                          <a:effectLst/>
                          <a:latin typeface="+mj-lt"/>
                          <a:ea typeface="ＭＳ Ｐゴシック" charset="0"/>
                          <a:cs typeface="Gotham Book" charset="0"/>
                        </a:rPr>
                        <a:t>Síndrome doloroso </a:t>
                      </a:r>
                      <a:r>
                        <a:rPr kumimoji="0" lang="es-ES_tradnl" sz="1200" b="0" i="0" u="none" strike="noStrike" cap="none" normalizeH="0" baseline="0" dirty="0" err="1">
                          <a:ln>
                            <a:noFill/>
                          </a:ln>
                          <a:solidFill>
                            <a:srgbClr val="6D6E71"/>
                          </a:solidFill>
                          <a:effectLst/>
                          <a:latin typeface="+mj-lt"/>
                          <a:ea typeface="ＭＳ Ｐゴシック" charset="0"/>
                          <a:cs typeface="Gotham Book" charset="0"/>
                        </a:rPr>
                        <a:t>postoracotomía</a:t>
                      </a:r>
                      <a:endParaRPr kumimoji="0" lang="es-ES_tradnl" sz="1200" b="0" i="0" u="none" strike="noStrike" cap="none" normalizeH="0" baseline="0" dirty="0">
                        <a:ln>
                          <a:noFill/>
                        </a:ln>
                        <a:solidFill>
                          <a:srgbClr val="6D6E71"/>
                        </a:solidFill>
                        <a:effectLst/>
                        <a:latin typeface="+mj-lt"/>
                        <a:ea typeface="ＭＳ Ｐゴシック" charset="0"/>
                        <a:cs typeface="Gotham Book" charset="0"/>
                      </a:endParaRPr>
                    </a:p>
                    <a:p>
                      <a:pPr marL="71438" marR="0" lvl="0" indent="0" algn="l" defTabSz="914400" rtl="0" eaLnBrk="1" fontAlgn="base" latinLnBrk="0" hangingPunct="1">
                        <a:lnSpc>
                          <a:spcPct val="90000"/>
                        </a:lnSpc>
                        <a:spcBef>
                          <a:spcPts val="400"/>
                        </a:spcBef>
                        <a:spcAft>
                          <a:spcPct val="0"/>
                        </a:spcAft>
                        <a:buClrTx/>
                        <a:buSzTx/>
                        <a:buFontTx/>
                        <a:buNone/>
                        <a:tabLst/>
                      </a:pPr>
                      <a:r>
                        <a:rPr kumimoji="0" lang="es-ES_tradnl" sz="1200" b="0" i="0" u="none" strike="noStrike" cap="none" normalizeH="0" baseline="0" dirty="0">
                          <a:ln>
                            <a:noFill/>
                          </a:ln>
                          <a:solidFill>
                            <a:srgbClr val="6D6E71"/>
                          </a:solidFill>
                          <a:effectLst/>
                          <a:latin typeface="+mj-lt"/>
                          <a:ea typeface="ＭＳ Ｐゴシック" charset="0"/>
                          <a:cs typeface="Gotham Book" charset="0"/>
                        </a:rPr>
                        <a:t>Dolor </a:t>
                      </a:r>
                      <a:r>
                        <a:rPr kumimoji="0" lang="es-ES_tradnl" sz="1200" b="0" i="0" u="none" strike="noStrike" cap="none" normalizeH="0" baseline="0" dirty="0" err="1">
                          <a:ln>
                            <a:noFill/>
                          </a:ln>
                          <a:solidFill>
                            <a:srgbClr val="6D6E71"/>
                          </a:solidFill>
                          <a:effectLst/>
                          <a:latin typeface="+mj-lt"/>
                          <a:ea typeface="ＭＳ Ｐゴシック" charset="0"/>
                          <a:cs typeface="Gotham Book" charset="0"/>
                        </a:rPr>
                        <a:t>postdisección</a:t>
                      </a:r>
                      <a:r>
                        <a:rPr kumimoji="0" lang="es-ES_tradnl" sz="1200" b="0" i="0" u="none" strike="noStrike" cap="none" normalizeH="0" baseline="0" dirty="0">
                          <a:ln>
                            <a:noFill/>
                          </a:ln>
                          <a:solidFill>
                            <a:srgbClr val="6D6E71"/>
                          </a:solidFill>
                          <a:effectLst/>
                          <a:latin typeface="+mj-lt"/>
                          <a:ea typeface="ＭＳ Ｐゴシック" charset="0"/>
                          <a:cs typeface="Gotham Book" charset="0"/>
                        </a:rPr>
                        <a:t> radical cervical</a:t>
                      </a:r>
                    </a:p>
                    <a:p>
                      <a:pPr marL="71438" marR="0" lvl="0" indent="0" algn="l" defTabSz="914400" rtl="0" eaLnBrk="1" fontAlgn="base" latinLnBrk="0" hangingPunct="1">
                        <a:lnSpc>
                          <a:spcPct val="90000"/>
                        </a:lnSpc>
                        <a:spcBef>
                          <a:spcPts val="400"/>
                        </a:spcBef>
                        <a:spcAft>
                          <a:spcPct val="0"/>
                        </a:spcAft>
                        <a:buClrTx/>
                        <a:buSzTx/>
                        <a:buFontTx/>
                        <a:buNone/>
                        <a:tabLst/>
                      </a:pPr>
                      <a:r>
                        <a:rPr kumimoji="0" lang="es-ES_tradnl" sz="1200" b="0" i="0" u="none" strike="noStrike" cap="none" normalizeH="0" baseline="0" dirty="0">
                          <a:ln>
                            <a:noFill/>
                          </a:ln>
                          <a:solidFill>
                            <a:srgbClr val="6D6E71"/>
                          </a:solidFill>
                          <a:effectLst/>
                          <a:latin typeface="+mj-lt"/>
                          <a:ea typeface="ＭＳ Ｐゴシック" charset="0"/>
                          <a:cs typeface="Gotham Book" charset="0"/>
                        </a:rPr>
                        <a:t>Dolor </a:t>
                      </a:r>
                      <a:r>
                        <a:rPr kumimoji="0" lang="es-ES_tradnl" sz="1200" b="0" i="0" u="none" strike="noStrike" cap="none" normalizeH="0" baseline="0" dirty="0" err="1">
                          <a:ln>
                            <a:noFill/>
                          </a:ln>
                          <a:solidFill>
                            <a:srgbClr val="6D6E71"/>
                          </a:solidFill>
                          <a:effectLst/>
                          <a:latin typeface="+mj-lt"/>
                          <a:ea typeface="ＭＳ Ｐゴシック" charset="0"/>
                          <a:cs typeface="Gotham Book" charset="0"/>
                        </a:rPr>
                        <a:t>postcirugía</a:t>
                      </a:r>
                      <a:r>
                        <a:rPr kumimoji="0" lang="es-ES_tradnl" sz="1200" b="0" i="0" u="none" strike="noStrike" cap="none" normalizeH="0" baseline="0" dirty="0">
                          <a:ln>
                            <a:noFill/>
                          </a:ln>
                          <a:solidFill>
                            <a:srgbClr val="6D6E71"/>
                          </a:solidFill>
                          <a:effectLst/>
                          <a:latin typeface="+mj-lt"/>
                          <a:ea typeface="ＭＳ Ｐゴシック" charset="0"/>
                          <a:cs typeface="Gotham Book" charset="0"/>
                        </a:rPr>
                        <a:t> suelo pélvico</a:t>
                      </a:r>
                    </a:p>
                    <a:p>
                      <a:pPr marL="71438" marR="0" lvl="0" indent="0" algn="l" defTabSz="914400" rtl="0" eaLnBrk="1" fontAlgn="base" latinLnBrk="0" hangingPunct="1">
                        <a:lnSpc>
                          <a:spcPct val="90000"/>
                        </a:lnSpc>
                        <a:spcBef>
                          <a:spcPts val="400"/>
                        </a:spcBef>
                        <a:spcAft>
                          <a:spcPct val="0"/>
                        </a:spcAft>
                        <a:buClrTx/>
                        <a:buSzTx/>
                        <a:buFontTx/>
                        <a:buNone/>
                        <a:tabLst/>
                      </a:pPr>
                      <a:r>
                        <a:rPr kumimoji="0" lang="es-ES_tradnl" sz="1200" b="0" i="0" u="none" strike="noStrike" cap="none" normalizeH="0" baseline="0" dirty="0">
                          <a:ln>
                            <a:noFill/>
                          </a:ln>
                          <a:solidFill>
                            <a:srgbClr val="6D6E71"/>
                          </a:solidFill>
                          <a:effectLst/>
                          <a:latin typeface="+mj-lt"/>
                          <a:ea typeface="ＭＳ Ｐゴシック" charset="0"/>
                          <a:cs typeface="Gotham Book" charset="0"/>
                        </a:rPr>
                        <a:t>Dolor difuso</a:t>
                      </a:r>
                    </a:p>
                    <a:p>
                      <a:pPr marL="71438" marR="0" lvl="0" indent="0" algn="l" defTabSz="914400" rtl="0" eaLnBrk="1" fontAlgn="base" latinLnBrk="0" hangingPunct="1">
                        <a:lnSpc>
                          <a:spcPct val="90000"/>
                        </a:lnSpc>
                        <a:spcBef>
                          <a:spcPts val="400"/>
                        </a:spcBef>
                        <a:spcAft>
                          <a:spcPct val="0"/>
                        </a:spcAft>
                        <a:buClrTx/>
                        <a:buSzTx/>
                        <a:buFontTx/>
                        <a:buNone/>
                        <a:tabLst/>
                      </a:pPr>
                      <a:r>
                        <a:rPr kumimoji="0" lang="es-ES_tradnl" sz="1200" b="0" i="0" u="none" strike="noStrike" cap="none" normalizeH="0" baseline="0" dirty="0">
                          <a:ln>
                            <a:noFill/>
                          </a:ln>
                          <a:solidFill>
                            <a:srgbClr val="6D6E71"/>
                          </a:solidFill>
                          <a:effectLst/>
                          <a:latin typeface="+mj-lt"/>
                          <a:ea typeface="ＭＳ Ｐゴシック" charset="0"/>
                          <a:cs typeface="Gotham Book" charset="0"/>
                        </a:rPr>
                        <a:t>Dolor fantasma</a:t>
                      </a:r>
                    </a:p>
                  </a:txBody>
                  <a:tcPr marL="0" marR="0" marT="0" marB="0" anchor="ctr" horzOverflow="overflow">
                    <a:lnL>
                      <a:noFill/>
                    </a:lnL>
                    <a:lnR>
                      <a:noFill/>
                    </a:lnR>
                    <a:lnT>
                      <a:noFill/>
                    </a:lnT>
                    <a:lnB w="3175" cap="flat" cmpd="sng" algn="ctr">
                      <a:solidFill>
                        <a:srgbClr val="892890"/>
                      </a:solidFill>
                      <a:prstDash val="solid"/>
                      <a:round/>
                      <a:headEnd type="none" w="med" len="med"/>
                      <a:tailEnd type="none" w="med" len="med"/>
                    </a:lnB>
                    <a:lnTlToBr>
                      <a:noFill/>
                    </a:lnTlToBr>
                    <a:lnBlToTr>
                      <a:noFill/>
                    </a:lnBlToTr>
                    <a:noFill/>
                  </a:tcPr>
                </a:tc>
              </a:tr>
              <a:tr h="1361742">
                <a:tc>
                  <a:txBody>
                    <a:bodyPr/>
                    <a:lstStyle/>
                    <a:p>
                      <a:pPr marL="71438" marR="0" lvl="0" indent="0" algn="l" defTabSz="914400" rtl="0" eaLnBrk="1" fontAlgn="base" latinLnBrk="0" hangingPunct="1">
                        <a:lnSpc>
                          <a:spcPct val="100000"/>
                        </a:lnSpc>
                        <a:spcBef>
                          <a:spcPts val="400"/>
                        </a:spcBef>
                        <a:spcAft>
                          <a:spcPct val="0"/>
                        </a:spcAft>
                        <a:buClrTx/>
                        <a:buSzTx/>
                        <a:buFontTx/>
                        <a:buNone/>
                        <a:tabLst/>
                      </a:pPr>
                      <a:r>
                        <a:rPr kumimoji="0" lang="es-ES" sz="1200" b="0" i="0" u="none" strike="noStrike" cap="none" normalizeH="0" baseline="0" dirty="0">
                          <a:ln>
                            <a:noFill/>
                          </a:ln>
                          <a:solidFill>
                            <a:srgbClr val="6D6E71"/>
                          </a:solidFill>
                          <a:effectLst/>
                          <a:latin typeface="+mj-lt"/>
                          <a:ea typeface="ＭＳ Ｐゴシック" charset="0"/>
                          <a:cs typeface="Gotham Book" charset="0"/>
                        </a:rPr>
                        <a:t>Quimioterapia</a:t>
                      </a:r>
                    </a:p>
                    <a:p>
                      <a:pPr marL="71438" marR="0" lvl="0" indent="0" algn="l" defTabSz="914400" rtl="0" eaLnBrk="1" fontAlgn="base" latinLnBrk="0" hangingPunct="1">
                        <a:lnSpc>
                          <a:spcPct val="100000"/>
                        </a:lnSpc>
                        <a:spcBef>
                          <a:spcPts val="400"/>
                        </a:spcBef>
                        <a:spcAft>
                          <a:spcPct val="0"/>
                        </a:spcAft>
                        <a:buClrTx/>
                        <a:buSzTx/>
                        <a:buFontTx/>
                        <a:buNone/>
                        <a:tabLst/>
                      </a:pPr>
                      <a:r>
                        <a:rPr kumimoji="0" lang="es-ES" sz="1200" b="0" i="0" u="none" strike="noStrike" cap="none" normalizeH="0" baseline="0" dirty="0">
                          <a:ln>
                            <a:noFill/>
                          </a:ln>
                          <a:solidFill>
                            <a:srgbClr val="6D6E71"/>
                          </a:solidFill>
                          <a:effectLst/>
                          <a:latin typeface="+mj-lt"/>
                          <a:ea typeface="ＭＳ Ｐゴシック" charset="0"/>
                          <a:cs typeface="Gotham Book" charset="0"/>
                        </a:rPr>
                        <a:t>Neuropatía periférica dolorosa</a:t>
                      </a:r>
                    </a:p>
                    <a:p>
                      <a:pPr marL="71438" marR="0" lvl="0" indent="0" algn="l" defTabSz="914400" rtl="0" eaLnBrk="1" fontAlgn="base" latinLnBrk="0" hangingPunct="1">
                        <a:lnSpc>
                          <a:spcPct val="100000"/>
                        </a:lnSpc>
                        <a:spcBef>
                          <a:spcPts val="400"/>
                        </a:spcBef>
                        <a:spcAft>
                          <a:spcPct val="0"/>
                        </a:spcAft>
                        <a:buClrTx/>
                        <a:buSzTx/>
                        <a:buFontTx/>
                        <a:buNone/>
                        <a:tabLst/>
                      </a:pPr>
                      <a:r>
                        <a:rPr kumimoji="0" lang="es-ES" sz="1200" b="0" i="0" u="none" strike="noStrike" cap="none" normalizeH="0" baseline="0" dirty="0">
                          <a:ln>
                            <a:noFill/>
                          </a:ln>
                          <a:solidFill>
                            <a:srgbClr val="6D6E71"/>
                          </a:solidFill>
                          <a:effectLst/>
                          <a:latin typeface="+mj-lt"/>
                          <a:ea typeface="ＭＳ Ｐゴシック" charset="0"/>
                          <a:cs typeface="Gotham Book" charset="0"/>
                        </a:rPr>
                        <a:t>Síndrome de </a:t>
                      </a:r>
                      <a:r>
                        <a:rPr kumimoji="0" lang="es-ES" sz="1200" b="0" i="0" u="none" strike="noStrike" cap="none" normalizeH="0" baseline="0" dirty="0" err="1">
                          <a:ln>
                            <a:noFill/>
                          </a:ln>
                          <a:solidFill>
                            <a:srgbClr val="6D6E71"/>
                          </a:solidFill>
                          <a:effectLst/>
                          <a:latin typeface="+mj-lt"/>
                          <a:ea typeface="ＭＳ Ｐゴシック" charset="0"/>
                          <a:cs typeface="Gotham Book" charset="0"/>
                        </a:rPr>
                        <a:t>Raynaud</a:t>
                      </a:r>
                      <a:endParaRPr kumimoji="0" lang="es-ES" sz="1200" b="0" i="0" u="none" strike="noStrike" cap="none" normalizeH="0" baseline="0" dirty="0">
                        <a:ln>
                          <a:noFill/>
                        </a:ln>
                        <a:solidFill>
                          <a:srgbClr val="6D6E71"/>
                        </a:solidFill>
                        <a:effectLst/>
                        <a:latin typeface="+mj-lt"/>
                        <a:ea typeface="ＭＳ Ｐゴシック" charset="0"/>
                        <a:cs typeface="Gotham Book" charset="0"/>
                      </a:endParaRPr>
                    </a:p>
                    <a:p>
                      <a:pPr marL="71438" marR="0" lvl="0" indent="0" algn="l" defTabSz="914400" rtl="0" eaLnBrk="1" fontAlgn="base" latinLnBrk="0" hangingPunct="1">
                        <a:lnSpc>
                          <a:spcPct val="100000"/>
                        </a:lnSpc>
                        <a:spcBef>
                          <a:spcPts val="400"/>
                        </a:spcBef>
                        <a:spcAft>
                          <a:spcPct val="0"/>
                        </a:spcAft>
                        <a:buClrTx/>
                        <a:buSzTx/>
                        <a:buFontTx/>
                        <a:buNone/>
                        <a:tabLst/>
                      </a:pPr>
                      <a:r>
                        <a:rPr kumimoji="0" lang="es-ES" sz="1200" b="0" i="0" u="none" strike="noStrike" cap="none" normalizeH="0" baseline="0" dirty="0">
                          <a:ln>
                            <a:noFill/>
                          </a:ln>
                          <a:solidFill>
                            <a:srgbClr val="6D6E71"/>
                          </a:solidFill>
                          <a:effectLst/>
                          <a:latin typeface="+mj-lt"/>
                          <a:ea typeface="ＭＳ Ｐゴシック" charset="0"/>
                          <a:cs typeface="Gotham Book" charset="0"/>
                        </a:rPr>
                        <a:t>Complicaciones óseas por tratamiento prolongado de esteroides</a:t>
                      </a:r>
                    </a:p>
                    <a:p>
                      <a:pPr marL="71438" marR="0" lvl="0" indent="0" algn="l" defTabSz="914400" rtl="0" eaLnBrk="1" fontAlgn="base" latinLnBrk="0" hangingPunct="1">
                        <a:lnSpc>
                          <a:spcPct val="100000"/>
                        </a:lnSpc>
                        <a:spcBef>
                          <a:spcPts val="400"/>
                        </a:spcBef>
                        <a:spcAft>
                          <a:spcPct val="0"/>
                        </a:spcAft>
                        <a:buClrTx/>
                        <a:buSzTx/>
                        <a:buFontTx/>
                        <a:buNone/>
                        <a:tabLst/>
                      </a:pPr>
                      <a:r>
                        <a:rPr kumimoji="0" lang="es-ES" sz="1200" b="0" i="0" u="none" strike="noStrike" cap="none" normalizeH="0" baseline="0" dirty="0">
                          <a:ln>
                            <a:noFill/>
                          </a:ln>
                          <a:solidFill>
                            <a:srgbClr val="6D6E71"/>
                          </a:solidFill>
                          <a:effectLst/>
                          <a:latin typeface="+mj-lt"/>
                          <a:ea typeface="ＭＳ Ｐゴシック" charset="0"/>
                          <a:cs typeface="Gotham Book" charset="0"/>
                        </a:rPr>
                        <a:t>Necrosis </a:t>
                      </a:r>
                      <a:r>
                        <a:rPr kumimoji="0" lang="es-ES" sz="1200" b="0" i="0" u="none" strike="noStrike" cap="none" normalizeH="0" baseline="0" dirty="0" err="1">
                          <a:ln>
                            <a:noFill/>
                          </a:ln>
                          <a:solidFill>
                            <a:srgbClr val="6D6E71"/>
                          </a:solidFill>
                          <a:effectLst/>
                          <a:latin typeface="+mj-lt"/>
                          <a:ea typeface="ＭＳ Ｐゴシック" charset="0"/>
                          <a:cs typeface="Gotham Book" charset="0"/>
                        </a:rPr>
                        <a:t>avascular</a:t>
                      </a:r>
                      <a:r>
                        <a:rPr kumimoji="0" lang="es-ES" sz="1200" b="0" i="0" u="none" strike="noStrike" cap="none" normalizeH="0" baseline="0" dirty="0">
                          <a:ln>
                            <a:noFill/>
                          </a:ln>
                          <a:solidFill>
                            <a:srgbClr val="6D6E71"/>
                          </a:solidFill>
                          <a:effectLst/>
                          <a:latin typeface="+mj-lt"/>
                          <a:ea typeface="ＭＳ Ｐゴシック" charset="0"/>
                          <a:cs typeface="Gotham Book" charset="0"/>
                        </a:rPr>
                        <a:t> (aséptica) de la cabeza del fémur o del húmero</a:t>
                      </a:r>
                    </a:p>
                    <a:p>
                      <a:pPr marL="71438" marR="0" lvl="0" indent="0" algn="l" defTabSz="914400" rtl="0" eaLnBrk="1" fontAlgn="base" latinLnBrk="0" hangingPunct="1">
                        <a:lnSpc>
                          <a:spcPct val="100000"/>
                        </a:lnSpc>
                        <a:spcBef>
                          <a:spcPts val="400"/>
                        </a:spcBef>
                        <a:spcAft>
                          <a:spcPct val="0"/>
                        </a:spcAft>
                        <a:buClrTx/>
                        <a:buSzTx/>
                        <a:buFontTx/>
                        <a:buNone/>
                        <a:tabLst/>
                      </a:pPr>
                      <a:r>
                        <a:rPr kumimoji="0" lang="es-ES" sz="1200" b="0" i="0" u="none" strike="noStrike" cap="none" normalizeH="0" baseline="0" dirty="0">
                          <a:ln>
                            <a:noFill/>
                          </a:ln>
                          <a:solidFill>
                            <a:srgbClr val="6D6E71"/>
                          </a:solidFill>
                          <a:effectLst/>
                          <a:latin typeface="+mj-lt"/>
                          <a:ea typeface="ＭＳ Ｐゴシック" charset="0"/>
                          <a:cs typeface="Gotham Book" charset="0"/>
                        </a:rPr>
                        <a:t>Fracturas por compresión vertebral</a:t>
                      </a:r>
                    </a:p>
                  </a:txBody>
                  <a:tcPr marL="0" marR="0" marT="0" marB="0" anchor="ctr" horzOverflow="overflow">
                    <a:lnL>
                      <a:noFill/>
                    </a:lnL>
                    <a:lnR>
                      <a:noFill/>
                    </a:lnR>
                    <a:lnT w="3175" cap="flat" cmpd="sng" algn="ctr">
                      <a:solidFill>
                        <a:srgbClr val="892890"/>
                      </a:solidFill>
                      <a:prstDash val="solid"/>
                      <a:round/>
                      <a:headEnd type="none" w="med" len="med"/>
                      <a:tailEnd type="none" w="med" len="med"/>
                    </a:lnT>
                    <a:lnB w="3175" cap="flat" cmpd="sng" algn="ctr">
                      <a:solidFill>
                        <a:srgbClr val="892890"/>
                      </a:solidFill>
                      <a:prstDash val="solid"/>
                      <a:round/>
                      <a:headEnd type="none" w="med" len="med"/>
                      <a:tailEnd type="none" w="med" len="med"/>
                    </a:lnB>
                    <a:lnTlToBr>
                      <a:noFill/>
                    </a:lnTlToBr>
                    <a:lnBlToTr>
                      <a:noFill/>
                    </a:lnBlToTr>
                    <a:noFill/>
                  </a:tcPr>
                </a:tc>
              </a:tr>
              <a:tr h="1430755">
                <a:tc>
                  <a:txBody>
                    <a:bodyPr/>
                    <a:lstStyle/>
                    <a:p>
                      <a:pPr marL="71438" marR="0" lvl="0" indent="0" algn="l" defTabSz="914400" rtl="0" eaLnBrk="1" fontAlgn="base" latinLnBrk="0" hangingPunct="1">
                        <a:lnSpc>
                          <a:spcPct val="100000"/>
                        </a:lnSpc>
                        <a:spcBef>
                          <a:spcPts val="388"/>
                        </a:spcBef>
                        <a:spcAft>
                          <a:spcPct val="0"/>
                        </a:spcAft>
                        <a:buClrTx/>
                        <a:buSzTx/>
                        <a:buFontTx/>
                        <a:buNone/>
                        <a:tabLst/>
                      </a:pPr>
                      <a:r>
                        <a:rPr kumimoji="0" lang="es-ES" sz="1200" b="0" i="0" u="none" strike="noStrike" cap="none" normalizeH="0" baseline="0" dirty="0">
                          <a:ln>
                            <a:noFill/>
                          </a:ln>
                          <a:solidFill>
                            <a:srgbClr val="6D6E71"/>
                          </a:solidFill>
                          <a:effectLst/>
                          <a:latin typeface="+mj-lt"/>
                          <a:ea typeface="ＭＳ Ｐゴシック" charset="0"/>
                          <a:cs typeface="Gotham Book" charset="0"/>
                        </a:rPr>
                        <a:t>Radioterapia</a:t>
                      </a:r>
                    </a:p>
                    <a:p>
                      <a:pPr marL="71438" marR="0" lvl="0" indent="0" algn="l" defTabSz="914400" rtl="0" eaLnBrk="1" fontAlgn="base" latinLnBrk="0" hangingPunct="1">
                        <a:lnSpc>
                          <a:spcPct val="100000"/>
                        </a:lnSpc>
                        <a:spcBef>
                          <a:spcPts val="388"/>
                        </a:spcBef>
                        <a:spcAft>
                          <a:spcPct val="0"/>
                        </a:spcAft>
                        <a:buClrTx/>
                        <a:buSzTx/>
                        <a:buFontTx/>
                        <a:buNone/>
                        <a:tabLst/>
                      </a:pPr>
                      <a:r>
                        <a:rPr kumimoji="0" lang="es-ES" sz="1200" b="0" i="0" u="none" strike="noStrike" cap="none" normalizeH="0" baseline="0" dirty="0" err="1">
                          <a:ln>
                            <a:noFill/>
                          </a:ln>
                          <a:solidFill>
                            <a:srgbClr val="6D6E71"/>
                          </a:solidFill>
                          <a:effectLst/>
                          <a:latin typeface="+mj-lt"/>
                          <a:ea typeface="ＭＳ Ｐゴシック" charset="0"/>
                          <a:cs typeface="Gotham Book" charset="0"/>
                        </a:rPr>
                        <a:t>Plexopatía</a:t>
                      </a:r>
                      <a:r>
                        <a:rPr kumimoji="0" lang="es-ES" sz="1200" b="0" i="0" u="none" strike="noStrike" cap="none" normalizeH="0" baseline="0" dirty="0">
                          <a:ln>
                            <a:noFill/>
                          </a:ln>
                          <a:solidFill>
                            <a:srgbClr val="6D6E71"/>
                          </a:solidFill>
                          <a:effectLst/>
                          <a:latin typeface="+mj-lt"/>
                          <a:ea typeface="ＭＳ Ｐゴシック" charset="0"/>
                          <a:cs typeface="Gotham Book" charset="0"/>
                        </a:rPr>
                        <a:t> braquial</a:t>
                      </a:r>
                    </a:p>
                    <a:p>
                      <a:pPr marL="71438" marR="0" lvl="0" indent="0" algn="l" defTabSz="914400" rtl="0" eaLnBrk="1" fontAlgn="base" latinLnBrk="0" hangingPunct="1">
                        <a:lnSpc>
                          <a:spcPct val="100000"/>
                        </a:lnSpc>
                        <a:spcBef>
                          <a:spcPts val="388"/>
                        </a:spcBef>
                        <a:spcAft>
                          <a:spcPct val="0"/>
                        </a:spcAft>
                        <a:buClrTx/>
                        <a:buSzTx/>
                        <a:buFontTx/>
                        <a:buNone/>
                        <a:tabLst/>
                      </a:pPr>
                      <a:r>
                        <a:rPr kumimoji="0" lang="es-ES" sz="1200" b="0" i="0" u="none" strike="noStrike" cap="none" normalizeH="0" baseline="0" dirty="0" err="1">
                          <a:ln>
                            <a:noFill/>
                          </a:ln>
                          <a:solidFill>
                            <a:srgbClr val="6D6E71"/>
                          </a:solidFill>
                          <a:effectLst/>
                          <a:latin typeface="+mj-lt"/>
                          <a:ea typeface="ＭＳ Ｐゴシック" charset="0"/>
                          <a:cs typeface="Gotham Book" charset="0"/>
                        </a:rPr>
                        <a:t>Mielopatía</a:t>
                      </a:r>
                      <a:r>
                        <a:rPr kumimoji="0" lang="es-ES" sz="1200" b="0" i="0" u="none" strike="noStrike" cap="none" normalizeH="0" baseline="0" dirty="0">
                          <a:ln>
                            <a:noFill/>
                          </a:ln>
                          <a:solidFill>
                            <a:srgbClr val="6D6E71"/>
                          </a:solidFill>
                          <a:effectLst/>
                          <a:latin typeface="+mj-lt"/>
                          <a:ea typeface="ＭＳ Ｐゴシック" charset="0"/>
                          <a:cs typeface="Gotham Book" charset="0"/>
                        </a:rPr>
                        <a:t> crónica</a:t>
                      </a:r>
                    </a:p>
                    <a:p>
                      <a:pPr marL="71438" marR="0" lvl="0" indent="0" algn="l" defTabSz="914400" rtl="0" eaLnBrk="1" fontAlgn="base" latinLnBrk="0" hangingPunct="1">
                        <a:lnSpc>
                          <a:spcPct val="100000"/>
                        </a:lnSpc>
                        <a:spcBef>
                          <a:spcPts val="388"/>
                        </a:spcBef>
                        <a:spcAft>
                          <a:spcPct val="0"/>
                        </a:spcAft>
                        <a:buClrTx/>
                        <a:buSzTx/>
                        <a:buFontTx/>
                        <a:buNone/>
                        <a:tabLst/>
                      </a:pPr>
                      <a:r>
                        <a:rPr kumimoji="0" lang="es-ES" sz="1200" b="0" i="0" u="none" strike="noStrike" cap="none" normalizeH="0" baseline="0" dirty="0">
                          <a:ln>
                            <a:noFill/>
                          </a:ln>
                          <a:solidFill>
                            <a:srgbClr val="6D6E71"/>
                          </a:solidFill>
                          <a:effectLst/>
                          <a:latin typeface="+mj-lt"/>
                          <a:ea typeface="ＭＳ Ｐゴシック" charset="0"/>
                          <a:cs typeface="Gotham Book" charset="0"/>
                        </a:rPr>
                        <a:t>Enteritis y proctitis crónica </a:t>
                      </a:r>
                    </a:p>
                    <a:p>
                      <a:pPr marL="71438" marR="0" lvl="0" indent="0" algn="l" defTabSz="914400" rtl="0" eaLnBrk="1" fontAlgn="base" latinLnBrk="0" hangingPunct="1">
                        <a:lnSpc>
                          <a:spcPct val="100000"/>
                        </a:lnSpc>
                        <a:spcBef>
                          <a:spcPts val="388"/>
                        </a:spcBef>
                        <a:spcAft>
                          <a:spcPct val="0"/>
                        </a:spcAft>
                        <a:buClrTx/>
                        <a:buSzTx/>
                        <a:buFontTx/>
                        <a:buNone/>
                        <a:tabLst/>
                      </a:pPr>
                      <a:r>
                        <a:rPr kumimoji="0" lang="es-ES" sz="1200" b="0" i="0" u="none" strike="noStrike" cap="none" normalizeH="0" baseline="0" dirty="0" err="1">
                          <a:ln>
                            <a:noFill/>
                          </a:ln>
                          <a:solidFill>
                            <a:srgbClr val="6D6E71"/>
                          </a:solidFill>
                          <a:effectLst/>
                          <a:latin typeface="+mj-lt"/>
                          <a:ea typeface="ＭＳ Ｐゴシック" charset="0"/>
                          <a:cs typeface="Gotham Book" charset="0"/>
                        </a:rPr>
                        <a:t>Linfoedema</a:t>
                      </a:r>
                      <a:r>
                        <a:rPr kumimoji="0" lang="es-ES" sz="1200" b="0" i="0" u="none" strike="noStrike" cap="none" normalizeH="0" baseline="0" dirty="0">
                          <a:ln>
                            <a:noFill/>
                          </a:ln>
                          <a:solidFill>
                            <a:srgbClr val="6D6E71"/>
                          </a:solidFill>
                          <a:effectLst/>
                          <a:latin typeface="+mj-lt"/>
                          <a:ea typeface="ＭＳ Ｐゴシック" charset="0"/>
                          <a:cs typeface="Gotham Book" charset="0"/>
                        </a:rPr>
                        <a:t> doloroso</a:t>
                      </a:r>
                    </a:p>
                    <a:p>
                      <a:pPr marL="71438" marR="0" lvl="0" indent="0" algn="l" defTabSz="914400" rtl="0" eaLnBrk="1" fontAlgn="base" latinLnBrk="0" hangingPunct="1">
                        <a:lnSpc>
                          <a:spcPct val="100000"/>
                        </a:lnSpc>
                        <a:spcBef>
                          <a:spcPts val="388"/>
                        </a:spcBef>
                        <a:spcAft>
                          <a:spcPct val="0"/>
                        </a:spcAft>
                        <a:buClrTx/>
                        <a:buSzTx/>
                        <a:buFontTx/>
                        <a:buNone/>
                        <a:tabLst/>
                      </a:pPr>
                      <a:r>
                        <a:rPr kumimoji="0" lang="es-ES" sz="1200" b="0" i="0" u="none" strike="noStrike" cap="none" normalizeH="0" baseline="0" dirty="0">
                          <a:ln>
                            <a:noFill/>
                          </a:ln>
                          <a:solidFill>
                            <a:srgbClr val="6D6E71"/>
                          </a:solidFill>
                          <a:effectLst/>
                          <a:latin typeface="+mj-lt"/>
                          <a:ea typeface="ＭＳ Ｐゴシック" charset="0"/>
                          <a:cs typeface="Gotham Book" charset="0"/>
                        </a:rPr>
                        <a:t>Síndrome doloroso del periné</a:t>
                      </a:r>
                    </a:p>
                    <a:p>
                      <a:pPr marL="71438" marR="0" lvl="0" indent="0" algn="l" defTabSz="914400" rtl="0" eaLnBrk="1" fontAlgn="base" latinLnBrk="0" hangingPunct="1">
                        <a:lnSpc>
                          <a:spcPct val="100000"/>
                        </a:lnSpc>
                        <a:spcBef>
                          <a:spcPts val="388"/>
                        </a:spcBef>
                        <a:spcAft>
                          <a:spcPct val="0"/>
                        </a:spcAft>
                        <a:buClrTx/>
                        <a:buSzTx/>
                        <a:buFontTx/>
                        <a:buNone/>
                        <a:tabLst/>
                      </a:pPr>
                      <a:r>
                        <a:rPr kumimoji="0" lang="es-ES" sz="1200" b="0" i="0" u="none" strike="noStrike" cap="none" normalizeH="0" baseline="0" dirty="0" err="1">
                          <a:ln>
                            <a:noFill/>
                          </a:ln>
                          <a:solidFill>
                            <a:srgbClr val="6D6E71"/>
                          </a:solidFill>
                          <a:effectLst/>
                          <a:latin typeface="+mj-lt"/>
                          <a:ea typeface="ＭＳ Ｐゴシック" charset="0"/>
                          <a:cs typeface="Gotham Book" charset="0"/>
                        </a:rPr>
                        <a:t>Osteoradionecrosis</a:t>
                      </a:r>
                      <a:endParaRPr kumimoji="0" lang="es-ES" sz="1200" b="0" i="0" u="none" strike="noStrike" cap="none" normalizeH="0" baseline="0" dirty="0">
                        <a:ln>
                          <a:noFill/>
                        </a:ln>
                        <a:solidFill>
                          <a:srgbClr val="6D6E71"/>
                        </a:solidFill>
                        <a:effectLst/>
                        <a:latin typeface="+mj-lt"/>
                        <a:ea typeface="ＭＳ Ｐゴシック" charset="0"/>
                        <a:cs typeface="Gotham Book" charset="0"/>
                      </a:endParaRPr>
                    </a:p>
                  </a:txBody>
                  <a:tcPr marL="0" marR="0" marT="0" marB="0" anchor="ctr" horzOverflow="overflow">
                    <a:lnL>
                      <a:noFill/>
                    </a:lnL>
                    <a:lnR>
                      <a:noFill/>
                    </a:lnR>
                    <a:lnT w="3175" cap="flat" cmpd="sng" algn="ctr">
                      <a:solidFill>
                        <a:srgbClr val="892890"/>
                      </a:solidFill>
                      <a:prstDash val="solid"/>
                      <a:round/>
                      <a:headEnd type="none" w="med" len="med"/>
                      <a:tailEnd type="none" w="med" len="med"/>
                    </a:lnT>
                    <a:lnB w="3175" cap="flat" cmpd="sng" algn="ctr">
                      <a:solidFill>
                        <a:srgbClr val="892890"/>
                      </a:solidFill>
                      <a:prstDash val="solid"/>
                      <a:round/>
                      <a:headEnd type="none" w="med" len="med"/>
                      <a:tailEnd type="none" w="med" len="med"/>
                    </a:lnB>
                    <a:lnTlToBr>
                      <a:noFill/>
                    </a:lnTlToBr>
                    <a:lnBlToTr>
                      <a:noFill/>
                    </a:lnBlToTr>
                    <a:noFill/>
                  </a:tcPr>
                </a:tc>
              </a:tr>
            </a:tbl>
          </a:graphicData>
        </a:graphic>
      </p:graphicFrame>
      <p:sp>
        <p:nvSpPr>
          <p:cNvPr id="185" name="Rectángulo 184"/>
          <p:cNvSpPr/>
          <p:nvPr/>
        </p:nvSpPr>
        <p:spPr>
          <a:xfrm>
            <a:off x="546861" y="5751589"/>
            <a:ext cx="1944166" cy="276999"/>
          </a:xfrm>
          <a:prstGeom prst="rect">
            <a:avLst/>
          </a:prstGeom>
        </p:spPr>
        <p:txBody>
          <a:bodyPr wrap="none">
            <a:spAutoFit/>
          </a:bodyPr>
          <a:lstStyle/>
          <a:p>
            <a:r>
              <a:rPr lang="es-ES_tradnl" sz="1200" i="1" dirty="0" smtClean="0">
                <a:solidFill>
                  <a:srgbClr val="636466"/>
                </a:solidFill>
                <a:latin typeface="+mj-lt"/>
                <a:cs typeface="Gotham Book" charset="0"/>
              </a:rPr>
              <a:t>*Modificado </a:t>
            </a:r>
            <a:r>
              <a:rPr lang="es-ES_tradnl" sz="1200" i="1" dirty="0">
                <a:solidFill>
                  <a:srgbClr val="636466"/>
                </a:solidFill>
                <a:latin typeface="+mj-lt"/>
                <a:cs typeface="Gotham Book" charset="0"/>
              </a:rPr>
              <a:t>de </a:t>
            </a:r>
            <a:r>
              <a:rPr lang="es-ES_tradnl" sz="1200" i="1" dirty="0" err="1">
                <a:solidFill>
                  <a:srgbClr val="636466"/>
                </a:solidFill>
                <a:latin typeface="+mj-lt"/>
                <a:cs typeface="Gotham Book" charset="0"/>
              </a:rPr>
              <a:t>Fallon</a:t>
            </a:r>
            <a:r>
              <a:rPr lang="es-ES_tradnl" sz="1200" i="1" dirty="0">
                <a:solidFill>
                  <a:srgbClr val="636466"/>
                </a:solidFill>
                <a:latin typeface="+mj-lt"/>
                <a:cs typeface="Gotham Book" charset="0"/>
              </a:rPr>
              <a:t> et al</a:t>
            </a:r>
            <a:r>
              <a:rPr lang="es-ES" sz="1200" i="1" dirty="0" smtClean="0">
                <a:solidFill>
                  <a:srgbClr val="636466"/>
                </a:solidFill>
                <a:latin typeface="+mj-lt"/>
                <a:cs typeface="Gotham Book" charset="0"/>
              </a:rPr>
              <a:t>.</a:t>
            </a:r>
            <a:endParaRPr lang="es-ES_tradnl" sz="1200" i="1" baseline="31000" dirty="0">
              <a:latin typeface="+mj-lt"/>
              <a:cs typeface="Gotham Book" charset="0"/>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9371657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NEUROPÁTICO</a:t>
            </a:r>
            <a:endParaRPr lang="es-ES_tradnl" sz="4000" b="1" dirty="0">
              <a:solidFill>
                <a:srgbClr val="FCC40D"/>
              </a:solidFill>
              <a:latin typeface="Calibri"/>
              <a:cs typeface="Calibri"/>
            </a:endParaRPr>
          </a:p>
        </p:txBody>
      </p:sp>
      <p:sp>
        <p:nvSpPr>
          <p:cNvPr id="6" name="Marcador de contenido 2"/>
          <p:cNvSpPr>
            <a:spLocks noGrp="1"/>
          </p:cNvSpPr>
          <p:nvPr>
            <p:ph idx="1"/>
          </p:nvPr>
        </p:nvSpPr>
        <p:spPr>
          <a:xfrm>
            <a:off x="457200" y="1585398"/>
            <a:ext cx="8229600" cy="1316003"/>
          </a:xfrm>
        </p:spPr>
        <p:txBody>
          <a:bodyPr/>
          <a:lstStyle/>
          <a:p>
            <a:pPr marL="0" indent="0">
              <a:buNone/>
            </a:pPr>
            <a:r>
              <a:rPr lang="es-ES_tradnl" sz="1600" dirty="0">
                <a:solidFill>
                  <a:schemeClr val="bg1">
                    <a:lumMod val="50000"/>
                  </a:schemeClr>
                </a:solidFill>
                <a:cs typeface="Gotham Book"/>
              </a:rPr>
              <a:t>Los pacientes con cáncer experimentan </a:t>
            </a:r>
            <a:r>
              <a:rPr lang="es-ES_tradnl" sz="1600" b="1" dirty="0">
                <a:solidFill>
                  <a:srgbClr val="64075D"/>
                </a:solidFill>
                <a:cs typeface="Gotham Book"/>
              </a:rPr>
              <a:t>dolor </a:t>
            </a:r>
            <a:r>
              <a:rPr lang="es-ES_tradnl" sz="1600" b="1" dirty="0" err="1">
                <a:solidFill>
                  <a:srgbClr val="64075D"/>
                </a:solidFill>
                <a:cs typeface="Gotham Book"/>
              </a:rPr>
              <a:t>neuropático</a:t>
            </a:r>
            <a:r>
              <a:rPr lang="es-ES_tradnl" sz="1600" b="1" dirty="0">
                <a:solidFill>
                  <a:srgbClr val="64075D"/>
                </a:solidFill>
                <a:cs typeface="Gotham Book"/>
              </a:rPr>
              <a:t> </a:t>
            </a:r>
            <a:r>
              <a:rPr lang="es-ES_tradnl" sz="1600" dirty="0">
                <a:solidFill>
                  <a:schemeClr val="bg1">
                    <a:lumMod val="50000"/>
                  </a:schemeClr>
                </a:solidFill>
                <a:cs typeface="Gotham Book"/>
              </a:rPr>
              <a:t>que puede </a:t>
            </a:r>
            <a:r>
              <a:rPr lang="es-ES_tradnl" sz="1600" b="1" dirty="0">
                <a:solidFill>
                  <a:srgbClr val="64075D"/>
                </a:solidFill>
                <a:cs typeface="Gotham Book"/>
              </a:rPr>
              <a:t>estar relacionado con</a:t>
            </a:r>
            <a:r>
              <a:rPr lang="es-ES_tradnl" sz="1600" dirty="0" smtClean="0">
                <a:solidFill>
                  <a:schemeClr val="bg1">
                    <a:lumMod val="50000"/>
                  </a:schemeClr>
                </a:solidFill>
                <a:cs typeface="Gotham Book"/>
              </a:rPr>
              <a:t>:</a:t>
            </a:r>
          </a:p>
          <a:p>
            <a:pPr marL="0" indent="0">
              <a:buNone/>
            </a:pPr>
            <a:endParaRPr lang="es-ES_tradnl" sz="800" dirty="0">
              <a:solidFill>
                <a:schemeClr val="bg1">
                  <a:lumMod val="50000"/>
                </a:schemeClr>
              </a:solidFill>
              <a:cs typeface="Gotham Book"/>
            </a:endParaRPr>
          </a:p>
          <a:p>
            <a:pPr>
              <a:buBlip>
                <a:blip r:embed="rId3"/>
              </a:buBlip>
            </a:pPr>
            <a:r>
              <a:rPr lang="es-ES_tradnl" sz="1600" dirty="0">
                <a:solidFill>
                  <a:schemeClr val="bg1">
                    <a:lumMod val="50000"/>
                  </a:schemeClr>
                </a:solidFill>
                <a:cs typeface="Gotham Book"/>
              </a:rPr>
              <a:t>El </a:t>
            </a:r>
            <a:r>
              <a:rPr lang="es-ES_tradnl" sz="1600" b="1" dirty="0" smtClean="0">
                <a:solidFill>
                  <a:srgbClr val="64075D"/>
                </a:solidFill>
                <a:cs typeface="Gotham Book"/>
              </a:rPr>
              <a:t>tumor</a:t>
            </a:r>
            <a:endParaRPr lang="es-ES_tradnl" sz="1600" dirty="0" smtClean="0">
              <a:solidFill>
                <a:schemeClr val="bg1">
                  <a:lumMod val="50000"/>
                </a:schemeClr>
              </a:solidFill>
              <a:cs typeface="Gotham Book"/>
            </a:endParaRPr>
          </a:p>
          <a:p>
            <a:pPr lvl="1">
              <a:buClr>
                <a:srgbClr val="64075D"/>
              </a:buClr>
              <a:buFont typeface="Arial"/>
              <a:buChar char="•"/>
            </a:pPr>
            <a:r>
              <a:rPr lang="es-ES_tradnl" sz="1600" dirty="0">
                <a:solidFill>
                  <a:schemeClr val="bg1">
                    <a:lumMod val="50000"/>
                  </a:schemeClr>
                </a:solidFill>
                <a:cs typeface="Gotham Book"/>
              </a:rPr>
              <a:t>Procesos inflamatorios e inmunológicos combinados con mecanismos neuropáticos para formar un mecanismo mixto de </a:t>
            </a:r>
            <a:r>
              <a:rPr lang="es-ES_tradnl" sz="1600" dirty="0" smtClean="0">
                <a:solidFill>
                  <a:schemeClr val="bg1">
                    <a:lumMod val="50000"/>
                  </a:schemeClr>
                </a:solidFill>
                <a:cs typeface="Gotham Book"/>
              </a:rPr>
              <a:t>dolor que </a:t>
            </a:r>
            <a:r>
              <a:rPr lang="es-ES_tradnl" sz="1600" dirty="0">
                <a:solidFill>
                  <a:schemeClr val="bg1">
                    <a:lumMod val="50000"/>
                  </a:schemeClr>
                </a:solidFill>
                <a:cs typeface="Gotham Book"/>
              </a:rPr>
              <a:t>fenotípicamente puede ser diferente de las condiciones clásicas de dolor neuropático</a:t>
            </a:r>
          </a:p>
          <a:p>
            <a:pPr lvl="1">
              <a:buClr>
                <a:srgbClr val="64075D"/>
              </a:buClr>
              <a:buFont typeface="Arial"/>
              <a:buChar char="•"/>
            </a:pPr>
            <a:r>
              <a:rPr lang="es-ES_tradnl" sz="1600" dirty="0">
                <a:solidFill>
                  <a:schemeClr val="bg1">
                    <a:lumMod val="50000"/>
                  </a:schemeClr>
                </a:solidFill>
                <a:cs typeface="Gotham Book"/>
              </a:rPr>
              <a:t>La identificación puede no ser fácil aunque, por lo general, los clínicos buscan características </a:t>
            </a:r>
            <a:r>
              <a:rPr lang="es-ES_tradnl" sz="1600" dirty="0" smtClean="0">
                <a:solidFill>
                  <a:schemeClr val="bg1">
                    <a:lumMod val="50000"/>
                  </a:schemeClr>
                </a:solidFill>
                <a:cs typeface="Gotham Book"/>
              </a:rPr>
              <a:t>subjetivas</a:t>
            </a:r>
            <a:endParaRPr lang="es-ES_tradnl" sz="1600" dirty="0">
              <a:solidFill>
                <a:schemeClr val="bg1">
                  <a:lumMod val="50000"/>
                </a:schemeClr>
              </a:solidFill>
              <a:cs typeface="Gotham Book"/>
            </a:endParaRPr>
          </a:p>
          <a:p>
            <a:pPr lvl="1">
              <a:buClr>
                <a:srgbClr val="64075D"/>
              </a:buClr>
              <a:buFont typeface="Arial"/>
              <a:buChar char="•"/>
            </a:pPr>
            <a:r>
              <a:rPr lang="es-ES_tradnl" sz="1600" dirty="0">
                <a:solidFill>
                  <a:schemeClr val="bg1">
                    <a:lumMod val="50000"/>
                  </a:schemeClr>
                </a:solidFill>
                <a:cs typeface="Gotham Book"/>
              </a:rPr>
              <a:t>Calidad ardiente o lancinante o si el dolor se asocia con disestesia, parestesia y/o </a:t>
            </a:r>
            <a:r>
              <a:rPr lang="es-ES_tradnl" sz="1600" dirty="0" err="1">
                <a:solidFill>
                  <a:schemeClr val="bg1">
                    <a:lumMod val="50000"/>
                  </a:schemeClr>
                </a:solidFill>
                <a:cs typeface="Gotham Book"/>
              </a:rPr>
              <a:t>alodinia</a:t>
            </a:r>
            <a:endParaRPr lang="es-ES_tradnl" sz="1600" dirty="0">
              <a:solidFill>
                <a:schemeClr val="bg1">
                  <a:lumMod val="50000"/>
                </a:schemeClr>
              </a:solidFill>
              <a:cs typeface="Gotham Book"/>
            </a:endParaRPr>
          </a:p>
          <a:p>
            <a:pPr>
              <a:buBlip>
                <a:blip r:embed="rId3"/>
              </a:buBlip>
            </a:pPr>
            <a:r>
              <a:rPr lang="es-ES_tradnl" sz="1600" dirty="0">
                <a:solidFill>
                  <a:schemeClr val="bg1">
                    <a:lumMod val="50000"/>
                  </a:schemeClr>
                </a:solidFill>
                <a:cs typeface="Gotham Book"/>
              </a:rPr>
              <a:t>El </a:t>
            </a:r>
            <a:r>
              <a:rPr lang="es-ES_tradnl" sz="1600" b="1" dirty="0">
                <a:solidFill>
                  <a:srgbClr val="64075D"/>
                </a:solidFill>
                <a:cs typeface="Gotham Book"/>
              </a:rPr>
              <a:t>tratamiento</a:t>
            </a:r>
          </a:p>
          <a:p>
            <a:pPr marL="0" indent="0">
              <a:buNone/>
            </a:pPr>
            <a:r>
              <a:rPr lang="es-ES_tradnl" sz="1600" dirty="0" smtClean="0">
                <a:solidFill>
                  <a:schemeClr val="bg1">
                    <a:lumMod val="50000"/>
                  </a:schemeClr>
                </a:solidFill>
                <a:cs typeface="Gotham Book"/>
              </a:rPr>
              <a:t>	</a:t>
            </a:r>
            <a:r>
              <a:rPr lang="es-ES_tradnl" sz="1600" i="1" dirty="0" smtClean="0">
                <a:solidFill>
                  <a:schemeClr val="bg1">
                    <a:lumMod val="50000"/>
                  </a:schemeClr>
                </a:solidFill>
                <a:cs typeface="Gotham Book"/>
              </a:rPr>
              <a:t>  </a:t>
            </a:r>
            <a:r>
              <a:rPr lang="es-ES_tradnl" sz="1600" i="1" dirty="0">
                <a:solidFill>
                  <a:schemeClr val="bg1">
                    <a:lumMod val="50000"/>
                  </a:schemeClr>
                </a:solidFill>
                <a:cs typeface="Gotham Book"/>
              </a:rPr>
              <a:t>DN postquirúrgico o </a:t>
            </a:r>
            <a:r>
              <a:rPr lang="es-ES_tradnl" sz="1600" i="1" dirty="0" err="1" smtClean="0">
                <a:solidFill>
                  <a:schemeClr val="bg1">
                    <a:lumMod val="50000"/>
                  </a:schemeClr>
                </a:solidFill>
                <a:cs typeface="Gotham Book"/>
              </a:rPr>
              <a:t>postquimioterapia</a:t>
            </a:r>
            <a:endParaRPr lang="es-ES_tradnl" sz="1600" dirty="0">
              <a:solidFill>
                <a:schemeClr val="bg1">
                  <a:lumMod val="50000"/>
                </a:schemeClr>
              </a:solidFill>
              <a:cs typeface="Gotham Book"/>
            </a:endParaRPr>
          </a:p>
          <a:p>
            <a:pPr>
              <a:buBlip>
                <a:blip r:embed="rId3"/>
              </a:buBlip>
            </a:pPr>
            <a:r>
              <a:rPr lang="es-ES_tradnl" sz="1600" dirty="0">
                <a:solidFill>
                  <a:schemeClr val="bg1">
                    <a:lumMod val="50000"/>
                  </a:schemeClr>
                </a:solidFill>
                <a:cs typeface="Gotham Book"/>
              </a:rPr>
              <a:t>Las </a:t>
            </a:r>
            <a:r>
              <a:rPr lang="es-ES_tradnl" sz="1600" b="1" dirty="0">
                <a:solidFill>
                  <a:srgbClr val="64075D"/>
                </a:solidFill>
                <a:cs typeface="Gotham Book"/>
              </a:rPr>
              <a:t>enfermedades </a:t>
            </a:r>
            <a:r>
              <a:rPr lang="es-ES_tradnl" sz="1600" b="1" dirty="0" err="1" smtClean="0">
                <a:solidFill>
                  <a:srgbClr val="64075D"/>
                </a:solidFill>
                <a:cs typeface="Gotham Book"/>
              </a:rPr>
              <a:t>comórbidas</a:t>
            </a:r>
            <a:endParaRPr lang="es-ES_tradnl" sz="1600" b="1" dirty="0">
              <a:solidFill>
                <a:srgbClr val="64075D"/>
              </a:solidFill>
              <a:cs typeface="Gotham Book"/>
            </a:endParaRPr>
          </a:p>
          <a:p>
            <a:pPr marL="0" indent="0">
              <a:buNone/>
            </a:pPr>
            <a:r>
              <a:rPr lang="es-ES_tradnl" sz="1600" dirty="0" smtClean="0">
                <a:solidFill>
                  <a:schemeClr val="bg1">
                    <a:lumMod val="50000"/>
                  </a:schemeClr>
                </a:solidFill>
                <a:cs typeface="Gotham Book"/>
              </a:rPr>
              <a:t>  	    </a:t>
            </a:r>
            <a:r>
              <a:rPr lang="es-ES_tradnl" sz="1600" dirty="0">
                <a:solidFill>
                  <a:schemeClr val="bg1">
                    <a:lumMod val="50000"/>
                  </a:schemeClr>
                </a:solidFill>
                <a:cs typeface="Gotham Book"/>
              </a:rPr>
              <a:t>(p. ej., neuropatía diabética) </a:t>
            </a:r>
          </a:p>
          <a:p>
            <a:pPr lvl="2">
              <a:buClr>
                <a:srgbClr val="FCC40D"/>
              </a:buClr>
            </a:pPr>
            <a:endParaRPr lang="es-ES_tradnl" sz="1600" dirty="0" smtClean="0">
              <a:solidFill>
                <a:schemeClr val="bg1">
                  <a:lumMod val="50000"/>
                </a:schemeClr>
              </a:solidFill>
              <a:cs typeface="Gotham Book"/>
            </a:endParaRPr>
          </a:p>
          <a:p>
            <a:pPr marL="0" indent="0">
              <a:buNone/>
            </a:pPr>
            <a:endParaRPr lang="es-ES_tradnl" sz="800" dirty="0" smtClean="0">
              <a:solidFill>
                <a:srgbClr val="7F7F7F"/>
              </a:solidFill>
              <a:cs typeface="Gotham Book"/>
            </a:endParaRPr>
          </a:p>
          <a:p>
            <a:pPr marL="0" indent="0">
              <a:buNone/>
            </a:pPr>
            <a:endParaRPr lang="es-ES_tradnl" sz="1600" baseline="30000" dirty="0">
              <a:solidFill>
                <a:prstClr val="white">
                  <a:lumMod val="50000"/>
                </a:prstClr>
              </a:solidFill>
              <a:cs typeface="Gotham Book"/>
            </a:endParaRPr>
          </a:p>
          <a:p>
            <a:pPr marL="0" indent="0">
              <a:buNone/>
            </a:pPr>
            <a:endParaRPr lang="es-ES_tradnl" sz="1600" dirty="0">
              <a:solidFill>
                <a:srgbClr val="7F7F7F"/>
              </a:solidFill>
              <a:cs typeface="Gotham Book"/>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7600898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NEUROPÁTICO</a:t>
            </a:r>
            <a:endParaRPr lang="es-ES_tradnl" sz="4000" b="1" dirty="0">
              <a:solidFill>
                <a:srgbClr val="FCC40D"/>
              </a:solidFill>
              <a:latin typeface="Calibri"/>
              <a:cs typeface="Calibri"/>
            </a:endParaRPr>
          </a:p>
        </p:txBody>
      </p:sp>
      <p:sp>
        <p:nvSpPr>
          <p:cNvPr id="6" name="Marcador de contenido 2"/>
          <p:cNvSpPr>
            <a:spLocks noGrp="1"/>
          </p:cNvSpPr>
          <p:nvPr>
            <p:ph idx="1"/>
          </p:nvPr>
        </p:nvSpPr>
        <p:spPr>
          <a:xfrm>
            <a:off x="457200" y="1464960"/>
            <a:ext cx="8229600" cy="680978"/>
          </a:xfrm>
        </p:spPr>
        <p:txBody>
          <a:bodyPr/>
          <a:lstStyle/>
          <a:p>
            <a:pPr lvl="0">
              <a:buBlip>
                <a:blip r:embed="rId3"/>
              </a:buBlip>
            </a:pPr>
            <a:r>
              <a:rPr lang="es-ES_tradnl" sz="1600" dirty="0" smtClean="0">
                <a:solidFill>
                  <a:prstClr val="white">
                    <a:lumMod val="50000"/>
                  </a:prstClr>
                </a:solidFill>
                <a:cs typeface="Gotham Book"/>
              </a:rPr>
              <a:t>Los pacientes oncológicos con DN tienen un funcionamiento cognitivo, físico y social más pobre </a:t>
            </a:r>
            <a:r>
              <a:rPr lang="es-ES_tradnl" sz="1600" dirty="0" smtClean="0">
                <a:solidFill>
                  <a:prstClr val="white">
                    <a:lumMod val="50000"/>
                  </a:prstClr>
                </a:solidFill>
                <a:latin typeface="Wingdings"/>
                <a:ea typeface="Wingdings"/>
                <a:cs typeface="Wingdings"/>
                <a:sym typeface="Wingdings"/>
              </a:rPr>
              <a:t></a:t>
            </a:r>
            <a:r>
              <a:rPr lang="es-ES_tradnl" sz="1600" dirty="0" smtClean="0">
                <a:solidFill>
                  <a:prstClr val="white">
                    <a:lumMod val="50000"/>
                  </a:prstClr>
                </a:solidFill>
                <a:cs typeface="Gotham Book"/>
              </a:rPr>
              <a:t> Mayor </a:t>
            </a:r>
            <a:r>
              <a:rPr lang="es-ES_tradnl" sz="1600" b="1" dirty="0" smtClean="0">
                <a:solidFill>
                  <a:srgbClr val="64075D"/>
                </a:solidFill>
                <a:cs typeface="Gotham Book"/>
              </a:rPr>
              <a:t>impacto en su vida diaria</a:t>
            </a:r>
            <a:r>
              <a:rPr lang="es-ES_tradnl" sz="1600" dirty="0" smtClean="0">
                <a:solidFill>
                  <a:prstClr val="white">
                    <a:lumMod val="50000"/>
                  </a:prstClr>
                </a:solidFill>
                <a:cs typeface="Gotham Book"/>
              </a:rPr>
              <a:t>.</a:t>
            </a:r>
            <a:endParaRPr lang="es-ES_tradnl" sz="1600" dirty="0" smtClean="0">
              <a:solidFill>
                <a:schemeClr val="bg1">
                  <a:lumMod val="50000"/>
                </a:schemeClr>
              </a:solidFill>
              <a:cs typeface="Gotham Book"/>
            </a:endParaRPr>
          </a:p>
          <a:p>
            <a:pPr marL="0" indent="0">
              <a:buNone/>
            </a:pPr>
            <a:endParaRPr lang="es-ES_tradnl" sz="800" dirty="0" smtClean="0">
              <a:solidFill>
                <a:srgbClr val="7F7F7F"/>
              </a:solidFill>
              <a:cs typeface="Gotham Book"/>
            </a:endParaRPr>
          </a:p>
          <a:p>
            <a:pPr marL="0" indent="0">
              <a:buNone/>
            </a:pPr>
            <a:endParaRPr lang="es-ES_tradnl" sz="1600" baseline="30000" dirty="0">
              <a:solidFill>
                <a:prstClr val="white">
                  <a:lumMod val="50000"/>
                </a:prstClr>
              </a:solidFill>
              <a:cs typeface="Gotham Book"/>
            </a:endParaRPr>
          </a:p>
          <a:p>
            <a:pPr marL="0" indent="0">
              <a:buNone/>
            </a:pPr>
            <a:endParaRPr lang="es-ES_tradnl" sz="1600" dirty="0">
              <a:solidFill>
                <a:srgbClr val="7F7F7F"/>
              </a:solidFill>
              <a:cs typeface="Gotham Book"/>
            </a:endParaRPr>
          </a:p>
        </p:txBody>
      </p:sp>
      <p:graphicFrame>
        <p:nvGraphicFramePr>
          <p:cNvPr id="5" name="object 10"/>
          <p:cNvGraphicFramePr>
            <a:graphicFrameLocks noGrp="1"/>
          </p:cNvGraphicFramePr>
          <p:nvPr>
            <p:extLst/>
          </p:nvPr>
        </p:nvGraphicFramePr>
        <p:xfrm>
          <a:off x="1029076" y="2266374"/>
          <a:ext cx="7227078" cy="1574800"/>
        </p:xfrm>
        <a:graphic>
          <a:graphicData uri="http://schemas.openxmlformats.org/drawingml/2006/table">
            <a:tbl>
              <a:tblPr/>
              <a:tblGrid>
                <a:gridCol w="2408447"/>
                <a:gridCol w="2904357"/>
                <a:gridCol w="1914274"/>
              </a:tblGrid>
              <a:tr h="304800">
                <a:tc gridSpan="3">
                  <a:txBody>
                    <a:bodyPr/>
                    <a:lstStyle/>
                    <a:p>
                      <a:pPr marL="71438" marR="0" lvl="0" indent="0" algn="ctr" defTabSz="914400" rtl="0" eaLnBrk="1" fontAlgn="base" latinLnBrk="0" hangingPunct="1">
                        <a:lnSpc>
                          <a:spcPct val="100000"/>
                        </a:lnSpc>
                        <a:spcBef>
                          <a:spcPts val="400"/>
                        </a:spcBef>
                        <a:spcAft>
                          <a:spcPct val="0"/>
                        </a:spcAft>
                        <a:buClrTx/>
                        <a:buSzTx/>
                        <a:buFontTx/>
                        <a:buNone/>
                        <a:tabLst/>
                      </a:pPr>
                      <a:r>
                        <a:rPr kumimoji="0" lang="es-ES_tradnl" sz="1600" b="1" i="0" u="none" strike="noStrike" cap="none" normalizeH="0" baseline="0" dirty="0">
                          <a:ln>
                            <a:noFill/>
                          </a:ln>
                          <a:solidFill>
                            <a:srgbClr val="61246B"/>
                          </a:solidFill>
                          <a:effectLst/>
                          <a:latin typeface="+mj-lt"/>
                          <a:ea typeface="ＭＳ Ｐゴシック" charset="0"/>
                          <a:cs typeface="Gotham Book" charset="0"/>
                        </a:rPr>
                        <a:t>Factores predisponentes de dolor </a:t>
                      </a:r>
                      <a:r>
                        <a:rPr kumimoji="0" lang="es-ES_tradnl" sz="1600" b="1" i="0" u="none" strike="noStrike" cap="none" normalizeH="0" baseline="0" dirty="0" err="1">
                          <a:ln>
                            <a:noFill/>
                          </a:ln>
                          <a:solidFill>
                            <a:srgbClr val="61246B"/>
                          </a:solidFill>
                          <a:effectLst/>
                          <a:latin typeface="+mj-lt"/>
                          <a:ea typeface="ＭＳ Ｐゴシック" charset="0"/>
                          <a:cs typeface="Gotham Book" charset="0"/>
                        </a:rPr>
                        <a:t>neuropático</a:t>
                      </a:r>
                      <a:r>
                        <a:rPr kumimoji="0" lang="es-ES_tradnl" sz="1600" b="1" i="0" u="none" strike="noStrike" cap="none" normalizeH="0" baseline="0" dirty="0">
                          <a:ln>
                            <a:noFill/>
                          </a:ln>
                          <a:solidFill>
                            <a:srgbClr val="61246B"/>
                          </a:solidFill>
                          <a:effectLst/>
                          <a:latin typeface="+mj-lt"/>
                          <a:ea typeface="ＭＳ Ｐゴシック" charset="0"/>
                          <a:cs typeface="Gotham Book" charset="0"/>
                        </a:rPr>
                        <a:t> </a:t>
                      </a:r>
                      <a:r>
                        <a:rPr kumimoji="0" lang="es-ES_tradnl" sz="1600" b="1" i="0" u="none" strike="noStrike" cap="none" normalizeH="0" baseline="0" dirty="0" smtClean="0">
                          <a:ln>
                            <a:noFill/>
                          </a:ln>
                          <a:solidFill>
                            <a:srgbClr val="61246B"/>
                          </a:solidFill>
                          <a:effectLst/>
                          <a:latin typeface="+mj-lt"/>
                          <a:ea typeface="ＭＳ Ｐゴシック" charset="0"/>
                          <a:cs typeface="Gotham Book" charset="0"/>
                        </a:rPr>
                        <a:t>oncológico</a:t>
                      </a:r>
                      <a:endParaRPr kumimoji="0" lang="es-ES_tradnl" sz="1600" b="1" i="0" u="none" strike="noStrike" cap="none" normalizeH="0" baseline="31000" dirty="0">
                        <a:ln>
                          <a:noFill/>
                        </a:ln>
                        <a:solidFill>
                          <a:srgbClr val="61246B"/>
                        </a:solidFill>
                        <a:effectLst/>
                        <a:latin typeface="+mj-lt"/>
                        <a:ea typeface="ＭＳ Ｐゴシック" charset="0"/>
                        <a:cs typeface="Gotham Book" charset="0"/>
                      </a:endParaRPr>
                    </a:p>
                  </a:txBody>
                  <a:tcPr marL="0" marR="0" marT="0" marB="0" anchor="ctr" horzOverflow="overflow">
                    <a:lnL>
                      <a:noFill/>
                    </a:lnL>
                    <a:lnR>
                      <a:noFill/>
                    </a:lnR>
                    <a:lnT>
                      <a:noFill/>
                    </a:lnT>
                    <a:lnB>
                      <a:noFill/>
                    </a:lnB>
                    <a:lnTlToBr>
                      <a:noFill/>
                    </a:lnTlToBr>
                    <a:lnBlToTr>
                      <a:noFill/>
                    </a:lnBlToTr>
                    <a:solidFill>
                      <a:srgbClr val="D9D9D9"/>
                    </a:solidFill>
                  </a:tcPr>
                </a:tc>
                <a:tc hMerge="1">
                  <a:txBody>
                    <a:bodyPr/>
                    <a:lstStyle/>
                    <a:p>
                      <a:endParaRPr lang="es-ES_tradnl"/>
                    </a:p>
                  </a:txBody>
                  <a:tcPr/>
                </a:tc>
                <a:tc hMerge="1">
                  <a:txBody>
                    <a:bodyPr/>
                    <a:lstStyle/>
                    <a:p>
                      <a:endParaRPr lang="es-ES_tradnl"/>
                    </a:p>
                  </a:txBody>
                  <a:tcPr/>
                </a:tc>
              </a:tr>
              <a:tr h="231461">
                <a:tc>
                  <a:txBody>
                    <a:bodyPr/>
                    <a:lstStyle/>
                    <a:p>
                      <a:pPr marL="71438" marR="0" lvl="0" indent="0" algn="l" defTabSz="914400" rtl="0" eaLnBrk="1" fontAlgn="base" latinLnBrk="0" hangingPunct="1">
                        <a:lnSpc>
                          <a:spcPct val="100000"/>
                        </a:lnSpc>
                        <a:spcBef>
                          <a:spcPts val="400"/>
                        </a:spcBef>
                        <a:spcAft>
                          <a:spcPct val="0"/>
                        </a:spcAft>
                        <a:buClrTx/>
                        <a:buSzTx/>
                        <a:buFontTx/>
                        <a:buNone/>
                        <a:tabLst/>
                      </a:pPr>
                      <a:r>
                        <a:rPr kumimoji="0" lang="es-ES_tradnl" sz="1600" b="0" i="0" u="none" strike="noStrike" cap="none" normalizeH="0" baseline="0">
                          <a:ln>
                            <a:noFill/>
                          </a:ln>
                          <a:solidFill>
                            <a:schemeClr val="bg1">
                              <a:lumMod val="50000"/>
                            </a:schemeClr>
                          </a:solidFill>
                          <a:effectLst/>
                          <a:latin typeface="+mj-lt"/>
                          <a:ea typeface="ＭＳ Ｐゴシック" charset="0"/>
                          <a:cs typeface="Gotham Book" charset="0"/>
                        </a:rPr>
                        <a:t>Mujeres</a:t>
                      </a:r>
                    </a:p>
                  </a:txBody>
                  <a:tcPr marL="0" marR="0" marT="0" marB="0" anchor="ctr" horzOverflow="overflow">
                    <a:lnL>
                      <a:noFill/>
                    </a:lnL>
                    <a:lnR>
                      <a:noFill/>
                    </a:lnR>
                    <a:lnT>
                      <a:noFill/>
                    </a:lnT>
                    <a:lnB w="3175" cap="flat" cmpd="sng" algn="ctr">
                      <a:solidFill>
                        <a:srgbClr val="892890"/>
                      </a:solidFill>
                      <a:prstDash val="solid"/>
                      <a:round/>
                      <a:headEnd type="none" w="med" len="med"/>
                      <a:tailEnd type="none" w="med" len="med"/>
                    </a:lnB>
                    <a:lnTlToBr>
                      <a:noFill/>
                    </a:lnTlToBr>
                    <a:lnBlToTr>
                      <a:noFill/>
                    </a:lnBlToTr>
                    <a:solidFill>
                      <a:srgbClr val="FFFFFF"/>
                    </a:solidFill>
                  </a:tcPr>
                </a:tc>
                <a:tc>
                  <a:txBody>
                    <a:bodyPr/>
                    <a:lstStyle/>
                    <a:p>
                      <a:pPr marL="71438" marR="0" lvl="0" indent="0" algn="l" defTabSz="914400" rtl="0" eaLnBrk="1" fontAlgn="base" latinLnBrk="0" hangingPunct="1">
                        <a:lnSpc>
                          <a:spcPct val="100000"/>
                        </a:lnSpc>
                        <a:spcBef>
                          <a:spcPts val="400"/>
                        </a:spcBef>
                        <a:spcAft>
                          <a:spcPct val="0"/>
                        </a:spcAft>
                        <a:buClrTx/>
                        <a:buSzTx/>
                        <a:buFontTx/>
                        <a:buNone/>
                        <a:tabLst/>
                      </a:pPr>
                      <a:r>
                        <a:rPr kumimoji="0" lang="es-ES_tradnl" sz="1600" b="0" i="0" u="none" strike="noStrike" cap="none" normalizeH="0" baseline="0">
                          <a:ln>
                            <a:noFill/>
                          </a:ln>
                          <a:solidFill>
                            <a:schemeClr val="bg1">
                              <a:lumMod val="50000"/>
                            </a:schemeClr>
                          </a:solidFill>
                          <a:effectLst/>
                          <a:latin typeface="+mj-lt"/>
                          <a:ea typeface="ＭＳ Ｐゴシック" charset="0"/>
                          <a:cs typeface="Gotham Book" charset="0"/>
                        </a:rPr>
                        <a:t>Cx invasivas</a:t>
                      </a:r>
                    </a:p>
                  </a:txBody>
                  <a:tcPr marL="0" marR="0" marT="0" marB="0" anchor="ctr" horzOverflow="overflow">
                    <a:lnL>
                      <a:noFill/>
                    </a:lnL>
                    <a:lnR>
                      <a:noFill/>
                    </a:lnR>
                    <a:lnT>
                      <a:noFill/>
                    </a:lnT>
                    <a:lnB w="3175" cap="flat" cmpd="sng" algn="ctr">
                      <a:solidFill>
                        <a:srgbClr val="892890"/>
                      </a:solidFill>
                      <a:prstDash val="solid"/>
                      <a:round/>
                      <a:headEnd type="none" w="med" len="med"/>
                      <a:tailEnd type="none" w="med" len="med"/>
                    </a:lnB>
                    <a:lnTlToBr>
                      <a:noFill/>
                    </a:lnTlToBr>
                    <a:lnBlToTr>
                      <a:noFill/>
                    </a:lnBlToTr>
                    <a:solidFill>
                      <a:srgbClr val="FFFFFF"/>
                    </a:solidFill>
                  </a:tcPr>
                </a:tc>
                <a:tc>
                  <a:txBody>
                    <a:bodyPr/>
                    <a:lstStyle/>
                    <a:p>
                      <a:pPr marL="71438" marR="0" lvl="0" indent="0" algn="l" defTabSz="914400" rtl="0" eaLnBrk="1" fontAlgn="base" latinLnBrk="0" hangingPunct="1">
                        <a:lnSpc>
                          <a:spcPct val="100000"/>
                        </a:lnSpc>
                        <a:spcBef>
                          <a:spcPts val="400"/>
                        </a:spcBef>
                        <a:spcAft>
                          <a:spcPct val="0"/>
                        </a:spcAft>
                        <a:buClrTx/>
                        <a:buSzTx/>
                        <a:buFontTx/>
                        <a:buNone/>
                        <a:tabLst/>
                      </a:pPr>
                      <a:endParaRPr kumimoji="0" lang="es-ES_tradnl" sz="1600" b="0" i="0" u="none" strike="noStrike" cap="none" normalizeH="0" baseline="0">
                        <a:ln>
                          <a:noFill/>
                        </a:ln>
                        <a:solidFill>
                          <a:schemeClr val="bg1">
                            <a:lumMod val="50000"/>
                          </a:schemeClr>
                        </a:solidFill>
                        <a:effectLst/>
                        <a:latin typeface="+mj-lt"/>
                        <a:ea typeface="ＭＳ Ｐゴシック" charset="0"/>
                        <a:cs typeface="Gotham Book" charset="0"/>
                      </a:endParaRPr>
                    </a:p>
                  </a:txBody>
                  <a:tcPr marL="0" marR="0" marT="0" marB="0" anchor="ctr" horzOverflow="overflow">
                    <a:lnL>
                      <a:noFill/>
                    </a:lnL>
                    <a:lnR>
                      <a:noFill/>
                    </a:lnR>
                    <a:lnT>
                      <a:noFill/>
                    </a:lnT>
                    <a:lnB w="3175" cap="flat" cmpd="sng" algn="ctr">
                      <a:solidFill>
                        <a:srgbClr val="892890"/>
                      </a:solidFill>
                      <a:prstDash val="solid"/>
                      <a:round/>
                      <a:headEnd type="none" w="med" len="med"/>
                      <a:tailEnd type="none" w="med" len="med"/>
                    </a:lnB>
                    <a:lnTlToBr>
                      <a:noFill/>
                    </a:lnTlToBr>
                    <a:lnBlToTr>
                      <a:noFill/>
                    </a:lnBlToTr>
                    <a:solidFill>
                      <a:srgbClr val="FFFFFF"/>
                    </a:solidFill>
                  </a:tcPr>
                </a:tc>
              </a:tr>
              <a:tr h="197077">
                <a:tc>
                  <a:txBody>
                    <a:bodyPr/>
                    <a:lstStyle/>
                    <a:p>
                      <a:pPr marL="71438" marR="0" lvl="0" indent="0" algn="l" defTabSz="914400" rtl="0" eaLnBrk="1" fontAlgn="base" latinLnBrk="0" hangingPunct="1">
                        <a:lnSpc>
                          <a:spcPct val="100000"/>
                        </a:lnSpc>
                        <a:spcBef>
                          <a:spcPts val="400"/>
                        </a:spcBef>
                        <a:spcAft>
                          <a:spcPct val="0"/>
                        </a:spcAft>
                        <a:buClrTx/>
                        <a:buSzTx/>
                        <a:buFontTx/>
                        <a:buNone/>
                        <a:tabLst/>
                      </a:pPr>
                      <a:r>
                        <a:rPr kumimoji="0" lang="es-ES_tradnl" sz="1600" b="0" i="0" u="none" strike="noStrike" cap="none" normalizeH="0" baseline="0">
                          <a:ln>
                            <a:noFill/>
                          </a:ln>
                          <a:solidFill>
                            <a:schemeClr val="bg1">
                              <a:lumMod val="50000"/>
                            </a:schemeClr>
                          </a:solidFill>
                          <a:effectLst/>
                          <a:latin typeface="+mj-lt"/>
                          <a:ea typeface="ＭＳ Ｐゴシック" charset="0"/>
                          <a:cs typeface="Gotham Book" charset="0"/>
                        </a:rPr>
                        <a:t>Jóvenes</a:t>
                      </a:r>
                    </a:p>
                  </a:txBody>
                  <a:tcPr marL="0" marR="0" marT="0" marB="0" anchor="ctr" horzOverflow="overflow">
                    <a:lnL>
                      <a:noFill/>
                    </a:lnL>
                    <a:lnR>
                      <a:noFill/>
                    </a:lnR>
                    <a:lnT w="3175" cap="flat" cmpd="sng" algn="ctr">
                      <a:solidFill>
                        <a:srgbClr val="892890"/>
                      </a:solidFill>
                      <a:prstDash val="solid"/>
                      <a:round/>
                      <a:headEnd type="none" w="med" len="med"/>
                      <a:tailEnd type="none" w="med" len="med"/>
                    </a:lnT>
                    <a:lnB w="3175" cap="flat" cmpd="sng" algn="ctr">
                      <a:solidFill>
                        <a:srgbClr val="892890"/>
                      </a:solidFill>
                      <a:prstDash val="solid"/>
                      <a:round/>
                      <a:headEnd type="none" w="med" len="med"/>
                      <a:tailEnd type="none" w="med" len="med"/>
                    </a:lnB>
                    <a:lnTlToBr>
                      <a:noFill/>
                    </a:lnTlToBr>
                    <a:lnBlToTr>
                      <a:noFill/>
                    </a:lnBlToTr>
                    <a:solidFill>
                      <a:srgbClr val="FFFFFF"/>
                    </a:solidFill>
                  </a:tcPr>
                </a:tc>
                <a:tc>
                  <a:txBody>
                    <a:bodyPr/>
                    <a:lstStyle/>
                    <a:p>
                      <a:pPr marL="71438" marR="0" lvl="0" indent="0" algn="l" defTabSz="914400" rtl="0" eaLnBrk="1" fontAlgn="base" latinLnBrk="0" hangingPunct="1">
                        <a:lnSpc>
                          <a:spcPct val="100000"/>
                        </a:lnSpc>
                        <a:spcBef>
                          <a:spcPts val="400"/>
                        </a:spcBef>
                        <a:spcAft>
                          <a:spcPct val="0"/>
                        </a:spcAft>
                        <a:buClrTx/>
                        <a:buSzTx/>
                        <a:buFontTx/>
                        <a:buNone/>
                        <a:tabLst/>
                      </a:pPr>
                      <a:r>
                        <a:rPr kumimoji="0" lang="es-ES_tradnl" sz="1600" b="0" i="0" u="none" strike="noStrike" cap="none" normalizeH="0" baseline="0">
                          <a:ln>
                            <a:noFill/>
                          </a:ln>
                          <a:solidFill>
                            <a:schemeClr val="bg1">
                              <a:lumMod val="50000"/>
                            </a:schemeClr>
                          </a:solidFill>
                          <a:effectLst/>
                          <a:latin typeface="+mj-lt"/>
                          <a:ea typeface="ＭＳ Ｐゴシック" charset="0"/>
                          <a:cs typeface="Gotham Book" charset="0"/>
                        </a:rPr>
                        <a:t>Dolor múltiple</a:t>
                      </a:r>
                    </a:p>
                  </a:txBody>
                  <a:tcPr marL="0" marR="0" marT="0" marB="0" anchor="ctr" horzOverflow="overflow">
                    <a:lnL>
                      <a:noFill/>
                    </a:lnL>
                    <a:lnR>
                      <a:noFill/>
                    </a:lnR>
                    <a:lnT w="3175" cap="flat" cmpd="sng" algn="ctr">
                      <a:solidFill>
                        <a:srgbClr val="892890"/>
                      </a:solidFill>
                      <a:prstDash val="solid"/>
                      <a:round/>
                      <a:headEnd type="none" w="med" len="med"/>
                      <a:tailEnd type="none" w="med" len="med"/>
                    </a:lnT>
                    <a:lnB w="3175" cap="flat" cmpd="sng" algn="ctr">
                      <a:solidFill>
                        <a:srgbClr val="892890"/>
                      </a:solidFill>
                      <a:prstDash val="solid"/>
                      <a:round/>
                      <a:headEnd type="none" w="med" len="med"/>
                      <a:tailEnd type="none" w="med" len="med"/>
                    </a:lnB>
                    <a:lnTlToBr>
                      <a:noFill/>
                    </a:lnTlToBr>
                    <a:lnBlToTr>
                      <a:noFill/>
                    </a:lnBlToTr>
                    <a:solidFill>
                      <a:srgbClr val="FFFFFF"/>
                    </a:solidFill>
                  </a:tcPr>
                </a:tc>
                <a:tc>
                  <a:txBody>
                    <a:bodyPr/>
                    <a:lstStyle/>
                    <a:p>
                      <a:pPr marL="71438" marR="0" lvl="0" indent="0" algn="l" defTabSz="914400" rtl="0" eaLnBrk="1" fontAlgn="base" latinLnBrk="0" hangingPunct="1">
                        <a:lnSpc>
                          <a:spcPct val="100000"/>
                        </a:lnSpc>
                        <a:spcBef>
                          <a:spcPts val="400"/>
                        </a:spcBef>
                        <a:spcAft>
                          <a:spcPct val="0"/>
                        </a:spcAft>
                        <a:buClrTx/>
                        <a:buSzTx/>
                        <a:buFontTx/>
                        <a:buNone/>
                        <a:tabLst/>
                      </a:pPr>
                      <a:endParaRPr kumimoji="0" lang="es-ES_tradnl" sz="1600" b="0" i="0" u="none" strike="noStrike" cap="none" normalizeH="0" baseline="0">
                        <a:ln>
                          <a:noFill/>
                        </a:ln>
                        <a:solidFill>
                          <a:schemeClr val="bg1">
                            <a:lumMod val="50000"/>
                          </a:schemeClr>
                        </a:solidFill>
                        <a:effectLst/>
                        <a:latin typeface="+mj-lt"/>
                        <a:ea typeface="ＭＳ Ｐゴシック" charset="0"/>
                        <a:cs typeface="Gotham Book" charset="0"/>
                      </a:endParaRPr>
                    </a:p>
                  </a:txBody>
                  <a:tcPr marL="0" marR="0" marT="0" marB="0" anchor="ctr" horzOverflow="overflow">
                    <a:lnL>
                      <a:noFill/>
                    </a:lnL>
                    <a:lnR>
                      <a:noFill/>
                    </a:lnR>
                    <a:lnT w="3175" cap="flat" cmpd="sng" algn="ctr">
                      <a:solidFill>
                        <a:srgbClr val="892890"/>
                      </a:solidFill>
                      <a:prstDash val="solid"/>
                      <a:round/>
                      <a:headEnd type="none" w="med" len="med"/>
                      <a:tailEnd type="none" w="med" len="med"/>
                    </a:lnT>
                    <a:lnB w="3175" cap="flat" cmpd="sng" algn="ctr">
                      <a:solidFill>
                        <a:srgbClr val="892890"/>
                      </a:solidFill>
                      <a:prstDash val="solid"/>
                      <a:round/>
                      <a:headEnd type="none" w="med" len="med"/>
                      <a:tailEnd type="none" w="med" len="med"/>
                    </a:lnB>
                    <a:lnTlToBr>
                      <a:noFill/>
                    </a:lnTlToBr>
                    <a:lnBlToTr>
                      <a:noFill/>
                    </a:lnBlToTr>
                    <a:solidFill>
                      <a:srgbClr val="FFFFFF"/>
                    </a:solidFill>
                  </a:tcPr>
                </a:tc>
              </a:tr>
              <a:tr h="175179">
                <a:tc>
                  <a:txBody>
                    <a:bodyPr/>
                    <a:lstStyle/>
                    <a:p>
                      <a:pPr marL="71438" marR="0" lvl="0" indent="0" algn="l" defTabSz="914400" rtl="0" eaLnBrk="1" fontAlgn="base" latinLnBrk="0" hangingPunct="1">
                        <a:lnSpc>
                          <a:spcPct val="100000"/>
                        </a:lnSpc>
                        <a:spcBef>
                          <a:spcPts val="400"/>
                        </a:spcBef>
                        <a:spcAft>
                          <a:spcPct val="0"/>
                        </a:spcAft>
                        <a:buClrTx/>
                        <a:buSzTx/>
                        <a:buFontTx/>
                        <a:buNone/>
                        <a:tabLst/>
                      </a:pPr>
                      <a:r>
                        <a:rPr kumimoji="0" lang="es-ES_tradnl" sz="1600" b="0" i="0" u="none" strike="noStrike" cap="none" normalizeH="0" baseline="0">
                          <a:ln>
                            <a:noFill/>
                          </a:ln>
                          <a:solidFill>
                            <a:schemeClr val="bg1">
                              <a:lumMod val="50000"/>
                            </a:schemeClr>
                          </a:solidFill>
                          <a:effectLst/>
                          <a:latin typeface="+mj-lt"/>
                          <a:ea typeface="ＭＳ Ｐゴシック" charset="0"/>
                          <a:cs typeface="Gotham Book" charset="0"/>
                        </a:rPr>
                        <a:t>IMC ↑</a:t>
                      </a:r>
                    </a:p>
                  </a:txBody>
                  <a:tcPr marL="0" marR="0" marT="0" marB="0" anchor="ctr" horzOverflow="overflow">
                    <a:lnL>
                      <a:noFill/>
                    </a:lnL>
                    <a:lnR>
                      <a:noFill/>
                    </a:lnR>
                    <a:lnT w="3175" cap="flat" cmpd="sng" algn="ctr">
                      <a:solidFill>
                        <a:srgbClr val="892890"/>
                      </a:solidFill>
                      <a:prstDash val="solid"/>
                      <a:round/>
                      <a:headEnd type="none" w="med" len="med"/>
                      <a:tailEnd type="none" w="med" len="med"/>
                    </a:lnT>
                    <a:lnB w="3175" cap="flat" cmpd="sng" algn="ctr">
                      <a:solidFill>
                        <a:srgbClr val="892890"/>
                      </a:solidFill>
                      <a:prstDash val="solid"/>
                      <a:round/>
                      <a:headEnd type="none" w="med" len="med"/>
                      <a:tailEnd type="none" w="med" len="med"/>
                    </a:lnB>
                    <a:lnTlToBr>
                      <a:noFill/>
                    </a:lnTlToBr>
                    <a:lnBlToTr>
                      <a:noFill/>
                    </a:lnBlToTr>
                    <a:solidFill>
                      <a:srgbClr val="FFFFFF"/>
                    </a:solidFill>
                  </a:tcPr>
                </a:tc>
                <a:tc>
                  <a:txBody>
                    <a:bodyPr/>
                    <a:lstStyle/>
                    <a:p>
                      <a:pPr marL="71438" marR="0" lvl="0" indent="0" algn="l" defTabSz="914400" rtl="0" eaLnBrk="1" fontAlgn="base" latinLnBrk="0" hangingPunct="1">
                        <a:lnSpc>
                          <a:spcPct val="100000"/>
                        </a:lnSpc>
                        <a:spcBef>
                          <a:spcPts val="400"/>
                        </a:spcBef>
                        <a:spcAft>
                          <a:spcPct val="0"/>
                        </a:spcAft>
                        <a:buClrTx/>
                        <a:buSzTx/>
                        <a:buFontTx/>
                        <a:buNone/>
                        <a:tabLst/>
                      </a:pPr>
                      <a:r>
                        <a:rPr kumimoji="0" lang="es-ES_tradnl" sz="1600" b="0" i="0" u="none" strike="noStrike" cap="none" normalizeH="0" baseline="0">
                          <a:ln>
                            <a:noFill/>
                          </a:ln>
                          <a:solidFill>
                            <a:schemeClr val="bg1">
                              <a:lumMod val="50000"/>
                            </a:schemeClr>
                          </a:solidFill>
                          <a:effectLst/>
                          <a:latin typeface="+mj-lt"/>
                          <a:ea typeface="ＭＳ Ｐゴシック" charset="0"/>
                          <a:cs typeface="Gotham Book" charset="0"/>
                        </a:rPr>
                        <a:t>↑ Dolor postoperatorio</a:t>
                      </a:r>
                    </a:p>
                  </a:txBody>
                  <a:tcPr marL="0" marR="0" marT="0" marB="0" anchor="ctr" horzOverflow="overflow">
                    <a:lnL>
                      <a:noFill/>
                    </a:lnL>
                    <a:lnR>
                      <a:noFill/>
                    </a:lnR>
                    <a:lnT w="3175" cap="flat" cmpd="sng" algn="ctr">
                      <a:solidFill>
                        <a:srgbClr val="892890"/>
                      </a:solidFill>
                      <a:prstDash val="solid"/>
                      <a:round/>
                      <a:headEnd type="none" w="med" len="med"/>
                      <a:tailEnd type="none" w="med" len="med"/>
                    </a:lnT>
                    <a:lnB w="3175" cap="flat" cmpd="sng" algn="ctr">
                      <a:solidFill>
                        <a:srgbClr val="892890"/>
                      </a:solidFill>
                      <a:prstDash val="solid"/>
                      <a:round/>
                      <a:headEnd type="none" w="med" len="med"/>
                      <a:tailEnd type="none" w="med" len="med"/>
                    </a:lnB>
                    <a:lnTlToBr>
                      <a:noFill/>
                    </a:lnTlToBr>
                    <a:lnBlToTr>
                      <a:noFill/>
                    </a:lnBlToTr>
                    <a:solidFill>
                      <a:srgbClr val="FFFFFF"/>
                    </a:solidFill>
                  </a:tcPr>
                </a:tc>
                <a:tc>
                  <a:txBody>
                    <a:bodyPr/>
                    <a:lstStyle/>
                    <a:p>
                      <a:pPr marL="71438" marR="0" lvl="0" indent="0" algn="l" defTabSz="914400" rtl="0" eaLnBrk="1" fontAlgn="base" latinLnBrk="0" hangingPunct="1">
                        <a:lnSpc>
                          <a:spcPct val="100000"/>
                        </a:lnSpc>
                        <a:spcBef>
                          <a:spcPts val="400"/>
                        </a:spcBef>
                        <a:spcAft>
                          <a:spcPct val="0"/>
                        </a:spcAft>
                        <a:buClrTx/>
                        <a:buSzTx/>
                        <a:buFontTx/>
                        <a:buNone/>
                        <a:tabLst/>
                      </a:pPr>
                      <a:endParaRPr kumimoji="0" lang="es-ES_tradnl" sz="1600" b="0" i="0" u="none" strike="noStrike" cap="none" normalizeH="0" baseline="0">
                        <a:ln>
                          <a:noFill/>
                        </a:ln>
                        <a:solidFill>
                          <a:schemeClr val="bg1">
                            <a:lumMod val="50000"/>
                          </a:schemeClr>
                        </a:solidFill>
                        <a:effectLst/>
                        <a:latin typeface="+mj-lt"/>
                        <a:ea typeface="ＭＳ Ｐゴシック" charset="0"/>
                        <a:cs typeface="Gotham Book" charset="0"/>
                      </a:endParaRPr>
                    </a:p>
                  </a:txBody>
                  <a:tcPr marL="0" marR="0" marT="0" marB="0" anchor="ctr" horzOverflow="overflow">
                    <a:lnL>
                      <a:noFill/>
                    </a:lnL>
                    <a:lnR>
                      <a:noFill/>
                    </a:lnR>
                    <a:lnT w="3175" cap="flat" cmpd="sng" algn="ctr">
                      <a:solidFill>
                        <a:srgbClr val="892890"/>
                      </a:solidFill>
                      <a:prstDash val="solid"/>
                      <a:round/>
                      <a:headEnd type="none" w="med" len="med"/>
                      <a:tailEnd type="none" w="med" len="med"/>
                    </a:lnT>
                    <a:lnB w="3175" cap="flat" cmpd="sng" algn="ctr">
                      <a:solidFill>
                        <a:srgbClr val="892890"/>
                      </a:solidFill>
                      <a:prstDash val="solid"/>
                      <a:round/>
                      <a:headEnd type="none" w="med" len="med"/>
                      <a:tailEnd type="none" w="med" len="med"/>
                    </a:lnB>
                    <a:lnTlToBr>
                      <a:noFill/>
                    </a:lnTlToBr>
                    <a:lnBlToTr>
                      <a:noFill/>
                    </a:lnBlToTr>
                    <a:solidFill>
                      <a:srgbClr val="FFFFFF"/>
                    </a:solidFill>
                  </a:tcPr>
                </a:tc>
              </a:tr>
              <a:tr h="156530">
                <a:tc>
                  <a:txBody>
                    <a:bodyPr/>
                    <a:lstStyle/>
                    <a:p>
                      <a:pPr marL="71438" marR="0" lvl="0" indent="0" algn="l" defTabSz="914400" rtl="0" eaLnBrk="1" fontAlgn="base" latinLnBrk="0" hangingPunct="1">
                        <a:lnSpc>
                          <a:spcPct val="100000"/>
                        </a:lnSpc>
                        <a:spcBef>
                          <a:spcPts val="400"/>
                        </a:spcBef>
                        <a:spcAft>
                          <a:spcPct val="0"/>
                        </a:spcAft>
                        <a:buClrTx/>
                        <a:buSzTx/>
                        <a:buFontTx/>
                        <a:buNone/>
                        <a:tabLst/>
                      </a:pPr>
                      <a:r>
                        <a:rPr kumimoji="0" lang="es-ES_tradnl" sz="1600" b="0" i="0" u="none" strike="noStrike" cap="none" normalizeH="0" baseline="0">
                          <a:ln>
                            <a:noFill/>
                          </a:ln>
                          <a:solidFill>
                            <a:schemeClr val="bg1">
                              <a:lumMod val="50000"/>
                            </a:schemeClr>
                          </a:solidFill>
                          <a:effectLst/>
                          <a:latin typeface="+mj-lt"/>
                          <a:ea typeface="ＭＳ Ｐゴシック" charset="0"/>
                          <a:cs typeface="Gotham Book" charset="0"/>
                        </a:rPr>
                        <a:t>Neuropatías previas</a:t>
                      </a:r>
                    </a:p>
                  </a:txBody>
                  <a:tcPr marL="0" marR="0" marT="0" marB="0" anchor="ctr" horzOverflow="overflow">
                    <a:lnL>
                      <a:noFill/>
                    </a:lnL>
                    <a:lnR>
                      <a:noFill/>
                    </a:lnR>
                    <a:lnT w="3175" cap="flat" cmpd="sng" algn="ctr">
                      <a:solidFill>
                        <a:srgbClr val="892890"/>
                      </a:solidFill>
                      <a:prstDash val="solid"/>
                      <a:round/>
                      <a:headEnd type="none" w="med" len="med"/>
                      <a:tailEnd type="none" w="med" len="med"/>
                    </a:lnT>
                    <a:lnB w="3175" cap="flat" cmpd="sng" algn="ctr">
                      <a:solidFill>
                        <a:srgbClr val="892890"/>
                      </a:solidFill>
                      <a:prstDash val="solid"/>
                      <a:round/>
                      <a:headEnd type="none" w="med" len="med"/>
                      <a:tailEnd type="none" w="med" len="med"/>
                    </a:lnB>
                    <a:lnTlToBr>
                      <a:noFill/>
                    </a:lnTlToBr>
                    <a:lnBlToTr>
                      <a:noFill/>
                    </a:lnBlToTr>
                    <a:solidFill>
                      <a:srgbClr val="FFFFFF"/>
                    </a:solidFill>
                  </a:tcPr>
                </a:tc>
                <a:tc>
                  <a:txBody>
                    <a:bodyPr/>
                    <a:lstStyle/>
                    <a:p>
                      <a:pPr marL="71438" marR="0" lvl="0" indent="0" algn="l" defTabSz="914400" rtl="0" eaLnBrk="1" fontAlgn="base" latinLnBrk="0" hangingPunct="1">
                        <a:lnSpc>
                          <a:spcPct val="100000"/>
                        </a:lnSpc>
                        <a:spcBef>
                          <a:spcPts val="400"/>
                        </a:spcBef>
                        <a:spcAft>
                          <a:spcPct val="0"/>
                        </a:spcAft>
                        <a:buClrTx/>
                        <a:buSzTx/>
                        <a:buFontTx/>
                        <a:buNone/>
                        <a:tabLst/>
                      </a:pPr>
                      <a:r>
                        <a:rPr kumimoji="0" lang="es-ES_tradnl" sz="1600" b="0" i="0" u="none" strike="noStrike" cap="none" normalizeH="0" baseline="0">
                          <a:ln>
                            <a:noFill/>
                          </a:ln>
                          <a:solidFill>
                            <a:schemeClr val="bg1">
                              <a:lumMod val="50000"/>
                            </a:schemeClr>
                          </a:solidFill>
                          <a:effectLst/>
                          <a:latin typeface="+mj-lt"/>
                          <a:ea typeface="ＭＳ Ｐゴシック" charset="0"/>
                          <a:cs typeface="Gotham Book" charset="0"/>
                        </a:rPr>
                        <a:t>Bajo nivel social</a:t>
                      </a:r>
                    </a:p>
                  </a:txBody>
                  <a:tcPr marL="0" marR="0" marT="0" marB="0" anchor="ctr" horzOverflow="overflow">
                    <a:lnL>
                      <a:noFill/>
                    </a:lnL>
                    <a:lnR>
                      <a:noFill/>
                    </a:lnR>
                    <a:lnT w="3175" cap="flat" cmpd="sng" algn="ctr">
                      <a:solidFill>
                        <a:srgbClr val="892890"/>
                      </a:solidFill>
                      <a:prstDash val="solid"/>
                      <a:round/>
                      <a:headEnd type="none" w="med" len="med"/>
                      <a:tailEnd type="none" w="med" len="med"/>
                    </a:lnT>
                    <a:lnB w="3175" cap="flat" cmpd="sng" algn="ctr">
                      <a:solidFill>
                        <a:srgbClr val="892890"/>
                      </a:solidFill>
                      <a:prstDash val="solid"/>
                      <a:round/>
                      <a:headEnd type="none" w="med" len="med"/>
                      <a:tailEnd type="none" w="med" len="med"/>
                    </a:lnB>
                    <a:lnTlToBr>
                      <a:noFill/>
                    </a:lnTlToBr>
                    <a:lnBlToTr>
                      <a:noFill/>
                    </a:lnBlToTr>
                    <a:solidFill>
                      <a:srgbClr val="FFFFFF"/>
                    </a:solidFill>
                  </a:tcPr>
                </a:tc>
                <a:tc>
                  <a:txBody>
                    <a:bodyPr/>
                    <a:lstStyle/>
                    <a:p>
                      <a:pPr marL="71438" marR="0" lvl="0" indent="0" algn="l" defTabSz="914400" rtl="0" eaLnBrk="1" fontAlgn="base" latinLnBrk="0" hangingPunct="1">
                        <a:lnSpc>
                          <a:spcPct val="100000"/>
                        </a:lnSpc>
                        <a:spcBef>
                          <a:spcPts val="400"/>
                        </a:spcBef>
                        <a:spcAft>
                          <a:spcPct val="0"/>
                        </a:spcAft>
                        <a:buClrTx/>
                        <a:buSzTx/>
                        <a:buFontTx/>
                        <a:buNone/>
                        <a:tabLst/>
                      </a:pPr>
                      <a:r>
                        <a:rPr kumimoji="0" lang="es-ES_tradnl" sz="1600" b="0" i="0" u="none" strike="noStrike" cap="none" normalizeH="0" baseline="0" dirty="0">
                          <a:ln>
                            <a:noFill/>
                          </a:ln>
                          <a:solidFill>
                            <a:schemeClr val="bg1">
                              <a:lumMod val="50000"/>
                            </a:schemeClr>
                          </a:solidFill>
                          <a:effectLst/>
                          <a:latin typeface="+mj-lt"/>
                          <a:ea typeface="ＭＳ Ｐゴシック" charset="0"/>
                          <a:cs typeface="Gotham Book" charset="0"/>
                        </a:rPr>
                        <a:t>Alteración sueño</a:t>
                      </a:r>
                    </a:p>
                  </a:txBody>
                  <a:tcPr marL="0" marR="0" marT="0" marB="0" anchor="ctr" horzOverflow="overflow">
                    <a:lnL>
                      <a:noFill/>
                    </a:lnL>
                    <a:lnR>
                      <a:noFill/>
                    </a:lnR>
                    <a:lnT w="3175" cap="flat" cmpd="sng" algn="ctr">
                      <a:solidFill>
                        <a:srgbClr val="892890"/>
                      </a:solidFill>
                      <a:prstDash val="solid"/>
                      <a:round/>
                      <a:headEnd type="none" w="med" len="med"/>
                      <a:tailEnd type="none" w="med" len="med"/>
                    </a:lnT>
                    <a:lnB w="3175" cap="flat" cmpd="sng" algn="ctr">
                      <a:solidFill>
                        <a:srgbClr val="892890"/>
                      </a:solidFill>
                      <a:prstDash val="solid"/>
                      <a:round/>
                      <a:headEnd type="none" w="med" len="med"/>
                      <a:tailEnd type="none" w="med" len="med"/>
                    </a:lnB>
                    <a:lnTlToBr>
                      <a:noFill/>
                    </a:lnTlToBr>
                    <a:lnBlToTr>
                      <a:noFill/>
                    </a:lnBlToTr>
                    <a:solidFill>
                      <a:srgbClr val="FFFFFF"/>
                    </a:solidFill>
                  </a:tcPr>
                </a:tc>
              </a:tr>
              <a:tr h="50291">
                <a:tc>
                  <a:txBody>
                    <a:bodyPr/>
                    <a:lstStyle/>
                    <a:p>
                      <a:pPr marL="71438" marR="0" lvl="0" indent="0" algn="l" defTabSz="914400" rtl="0" eaLnBrk="1" fontAlgn="base" latinLnBrk="0" hangingPunct="1">
                        <a:lnSpc>
                          <a:spcPct val="100000"/>
                        </a:lnSpc>
                        <a:spcBef>
                          <a:spcPts val="400"/>
                        </a:spcBef>
                        <a:spcAft>
                          <a:spcPct val="0"/>
                        </a:spcAft>
                        <a:buClrTx/>
                        <a:buSzTx/>
                        <a:buFontTx/>
                        <a:buNone/>
                        <a:tabLst/>
                      </a:pPr>
                      <a:r>
                        <a:rPr kumimoji="0" lang="es-ES_tradnl" sz="1600" b="0" i="0" u="none" strike="noStrike" cap="none" normalizeH="0" baseline="0">
                          <a:ln>
                            <a:noFill/>
                          </a:ln>
                          <a:solidFill>
                            <a:schemeClr val="bg1">
                              <a:lumMod val="50000"/>
                            </a:schemeClr>
                          </a:solidFill>
                          <a:effectLst/>
                          <a:latin typeface="+mj-lt"/>
                          <a:ea typeface="ＭＳ Ｐゴシック" charset="0"/>
                          <a:cs typeface="Gotham Book" charset="0"/>
                        </a:rPr>
                        <a:t>Invasión perineural</a:t>
                      </a:r>
                    </a:p>
                  </a:txBody>
                  <a:tcPr marL="0" marR="0" marT="0" marB="0" anchor="ctr" horzOverflow="overflow">
                    <a:lnL>
                      <a:noFill/>
                    </a:lnL>
                    <a:lnR>
                      <a:noFill/>
                    </a:lnR>
                    <a:lnT w="3175" cap="flat" cmpd="sng" algn="ctr">
                      <a:solidFill>
                        <a:srgbClr val="892890"/>
                      </a:solidFill>
                      <a:prstDash val="solid"/>
                      <a:round/>
                      <a:headEnd type="none" w="med" len="med"/>
                      <a:tailEnd type="none" w="med" len="med"/>
                    </a:lnT>
                    <a:lnB w="3175" cap="flat" cmpd="sng" algn="ctr">
                      <a:solidFill>
                        <a:srgbClr val="892890"/>
                      </a:solidFill>
                      <a:prstDash val="solid"/>
                      <a:round/>
                      <a:headEnd type="none" w="med" len="med"/>
                      <a:tailEnd type="none" w="med" len="med"/>
                    </a:lnB>
                    <a:lnTlToBr>
                      <a:noFill/>
                    </a:lnTlToBr>
                    <a:lnBlToTr>
                      <a:noFill/>
                    </a:lnBlToTr>
                    <a:solidFill>
                      <a:srgbClr val="FFFFFF"/>
                    </a:solidFill>
                  </a:tcPr>
                </a:tc>
                <a:tc>
                  <a:txBody>
                    <a:bodyPr/>
                    <a:lstStyle/>
                    <a:p>
                      <a:pPr marL="71438" marR="0" lvl="0" indent="0" algn="l" defTabSz="914400" rtl="0" eaLnBrk="1" fontAlgn="base" latinLnBrk="0" hangingPunct="1">
                        <a:lnSpc>
                          <a:spcPct val="100000"/>
                        </a:lnSpc>
                        <a:spcBef>
                          <a:spcPts val="400"/>
                        </a:spcBef>
                        <a:spcAft>
                          <a:spcPct val="0"/>
                        </a:spcAft>
                        <a:buClrTx/>
                        <a:buSzTx/>
                        <a:buFontTx/>
                        <a:buNone/>
                        <a:tabLst/>
                      </a:pPr>
                      <a:endParaRPr kumimoji="0" lang="es-ES_tradnl" sz="1600" b="0" i="0" u="none" strike="noStrike" cap="none" normalizeH="0" baseline="0">
                        <a:ln>
                          <a:noFill/>
                        </a:ln>
                        <a:solidFill>
                          <a:schemeClr val="bg1">
                            <a:lumMod val="50000"/>
                          </a:schemeClr>
                        </a:solidFill>
                        <a:effectLst/>
                        <a:latin typeface="+mj-lt"/>
                        <a:ea typeface="ＭＳ Ｐゴシック" charset="0"/>
                        <a:cs typeface="Gotham Book" charset="0"/>
                      </a:endParaRPr>
                    </a:p>
                  </a:txBody>
                  <a:tcPr marL="0" marR="0" marT="0" marB="0" anchor="ctr" horzOverflow="overflow">
                    <a:lnL>
                      <a:noFill/>
                    </a:lnL>
                    <a:lnR>
                      <a:noFill/>
                    </a:lnR>
                    <a:lnT w="3175" cap="flat" cmpd="sng" algn="ctr">
                      <a:solidFill>
                        <a:srgbClr val="892890"/>
                      </a:solidFill>
                      <a:prstDash val="solid"/>
                      <a:round/>
                      <a:headEnd type="none" w="med" len="med"/>
                      <a:tailEnd type="none" w="med" len="med"/>
                    </a:lnT>
                    <a:lnB w="3175" cap="flat" cmpd="sng" algn="ctr">
                      <a:solidFill>
                        <a:srgbClr val="892890"/>
                      </a:solidFill>
                      <a:prstDash val="solid"/>
                      <a:round/>
                      <a:headEnd type="none" w="med" len="med"/>
                      <a:tailEnd type="none" w="med" len="med"/>
                    </a:lnB>
                    <a:lnTlToBr>
                      <a:noFill/>
                    </a:lnTlToBr>
                    <a:lnBlToTr>
                      <a:noFill/>
                    </a:lnBlToTr>
                    <a:solidFill>
                      <a:srgbClr val="FFFFFF"/>
                    </a:solidFill>
                  </a:tcPr>
                </a:tc>
                <a:tc>
                  <a:txBody>
                    <a:bodyPr/>
                    <a:lstStyle/>
                    <a:p>
                      <a:pPr marL="71438" marR="0" lvl="0" indent="0" algn="l" defTabSz="914400" rtl="0" eaLnBrk="1" fontAlgn="base" latinLnBrk="0" hangingPunct="1">
                        <a:lnSpc>
                          <a:spcPct val="100000"/>
                        </a:lnSpc>
                        <a:spcBef>
                          <a:spcPts val="400"/>
                        </a:spcBef>
                        <a:spcAft>
                          <a:spcPct val="0"/>
                        </a:spcAft>
                        <a:buClrTx/>
                        <a:buSzTx/>
                        <a:buFontTx/>
                        <a:buNone/>
                        <a:tabLst/>
                      </a:pPr>
                      <a:endParaRPr kumimoji="0" lang="es-ES_tradnl" sz="1600" b="0" i="0" u="none" strike="noStrike" cap="none" normalizeH="0" baseline="0" dirty="0">
                        <a:ln>
                          <a:noFill/>
                        </a:ln>
                        <a:solidFill>
                          <a:schemeClr val="bg1">
                            <a:lumMod val="50000"/>
                          </a:schemeClr>
                        </a:solidFill>
                        <a:effectLst/>
                        <a:latin typeface="+mj-lt"/>
                        <a:ea typeface="ＭＳ Ｐゴシック" charset="0"/>
                        <a:cs typeface="Gotham Book" charset="0"/>
                      </a:endParaRPr>
                    </a:p>
                  </a:txBody>
                  <a:tcPr marL="0" marR="0" marT="0" marB="0" anchor="ctr" horzOverflow="overflow">
                    <a:lnL>
                      <a:noFill/>
                    </a:lnL>
                    <a:lnR>
                      <a:noFill/>
                    </a:lnR>
                    <a:lnT w="3175" cap="flat" cmpd="sng" algn="ctr">
                      <a:solidFill>
                        <a:srgbClr val="892890"/>
                      </a:solidFill>
                      <a:prstDash val="solid"/>
                      <a:round/>
                      <a:headEnd type="none" w="med" len="med"/>
                      <a:tailEnd type="none" w="med" len="med"/>
                    </a:lnT>
                    <a:lnB w="3175" cap="flat" cmpd="sng" algn="ctr">
                      <a:solidFill>
                        <a:srgbClr val="892890"/>
                      </a:solidFill>
                      <a:prstDash val="solid"/>
                      <a:round/>
                      <a:headEnd type="none" w="med" len="med"/>
                      <a:tailEnd type="none" w="med" len="med"/>
                    </a:lnB>
                    <a:lnTlToBr>
                      <a:noFill/>
                    </a:lnTlToBr>
                    <a:lnBlToTr>
                      <a:noFill/>
                    </a:lnBlToTr>
                    <a:solidFill>
                      <a:srgbClr val="FFFFFF"/>
                    </a:solidFill>
                  </a:tcPr>
                </a:tc>
              </a:tr>
            </a:tbl>
          </a:graphicData>
        </a:graphic>
      </p:graphicFrame>
      <p:sp>
        <p:nvSpPr>
          <p:cNvPr id="8" name="Rectángulo 2"/>
          <p:cNvSpPr>
            <a:spLocks noChangeArrowheads="1"/>
          </p:cNvSpPr>
          <p:nvPr/>
        </p:nvSpPr>
        <p:spPr bwMode="auto">
          <a:xfrm>
            <a:off x="1141719" y="3871764"/>
            <a:ext cx="5041900" cy="261937"/>
          </a:xfrm>
          <a:prstGeom prst="rect">
            <a:avLst/>
          </a:prstGeom>
          <a:noFill/>
          <a:ln>
            <a:noFill/>
          </a:ln>
          <a:extLst>
            <a:ext uri="{909E8E84-426E-40dd-AFC4-6F175D3DCCD1}">
              <a14:hiddenFill xmlns:a="http://schemas.openxmlformats.org/drawingml/2006/main" xmlns:r="http://schemas.openxmlformats.org/officeDocument/2006/relationships" xmlns:p="http://schemas.openxmlformats.org/presentationml/2006/main" xmlns="" xmlns:a14="http://schemas.microsoft.com/office/drawing/2010/main" xmlns:mv="urn:schemas-microsoft-com:mac:vml" xmlns:mc="http://schemas.openxmlformats.org/markup-compatibility/2006">
                <a:solidFill>
                  <a:srgbClr val="FFFFFF"/>
                </a:solidFill>
              </a14:hiddenFill>
            </a:ext>
            <a:ext uri="{91240B29-F687-4f45-9708-019B960494DF}">
              <a14:hiddenLine xmlns:a="http://schemas.openxmlformats.org/drawingml/2006/main" xmlns:r="http://schemas.openxmlformats.org/officeDocument/2006/relationships" xmlns:p="http://schemas.openxmlformats.org/presentationml/2006/main"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spAutoFit/>
          </a:bodyPr>
          <a:lstStyle/>
          <a:p>
            <a:pPr marL="12700" eaLnBrk="1" hangingPunct="1"/>
            <a:r>
              <a:rPr lang="es-ES_tradnl" sz="1100" i="1" dirty="0">
                <a:solidFill>
                  <a:srgbClr val="636466"/>
                </a:solidFill>
                <a:latin typeface="+mj-lt"/>
                <a:cs typeface="Gotham Book" charset="0"/>
              </a:rPr>
              <a:t>CX: Cirugías</a:t>
            </a:r>
          </a:p>
        </p:txBody>
      </p:sp>
      <p:sp>
        <p:nvSpPr>
          <p:cNvPr id="9" name="object 16"/>
          <p:cNvSpPr txBox="1">
            <a:spLocks noChangeArrowheads="1"/>
          </p:cNvSpPr>
          <p:nvPr/>
        </p:nvSpPr>
        <p:spPr bwMode="auto">
          <a:xfrm>
            <a:off x="5723244" y="3913039"/>
            <a:ext cx="2195513" cy="169862"/>
          </a:xfrm>
          <a:prstGeom prst="rect">
            <a:avLst/>
          </a:prstGeom>
          <a:noFill/>
          <a:ln>
            <a:noFill/>
          </a:ln>
          <a:extLst>
            <a:ext uri="{909E8E84-426E-40dd-AFC4-6F175D3DCCD1}">
              <a14:hiddenFill xmlns:a="http://schemas.openxmlformats.org/drawingml/2006/main" xmlns:r="http://schemas.openxmlformats.org/officeDocument/2006/relationships" xmlns:p="http://schemas.openxmlformats.org/presentationml/2006/main" xmlns="" xmlns:a14="http://schemas.microsoft.com/office/drawing/2010/main" xmlns:mv="urn:schemas-microsoft-com:mac:vml" xmlns:mc="http://schemas.openxmlformats.org/markup-compatibility/2006">
                <a:solidFill>
                  <a:srgbClr val="FFFFFF"/>
                </a:solidFill>
              </a14:hiddenFill>
            </a:ext>
            <a:ext uri="{91240B29-F687-4f45-9708-019B960494DF}">
              <a14:hiddenLine xmlns:a="http://schemas.openxmlformats.org/drawingml/2006/main" xmlns:r="http://schemas.openxmlformats.org/officeDocument/2006/relationships" xmlns:p="http://schemas.openxmlformats.org/presentationml/2006/main"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lIns="0" tIns="0" rIns="0" bIns="0">
            <a:spAutoFit/>
          </a:bodyPr>
          <a:lstStyle>
            <a:lvl1pPr marL="12700">
              <a:defRPr sz="2400">
                <a:solidFill>
                  <a:schemeClr val="tx1"/>
                </a:solidFill>
                <a:latin typeface="Calibri" charset="0"/>
                <a:ea typeface="ＭＳ Ｐゴシック" charset="0"/>
                <a:cs typeface="ＭＳ Ｐゴシック" charset="0"/>
              </a:defRPr>
            </a:lvl1pPr>
            <a:lvl2pPr marL="37931725" indent="-37474525">
              <a:defRPr sz="2400">
                <a:solidFill>
                  <a:schemeClr val="tx1"/>
                </a:solidFill>
                <a:latin typeface="Calibri" charset="0"/>
                <a:ea typeface="ＭＳ Ｐゴシック" charset="0"/>
                <a:cs typeface="ＭＳ Ｐゴシック" charset="0"/>
              </a:defRPr>
            </a:lvl2pPr>
            <a:lvl3pPr>
              <a:defRPr sz="2400">
                <a:solidFill>
                  <a:schemeClr val="tx1"/>
                </a:solidFill>
                <a:latin typeface="Calibri" charset="0"/>
                <a:ea typeface="ＭＳ Ｐゴシック" charset="0"/>
                <a:cs typeface="ＭＳ Ｐゴシック" charset="0"/>
              </a:defRPr>
            </a:lvl3pPr>
            <a:lvl4pPr>
              <a:defRPr sz="2400">
                <a:solidFill>
                  <a:schemeClr val="tx1"/>
                </a:solidFill>
                <a:latin typeface="Calibri" charset="0"/>
                <a:ea typeface="ＭＳ Ｐゴシック" charset="0"/>
                <a:cs typeface="ＭＳ Ｐゴシック" charset="0"/>
              </a:defRPr>
            </a:lvl4pPr>
            <a:lvl5pPr>
              <a:defRPr sz="2400">
                <a:solidFill>
                  <a:schemeClr val="tx1"/>
                </a:solidFill>
                <a:latin typeface="Calibri" charset="0"/>
                <a:ea typeface="ＭＳ Ｐゴシック" charset="0"/>
                <a:cs typeface="ＭＳ Ｐゴシック" charset="0"/>
              </a:defRPr>
            </a:lvl5pPr>
            <a:lvl6pPr marL="4572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6pPr>
            <a:lvl7pPr marL="9144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7pPr>
            <a:lvl8pPr marL="13716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8pPr>
            <a:lvl9pPr marL="18288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9pPr>
          </a:lstStyle>
          <a:p>
            <a:pPr eaLnBrk="1" hangingPunct="1"/>
            <a:r>
              <a:rPr lang="es-ES_tradnl" sz="1100" i="1" dirty="0">
                <a:solidFill>
                  <a:srgbClr val="636466"/>
                </a:solidFill>
                <a:latin typeface="+mj-lt"/>
                <a:cs typeface="Gotham Book" charset="0"/>
              </a:rPr>
              <a:t>Modificado de Smith et al</a:t>
            </a:r>
            <a:r>
              <a:rPr lang="es-ES_tradnl" sz="1100" i="1" dirty="0" smtClean="0">
                <a:solidFill>
                  <a:srgbClr val="636466"/>
                </a:solidFill>
                <a:latin typeface="+mj-lt"/>
                <a:cs typeface="Gotham Book" charset="0"/>
              </a:rPr>
              <a:t>.</a:t>
            </a:r>
            <a:endParaRPr lang="es-ES_tradnl" sz="1100" i="1" baseline="30000" dirty="0">
              <a:solidFill>
                <a:srgbClr val="636466"/>
              </a:solidFill>
              <a:latin typeface="+mj-lt"/>
              <a:cs typeface="Gotham Book" charset="0"/>
            </a:endParaRPr>
          </a:p>
        </p:txBody>
      </p:sp>
      <p:sp>
        <p:nvSpPr>
          <p:cNvPr id="10" name="Marcador de contenido 2"/>
          <p:cNvSpPr txBox="1">
            <a:spLocks/>
          </p:cNvSpPr>
          <p:nvPr/>
        </p:nvSpPr>
        <p:spPr>
          <a:xfrm>
            <a:off x="457200" y="4155599"/>
            <a:ext cx="8229600" cy="680978"/>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Blip>
                <a:blip r:embed="rId3"/>
              </a:buBlip>
            </a:pPr>
            <a:r>
              <a:rPr lang="es-ES_tradnl" sz="1600" dirty="0" smtClean="0">
                <a:solidFill>
                  <a:prstClr val="white">
                    <a:lumMod val="50000"/>
                  </a:prstClr>
                </a:solidFill>
                <a:cs typeface="Gotham Book"/>
              </a:rPr>
              <a:t>El </a:t>
            </a:r>
            <a:r>
              <a:rPr lang="es-ES_tradnl" sz="1600" b="1" dirty="0" smtClean="0">
                <a:solidFill>
                  <a:srgbClr val="64075D"/>
                </a:solidFill>
                <a:cs typeface="Gotham Book"/>
              </a:rPr>
              <a:t>riesgo de desarrollar </a:t>
            </a:r>
            <a:r>
              <a:rPr lang="es-ES_tradnl" sz="1600" b="1" dirty="0" err="1" smtClean="0">
                <a:solidFill>
                  <a:srgbClr val="64075D"/>
                </a:solidFill>
                <a:cs typeface="Gotham Book"/>
              </a:rPr>
              <a:t>polineuropatía</a:t>
            </a:r>
            <a:r>
              <a:rPr lang="es-ES_tradnl" sz="1600" b="1" dirty="0" smtClean="0">
                <a:solidFill>
                  <a:srgbClr val="64075D"/>
                </a:solidFill>
                <a:cs typeface="Gotham Book"/>
              </a:rPr>
              <a:t> inducida por quimioterapia (NIQT)</a:t>
            </a:r>
            <a:r>
              <a:rPr lang="es-ES_tradnl" sz="1600" dirty="0" smtClean="0">
                <a:solidFill>
                  <a:prstClr val="white">
                    <a:lumMod val="50000"/>
                  </a:prstClr>
                </a:solidFill>
                <a:cs typeface="Gotham Book"/>
              </a:rPr>
              <a:t> está relacionado con:</a:t>
            </a:r>
          </a:p>
          <a:p>
            <a:pPr lvl="1">
              <a:buClr>
                <a:srgbClr val="64075D"/>
              </a:buClr>
              <a:buFont typeface="Arial"/>
              <a:buChar char="•"/>
            </a:pPr>
            <a:r>
              <a:rPr lang="es-ES_tradnl" sz="1600" dirty="0" smtClean="0">
                <a:solidFill>
                  <a:prstClr val="white">
                    <a:lumMod val="50000"/>
                  </a:prstClr>
                </a:solidFill>
                <a:cs typeface="Gotham Book"/>
              </a:rPr>
              <a:t>La </a:t>
            </a:r>
            <a:r>
              <a:rPr lang="es-ES_tradnl" sz="1600" b="1" dirty="0" smtClean="0">
                <a:solidFill>
                  <a:srgbClr val="64075D"/>
                </a:solidFill>
                <a:cs typeface="Gotham Book"/>
              </a:rPr>
              <a:t>genética</a:t>
            </a:r>
            <a:r>
              <a:rPr lang="es-ES_tradnl" sz="1600" dirty="0" smtClean="0">
                <a:solidFill>
                  <a:prstClr val="white">
                    <a:lumMod val="50000"/>
                  </a:prstClr>
                </a:solidFill>
                <a:cs typeface="Gotham Book"/>
              </a:rPr>
              <a:t>: polimorfismos en genes que gobiernan los mecanismos de reparación e inflamación en el SNP</a:t>
            </a:r>
          </a:p>
          <a:p>
            <a:pPr lvl="1">
              <a:buClr>
                <a:srgbClr val="64075D"/>
              </a:buClr>
              <a:buFont typeface="Arial"/>
              <a:buChar char="•"/>
            </a:pPr>
            <a:r>
              <a:rPr lang="es-ES_tradnl" sz="1600" b="1" dirty="0" smtClean="0">
                <a:solidFill>
                  <a:srgbClr val="64075D"/>
                </a:solidFill>
                <a:cs typeface="Gotham Book"/>
              </a:rPr>
              <a:t>Otros factores</a:t>
            </a:r>
            <a:r>
              <a:rPr lang="es-ES_tradnl" sz="1600" dirty="0" smtClean="0">
                <a:solidFill>
                  <a:prstClr val="white">
                    <a:lumMod val="50000"/>
                  </a:prstClr>
                </a:solidFill>
                <a:cs typeface="Gotham Book"/>
              </a:rPr>
              <a:t>: neuropatía de base, hábito tabáquico, aclaramiento de creatinina bajo y existencia de alteraciones sensitivas durante la quimioterapia</a:t>
            </a:r>
          </a:p>
          <a:p>
            <a:pPr marL="0" indent="0">
              <a:buFont typeface="Arial"/>
              <a:buNone/>
            </a:pPr>
            <a:endParaRPr lang="es-ES_tradnl" sz="800" dirty="0" smtClean="0">
              <a:solidFill>
                <a:srgbClr val="7F7F7F"/>
              </a:solidFill>
              <a:cs typeface="Gotham Book"/>
            </a:endParaRPr>
          </a:p>
          <a:p>
            <a:pPr marL="0" indent="0">
              <a:buFont typeface="Arial"/>
              <a:buNone/>
            </a:pPr>
            <a:endParaRPr lang="es-ES_tradnl" sz="1600" baseline="30000" dirty="0" smtClean="0">
              <a:solidFill>
                <a:prstClr val="white">
                  <a:lumMod val="50000"/>
                </a:prstClr>
              </a:solidFill>
              <a:cs typeface="Gotham Book"/>
            </a:endParaRPr>
          </a:p>
          <a:p>
            <a:pPr marL="0" indent="0">
              <a:buFont typeface="Arial"/>
              <a:buNone/>
            </a:pPr>
            <a:endParaRPr lang="es-ES_tradnl" sz="1600" dirty="0">
              <a:solidFill>
                <a:srgbClr val="7F7F7F"/>
              </a:solidFill>
              <a:cs typeface="Gotham Book"/>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30638463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NEUROPÁTICO</a:t>
            </a:r>
            <a:endParaRPr lang="es-ES_tradnl" sz="4000" b="1" dirty="0">
              <a:solidFill>
                <a:srgbClr val="FCC40D"/>
              </a:solidFill>
              <a:latin typeface="Calibri"/>
              <a:cs typeface="Calibri"/>
            </a:endParaRPr>
          </a:p>
        </p:txBody>
      </p:sp>
      <p:sp>
        <p:nvSpPr>
          <p:cNvPr id="6" name="Marcador de contenido 2"/>
          <p:cNvSpPr>
            <a:spLocks noGrp="1"/>
          </p:cNvSpPr>
          <p:nvPr>
            <p:ph idx="1"/>
          </p:nvPr>
        </p:nvSpPr>
        <p:spPr>
          <a:xfrm>
            <a:off x="457200" y="1782481"/>
            <a:ext cx="8229600" cy="2170002"/>
          </a:xfrm>
        </p:spPr>
        <p:txBody>
          <a:bodyPr/>
          <a:lstStyle/>
          <a:p>
            <a:pPr lvl="0">
              <a:buBlip>
                <a:blip r:embed="rId3"/>
              </a:buBlip>
            </a:pPr>
            <a:r>
              <a:rPr lang="es-ES_tradnl" sz="1600" dirty="0">
                <a:solidFill>
                  <a:prstClr val="white">
                    <a:lumMod val="50000"/>
                  </a:prstClr>
                </a:solidFill>
                <a:cs typeface="Gotham Book"/>
              </a:rPr>
              <a:t>En el DNO predominan los síndromes mixtos donde el dolor puede producirse por </a:t>
            </a:r>
            <a:r>
              <a:rPr lang="es-ES_tradnl" sz="1600" b="1" dirty="0">
                <a:solidFill>
                  <a:srgbClr val="64075D"/>
                </a:solidFill>
                <a:cs typeface="Gotham Book"/>
              </a:rPr>
              <a:t>mecanismos distintos y coexistir con distintas etiologías y </a:t>
            </a:r>
            <a:r>
              <a:rPr lang="es-ES_tradnl" sz="1600" b="1" dirty="0" smtClean="0">
                <a:solidFill>
                  <a:srgbClr val="64075D"/>
                </a:solidFill>
                <a:cs typeface="Gotham Book"/>
              </a:rPr>
              <a:t>fisiopatologías</a:t>
            </a:r>
            <a:r>
              <a:rPr lang="es-ES_tradnl" sz="1600" dirty="0" smtClean="0">
                <a:solidFill>
                  <a:prstClr val="white">
                    <a:lumMod val="50000"/>
                  </a:prstClr>
                </a:solidFill>
                <a:cs typeface="Gotham Book"/>
              </a:rPr>
              <a:t>.</a:t>
            </a:r>
            <a:endParaRPr lang="es-ES_tradnl" sz="1600" dirty="0">
              <a:solidFill>
                <a:prstClr val="white">
                  <a:lumMod val="50000"/>
                </a:prstClr>
              </a:solidFill>
              <a:cs typeface="Gotham Book"/>
            </a:endParaRPr>
          </a:p>
          <a:p>
            <a:pPr lvl="1">
              <a:buClr>
                <a:srgbClr val="64075D"/>
              </a:buClr>
              <a:buFont typeface="Arial"/>
              <a:buChar char="•"/>
            </a:pPr>
            <a:r>
              <a:rPr lang="es-ES_tradnl" sz="1600" dirty="0" smtClean="0">
                <a:solidFill>
                  <a:prstClr val="white">
                    <a:lumMod val="50000"/>
                  </a:prstClr>
                </a:solidFill>
                <a:cs typeface="Gotham Book"/>
              </a:rPr>
              <a:t>Comienzo:  </a:t>
            </a:r>
            <a:r>
              <a:rPr lang="es-ES_tradnl" sz="1600" dirty="0">
                <a:solidFill>
                  <a:prstClr val="white">
                    <a:lumMod val="50000"/>
                  </a:prstClr>
                </a:solidFill>
                <a:cs typeface="Gotham Book"/>
              </a:rPr>
              <a:t>sensibilización periférica (reversible</a:t>
            </a:r>
            <a:r>
              <a:rPr lang="es-ES_tradnl" sz="1600" dirty="0" smtClean="0">
                <a:solidFill>
                  <a:prstClr val="white">
                    <a:lumMod val="50000"/>
                  </a:prstClr>
                </a:solidFill>
                <a:cs typeface="Gotham Book"/>
              </a:rPr>
              <a:t>).</a:t>
            </a:r>
            <a:endParaRPr lang="es-ES_tradnl" sz="1600" dirty="0">
              <a:solidFill>
                <a:prstClr val="white">
                  <a:lumMod val="50000"/>
                </a:prstClr>
              </a:solidFill>
              <a:cs typeface="Gotham Book"/>
            </a:endParaRPr>
          </a:p>
          <a:p>
            <a:pPr lvl="1">
              <a:buClr>
                <a:srgbClr val="64075D"/>
              </a:buClr>
              <a:buFont typeface="Arial"/>
              <a:buChar char="•"/>
            </a:pPr>
            <a:r>
              <a:rPr lang="es-ES_tradnl" sz="1600" dirty="0">
                <a:solidFill>
                  <a:prstClr val="white">
                    <a:lumMod val="50000"/>
                  </a:prstClr>
                </a:solidFill>
                <a:cs typeface="Gotham Book"/>
              </a:rPr>
              <a:t>Si se perpetua, favorece la sensibilización central (difícil de revertir</a:t>
            </a:r>
            <a:r>
              <a:rPr lang="es-ES_tradnl" sz="1600" dirty="0" smtClean="0">
                <a:solidFill>
                  <a:prstClr val="white">
                    <a:lumMod val="50000"/>
                  </a:prstClr>
                </a:solidFill>
                <a:cs typeface="Gotham Book"/>
              </a:rPr>
              <a:t>).</a:t>
            </a:r>
          </a:p>
          <a:p>
            <a:pPr lvl="0">
              <a:buBlip>
                <a:blip r:embed="rId3"/>
              </a:buBlip>
            </a:pPr>
            <a:r>
              <a:rPr lang="es-ES_tradnl" sz="1600" dirty="0">
                <a:solidFill>
                  <a:prstClr val="white">
                    <a:lumMod val="50000"/>
                  </a:prstClr>
                </a:solidFill>
                <a:cs typeface="Gotham Book"/>
              </a:rPr>
              <a:t>Después de una lesión nerviosa periférica (NP</a:t>
            </a:r>
            <a:r>
              <a:rPr lang="es-ES_tradnl" sz="1600" dirty="0" smtClean="0">
                <a:solidFill>
                  <a:prstClr val="white">
                    <a:lumMod val="50000"/>
                  </a:prstClr>
                </a:solidFill>
                <a:cs typeface="Gotham Book"/>
              </a:rPr>
              <a:t>)</a:t>
            </a:r>
            <a:r>
              <a:rPr lang="es-ES_tradnl" sz="1600" dirty="0">
                <a:solidFill>
                  <a:prstClr val="white">
                    <a:lumMod val="50000"/>
                  </a:prstClr>
                </a:solidFill>
                <a:cs typeface="Gotham Book"/>
              </a:rPr>
              <a:t>:</a:t>
            </a:r>
            <a:endParaRPr lang="es-ES_tradnl" sz="1600" dirty="0" smtClean="0">
              <a:solidFill>
                <a:prstClr val="white">
                  <a:lumMod val="50000"/>
                </a:prstClr>
              </a:solidFill>
              <a:cs typeface="Gotham Book"/>
            </a:endParaRPr>
          </a:p>
          <a:p>
            <a:pPr lvl="1">
              <a:buClr>
                <a:srgbClr val="64075D"/>
              </a:buClr>
              <a:buFont typeface="Arial"/>
              <a:buChar char="•"/>
            </a:pPr>
            <a:r>
              <a:rPr lang="es-ES_tradnl" sz="1600" dirty="0">
                <a:solidFill>
                  <a:prstClr val="white">
                    <a:lumMod val="50000"/>
                  </a:prstClr>
                </a:solidFill>
                <a:cs typeface="Gotham Book"/>
              </a:rPr>
              <a:t>La fibra A-d y las neuronas aferentes primarias de fibra C se vuelven anormalmente sensibles y desarrollan actividad espontánea patológica </a:t>
            </a:r>
            <a:r>
              <a:rPr lang="es-ES_tradnl" sz="1600" dirty="0" smtClean="0">
                <a:solidFill>
                  <a:prstClr val="white">
                    <a:lumMod val="50000"/>
                  </a:prstClr>
                </a:solidFill>
                <a:latin typeface="Wingdings"/>
                <a:ea typeface="Wingdings"/>
                <a:cs typeface="Wingdings"/>
                <a:sym typeface="Wingdings"/>
              </a:rPr>
              <a:t></a:t>
            </a:r>
            <a:r>
              <a:rPr lang="es-ES_tradnl" sz="1600" dirty="0" smtClean="0">
                <a:solidFill>
                  <a:prstClr val="white">
                    <a:lumMod val="50000"/>
                  </a:prstClr>
                </a:solidFill>
                <a:cs typeface="Gotham Book"/>
              </a:rPr>
              <a:t> </a:t>
            </a:r>
            <a:r>
              <a:rPr lang="es-ES_tradnl" sz="1600" dirty="0">
                <a:solidFill>
                  <a:prstClr val="white">
                    <a:lumMod val="50000"/>
                  </a:prstClr>
                </a:solidFill>
                <a:cs typeface="Gotham Book"/>
              </a:rPr>
              <a:t>sensibilización </a:t>
            </a:r>
            <a:r>
              <a:rPr lang="es-ES_tradnl" sz="1600" dirty="0" smtClean="0">
                <a:solidFill>
                  <a:prstClr val="white">
                    <a:lumMod val="50000"/>
                  </a:prstClr>
                </a:solidFill>
                <a:cs typeface="Gotham Book"/>
              </a:rPr>
              <a:t>periférica.</a:t>
            </a:r>
            <a:endParaRPr lang="es-ES_tradnl" sz="1600" dirty="0">
              <a:solidFill>
                <a:prstClr val="white">
                  <a:lumMod val="50000"/>
                </a:prstClr>
              </a:solidFill>
              <a:cs typeface="Gotham Book"/>
            </a:endParaRPr>
          </a:p>
          <a:p>
            <a:pPr lvl="1">
              <a:buClr>
                <a:srgbClr val="64075D"/>
              </a:buClr>
              <a:buFont typeface="Arial"/>
              <a:buChar char="•"/>
            </a:pPr>
            <a:r>
              <a:rPr lang="es-ES_tradnl" sz="1600" dirty="0">
                <a:solidFill>
                  <a:prstClr val="white">
                    <a:lumMod val="50000"/>
                  </a:prstClr>
                </a:solidFill>
                <a:cs typeface="Gotham Book"/>
              </a:rPr>
              <a:t>Se desencadena la expresión de canales de Ca2+ y </a:t>
            </a:r>
            <a:r>
              <a:rPr lang="es-ES_tradnl" sz="1600" dirty="0" err="1">
                <a:solidFill>
                  <a:prstClr val="white">
                    <a:lumMod val="50000"/>
                  </a:prstClr>
                </a:solidFill>
                <a:cs typeface="Gotham Book"/>
              </a:rPr>
              <a:t>Na</a:t>
            </a:r>
            <a:r>
              <a:rPr lang="es-ES_tradnl" sz="1600" dirty="0">
                <a:solidFill>
                  <a:prstClr val="white">
                    <a:lumMod val="50000"/>
                  </a:prstClr>
                </a:solidFill>
                <a:cs typeface="Gotham Book"/>
              </a:rPr>
              <a:t>+, liberación de diversas proteínas receptoras y factores de crecimiento de las fibras nerviosas lesionadas. Los cambios secundarios en el procesamiento sensorial central conducen a la </a:t>
            </a:r>
            <a:r>
              <a:rPr lang="es-ES_tradnl" sz="1600" dirty="0" err="1">
                <a:solidFill>
                  <a:prstClr val="white">
                    <a:lumMod val="50000"/>
                  </a:prstClr>
                </a:solidFill>
                <a:cs typeface="Gotham Book"/>
              </a:rPr>
              <a:t>hiperexcitabilidad</a:t>
            </a:r>
            <a:r>
              <a:rPr lang="es-ES_tradnl" sz="1600" dirty="0">
                <a:solidFill>
                  <a:prstClr val="white">
                    <a:lumMod val="50000"/>
                  </a:prstClr>
                </a:solidFill>
                <a:cs typeface="Gotham Book"/>
              </a:rPr>
              <a:t> de la médula espinal y la sensibilización </a:t>
            </a:r>
            <a:r>
              <a:rPr lang="es-ES_tradnl" sz="1600" dirty="0" smtClean="0">
                <a:solidFill>
                  <a:prstClr val="white">
                    <a:lumMod val="50000"/>
                  </a:prstClr>
                </a:solidFill>
                <a:cs typeface="Gotham Book"/>
              </a:rPr>
              <a:t>central.</a:t>
            </a:r>
          </a:p>
          <a:p>
            <a:pPr lvl="1">
              <a:buClr>
                <a:srgbClr val="64075D"/>
              </a:buClr>
              <a:buFont typeface="Arial"/>
              <a:buChar char="•"/>
            </a:pPr>
            <a:r>
              <a:rPr lang="es-ES_tradnl" sz="1600" dirty="0">
                <a:solidFill>
                  <a:prstClr val="white">
                    <a:lumMod val="50000"/>
                  </a:prstClr>
                </a:solidFill>
                <a:cs typeface="Gotham Book"/>
              </a:rPr>
              <a:t>Las vías descendentes también exacerban la excitación del asta dorsal tras la lesión del nervio </a:t>
            </a:r>
            <a:r>
              <a:rPr lang="es-ES_tradnl" sz="1600" dirty="0" smtClean="0">
                <a:solidFill>
                  <a:prstClr val="white">
                    <a:lumMod val="50000"/>
                  </a:prstClr>
                </a:solidFill>
                <a:cs typeface="Gotham Book"/>
              </a:rPr>
              <a:t>periférico.</a:t>
            </a:r>
          </a:p>
          <a:p>
            <a:pPr lvl="1">
              <a:buClr>
                <a:srgbClr val="64075D"/>
              </a:buClr>
              <a:buFont typeface="Arial"/>
              <a:buChar char="•"/>
            </a:pPr>
            <a:r>
              <a:rPr lang="es-ES_tradnl" sz="1600" dirty="0" smtClean="0">
                <a:solidFill>
                  <a:prstClr val="white">
                    <a:lumMod val="50000"/>
                  </a:prstClr>
                </a:solidFill>
                <a:cs typeface="Gotham Book"/>
              </a:rPr>
              <a:t>Hay </a:t>
            </a:r>
            <a:r>
              <a:rPr lang="es-ES_tradnl" sz="1600" dirty="0">
                <a:solidFill>
                  <a:prstClr val="white">
                    <a:lumMod val="50000"/>
                  </a:prstClr>
                </a:solidFill>
                <a:cs typeface="Gotham Book"/>
              </a:rPr>
              <a:t>2 manifestaciones comunes de dolor crónico/sensibilización central son la hiperalgesia y la </a:t>
            </a:r>
            <a:r>
              <a:rPr lang="es-ES_tradnl" sz="1600" dirty="0" err="1" smtClean="0">
                <a:solidFill>
                  <a:prstClr val="white">
                    <a:lumMod val="50000"/>
                  </a:prstClr>
                </a:solidFill>
                <a:cs typeface="Gotham Book"/>
              </a:rPr>
              <a:t>alodinia</a:t>
            </a:r>
            <a:r>
              <a:rPr lang="es-ES_tradnl" sz="1600" dirty="0" smtClean="0">
                <a:solidFill>
                  <a:prstClr val="white">
                    <a:lumMod val="50000"/>
                  </a:prstClr>
                </a:solidFill>
                <a:cs typeface="Gotham Book"/>
              </a:rPr>
              <a:t>.</a:t>
            </a:r>
            <a:endParaRPr lang="es-ES_tradnl" sz="1600" dirty="0">
              <a:solidFill>
                <a:prstClr val="white">
                  <a:lumMod val="50000"/>
                </a:prstClr>
              </a:solidFill>
              <a:cs typeface="Gotham Book"/>
            </a:endParaRPr>
          </a:p>
          <a:p>
            <a:pPr lvl="1">
              <a:buClr>
                <a:srgbClr val="64075D"/>
              </a:buClr>
              <a:buFont typeface="Arial"/>
              <a:buChar char="•"/>
            </a:pPr>
            <a:endParaRPr lang="es-ES_tradnl" sz="1600" dirty="0">
              <a:solidFill>
                <a:prstClr val="white">
                  <a:lumMod val="50000"/>
                </a:prstClr>
              </a:solidFill>
              <a:cs typeface="Gotham Book"/>
            </a:endParaRPr>
          </a:p>
          <a:p>
            <a:pPr lvl="1">
              <a:buClr>
                <a:srgbClr val="64075D"/>
              </a:buClr>
              <a:buFont typeface="Arial"/>
              <a:buChar char="•"/>
            </a:pPr>
            <a:endParaRPr lang="es-ES_tradnl" sz="1600" dirty="0" smtClean="0">
              <a:solidFill>
                <a:prstClr val="white">
                  <a:lumMod val="50000"/>
                </a:prstClr>
              </a:solidFill>
              <a:cs typeface="Gotham Book"/>
            </a:endParaRPr>
          </a:p>
          <a:p>
            <a:pPr lvl="1">
              <a:buClr>
                <a:srgbClr val="64075D"/>
              </a:buClr>
              <a:buFont typeface="Arial"/>
              <a:buChar char="•"/>
            </a:pPr>
            <a:endParaRPr lang="es-ES_tradnl" sz="1600" dirty="0" smtClean="0">
              <a:solidFill>
                <a:prstClr val="white">
                  <a:lumMod val="50000"/>
                </a:prstClr>
              </a:solidFill>
              <a:cs typeface="Gotham Book"/>
            </a:endParaRPr>
          </a:p>
          <a:p>
            <a:pPr lvl="0">
              <a:buBlip>
                <a:blip r:embed="rId3"/>
              </a:buBlip>
            </a:pPr>
            <a:endParaRPr lang="es-ES_tradnl" sz="1600" dirty="0" smtClean="0">
              <a:solidFill>
                <a:prstClr val="white">
                  <a:lumMod val="50000"/>
                </a:prstClr>
              </a:solidFill>
              <a:cs typeface="Gotham Book"/>
            </a:endParaRPr>
          </a:p>
          <a:p>
            <a:pPr lvl="0">
              <a:buBlip>
                <a:blip r:embed="rId3"/>
              </a:buBlip>
            </a:pPr>
            <a:endParaRPr lang="es-ES_tradnl" sz="1600" dirty="0" smtClean="0">
              <a:solidFill>
                <a:prstClr val="white">
                  <a:lumMod val="50000"/>
                </a:prstClr>
              </a:solidFill>
              <a:cs typeface="Gotham Book"/>
            </a:endParaRPr>
          </a:p>
          <a:p>
            <a:pPr lvl="1">
              <a:buClr>
                <a:srgbClr val="64075D"/>
              </a:buClr>
              <a:buFont typeface="Arial"/>
              <a:buChar char="•"/>
            </a:pPr>
            <a:endParaRPr lang="es-ES_tradnl" sz="1600" dirty="0" smtClean="0">
              <a:solidFill>
                <a:prstClr val="white">
                  <a:lumMod val="50000"/>
                </a:prstClr>
              </a:solidFill>
              <a:cs typeface="Gotham Book"/>
            </a:endParaRPr>
          </a:p>
          <a:p>
            <a:pPr marL="457200" lvl="1" indent="0">
              <a:buClr>
                <a:srgbClr val="64075D"/>
              </a:buClr>
              <a:buNone/>
            </a:pPr>
            <a:endParaRPr lang="es-ES_tradnl" sz="1600" dirty="0">
              <a:solidFill>
                <a:prstClr val="white">
                  <a:lumMod val="50000"/>
                </a:prstClr>
              </a:solidFill>
              <a:cs typeface="Gotham Book"/>
            </a:endParaRPr>
          </a:p>
          <a:p>
            <a:pPr marL="0" indent="0">
              <a:buNone/>
            </a:pPr>
            <a:endParaRPr lang="es-ES_tradnl" sz="800" dirty="0" smtClean="0">
              <a:solidFill>
                <a:srgbClr val="7F7F7F"/>
              </a:solidFill>
              <a:cs typeface="Gotham Book"/>
            </a:endParaRPr>
          </a:p>
          <a:p>
            <a:pPr marL="0" indent="0">
              <a:buNone/>
            </a:pPr>
            <a:endParaRPr lang="es-ES_tradnl" sz="1600" baseline="30000" dirty="0">
              <a:solidFill>
                <a:prstClr val="white">
                  <a:lumMod val="50000"/>
                </a:prstClr>
              </a:solidFill>
              <a:cs typeface="Gotham Book"/>
            </a:endParaRPr>
          </a:p>
          <a:p>
            <a:pPr marL="0" indent="0">
              <a:buNone/>
            </a:pPr>
            <a:endParaRPr lang="es-ES_tradnl" sz="1600" dirty="0">
              <a:solidFill>
                <a:srgbClr val="7F7F7F"/>
              </a:solidFill>
              <a:cs typeface="Gotham Book"/>
            </a:endParaRPr>
          </a:p>
        </p:txBody>
      </p:sp>
      <p:sp>
        <p:nvSpPr>
          <p:cNvPr id="7" name="Rectángulo 6"/>
          <p:cNvSpPr/>
          <p:nvPr/>
        </p:nvSpPr>
        <p:spPr>
          <a:xfrm>
            <a:off x="450636" y="1241400"/>
            <a:ext cx="7847660" cy="523220"/>
          </a:xfrm>
          <a:prstGeom prst="rect">
            <a:avLst/>
          </a:prstGeom>
        </p:spPr>
        <p:txBody>
          <a:bodyPr wrap="square">
            <a:spAutoFit/>
          </a:bodyPr>
          <a:lstStyle/>
          <a:p>
            <a:r>
              <a:rPr lang="es-ES_tradnl" sz="2800" b="1" dirty="0">
                <a:solidFill>
                  <a:srgbClr val="FCC40D"/>
                </a:solidFill>
                <a:cs typeface="Calibri"/>
              </a:rPr>
              <a:t>FISIOPATOLOGÍA</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88606769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NEUROPÁTICO</a:t>
            </a:r>
            <a:endParaRPr lang="es-ES_tradnl" sz="4000" b="1" dirty="0">
              <a:solidFill>
                <a:srgbClr val="FCC40D"/>
              </a:solidFill>
              <a:latin typeface="Calibri"/>
              <a:cs typeface="Calibri"/>
            </a:endParaRPr>
          </a:p>
        </p:txBody>
      </p:sp>
      <p:sp>
        <p:nvSpPr>
          <p:cNvPr id="6" name="Marcador de contenido 2"/>
          <p:cNvSpPr>
            <a:spLocks noGrp="1"/>
          </p:cNvSpPr>
          <p:nvPr>
            <p:ph idx="1"/>
          </p:nvPr>
        </p:nvSpPr>
        <p:spPr>
          <a:xfrm>
            <a:off x="457200" y="1870073"/>
            <a:ext cx="8229600" cy="680978"/>
          </a:xfrm>
        </p:spPr>
        <p:txBody>
          <a:bodyPr/>
          <a:lstStyle/>
          <a:p>
            <a:pPr lvl="0">
              <a:buBlip>
                <a:blip r:embed="rId3"/>
              </a:buBlip>
            </a:pPr>
            <a:r>
              <a:rPr lang="es-ES_tradnl" sz="1600" dirty="0" smtClean="0">
                <a:solidFill>
                  <a:prstClr val="white">
                    <a:lumMod val="50000"/>
                  </a:prstClr>
                </a:solidFill>
                <a:cs typeface="Gotham Book"/>
              </a:rPr>
              <a:t>El </a:t>
            </a:r>
            <a:r>
              <a:rPr lang="es-ES_tradnl" sz="1600" dirty="0">
                <a:solidFill>
                  <a:prstClr val="white">
                    <a:lumMod val="50000"/>
                  </a:prstClr>
                </a:solidFill>
                <a:cs typeface="Gotham Book"/>
              </a:rPr>
              <a:t>diagnóstico del DN en pacientes con cáncer es esencial </a:t>
            </a:r>
            <a:r>
              <a:rPr lang="es-ES_tradnl" sz="1600" dirty="0" smtClean="0">
                <a:solidFill>
                  <a:prstClr val="white">
                    <a:lumMod val="50000"/>
                  </a:prstClr>
                </a:solidFill>
                <a:cs typeface="Gotham Book"/>
              </a:rPr>
              <a:t>para:</a:t>
            </a:r>
            <a:endParaRPr lang="es-ES_tradnl" sz="1600" dirty="0">
              <a:solidFill>
                <a:prstClr val="white">
                  <a:lumMod val="50000"/>
                </a:prstClr>
              </a:solidFill>
              <a:cs typeface="Gotham Book"/>
            </a:endParaRPr>
          </a:p>
          <a:p>
            <a:pPr lvl="1">
              <a:buClr>
                <a:srgbClr val="64075D"/>
              </a:buClr>
              <a:buFont typeface="Arial"/>
              <a:buChar char="•"/>
            </a:pPr>
            <a:r>
              <a:rPr lang="es-ES_tradnl" sz="1600" dirty="0" smtClean="0">
                <a:solidFill>
                  <a:prstClr val="white">
                    <a:lumMod val="50000"/>
                  </a:prstClr>
                </a:solidFill>
                <a:cs typeface="Gotham Book"/>
              </a:rPr>
              <a:t>Detectar </a:t>
            </a:r>
            <a:r>
              <a:rPr lang="es-ES_tradnl" sz="1600" dirty="0">
                <a:solidFill>
                  <a:prstClr val="white">
                    <a:lumMod val="50000"/>
                  </a:prstClr>
                </a:solidFill>
                <a:cs typeface="Gotham Book"/>
              </a:rPr>
              <a:t>precozmente la fisiopatología del dolor oncológico, para lograr una </a:t>
            </a:r>
            <a:r>
              <a:rPr lang="es-ES_tradnl" sz="1600" dirty="0" smtClean="0">
                <a:solidFill>
                  <a:prstClr val="white">
                    <a:lumMod val="50000"/>
                  </a:prstClr>
                </a:solidFill>
                <a:cs typeface="Gotham Book"/>
              </a:rPr>
              <a:t>mayor eficacia </a:t>
            </a:r>
            <a:r>
              <a:rPr lang="es-ES_tradnl" sz="1600" dirty="0">
                <a:solidFill>
                  <a:prstClr val="white">
                    <a:lumMod val="50000"/>
                  </a:prstClr>
                </a:solidFill>
                <a:cs typeface="Gotham Book"/>
              </a:rPr>
              <a:t>del tratamiento.</a:t>
            </a:r>
          </a:p>
          <a:p>
            <a:pPr lvl="1">
              <a:buClr>
                <a:srgbClr val="64075D"/>
              </a:buClr>
              <a:buFont typeface="Arial"/>
              <a:buChar char="•"/>
            </a:pPr>
            <a:r>
              <a:rPr lang="es-ES_tradnl" sz="1600" dirty="0" smtClean="0">
                <a:solidFill>
                  <a:prstClr val="white">
                    <a:lumMod val="50000"/>
                  </a:prstClr>
                </a:solidFill>
                <a:cs typeface="Gotham Book"/>
              </a:rPr>
              <a:t>Evitar </a:t>
            </a:r>
            <a:r>
              <a:rPr lang="es-ES_tradnl" sz="1600" dirty="0">
                <a:solidFill>
                  <a:prstClr val="white">
                    <a:lumMod val="50000"/>
                  </a:prstClr>
                </a:solidFill>
                <a:cs typeface="Gotham Book"/>
              </a:rPr>
              <a:t>o disminuir los eventos neurotóxicos después del tratamiento </a:t>
            </a:r>
            <a:r>
              <a:rPr lang="es-ES_tradnl" sz="1600" dirty="0" smtClean="0">
                <a:solidFill>
                  <a:prstClr val="white">
                    <a:lumMod val="50000"/>
                  </a:prstClr>
                </a:solidFill>
                <a:cs typeface="Gotham Book"/>
              </a:rPr>
              <a:t>oncológico (</a:t>
            </a:r>
            <a:r>
              <a:rPr lang="es-ES_tradnl" sz="1600" dirty="0">
                <a:solidFill>
                  <a:prstClr val="white">
                    <a:lumMod val="50000"/>
                  </a:prstClr>
                </a:solidFill>
                <a:cs typeface="Gotham Book"/>
              </a:rPr>
              <a:t>especialmente cuando se administra la quimioterapia)</a:t>
            </a:r>
          </a:p>
          <a:p>
            <a:pPr lvl="1">
              <a:buClr>
                <a:srgbClr val="64075D"/>
              </a:buClr>
              <a:buFont typeface="Arial"/>
              <a:buChar char="•"/>
            </a:pPr>
            <a:r>
              <a:rPr lang="es-ES_tradnl" sz="1600" dirty="0" smtClean="0">
                <a:solidFill>
                  <a:prstClr val="white">
                    <a:lumMod val="50000"/>
                  </a:prstClr>
                </a:solidFill>
                <a:cs typeface="Gotham Book"/>
              </a:rPr>
              <a:t>Facilitar </a:t>
            </a:r>
            <a:r>
              <a:rPr lang="es-ES_tradnl" sz="1600" dirty="0">
                <a:solidFill>
                  <a:prstClr val="white">
                    <a:lumMod val="50000"/>
                  </a:prstClr>
                </a:solidFill>
                <a:cs typeface="Gotham Book"/>
              </a:rPr>
              <a:t>un enfoque basado en la fisiopatología</a:t>
            </a:r>
          </a:p>
          <a:p>
            <a:pPr lvl="1">
              <a:buClr>
                <a:srgbClr val="64075D"/>
              </a:buClr>
              <a:buFont typeface="Arial"/>
              <a:buChar char="•"/>
            </a:pPr>
            <a:r>
              <a:rPr lang="es-ES_tradnl" sz="1600" dirty="0" smtClean="0">
                <a:solidFill>
                  <a:prstClr val="white">
                    <a:lumMod val="50000"/>
                  </a:prstClr>
                </a:solidFill>
                <a:cs typeface="Gotham Book"/>
              </a:rPr>
              <a:t>Proponer </a:t>
            </a:r>
            <a:r>
              <a:rPr lang="es-ES_tradnl" sz="1600" dirty="0">
                <a:solidFill>
                  <a:prstClr val="white">
                    <a:lumMod val="50000"/>
                  </a:prstClr>
                </a:solidFill>
                <a:cs typeface="Gotham Book"/>
              </a:rPr>
              <a:t>el tratamiento óptimo del </a:t>
            </a:r>
            <a:r>
              <a:rPr lang="es-ES_tradnl" sz="1600" dirty="0" smtClean="0">
                <a:solidFill>
                  <a:prstClr val="white">
                    <a:lumMod val="50000"/>
                  </a:prstClr>
                </a:solidFill>
                <a:cs typeface="Gotham Book"/>
              </a:rPr>
              <a:t>dolor</a:t>
            </a:r>
          </a:p>
          <a:p>
            <a:pPr marL="0" indent="0">
              <a:buNone/>
            </a:pPr>
            <a:endParaRPr lang="es-ES_tradnl" sz="800" dirty="0" smtClean="0">
              <a:solidFill>
                <a:srgbClr val="7F7F7F"/>
              </a:solidFill>
              <a:cs typeface="Gotham Book"/>
            </a:endParaRPr>
          </a:p>
          <a:p>
            <a:pPr marL="0" indent="0">
              <a:buNone/>
            </a:pPr>
            <a:endParaRPr lang="es-ES_tradnl" sz="1600" baseline="30000" dirty="0">
              <a:solidFill>
                <a:prstClr val="white">
                  <a:lumMod val="50000"/>
                </a:prstClr>
              </a:solidFill>
              <a:cs typeface="Gotham Book"/>
            </a:endParaRPr>
          </a:p>
          <a:p>
            <a:pPr marL="0" indent="0">
              <a:buNone/>
            </a:pPr>
            <a:endParaRPr lang="es-ES_tradnl" sz="1600" dirty="0">
              <a:solidFill>
                <a:srgbClr val="7F7F7F"/>
              </a:solidFill>
              <a:cs typeface="Gotham Book"/>
            </a:endParaRPr>
          </a:p>
        </p:txBody>
      </p:sp>
      <p:sp>
        <p:nvSpPr>
          <p:cNvPr id="7" name="Rectángulo 6"/>
          <p:cNvSpPr/>
          <p:nvPr/>
        </p:nvSpPr>
        <p:spPr>
          <a:xfrm>
            <a:off x="450636" y="1241400"/>
            <a:ext cx="7847660" cy="523220"/>
          </a:xfrm>
          <a:prstGeom prst="rect">
            <a:avLst/>
          </a:prstGeom>
        </p:spPr>
        <p:txBody>
          <a:bodyPr wrap="square">
            <a:spAutoFit/>
          </a:bodyPr>
          <a:lstStyle/>
          <a:p>
            <a:r>
              <a:rPr lang="es-ES_tradnl" sz="2800" b="1" dirty="0">
                <a:solidFill>
                  <a:srgbClr val="FCC40D"/>
                </a:solidFill>
                <a:cs typeface="Calibri"/>
              </a:rPr>
              <a:t>EVALUACIÓN Y DIAGNÓSTICO</a:t>
            </a:r>
          </a:p>
        </p:txBody>
      </p:sp>
      <p:sp>
        <p:nvSpPr>
          <p:cNvPr id="10" name="Marcador de contenido 2"/>
          <p:cNvSpPr txBox="1">
            <a:spLocks/>
          </p:cNvSpPr>
          <p:nvPr/>
        </p:nvSpPr>
        <p:spPr>
          <a:xfrm>
            <a:off x="450636" y="4091898"/>
            <a:ext cx="8229600" cy="680978"/>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Blip>
                <a:blip r:embed="rId3"/>
              </a:buBlip>
            </a:pPr>
            <a:r>
              <a:rPr lang="es-ES_tradnl" sz="1600" dirty="0">
                <a:solidFill>
                  <a:prstClr val="white">
                    <a:lumMod val="50000"/>
                  </a:prstClr>
                </a:solidFill>
                <a:cs typeface="Gotham Book"/>
              </a:rPr>
              <a:t>Desafío del diagnóstico del DN en pacientes con cáncer</a:t>
            </a:r>
          </a:p>
          <a:p>
            <a:pPr lvl="1">
              <a:buClr>
                <a:srgbClr val="64075D"/>
              </a:buClr>
              <a:buFont typeface="Arial"/>
              <a:buChar char="•"/>
            </a:pPr>
            <a:r>
              <a:rPr lang="es-ES_tradnl" sz="1600" dirty="0" smtClean="0">
                <a:solidFill>
                  <a:prstClr val="white">
                    <a:lumMod val="50000"/>
                  </a:prstClr>
                </a:solidFill>
                <a:cs typeface="Gotham Book"/>
              </a:rPr>
              <a:t>Discriminar </a:t>
            </a:r>
            <a:r>
              <a:rPr lang="es-ES_tradnl" sz="1600" dirty="0">
                <a:solidFill>
                  <a:prstClr val="white">
                    <a:lumMod val="50000"/>
                  </a:prstClr>
                </a:solidFill>
                <a:cs typeface="Gotham Book"/>
              </a:rPr>
              <a:t>el DN de otros tipos de dolor en pacientes con cáncer e identificar la </a:t>
            </a:r>
            <a:r>
              <a:rPr lang="es-ES_tradnl" sz="1600" dirty="0" smtClean="0">
                <a:solidFill>
                  <a:prstClr val="white">
                    <a:lumMod val="50000"/>
                  </a:prstClr>
                </a:solidFill>
                <a:cs typeface="Gotham Book"/>
              </a:rPr>
              <a:t>lesión o </a:t>
            </a:r>
            <a:r>
              <a:rPr lang="es-ES_tradnl" sz="1600" dirty="0">
                <a:solidFill>
                  <a:prstClr val="white">
                    <a:lumMod val="50000"/>
                  </a:prstClr>
                </a:solidFill>
                <a:cs typeface="Gotham Book"/>
              </a:rPr>
              <a:t>enfermedad que lo causa para el adecuar el </a:t>
            </a:r>
            <a:r>
              <a:rPr lang="es-ES_tradnl" sz="1600" dirty="0" smtClean="0">
                <a:solidFill>
                  <a:prstClr val="white">
                    <a:lumMod val="50000"/>
                  </a:prstClr>
                </a:solidFill>
                <a:cs typeface="Gotham Book"/>
              </a:rPr>
              <a:t>tratamiento.</a:t>
            </a:r>
          </a:p>
          <a:p>
            <a:pPr lvl="1">
              <a:buClr>
                <a:srgbClr val="64075D"/>
              </a:buClr>
              <a:buFont typeface="Arial"/>
              <a:buChar char="•"/>
            </a:pPr>
            <a:r>
              <a:rPr lang="es-ES_tradnl" sz="1600" dirty="0">
                <a:solidFill>
                  <a:prstClr val="white">
                    <a:lumMod val="50000"/>
                  </a:prstClr>
                </a:solidFill>
                <a:cs typeface="Gotham Book"/>
              </a:rPr>
              <a:t>Algunos casos de DN en oncología son de diagnóstico sencillo (compresión maligna </a:t>
            </a:r>
            <a:r>
              <a:rPr lang="es-ES_tradnl" sz="1600" dirty="0" smtClean="0">
                <a:solidFill>
                  <a:prstClr val="white">
                    <a:lumMod val="50000"/>
                  </a:prstClr>
                </a:solidFill>
                <a:cs typeface="Gotham Book"/>
              </a:rPr>
              <a:t>de  </a:t>
            </a:r>
            <a:r>
              <a:rPr lang="es-ES_tradnl" sz="1600" dirty="0">
                <a:solidFill>
                  <a:prstClr val="white">
                    <a:lumMod val="50000"/>
                  </a:prstClr>
                </a:solidFill>
                <a:cs typeface="Gotham Book"/>
              </a:rPr>
              <a:t>la médula espinal</a:t>
            </a:r>
            <a:r>
              <a:rPr lang="es-ES_tradnl" sz="1600" dirty="0" smtClean="0">
                <a:solidFill>
                  <a:prstClr val="white">
                    <a:lumMod val="50000"/>
                  </a:prstClr>
                </a:solidFill>
                <a:cs typeface="Gotham Book"/>
              </a:rPr>
              <a:t>).</a:t>
            </a:r>
          </a:p>
          <a:p>
            <a:pPr lvl="1">
              <a:buClr>
                <a:srgbClr val="64075D"/>
              </a:buClr>
              <a:buFont typeface="Arial"/>
              <a:buChar char="•"/>
            </a:pPr>
            <a:r>
              <a:rPr lang="es-ES_tradnl" sz="1600" dirty="0">
                <a:solidFill>
                  <a:prstClr val="white">
                    <a:lumMod val="50000"/>
                  </a:prstClr>
                </a:solidFill>
                <a:cs typeface="Gotham Book"/>
              </a:rPr>
              <a:t>Otras afecciones clínicas (enfermedad ósea </a:t>
            </a:r>
            <a:r>
              <a:rPr lang="es-ES_tradnl" sz="1600" dirty="0" err="1">
                <a:solidFill>
                  <a:prstClr val="white">
                    <a:lumMod val="50000"/>
                  </a:prstClr>
                </a:solidFill>
                <a:cs typeface="Gotham Book"/>
              </a:rPr>
              <a:t>metastásica</a:t>
            </a:r>
            <a:r>
              <a:rPr lang="es-ES_tradnl" sz="1600" dirty="0">
                <a:solidFill>
                  <a:prstClr val="white">
                    <a:lumMod val="50000"/>
                  </a:prstClr>
                </a:solidFill>
                <a:cs typeface="Gotham Book"/>
              </a:rPr>
              <a:t>) resultan en una </a:t>
            </a:r>
            <a:r>
              <a:rPr lang="es-ES_tradnl" sz="1600" dirty="0" smtClean="0">
                <a:solidFill>
                  <a:prstClr val="white">
                    <a:lumMod val="50000"/>
                  </a:prstClr>
                </a:solidFill>
                <a:cs typeface="Gotham Book"/>
              </a:rPr>
              <a:t>clínica compleja </a:t>
            </a:r>
            <a:r>
              <a:rPr lang="es-ES_tradnl" sz="1600" dirty="0">
                <a:solidFill>
                  <a:prstClr val="white">
                    <a:lumMod val="50000"/>
                  </a:prstClr>
                </a:solidFill>
                <a:cs typeface="Gotham Book"/>
              </a:rPr>
              <a:t>donde el DN puede pasar </a:t>
            </a:r>
            <a:r>
              <a:rPr lang="es-ES_tradnl" sz="1600" dirty="0" smtClean="0">
                <a:solidFill>
                  <a:prstClr val="white">
                    <a:lumMod val="50000"/>
                  </a:prstClr>
                </a:solidFill>
                <a:cs typeface="Gotham Book"/>
              </a:rPr>
              <a:t>desapercibido.</a:t>
            </a:r>
            <a:endParaRPr lang="es-ES_tradnl" sz="1600" dirty="0">
              <a:solidFill>
                <a:prstClr val="white">
                  <a:lumMod val="50000"/>
                </a:prstClr>
              </a:solidFill>
              <a:cs typeface="Gotham Book"/>
            </a:endParaRPr>
          </a:p>
          <a:p>
            <a:pPr lvl="1">
              <a:buClr>
                <a:srgbClr val="64075D"/>
              </a:buClr>
              <a:buFont typeface="Arial"/>
              <a:buChar char="•"/>
            </a:pPr>
            <a:endParaRPr lang="es-ES_tradnl" sz="1600" dirty="0">
              <a:solidFill>
                <a:prstClr val="white">
                  <a:lumMod val="50000"/>
                </a:prstClr>
              </a:solidFill>
              <a:cs typeface="Gotham Book"/>
            </a:endParaRPr>
          </a:p>
          <a:p>
            <a:pPr marL="0" indent="0">
              <a:buFont typeface="Arial"/>
              <a:buNone/>
            </a:pPr>
            <a:endParaRPr lang="es-ES_tradnl" sz="800" dirty="0" smtClean="0">
              <a:solidFill>
                <a:srgbClr val="7F7F7F"/>
              </a:solidFill>
              <a:cs typeface="Gotham Book"/>
            </a:endParaRPr>
          </a:p>
          <a:p>
            <a:pPr marL="0" indent="0">
              <a:buFont typeface="Arial"/>
              <a:buNone/>
            </a:pPr>
            <a:endParaRPr lang="es-ES_tradnl" sz="1600" baseline="30000" dirty="0" smtClean="0">
              <a:solidFill>
                <a:prstClr val="white">
                  <a:lumMod val="50000"/>
                </a:prstClr>
              </a:solidFill>
              <a:cs typeface="Gotham Book"/>
            </a:endParaRPr>
          </a:p>
          <a:p>
            <a:pPr marL="0" indent="0">
              <a:buFont typeface="Arial"/>
              <a:buNone/>
            </a:pPr>
            <a:endParaRPr lang="es-ES_tradnl" sz="1600" dirty="0">
              <a:solidFill>
                <a:srgbClr val="7F7F7F"/>
              </a:solidFill>
              <a:cs typeface="Gotham Book"/>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320237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NEUROPÁTICO</a:t>
            </a:r>
            <a:endParaRPr lang="es-ES_tradnl" sz="4000" b="1" dirty="0">
              <a:solidFill>
                <a:srgbClr val="FCC40D"/>
              </a:solidFill>
              <a:latin typeface="Calibri"/>
              <a:cs typeface="Calibri"/>
            </a:endParaRPr>
          </a:p>
        </p:txBody>
      </p:sp>
      <p:pic>
        <p:nvPicPr>
          <p:cNvPr id="8" name="Imagen 28" descr="Captura de pantalla 2017-09-05 a las 15.07.45.png"/>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2048243" y="2134989"/>
            <a:ext cx="4574030" cy="4039403"/>
          </a:xfrm>
          <a:prstGeom prst="rect">
            <a:avLst/>
          </a:prstGeom>
          <a:noFill/>
          <a:ln>
            <a:noFill/>
          </a:ln>
          <a:extLst>
            <a:ext uri="{909E8E84-426E-40dd-AFC4-6F175D3DCCD1}">
              <a14:hiddenFill xmlns:a="http://schemas.openxmlformats.org/drawingml/2006/main" xmlns:r="http://schemas.openxmlformats.org/officeDocument/2006/relationships" xmlns:p="http://schemas.openxmlformats.org/presentationml/2006/main" xmlns="" xmlns:a14="http://schemas.microsoft.com/office/drawing/2010/main" xmlns:mv="urn:schemas-microsoft-com:mac:vml" xmlns:mc="http://schemas.openxmlformats.org/markup-compatibility/2006">
                <a:solidFill>
                  <a:srgbClr val="FFFFFF"/>
                </a:solidFill>
              </a14:hiddenFill>
            </a:ext>
            <a:ext uri="{91240B29-F687-4f45-9708-019B960494DF}">
              <a14:hiddenLine xmlns:a="http://schemas.openxmlformats.org/drawingml/2006/main" xmlns:r="http://schemas.openxmlformats.org/officeDocument/2006/relationships" xmlns:p="http://schemas.openxmlformats.org/presentationml/2006/main" xmlns=""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9" name="Marcador de contenido 2"/>
          <p:cNvSpPr>
            <a:spLocks noGrp="1"/>
          </p:cNvSpPr>
          <p:nvPr>
            <p:ph idx="1"/>
          </p:nvPr>
        </p:nvSpPr>
        <p:spPr>
          <a:xfrm>
            <a:off x="457200" y="1421164"/>
            <a:ext cx="8229600" cy="680978"/>
          </a:xfrm>
        </p:spPr>
        <p:txBody>
          <a:bodyPr/>
          <a:lstStyle/>
          <a:p>
            <a:pPr lvl="0">
              <a:buBlip>
                <a:blip r:embed="rId4"/>
              </a:buBlip>
            </a:pPr>
            <a:r>
              <a:rPr lang="es-ES_tradnl" sz="1600" dirty="0">
                <a:solidFill>
                  <a:prstClr val="white">
                    <a:lumMod val="50000"/>
                  </a:prstClr>
                </a:solidFill>
                <a:cs typeface="Gotham Book"/>
              </a:rPr>
              <a:t>En el diagnóstico </a:t>
            </a:r>
            <a:r>
              <a:rPr lang="es-ES_tradnl" sz="1600" b="1" dirty="0">
                <a:solidFill>
                  <a:srgbClr val="64075D"/>
                </a:solidFill>
                <a:cs typeface="Gotham Book"/>
              </a:rPr>
              <a:t>es fundamental la búsqueda de síntomas y signos que evidencien la lesión </a:t>
            </a:r>
            <a:r>
              <a:rPr lang="es-ES_tradnl" sz="1600" dirty="0">
                <a:solidFill>
                  <a:prstClr val="white">
                    <a:lumMod val="50000"/>
                  </a:prstClr>
                </a:solidFill>
                <a:cs typeface="Gotham Book"/>
              </a:rPr>
              <a:t>del sistema </a:t>
            </a:r>
            <a:r>
              <a:rPr lang="es-ES_tradnl" sz="1600" dirty="0" err="1" smtClean="0">
                <a:solidFill>
                  <a:prstClr val="white">
                    <a:lumMod val="50000"/>
                  </a:prstClr>
                </a:solidFill>
                <a:cs typeface="Gotham Book"/>
              </a:rPr>
              <a:t>somatosensorial</a:t>
            </a:r>
            <a:r>
              <a:rPr lang="es-ES_tradnl" sz="1600" dirty="0" smtClean="0">
                <a:solidFill>
                  <a:prstClr val="white">
                    <a:lumMod val="50000"/>
                  </a:prstClr>
                </a:solidFill>
                <a:cs typeface="Gotham Book"/>
              </a:rPr>
              <a:t>.</a:t>
            </a:r>
            <a:endParaRPr lang="es-ES_tradnl" sz="1600" dirty="0">
              <a:solidFill>
                <a:prstClr val="white">
                  <a:lumMod val="50000"/>
                </a:prstClr>
              </a:solidFill>
              <a:cs typeface="Gotham Book"/>
            </a:endParaRPr>
          </a:p>
          <a:p>
            <a:pPr marL="0" indent="0">
              <a:buNone/>
            </a:pPr>
            <a:endParaRPr lang="es-ES_tradnl" sz="800" dirty="0" smtClean="0">
              <a:solidFill>
                <a:srgbClr val="7F7F7F"/>
              </a:solidFill>
              <a:cs typeface="Gotham Book"/>
            </a:endParaRPr>
          </a:p>
          <a:p>
            <a:pPr marL="0" indent="0">
              <a:buNone/>
            </a:pPr>
            <a:endParaRPr lang="es-ES_tradnl" sz="1600" baseline="30000" dirty="0">
              <a:solidFill>
                <a:prstClr val="white">
                  <a:lumMod val="50000"/>
                </a:prstClr>
              </a:solidFill>
              <a:cs typeface="Gotham Book"/>
            </a:endParaRPr>
          </a:p>
          <a:p>
            <a:pPr marL="0" indent="0">
              <a:buNone/>
            </a:pPr>
            <a:endParaRPr lang="es-ES_tradnl" sz="1600" dirty="0">
              <a:solidFill>
                <a:srgbClr val="7F7F7F"/>
              </a:solidFill>
              <a:cs typeface="Gotham Book"/>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6047850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NEUROPÁTICO</a:t>
            </a:r>
            <a:endParaRPr lang="es-ES_tradnl" sz="4000" b="1" dirty="0">
              <a:solidFill>
                <a:srgbClr val="FCC40D"/>
              </a:solidFill>
              <a:latin typeface="Calibri"/>
              <a:cs typeface="Calibri"/>
            </a:endParaRPr>
          </a:p>
        </p:txBody>
      </p:sp>
      <p:sp>
        <p:nvSpPr>
          <p:cNvPr id="9" name="Marcador de contenido 2"/>
          <p:cNvSpPr>
            <a:spLocks noGrp="1"/>
          </p:cNvSpPr>
          <p:nvPr>
            <p:ph idx="1"/>
          </p:nvPr>
        </p:nvSpPr>
        <p:spPr>
          <a:xfrm>
            <a:off x="2504406" y="1258072"/>
            <a:ext cx="3155515" cy="407271"/>
          </a:xfrm>
        </p:spPr>
        <p:txBody>
          <a:bodyPr/>
          <a:lstStyle/>
          <a:p>
            <a:pPr marL="0" lvl="0" indent="0">
              <a:buNone/>
            </a:pPr>
            <a:r>
              <a:rPr lang="es-ES_tradnl" sz="1600" b="1" dirty="0">
                <a:solidFill>
                  <a:srgbClr val="64075D"/>
                </a:solidFill>
                <a:cs typeface="Gotham Book"/>
              </a:rPr>
              <a:t>Algoritmo de diagnóstico de DN</a:t>
            </a:r>
          </a:p>
          <a:p>
            <a:pPr marL="0" indent="0">
              <a:buNone/>
            </a:pPr>
            <a:endParaRPr lang="es-ES_tradnl" sz="800" b="1" dirty="0" smtClean="0">
              <a:solidFill>
                <a:srgbClr val="64075D"/>
              </a:solidFill>
              <a:cs typeface="Gotham Book"/>
            </a:endParaRPr>
          </a:p>
          <a:p>
            <a:pPr marL="0" indent="0">
              <a:buNone/>
            </a:pPr>
            <a:endParaRPr lang="es-ES_tradnl" sz="1600" b="1" baseline="30000" dirty="0">
              <a:solidFill>
                <a:srgbClr val="64075D"/>
              </a:solidFill>
              <a:cs typeface="Gotham Book"/>
            </a:endParaRPr>
          </a:p>
          <a:p>
            <a:pPr marL="0" indent="0">
              <a:buNone/>
            </a:pPr>
            <a:endParaRPr lang="es-ES_tradnl" sz="1600" b="1" dirty="0">
              <a:solidFill>
                <a:srgbClr val="64075D"/>
              </a:solidFill>
              <a:cs typeface="Gotham Book"/>
            </a:endParaRPr>
          </a:p>
        </p:txBody>
      </p:sp>
      <p:pic>
        <p:nvPicPr>
          <p:cNvPr id="5" name="Imagen 10" descr="Captura de pantalla 2017-09-05 a las 15.30.07.png"/>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1324662" y="1634665"/>
            <a:ext cx="6240143" cy="4660846"/>
          </a:xfrm>
          <a:prstGeom prst="rect">
            <a:avLst/>
          </a:prstGeom>
          <a:noFill/>
          <a:ln>
            <a:noFill/>
          </a:ln>
          <a:extLst>
            <a:ext uri="{909E8E84-426E-40dd-AFC4-6F175D3DCCD1}">
              <a14:hiddenFill xmlns:a="http://schemas.openxmlformats.org/drawingml/2006/main" xmlns:r="http://schemas.openxmlformats.org/officeDocument/2006/relationships" xmlns:p="http://schemas.openxmlformats.org/presentationml/2006/main" xmlns="" xmlns:a14="http://schemas.microsoft.com/office/drawing/2010/main" xmlns:mv="urn:schemas-microsoft-com:mac:vml" xmlns:mc="http://schemas.openxmlformats.org/markup-compatibility/2006">
                <a:solidFill>
                  <a:srgbClr val="FFFFFF"/>
                </a:solidFill>
              </a14:hiddenFill>
            </a:ext>
            <a:ext uri="{91240B29-F687-4f45-9708-019B960494DF}">
              <a14:hiddenLine xmlns:a="http://schemas.openxmlformats.org/drawingml/2006/main" xmlns:r="http://schemas.openxmlformats.org/officeDocument/2006/relationships" xmlns:p="http://schemas.openxmlformats.org/presentationml/2006/main" xmlns="" xmlns:a14="http://schemas.microsoft.com/office/drawing/2010/main" xmlns:mv="urn:schemas-microsoft-com:mac:vml" xmlns:mc="http://schemas.openxmlformats.org/markup-compatibility/2006" w="9525">
                <a:solidFill>
                  <a:srgbClr val="000000"/>
                </a:solidFill>
                <a:miter lim="800000"/>
                <a:headEnd/>
                <a:tailEnd/>
              </a14:hiddenLine>
            </a:ext>
          </a:extLst>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6289965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NEUROPÁTICO</a:t>
            </a:r>
            <a:endParaRPr lang="es-ES_tradnl" sz="4000" b="1" dirty="0">
              <a:solidFill>
                <a:srgbClr val="FCC40D"/>
              </a:solidFill>
              <a:latin typeface="Calibri"/>
              <a:cs typeface="Calibri"/>
            </a:endParaRPr>
          </a:p>
        </p:txBody>
      </p:sp>
      <p:sp>
        <p:nvSpPr>
          <p:cNvPr id="6" name="Marcador de contenido 2"/>
          <p:cNvSpPr>
            <a:spLocks noGrp="1"/>
          </p:cNvSpPr>
          <p:nvPr>
            <p:ph idx="1"/>
          </p:nvPr>
        </p:nvSpPr>
        <p:spPr>
          <a:xfrm>
            <a:off x="466096" y="1388317"/>
            <a:ext cx="8610167" cy="680978"/>
          </a:xfrm>
        </p:spPr>
        <p:txBody>
          <a:bodyPr/>
          <a:lstStyle/>
          <a:p>
            <a:pPr lvl="0">
              <a:buBlip>
                <a:blip r:embed="rId3"/>
              </a:buBlip>
            </a:pPr>
            <a:r>
              <a:rPr lang="es-ES_tradnl" sz="1600" dirty="0">
                <a:solidFill>
                  <a:prstClr val="white">
                    <a:lumMod val="50000"/>
                  </a:prstClr>
                </a:solidFill>
                <a:cs typeface="Gotham Book"/>
              </a:rPr>
              <a:t>Como entidad neurológica, el diagnóstico de dolor </a:t>
            </a:r>
            <a:r>
              <a:rPr lang="es-ES_tradnl" sz="1600" dirty="0" err="1">
                <a:solidFill>
                  <a:prstClr val="white">
                    <a:lumMod val="50000"/>
                  </a:prstClr>
                </a:solidFill>
                <a:cs typeface="Gotham Book"/>
              </a:rPr>
              <a:t>neuropático</a:t>
            </a:r>
            <a:r>
              <a:rPr lang="es-ES_tradnl" sz="1600" dirty="0">
                <a:solidFill>
                  <a:prstClr val="white">
                    <a:lumMod val="50000"/>
                  </a:prstClr>
                </a:solidFill>
                <a:cs typeface="Gotham Book"/>
              </a:rPr>
              <a:t> requiere la demostración de una lesión al sistema </a:t>
            </a:r>
            <a:r>
              <a:rPr lang="es-ES_tradnl" sz="1600" dirty="0" err="1" smtClean="0">
                <a:solidFill>
                  <a:prstClr val="white">
                    <a:lumMod val="50000"/>
                  </a:prstClr>
                </a:solidFill>
                <a:cs typeface="Gotham Book"/>
              </a:rPr>
              <a:t>somatosensorial</a:t>
            </a:r>
            <a:r>
              <a:rPr lang="es-ES_tradnl" sz="1600" dirty="0" smtClean="0">
                <a:solidFill>
                  <a:prstClr val="white">
                    <a:lumMod val="50000"/>
                  </a:prstClr>
                </a:solidFill>
                <a:cs typeface="Gotham Book"/>
              </a:rPr>
              <a:t>.</a:t>
            </a:r>
            <a:endParaRPr lang="es-ES_tradnl" sz="1600" dirty="0">
              <a:solidFill>
                <a:prstClr val="white">
                  <a:lumMod val="50000"/>
                </a:prstClr>
              </a:solidFill>
              <a:cs typeface="Gotham Book"/>
            </a:endParaRPr>
          </a:p>
          <a:p>
            <a:pPr lvl="0">
              <a:buBlip>
                <a:blip r:embed="rId3"/>
              </a:buBlip>
            </a:pPr>
            <a:r>
              <a:rPr lang="es-ES_tradnl" sz="1600" dirty="0">
                <a:solidFill>
                  <a:prstClr val="white">
                    <a:lumMod val="50000"/>
                  </a:prstClr>
                </a:solidFill>
                <a:cs typeface="Gotham Book"/>
              </a:rPr>
              <a:t>En algunos estudios, el diagnóstico de certeza de dolor </a:t>
            </a:r>
            <a:r>
              <a:rPr lang="es-ES_tradnl" sz="1600" dirty="0" err="1">
                <a:solidFill>
                  <a:prstClr val="white">
                    <a:lumMod val="50000"/>
                  </a:prstClr>
                </a:solidFill>
                <a:cs typeface="Gotham Book"/>
              </a:rPr>
              <a:t>neuropático</a:t>
            </a:r>
            <a:r>
              <a:rPr lang="es-ES_tradnl" sz="1600" dirty="0">
                <a:solidFill>
                  <a:prstClr val="white">
                    <a:lumMod val="50000"/>
                  </a:prstClr>
                </a:solidFill>
                <a:cs typeface="Gotham Book"/>
              </a:rPr>
              <a:t> solo se da en menos del 50</a:t>
            </a:r>
            <a:r>
              <a:rPr lang="es-ES_tradnl" sz="1600" dirty="0" smtClean="0">
                <a:solidFill>
                  <a:prstClr val="white">
                    <a:lumMod val="50000"/>
                  </a:prstClr>
                </a:solidFill>
                <a:cs typeface="Gotham Book"/>
              </a:rPr>
              <a:t>%.</a:t>
            </a:r>
          </a:p>
          <a:p>
            <a:pPr lvl="0">
              <a:buBlip>
                <a:blip r:embed="rId3"/>
              </a:buBlip>
            </a:pPr>
            <a:r>
              <a:rPr lang="es-ES_tradnl" sz="1600" dirty="0">
                <a:solidFill>
                  <a:prstClr val="white">
                    <a:lumMod val="50000"/>
                  </a:prstClr>
                </a:solidFill>
                <a:cs typeface="Gotham Book"/>
              </a:rPr>
              <a:t>Son frecuentemente inviables en la práctica clínica </a:t>
            </a:r>
            <a:r>
              <a:rPr lang="es-ES_tradnl" sz="1600" dirty="0" smtClean="0">
                <a:solidFill>
                  <a:prstClr val="white">
                    <a:lumMod val="50000"/>
                  </a:prstClr>
                </a:solidFill>
                <a:cs typeface="Gotham Book"/>
              </a:rPr>
              <a:t>habitual:</a:t>
            </a:r>
          </a:p>
          <a:p>
            <a:pPr lvl="1">
              <a:buClr>
                <a:srgbClr val="64075D"/>
              </a:buClr>
              <a:buFont typeface="Arial"/>
              <a:buChar char="•"/>
            </a:pPr>
            <a:r>
              <a:rPr lang="es-ES_tradnl" sz="1600" dirty="0" smtClean="0">
                <a:solidFill>
                  <a:prstClr val="white">
                    <a:lumMod val="50000"/>
                  </a:prstClr>
                </a:solidFill>
                <a:cs typeface="Gotham Book"/>
              </a:rPr>
              <a:t>Pruebas </a:t>
            </a:r>
            <a:r>
              <a:rPr lang="es-ES_tradnl" sz="1600" dirty="0">
                <a:solidFill>
                  <a:prstClr val="white">
                    <a:lumMod val="50000"/>
                  </a:prstClr>
                </a:solidFill>
                <a:cs typeface="Gotham Book"/>
              </a:rPr>
              <a:t>sensoriales </a:t>
            </a:r>
            <a:r>
              <a:rPr lang="es-ES_tradnl" sz="1600" dirty="0" smtClean="0">
                <a:solidFill>
                  <a:prstClr val="white">
                    <a:lumMod val="50000"/>
                  </a:prstClr>
                </a:solidFill>
                <a:cs typeface="Gotham Book"/>
              </a:rPr>
              <a:t>cuantitativas.</a:t>
            </a:r>
            <a:endParaRPr lang="es-ES_tradnl" sz="1600" dirty="0">
              <a:solidFill>
                <a:prstClr val="white">
                  <a:lumMod val="50000"/>
                </a:prstClr>
              </a:solidFill>
              <a:cs typeface="Gotham Book"/>
            </a:endParaRPr>
          </a:p>
          <a:p>
            <a:pPr lvl="1">
              <a:buClr>
                <a:srgbClr val="64075D"/>
              </a:buClr>
              <a:buFont typeface="Arial"/>
              <a:buChar char="•"/>
            </a:pPr>
            <a:r>
              <a:rPr lang="es-ES_tradnl" sz="1600" dirty="0">
                <a:solidFill>
                  <a:prstClr val="white">
                    <a:lumMod val="50000"/>
                  </a:prstClr>
                </a:solidFill>
                <a:cs typeface="Gotham Book"/>
              </a:rPr>
              <a:t>Biopsias </a:t>
            </a:r>
            <a:r>
              <a:rPr lang="es-ES_tradnl" sz="1600" dirty="0" smtClean="0">
                <a:solidFill>
                  <a:prstClr val="white">
                    <a:lumMod val="50000"/>
                  </a:prstClr>
                </a:solidFill>
                <a:cs typeface="Gotham Book"/>
              </a:rPr>
              <a:t>cutáneas.</a:t>
            </a:r>
            <a:endParaRPr lang="es-ES_tradnl" sz="1600" dirty="0">
              <a:solidFill>
                <a:prstClr val="white">
                  <a:lumMod val="50000"/>
                </a:prstClr>
              </a:solidFill>
              <a:cs typeface="Gotham Book"/>
            </a:endParaRPr>
          </a:p>
          <a:p>
            <a:pPr lvl="1">
              <a:buClr>
                <a:srgbClr val="64075D"/>
              </a:buClr>
              <a:buFont typeface="Arial"/>
              <a:buChar char="•"/>
            </a:pPr>
            <a:r>
              <a:rPr lang="es-ES_tradnl" sz="1600" i="1" dirty="0" err="1">
                <a:solidFill>
                  <a:prstClr val="white">
                    <a:lumMod val="50000"/>
                  </a:prstClr>
                </a:solidFill>
                <a:cs typeface="Gotham Book"/>
              </a:rPr>
              <a:t>Quantitative</a:t>
            </a:r>
            <a:r>
              <a:rPr lang="es-ES_tradnl" sz="1600" i="1" dirty="0">
                <a:solidFill>
                  <a:prstClr val="white">
                    <a:lumMod val="50000"/>
                  </a:prstClr>
                </a:solidFill>
                <a:cs typeface="Gotham Book"/>
              </a:rPr>
              <a:t> </a:t>
            </a:r>
            <a:r>
              <a:rPr lang="es-ES_tradnl" sz="1600" i="1" dirty="0" err="1">
                <a:solidFill>
                  <a:prstClr val="white">
                    <a:lumMod val="50000"/>
                  </a:prstClr>
                </a:solidFill>
                <a:cs typeface="Gotham Book"/>
              </a:rPr>
              <a:t>sensory</a:t>
            </a:r>
            <a:r>
              <a:rPr lang="es-ES_tradnl" sz="1600" i="1" dirty="0">
                <a:solidFill>
                  <a:prstClr val="white">
                    <a:lumMod val="50000"/>
                  </a:prstClr>
                </a:solidFill>
                <a:cs typeface="Gotham Book"/>
              </a:rPr>
              <a:t> test </a:t>
            </a:r>
            <a:r>
              <a:rPr lang="es-ES_tradnl" sz="1600" dirty="0">
                <a:solidFill>
                  <a:prstClr val="white">
                    <a:lumMod val="50000"/>
                  </a:prstClr>
                </a:solidFill>
                <a:cs typeface="Gotham Book"/>
              </a:rPr>
              <a:t>(QST</a:t>
            </a:r>
            <a:r>
              <a:rPr lang="es-ES_tradnl" sz="1600" dirty="0" smtClean="0">
                <a:solidFill>
                  <a:prstClr val="white">
                    <a:lumMod val="50000"/>
                  </a:prstClr>
                </a:solidFill>
                <a:cs typeface="Gotham Book"/>
              </a:rPr>
              <a:t>).</a:t>
            </a:r>
            <a:endParaRPr lang="es-ES_tradnl" sz="1600" dirty="0">
              <a:solidFill>
                <a:prstClr val="white">
                  <a:lumMod val="50000"/>
                </a:prstClr>
              </a:solidFill>
              <a:cs typeface="Gotham Book"/>
            </a:endParaRPr>
          </a:p>
          <a:p>
            <a:pPr lvl="1">
              <a:buClr>
                <a:srgbClr val="64075D"/>
              </a:buClr>
              <a:buFont typeface="Arial"/>
              <a:buChar char="•"/>
            </a:pPr>
            <a:r>
              <a:rPr lang="es-ES_tradnl" sz="1600" dirty="0">
                <a:solidFill>
                  <a:prstClr val="white">
                    <a:lumMod val="50000"/>
                  </a:prstClr>
                </a:solidFill>
                <a:cs typeface="Gotham Book"/>
              </a:rPr>
              <a:t>Potenciales evocados, etc.</a:t>
            </a:r>
          </a:p>
          <a:p>
            <a:pPr marL="0" indent="0">
              <a:buNone/>
            </a:pPr>
            <a:endParaRPr lang="es-ES_tradnl" sz="800" dirty="0" smtClean="0">
              <a:solidFill>
                <a:srgbClr val="7F7F7F"/>
              </a:solidFill>
              <a:cs typeface="Gotham Book"/>
            </a:endParaRPr>
          </a:p>
          <a:p>
            <a:pPr marL="0" indent="0">
              <a:buNone/>
            </a:pPr>
            <a:endParaRPr lang="es-ES_tradnl" sz="1600" baseline="30000" dirty="0">
              <a:solidFill>
                <a:prstClr val="white">
                  <a:lumMod val="50000"/>
                </a:prstClr>
              </a:solidFill>
              <a:cs typeface="Gotham Book"/>
            </a:endParaRPr>
          </a:p>
          <a:p>
            <a:pPr marL="0" indent="0">
              <a:buNone/>
            </a:pPr>
            <a:endParaRPr lang="es-ES_tradnl" sz="1600" dirty="0">
              <a:solidFill>
                <a:srgbClr val="7F7F7F"/>
              </a:solidFill>
              <a:cs typeface="Gotham Book"/>
            </a:endParaRPr>
          </a:p>
        </p:txBody>
      </p:sp>
      <p:sp>
        <p:nvSpPr>
          <p:cNvPr id="8" name="Marcador de contenido 2"/>
          <p:cNvSpPr txBox="1">
            <a:spLocks/>
          </p:cNvSpPr>
          <p:nvPr/>
        </p:nvSpPr>
        <p:spPr>
          <a:xfrm>
            <a:off x="466097" y="3917469"/>
            <a:ext cx="8229600" cy="680978"/>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Blip>
                <a:blip r:embed="rId3"/>
              </a:buBlip>
            </a:pPr>
            <a:r>
              <a:rPr lang="es-ES_tradnl" sz="1600" b="1" dirty="0">
                <a:solidFill>
                  <a:srgbClr val="64075D"/>
                </a:solidFill>
                <a:cs typeface="Gotham Book"/>
              </a:rPr>
              <a:t>E</a:t>
            </a:r>
            <a:r>
              <a:rPr lang="es-ES_tradnl" sz="1600" b="1" dirty="0" smtClean="0">
                <a:solidFill>
                  <a:srgbClr val="64075D"/>
                </a:solidFill>
                <a:cs typeface="Gotham Book"/>
              </a:rPr>
              <a:t>n </a:t>
            </a:r>
            <a:r>
              <a:rPr lang="es-ES_tradnl" sz="1600" b="1" dirty="0">
                <a:solidFill>
                  <a:srgbClr val="64075D"/>
                </a:solidFill>
                <a:cs typeface="Gotham Book"/>
              </a:rPr>
              <a:t>la </a:t>
            </a:r>
            <a:r>
              <a:rPr lang="es-ES_tradnl" sz="1600" b="1" dirty="0" smtClean="0">
                <a:solidFill>
                  <a:srgbClr val="64075D"/>
                </a:solidFill>
                <a:cs typeface="Gotham Book"/>
              </a:rPr>
              <a:t>NIQT</a:t>
            </a:r>
            <a:endParaRPr lang="es-ES_tradnl" sz="1600" b="1" dirty="0">
              <a:solidFill>
                <a:srgbClr val="64075D"/>
              </a:solidFill>
              <a:cs typeface="Gotham Book"/>
            </a:endParaRPr>
          </a:p>
          <a:p>
            <a:pPr lvl="1">
              <a:buClr>
                <a:srgbClr val="64075D"/>
              </a:buClr>
              <a:buFont typeface="Arial"/>
              <a:buChar char="•"/>
            </a:pPr>
            <a:r>
              <a:rPr lang="es-ES_tradnl" sz="1600" dirty="0">
                <a:solidFill>
                  <a:prstClr val="white">
                    <a:lumMod val="50000"/>
                  </a:prstClr>
                </a:solidFill>
                <a:cs typeface="Gotham Book"/>
              </a:rPr>
              <a:t>S</a:t>
            </a:r>
            <a:r>
              <a:rPr lang="es-ES_tradnl" sz="1600" dirty="0" smtClean="0">
                <a:solidFill>
                  <a:prstClr val="white">
                    <a:lumMod val="50000"/>
                  </a:prstClr>
                </a:solidFill>
                <a:cs typeface="Gotham Book"/>
              </a:rPr>
              <a:t>e </a:t>
            </a:r>
            <a:r>
              <a:rPr lang="es-ES_tradnl" sz="1600" dirty="0">
                <a:solidFill>
                  <a:prstClr val="white">
                    <a:lumMod val="50000"/>
                  </a:prstClr>
                </a:solidFill>
                <a:cs typeface="Gotham Book"/>
              </a:rPr>
              <a:t>observa un daño </a:t>
            </a:r>
            <a:r>
              <a:rPr lang="es-ES_tradnl" sz="1600" dirty="0" err="1">
                <a:solidFill>
                  <a:prstClr val="white">
                    <a:lumMod val="50000"/>
                  </a:prstClr>
                </a:solidFill>
                <a:cs typeface="Gotham Book"/>
              </a:rPr>
              <a:t>axonal</a:t>
            </a:r>
            <a:r>
              <a:rPr lang="es-ES_tradnl" sz="1600" dirty="0">
                <a:solidFill>
                  <a:prstClr val="white">
                    <a:lumMod val="50000"/>
                  </a:prstClr>
                </a:solidFill>
                <a:cs typeface="Gotham Book"/>
              </a:rPr>
              <a:t> con reducción de la amplitud de los potenciales de acción del  nervio </a:t>
            </a:r>
            <a:r>
              <a:rPr lang="es-ES_tradnl" sz="1600" dirty="0" smtClean="0">
                <a:solidFill>
                  <a:prstClr val="white">
                    <a:lumMod val="50000"/>
                  </a:prstClr>
                </a:solidFill>
                <a:cs typeface="Gotham Book"/>
              </a:rPr>
              <a:t>sensorial.</a:t>
            </a:r>
            <a:endParaRPr lang="es-ES_tradnl" sz="1600" dirty="0">
              <a:solidFill>
                <a:prstClr val="white">
                  <a:lumMod val="50000"/>
                </a:prstClr>
              </a:solidFill>
              <a:cs typeface="Gotham Book"/>
            </a:endParaRPr>
          </a:p>
          <a:p>
            <a:pPr lvl="1">
              <a:buClr>
                <a:srgbClr val="64075D"/>
              </a:buClr>
              <a:buFont typeface="Arial"/>
              <a:buChar char="•"/>
            </a:pPr>
            <a:r>
              <a:rPr lang="es-ES_tradnl" sz="1600" dirty="0">
                <a:solidFill>
                  <a:prstClr val="white">
                    <a:lumMod val="50000"/>
                  </a:prstClr>
                </a:solidFill>
                <a:cs typeface="Gotham Book"/>
              </a:rPr>
              <a:t>La función nerviosa motora permanece invariable durante el tratamiento con la  mayoría de los agentes </a:t>
            </a:r>
            <a:r>
              <a:rPr lang="es-ES_tradnl" sz="1600" dirty="0" smtClean="0">
                <a:solidFill>
                  <a:prstClr val="white">
                    <a:lumMod val="50000"/>
                  </a:prstClr>
                </a:solidFill>
                <a:cs typeface="Gotham Book"/>
              </a:rPr>
              <a:t>neurotóxicos.</a:t>
            </a:r>
            <a:endParaRPr lang="es-ES_tradnl" sz="1600" dirty="0">
              <a:solidFill>
                <a:prstClr val="white">
                  <a:lumMod val="50000"/>
                </a:prstClr>
              </a:solidFill>
              <a:cs typeface="Gotham Book"/>
            </a:endParaRPr>
          </a:p>
          <a:p>
            <a:pPr lvl="1">
              <a:buClr>
                <a:srgbClr val="64075D"/>
              </a:buClr>
              <a:buFont typeface="Arial"/>
              <a:buChar char="•"/>
            </a:pPr>
            <a:r>
              <a:rPr lang="es-ES_tradnl" sz="1600" dirty="0">
                <a:solidFill>
                  <a:prstClr val="white">
                    <a:lumMod val="50000"/>
                  </a:prstClr>
                </a:solidFill>
                <a:cs typeface="Gotham Book"/>
              </a:rPr>
              <a:t>En base a esto, la atención para la detección precoz debería basarse en los síntomas sensitivos más que en la pérdida de reflejos o alteración </a:t>
            </a:r>
            <a:r>
              <a:rPr lang="es-ES_tradnl" sz="1600" dirty="0" smtClean="0">
                <a:solidFill>
                  <a:prstClr val="white">
                    <a:lumMod val="50000"/>
                  </a:prstClr>
                </a:solidFill>
                <a:cs typeface="Gotham Book"/>
              </a:rPr>
              <a:t>motora.</a:t>
            </a:r>
            <a:endParaRPr lang="es-ES_tradnl" sz="1600" dirty="0">
              <a:solidFill>
                <a:prstClr val="white">
                  <a:lumMod val="50000"/>
                </a:prstClr>
              </a:solidFill>
              <a:cs typeface="Gotham Book"/>
            </a:endParaRPr>
          </a:p>
          <a:p>
            <a:pPr marL="0" indent="0">
              <a:buFont typeface="Arial"/>
              <a:buNone/>
            </a:pPr>
            <a:endParaRPr lang="es-ES_tradnl" sz="800" dirty="0" smtClean="0">
              <a:solidFill>
                <a:srgbClr val="7F7F7F"/>
              </a:solidFill>
              <a:cs typeface="Gotham Book"/>
            </a:endParaRPr>
          </a:p>
          <a:p>
            <a:pPr marL="0" indent="0">
              <a:buFont typeface="Arial"/>
              <a:buNone/>
            </a:pPr>
            <a:endParaRPr lang="es-ES_tradnl" sz="1600" baseline="30000" dirty="0" smtClean="0">
              <a:solidFill>
                <a:prstClr val="white">
                  <a:lumMod val="50000"/>
                </a:prstClr>
              </a:solidFill>
              <a:cs typeface="Gotham Book"/>
            </a:endParaRPr>
          </a:p>
          <a:p>
            <a:pPr marL="0" indent="0">
              <a:buFont typeface="Arial"/>
              <a:buNone/>
            </a:pPr>
            <a:endParaRPr lang="es-ES_tradnl" sz="1600" dirty="0">
              <a:solidFill>
                <a:srgbClr val="7F7F7F"/>
              </a:solidFill>
              <a:cs typeface="Gotham Book"/>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94386772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NEUROPÁTICO</a:t>
            </a:r>
            <a:endParaRPr lang="es-ES_tradnl" sz="4000" b="1" dirty="0">
              <a:solidFill>
                <a:srgbClr val="FCC40D"/>
              </a:solidFill>
              <a:latin typeface="Calibri"/>
              <a:cs typeface="Calibri"/>
            </a:endParaRPr>
          </a:p>
        </p:txBody>
      </p:sp>
      <p:graphicFrame>
        <p:nvGraphicFramePr>
          <p:cNvPr id="9" name="object 10"/>
          <p:cNvGraphicFramePr>
            <a:graphicFrameLocks noGrp="1"/>
          </p:cNvGraphicFramePr>
          <p:nvPr>
            <p:extLst>
              <p:ext uri="{D42A27DB-BD31-4B8C-83A1-F6EECF244321}">
                <p14:mod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675462448"/>
              </p:ext>
            </p:extLst>
          </p:nvPr>
        </p:nvGraphicFramePr>
        <p:xfrm>
          <a:off x="832694" y="1456328"/>
          <a:ext cx="7875587" cy="1717993"/>
        </p:xfrm>
        <a:graphic>
          <a:graphicData uri="http://schemas.openxmlformats.org/drawingml/2006/table">
            <a:tbl>
              <a:tblPr/>
              <a:tblGrid>
                <a:gridCol w="2625725"/>
                <a:gridCol w="3163887"/>
                <a:gridCol w="2085975"/>
              </a:tblGrid>
              <a:tr h="311150">
                <a:tc gridSpan="3">
                  <a:txBody>
                    <a:bodyPr/>
                    <a:lstStyle/>
                    <a:p>
                      <a:pPr marL="71438" marR="0" lvl="0" indent="0" algn="l" defTabSz="914400" rtl="0" eaLnBrk="1" fontAlgn="base" latinLnBrk="0" hangingPunct="1">
                        <a:lnSpc>
                          <a:spcPct val="100000"/>
                        </a:lnSpc>
                        <a:spcBef>
                          <a:spcPts val="400"/>
                        </a:spcBef>
                        <a:spcAft>
                          <a:spcPct val="0"/>
                        </a:spcAft>
                        <a:buClrTx/>
                        <a:buSzTx/>
                        <a:buFontTx/>
                        <a:buNone/>
                        <a:tabLst/>
                      </a:pPr>
                      <a:r>
                        <a:rPr kumimoji="0" lang="es-ES_tradnl" sz="1400" b="1" i="0" u="none" strike="noStrike" cap="none" normalizeH="0" baseline="0" dirty="0" smtClean="0">
                          <a:ln>
                            <a:noFill/>
                          </a:ln>
                          <a:solidFill>
                            <a:srgbClr val="61246B"/>
                          </a:solidFill>
                          <a:effectLst/>
                          <a:latin typeface="Gotham Book" charset="0"/>
                          <a:ea typeface="ＭＳ Ｐゴシック" charset="0"/>
                          <a:cs typeface="Gotham Book" charset="0"/>
                        </a:rPr>
                        <a:t>  Diagnóstico </a:t>
                      </a:r>
                      <a:r>
                        <a:rPr kumimoji="0" lang="es-ES_tradnl" sz="1400" b="1" i="0" u="none" strike="noStrike" cap="none" normalizeH="0" baseline="0" dirty="0">
                          <a:ln>
                            <a:noFill/>
                          </a:ln>
                          <a:solidFill>
                            <a:srgbClr val="61246B"/>
                          </a:solidFill>
                          <a:effectLst/>
                          <a:latin typeface="Gotham Book" charset="0"/>
                          <a:ea typeface="ＭＳ Ｐゴシック" charset="0"/>
                          <a:cs typeface="Gotham Book" charset="0"/>
                        </a:rPr>
                        <a:t>de dolor </a:t>
                      </a:r>
                      <a:r>
                        <a:rPr kumimoji="0" lang="es-ES_tradnl" sz="1400" b="1" i="0" u="none" strike="noStrike" cap="none" normalizeH="0" baseline="0" dirty="0" err="1">
                          <a:ln>
                            <a:noFill/>
                          </a:ln>
                          <a:solidFill>
                            <a:srgbClr val="61246B"/>
                          </a:solidFill>
                          <a:effectLst/>
                          <a:latin typeface="Gotham Book" charset="0"/>
                          <a:ea typeface="ＭＳ Ｐゴシック" charset="0"/>
                          <a:cs typeface="Gotham Book" charset="0"/>
                        </a:rPr>
                        <a:t>neuropático</a:t>
                      </a:r>
                      <a:r>
                        <a:rPr kumimoji="0" lang="es-ES_tradnl" sz="1400" b="1" i="0" u="none" strike="noStrike" cap="none" normalizeH="0" baseline="0" dirty="0">
                          <a:ln>
                            <a:noFill/>
                          </a:ln>
                          <a:solidFill>
                            <a:srgbClr val="61246B"/>
                          </a:solidFill>
                          <a:effectLst/>
                          <a:latin typeface="Gotham Book" charset="0"/>
                          <a:ea typeface="ＭＳ Ｐゴシック" charset="0"/>
                          <a:cs typeface="Gotham Book" charset="0"/>
                        </a:rPr>
                        <a:t> basado en la nueva definición y gradación</a:t>
                      </a:r>
                    </a:p>
                  </a:txBody>
                  <a:tcPr marL="0" marR="0" marT="0" marB="0" anchor="ctr" horzOverflow="overflow">
                    <a:lnL>
                      <a:noFill/>
                    </a:lnL>
                    <a:lnR>
                      <a:noFill/>
                    </a:lnR>
                    <a:lnT>
                      <a:noFill/>
                    </a:lnT>
                    <a:lnB>
                      <a:noFill/>
                    </a:lnB>
                    <a:lnTlToBr>
                      <a:noFill/>
                    </a:lnTlToBr>
                    <a:lnBlToTr>
                      <a:noFill/>
                    </a:lnBlToTr>
                    <a:solidFill>
                      <a:srgbClr val="D9D9D9"/>
                    </a:solidFill>
                  </a:tcPr>
                </a:tc>
                <a:tc hMerge="1">
                  <a:txBody>
                    <a:bodyPr/>
                    <a:lstStyle/>
                    <a:p>
                      <a:endParaRPr lang="es-ES_tradnl"/>
                    </a:p>
                  </a:txBody>
                  <a:tcPr/>
                </a:tc>
                <a:tc hMerge="1">
                  <a:txBody>
                    <a:bodyPr/>
                    <a:lstStyle/>
                    <a:p>
                      <a:endParaRPr lang="es-ES_tradnl"/>
                    </a:p>
                  </a:txBody>
                  <a:tcPr/>
                </a:tc>
              </a:tr>
              <a:tr h="333375">
                <a:tc>
                  <a:txBody>
                    <a:bodyPr/>
                    <a:lstStyle/>
                    <a:p>
                      <a:pPr marL="71438" marR="0" lvl="0" indent="0" algn="l" defTabSz="914400" rtl="0" eaLnBrk="1" fontAlgn="base" latinLnBrk="0" hangingPunct="1">
                        <a:lnSpc>
                          <a:spcPct val="100000"/>
                        </a:lnSpc>
                        <a:spcBef>
                          <a:spcPts val="400"/>
                        </a:spcBef>
                        <a:spcAft>
                          <a:spcPct val="0"/>
                        </a:spcAft>
                        <a:buClrTx/>
                        <a:buSzTx/>
                        <a:buFontTx/>
                        <a:buNone/>
                        <a:tabLst/>
                      </a:pPr>
                      <a:r>
                        <a:rPr kumimoji="0" lang="es-ES_tradnl" sz="1200" b="0" i="0" u="none" strike="noStrike" cap="none" normalizeH="0" baseline="0">
                          <a:ln>
                            <a:noFill/>
                          </a:ln>
                          <a:solidFill>
                            <a:srgbClr val="646567"/>
                          </a:solidFill>
                          <a:effectLst/>
                          <a:latin typeface="Gotham Book" charset="0"/>
                          <a:ea typeface="ＭＳ Ｐゴシック" charset="0"/>
                          <a:cs typeface="Gotham Book" charset="0"/>
                        </a:rPr>
                        <a:t>Historia y escala</a:t>
                      </a:r>
                    </a:p>
                  </a:txBody>
                  <a:tcPr marL="0" marR="0" marT="0" marB="0" anchor="ctr" horzOverflow="overflow">
                    <a:lnL>
                      <a:noFill/>
                    </a:lnL>
                    <a:lnR>
                      <a:noFill/>
                    </a:lnR>
                    <a:lnT>
                      <a:noFill/>
                    </a:lnT>
                    <a:lnB w="3175" cap="flat" cmpd="sng" algn="ctr">
                      <a:solidFill>
                        <a:srgbClr val="892890"/>
                      </a:solidFill>
                      <a:prstDash val="solid"/>
                      <a:round/>
                      <a:headEnd type="none" w="med" len="med"/>
                      <a:tailEnd type="none" w="med" len="med"/>
                    </a:lnB>
                    <a:lnTlToBr>
                      <a:noFill/>
                    </a:lnTlToBr>
                    <a:lnBlToTr>
                      <a:noFill/>
                    </a:lnBlToTr>
                    <a:solidFill>
                      <a:srgbClr val="FFFFFF"/>
                    </a:solidFill>
                  </a:tcPr>
                </a:tc>
                <a:tc>
                  <a:txBody>
                    <a:bodyPr/>
                    <a:lstStyle/>
                    <a:p>
                      <a:pPr marL="71438" marR="0" lvl="0" indent="0" algn="l" defTabSz="914400" rtl="0" eaLnBrk="1" fontAlgn="base" latinLnBrk="0" hangingPunct="1">
                        <a:lnSpc>
                          <a:spcPct val="100000"/>
                        </a:lnSpc>
                        <a:spcBef>
                          <a:spcPts val="400"/>
                        </a:spcBef>
                        <a:spcAft>
                          <a:spcPct val="0"/>
                        </a:spcAft>
                        <a:buClrTx/>
                        <a:buSzTx/>
                        <a:buFontTx/>
                        <a:buNone/>
                        <a:tabLst/>
                      </a:pPr>
                      <a:r>
                        <a:rPr kumimoji="0" lang="es-ES_tradnl" sz="1200" b="0" i="0" u="none" strike="noStrike" cap="none" normalizeH="0" baseline="0">
                          <a:ln>
                            <a:noFill/>
                          </a:ln>
                          <a:solidFill>
                            <a:srgbClr val="646567"/>
                          </a:solidFill>
                          <a:effectLst/>
                          <a:latin typeface="Gotham Book" charset="0"/>
                          <a:ea typeface="ＭＳ Ｐゴシック" charset="0"/>
                          <a:cs typeface="Gotham Book" charset="0"/>
                        </a:rPr>
                        <a:t>Síntomas y exploración</a:t>
                      </a:r>
                    </a:p>
                  </a:txBody>
                  <a:tcPr marL="0" marR="0" marT="0" marB="0" anchor="ctr" horzOverflow="overflow">
                    <a:lnL>
                      <a:noFill/>
                    </a:lnL>
                    <a:lnR>
                      <a:noFill/>
                    </a:lnR>
                    <a:lnT w="3175" cap="flat" cmpd="sng" algn="ctr">
                      <a:solidFill>
                        <a:srgbClr val="892890"/>
                      </a:solidFill>
                      <a:prstDash val="solid"/>
                      <a:round/>
                      <a:headEnd type="none" w="med" len="med"/>
                      <a:tailEnd type="none" w="med" len="med"/>
                    </a:lnT>
                    <a:lnB w="3175" cap="flat" cmpd="sng" algn="ctr">
                      <a:solidFill>
                        <a:srgbClr val="892890"/>
                      </a:solidFill>
                      <a:prstDash val="solid"/>
                      <a:round/>
                      <a:headEnd type="none" w="med" len="med"/>
                      <a:tailEnd type="none" w="med" len="med"/>
                    </a:lnB>
                    <a:lnTlToBr>
                      <a:noFill/>
                    </a:lnTlToBr>
                    <a:lnBlToTr>
                      <a:noFill/>
                    </a:lnBlToTr>
                    <a:solidFill>
                      <a:srgbClr val="FFFFFF"/>
                    </a:solidFill>
                  </a:tcPr>
                </a:tc>
                <a:tc>
                  <a:txBody>
                    <a:bodyPr/>
                    <a:lstStyle/>
                    <a:p>
                      <a:pPr marL="71438" marR="0" lvl="0" indent="0" algn="l" defTabSz="914400" rtl="0" eaLnBrk="1" fontAlgn="base" latinLnBrk="0" hangingPunct="1">
                        <a:lnSpc>
                          <a:spcPct val="100000"/>
                        </a:lnSpc>
                        <a:spcBef>
                          <a:spcPts val="400"/>
                        </a:spcBef>
                        <a:spcAft>
                          <a:spcPct val="0"/>
                        </a:spcAft>
                        <a:buClrTx/>
                        <a:buSzTx/>
                        <a:buFontTx/>
                        <a:buNone/>
                        <a:tabLst/>
                      </a:pPr>
                      <a:r>
                        <a:rPr kumimoji="0" lang="es-ES" sz="1200" b="0" i="0" u="none" strike="noStrike" cap="none" normalizeH="0" baseline="0">
                          <a:ln>
                            <a:noFill/>
                          </a:ln>
                          <a:solidFill>
                            <a:srgbClr val="646567"/>
                          </a:solidFill>
                          <a:effectLst/>
                          <a:latin typeface="Gotham Book" charset="0"/>
                          <a:ea typeface="ＭＳ Ｐゴシック" charset="0"/>
                          <a:cs typeface="Gotham Book" charset="0"/>
                        </a:rPr>
                        <a:t>Criterio 1 y 2</a:t>
                      </a:r>
                      <a:endParaRPr kumimoji="0" lang="es-ES_tradnl" sz="1200" b="0" i="0" u="none" strike="noStrike" cap="none" normalizeH="0" baseline="0">
                        <a:ln>
                          <a:noFill/>
                        </a:ln>
                        <a:solidFill>
                          <a:srgbClr val="646567"/>
                        </a:solidFill>
                        <a:effectLst/>
                        <a:latin typeface="Gotham Book" charset="0"/>
                        <a:ea typeface="ＭＳ Ｐゴシック" charset="0"/>
                        <a:cs typeface="Gotham Book" charset="0"/>
                      </a:endParaRPr>
                    </a:p>
                  </a:txBody>
                  <a:tcPr marL="0" marR="0" marT="0" marB="0" anchor="ctr" horzOverflow="overflow">
                    <a:lnL>
                      <a:noFill/>
                    </a:lnL>
                    <a:lnR>
                      <a:noFill/>
                    </a:lnR>
                    <a:lnT w="3175" cap="flat" cmpd="sng" algn="ctr">
                      <a:solidFill>
                        <a:srgbClr val="892890"/>
                      </a:solidFill>
                      <a:prstDash val="solid"/>
                      <a:round/>
                      <a:headEnd type="none" w="med" len="med"/>
                      <a:tailEnd type="none" w="med" len="med"/>
                    </a:lnT>
                    <a:lnB w="3175" cap="flat" cmpd="sng" algn="ctr">
                      <a:solidFill>
                        <a:srgbClr val="892890"/>
                      </a:solidFill>
                      <a:prstDash val="solid"/>
                      <a:round/>
                      <a:headEnd type="none" w="med" len="med"/>
                      <a:tailEnd type="none" w="med" len="med"/>
                    </a:lnB>
                    <a:lnTlToBr>
                      <a:noFill/>
                    </a:lnTlToBr>
                    <a:lnBlToTr>
                      <a:noFill/>
                    </a:lnBlToTr>
                    <a:solidFill>
                      <a:srgbClr val="FFFFFF"/>
                    </a:solidFill>
                  </a:tcPr>
                </a:tc>
              </a:tr>
              <a:tr h="365125">
                <a:tc>
                  <a:txBody>
                    <a:bodyPr/>
                    <a:lstStyle/>
                    <a:p>
                      <a:pPr marL="71438" marR="0" lvl="0" indent="0" algn="l" defTabSz="914400" rtl="0" eaLnBrk="1" fontAlgn="base" latinLnBrk="0" hangingPunct="1">
                        <a:lnSpc>
                          <a:spcPct val="100000"/>
                        </a:lnSpc>
                        <a:spcBef>
                          <a:spcPts val="400"/>
                        </a:spcBef>
                        <a:spcAft>
                          <a:spcPct val="0"/>
                        </a:spcAft>
                        <a:buClrTx/>
                        <a:buSzTx/>
                        <a:buFontTx/>
                        <a:buNone/>
                        <a:tabLst/>
                      </a:pPr>
                      <a:r>
                        <a:rPr kumimoji="0" lang="es-ES_tradnl" sz="1200" b="0" i="0" u="none" strike="noStrike" cap="none" normalizeH="0" baseline="0">
                          <a:ln>
                            <a:noFill/>
                          </a:ln>
                          <a:solidFill>
                            <a:srgbClr val="646567"/>
                          </a:solidFill>
                          <a:effectLst/>
                          <a:latin typeface="Gotham Book" charset="0"/>
                          <a:ea typeface="ＭＳ Ｐゴシック" charset="0"/>
                          <a:cs typeface="Gotham Book" charset="0"/>
                        </a:rPr>
                        <a:t>Examen físico</a:t>
                      </a:r>
                    </a:p>
                  </a:txBody>
                  <a:tcPr marL="0" marR="0" marT="0" marB="0" anchor="ctr" horzOverflow="overflow">
                    <a:lnL>
                      <a:noFill/>
                    </a:lnL>
                    <a:lnR>
                      <a:noFill/>
                    </a:lnR>
                    <a:lnT w="3175" cap="flat" cmpd="sng" algn="ctr">
                      <a:solidFill>
                        <a:srgbClr val="892890"/>
                      </a:solidFill>
                      <a:prstDash val="solid"/>
                      <a:round/>
                      <a:headEnd type="none" w="med" len="med"/>
                      <a:tailEnd type="none" w="med" len="med"/>
                    </a:lnT>
                    <a:lnB w="3175" cap="flat" cmpd="sng" algn="ctr">
                      <a:solidFill>
                        <a:srgbClr val="892890"/>
                      </a:solidFill>
                      <a:prstDash val="solid"/>
                      <a:round/>
                      <a:headEnd type="none" w="med" len="med"/>
                      <a:tailEnd type="none" w="med" len="med"/>
                    </a:lnB>
                    <a:lnTlToBr>
                      <a:noFill/>
                    </a:lnTlToBr>
                    <a:lnBlToTr>
                      <a:noFill/>
                    </a:lnBlToTr>
                    <a:solidFill>
                      <a:srgbClr val="FFFFFF"/>
                    </a:solidFill>
                  </a:tcPr>
                </a:tc>
                <a:tc>
                  <a:txBody>
                    <a:bodyPr/>
                    <a:lstStyle/>
                    <a:p>
                      <a:pPr marL="71438" marR="0" lvl="0" indent="0" algn="l" defTabSz="914400" rtl="0" eaLnBrk="1" fontAlgn="base" latinLnBrk="0" hangingPunct="1">
                        <a:lnSpc>
                          <a:spcPct val="100000"/>
                        </a:lnSpc>
                        <a:spcBef>
                          <a:spcPts val="400"/>
                        </a:spcBef>
                        <a:spcAft>
                          <a:spcPct val="0"/>
                        </a:spcAft>
                        <a:buClrTx/>
                        <a:buSzTx/>
                        <a:buFontTx/>
                        <a:buNone/>
                        <a:tabLst/>
                      </a:pPr>
                      <a:r>
                        <a:rPr kumimoji="0" lang="es-ES_tradnl" sz="1200" b="0" i="0" u="none" strike="noStrike" cap="none" normalizeH="0" baseline="0">
                          <a:ln>
                            <a:noFill/>
                          </a:ln>
                          <a:solidFill>
                            <a:srgbClr val="646567"/>
                          </a:solidFill>
                          <a:effectLst/>
                          <a:latin typeface="Gotham Book" charset="0"/>
                          <a:ea typeface="ＭＳ Ｐゴシック" charset="0"/>
                          <a:cs typeface="Gotham Book" charset="0"/>
                        </a:rPr>
                        <a:t>Sensibilidad: táctil, pinchazo, vibración, térmica: frío y presión profunda</a:t>
                      </a:r>
                    </a:p>
                  </a:txBody>
                  <a:tcPr marL="0" marR="0" marT="0" marB="0" anchor="ctr" horzOverflow="overflow">
                    <a:lnL>
                      <a:noFill/>
                    </a:lnL>
                    <a:lnR>
                      <a:noFill/>
                    </a:lnR>
                    <a:lnT w="3175" cap="flat" cmpd="sng" algn="ctr">
                      <a:solidFill>
                        <a:srgbClr val="892890"/>
                      </a:solidFill>
                      <a:prstDash val="solid"/>
                      <a:round/>
                      <a:headEnd type="none" w="med" len="med"/>
                      <a:tailEnd type="none" w="med" len="med"/>
                    </a:lnT>
                    <a:lnB w="3175" cap="flat" cmpd="sng" algn="ctr">
                      <a:solidFill>
                        <a:srgbClr val="892890"/>
                      </a:solidFill>
                      <a:prstDash val="solid"/>
                      <a:round/>
                      <a:headEnd type="none" w="med" len="med"/>
                      <a:tailEnd type="none" w="med" len="med"/>
                    </a:lnB>
                    <a:lnTlToBr>
                      <a:noFill/>
                    </a:lnTlToBr>
                    <a:lnBlToTr>
                      <a:noFill/>
                    </a:lnBlToTr>
                    <a:solidFill>
                      <a:srgbClr val="FFFFFF"/>
                    </a:solidFill>
                  </a:tcPr>
                </a:tc>
                <a:tc>
                  <a:txBody>
                    <a:bodyPr/>
                    <a:lstStyle/>
                    <a:p>
                      <a:pPr marL="71438" marR="0" lvl="0" indent="0" algn="l" defTabSz="914400" rtl="0" eaLnBrk="1" fontAlgn="base" latinLnBrk="0" hangingPunct="1">
                        <a:lnSpc>
                          <a:spcPct val="100000"/>
                        </a:lnSpc>
                        <a:spcBef>
                          <a:spcPts val="400"/>
                        </a:spcBef>
                        <a:spcAft>
                          <a:spcPct val="0"/>
                        </a:spcAft>
                        <a:buClrTx/>
                        <a:buSzTx/>
                        <a:buFontTx/>
                        <a:buNone/>
                        <a:tabLst/>
                      </a:pPr>
                      <a:r>
                        <a:rPr kumimoji="0" lang="es-ES" sz="1200" b="0" i="0" u="none" strike="noStrike" cap="none" normalizeH="0" baseline="0">
                          <a:ln>
                            <a:noFill/>
                          </a:ln>
                          <a:solidFill>
                            <a:srgbClr val="646567"/>
                          </a:solidFill>
                          <a:effectLst/>
                          <a:latin typeface="Gotham Book" charset="0"/>
                          <a:ea typeface="ＭＳ Ｐゴシック" charset="0"/>
                          <a:cs typeface="Gotham Book" charset="0"/>
                        </a:rPr>
                        <a:t>Criterio 3</a:t>
                      </a:r>
                    </a:p>
                  </a:txBody>
                  <a:tcPr marL="0" marR="0" marT="0" marB="0" anchor="ctr" horzOverflow="overflow">
                    <a:lnL>
                      <a:noFill/>
                    </a:lnL>
                    <a:lnR>
                      <a:noFill/>
                    </a:lnR>
                    <a:lnT w="3175" cap="flat" cmpd="sng" algn="ctr">
                      <a:solidFill>
                        <a:srgbClr val="892890"/>
                      </a:solidFill>
                      <a:prstDash val="solid"/>
                      <a:round/>
                      <a:headEnd type="none" w="med" len="med"/>
                      <a:tailEnd type="none" w="med" len="med"/>
                    </a:lnT>
                    <a:lnB w="3175" cap="flat" cmpd="sng" algn="ctr">
                      <a:solidFill>
                        <a:srgbClr val="892890"/>
                      </a:solidFill>
                      <a:prstDash val="solid"/>
                      <a:round/>
                      <a:headEnd type="none" w="med" len="med"/>
                      <a:tailEnd type="none" w="med" len="med"/>
                    </a:lnB>
                    <a:lnTlToBr>
                      <a:noFill/>
                    </a:lnTlToBr>
                    <a:lnBlToTr>
                      <a:noFill/>
                    </a:lnBlToTr>
                    <a:solidFill>
                      <a:srgbClr val="FFFFFF"/>
                    </a:solidFill>
                  </a:tcPr>
                </a:tc>
              </a:tr>
              <a:tr h="401638">
                <a:tc>
                  <a:txBody>
                    <a:bodyPr/>
                    <a:lstStyle/>
                    <a:p>
                      <a:pPr marL="71438" marR="0" lvl="0" indent="0" algn="l" defTabSz="914400" rtl="0" eaLnBrk="1" fontAlgn="base" latinLnBrk="0" hangingPunct="1">
                        <a:lnSpc>
                          <a:spcPct val="100000"/>
                        </a:lnSpc>
                        <a:spcBef>
                          <a:spcPts val="400"/>
                        </a:spcBef>
                        <a:spcAft>
                          <a:spcPct val="0"/>
                        </a:spcAft>
                        <a:buClrTx/>
                        <a:buSzTx/>
                        <a:buFontTx/>
                        <a:buNone/>
                        <a:tabLst/>
                      </a:pPr>
                      <a:r>
                        <a:rPr kumimoji="0" lang="es-ES_tradnl" sz="1200" b="0" i="0" u="none" strike="noStrike" cap="none" normalizeH="0" baseline="0" dirty="0">
                          <a:ln>
                            <a:noFill/>
                          </a:ln>
                          <a:solidFill>
                            <a:srgbClr val="646567"/>
                          </a:solidFill>
                          <a:effectLst/>
                          <a:latin typeface="Gotham Book" charset="0"/>
                          <a:ea typeface="ＭＳ Ｐゴシック" charset="0"/>
                          <a:cs typeface="Gotham Book" charset="0"/>
                        </a:rPr>
                        <a:t>QST</a:t>
                      </a:r>
                    </a:p>
                  </a:txBody>
                  <a:tcPr marL="0" marR="0" marT="0" marB="0" anchor="ctr" horzOverflow="overflow">
                    <a:lnL>
                      <a:noFill/>
                    </a:lnL>
                    <a:lnR>
                      <a:noFill/>
                    </a:lnR>
                    <a:lnT w="3175" cap="flat" cmpd="sng" algn="ctr">
                      <a:solidFill>
                        <a:srgbClr val="892890"/>
                      </a:solidFill>
                      <a:prstDash val="solid"/>
                      <a:round/>
                      <a:headEnd type="none" w="med" len="med"/>
                      <a:tailEnd type="none" w="med" len="med"/>
                    </a:lnT>
                    <a:lnB w="3175" cap="flat" cmpd="sng" algn="ctr">
                      <a:solidFill>
                        <a:srgbClr val="892890"/>
                      </a:solidFill>
                      <a:prstDash val="solid"/>
                      <a:round/>
                      <a:headEnd type="none" w="med" len="med"/>
                      <a:tailEnd type="none" w="med" len="med"/>
                    </a:lnB>
                    <a:lnTlToBr>
                      <a:noFill/>
                    </a:lnTlToBr>
                    <a:lnBlToTr>
                      <a:noFill/>
                    </a:lnBlToTr>
                    <a:solidFill>
                      <a:srgbClr val="FFFFFF"/>
                    </a:solidFill>
                  </a:tcPr>
                </a:tc>
                <a:tc>
                  <a:txBody>
                    <a:bodyPr/>
                    <a:lstStyle/>
                    <a:p>
                      <a:pPr marL="71438" marR="0" lvl="0" indent="0" algn="l" defTabSz="914400" rtl="0" eaLnBrk="1" fontAlgn="base" latinLnBrk="0" hangingPunct="1">
                        <a:lnSpc>
                          <a:spcPct val="100000"/>
                        </a:lnSpc>
                        <a:spcBef>
                          <a:spcPts val="400"/>
                        </a:spcBef>
                        <a:spcAft>
                          <a:spcPct val="0"/>
                        </a:spcAft>
                        <a:buClrTx/>
                        <a:buSzTx/>
                        <a:buFontTx/>
                        <a:buNone/>
                        <a:tabLst/>
                      </a:pPr>
                      <a:r>
                        <a:rPr kumimoji="0" lang="es-ES_tradnl" sz="1200" b="0" i="0" u="none" strike="noStrike" cap="none" normalizeH="0" baseline="0" dirty="0">
                          <a:ln>
                            <a:noFill/>
                          </a:ln>
                          <a:solidFill>
                            <a:srgbClr val="646567"/>
                          </a:solidFill>
                          <a:effectLst/>
                          <a:latin typeface="Gotham Book" charset="0"/>
                          <a:ea typeface="ＭＳ Ｐゴシック" charset="0"/>
                          <a:cs typeface="Gotham Book" charset="0"/>
                        </a:rPr>
                        <a:t>Determinación de umbral de sensibilidad (térmica, vibratoria)</a:t>
                      </a:r>
                    </a:p>
                  </a:txBody>
                  <a:tcPr marL="0" marR="0" marT="0" marB="0" anchor="ctr" horzOverflow="overflow">
                    <a:lnL>
                      <a:noFill/>
                    </a:lnL>
                    <a:lnR>
                      <a:noFill/>
                    </a:lnR>
                    <a:lnT w="3175" cap="flat" cmpd="sng" algn="ctr">
                      <a:solidFill>
                        <a:srgbClr val="892890"/>
                      </a:solidFill>
                      <a:prstDash val="solid"/>
                      <a:round/>
                      <a:headEnd type="none" w="med" len="med"/>
                      <a:tailEnd type="none" w="med" len="med"/>
                    </a:lnT>
                    <a:lnB w="3175" cap="flat" cmpd="sng" algn="ctr">
                      <a:solidFill>
                        <a:srgbClr val="892890"/>
                      </a:solidFill>
                      <a:prstDash val="solid"/>
                      <a:round/>
                      <a:headEnd type="none" w="med" len="med"/>
                      <a:tailEnd type="none" w="med" len="med"/>
                    </a:lnB>
                    <a:lnTlToBr>
                      <a:noFill/>
                    </a:lnTlToBr>
                    <a:lnBlToTr>
                      <a:noFill/>
                    </a:lnBlToTr>
                    <a:solidFill>
                      <a:srgbClr val="FFFFFF"/>
                    </a:solidFill>
                  </a:tcPr>
                </a:tc>
                <a:tc>
                  <a:txBody>
                    <a:bodyPr/>
                    <a:lstStyle/>
                    <a:p>
                      <a:pPr marL="71438" marR="0" lvl="0" indent="0" algn="l" defTabSz="914400" rtl="0" eaLnBrk="1" fontAlgn="base" latinLnBrk="0" hangingPunct="1">
                        <a:lnSpc>
                          <a:spcPct val="100000"/>
                        </a:lnSpc>
                        <a:spcBef>
                          <a:spcPts val="400"/>
                        </a:spcBef>
                        <a:spcAft>
                          <a:spcPct val="0"/>
                        </a:spcAft>
                        <a:buClrTx/>
                        <a:buSzTx/>
                        <a:buFontTx/>
                        <a:buNone/>
                        <a:tabLst/>
                      </a:pPr>
                      <a:r>
                        <a:rPr kumimoji="0" lang="es-ES" sz="1200" b="0" i="0" u="none" strike="noStrike" cap="none" normalizeH="0" baseline="0">
                          <a:ln>
                            <a:noFill/>
                          </a:ln>
                          <a:solidFill>
                            <a:srgbClr val="646567"/>
                          </a:solidFill>
                          <a:effectLst/>
                          <a:latin typeface="Gotham Book" charset="0"/>
                          <a:ea typeface="ＭＳ Ｐゴシック" charset="0"/>
                          <a:cs typeface="Gotham Book" charset="0"/>
                        </a:rPr>
                        <a:t>Criterio 3</a:t>
                      </a:r>
                    </a:p>
                  </a:txBody>
                  <a:tcPr marL="0" marR="0" marT="0" marB="0" anchor="ctr" horzOverflow="overflow">
                    <a:lnL>
                      <a:noFill/>
                    </a:lnL>
                    <a:lnR>
                      <a:noFill/>
                    </a:lnR>
                    <a:lnT w="3175" cap="flat" cmpd="sng" algn="ctr">
                      <a:solidFill>
                        <a:srgbClr val="892890"/>
                      </a:solidFill>
                      <a:prstDash val="solid"/>
                      <a:round/>
                      <a:headEnd type="none" w="med" len="med"/>
                      <a:tailEnd type="none" w="med" len="med"/>
                    </a:lnT>
                    <a:lnB w="3175" cap="flat" cmpd="sng" algn="ctr">
                      <a:solidFill>
                        <a:srgbClr val="892890"/>
                      </a:solidFill>
                      <a:prstDash val="solid"/>
                      <a:round/>
                      <a:headEnd type="none" w="med" len="med"/>
                      <a:tailEnd type="none" w="med" len="med"/>
                    </a:lnB>
                    <a:lnTlToBr>
                      <a:noFill/>
                    </a:lnTlToBr>
                    <a:lnBlToTr>
                      <a:noFill/>
                    </a:lnBlToTr>
                    <a:solidFill>
                      <a:srgbClr val="FFFFFF"/>
                    </a:solidFill>
                  </a:tcPr>
                </a:tc>
              </a:tr>
              <a:tr h="298450">
                <a:tc>
                  <a:txBody>
                    <a:bodyPr/>
                    <a:lstStyle/>
                    <a:p>
                      <a:pPr marL="71438" marR="0" lvl="0" indent="0" algn="l" defTabSz="914400" rtl="0" eaLnBrk="1" fontAlgn="base" latinLnBrk="0" hangingPunct="1">
                        <a:lnSpc>
                          <a:spcPct val="100000"/>
                        </a:lnSpc>
                        <a:spcBef>
                          <a:spcPts val="400"/>
                        </a:spcBef>
                        <a:spcAft>
                          <a:spcPct val="0"/>
                        </a:spcAft>
                        <a:buClrTx/>
                        <a:buSzTx/>
                        <a:buFontTx/>
                        <a:buNone/>
                        <a:tabLst/>
                      </a:pPr>
                      <a:r>
                        <a:rPr kumimoji="0" lang="es-ES_tradnl" sz="1200" b="0" i="0" u="none" strike="noStrike" cap="none" normalizeH="0" baseline="0" dirty="0">
                          <a:ln>
                            <a:noFill/>
                          </a:ln>
                          <a:solidFill>
                            <a:srgbClr val="646567"/>
                          </a:solidFill>
                          <a:effectLst/>
                          <a:latin typeface="Gotham Book" charset="0"/>
                          <a:ea typeface="ＭＳ Ｐゴシック" charset="0"/>
                          <a:cs typeface="Gotham Book" charset="0"/>
                        </a:rPr>
                        <a:t>Prueba de imagen</a:t>
                      </a:r>
                    </a:p>
                  </a:txBody>
                  <a:tcPr marL="0" marR="0" marT="0" marB="0" anchor="ctr" horzOverflow="overflow">
                    <a:lnL>
                      <a:noFill/>
                    </a:lnL>
                    <a:lnR>
                      <a:noFill/>
                    </a:lnR>
                    <a:lnT w="3175" cap="flat" cmpd="sng" algn="ctr">
                      <a:solidFill>
                        <a:srgbClr val="892890"/>
                      </a:solidFill>
                      <a:prstDash val="solid"/>
                      <a:round/>
                      <a:headEnd type="none" w="med" len="med"/>
                      <a:tailEnd type="none" w="med" len="med"/>
                    </a:lnT>
                    <a:lnB w="3175" cap="flat" cmpd="sng" algn="ctr">
                      <a:solidFill>
                        <a:srgbClr val="892890"/>
                      </a:solidFill>
                      <a:prstDash val="solid"/>
                      <a:round/>
                      <a:headEnd type="none" w="med" len="med"/>
                      <a:tailEnd type="none" w="med" len="med"/>
                    </a:lnB>
                    <a:lnTlToBr>
                      <a:noFill/>
                    </a:lnTlToBr>
                    <a:lnBlToTr>
                      <a:noFill/>
                    </a:lnBlToTr>
                    <a:solidFill>
                      <a:srgbClr val="FFFFFF"/>
                    </a:solidFill>
                  </a:tcPr>
                </a:tc>
                <a:tc>
                  <a:txBody>
                    <a:bodyPr/>
                    <a:lstStyle/>
                    <a:p>
                      <a:pPr marL="71438" marR="0" lvl="0" indent="0" algn="l" defTabSz="914400" rtl="0" eaLnBrk="1" fontAlgn="base" latinLnBrk="0" hangingPunct="1">
                        <a:lnSpc>
                          <a:spcPct val="100000"/>
                        </a:lnSpc>
                        <a:spcBef>
                          <a:spcPts val="400"/>
                        </a:spcBef>
                        <a:spcAft>
                          <a:spcPct val="0"/>
                        </a:spcAft>
                        <a:buClrTx/>
                        <a:buSzTx/>
                        <a:buFontTx/>
                        <a:buNone/>
                        <a:tabLst/>
                      </a:pPr>
                      <a:r>
                        <a:rPr kumimoji="0" lang="es-ES" sz="1200" b="0" i="0" u="none" strike="noStrike" cap="none" normalizeH="0" baseline="0">
                          <a:ln>
                            <a:noFill/>
                          </a:ln>
                          <a:solidFill>
                            <a:srgbClr val="646567"/>
                          </a:solidFill>
                          <a:effectLst/>
                          <a:latin typeface="Gotham Book" charset="0"/>
                          <a:ea typeface="ＭＳ Ｐゴシック" charset="0"/>
                          <a:cs typeface="Gotham Book" charset="0"/>
                        </a:rPr>
                        <a:t>RMN, TAC</a:t>
                      </a:r>
                      <a:endParaRPr kumimoji="0" lang="es-ES_tradnl" sz="1200" b="0" i="0" u="none" strike="noStrike" cap="none" normalizeH="0" baseline="0">
                        <a:ln>
                          <a:noFill/>
                        </a:ln>
                        <a:solidFill>
                          <a:srgbClr val="646567"/>
                        </a:solidFill>
                        <a:effectLst/>
                        <a:latin typeface="Gotham Book" charset="0"/>
                        <a:ea typeface="ＭＳ Ｐゴシック" charset="0"/>
                        <a:cs typeface="Gotham Book" charset="0"/>
                      </a:endParaRPr>
                    </a:p>
                  </a:txBody>
                  <a:tcPr marL="0" marR="0" marT="0" marB="0" anchor="ctr" horzOverflow="overflow">
                    <a:lnL>
                      <a:noFill/>
                    </a:lnL>
                    <a:lnR>
                      <a:noFill/>
                    </a:lnR>
                    <a:lnT w="3175" cap="flat" cmpd="sng" algn="ctr">
                      <a:solidFill>
                        <a:srgbClr val="892890"/>
                      </a:solidFill>
                      <a:prstDash val="solid"/>
                      <a:round/>
                      <a:headEnd type="none" w="med" len="med"/>
                      <a:tailEnd type="none" w="med" len="med"/>
                    </a:lnT>
                    <a:lnB w="3175" cap="flat" cmpd="sng" algn="ctr">
                      <a:solidFill>
                        <a:srgbClr val="892890"/>
                      </a:solidFill>
                      <a:prstDash val="solid"/>
                      <a:round/>
                      <a:headEnd type="none" w="med" len="med"/>
                      <a:tailEnd type="none" w="med" len="med"/>
                    </a:lnB>
                    <a:lnTlToBr>
                      <a:noFill/>
                    </a:lnTlToBr>
                    <a:lnBlToTr>
                      <a:noFill/>
                    </a:lnBlToTr>
                    <a:solidFill>
                      <a:srgbClr val="FFFFFF"/>
                    </a:solidFill>
                  </a:tcPr>
                </a:tc>
                <a:tc>
                  <a:txBody>
                    <a:bodyPr/>
                    <a:lstStyle/>
                    <a:p>
                      <a:pPr marL="71438" marR="0" lvl="0" indent="0" algn="l" defTabSz="914400" rtl="0" eaLnBrk="1" fontAlgn="base" latinLnBrk="0" hangingPunct="1">
                        <a:lnSpc>
                          <a:spcPct val="100000"/>
                        </a:lnSpc>
                        <a:spcBef>
                          <a:spcPts val="400"/>
                        </a:spcBef>
                        <a:spcAft>
                          <a:spcPct val="0"/>
                        </a:spcAft>
                        <a:buClrTx/>
                        <a:buSzTx/>
                        <a:buFontTx/>
                        <a:buNone/>
                        <a:tabLst/>
                      </a:pPr>
                      <a:r>
                        <a:rPr kumimoji="0" lang="es-ES" sz="1200" b="0" i="0" u="none" strike="noStrike" cap="none" normalizeH="0" baseline="0" dirty="0">
                          <a:ln>
                            <a:noFill/>
                          </a:ln>
                          <a:solidFill>
                            <a:srgbClr val="646567"/>
                          </a:solidFill>
                          <a:effectLst/>
                          <a:latin typeface="Gotham Book" charset="0"/>
                          <a:ea typeface="ＭＳ Ｐゴシック" charset="0"/>
                          <a:cs typeface="Gotham Book" charset="0"/>
                        </a:rPr>
                        <a:t>Criterio 4</a:t>
                      </a:r>
                    </a:p>
                  </a:txBody>
                  <a:tcPr marL="0" marR="0" marT="0" marB="0" anchor="ctr" horzOverflow="overflow">
                    <a:lnL>
                      <a:noFill/>
                    </a:lnL>
                    <a:lnR>
                      <a:noFill/>
                    </a:lnR>
                    <a:lnT w="3175" cap="flat" cmpd="sng" algn="ctr">
                      <a:solidFill>
                        <a:srgbClr val="892890"/>
                      </a:solidFill>
                      <a:prstDash val="solid"/>
                      <a:round/>
                      <a:headEnd type="none" w="med" len="med"/>
                      <a:tailEnd type="none" w="med" len="med"/>
                    </a:lnT>
                    <a:lnB w="3175" cap="flat" cmpd="sng" algn="ctr">
                      <a:solidFill>
                        <a:srgbClr val="892890"/>
                      </a:solidFill>
                      <a:prstDash val="solid"/>
                      <a:round/>
                      <a:headEnd type="none" w="med" len="med"/>
                      <a:tailEnd type="none" w="med" len="med"/>
                    </a:lnB>
                    <a:lnTlToBr>
                      <a:noFill/>
                    </a:lnTlToBr>
                    <a:lnBlToTr>
                      <a:noFill/>
                    </a:lnBlToTr>
                    <a:solidFill>
                      <a:srgbClr val="FFFFFF"/>
                    </a:solidFill>
                  </a:tcPr>
                </a:tc>
              </a:tr>
            </a:tbl>
          </a:graphicData>
        </a:graphic>
      </p:graphicFrame>
      <p:sp>
        <p:nvSpPr>
          <p:cNvPr id="7" name="Marcador de contenido 2"/>
          <p:cNvSpPr>
            <a:spLocks noGrp="1"/>
          </p:cNvSpPr>
          <p:nvPr>
            <p:ph idx="1"/>
          </p:nvPr>
        </p:nvSpPr>
        <p:spPr>
          <a:xfrm>
            <a:off x="533833" y="3624159"/>
            <a:ext cx="8229600" cy="680978"/>
          </a:xfrm>
        </p:spPr>
        <p:txBody>
          <a:bodyPr/>
          <a:lstStyle/>
          <a:p>
            <a:pPr marL="0" lvl="0" indent="0">
              <a:buNone/>
            </a:pPr>
            <a:r>
              <a:rPr lang="es-ES_tradnl" sz="1600" b="1" dirty="0">
                <a:solidFill>
                  <a:srgbClr val="64075D"/>
                </a:solidFill>
                <a:cs typeface="Gotham Book"/>
              </a:rPr>
              <a:t>Escalas para detectar el </a:t>
            </a:r>
            <a:r>
              <a:rPr lang="es-ES_tradnl" sz="1600" b="1" dirty="0" smtClean="0">
                <a:solidFill>
                  <a:srgbClr val="64075D"/>
                </a:solidFill>
                <a:cs typeface="Gotham Book"/>
              </a:rPr>
              <a:t>DN</a:t>
            </a:r>
          </a:p>
          <a:p>
            <a:pPr lvl="0">
              <a:buBlip>
                <a:blip r:embed="rId3"/>
              </a:buBlip>
            </a:pPr>
            <a:r>
              <a:rPr lang="es-ES_tradnl" sz="1600" dirty="0" smtClean="0">
                <a:solidFill>
                  <a:prstClr val="white">
                    <a:lumMod val="50000"/>
                  </a:prstClr>
                </a:solidFill>
                <a:cs typeface="Gotham Book"/>
              </a:rPr>
              <a:t>El </a:t>
            </a:r>
            <a:r>
              <a:rPr lang="es-ES_tradnl" sz="1600" dirty="0">
                <a:solidFill>
                  <a:prstClr val="white">
                    <a:lumMod val="50000"/>
                  </a:prstClr>
                </a:solidFill>
                <a:cs typeface="Gotham Book"/>
              </a:rPr>
              <a:t>diagnóstico en la práctica habitual de las consultas de oncología puede </a:t>
            </a:r>
            <a:r>
              <a:rPr lang="es-ES_tradnl" sz="1600" dirty="0" smtClean="0">
                <a:solidFill>
                  <a:prstClr val="white">
                    <a:lumMod val="50000"/>
                  </a:prstClr>
                </a:solidFill>
                <a:cs typeface="Gotham Book"/>
              </a:rPr>
              <a:t>ser complicado</a:t>
            </a:r>
            <a:r>
              <a:rPr lang="es-ES_tradnl" sz="1600" dirty="0">
                <a:solidFill>
                  <a:prstClr val="white">
                    <a:lumMod val="50000"/>
                  </a:prstClr>
                </a:solidFill>
                <a:cs typeface="Gotham Book"/>
              </a:rPr>
              <a:t>: </a:t>
            </a:r>
            <a:endParaRPr lang="es-ES_tradnl" sz="1600" dirty="0" smtClean="0">
              <a:solidFill>
                <a:prstClr val="white">
                  <a:lumMod val="50000"/>
                </a:prstClr>
              </a:solidFill>
              <a:cs typeface="Gotham Book"/>
            </a:endParaRPr>
          </a:p>
          <a:p>
            <a:pPr lvl="1">
              <a:lnSpc>
                <a:spcPct val="90000"/>
              </a:lnSpc>
              <a:buClr>
                <a:srgbClr val="64075D"/>
              </a:buClr>
              <a:buFont typeface="Arial"/>
              <a:buChar char="•"/>
            </a:pPr>
            <a:r>
              <a:rPr lang="es-ES_tradnl" sz="1600" dirty="0">
                <a:solidFill>
                  <a:prstClr val="white">
                    <a:lumMod val="50000"/>
                  </a:prstClr>
                </a:solidFill>
                <a:cs typeface="Gotham Book"/>
              </a:rPr>
              <a:t>Las escalas diagnósticas pueden ser un primer paso a valorar en todos los pacientes con dolor. Escalas discriminativas útiles para detectar DN:</a:t>
            </a:r>
          </a:p>
          <a:p>
            <a:pPr lvl="2">
              <a:lnSpc>
                <a:spcPct val="90000"/>
              </a:lnSpc>
              <a:buClr>
                <a:srgbClr val="FCC40D"/>
              </a:buClr>
            </a:pPr>
            <a:r>
              <a:rPr lang="es-ES_tradnl" sz="1600" dirty="0">
                <a:solidFill>
                  <a:prstClr val="white">
                    <a:lumMod val="50000"/>
                  </a:prstClr>
                </a:solidFill>
                <a:cs typeface="Gotham Book"/>
              </a:rPr>
              <a:t>La </a:t>
            </a:r>
            <a:r>
              <a:rPr lang="es-ES_tradnl" sz="1600" b="1" dirty="0">
                <a:solidFill>
                  <a:srgbClr val="64075D"/>
                </a:solidFill>
                <a:cs typeface="Gotham Book"/>
              </a:rPr>
              <a:t>escala DN4</a:t>
            </a:r>
            <a:r>
              <a:rPr lang="es-ES_tradnl" sz="1600" dirty="0">
                <a:solidFill>
                  <a:prstClr val="white">
                    <a:lumMod val="50000"/>
                  </a:prstClr>
                </a:solidFill>
                <a:cs typeface="Gotham Book"/>
              </a:rPr>
              <a:t>: útil en la detección precoz en pacientes con </a:t>
            </a:r>
            <a:r>
              <a:rPr lang="es-ES_tradnl" sz="1600" dirty="0">
                <a:solidFill>
                  <a:srgbClr val="64075D"/>
                </a:solidFill>
                <a:cs typeface="Gotham Book"/>
              </a:rPr>
              <a:t>dolor leve</a:t>
            </a:r>
          </a:p>
          <a:p>
            <a:pPr lvl="2">
              <a:lnSpc>
                <a:spcPct val="90000"/>
              </a:lnSpc>
              <a:buClr>
                <a:srgbClr val="FCC40D"/>
              </a:buClr>
            </a:pPr>
            <a:r>
              <a:rPr lang="es-ES_tradnl" sz="1600" dirty="0">
                <a:solidFill>
                  <a:prstClr val="white">
                    <a:lumMod val="50000"/>
                  </a:prstClr>
                </a:solidFill>
                <a:cs typeface="Gotham Book"/>
              </a:rPr>
              <a:t>La </a:t>
            </a:r>
            <a:r>
              <a:rPr lang="es-ES_tradnl" sz="1600" b="1" dirty="0">
                <a:solidFill>
                  <a:srgbClr val="64075D"/>
                </a:solidFill>
                <a:cs typeface="Gotham Book"/>
              </a:rPr>
              <a:t>escala LANSS</a:t>
            </a:r>
            <a:r>
              <a:rPr lang="es-ES_tradnl" sz="1600" dirty="0">
                <a:solidFill>
                  <a:prstClr val="white">
                    <a:lumMod val="50000"/>
                  </a:prstClr>
                </a:solidFill>
                <a:cs typeface="Gotham Book"/>
              </a:rPr>
              <a:t>: útil en pacientes con </a:t>
            </a:r>
            <a:r>
              <a:rPr lang="es-ES_tradnl" sz="1600" dirty="0">
                <a:solidFill>
                  <a:srgbClr val="64075D"/>
                </a:solidFill>
                <a:cs typeface="Gotham Book"/>
              </a:rPr>
              <a:t>dolor intenso </a:t>
            </a:r>
            <a:r>
              <a:rPr lang="es-ES_tradnl" sz="1600" dirty="0">
                <a:solidFill>
                  <a:prstClr val="white">
                    <a:lumMod val="50000"/>
                  </a:prstClr>
                </a:solidFill>
                <a:cs typeface="Gotham Book"/>
              </a:rPr>
              <a:t>y no está presente a diario</a:t>
            </a:r>
          </a:p>
          <a:p>
            <a:pPr lvl="1">
              <a:lnSpc>
                <a:spcPct val="90000"/>
              </a:lnSpc>
              <a:buClr>
                <a:srgbClr val="64075D"/>
              </a:buClr>
              <a:buFont typeface="Arial"/>
              <a:buChar char="•"/>
            </a:pPr>
            <a:r>
              <a:rPr lang="es-ES_tradnl" sz="1600" dirty="0">
                <a:solidFill>
                  <a:prstClr val="white">
                    <a:lumMod val="50000"/>
                  </a:prstClr>
                </a:solidFill>
                <a:cs typeface="Gotham Book"/>
              </a:rPr>
              <a:t>Hay signos clínicos adicionales que pueden indicar compromiso de los nervios motor y </a:t>
            </a:r>
            <a:r>
              <a:rPr lang="es-ES_tradnl" sz="1600" dirty="0" smtClean="0">
                <a:solidFill>
                  <a:prstClr val="white">
                    <a:lumMod val="50000"/>
                  </a:prstClr>
                </a:solidFill>
                <a:cs typeface="Gotham Book"/>
              </a:rPr>
              <a:t>autonómico.</a:t>
            </a:r>
          </a:p>
          <a:p>
            <a:pPr lvl="1">
              <a:lnSpc>
                <a:spcPct val="90000"/>
              </a:lnSpc>
              <a:buClr>
                <a:srgbClr val="64075D"/>
              </a:buClr>
              <a:buFont typeface="Arial"/>
              <a:buChar char="•"/>
            </a:pPr>
            <a:endParaRPr lang="es-ES_tradnl" sz="1600" dirty="0" smtClean="0">
              <a:solidFill>
                <a:prstClr val="white">
                  <a:lumMod val="50000"/>
                </a:prstClr>
              </a:solidFill>
              <a:cs typeface="Gotham Book"/>
            </a:endParaRPr>
          </a:p>
          <a:p>
            <a:pPr lvl="1">
              <a:lnSpc>
                <a:spcPct val="90000"/>
              </a:lnSpc>
              <a:buClr>
                <a:srgbClr val="64075D"/>
              </a:buClr>
              <a:buFont typeface="Arial"/>
              <a:buChar char="•"/>
            </a:pPr>
            <a:endParaRPr lang="es-ES_tradnl" sz="1600" dirty="0">
              <a:solidFill>
                <a:prstClr val="white">
                  <a:lumMod val="50000"/>
                </a:prstClr>
              </a:solidFill>
              <a:cs typeface="Gotham Book"/>
            </a:endParaRPr>
          </a:p>
          <a:p>
            <a:pPr lvl="0">
              <a:buClr>
                <a:srgbClr val="64075D"/>
              </a:buClr>
            </a:pPr>
            <a:endParaRPr lang="es-ES_tradnl" sz="1600" dirty="0" smtClean="0">
              <a:solidFill>
                <a:prstClr val="white">
                  <a:lumMod val="50000"/>
                </a:prstClr>
              </a:solidFill>
              <a:cs typeface="Gotham Book"/>
            </a:endParaRPr>
          </a:p>
          <a:p>
            <a:pPr marL="0" indent="0">
              <a:buNone/>
            </a:pPr>
            <a:endParaRPr lang="es-ES_tradnl" sz="800" dirty="0" smtClean="0">
              <a:solidFill>
                <a:srgbClr val="7F7F7F"/>
              </a:solidFill>
              <a:cs typeface="Gotham Book"/>
            </a:endParaRPr>
          </a:p>
          <a:p>
            <a:pPr marL="0" indent="0">
              <a:buNone/>
            </a:pPr>
            <a:endParaRPr lang="es-ES_tradnl" sz="1600" baseline="30000" dirty="0">
              <a:solidFill>
                <a:prstClr val="white">
                  <a:lumMod val="50000"/>
                </a:prstClr>
              </a:solidFill>
              <a:cs typeface="Gotham Book"/>
            </a:endParaRPr>
          </a:p>
          <a:p>
            <a:pPr marL="0" indent="0">
              <a:buNone/>
            </a:pPr>
            <a:endParaRPr lang="es-ES_tradnl" sz="1600" dirty="0">
              <a:solidFill>
                <a:srgbClr val="7F7F7F"/>
              </a:solidFill>
              <a:cs typeface="Gotham Book"/>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53477329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NEUROPÁTICO</a:t>
            </a:r>
            <a:endParaRPr lang="es-ES_tradnl" sz="4000" b="1" dirty="0">
              <a:solidFill>
                <a:srgbClr val="FCC40D"/>
              </a:solidFill>
              <a:latin typeface="Calibri"/>
              <a:cs typeface="Calibri"/>
            </a:endParaRPr>
          </a:p>
        </p:txBody>
      </p:sp>
      <p:sp>
        <p:nvSpPr>
          <p:cNvPr id="6" name="Marcador de contenido 2"/>
          <p:cNvSpPr>
            <a:spLocks noGrp="1"/>
          </p:cNvSpPr>
          <p:nvPr>
            <p:ph idx="1"/>
          </p:nvPr>
        </p:nvSpPr>
        <p:spPr>
          <a:xfrm>
            <a:off x="457200" y="1826277"/>
            <a:ext cx="8229600" cy="3483848"/>
          </a:xfrm>
        </p:spPr>
        <p:txBody>
          <a:bodyPr/>
          <a:lstStyle/>
          <a:p>
            <a:pPr lvl="0">
              <a:buBlip>
                <a:blip r:embed="rId3"/>
              </a:buBlip>
            </a:pPr>
            <a:r>
              <a:rPr lang="es-ES_tradnl" sz="1600" b="1" dirty="0" smtClean="0">
                <a:solidFill>
                  <a:srgbClr val="64075D"/>
                </a:solidFill>
                <a:cs typeface="Gotham Book"/>
              </a:rPr>
              <a:t>Muy complejo</a:t>
            </a:r>
            <a:r>
              <a:rPr lang="es-ES_tradnl" sz="1600" dirty="0" smtClean="0">
                <a:solidFill>
                  <a:prstClr val="white">
                    <a:lumMod val="50000"/>
                  </a:prstClr>
                </a:solidFill>
                <a:cs typeface="Gotham Book"/>
              </a:rPr>
              <a:t>: </a:t>
            </a:r>
            <a:r>
              <a:rPr lang="es-ES_tradnl" sz="1600" i="1" dirty="0" smtClean="0">
                <a:solidFill>
                  <a:prstClr val="white">
                    <a:lumMod val="50000"/>
                  </a:prstClr>
                </a:solidFill>
                <a:cs typeface="Gotham Book"/>
              </a:rPr>
              <a:t>Pacientes </a:t>
            </a:r>
            <a:r>
              <a:rPr lang="es-ES_tradnl" sz="1600" i="1" dirty="0">
                <a:solidFill>
                  <a:prstClr val="white">
                    <a:lumMod val="50000"/>
                  </a:prstClr>
                </a:solidFill>
                <a:cs typeface="Gotham Book"/>
              </a:rPr>
              <a:t>con </a:t>
            </a:r>
            <a:r>
              <a:rPr lang="es-ES_tradnl" sz="1600" i="1" dirty="0" smtClean="0">
                <a:solidFill>
                  <a:prstClr val="white">
                    <a:lumMod val="50000"/>
                  </a:prstClr>
                </a:solidFill>
                <a:cs typeface="Gotham Book"/>
              </a:rPr>
              <a:t>la </a:t>
            </a:r>
            <a:r>
              <a:rPr lang="es-ES_tradnl" sz="1600" i="1" dirty="0">
                <a:solidFill>
                  <a:prstClr val="white">
                    <a:lumMod val="50000"/>
                  </a:prstClr>
                </a:solidFill>
                <a:cs typeface="Gotham Book"/>
              </a:rPr>
              <a:t>misma clínica responden de forma diferente al mismo tratamiento </a:t>
            </a:r>
            <a:r>
              <a:rPr lang="es-ES_tradnl" sz="1600" i="1" dirty="0" smtClean="0">
                <a:solidFill>
                  <a:prstClr val="white">
                    <a:lumMod val="50000"/>
                  </a:prstClr>
                </a:solidFill>
                <a:cs typeface="Gotham Book"/>
              </a:rPr>
              <a:t>farmacológico</a:t>
            </a:r>
          </a:p>
          <a:p>
            <a:pPr lvl="0">
              <a:buBlip>
                <a:blip r:embed="rId3"/>
              </a:buBlip>
            </a:pPr>
            <a:endParaRPr lang="es-ES_tradnl" sz="800" i="1" dirty="0" smtClean="0">
              <a:solidFill>
                <a:prstClr val="white">
                  <a:lumMod val="50000"/>
                </a:prstClr>
              </a:solidFill>
              <a:cs typeface="Gotham Book"/>
            </a:endParaRPr>
          </a:p>
          <a:p>
            <a:pPr lvl="0">
              <a:buBlip>
                <a:blip r:embed="rId3"/>
              </a:buBlip>
            </a:pPr>
            <a:r>
              <a:rPr lang="es-ES_tradnl" sz="1600" dirty="0" smtClean="0">
                <a:solidFill>
                  <a:prstClr val="white">
                    <a:lumMod val="50000"/>
                  </a:prstClr>
                </a:solidFill>
                <a:cs typeface="Gotham Book"/>
              </a:rPr>
              <a:t>Se </a:t>
            </a:r>
            <a:r>
              <a:rPr lang="es-ES_tradnl" sz="1600" dirty="0">
                <a:solidFill>
                  <a:prstClr val="white">
                    <a:lumMod val="50000"/>
                  </a:prstClr>
                </a:solidFill>
                <a:cs typeface="Gotham Book"/>
              </a:rPr>
              <a:t>recomienda seguir las guías de Dolor </a:t>
            </a:r>
            <a:r>
              <a:rPr lang="es-ES_tradnl" sz="1600" dirty="0" err="1">
                <a:solidFill>
                  <a:prstClr val="white">
                    <a:lumMod val="50000"/>
                  </a:prstClr>
                </a:solidFill>
                <a:cs typeface="Gotham Book"/>
              </a:rPr>
              <a:t>Neuropático</a:t>
            </a:r>
            <a:r>
              <a:rPr lang="es-ES_tradnl" sz="1600" dirty="0">
                <a:solidFill>
                  <a:prstClr val="white">
                    <a:lumMod val="50000"/>
                  </a:prstClr>
                </a:solidFill>
                <a:cs typeface="Gotham Book"/>
              </a:rPr>
              <a:t> publicadas en DN no </a:t>
            </a:r>
            <a:r>
              <a:rPr lang="es-ES_tradnl" sz="1600" dirty="0" smtClean="0">
                <a:solidFill>
                  <a:prstClr val="white">
                    <a:lumMod val="50000"/>
                  </a:prstClr>
                </a:solidFill>
                <a:cs typeface="Gotham Book"/>
              </a:rPr>
              <a:t>oncológico: </a:t>
            </a:r>
            <a:r>
              <a:rPr lang="es-ES_tradnl" sz="1600" i="1" dirty="0" smtClean="0">
                <a:solidFill>
                  <a:prstClr val="white">
                    <a:lumMod val="50000"/>
                  </a:prstClr>
                </a:solidFill>
                <a:cs typeface="Gotham Book"/>
              </a:rPr>
              <a:t>No </a:t>
            </a:r>
            <a:r>
              <a:rPr lang="es-ES_tradnl" sz="1600" i="1" dirty="0">
                <a:solidFill>
                  <a:prstClr val="white">
                    <a:lumMod val="50000"/>
                  </a:prstClr>
                </a:solidFill>
                <a:cs typeface="Gotham Book"/>
              </a:rPr>
              <a:t>existen estudios en este grupo </a:t>
            </a:r>
            <a:r>
              <a:rPr lang="es-ES_tradnl" sz="1600" i="1" dirty="0" smtClean="0">
                <a:solidFill>
                  <a:prstClr val="white">
                    <a:lumMod val="50000"/>
                  </a:prstClr>
                </a:solidFill>
                <a:cs typeface="Gotham Book"/>
              </a:rPr>
              <a:t>poblacional</a:t>
            </a:r>
          </a:p>
          <a:p>
            <a:pPr lvl="0">
              <a:buBlip>
                <a:blip r:embed="rId3"/>
              </a:buBlip>
            </a:pPr>
            <a:endParaRPr lang="es-ES_tradnl" sz="800" dirty="0">
              <a:solidFill>
                <a:prstClr val="white">
                  <a:lumMod val="50000"/>
                </a:prstClr>
              </a:solidFill>
              <a:cs typeface="Gotham Book"/>
            </a:endParaRPr>
          </a:p>
          <a:p>
            <a:pPr lvl="0">
              <a:buBlip>
                <a:blip r:embed="rId3"/>
              </a:buBlip>
            </a:pPr>
            <a:r>
              <a:rPr lang="es-ES_tradnl" sz="1600" dirty="0">
                <a:solidFill>
                  <a:prstClr val="white">
                    <a:lumMod val="50000"/>
                  </a:prstClr>
                </a:solidFill>
                <a:cs typeface="Gotham Book"/>
              </a:rPr>
              <a:t>Como la mayoría de las veces el dolor es </a:t>
            </a:r>
            <a:r>
              <a:rPr lang="es-ES_tradnl" sz="1600" dirty="0" smtClean="0">
                <a:solidFill>
                  <a:prstClr val="white">
                    <a:lumMod val="50000"/>
                  </a:prstClr>
                </a:solidFill>
                <a:cs typeface="Gotham Book"/>
              </a:rPr>
              <a:t>mixto, </a:t>
            </a:r>
            <a:r>
              <a:rPr lang="es-ES_tradnl" sz="1600" dirty="0">
                <a:solidFill>
                  <a:prstClr val="white">
                    <a:lumMod val="50000"/>
                  </a:prstClr>
                </a:solidFill>
                <a:cs typeface="Gotham Book"/>
              </a:rPr>
              <a:t>se recomienda la </a:t>
            </a:r>
            <a:r>
              <a:rPr lang="es-ES_tradnl" sz="1600" b="1" dirty="0">
                <a:solidFill>
                  <a:srgbClr val="64075D"/>
                </a:solidFill>
                <a:cs typeface="Gotham Book"/>
              </a:rPr>
              <a:t>asociación de fármacos </a:t>
            </a:r>
            <a:r>
              <a:rPr lang="es-ES_tradnl" sz="1600" dirty="0">
                <a:solidFill>
                  <a:prstClr val="white">
                    <a:lumMod val="50000"/>
                  </a:prstClr>
                </a:solidFill>
                <a:cs typeface="Gotham Book"/>
              </a:rPr>
              <a:t>con distintas dianas terapéuticas. </a:t>
            </a:r>
          </a:p>
          <a:p>
            <a:pPr marL="457200" lvl="1" indent="0">
              <a:buNone/>
            </a:pPr>
            <a:r>
              <a:rPr lang="es-ES_tradnl" sz="1600" i="1" dirty="0" err="1">
                <a:solidFill>
                  <a:prstClr val="white">
                    <a:lumMod val="50000"/>
                  </a:prstClr>
                </a:solidFill>
                <a:cs typeface="Gotham Book"/>
              </a:rPr>
              <a:t>Gabapentina</a:t>
            </a:r>
            <a:r>
              <a:rPr lang="es-ES_tradnl" sz="1600" i="1" dirty="0">
                <a:solidFill>
                  <a:prstClr val="white">
                    <a:lumMod val="50000"/>
                  </a:prstClr>
                </a:solidFill>
                <a:cs typeface="Gotham Book"/>
              </a:rPr>
              <a:t>/</a:t>
            </a:r>
            <a:r>
              <a:rPr lang="es-ES_tradnl" sz="1600" i="1" dirty="0" err="1">
                <a:solidFill>
                  <a:prstClr val="white">
                    <a:lumMod val="50000"/>
                  </a:prstClr>
                </a:solidFill>
                <a:cs typeface="Gotham Book"/>
              </a:rPr>
              <a:t>pregabalina</a:t>
            </a:r>
            <a:r>
              <a:rPr lang="es-ES_tradnl" sz="1600" i="1" dirty="0">
                <a:solidFill>
                  <a:prstClr val="white">
                    <a:lumMod val="50000"/>
                  </a:prstClr>
                </a:solidFill>
                <a:cs typeface="Gotham Book"/>
              </a:rPr>
              <a:t> + opiáceos podría no ser beneficiosa en pacientes que sufren de cáncer </a:t>
            </a:r>
            <a:r>
              <a:rPr lang="es-ES_tradnl" sz="1600" i="1" dirty="0" err="1">
                <a:solidFill>
                  <a:prstClr val="white">
                    <a:lumMod val="50000"/>
                  </a:prstClr>
                </a:solidFill>
                <a:cs typeface="Gotham Book"/>
              </a:rPr>
              <a:t>neuropático</a:t>
            </a:r>
            <a:r>
              <a:rPr lang="es-ES_tradnl" sz="1600" i="1" dirty="0">
                <a:solidFill>
                  <a:prstClr val="white">
                    <a:lumMod val="50000"/>
                  </a:prstClr>
                </a:solidFill>
                <a:cs typeface="Gotham Book"/>
              </a:rPr>
              <a:t> con dolor no causado por NIQT y sí en el causado por infiltración neuronal o compresión de tumores </a:t>
            </a:r>
            <a:r>
              <a:rPr lang="es-ES_tradnl" sz="1600" i="1" dirty="0">
                <a:solidFill>
                  <a:prstClr val="white">
                    <a:lumMod val="50000"/>
                  </a:prstClr>
                </a:solidFill>
                <a:latin typeface="Wingdings"/>
                <a:ea typeface="Wingdings"/>
                <a:cs typeface="Wingdings"/>
                <a:sym typeface="Wingdings"/>
              </a:rPr>
              <a:t></a:t>
            </a:r>
            <a:r>
              <a:rPr lang="es-ES_tradnl" sz="1600" i="1" dirty="0" smtClean="0">
                <a:solidFill>
                  <a:prstClr val="white">
                    <a:lumMod val="50000"/>
                  </a:prstClr>
                </a:solidFill>
                <a:cs typeface="Gotham Book"/>
              </a:rPr>
              <a:t> </a:t>
            </a:r>
            <a:r>
              <a:rPr lang="es-ES_tradnl" sz="1600" i="1" dirty="0">
                <a:solidFill>
                  <a:prstClr val="white">
                    <a:lumMod val="50000"/>
                  </a:prstClr>
                </a:solidFill>
                <a:cs typeface="Gotham Book"/>
              </a:rPr>
              <a:t>Adecuada analgesia con ↓ dosis de </a:t>
            </a:r>
            <a:r>
              <a:rPr lang="es-ES_tradnl" sz="1600" i="1" dirty="0" smtClean="0">
                <a:solidFill>
                  <a:prstClr val="white">
                    <a:lumMod val="50000"/>
                  </a:prstClr>
                </a:solidFill>
                <a:cs typeface="Gotham Book"/>
              </a:rPr>
              <a:t>opioides</a:t>
            </a:r>
          </a:p>
          <a:p>
            <a:pPr marL="457200" lvl="1" indent="0">
              <a:buNone/>
            </a:pPr>
            <a:endParaRPr lang="es-ES_tradnl" sz="800" i="1" dirty="0" smtClean="0">
              <a:solidFill>
                <a:prstClr val="white">
                  <a:lumMod val="50000"/>
                </a:prstClr>
              </a:solidFill>
              <a:cs typeface="Gotham Book"/>
            </a:endParaRPr>
          </a:p>
          <a:p>
            <a:pPr lvl="0">
              <a:lnSpc>
                <a:spcPct val="90000"/>
              </a:lnSpc>
              <a:buBlip>
                <a:blip r:embed="rId3"/>
              </a:buBlip>
            </a:pPr>
            <a:r>
              <a:rPr lang="es-ES_tradnl" sz="1600" dirty="0">
                <a:solidFill>
                  <a:prstClr val="white">
                    <a:lumMod val="50000"/>
                  </a:prstClr>
                </a:solidFill>
                <a:cs typeface="Gotham Book"/>
              </a:rPr>
              <a:t>Las </a:t>
            </a:r>
            <a:r>
              <a:rPr lang="es-ES_tradnl" sz="1600" b="1" dirty="0">
                <a:solidFill>
                  <a:srgbClr val="64075D"/>
                </a:solidFill>
                <a:cs typeface="Gotham Book"/>
              </a:rPr>
              <a:t>técnicas preventivas y no farmacológicas </a:t>
            </a:r>
            <a:r>
              <a:rPr lang="es-ES_tradnl" sz="1600" dirty="0">
                <a:solidFill>
                  <a:prstClr val="white">
                    <a:lumMod val="50000"/>
                  </a:prstClr>
                </a:solidFill>
                <a:cs typeface="Gotham Book"/>
              </a:rPr>
              <a:t>(analgesia </a:t>
            </a:r>
            <a:r>
              <a:rPr lang="es-ES_tradnl" sz="1600" dirty="0" err="1">
                <a:solidFill>
                  <a:prstClr val="white">
                    <a:lumMod val="50000"/>
                  </a:prstClr>
                </a:solidFill>
                <a:cs typeface="Gotham Book"/>
              </a:rPr>
              <a:t>intra</a:t>
            </a:r>
            <a:r>
              <a:rPr lang="es-ES_tradnl" sz="1600" dirty="0">
                <a:solidFill>
                  <a:prstClr val="white">
                    <a:lumMod val="50000"/>
                  </a:prstClr>
                </a:solidFill>
                <a:cs typeface="Gotham Book"/>
              </a:rPr>
              <a:t> y postoperatorias, fisioterapia, psicoterapia, terapia cognitivo-conductual) pueden reducir la incidencia y gravedad del DN después del </a:t>
            </a:r>
            <a:r>
              <a:rPr lang="es-ES_tradnl" sz="1600" dirty="0" smtClean="0">
                <a:solidFill>
                  <a:prstClr val="white">
                    <a:lumMod val="50000"/>
                  </a:prstClr>
                </a:solidFill>
                <a:cs typeface="Gotham Book"/>
              </a:rPr>
              <a:t>tratamiento: </a:t>
            </a:r>
            <a:r>
              <a:rPr lang="es-ES_tradnl" sz="1600" i="1" dirty="0" smtClean="0">
                <a:solidFill>
                  <a:prstClr val="white">
                    <a:lumMod val="50000"/>
                  </a:prstClr>
                </a:solidFill>
                <a:cs typeface="Gotham Book"/>
              </a:rPr>
              <a:t>No </a:t>
            </a:r>
            <a:r>
              <a:rPr lang="es-ES_tradnl" sz="1600" i="1" dirty="0">
                <a:solidFill>
                  <a:prstClr val="white">
                    <a:lumMod val="50000"/>
                  </a:prstClr>
                </a:solidFill>
                <a:cs typeface="Gotham Book"/>
              </a:rPr>
              <a:t>existen evidencias en su </a:t>
            </a:r>
            <a:r>
              <a:rPr lang="es-ES_tradnl" sz="1600" i="1" dirty="0" smtClean="0">
                <a:solidFill>
                  <a:prstClr val="white">
                    <a:lumMod val="50000"/>
                  </a:prstClr>
                </a:solidFill>
                <a:cs typeface="Gotham Book"/>
              </a:rPr>
              <a:t>uso</a:t>
            </a:r>
          </a:p>
          <a:p>
            <a:pPr lvl="0">
              <a:lnSpc>
                <a:spcPct val="90000"/>
              </a:lnSpc>
              <a:buBlip>
                <a:blip r:embed="rId3"/>
              </a:buBlip>
            </a:pPr>
            <a:endParaRPr lang="es-ES_tradnl" sz="800" i="1" dirty="0" smtClean="0">
              <a:solidFill>
                <a:prstClr val="white">
                  <a:lumMod val="50000"/>
                </a:prstClr>
              </a:solidFill>
              <a:cs typeface="Gotham Book"/>
            </a:endParaRPr>
          </a:p>
          <a:p>
            <a:pPr lvl="0">
              <a:buBlip>
                <a:blip r:embed="rId3"/>
              </a:buBlip>
            </a:pPr>
            <a:r>
              <a:rPr lang="es-ES_tradnl" sz="1600" dirty="0" smtClean="0">
                <a:solidFill>
                  <a:prstClr val="white">
                    <a:lumMod val="50000"/>
                  </a:prstClr>
                </a:solidFill>
                <a:cs typeface="Gotham Book"/>
              </a:rPr>
              <a:t>El </a:t>
            </a:r>
            <a:r>
              <a:rPr lang="es-ES_tradnl" sz="1600" b="1" dirty="0">
                <a:solidFill>
                  <a:srgbClr val="64075D"/>
                </a:solidFill>
                <a:cs typeface="Gotham Book"/>
              </a:rPr>
              <a:t>tratamiento intervencionista </a:t>
            </a:r>
            <a:r>
              <a:rPr lang="es-ES_tradnl" sz="1600" dirty="0">
                <a:solidFill>
                  <a:prstClr val="white">
                    <a:lumMod val="50000"/>
                  </a:prstClr>
                </a:solidFill>
                <a:cs typeface="Gotham Book"/>
              </a:rPr>
              <a:t>está indicado en pacientes refractarios y tiene uno de sus pilares la terapia </a:t>
            </a:r>
            <a:r>
              <a:rPr lang="es-ES_tradnl" sz="1600" dirty="0" err="1" smtClean="0">
                <a:solidFill>
                  <a:prstClr val="white">
                    <a:lumMod val="50000"/>
                  </a:prstClr>
                </a:solidFill>
                <a:cs typeface="Gotham Book"/>
              </a:rPr>
              <a:t>intratecal</a:t>
            </a:r>
            <a:r>
              <a:rPr lang="es-ES_tradnl" sz="1600" dirty="0" smtClean="0">
                <a:solidFill>
                  <a:prstClr val="white">
                    <a:lumMod val="50000"/>
                  </a:prstClr>
                </a:solidFill>
                <a:cs typeface="Gotham Book"/>
              </a:rPr>
              <a:t>.</a:t>
            </a:r>
            <a:endParaRPr lang="es-ES_tradnl" sz="1600" dirty="0">
              <a:solidFill>
                <a:prstClr val="white">
                  <a:lumMod val="50000"/>
                </a:prstClr>
              </a:solidFill>
              <a:cs typeface="Gotham Book"/>
            </a:endParaRPr>
          </a:p>
          <a:p>
            <a:pPr marL="457200" lvl="1" indent="0">
              <a:buNone/>
            </a:pPr>
            <a:endParaRPr lang="es-ES_tradnl" sz="1600" i="1" dirty="0" smtClean="0">
              <a:solidFill>
                <a:prstClr val="white">
                  <a:lumMod val="50000"/>
                </a:prstClr>
              </a:solidFill>
              <a:cs typeface="Gotham Book"/>
            </a:endParaRPr>
          </a:p>
          <a:p>
            <a:pPr marL="457200" lvl="1" indent="0">
              <a:buNone/>
            </a:pPr>
            <a:endParaRPr lang="es-ES_tradnl" sz="1600" i="1" dirty="0" smtClean="0">
              <a:solidFill>
                <a:prstClr val="white">
                  <a:lumMod val="50000"/>
                </a:prstClr>
              </a:solidFill>
              <a:cs typeface="Gotham Book"/>
            </a:endParaRPr>
          </a:p>
          <a:p>
            <a:pPr marL="0" indent="0">
              <a:buNone/>
            </a:pPr>
            <a:endParaRPr lang="es-ES_tradnl" sz="800" dirty="0" smtClean="0">
              <a:solidFill>
                <a:srgbClr val="7F7F7F"/>
              </a:solidFill>
              <a:cs typeface="Gotham Book"/>
            </a:endParaRPr>
          </a:p>
          <a:p>
            <a:pPr marL="0" indent="0">
              <a:buNone/>
            </a:pPr>
            <a:endParaRPr lang="es-ES_tradnl" sz="1600" baseline="30000" dirty="0">
              <a:solidFill>
                <a:prstClr val="white">
                  <a:lumMod val="50000"/>
                </a:prstClr>
              </a:solidFill>
              <a:cs typeface="Gotham Book"/>
            </a:endParaRPr>
          </a:p>
          <a:p>
            <a:pPr marL="0" indent="0">
              <a:buNone/>
            </a:pPr>
            <a:endParaRPr lang="es-ES_tradnl" sz="1600" dirty="0">
              <a:solidFill>
                <a:srgbClr val="7F7F7F"/>
              </a:solidFill>
              <a:cs typeface="Gotham Book"/>
            </a:endParaRPr>
          </a:p>
        </p:txBody>
      </p:sp>
      <p:sp>
        <p:nvSpPr>
          <p:cNvPr id="7" name="Rectángulo 6"/>
          <p:cNvSpPr/>
          <p:nvPr/>
        </p:nvSpPr>
        <p:spPr>
          <a:xfrm>
            <a:off x="450636" y="1241400"/>
            <a:ext cx="7847660" cy="523220"/>
          </a:xfrm>
          <a:prstGeom prst="rect">
            <a:avLst/>
          </a:prstGeom>
        </p:spPr>
        <p:txBody>
          <a:bodyPr wrap="square">
            <a:spAutoFit/>
          </a:bodyPr>
          <a:lstStyle/>
          <a:p>
            <a:endParaRPr lang="es-ES_tradnl" sz="2800" b="1" dirty="0">
              <a:solidFill>
                <a:srgbClr val="FCC40D"/>
              </a:solidFill>
              <a:cs typeface="Calibri"/>
            </a:endParaRPr>
          </a:p>
        </p:txBody>
      </p:sp>
      <p:sp>
        <p:nvSpPr>
          <p:cNvPr id="8" name="Rectángulo 7"/>
          <p:cNvSpPr/>
          <p:nvPr/>
        </p:nvSpPr>
        <p:spPr>
          <a:xfrm>
            <a:off x="603036" y="1360953"/>
            <a:ext cx="7847660" cy="523220"/>
          </a:xfrm>
          <a:prstGeom prst="rect">
            <a:avLst/>
          </a:prstGeom>
        </p:spPr>
        <p:txBody>
          <a:bodyPr wrap="square">
            <a:spAutoFit/>
          </a:bodyPr>
          <a:lstStyle/>
          <a:p>
            <a:r>
              <a:rPr lang="es-ES_tradnl" sz="2800" b="1" dirty="0" smtClean="0">
                <a:solidFill>
                  <a:srgbClr val="FCC40D"/>
                </a:solidFill>
                <a:cs typeface="Calibri"/>
              </a:rPr>
              <a:t>TRATAMIENTO</a:t>
            </a:r>
            <a:endParaRPr lang="es-ES_tradnl" sz="2800" b="1" dirty="0">
              <a:solidFill>
                <a:srgbClr val="FCC40D"/>
              </a:solidFill>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8107516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NEUROPÁTICO</a:t>
            </a:r>
            <a:endParaRPr lang="es-ES_tradnl" sz="4000" b="1" dirty="0">
              <a:solidFill>
                <a:srgbClr val="FCC40D"/>
              </a:solidFill>
              <a:latin typeface="Calibri"/>
              <a:cs typeface="Calibri"/>
            </a:endParaRPr>
          </a:p>
        </p:txBody>
      </p:sp>
      <p:pic>
        <p:nvPicPr>
          <p:cNvPr id="8" name="Imagen 10" descr="Captura de pantalla 2017-09-05 a las 15.36.40.png"/>
          <p:cNvPicPr>
            <a:picLocks noChangeAspect="1"/>
          </p:cNvPicPr>
          <p:nvPr/>
        </p:nvPicPr>
        <p:blipFill rotWithShape="1">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b="2975"/>
          <a:stretch/>
        </p:blipFill>
        <p:spPr bwMode="auto">
          <a:xfrm>
            <a:off x="1003300" y="1571625"/>
            <a:ext cx="6405563" cy="4689546"/>
          </a:xfrm>
          <a:prstGeom prst="rect">
            <a:avLst/>
          </a:prstGeom>
          <a:noFill/>
          <a:ln>
            <a:noFill/>
          </a:ln>
          <a:extLst>
            <a:ext uri="{909E8E84-426E-40dd-AFC4-6F175D3DCCD1}">
              <a14:hiddenFill xmlns:a="http://schemas.openxmlformats.org/drawingml/2006/main" xmlns:r="http://schemas.openxmlformats.org/officeDocument/2006/relationships" xmlns:p="http://schemas.openxmlformats.org/presentationml/2006/main" xmlns="" xmlns:a14="http://schemas.microsoft.com/office/drawing/2010/main" xmlns:mv="urn:schemas-microsoft-com:mac:vml" xmlns:mc="http://schemas.openxmlformats.org/markup-compatibility/2006">
                <a:solidFill>
                  <a:srgbClr val="FFFFFF"/>
                </a:solidFill>
              </a14:hiddenFill>
            </a:ext>
            <a:ext uri="{91240B29-F687-4f45-9708-019B960494DF}">
              <a14:hiddenLine xmlns:a="http://schemas.openxmlformats.org/drawingml/2006/main" xmlns:r="http://schemas.openxmlformats.org/officeDocument/2006/relationships" xmlns:p="http://schemas.openxmlformats.org/presentationml/2006/main" xmlns=""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9" name="Marcador de contenido 2"/>
          <p:cNvSpPr>
            <a:spLocks noGrp="1"/>
          </p:cNvSpPr>
          <p:nvPr>
            <p:ph idx="1"/>
          </p:nvPr>
        </p:nvSpPr>
        <p:spPr>
          <a:xfrm>
            <a:off x="1440134" y="1258072"/>
            <a:ext cx="5760536" cy="407271"/>
          </a:xfrm>
        </p:spPr>
        <p:txBody>
          <a:bodyPr/>
          <a:lstStyle/>
          <a:p>
            <a:pPr marL="0" lvl="0" indent="0">
              <a:buNone/>
            </a:pPr>
            <a:r>
              <a:rPr lang="es-ES_tradnl" sz="1600" b="1" dirty="0">
                <a:solidFill>
                  <a:srgbClr val="64075D"/>
                </a:solidFill>
                <a:cs typeface="Gotham Book"/>
              </a:rPr>
              <a:t>Tratamiento de dolor </a:t>
            </a:r>
            <a:r>
              <a:rPr lang="es-ES_tradnl" sz="1600" b="1" dirty="0" err="1">
                <a:solidFill>
                  <a:srgbClr val="64075D"/>
                </a:solidFill>
                <a:cs typeface="Gotham Book"/>
              </a:rPr>
              <a:t>neuropático</a:t>
            </a:r>
            <a:r>
              <a:rPr lang="es-ES_tradnl" sz="1600" b="1" dirty="0">
                <a:solidFill>
                  <a:srgbClr val="64075D"/>
                </a:solidFill>
                <a:cs typeface="Gotham Book"/>
              </a:rPr>
              <a:t> </a:t>
            </a:r>
            <a:r>
              <a:rPr lang="es-ES_tradnl" sz="1600" b="1" dirty="0" smtClean="0">
                <a:solidFill>
                  <a:srgbClr val="64075D"/>
                </a:solidFill>
                <a:cs typeface="Gotham Book"/>
              </a:rPr>
              <a:t>oncológico.</a:t>
            </a:r>
            <a:endParaRPr lang="es-ES_tradnl" sz="800" b="1" dirty="0" smtClean="0">
              <a:solidFill>
                <a:srgbClr val="64075D"/>
              </a:solidFill>
              <a:cs typeface="Gotham Book"/>
            </a:endParaRPr>
          </a:p>
          <a:p>
            <a:pPr marL="0" indent="0">
              <a:buNone/>
            </a:pPr>
            <a:endParaRPr lang="es-ES_tradnl" sz="1600" b="1" baseline="30000" dirty="0">
              <a:solidFill>
                <a:srgbClr val="64075D"/>
              </a:solidFill>
              <a:cs typeface="Gotham Book"/>
            </a:endParaRPr>
          </a:p>
          <a:p>
            <a:pPr marL="0" indent="0">
              <a:buNone/>
            </a:pPr>
            <a:endParaRPr lang="es-ES_tradnl" sz="1600" b="1" dirty="0">
              <a:solidFill>
                <a:srgbClr val="64075D"/>
              </a:solidFill>
              <a:cs typeface="Gotham Book"/>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82189625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NEUROPÁTICO</a:t>
            </a:r>
            <a:endParaRPr lang="es-ES_tradnl" sz="4000" b="1" dirty="0">
              <a:solidFill>
                <a:srgbClr val="FCC40D"/>
              </a:solidFill>
              <a:latin typeface="Calibri"/>
              <a:cs typeface="Calibri"/>
            </a:endParaRPr>
          </a:p>
        </p:txBody>
      </p:sp>
      <p:sp>
        <p:nvSpPr>
          <p:cNvPr id="9" name="Marcador de contenido 2"/>
          <p:cNvSpPr>
            <a:spLocks noGrp="1"/>
          </p:cNvSpPr>
          <p:nvPr>
            <p:ph idx="1"/>
          </p:nvPr>
        </p:nvSpPr>
        <p:spPr>
          <a:xfrm>
            <a:off x="1440134" y="1258072"/>
            <a:ext cx="5760536" cy="407271"/>
          </a:xfrm>
        </p:spPr>
        <p:txBody>
          <a:bodyPr/>
          <a:lstStyle/>
          <a:p>
            <a:pPr marL="0" lvl="0" indent="0">
              <a:buNone/>
            </a:pPr>
            <a:r>
              <a:rPr lang="es-ES_tradnl" sz="1600" b="1" dirty="0">
                <a:solidFill>
                  <a:srgbClr val="64075D"/>
                </a:solidFill>
                <a:cs typeface="Gotham Book"/>
              </a:rPr>
              <a:t>Tratamiento de dolor </a:t>
            </a:r>
            <a:r>
              <a:rPr lang="es-ES_tradnl" sz="1600" b="1" dirty="0" err="1">
                <a:solidFill>
                  <a:srgbClr val="64075D"/>
                </a:solidFill>
                <a:cs typeface="Gotham Book"/>
              </a:rPr>
              <a:t>neuropático</a:t>
            </a:r>
            <a:r>
              <a:rPr lang="es-ES_tradnl" sz="1600" b="1" dirty="0">
                <a:solidFill>
                  <a:srgbClr val="64075D"/>
                </a:solidFill>
                <a:cs typeface="Gotham Book"/>
              </a:rPr>
              <a:t> </a:t>
            </a:r>
            <a:r>
              <a:rPr lang="es-ES_tradnl" sz="1600" b="1" dirty="0" smtClean="0">
                <a:solidFill>
                  <a:srgbClr val="64075D"/>
                </a:solidFill>
                <a:cs typeface="Gotham Book"/>
              </a:rPr>
              <a:t>oncológico postquirúrgico.</a:t>
            </a:r>
            <a:endParaRPr lang="es-ES_tradnl" sz="800" b="1" dirty="0" smtClean="0">
              <a:solidFill>
                <a:srgbClr val="64075D"/>
              </a:solidFill>
              <a:cs typeface="Gotham Book"/>
            </a:endParaRPr>
          </a:p>
          <a:p>
            <a:pPr marL="0" indent="0">
              <a:buNone/>
            </a:pPr>
            <a:endParaRPr lang="es-ES_tradnl" sz="1600" b="1" baseline="30000" dirty="0">
              <a:solidFill>
                <a:srgbClr val="64075D"/>
              </a:solidFill>
              <a:cs typeface="Gotham Book"/>
            </a:endParaRPr>
          </a:p>
          <a:p>
            <a:pPr marL="0" indent="0">
              <a:buNone/>
            </a:pPr>
            <a:endParaRPr lang="es-ES_tradnl" sz="1600" b="1" dirty="0">
              <a:solidFill>
                <a:srgbClr val="64075D"/>
              </a:solidFill>
              <a:cs typeface="Gotham Book"/>
            </a:endParaRPr>
          </a:p>
        </p:txBody>
      </p:sp>
      <p:pic>
        <p:nvPicPr>
          <p:cNvPr id="5" name="Imagen 10" descr="Captura de pantalla 2017-09-05 a las 15.39.16.png"/>
          <p:cNvPicPr>
            <a:picLocks noChangeAspect="1"/>
          </p:cNvPicPr>
          <p:nvPr/>
        </p:nvPicPr>
        <p:blipFill rotWithShape="1">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b="2381"/>
          <a:stretch/>
        </p:blipFill>
        <p:spPr bwMode="auto">
          <a:xfrm>
            <a:off x="850900" y="1562085"/>
            <a:ext cx="7054850" cy="4696555"/>
          </a:xfrm>
          <a:prstGeom prst="rect">
            <a:avLst/>
          </a:prstGeom>
          <a:noFill/>
          <a:ln>
            <a:noFill/>
          </a:ln>
          <a:extLst>
            <a:ext uri="{909E8E84-426E-40dd-AFC4-6F175D3DCCD1}">
              <a14:hiddenFill xmlns:a="http://schemas.openxmlformats.org/drawingml/2006/main" xmlns:r="http://schemas.openxmlformats.org/officeDocument/2006/relationships" xmlns:p="http://schemas.openxmlformats.org/presentationml/2006/main" xmlns="" xmlns:a14="http://schemas.microsoft.com/office/drawing/2010/main" xmlns:mv="urn:schemas-microsoft-com:mac:vml" xmlns:mc="http://schemas.openxmlformats.org/markup-compatibility/2006">
                <a:solidFill>
                  <a:srgbClr val="FFFFFF"/>
                </a:solidFill>
              </a14:hiddenFill>
            </a:ext>
            <a:ext uri="{91240B29-F687-4f45-9708-019B960494DF}">
              <a14:hiddenLine xmlns:a="http://schemas.openxmlformats.org/drawingml/2006/main" xmlns:r="http://schemas.openxmlformats.org/officeDocument/2006/relationships" xmlns:p="http://schemas.openxmlformats.org/presentationml/2006/main" xmlns="" xmlns:a14="http://schemas.microsoft.com/office/drawing/2010/main" xmlns:mv="urn:schemas-microsoft-com:mac:vml" xmlns:mc="http://schemas.openxmlformats.org/markup-compatibility/2006" w="9525">
                <a:solidFill>
                  <a:srgbClr val="000000"/>
                </a:solidFill>
                <a:miter lim="800000"/>
                <a:headEnd/>
                <a:tailEnd/>
              </a14:hiddenLine>
            </a:ext>
          </a:extLst>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6043040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NEUROPÁTICO</a:t>
            </a:r>
            <a:endParaRPr lang="es-ES_tradnl" sz="4000" b="1" dirty="0">
              <a:solidFill>
                <a:srgbClr val="FCC40D"/>
              </a:solidFill>
              <a:latin typeface="Calibri"/>
              <a:cs typeface="Calibri"/>
            </a:endParaRPr>
          </a:p>
        </p:txBody>
      </p:sp>
      <p:sp>
        <p:nvSpPr>
          <p:cNvPr id="6" name="Marcador de contenido 2"/>
          <p:cNvSpPr>
            <a:spLocks noGrp="1"/>
          </p:cNvSpPr>
          <p:nvPr>
            <p:ph idx="1"/>
          </p:nvPr>
        </p:nvSpPr>
        <p:spPr>
          <a:xfrm>
            <a:off x="457200" y="2300278"/>
            <a:ext cx="8229600" cy="680978"/>
          </a:xfrm>
        </p:spPr>
        <p:txBody>
          <a:bodyPr/>
          <a:lstStyle/>
          <a:p>
            <a:pPr marL="0" lvl="0" indent="0">
              <a:buNone/>
            </a:pPr>
            <a:r>
              <a:rPr lang="es-ES_tradnl" sz="1600" dirty="0">
                <a:solidFill>
                  <a:prstClr val="white">
                    <a:lumMod val="50000"/>
                  </a:prstClr>
                </a:solidFill>
                <a:cs typeface="Gotham Book"/>
              </a:rPr>
              <a:t>Es la </a:t>
            </a:r>
            <a:r>
              <a:rPr lang="es-ES_tradnl" sz="1600" b="1" dirty="0">
                <a:solidFill>
                  <a:srgbClr val="64075D"/>
                </a:solidFill>
                <a:cs typeface="Gotham Book"/>
              </a:rPr>
              <a:t>complicación neurológica más frecuente del tratamiento del cánce</a:t>
            </a:r>
            <a:r>
              <a:rPr lang="es-ES_tradnl" sz="1600" dirty="0">
                <a:solidFill>
                  <a:prstClr val="white">
                    <a:lumMod val="50000"/>
                  </a:prstClr>
                </a:solidFill>
                <a:cs typeface="Gotham Book"/>
              </a:rPr>
              <a:t>r</a:t>
            </a:r>
          </a:p>
          <a:p>
            <a:pPr lvl="0">
              <a:buBlip>
                <a:blip r:embed="rId3"/>
              </a:buBlip>
            </a:pPr>
            <a:r>
              <a:rPr lang="es-ES_tradnl" sz="1600" dirty="0" smtClean="0">
                <a:solidFill>
                  <a:prstClr val="white">
                    <a:lumMod val="50000"/>
                  </a:prstClr>
                </a:solidFill>
                <a:cs typeface="Gotham Book"/>
              </a:rPr>
              <a:t>Altera </a:t>
            </a:r>
            <a:r>
              <a:rPr lang="es-ES_tradnl" sz="1600" dirty="0">
                <a:solidFill>
                  <a:prstClr val="white">
                    <a:lumMod val="50000"/>
                  </a:prstClr>
                </a:solidFill>
                <a:cs typeface="Gotham Book"/>
              </a:rPr>
              <a:t>la calidad de vida por el </a:t>
            </a:r>
            <a:r>
              <a:rPr lang="es-ES_tradnl" sz="1600" dirty="0" smtClean="0">
                <a:solidFill>
                  <a:prstClr val="white">
                    <a:lumMod val="50000"/>
                  </a:prstClr>
                </a:solidFill>
                <a:cs typeface="Gotham Book"/>
              </a:rPr>
              <a:t>dolor</a:t>
            </a:r>
          </a:p>
          <a:p>
            <a:pPr lvl="0">
              <a:buBlip>
                <a:blip r:embed="rId3"/>
              </a:buBlip>
            </a:pPr>
            <a:r>
              <a:rPr lang="es-ES_tradnl" sz="1600" dirty="0">
                <a:solidFill>
                  <a:prstClr val="white">
                    <a:lumMod val="50000"/>
                  </a:prstClr>
                </a:solidFill>
                <a:cs typeface="Gotham Book"/>
              </a:rPr>
              <a:t>Puede tener repercusiones en el tratamiento con importantes consecuencias </a:t>
            </a:r>
            <a:r>
              <a:rPr lang="es-ES_tradnl" sz="1600" dirty="0" err="1">
                <a:solidFill>
                  <a:prstClr val="white">
                    <a:lumMod val="50000"/>
                  </a:prstClr>
                </a:solidFill>
                <a:cs typeface="Gotham Book"/>
              </a:rPr>
              <a:t>pronósticas</a:t>
            </a:r>
            <a:r>
              <a:rPr lang="es-ES_tradnl" sz="1600" dirty="0">
                <a:solidFill>
                  <a:prstClr val="white">
                    <a:lumMod val="50000"/>
                  </a:prstClr>
                </a:solidFill>
                <a:cs typeface="Gotham Book"/>
              </a:rPr>
              <a:t> y económicas </a:t>
            </a:r>
            <a:r>
              <a:rPr lang="es-ES_tradnl" sz="1600" dirty="0" smtClean="0">
                <a:solidFill>
                  <a:prstClr val="white">
                    <a:lumMod val="50000"/>
                  </a:prstClr>
                </a:solidFill>
                <a:cs typeface="Gotham Book"/>
              </a:rPr>
              <a:t>adversas</a:t>
            </a:r>
            <a:endParaRPr lang="es-ES_tradnl" sz="1600" dirty="0">
              <a:solidFill>
                <a:prstClr val="white">
                  <a:lumMod val="50000"/>
                </a:prstClr>
              </a:solidFill>
              <a:cs typeface="Gotham Book"/>
            </a:endParaRPr>
          </a:p>
          <a:p>
            <a:pPr lvl="0">
              <a:buBlip>
                <a:blip r:embed="rId3"/>
              </a:buBlip>
            </a:pPr>
            <a:r>
              <a:rPr lang="es-ES_tradnl" sz="1600" b="1" dirty="0">
                <a:solidFill>
                  <a:srgbClr val="64075D"/>
                </a:solidFill>
                <a:cs typeface="Gotham Book"/>
              </a:rPr>
              <a:t>Prevalencia:</a:t>
            </a:r>
            <a:r>
              <a:rPr lang="es-ES_tradnl" sz="1600" dirty="0">
                <a:solidFill>
                  <a:prstClr val="white">
                    <a:lumMod val="50000"/>
                  </a:prstClr>
                </a:solidFill>
                <a:cs typeface="Gotham Book"/>
              </a:rPr>
              <a:t> no se conoce la prevalencia real, ya que depende del fármaco que la produzca, del momento en  que se </a:t>
            </a:r>
            <a:r>
              <a:rPr lang="es-ES_tradnl" sz="1600" dirty="0" smtClean="0">
                <a:solidFill>
                  <a:prstClr val="white">
                    <a:lumMod val="50000"/>
                  </a:prstClr>
                </a:solidFill>
                <a:cs typeface="Gotham Book"/>
              </a:rPr>
              <a:t>valore</a:t>
            </a:r>
            <a:endParaRPr lang="es-ES_tradnl" sz="1600" dirty="0">
              <a:solidFill>
                <a:prstClr val="white">
                  <a:lumMod val="50000"/>
                </a:prstClr>
              </a:solidFill>
              <a:cs typeface="Gotham Book"/>
            </a:endParaRPr>
          </a:p>
          <a:p>
            <a:pPr lvl="1">
              <a:buClr>
                <a:srgbClr val="64075D"/>
              </a:buClr>
              <a:buFont typeface="Arial"/>
              <a:buChar char="•"/>
            </a:pPr>
            <a:r>
              <a:rPr lang="es-ES_tradnl" sz="1600" dirty="0">
                <a:solidFill>
                  <a:prstClr val="white">
                    <a:lumMod val="50000"/>
                  </a:prstClr>
                </a:solidFill>
                <a:cs typeface="Gotham Book"/>
              </a:rPr>
              <a:t>68% durante el 1er mes de la QT</a:t>
            </a:r>
          </a:p>
          <a:p>
            <a:pPr lvl="1">
              <a:buClr>
                <a:srgbClr val="64075D"/>
              </a:buClr>
              <a:buFont typeface="Arial"/>
              <a:buChar char="•"/>
            </a:pPr>
            <a:r>
              <a:rPr lang="es-ES_tradnl" sz="1600" dirty="0">
                <a:solidFill>
                  <a:prstClr val="white">
                    <a:lumMod val="50000"/>
                  </a:prstClr>
                </a:solidFill>
                <a:cs typeface="Gotham Book"/>
              </a:rPr>
              <a:t>60% a los 3 meses</a:t>
            </a:r>
          </a:p>
          <a:p>
            <a:pPr lvl="1">
              <a:buClr>
                <a:srgbClr val="64075D"/>
              </a:buClr>
              <a:buFont typeface="Arial"/>
              <a:buChar char="•"/>
            </a:pPr>
            <a:r>
              <a:rPr lang="es-ES_tradnl" sz="1600" dirty="0">
                <a:solidFill>
                  <a:prstClr val="white">
                    <a:lumMod val="50000"/>
                  </a:prstClr>
                </a:solidFill>
                <a:cs typeface="Gotham Book"/>
              </a:rPr>
              <a:t>30% a los 6 meses de su </a:t>
            </a:r>
            <a:r>
              <a:rPr lang="es-ES_tradnl" sz="1600" dirty="0" smtClean="0">
                <a:solidFill>
                  <a:prstClr val="white">
                    <a:lumMod val="50000"/>
                  </a:prstClr>
                </a:solidFill>
                <a:cs typeface="Gotham Book"/>
              </a:rPr>
              <a:t>finalización</a:t>
            </a:r>
          </a:p>
          <a:p>
            <a:pPr lvl="0">
              <a:buBlip>
                <a:blip r:embed="rId3"/>
              </a:buBlip>
            </a:pPr>
            <a:r>
              <a:rPr lang="es-ES_tradnl" sz="1600" b="1" dirty="0" smtClean="0">
                <a:solidFill>
                  <a:srgbClr val="64075D"/>
                </a:solidFill>
                <a:cs typeface="Gotham Book"/>
              </a:rPr>
              <a:t>Diagnóstico:</a:t>
            </a:r>
            <a:r>
              <a:rPr lang="es-ES_tradnl" sz="1600" dirty="0" smtClean="0">
                <a:solidFill>
                  <a:prstClr val="white">
                    <a:lumMod val="50000"/>
                  </a:prstClr>
                </a:solidFill>
                <a:cs typeface="Gotham Book"/>
              </a:rPr>
              <a:t> </a:t>
            </a:r>
            <a:endParaRPr lang="es-ES_tradnl" sz="1600" dirty="0">
              <a:solidFill>
                <a:prstClr val="white">
                  <a:lumMod val="50000"/>
                </a:prstClr>
              </a:solidFill>
              <a:cs typeface="Gotham Book"/>
            </a:endParaRPr>
          </a:p>
          <a:p>
            <a:pPr lvl="1">
              <a:buClr>
                <a:srgbClr val="64075D"/>
              </a:buClr>
              <a:buFont typeface="Arial"/>
              <a:buChar char="•"/>
            </a:pPr>
            <a:r>
              <a:rPr lang="es-ES_tradnl" sz="1600" dirty="0">
                <a:solidFill>
                  <a:prstClr val="white">
                    <a:lumMod val="50000"/>
                  </a:prstClr>
                </a:solidFill>
                <a:cs typeface="Gotham Book"/>
              </a:rPr>
              <a:t>Entidad </a:t>
            </a:r>
            <a:r>
              <a:rPr lang="es-ES_tradnl" sz="1600" dirty="0" err="1">
                <a:solidFill>
                  <a:prstClr val="white">
                    <a:lumMod val="50000"/>
                  </a:prstClr>
                </a:solidFill>
                <a:cs typeface="Gotham Book"/>
              </a:rPr>
              <a:t>infradiagnosticada</a:t>
            </a:r>
            <a:r>
              <a:rPr lang="es-ES_tradnl" sz="1600" dirty="0">
                <a:solidFill>
                  <a:prstClr val="white">
                    <a:lumMod val="50000"/>
                  </a:prstClr>
                </a:solidFill>
                <a:cs typeface="Gotham Book"/>
              </a:rPr>
              <a:t> e </a:t>
            </a:r>
            <a:r>
              <a:rPr lang="es-ES_tradnl" sz="1600" dirty="0" err="1">
                <a:solidFill>
                  <a:prstClr val="white">
                    <a:lumMod val="50000"/>
                  </a:prstClr>
                </a:solidFill>
                <a:cs typeface="Gotham Book"/>
              </a:rPr>
              <a:t>infrarreportada</a:t>
            </a:r>
            <a:r>
              <a:rPr lang="es-ES_tradnl" sz="1600" dirty="0">
                <a:solidFill>
                  <a:prstClr val="white">
                    <a:lumMod val="50000"/>
                  </a:prstClr>
                </a:solidFill>
                <a:cs typeface="Gotham Book"/>
              </a:rPr>
              <a:t> en las historias clínicas de los médicos comparada con los datos aportados por los </a:t>
            </a:r>
            <a:r>
              <a:rPr lang="es-ES_tradnl" sz="1600" dirty="0" smtClean="0">
                <a:solidFill>
                  <a:prstClr val="white">
                    <a:lumMod val="50000"/>
                  </a:prstClr>
                </a:solidFill>
                <a:cs typeface="Gotham Book"/>
              </a:rPr>
              <a:t>pacientes</a:t>
            </a:r>
            <a:endParaRPr lang="es-ES_tradnl" sz="1600" dirty="0">
              <a:solidFill>
                <a:prstClr val="white">
                  <a:lumMod val="50000"/>
                </a:prstClr>
              </a:solidFill>
              <a:cs typeface="Gotham Book"/>
            </a:endParaRPr>
          </a:p>
          <a:p>
            <a:pPr lvl="1">
              <a:buClr>
                <a:srgbClr val="64075D"/>
              </a:buClr>
              <a:buFont typeface="Arial"/>
              <a:buChar char="•"/>
            </a:pPr>
            <a:r>
              <a:rPr lang="es-ES_tradnl" sz="1600" dirty="0">
                <a:solidFill>
                  <a:prstClr val="white">
                    <a:lumMod val="50000"/>
                  </a:prstClr>
                </a:solidFill>
                <a:cs typeface="Gotham Book"/>
              </a:rPr>
              <a:t>Existen numerosas escalas (EORTC QLQ-CIPN 20</a:t>
            </a:r>
            <a:r>
              <a:rPr lang="es-ES_tradnl" sz="1600" dirty="0" smtClean="0">
                <a:solidFill>
                  <a:prstClr val="white">
                    <a:lumMod val="50000"/>
                  </a:prstClr>
                </a:solidFill>
                <a:cs typeface="Gotham Book"/>
              </a:rPr>
              <a:t>)</a:t>
            </a:r>
            <a:endParaRPr lang="es-ES_tradnl" sz="1600" dirty="0">
              <a:solidFill>
                <a:prstClr val="white">
                  <a:lumMod val="50000"/>
                </a:prstClr>
              </a:solidFill>
              <a:cs typeface="Gotham Book"/>
            </a:endParaRPr>
          </a:p>
          <a:p>
            <a:pPr lvl="0">
              <a:buBlip>
                <a:blip r:embed="rId3"/>
              </a:buBlip>
            </a:pPr>
            <a:endParaRPr lang="es-ES_tradnl" sz="1600" dirty="0">
              <a:solidFill>
                <a:prstClr val="white">
                  <a:lumMod val="50000"/>
                </a:prstClr>
              </a:solidFill>
              <a:cs typeface="Gotham Book"/>
            </a:endParaRPr>
          </a:p>
          <a:p>
            <a:pPr lvl="0">
              <a:buBlip>
                <a:blip r:embed="rId3"/>
              </a:buBlip>
            </a:pPr>
            <a:endParaRPr lang="es-ES_tradnl" sz="1600" dirty="0">
              <a:solidFill>
                <a:prstClr val="white">
                  <a:lumMod val="50000"/>
                </a:prstClr>
              </a:solidFill>
              <a:cs typeface="Gotham Book"/>
            </a:endParaRPr>
          </a:p>
          <a:p>
            <a:pPr lvl="0">
              <a:buBlip>
                <a:blip r:embed="rId3"/>
              </a:buBlip>
            </a:pPr>
            <a:endParaRPr lang="es-ES_tradnl" sz="1600" dirty="0" smtClean="0">
              <a:solidFill>
                <a:prstClr val="white">
                  <a:lumMod val="50000"/>
                </a:prstClr>
              </a:solidFill>
              <a:cs typeface="Gotham Book"/>
            </a:endParaRPr>
          </a:p>
          <a:p>
            <a:pPr marL="0" indent="0">
              <a:buNone/>
            </a:pPr>
            <a:r>
              <a:rPr lang="es-ES_tradnl" sz="1600" dirty="0">
                <a:solidFill>
                  <a:prstClr val="white">
                    <a:lumMod val="50000"/>
                  </a:prstClr>
                </a:solidFill>
                <a:cs typeface="Gotham Book"/>
              </a:rPr>
              <a:t> </a:t>
            </a:r>
            <a:r>
              <a:rPr lang="es-ES_tradnl" sz="1600" dirty="0" smtClean="0">
                <a:solidFill>
                  <a:prstClr val="white">
                    <a:lumMod val="50000"/>
                  </a:prstClr>
                </a:solidFill>
                <a:cs typeface="Gotham Book"/>
              </a:rPr>
              <a:t>      </a:t>
            </a:r>
            <a:r>
              <a:rPr lang="es-ES_tradnl" sz="1600" dirty="0">
                <a:solidFill>
                  <a:prstClr val="white">
                    <a:lumMod val="50000"/>
                  </a:prstClr>
                </a:solidFill>
                <a:cs typeface="Gotham Book"/>
              </a:rPr>
              <a:t> </a:t>
            </a:r>
            <a:endParaRPr lang="es-ES_tradnl" sz="1600" dirty="0">
              <a:solidFill>
                <a:srgbClr val="7F7F7F"/>
              </a:solidFill>
              <a:cs typeface="Gotham Book"/>
            </a:endParaRPr>
          </a:p>
        </p:txBody>
      </p:sp>
      <p:sp>
        <p:nvSpPr>
          <p:cNvPr id="8" name="Rectángulo 7"/>
          <p:cNvSpPr/>
          <p:nvPr/>
        </p:nvSpPr>
        <p:spPr>
          <a:xfrm>
            <a:off x="541527" y="1875668"/>
            <a:ext cx="6056633" cy="369332"/>
          </a:xfrm>
          <a:prstGeom prst="rect">
            <a:avLst/>
          </a:prstGeom>
        </p:spPr>
        <p:txBody>
          <a:bodyPr wrap="square">
            <a:spAutoFit/>
          </a:bodyPr>
          <a:lstStyle/>
          <a:p>
            <a:r>
              <a:rPr lang="es-ES_tradnl" b="1" dirty="0" smtClean="0">
                <a:solidFill>
                  <a:srgbClr val="64075D"/>
                </a:solidFill>
                <a:cs typeface="Calibri"/>
              </a:rPr>
              <a:t>1. </a:t>
            </a:r>
            <a:r>
              <a:rPr lang="es-ES_tradnl" b="1" dirty="0" err="1" smtClean="0">
                <a:solidFill>
                  <a:srgbClr val="64075D"/>
                </a:solidFill>
                <a:cs typeface="Calibri"/>
              </a:rPr>
              <a:t>Polineuropatía</a:t>
            </a:r>
            <a:r>
              <a:rPr lang="es-ES_tradnl" b="1" dirty="0" smtClean="0">
                <a:solidFill>
                  <a:srgbClr val="64075D"/>
                </a:solidFill>
                <a:cs typeface="Calibri"/>
              </a:rPr>
              <a:t> Inducida por Quimioterapia (NIQT)</a:t>
            </a:r>
            <a:endParaRPr lang="es-ES_tradnl" b="1" dirty="0">
              <a:solidFill>
                <a:srgbClr val="64075D"/>
              </a:solidFill>
              <a:cs typeface="Calibri"/>
            </a:endParaRPr>
          </a:p>
        </p:txBody>
      </p:sp>
      <p:sp>
        <p:nvSpPr>
          <p:cNvPr id="9" name="Rectángulo 8"/>
          <p:cNvSpPr/>
          <p:nvPr/>
        </p:nvSpPr>
        <p:spPr>
          <a:xfrm>
            <a:off x="648170" y="1236842"/>
            <a:ext cx="7847660" cy="523220"/>
          </a:xfrm>
          <a:prstGeom prst="rect">
            <a:avLst/>
          </a:prstGeom>
        </p:spPr>
        <p:txBody>
          <a:bodyPr wrap="square">
            <a:spAutoFit/>
          </a:bodyPr>
          <a:lstStyle/>
          <a:p>
            <a:r>
              <a:rPr lang="es-ES_tradnl" sz="2800" b="1" dirty="0">
                <a:solidFill>
                  <a:srgbClr val="FCC40D"/>
                </a:solidFill>
                <a:cs typeface="Calibri"/>
              </a:rPr>
              <a:t>SÍNDROMES ESPECÍFICOS DE DOLOR NEUROPÁTICO</a:t>
            </a:r>
            <a:r>
              <a:rPr lang="es-ES_tradnl" sz="2800" b="1" dirty="0" smtClean="0">
                <a:solidFill>
                  <a:srgbClr val="FCC40D"/>
                </a:solidFill>
                <a:cs typeface="Calibri"/>
              </a:rPr>
              <a:t> </a:t>
            </a:r>
            <a:endParaRPr lang="es-ES_tradnl" sz="2800" b="1" dirty="0">
              <a:solidFill>
                <a:srgbClr val="FCC40D"/>
              </a:solidFill>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71003928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Imagen 4" descr="Captura de pantalla 2017-09-26 a las 14.05.25.png"/>
          <p:cNvPicPr>
            <a:picLocks noChangeAspect="1"/>
          </p:cNvPicPr>
          <p:nvPr/>
        </p:nvPicPr>
        <p:blipFill>
          <a:blip r:embed="rId3"/>
          <a:stretch>
            <a:fillRect/>
          </a:stretch>
        </p:blipFill>
        <p:spPr>
          <a:xfrm>
            <a:off x="1303867" y="1642100"/>
            <a:ext cx="7195751" cy="4691658"/>
          </a:xfrm>
          <a:prstGeom prst="rect">
            <a:avLst/>
          </a:prstGeom>
        </p:spPr>
      </p:pic>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NEUROPÁTICO</a:t>
            </a:r>
            <a:endParaRPr lang="es-ES_tradnl" sz="4000" b="1" dirty="0">
              <a:solidFill>
                <a:srgbClr val="FCC40D"/>
              </a:solidFill>
              <a:latin typeface="Calibri"/>
              <a:cs typeface="Calibri"/>
            </a:endParaRPr>
          </a:p>
        </p:txBody>
      </p:sp>
      <p:sp>
        <p:nvSpPr>
          <p:cNvPr id="10" name="Marcador de contenido 2"/>
          <p:cNvSpPr>
            <a:spLocks noGrp="1"/>
          </p:cNvSpPr>
          <p:nvPr>
            <p:ph idx="1"/>
          </p:nvPr>
        </p:nvSpPr>
        <p:spPr>
          <a:xfrm>
            <a:off x="952443" y="1107402"/>
            <a:ext cx="7225429" cy="1358670"/>
          </a:xfrm>
        </p:spPr>
        <p:txBody>
          <a:bodyPr/>
          <a:lstStyle/>
          <a:p>
            <a:pPr marL="0" lvl="0" indent="0">
              <a:buNone/>
            </a:pPr>
            <a:r>
              <a:rPr lang="es-ES_tradnl" sz="1600" b="1" dirty="0">
                <a:solidFill>
                  <a:srgbClr val="64075D"/>
                </a:solidFill>
                <a:cs typeface="Gotham Book"/>
              </a:rPr>
              <a:t>Agentes reportados como causantes de neuropatía periférica </a:t>
            </a:r>
            <a:r>
              <a:rPr lang="es-ES_tradnl" sz="1600" b="1" dirty="0" smtClean="0">
                <a:solidFill>
                  <a:srgbClr val="64075D"/>
                </a:solidFill>
                <a:cs typeface="Gotham Book"/>
              </a:rPr>
              <a:t>en el </a:t>
            </a:r>
            <a:r>
              <a:rPr lang="es-ES_tradnl" sz="1600" b="1" dirty="0">
                <a:solidFill>
                  <a:srgbClr val="64075D"/>
                </a:solidFill>
                <a:cs typeface="Gotham Book"/>
              </a:rPr>
              <a:t>tratamiento oncológico: clasificación según predominio clínico </a:t>
            </a:r>
            <a:r>
              <a:rPr lang="es-ES_tradnl" sz="1600" b="1" dirty="0" smtClean="0">
                <a:solidFill>
                  <a:srgbClr val="64075D"/>
                </a:solidFill>
                <a:cs typeface="Gotham Book"/>
              </a:rPr>
              <a:t>y hallazgos patológicos.</a:t>
            </a:r>
            <a:endParaRPr lang="es-ES_tradnl" sz="1600" b="1" dirty="0">
              <a:solidFill>
                <a:srgbClr val="64075D"/>
              </a:solidFill>
              <a:cs typeface="Gotham Book"/>
            </a:endParaRPr>
          </a:p>
          <a:p>
            <a:pPr marL="0" indent="0">
              <a:buNone/>
            </a:pPr>
            <a:endParaRPr lang="es-ES_tradnl" sz="800" b="1" dirty="0" smtClean="0">
              <a:solidFill>
                <a:srgbClr val="64075D"/>
              </a:solidFill>
              <a:cs typeface="Gotham Book"/>
            </a:endParaRPr>
          </a:p>
          <a:p>
            <a:pPr marL="0" indent="0">
              <a:buNone/>
            </a:pPr>
            <a:endParaRPr lang="es-ES_tradnl" sz="1600" b="1" baseline="30000" dirty="0">
              <a:solidFill>
                <a:srgbClr val="64075D"/>
              </a:solidFill>
              <a:cs typeface="Gotham Book"/>
            </a:endParaRPr>
          </a:p>
          <a:p>
            <a:pPr marL="0" indent="0">
              <a:buNone/>
            </a:pPr>
            <a:endParaRPr lang="es-ES_tradnl" sz="1600" b="1" dirty="0">
              <a:solidFill>
                <a:srgbClr val="64075D"/>
              </a:solidFill>
              <a:cs typeface="Gotham Book"/>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95875730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NEUROPÁTICO</a:t>
            </a:r>
            <a:endParaRPr lang="es-ES_tradnl" sz="4000" b="1" dirty="0">
              <a:solidFill>
                <a:srgbClr val="FCC40D"/>
              </a:solidFill>
              <a:latin typeface="Calibri"/>
              <a:cs typeface="Calibri"/>
            </a:endParaRPr>
          </a:p>
        </p:txBody>
      </p:sp>
      <p:sp>
        <p:nvSpPr>
          <p:cNvPr id="6" name="Marcador de contenido 2"/>
          <p:cNvSpPr>
            <a:spLocks noGrp="1"/>
          </p:cNvSpPr>
          <p:nvPr>
            <p:ph idx="1"/>
          </p:nvPr>
        </p:nvSpPr>
        <p:spPr>
          <a:xfrm>
            <a:off x="457200" y="1344521"/>
            <a:ext cx="8229600" cy="680978"/>
          </a:xfrm>
        </p:spPr>
        <p:txBody>
          <a:bodyPr/>
          <a:lstStyle/>
          <a:p>
            <a:pPr lvl="0">
              <a:buBlip>
                <a:blip r:embed="rId3"/>
              </a:buBlip>
            </a:pPr>
            <a:r>
              <a:rPr lang="es-ES_tradnl" sz="1600" b="1" dirty="0" smtClean="0">
                <a:solidFill>
                  <a:srgbClr val="64075D"/>
                </a:solidFill>
                <a:cs typeface="Gotham Book"/>
              </a:rPr>
              <a:t>Fisiopatología:</a:t>
            </a:r>
            <a:endParaRPr lang="es-ES_tradnl" sz="1600" b="1" dirty="0">
              <a:solidFill>
                <a:srgbClr val="64075D"/>
              </a:solidFill>
              <a:cs typeface="Gotham Book"/>
            </a:endParaRPr>
          </a:p>
          <a:p>
            <a:pPr lvl="1">
              <a:buClr>
                <a:srgbClr val="64075D"/>
              </a:buClr>
              <a:buFont typeface="Arial"/>
              <a:buChar char="•"/>
            </a:pPr>
            <a:r>
              <a:rPr lang="es-ES_tradnl" sz="1600" dirty="0">
                <a:solidFill>
                  <a:prstClr val="white">
                    <a:lumMod val="50000"/>
                  </a:prstClr>
                </a:solidFill>
                <a:cs typeface="Gotham Book"/>
              </a:rPr>
              <a:t>Muy compleja, según el tipo de fármaco causal, pueden darse dos tipos diferentes de entidades clínicas en los pacientes afectados por </a:t>
            </a:r>
            <a:r>
              <a:rPr lang="es-ES_tradnl" sz="1600" dirty="0" err="1">
                <a:solidFill>
                  <a:prstClr val="white">
                    <a:lumMod val="50000"/>
                  </a:prstClr>
                </a:solidFill>
                <a:cs typeface="Gotham Book"/>
              </a:rPr>
              <a:t>taxanos</a:t>
            </a:r>
            <a:r>
              <a:rPr lang="es-ES_tradnl" sz="1600" dirty="0">
                <a:solidFill>
                  <a:prstClr val="white">
                    <a:lumMod val="50000"/>
                  </a:prstClr>
                </a:solidFill>
                <a:cs typeface="Gotham Book"/>
              </a:rPr>
              <a:t> y platinos: </a:t>
            </a:r>
            <a:r>
              <a:rPr lang="es-ES_tradnl" sz="1600" b="1" dirty="0">
                <a:solidFill>
                  <a:srgbClr val="64075D"/>
                </a:solidFill>
                <a:cs typeface="Gotham Book"/>
              </a:rPr>
              <a:t>la neuropatía </a:t>
            </a:r>
            <a:r>
              <a:rPr lang="es-ES_tradnl" sz="1600" b="1" dirty="0" err="1">
                <a:solidFill>
                  <a:srgbClr val="64075D"/>
                </a:solidFill>
                <a:cs typeface="Gotham Book"/>
              </a:rPr>
              <a:t>axonal</a:t>
            </a:r>
            <a:r>
              <a:rPr lang="es-ES_tradnl" sz="1600" b="1" dirty="0">
                <a:solidFill>
                  <a:srgbClr val="64075D"/>
                </a:solidFill>
                <a:cs typeface="Gotham Book"/>
              </a:rPr>
              <a:t> y la que afecta al soma </a:t>
            </a:r>
            <a:r>
              <a:rPr lang="es-ES_tradnl" sz="1600" b="1" dirty="0" smtClean="0">
                <a:solidFill>
                  <a:srgbClr val="64075D"/>
                </a:solidFill>
                <a:cs typeface="Gotham Book"/>
              </a:rPr>
              <a:t>neuronal</a:t>
            </a:r>
            <a:endParaRPr lang="es-ES_tradnl" sz="1600" b="1" dirty="0">
              <a:solidFill>
                <a:srgbClr val="64075D"/>
              </a:solidFill>
              <a:cs typeface="Gotham Book"/>
            </a:endParaRPr>
          </a:p>
          <a:p>
            <a:pPr lvl="1">
              <a:buClr>
                <a:srgbClr val="64075D"/>
              </a:buClr>
              <a:buFont typeface="Arial"/>
              <a:buChar char="•"/>
            </a:pPr>
            <a:r>
              <a:rPr lang="es-ES_tradnl" sz="1600" dirty="0">
                <a:solidFill>
                  <a:prstClr val="white">
                    <a:lumMod val="50000"/>
                  </a:prstClr>
                </a:solidFill>
                <a:cs typeface="Gotham Book"/>
              </a:rPr>
              <a:t>La mayor parte de las NIQT son de tipo </a:t>
            </a:r>
            <a:r>
              <a:rPr lang="es-ES_tradnl" sz="1600" dirty="0" err="1">
                <a:solidFill>
                  <a:prstClr val="white">
                    <a:lumMod val="50000"/>
                  </a:prstClr>
                </a:solidFill>
                <a:cs typeface="Gotham Book"/>
              </a:rPr>
              <a:t>axonal</a:t>
            </a:r>
            <a:endParaRPr lang="es-ES_tradnl" sz="1600" dirty="0">
              <a:solidFill>
                <a:prstClr val="white">
                  <a:lumMod val="50000"/>
                </a:prstClr>
              </a:solidFill>
              <a:cs typeface="Gotham Book"/>
            </a:endParaRPr>
          </a:p>
          <a:p>
            <a:pPr lvl="2">
              <a:buClr>
                <a:srgbClr val="FCC40D"/>
              </a:buClr>
            </a:pPr>
            <a:r>
              <a:rPr lang="es-ES_tradnl" sz="1600" dirty="0">
                <a:solidFill>
                  <a:prstClr val="white">
                    <a:lumMod val="50000"/>
                  </a:prstClr>
                </a:solidFill>
                <a:cs typeface="Gotham Book"/>
              </a:rPr>
              <a:t>El mecanismo tradicional de lesión es la degeneración </a:t>
            </a:r>
            <a:r>
              <a:rPr lang="es-ES_tradnl" sz="1600" dirty="0" err="1">
                <a:solidFill>
                  <a:prstClr val="white">
                    <a:lumMod val="50000"/>
                  </a:prstClr>
                </a:solidFill>
                <a:cs typeface="Gotham Book"/>
              </a:rPr>
              <a:t>axonal</a:t>
            </a:r>
            <a:r>
              <a:rPr lang="es-ES_tradnl" sz="1600" dirty="0">
                <a:solidFill>
                  <a:prstClr val="white">
                    <a:lumMod val="50000"/>
                  </a:prstClr>
                </a:solidFill>
                <a:cs typeface="Gotham Book"/>
              </a:rPr>
              <a:t> retrógrada, común a otras neuropatías metabólicas, tóxicas y hereditarias</a:t>
            </a:r>
          </a:p>
          <a:p>
            <a:pPr lvl="2">
              <a:buClr>
                <a:srgbClr val="FCC40D"/>
              </a:buClr>
            </a:pPr>
            <a:r>
              <a:rPr lang="es-ES_tradnl" sz="1600" dirty="0">
                <a:solidFill>
                  <a:prstClr val="white">
                    <a:lumMod val="50000"/>
                  </a:prstClr>
                </a:solidFill>
                <a:cs typeface="Gotham Book"/>
              </a:rPr>
              <a:t>Cuando la lesión ocurre estrictamente sobre el soma de la neurona sensitiva se habla de </a:t>
            </a:r>
            <a:r>
              <a:rPr lang="es-ES_tradnl" sz="1600" dirty="0" err="1">
                <a:solidFill>
                  <a:prstClr val="white">
                    <a:lumMod val="50000"/>
                  </a:prstClr>
                </a:solidFill>
                <a:cs typeface="Gotham Book"/>
              </a:rPr>
              <a:t>neuronopatía</a:t>
            </a:r>
            <a:r>
              <a:rPr lang="es-ES_tradnl" sz="1600" dirty="0">
                <a:solidFill>
                  <a:prstClr val="white">
                    <a:lumMod val="50000"/>
                  </a:prstClr>
                </a:solidFill>
                <a:cs typeface="Gotham Book"/>
              </a:rPr>
              <a:t> o </a:t>
            </a:r>
            <a:r>
              <a:rPr lang="es-ES_tradnl" sz="1600" dirty="0" err="1" smtClean="0">
                <a:solidFill>
                  <a:prstClr val="white">
                    <a:lumMod val="50000"/>
                  </a:prstClr>
                </a:solidFill>
                <a:cs typeface="Gotham Book"/>
              </a:rPr>
              <a:t>ganglionopatía</a:t>
            </a:r>
            <a:endParaRPr lang="es-ES_tradnl" sz="1600" dirty="0" smtClean="0">
              <a:solidFill>
                <a:prstClr val="white">
                  <a:lumMod val="50000"/>
                </a:prstClr>
              </a:solidFill>
              <a:cs typeface="Gotham Book"/>
            </a:endParaRPr>
          </a:p>
          <a:p>
            <a:pPr lvl="1">
              <a:buClr>
                <a:srgbClr val="64075D"/>
              </a:buClr>
              <a:buFont typeface="Arial"/>
              <a:buChar char="•"/>
            </a:pPr>
            <a:r>
              <a:rPr lang="es-ES_tradnl" sz="1600" dirty="0">
                <a:solidFill>
                  <a:prstClr val="white">
                    <a:lumMod val="50000"/>
                  </a:prstClr>
                </a:solidFill>
                <a:cs typeface="Gotham Book"/>
              </a:rPr>
              <a:t>La distinción entre las dos se hace en base a la historia clínica y la exploración y se confirma, si es necesario, mediante estudios </a:t>
            </a:r>
            <a:r>
              <a:rPr lang="es-ES_tradnl" sz="1600" dirty="0" smtClean="0">
                <a:solidFill>
                  <a:prstClr val="white">
                    <a:lumMod val="50000"/>
                  </a:prstClr>
                </a:solidFill>
                <a:cs typeface="Gotham Book"/>
              </a:rPr>
              <a:t>neurofisiológicos</a:t>
            </a:r>
          </a:p>
          <a:p>
            <a:pPr lvl="1">
              <a:buClr>
                <a:srgbClr val="64075D"/>
              </a:buClr>
              <a:buNone/>
            </a:pPr>
            <a:r>
              <a:rPr lang="es-ES_tradnl" sz="1600" dirty="0" smtClean="0">
                <a:solidFill>
                  <a:prstClr val="white">
                    <a:lumMod val="50000"/>
                  </a:prstClr>
                </a:solidFill>
                <a:cs typeface="Gotham Book"/>
              </a:rPr>
              <a:t> </a:t>
            </a:r>
            <a:endParaRPr lang="es-ES_tradnl" sz="1600" dirty="0">
              <a:solidFill>
                <a:prstClr val="white">
                  <a:lumMod val="50000"/>
                </a:prstClr>
              </a:solidFill>
              <a:cs typeface="Gotham Book"/>
            </a:endParaRPr>
          </a:p>
          <a:p>
            <a:pPr marL="457200" lvl="1" indent="0">
              <a:buClr>
                <a:srgbClr val="64075D"/>
              </a:buClr>
              <a:buNone/>
            </a:pPr>
            <a:r>
              <a:rPr lang="es-ES_tradnl" sz="1600" dirty="0">
                <a:solidFill>
                  <a:prstClr val="white">
                    <a:lumMod val="50000"/>
                  </a:prstClr>
                </a:solidFill>
                <a:cs typeface="Gotham Book"/>
              </a:rPr>
              <a:t>La diferencia entre ellos es importante desde  el punto de vista pronóstico.</a:t>
            </a:r>
            <a:r>
              <a:rPr lang="es-ES_tradnl" sz="1600" dirty="0" smtClean="0">
                <a:solidFill>
                  <a:prstClr val="white">
                    <a:lumMod val="50000"/>
                  </a:prstClr>
                </a:solidFill>
                <a:cs typeface="Gotham Book"/>
              </a:rPr>
              <a:t> </a:t>
            </a:r>
          </a:p>
          <a:p>
            <a:pPr marL="457200" lvl="1" indent="0">
              <a:buClr>
                <a:srgbClr val="64075D"/>
              </a:buClr>
              <a:buNone/>
            </a:pPr>
            <a:r>
              <a:rPr lang="es-ES_tradnl" sz="1600" dirty="0" smtClean="0">
                <a:solidFill>
                  <a:prstClr val="white">
                    <a:lumMod val="50000"/>
                  </a:prstClr>
                </a:solidFill>
                <a:cs typeface="Gotham Book"/>
              </a:rPr>
              <a:t>Cuando </a:t>
            </a:r>
            <a:r>
              <a:rPr lang="es-ES_tradnl" sz="1600" dirty="0">
                <a:solidFill>
                  <a:prstClr val="white">
                    <a:lumMod val="50000"/>
                  </a:prstClr>
                </a:solidFill>
                <a:cs typeface="Gotham Book"/>
              </a:rPr>
              <a:t>la lesión está situada en el nivel del soma neuronal es más probable que produzca neurotoxicidad completa y </a:t>
            </a:r>
            <a:r>
              <a:rPr lang="es-ES_tradnl" sz="1600" dirty="0" smtClean="0">
                <a:solidFill>
                  <a:prstClr val="white">
                    <a:lumMod val="50000"/>
                  </a:prstClr>
                </a:solidFill>
                <a:cs typeface="Gotham Book"/>
              </a:rPr>
              <a:t>permanente</a:t>
            </a:r>
            <a:endParaRPr lang="es-ES_tradnl" sz="1600" dirty="0">
              <a:solidFill>
                <a:prstClr val="white">
                  <a:lumMod val="50000"/>
                </a:prstClr>
              </a:solidFill>
              <a:cs typeface="Gotham Book"/>
            </a:endParaRPr>
          </a:p>
          <a:p>
            <a:pPr lvl="0">
              <a:buBlip>
                <a:blip r:embed="rId3"/>
              </a:buBlip>
            </a:pPr>
            <a:endParaRPr lang="es-ES_tradnl" sz="1600" dirty="0">
              <a:solidFill>
                <a:prstClr val="white">
                  <a:lumMod val="50000"/>
                </a:prstClr>
              </a:solidFill>
              <a:cs typeface="Gotham Book"/>
            </a:endParaRPr>
          </a:p>
          <a:p>
            <a:pPr lvl="0">
              <a:buBlip>
                <a:blip r:embed="rId3"/>
              </a:buBlip>
            </a:pPr>
            <a:endParaRPr lang="es-ES_tradnl" sz="1600" dirty="0">
              <a:solidFill>
                <a:prstClr val="white">
                  <a:lumMod val="50000"/>
                </a:prstClr>
              </a:solidFill>
              <a:cs typeface="Gotham Book"/>
            </a:endParaRPr>
          </a:p>
          <a:p>
            <a:pPr lvl="0">
              <a:buBlip>
                <a:blip r:embed="rId3"/>
              </a:buBlip>
            </a:pPr>
            <a:endParaRPr lang="es-ES_tradnl" sz="1600" dirty="0" smtClean="0">
              <a:solidFill>
                <a:prstClr val="white">
                  <a:lumMod val="50000"/>
                </a:prstClr>
              </a:solidFill>
              <a:cs typeface="Gotham Book"/>
            </a:endParaRPr>
          </a:p>
          <a:p>
            <a:pPr marL="0" indent="0">
              <a:buNone/>
            </a:pPr>
            <a:r>
              <a:rPr lang="es-ES_tradnl" sz="1600" dirty="0">
                <a:solidFill>
                  <a:prstClr val="white">
                    <a:lumMod val="50000"/>
                  </a:prstClr>
                </a:solidFill>
                <a:cs typeface="Gotham Book"/>
              </a:rPr>
              <a:t> </a:t>
            </a:r>
            <a:r>
              <a:rPr lang="es-ES_tradnl" sz="1600" dirty="0" smtClean="0">
                <a:solidFill>
                  <a:prstClr val="white">
                    <a:lumMod val="50000"/>
                  </a:prstClr>
                </a:solidFill>
                <a:cs typeface="Gotham Book"/>
              </a:rPr>
              <a:t>      </a:t>
            </a:r>
            <a:r>
              <a:rPr lang="es-ES_tradnl" sz="1600" dirty="0">
                <a:solidFill>
                  <a:prstClr val="white">
                    <a:lumMod val="50000"/>
                  </a:prstClr>
                </a:solidFill>
                <a:cs typeface="Gotham Book"/>
              </a:rPr>
              <a:t> </a:t>
            </a:r>
            <a:endParaRPr lang="es-ES_tradnl" sz="1600" dirty="0">
              <a:solidFill>
                <a:srgbClr val="7F7F7F"/>
              </a:solidFill>
              <a:cs typeface="Gotham Book"/>
            </a:endParaRPr>
          </a:p>
        </p:txBody>
      </p:sp>
      <p:sp>
        <p:nvSpPr>
          <p:cNvPr id="7" name="Rectángulo 6"/>
          <p:cNvSpPr/>
          <p:nvPr/>
        </p:nvSpPr>
        <p:spPr>
          <a:xfrm>
            <a:off x="450636" y="1241400"/>
            <a:ext cx="7847660" cy="523220"/>
          </a:xfrm>
          <a:prstGeom prst="rect">
            <a:avLst/>
          </a:prstGeom>
        </p:spPr>
        <p:txBody>
          <a:bodyPr wrap="square">
            <a:spAutoFit/>
          </a:bodyPr>
          <a:lstStyle/>
          <a:p>
            <a:endParaRPr lang="es-ES_tradnl" sz="2800" b="1" dirty="0">
              <a:solidFill>
                <a:srgbClr val="FCC40D"/>
              </a:solidFill>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59577955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42825"/>
            <a:ext cx="9144000" cy="1018299"/>
          </a:xfrm>
        </p:spPr>
        <p:txBody>
          <a:bodyPr/>
          <a:lstStyle/>
          <a:p>
            <a:pPr>
              <a:lnSpc>
                <a:spcPct val="130000"/>
              </a:lnSpc>
            </a:pPr>
            <a:r>
              <a:rPr lang="es-ES_tradnl" sz="4000" b="1" dirty="0">
                <a:solidFill>
                  <a:srgbClr val="FCC40D"/>
                </a:solidFill>
                <a:cs typeface="Calibri"/>
              </a:rPr>
              <a:t>DOLOR NEUROPÁTICO</a:t>
            </a:r>
            <a:endParaRPr lang="es-ES_tradnl" sz="4000" b="1" dirty="0">
              <a:solidFill>
                <a:srgbClr val="FCC40D"/>
              </a:solidFill>
              <a:latin typeface="Calibri"/>
              <a:cs typeface="Calibri"/>
            </a:endParaRPr>
          </a:p>
        </p:txBody>
      </p:sp>
      <p:sp>
        <p:nvSpPr>
          <p:cNvPr id="7" name="Rectángulo 6"/>
          <p:cNvSpPr/>
          <p:nvPr/>
        </p:nvSpPr>
        <p:spPr>
          <a:xfrm>
            <a:off x="450636" y="1241400"/>
            <a:ext cx="7847660" cy="523220"/>
          </a:xfrm>
          <a:prstGeom prst="rect">
            <a:avLst/>
          </a:prstGeom>
        </p:spPr>
        <p:txBody>
          <a:bodyPr wrap="square">
            <a:spAutoFit/>
          </a:bodyPr>
          <a:lstStyle/>
          <a:p>
            <a:endParaRPr lang="es-ES_tradnl" sz="2800" b="1" dirty="0">
              <a:solidFill>
                <a:srgbClr val="FCC40D"/>
              </a:solidFill>
              <a:cs typeface="Calibri"/>
            </a:endParaRPr>
          </a:p>
        </p:txBody>
      </p:sp>
      <p:sp>
        <p:nvSpPr>
          <p:cNvPr id="10" name="Rectángulo 11"/>
          <p:cNvSpPr>
            <a:spLocks noChangeArrowheads="1"/>
          </p:cNvSpPr>
          <p:nvPr/>
        </p:nvSpPr>
        <p:spPr bwMode="auto">
          <a:xfrm>
            <a:off x="6579524" y="1782119"/>
            <a:ext cx="2419420" cy="2246769"/>
          </a:xfrm>
          <a:prstGeom prst="rect">
            <a:avLst/>
          </a:prstGeom>
          <a:noFill/>
          <a:ln>
            <a:noFill/>
          </a:ln>
          <a:extLst>
            <a:ext uri="{909E8E84-426E-40dd-AFC4-6F175D3DCCD1}">
              <a14:hiddenFill xmlns:a="http://schemas.openxmlformats.org/drawingml/2006/main" xmlns:r="http://schemas.openxmlformats.org/officeDocument/2006/relationships" xmlns:p="http://schemas.openxmlformats.org/presentationml/2006/main" xmlns="" xmlns:a14="http://schemas.microsoft.com/office/drawing/2010/main" xmlns:mv="urn:schemas-microsoft-com:mac:vml" xmlns:mc="http://schemas.openxmlformats.org/markup-compatibility/2006">
                <a:solidFill>
                  <a:srgbClr val="FFFFFF"/>
                </a:solidFill>
              </a14:hiddenFill>
            </a:ext>
            <a:ext uri="{91240B29-F687-4f45-9708-019B960494DF}">
              <a14:hiddenLine xmlns:a="http://schemas.openxmlformats.org/drawingml/2006/main" xmlns:r="http://schemas.openxmlformats.org/officeDocument/2006/relationships" xmlns:p="http://schemas.openxmlformats.org/presentationml/2006/main"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a:spAutoFit/>
          </a:bodyPr>
          <a:lstStyle/>
          <a:p>
            <a:r>
              <a:rPr lang="es-ES_tradnl" sz="1400" dirty="0">
                <a:solidFill>
                  <a:srgbClr val="870062"/>
                </a:solidFill>
              </a:rPr>
              <a:t>Aunque los fármacos antineoplásicos neurotóxicos presentan diferentes </a:t>
            </a:r>
            <a:r>
              <a:rPr lang="es-ES_tradnl" sz="1400" dirty="0" smtClean="0">
                <a:solidFill>
                  <a:srgbClr val="870062"/>
                </a:solidFill>
              </a:rPr>
              <a:t>mecanismos farmacológicos</a:t>
            </a:r>
            <a:r>
              <a:rPr lang="es-ES_tradnl" sz="1400" dirty="0">
                <a:solidFill>
                  <a:srgbClr val="870062"/>
                </a:solidFill>
              </a:rPr>
              <a:t>, varios mecanismos neurotóxicos (es decir, dianas neuronales) </a:t>
            </a:r>
            <a:r>
              <a:rPr lang="es-ES_tradnl" sz="1400" dirty="0" smtClean="0">
                <a:solidFill>
                  <a:srgbClr val="870062"/>
                </a:solidFill>
              </a:rPr>
              <a:t>son compartidos </a:t>
            </a:r>
            <a:r>
              <a:rPr lang="es-ES_tradnl" sz="1400" dirty="0">
                <a:solidFill>
                  <a:srgbClr val="870062"/>
                </a:solidFill>
              </a:rPr>
              <a:t>por diversos </a:t>
            </a:r>
            <a:r>
              <a:rPr lang="es-ES_tradnl" sz="1400" dirty="0" smtClean="0">
                <a:solidFill>
                  <a:srgbClr val="870062"/>
                </a:solidFill>
              </a:rPr>
              <a:t>agentes quimioterapéuticos de diferentes </a:t>
            </a:r>
            <a:r>
              <a:rPr lang="es-ES_tradnl" sz="1400" dirty="0">
                <a:solidFill>
                  <a:srgbClr val="870062"/>
                </a:solidFill>
              </a:rPr>
              <a:t>clases.</a:t>
            </a:r>
          </a:p>
        </p:txBody>
      </p:sp>
      <p:pic>
        <p:nvPicPr>
          <p:cNvPr id="11" name="Imagen 8" descr="Captura de pantalla 2017-09-05 a las 15.52.50.png"/>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1127611" y="1647825"/>
            <a:ext cx="5364334" cy="4532955"/>
          </a:xfrm>
          <a:prstGeom prst="rect">
            <a:avLst/>
          </a:prstGeom>
          <a:noFill/>
          <a:ln>
            <a:noFill/>
          </a:ln>
          <a:extLst>
            <a:ext uri="{909E8E84-426E-40dd-AFC4-6F175D3DCCD1}">
              <a14:hiddenFill xmlns:a="http://schemas.openxmlformats.org/drawingml/2006/main" xmlns:r="http://schemas.openxmlformats.org/officeDocument/2006/relationships" xmlns:p="http://schemas.openxmlformats.org/presentationml/2006/main" xmlns="" xmlns:a14="http://schemas.microsoft.com/office/drawing/2010/main" xmlns:mv="urn:schemas-microsoft-com:mac:vml" xmlns:mc="http://schemas.openxmlformats.org/markup-compatibility/2006">
                <a:solidFill>
                  <a:srgbClr val="FFFFFF"/>
                </a:solidFill>
              </a14:hiddenFill>
            </a:ext>
            <a:ext uri="{91240B29-F687-4f45-9708-019B960494DF}">
              <a14:hiddenLine xmlns:a="http://schemas.openxmlformats.org/drawingml/2006/main" xmlns:r="http://schemas.openxmlformats.org/officeDocument/2006/relationships" xmlns:p="http://schemas.openxmlformats.org/presentationml/2006/main" xmlns=""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12" name="Marcador de contenido 2"/>
          <p:cNvSpPr txBox="1">
            <a:spLocks/>
          </p:cNvSpPr>
          <p:nvPr/>
        </p:nvSpPr>
        <p:spPr>
          <a:xfrm>
            <a:off x="952443" y="1050252"/>
            <a:ext cx="7225429" cy="657218"/>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s-ES_tradnl" sz="1500" b="1" dirty="0" smtClean="0">
                <a:solidFill>
                  <a:srgbClr val="64075D"/>
                </a:solidFill>
                <a:cs typeface="Gotham Book"/>
              </a:rPr>
              <a:t>Representación esquemática de los principales actores celulares y subcelulares involucrados en la patogénesis de la NIQT al nivel de los ganglios de la raíz dorsal</a:t>
            </a:r>
            <a:endParaRPr lang="es-ES_tradnl" sz="1600" b="1" dirty="0" smtClean="0">
              <a:solidFill>
                <a:srgbClr val="64075D"/>
              </a:solidFill>
              <a:cs typeface="Gotham Book"/>
            </a:endParaRPr>
          </a:p>
          <a:p>
            <a:pPr marL="0" indent="0">
              <a:buFont typeface="Arial"/>
              <a:buNone/>
            </a:pPr>
            <a:endParaRPr lang="es-ES_tradnl" sz="800" b="1" dirty="0" smtClean="0">
              <a:solidFill>
                <a:srgbClr val="64075D"/>
              </a:solidFill>
              <a:cs typeface="Gotham Book"/>
            </a:endParaRPr>
          </a:p>
          <a:p>
            <a:pPr marL="0" indent="0">
              <a:buFont typeface="Arial"/>
              <a:buNone/>
            </a:pPr>
            <a:endParaRPr lang="es-ES_tradnl" sz="1600" b="1" baseline="30000" dirty="0" smtClean="0">
              <a:solidFill>
                <a:srgbClr val="64075D"/>
              </a:solidFill>
              <a:cs typeface="Gotham Book"/>
            </a:endParaRPr>
          </a:p>
          <a:p>
            <a:pPr marL="0" indent="0">
              <a:buFont typeface="Arial"/>
              <a:buNone/>
            </a:pPr>
            <a:endParaRPr lang="es-ES_tradnl" sz="1600" b="1" dirty="0">
              <a:solidFill>
                <a:srgbClr val="64075D"/>
              </a:solidFill>
              <a:cs typeface="Gotham Book"/>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90185416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NEUROPÁTICO</a:t>
            </a:r>
            <a:endParaRPr lang="es-ES_tradnl" sz="4000" b="1" dirty="0">
              <a:solidFill>
                <a:srgbClr val="FCC40D"/>
              </a:solidFill>
              <a:latin typeface="Calibri"/>
              <a:cs typeface="Calibri"/>
            </a:endParaRPr>
          </a:p>
        </p:txBody>
      </p:sp>
      <p:sp>
        <p:nvSpPr>
          <p:cNvPr id="7" name="Rectángulo 6"/>
          <p:cNvSpPr/>
          <p:nvPr/>
        </p:nvSpPr>
        <p:spPr>
          <a:xfrm>
            <a:off x="450636" y="1241400"/>
            <a:ext cx="7847660" cy="523220"/>
          </a:xfrm>
          <a:prstGeom prst="rect">
            <a:avLst/>
          </a:prstGeom>
        </p:spPr>
        <p:txBody>
          <a:bodyPr wrap="square">
            <a:spAutoFit/>
          </a:bodyPr>
          <a:lstStyle/>
          <a:p>
            <a:endParaRPr lang="es-ES_tradnl" sz="2800" b="1" dirty="0">
              <a:solidFill>
                <a:srgbClr val="FCC40D"/>
              </a:solidFill>
              <a:cs typeface="Calibri"/>
            </a:endParaRPr>
          </a:p>
        </p:txBody>
      </p:sp>
      <p:sp>
        <p:nvSpPr>
          <p:cNvPr id="8" name="Marcador de contenido 2"/>
          <p:cNvSpPr>
            <a:spLocks noGrp="1"/>
          </p:cNvSpPr>
          <p:nvPr>
            <p:ph idx="1"/>
          </p:nvPr>
        </p:nvSpPr>
        <p:spPr>
          <a:xfrm>
            <a:off x="952443" y="1107402"/>
            <a:ext cx="7225429" cy="657218"/>
          </a:xfrm>
        </p:spPr>
        <p:txBody>
          <a:bodyPr/>
          <a:lstStyle/>
          <a:p>
            <a:pPr marL="0" lvl="0" indent="0">
              <a:buNone/>
            </a:pPr>
            <a:r>
              <a:rPr lang="es-ES_tradnl" sz="1600" b="1" dirty="0">
                <a:solidFill>
                  <a:srgbClr val="64075D"/>
                </a:solidFill>
                <a:cs typeface="Gotham Book"/>
              </a:rPr>
              <a:t>Visión general esquemática de los mecanismos de la </a:t>
            </a:r>
            <a:r>
              <a:rPr lang="es-ES_tradnl" sz="1600" b="1" dirty="0" smtClean="0">
                <a:solidFill>
                  <a:srgbClr val="64075D"/>
                </a:solidFill>
                <a:cs typeface="Gotham Book"/>
              </a:rPr>
              <a:t>NIQT</a:t>
            </a:r>
          </a:p>
          <a:p>
            <a:pPr marL="0" indent="0">
              <a:buNone/>
            </a:pPr>
            <a:endParaRPr lang="es-ES_tradnl" sz="800" b="1" dirty="0" smtClean="0">
              <a:solidFill>
                <a:srgbClr val="64075D"/>
              </a:solidFill>
              <a:cs typeface="Gotham Book"/>
            </a:endParaRPr>
          </a:p>
          <a:p>
            <a:pPr marL="0" indent="0">
              <a:buNone/>
            </a:pPr>
            <a:endParaRPr lang="es-ES_tradnl" sz="1600" b="1" baseline="30000" dirty="0">
              <a:solidFill>
                <a:srgbClr val="64075D"/>
              </a:solidFill>
              <a:cs typeface="Gotham Book"/>
            </a:endParaRPr>
          </a:p>
          <a:p>
            <a:pPr marL="0" indent="0">
              <a:buNone/>
            </a:pPr>
            <a:endParaRPr lang="es-ES_tradnl" sz="1600" b="1" dirty="0">
              <a:solidFill>
                <a:srgbClr val="64075D"/>
              </a:solidFill>
              <a:cs typeface="Gotham Book"/>
            </a:endParaRPr>
          </a:p>
        </p:txBody>
      </p:sp>
      <p:sp>
        <p:nvSpPr>
          <p:cNvPr id="10" name="Rectángulo 11"/>
          <p:cNvSpPr>
            <a:spLocks noChangeArrowheads="1"/>
          </p:cNvSpPr>
          <p:nvPr/>
        </p:nvSpPr>
        <p:spPr bwMode="auto">
          <a:xfrm>
            <a:off x="6184900" y="1512800"/>
            <a:ext cx="2638372" cy="2862322"/>
          </a:xfrm>
          <a:prstGeom prst="rect">
            <a:avLst/>
          </a:prstGeom>
          <a:noFill/>
          <a:ln>
            <a:noFill/>
          </a:ln>
          <a:extLst>
            <a:ext uri="{909E8E84-426E-40dd-AFC4-6F175D3DCCD1}">
              <a14:hiddenFill xmlns:a="http://schemas.openxmlformats.org/drawingml/2006/main" xmlns:r="http://schemas.openxmlformats.org/officeDocument/2006/relationships" xmlns:p="http://schemas.openxmlformats.org/presentationml/2006/main" xmlns="" xmlns:a14="http://schemas.microsoft.com/office/drawing/2010/main" xmlns:mv="urn:schemas-microsoft-com:mac:vml" xmlns:mc="http://schemas.openxmlformats.org/markup-compatibility/2006">
                <a:solidFill>
                  <a:srgbClr val="FFFFFF"/>
                </a:solidFill>
              </a14:hiddenFill>
            </a:ext>
            <a:ext uri="{91240B29-F687-4f45-9708-019B960494DF}">
              <a14:hiddenLine xmlns:a="http://schemas.openxmlformats.org/drawingml/2006/main" xmlns:r="http://schemas.openxmlformats.org/officeDocument/2006/relationships" xmlns:p="http://schemas.openxmlformats.org/presentationml/2006/main"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a:spAutoFit/>
          </a:bodyPr>
          <a:lstStyle/>
          <a:p>
            <a:r>
              <a:rPr lang="es-ES_tradnl" sz="1200" dirty="0">
                <a:solidFill>
                  <a:srgbClr val="7F7F7F"/>
                </a:solidFill>
              </a:rPr>
              <a:t>A) Ilustra objetivos neuronales y </a:t>
            </a:r>
            <a:r>
              <a:rPr lang="es-ES_tradnl" sz="1200" dirty="0" err="1">
                <a:solidFill>
                  <a:srgbClr val="7F7F7F"/>
                </a:solidFill>
              </a:rPr>
              <a:t>gliales</a:t>
            </a:r>
            <a:r>
              <a:rPr lang="es-ES_tradnl" sz="1200" dirty="0">
                <a:solidFill>
                  <a:srgbClr val="7F7F7F"/>
                </a:solidFill>
              </a:rPr>
              <a:t> para quimioterapéuticos, incluyendo </a:t>
            </a:r>
            <a:r>
              <a:rPr lang="es-ES_tradnl" sz="1200" dirty="0" err="1">
                <a:solidFill>
                  <a:srgbClr val="7F7F7F"/>
                </a:solidFill>
              </a:rPr>
              <a:t>paclitaxel</a:t>
            </a:r>
            <a:r>
              <a:rPr lang="es-ES_tradnl" sz="1200" dirty="0">
                <a:solidFill>
                  <a:srgbClr val="7F7F7F"/>
                </a:solidFill>
              </a:rPr>
              <a:t>, </a:t>
            </a:r>
            <a:r>
              <a:rPr lang="es-ES_tradnl" sz="1200" dirty="0" err="1">
                <a:solidFill>
                  <a:srgbClr val="7F7F7F"/>
                </a:solidFill>
              </a:rPr>
              <a:t>bortezomib</a:t>
            </a:r>
            <a:r>
              <a:rPr lang="es-ES_tradnl" sz="1200" dirty="0">
                <a:solidFill>
                  <a:srgbClr val="7F7F7F"/>
                </a:solidFill>
              </a:rPr>
              <a:t> y </a:t>
            </a:r>
            <a:r>
              <a:rPr lang="es-ES_tradnl" sz="1200" dirty="0" err="1">
                <a:solidFill>
                  <a:srgbClr val="7F7F7F"/>
                </a:solidFill>
              </a:rPr>
              <a:t>oxaliplatino</a:t>
            </a:r>
            <a:r>
              <a:rPr lang="es-ES_tradnl" sz="1200" dirty="0">
                <a:solidFill>
                  <a:srgbClr val="7F7F7F"/>
                </a:solidFill>
              </a:rPr>
              <a:t>.</a:t>
            </a:r>
          </a:p>
          <a:p>
            <a:endParaRPr lang="es-ES_tradnl" sz="1200" dirty="0">
              <a:solidFill>
                <a:srgbClr val="7F7F7F"/>
              </a:solidFill>
            </a:endParaRPr>
          </a:p>
          <a:p>
            <a:r>
              <a:rPr lang="es-ES_tradnl" sz="1200" dirty="0">
                <a:solidFill>
                  <a:srgbClr val="7F7F7F"/>
                </a:solidFill>
              </a:rPr>
              <a:t>B) Indica las múltiples formas en que estos fármacos alteran la función neuronal y glial, dando como resultado la activación de </a:t>
            </a:r>
            <a:r>
              <a:rPr lang="es-ES_tradnl" sz="1200" dirty="0" err="1">
                <a:solidFill>
                  <a:srgbClr val="7F7F7F"/>
                </a:solidFill>
              </a:rPr>
              <a:t>astrocitos</a:t>
            </a:r>
            <a:r>
              <a:rPr lang="es-ES_tradnl" sz="1200" dirty="0">
                <a:solidFill>
                  <a:srgbClr val="7F7F7F"/>
                </a:solidFill>
              </a:rPr>
              <a:t>, la liberación de citoquinas mejorada, la </a:t>
            </a:r>
            <a:r>
              <a:rPr lang="es-ES_tradnl" sz="1200" dirty="0" err="1" smtClean="0">
                <a:solidFill>
                  <a:srgbClr val="7F7F7F"/>
                </a:solidFill>
              </a:rPr>
              <a:t>mitotoxicidad</a:t>
            </a:r>
            <a:r>
              <a:rPr lang="es-ES_tradnl" sz="1200" dirty="0">
                <a:solidFill>
                  <a:srgbClr val="7F7F7F"/>
                </a:solidFill>
              </a:rPr>
              <a:t> </a:t>
            </a:r>
            <a:r>
              <a:rPr lang="es-ES_tradnl" sz="1200" dirty="0" smtClean="0">
                <a:solidFill>
                  <a:srgbClr val="7F7F7F"/>
                </a:solidFill>
              </a:rPr>
              <a:t>y </a:t>
            </a:r>
            <a:r>
              <a:rPr lang="es-ES_tradnl" sz="1200" dirty="0">
                <a:solidFill>
                  <a:srgbClr val="7F7F7F"/>
                </a:solidFill>
              </a:rPr>
              <a:t>la apoptosis eventual, la descarga espontánea y </a:t>
            </a:r>
            <a:r>
              <a:rPr lang="es-ES_tradnl" sz="1200" dirty="0" smtClean="0">
                <a:solidFill>
                  <a:srgbClr val="7F7F7F"/>
                </a:solidFill>
              </a:rPr>
              <a:t>la señalización </a:t>
            </a:r>
            <a:r>
              <a:rPr lang="es-ES_tradnl" sz="1200" dirty="0">
                <a:solidFill>
                  <a:srgbClr val="7F7F7F"/>
                </a:solidFill>
              </a:rPr>
              <a:t>alterada en fibras aferentes primarias y la pérdida de fibras cutáneas finalmente incrementando el input </a:t>
            </a:r>
            <a:r>
              <a:rPr lang="es-ES_tradnl" sz="1200" dirty="0" err="1">
                <a:solidFill>
                  <a:srgbClr val="7F7F7F"/>
                </a:solidFill>
              </a:rPr>
              <a:t>nociceptivo</a:t>
            </a:r>
            <a:r>
              <a:rPr lang="es-ES_tradnl" sz="1200" dirty="0"/>
              <a:t>.</a:t>
            </a:r>
          </a:p>
        </p:txBody>
      </p:sp>
      <p:pic>
        <p:nvPicPr>
          <p:cNvPr id="11" name="Imagen 12" descr="Captura de pantalla 2017-09-05 a las 16.09.44.png"/>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1086588" y="1512800"/>
            <a:ext cx="4900979" cy="4563749"/>
          </a:xfrm>
          <a:prstGeom prst="rect">
            <a:avLst/>
          </a:prstGeom>
          <a:noFill/>
          <a:ln>
            <a:noFill/>
          </a:ln>
          <a:extLst>
            <a:ext uri="{909E8E84-426E-40dd-AFC4-6F175D3DCCD1}">
              <a14:hiddenFill xmlns:a="http://schemas.openxmlformats.org/drawingml/2006/main" xmlns:r="http://schemas.openxmlformats.org/officeDocument/2006/relationships" xmlns:p="http://schemas.openxmlformats.org/presentationml/2006/main" xmlns="" xmlns:a14="http://schemas.microsoft.com/office/drawing/2010/main" xmlns:mv="urn:schemas-microsoft-com:mac:vml" xmlns:mc="http://schemas.openxmlformats.org/markup-compatibility/2006">
                <a:solidFill>
                  <a:srgbClr val="FFFFFF"/>
                </a:solidFill>
              </a14:hiddenFill>
            </a:ext>
            <a:ext uri="{91240B29-F687-4f45-9708-019B960494DF}">
              <a14:hiddenLine xmlns:a="http://schemas.openxmlformats.org/drawingml/2006/main" xmlns:r="http://schemas.openxmlformats.org/officeDocument/2006/relationships" xmlns:p="http://schemas.openxmlformats.org/presentationml/2006/main" xmlns=""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12" name="Rectángulo 14"/>
          <p:cNvSpPr>
            <a:spLocks noChangeArrowheads="1"/>
          </p:cNvSpPr>
          <p:nvPr/>
        </p:nvSpPr>
        <p:spPr bwMode="auto">
          <a:xfrm>
            <a:off x="6184900" y="4777681"/>
            <a:ext cx="3065839" cy="1200329"/>
          </a:xfrm>
          <a:prstGeom prst="rect">
            <a:avLst/>
          </a:prstGeom>
          <a:noFill/>
          <a:ln>
            <a:noFill/>
          </a:ln>
          <a:extLst>
            <a:ext uri="{909E8E84-426E-40dd-AFC4-6F175D3DCCD1}">
              <a14:hiddenFill xmlns:a="http://schemas.openxmlformats.org/drawingml/2006/main" xmlns:r="http://schemas.openxmlformats.org/officeDocument/2006/relationships" xmlns:p="http://schemas.openxmlformats.org/presentationml/2006/main" xmlns="" xmlns:a14="http://schemas.microsoft.com/office/drawing/2010/main" xmlns:mv="urn:schemas-microsoft-com:mac:vml" xmlns:mc="http://schemas.openxmlformats.org/markup-compatibility/2006">
                <a:solidFill>
                  <a:srgbClr val="FFFFFF"/>
                </a:solidFill>
              </a14:hiddenFill>
            </a:ext>
            <a:ext uri="{91240B29-F687-4f45-9708-019B960494DF}">
              <a14:hiddenLine xmlns:a="http://schemas.openxmlformats.org/drawingml/2006/main" xmlns:r="http://schemas.openxmlformats.org/officeDocument/2006/relationships" xmlns:p="http://schemas.openxmlformats.org/presentationml/2006/main"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a:spAutoFit/>
          </a:bodyPr>
          <a:lstStyle/>
          <a:p>
            <a:r>
              <a:rPr lang="es-ES_tradnl" sz="1200" dirty="0">
                <a:solidFill>
                  <a:srgbClr val="61246B"/>
                </a:solidFill>
              </a:rPr>
              <a:t>NIQT: Neuropatía periférica inducida por quimioterapia; </a:t>
            </a:r>
            <a:endParaRPr lang="es-ES_tradnl" sz="1200" dirty="0" smtClean="0">
              <a:solidFill>
                <a:srgbClr val="61246B"/>
              </a:solidFill>
            </a:endParaRPr>
          </a:p>
          <a:p>
            <a:r>
              <a:rPr lang="es-ES_tradnl" sz="1200" dirty="0" smtClean="0">
                <a:solidFill>
                  <a:srgbClr val="61246B"/>
                </a:solidFill>
              </a:rPr>
              <a:t>GRD</a:t>
            </a:r>
            <a:r>
              <a:rPr lang="es-ES_tradnl" sz="1200" dirty="0">
                <a:solidFill>
                  <a:srgbClr val="61246B"/>
                </a:solidFill>
              </a:rPr>
              <a:t>: Ganglio de la raíz dorsal; EOR: Especies de oxígeno reactivo; </a:t>
            </a:r>
          </a:p>
          <a:p>
            <a:r>
              <a:rPr lang="es-ES_tradnl" sz="1200" dirty="0">
                <a:solidFill>
                  <a:srgbClr val="61246B"/>
                </a:solidFill>
              </a:rPr>
              <a:t>TLR: Receptor </a:t>
            </a:r>
            <a:r>
              <a:rPr lang="es-ES_tradnl" sz="1200" dirty="0" err="1">
                <a:solidFill>
                  <a:srgbClr val="61246B"/>
                </a:solidFill>
              </a:rPr>
              <a:t>Tall-like</a:t>
            </a:r>
            <a:r>
              <a:rPr lang="es-ES_tradnl" sz="1200" dirty="0">
                <a:solidFill>
                  <a:srgbClr val="61246B"/>
                </a:solidFill>
              </a:rPr>
              <a:t>;</a:t>
            </a:r>
          </a:p>
          <a:p>
            <a:r>
              <a:rPr lang="es-ES_tradnl" sz="1200" dirty="0">
                <a:solidFill>
                  <a:srgbClr val="61246B"/>
                </a:solidFill>
              </a:rPr>
              <a:t>TRP: Receptor de potencial transitorio</a:t>
            </a:r>
            <a:r>
              <a:rPr lang="es-ES_tradnl" sz="1200" dirty="0"/>
              <a:t>.</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06954115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NEUROPÁTICO</a:t>
            </a:r>
            <a:endParaRPr lang="es-ES_tradnl" sz="4000" b="1" dirty="0">
              <a:solidFill>
                <a:srgbClr val="FCC40D"/>
              </a:solidFill>
              <a:latin typeface="Calibri"/>
              <a:cs typeface="Calibri"/>
            </a:endParaRPr>
          </a:p>
        </p:txBody>
      </p:sp>
      <p:sp>
        <p:nvSpPr>
          <p:cNvPr id="7" name="Rectángulo 6"/>
          <p:cNvSpPr/>
          <p:nvPr/>
        </p:nvSpPr>
        <p:spPr>
          <a:xfrm>
            <a:off x="450636" y="1241400"/>
            <a:ext cx="7847660" cy="523220"/>
          </a:xfrm>
          <a:prstGeom prst="rect">
            <a:avLst/>
          </a:prstGeom>
        </p:spPr>
        <p:txBody>
          <a:bodyPr wrap="square">
            <a:spAutoFit/>
          </a:bodyPr>
          <a:lstStyle/>
          <a:p>
            <a:endParaRPr lang="es-ES_tradnl" sz="2800" b="1" dirty="0">
              <a:solidFill>
                <a:srgbClr val="FCC40D"/>
              </a:solidFill>
              <a:cs typeface="Calibri"/>
            </a:endParaRPr>
          </a:p>
        </p:txBody>
      </p:sp>
      <p:sp>
        <p:nvSpPr>
          <p:cNvPr id="8" name="Marcador de contenido 2"/>
          <p:cNvSpPr>
            <a:spLocks noGrp="1"/>
          </p:cNvSpPr>
          <p:nvPr>
            <p:ph idx="1"/>
          </p:nvPr>
        </p:nvSpPr>
        <p:spPr>
          <a:xfrm>
            <a:off x="1072867" y="1109278"/>
            <a:ext cx="7225429" cy="657218"/>
          </a:xfrm>
        </p:spPr>
        <p:txBody>
          <a:bodyPr/>
          <a:lstStyle/>
          <a:p>
            <a:pPr marL="0" indent="0">
              <a:buNone/>
            </a:pPr>
            <a:r>
              <a:rPr lang="es-ES_tradnl" sz="1600" b="1" dirty="0">
                <a:solidFill>
                  <a:srgbClr val="64075D"/>
                </a:solidFill>
                <a:cs typeface="Gotham Book"/>
              </a:rPr>
              <a:t>Mecanismos fisiopatológicos intracelulares de toxicidad </a:t>
            </a:r>
            <a:r>
              <a:rPr lang="es-ES_tradnl" sz="1600" b="1" dirty="0" smtClean="0">
                <a:solidFill>
                  <a:srgbClr val="64075D"/>
                </a:solidFill>
                <a:cs typeface="Gotham Book"/>
              </a:rPr>
              <a:t>por </a:t>
            </a:r>
          </a:p>
          <a:p>
            <a:pPr marL="0" indent="0">
              <a:buNone/>
            </a:pPr>
            <a:r>
              <a:rPr lang="es-ES_tradnl" sz="1600" b="1" dirty="0" smtClean="0">
                <a:solidFill>
                  <a:srgbClr val="64075D"/>
                </a:solidFill>
                <a:cs typeface="Gotham Book"/>
              </a:rPr>
              <a:t>QT </a:t>
            </a:r>
            <a:r>
              <a:rPr lang="es-ES_tradnl" sz="1600" b="1" dirty="0">
                <a:solidFill>
                  <a:srgbClr val="64075D"/>
                </a:solidFill>
                <a:cs typeface="Gotham Book"/>
              </a:rPr>
              <a:t>en el ganglio dorsal y los </a:t>
            </a:r>
            <a:r>
              <a:rPr lang="es-ES_tradnl" sz="1600" b="1" dirty="0" err="1" smtClean="0">
                <a:solidFill>
                  <a:srgbClr val="64075D"/>
                </a:solidFill>
                <a:cs typeface="Gotham Book"/>
              </a:rPr>
              <a:t>nociceptores</a:t>
            </a:r>
            <a:endParaRPr lang="es-ES_tradnl" sz="1600" b="1" dirty="0" smtClean="0">
              <a:solidFill>
                <a:srgbClr val="64075D"/>
              </a:solidFill>
              <a:cs typeface="Gotham Book"/>
            </a:endParaRPr>
          </a:p>
          <a:p>
            <a:pPr marL="0" indent="0">
              <a:buNone/>
            </a:pPr>
            <a:endParaRPr lang="es-ES_tradnl" sz="800" b="1" dirty="0" smtClean="0">
              <a:solidFill>
                <a:srgbClr val="64075D"/>
              </a:solidFill>
              <a:cs typeface="Gotham Book"/>
            </a:endParaRPr>
          </a:p>
          <a:p>
            <a:pPr marL="0" indent="0">
              <a:buNone/>
            </a:pPr>
            <a:endParaRPr lang="es-ES_tradnl" sz="1600" b="1" baseline="30000" dirty="0">
              <a:solidFill>
                <a:srgbClr val="64075D"/>
              </a:solidFill>
              <a:cs typeface="Gotham Book"/>
            </a:endParaRPr>
          </a:p>
          <a:p>
            <a:pPr marL="0" indent="0">
              <a:buNone/>
            </a:pPr>
            <a:endParaRPr lang="es-ES_tradnl" sz="1600" b="1" dirty="0">
              <a:solidFill>
                <a:srgbClr val="64075D"/>
              </a:solidFill>
              <a:cs typeface="Gotham Book"/>
            </a:endParaRPr>
          </a:p>
        </p:txBody>
      </p:sp>
      <p:pic>
        <p:nvPicPr>
          <p:cNvPr id="9" name="Imagen 9" descr="Captura de pantalla 2017-09-05 a las 16.04.58.png"/>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1126325" y="1852207"/>
            <a:ext cx="6002882" cy="4311929"/>
          </a:xfrm>
          <a:prstGeom prst="rect">
            <a:avLst/>
          </a:prstGeom>
          <a:noFill/>
          <a:ln>
            <a:noFill/>
          </a:ln>
          <a:extLst>
            <a:ext uri="{909E8E84-426E-40dd-AFC4-6F175D3DCCD1}">
              <a14:hiddenFill xmlns:a="http://schemas.openxmlformats.org/drawingml/2006/main" xmlns:r="http://schemas.openxmlformats.org/officeDocument/2006/relationships" xmlns:p="http://schemas.openxmlformats.org/presentationml/2006/main" xmlns="" xmlns:a14="http://schemas.microsoft.com/office/drawing/2010/main" xmlns:mv="urn:schemas-microsoft-com:mac:vml" xmlns:mc="http://schemas.openxmlformats.org/markup-compatibility/2006">
                <a:solidFill>
                  <a:srgbClr val="FFFFFF"/>
                </a:solidFill>
              </a14:hiddenFill>
            </a:ext>
            <a:ext uri="{91240B29-F687-4f45-9708-019B960494DF}">
              <a14:hiddenLine xmlns:a="http://schemas.openxmlformats.org/drawingml/2006/main" xmlns:r="http://schemas.openxmlformats.org/officeDocument/2006/relationships" xmlns:p="http://schemas.openxmlformats.org/presentationml/2006/main" xmlns="" xmlns:a14="http://schemas.microsoft.com/office/drawing/2010/main" xmlns:mv="urn:schemas-microsoft-com:mac:vml" xmlns:mc="http://schemas.openxmlformats.org/markup-compatibility/2006" w="9525">
                <a:solidFill>
                  <a:srgbClr val="000000"/>
                </a:solidFill>
                <a:miter lim="800000"/>
                <a:headEnd/>
                <a:tailEnd/>
              </a14:hiddenLine>
            </a:ext>
          </a:extLst>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7498627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NEUROPÁTICO</a:t>
            </a:r>
            <a:endParaRPr lang="es-ES_tradnl" sz="4000" b="1" dirty="0">
              <a:solidFill>
                <a:srgbClr val="FCC40D"/>
              </a:solidFill>
              <a:latin typeface="Calibri"/>
              <a:cs typeface="Calibri"/>
            </a:endParaRPr>
          </a:p>
        </p:txBody>
      </p:sp>
      <p:sp>
        <p:nvSpPr>
          <p:cNvPr id="6" name="Marcador de contenido 2"/>
          <p:cNvSpPr>
            <a:spLocks noGrp="1"/>
          </p:cNvSpPr>
          <p:nvPr>
            <p:ph idx="1"/>
          </p:nvPr>
        </p:nvSpPr>
        <p:spPr>
          <a:xfrm>
            <a:off x="457200" y="1344521"/>
            <a:ext cx="8229600" cy="680978"/>
          </a:xfrm>
        </p:spPr>
        <p:txBody>
          <a:bodyPr/>
          <a:lstStyle/>
          <a:p>
            <a:pPr lvl="0">
              <a:buBlip>
                <a:blip r:embed="rId3"/>
              </a:buBlip>
            </a:pPr>
            <a:r>
              <a:rPr lang="es-ES_tradnl" sz="1600" b="1" dirty="0">
                <a:solidFill>
                  <a:srgbClr val="64075D"/>
                </a:solidFill>
                <a:cs typeface="Gotham Book"/>
              </a:rPr>
              <a:t>NIQT por platinos</a:t>
            </a:r>
          </a:p>
          <a:p>
            <a:pPr lvl="1">
              <a:buClr>
                <a:srgbClr val="64075D"/>
              </a:buClr>
              <a:buFont typeface="Arial"/>
              <a:buChar char="•"/>
            </a:pPr>
            <a:r>
              <a:rPr lang="es-ES_tradnl" sz="1600" dirty="0">
                <a:solidFill>
                  <a:prstClr val="white">
                    <a:lumMod val="50000"/>
                  </a:prstClr>
                </a:solidFill>
                <a:cs typeface="Gotham Book"/>
              </a:rPr>
              <a:t>La neuropatía inducida por cisplatino </a:t>
            </a:r>
            <a:r>
              <a:rPr lang="es-ES_tradnl" sz="1600" b="1" dirty="0">
                <a:solidFill>
                  <a:srgbClr val="64075D"/>
                </a:solidFill>
                <a:cs typeface="Gotham Book"/>
              </a:rPr>
              <a:t>depende de la dosis acumulada y generalmente aparece después de 400-700 mg/m</a:t>
            </a:r>
            <a:r>
              <a:rPr lang="es-ES_tradnl" sz="1600" b="1" baseline="30000" dirty="0">
                <a:solidFill>
                  <a:srgbClr val="64075D"/>
                </a:solidFill>
                <a:cs typeface="Gotham Book"/>
              </a:rPr>
              <a:t>2</a:t>
            </a:r>
          </a:p>
          <a:p>
            <a:pPr lvl="2">
              <a:buClr>
                <a:srgbClr val="FCC40D"/>
              </a:buClr>
            </a:pPr>
            <a:r>
              <a:rPr lang="es-ES_tradnl" sz="1600" dirty="0">
                <a:solidFill>
                  <a:prstClr val="white">
                    <a:lumMod val="50000"/>
                  </a:prstClr>
                </a:solidFill>
                <a:cs typeface="Gotham Book"/>
              </a:rPr>
              <a:t>⋍28% de los pacientes desarrollan neuropatías sintomáticas, de los cuales 6% sufren de </a:t>
            </a:r>
            <a:r>
              <a:rPr lang="es-ES_tradnl" sz="1600" dirty="0" err="1">
                <a:solidFill>
                  <a:prstClr val="white">
                    <a:lumMod val="50000"/>
                  </a:prstClr>
                </a:solidFill>
                <a:cs typeface="Gotham Book"/>
              </a:rPr>
              <a:t>polineuropatías</a:t>
            </a:r>
            <a:r>
              <a:rPr lang="es-ES_tradnl" sz="1600" dirty="0">
                <a:solidFill>
                  <a:prstClr val="white">
                    <a:lumMod val="50000"/>
                  </a:prstClr>
                </a:solidFill>
                <a:cs typeface="Gotham Book"/>
              </a:rPr>
              <a:t> </a:t>
            </a:r>
            <a:r>
              <a:rPr lang="es-ES_tradnl" sz="1600" dirty="0" smtClean="0">
                <a:solidFill>
                  <a:prstClr val="white">
                    <a:lumMod val="50000"/>
                  </a:prstClr>
                </a:solidFill>
                <a:cs typeface="Gotham Book"/>
              </a:rPr>
              <a:t>incapacitantes</a:t>
            </a:r>
          </a:p>
          <a:p>
            <a:pPr lvl="1">
              <a:buClr>
                <a:srgbClr val="64075D"/>
              </a:buClr>
              <a:buFont typeface="Arial"/>
              <a:buChar char="•"/>
            </a:pPr>
            <a:r>
              <a:rPr lang="es-ES_tradnl" sz="1600" dirty="0" smtClean="0">
                <a:solidFill>
                  <a:prstClr val="white">
                    <a:lumMod val="50000"/>
                  </a:prstClr>
                </a:solidFill>
                <a:cs typeface="Gotham Book"/>
              </a:rPr>
              <a:t>Es </a:t>
            </a:r>
            <a:r>
              <a:rPr lang="es-ES_tradnl" sz="1600" b="1" dirty="0">
                <a:solidFill>
                  <a:srgbClr val="64075D"/>
                </a:solidFill>
                <a:cs typeface="Gotham Book"/>
              </a:rPr>
              <a:t>principalmente sensorial</a:t>
            </a:r>
            <a:r>
              <a:rPr lang="es-ES_tradnl" sz="1600" dirty="0">
                <a:solidFill>
                  <a:prstClr val="white">
                    <a:lumMod val="50000"/>
                  </a:prstClr>
                </a:solidFill>
                <a:cs typeface="Gotham Book"/>
              </a:rPr>
              <a:t>, con parestesias, ataxia sensorial, pérdida de la sensibilidad vibratoria y una disminución o pérdida de los reflejos tendinosos</a:t>
            </a:r>
          </a:p>
          <a:p>
            <a:pPr lvl="2">
              <a:buClr>
                <a:srgbClr val="FCC40D"/>
              </a:buClr>
            </a:pPr>
            <a:endParaRPr lang="es-ES_tradnl" sz="1000" dirty="0" smtClean="0">
              <a:solidFill>
                <a:prstClr val="white">
                  <a:lumMod val="50000"/>
                </a:prstClr>
              </a:solidFill>
              <a:cs typeface="Gotham Book"/>
            </a:endParaRPr>
          </a:p>
          <a:p>
            <a:pPr marL="457200" lvl="1" indent="0">
              <a:buClr>
                <a:srgbClr val="64075D"/>
              </a:buClr>
              <a:buNone/>
            </a:pPr>
            <a:r>
              <a:rPr lang="es-ES_tradnl" sz="1600" dirty="0">
                <a:solidFill>
                  <a:prstClr val="white">
                    <a:lumMod val="50000"/>
                  </a:prstClr>
                </a:solidFill>
                <a:cs typeface="Gotham Book"/>
              </a:rPr>
              <a:t>Estos síntomas suelen ser reversibles después de la interrupción del  tratamiento, pero la recuperación suele ser muy </a:t>
            </a:r>
            <a:r>
              <a:rPr lang="es-ES_tradnl" sz="1600" dirty="0" smtClean="0">
                <a:solidFill>
                  <a:prstClr val="white">
                    <a:lumMod val="50000"/>
                  </a:prstClr>
                </a:solidFill>
                <a:cs typeface="Gotham Book"/>
              </a:rPr>
              <a:t>lenta.</a:t>
            </a:r>
            <a:endParaRPr lang="es-ES_tradnl" sz="1600" dirty="0">
              <a:solidFill>
                <a:prstClr val="white">
                  <a:lumMod val="50000"/>
                </a:prstClr>
              </a:solidFill>
              <a:cs typeface="Gotham Book"/>
            </a:endParaRPr>
          </a:p>
          <a:p>
            <a:pPr marL="0" lvl="0" indent="0">
              <a:buNone/>
            </a:pPr>
            <a:endParaRPr lang="es-ES_tradnl" sz="1600" dirty="0">
              <a:solidFill>
                <a:prstClr val="white">
                  <a:lumMod val="50000"/>
                </a:prstClr>
              </a:solidFill>
              <a:cs typeface="Gotham Book"/>
            </a:endParaRPr>
          </a:p>
          <a:p>
            <a:pPr lvl="0">
              <a:buBlip>
                <a:blip r:embed="rId3"/>
              </a:buBlip>
            </a:pPr>
            <a:endParaRPr lang="es-ES_tradnl" sz="1600" dirty="0">
              <a:solidFill>
                <a:prstClr val="white">
                  <a:lumMod val="50000"/>
                </a:prstClr>
              </a:solidFill>
              <a:cs typeface="Gotham Book"/>
            </a:endParaRPr>
          </a:p>
          <a:p>
            <a:pPr lvl="0">
              <a:buBlip>
                <a:blip r:embed="rId3"/>
              </a:buBlip>
            </a:pPr>
            <a:endParaRPr lang="es-ES_tradnl" sz="1600" dirty="0" smtClean="0">
              <a:solidFill>
                <a:prstClr val="white">
                  <a:lumMod val="50000"/>
                </a:prstClr>
              </a:solidFill>
              <a:cs typeface="Gotham Book"/>
            </a:endParaRPr>
          </a:p>
          <a:p>
            <a:pPr marL="0" indent="0">
              <a:buNone/>
            </a:pPr>
            <a:r>
              <a:rPr lang="es-ES_tradnl" sz="1600" dirty="0">
                <a:solidFill>
                  <a:prstClr val="white">
                    <a:lumMod val="50000"/>
                  </a:prstClr>
                </a:solidFill>
                <a:cs typeface="Gotham Book"/>
              </a:rPr>
              <a:t> </a:t>
            </a:r>
            <a:r>
              <a:rPr lang="es-ES_tradnl" sz="1600" dirty="0" smtClean="0">
                <a:solidFill>
                  <a:prstClr val="white">
                    <a:lumMod val="50000"/>
                  </a:prstClr>
                </a:solidFill>
                <a:cs typeface="Gotham Book"/>
              </a:rPr>
              <a:t>      </a:t>
            </a:r>
            <a:r>
              <a:rPr lang="es-ES_tradnl" sz="1600" dirty="0">
                <a:solidFill>
                  <a:prstClr val="white">
                    <a:lumMod val="50000"/>
                  </a:prstClr>
                </a:solidFill>
                <a:cs typeface="Gotham Book"/>
              </a:rPr>
              <a:t> </a:t>
            </a:r>
            <a:endParaRPr lang="es-ES_tradnl" sz="1600" dirty="0">
              <a:solidFill>
                <a:srgbClr val="7F7F7F"/>
              </a:solidFill>
              <a:cs typeface="Gotham Book"/>
            </a:endParaRPr>
          </a:p>
        </p:txBody>
      </p:sp>
      <p:sp>
        <p:nvSpPr>
          <p:cNvPr id="7" name="Rectángulo 6"/>
          <p:cNvSpPr/>
          <p:nvPr/>
        </p:nvSpPr>
        <p:spPr>
          <a:xfrm>
            <a:off x="450636" y="1241400"/>
            <a:ext cx="7847660" cy="523220"/>
          </a:xfrm>
          <a:prstGeom prst="rect">
            <a:avLst/>
          </a:prstGeom>
        </p:spPr>
        <p:txBody>
          <a:bodyPr wrap="square">
            <a:spAutoFit/>
          </a:bodyPr>
          <a:lstStyle/>
          <a:p>
            <a:endParaRPr lang="es-ES_tradnl" sz="2800" b="1" dirty="0">
              <a:solidFill>
                <a:srgbClr val="FCC40D"/>
              </a:solidFill>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97784974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descr="Captura de pantalla 2017-09-07 a las 18.20.04.png"/>
          <p:cNvPicPr>
            <a:picLocks noChangeAspect="1"/>
          </p:cNvPicPr>
          <p:nvPr/>
        </p:nvPicPr>
        <p:blipFill rotWithShape="1">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l="3406"/>
          <a:stretch/>
        </p:blipFill>
        <p:spPr>
          <a:xfrm rot="5400000">
            <a:off x="2500724" y="-604539"/>
            <a:ext cx="4318005" cy="8688417"/>
          </a:xfrm>
          <a:prstGeom prst="rect">
            <a:avLst/>
          </a:prstGeom>
        </p:spPr>
      </p:pic>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NEUROPÁTICO</a:t>
            </a:r>
            <a:endParaRPr lang="es-ES_tradnl" sz="4000" b="1" dirty="0">
              <a:solidFill>
                <a:srgbClr val="FCC40D"/>
              </a:solidFill>
              <a:latin typeface="Calibri"/>
              <a:cs typeface="Calibri"/>
            </a:endParaRPr>
          </a:p>
        </p:txBody>
      </p:sp>
      <p:sp>
        <p:nvSpPr>
          <p:cNvPr id="8" name="Marcador de contenido 2"/>
          <p:cNvSpPr>
            <a:spLocks noGrp="1"/>
          </p:cNvSpPr>
          <p:nvPr>
            <p:ph idx="1"/>
          </p:nvPr>
        </p:nvSpPr>
        <p:spPr>
          <a:xfrm>
            <a:off x="302007" y="1149808"/>
            <a:ext cx="7982777" cy="376819"/>
          </a:xfrm>
        </p:spPr>
        <p:txBody>
          <a:bodyPr/>
          <a:lstStyle/>
          <a:p>
            <a:pPr marL="0" indent="0">
              <a:buNone/>
            </a:pPr>
            <a:r>
              <a:rPr lang="es-ES_tradnl" sz="1600" b="1" dirty="0">
                <a:solidFill>
                  <a:srgbClr val="64075D"/>
                </a:solidFill>
                <a:cs typeface="Gotham Book"/>
              </a:rPr>
              <a:t>Resumen de NIQT por </a:t>
            </a:r>
            <a:r>
              <a:rPr lang="es-ES_tradnl" sz="1600" b="1" dirty="0" smtClean="0">
                <a:solidFill>
                  <a:srgbClr val="64075D"/>
                </a:solidFill>
                <a:cs typeface="Gotham Book"/>
              </a:rPr>
              <a:t>platinos </a:t>
            </a:r>
            <a:endParaRPr lang="es-ES_tradnl" sz="800" b="1" dirty="0" smtClean="0">
              <a:solidFill>
                <a:srgbClr val="64075D"/>
              </a:solidFill>
              <a:cs typeface="Gotham Book"/>
            </a:endParaRPr>
          </a:p>
          <a:p>
            <a:pPr marL="0" indent="0">
              <a:buNone/>
            </a:pPr>
            <a:endParaRPr lang="es-ES_tradnl" sz="1600" b="1" baseline="30000" dirty="0">
              <a:solidFill>
                <a:srgbClr val="64075D"/>
              </a:solidFill>
              <a:cs typeface="Gotham Book"/>
            </a:endParaRPr>
          </a:p>
          <a:p>
            <a:pPr marL="0" indent="0">
              <a:buNone/>
            </a:pPr>
            <a:endParaRPr lang="es-ES_tradnl" sz="1600" b="1" dirty="0">
              <a:solidFill>
                <a:srgbClr val="64075D"/>
              </a:solidFill>
              <a:cs typeface="Gotham Book"/>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9984519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NEUROPÁTICO</a:t>
            </a:r>
            <a:endParaRPr lang="es-ES_tradnl" sz="4000" b="1" dirty="0">
              <a:solidFill>
                <a:srgbClr val="FCC40D"/>
              </a:solidFill>
              <a:latin typeface="Calibri"/>
              <a:cs typeface="Calibri"/>
            </a:endParaRPr>
          </a:p>
        </p:txBody>
      </p:sp>
      <p:sp>
        <p:nvSpPr>
          <p:cNvPr id="6" name="Marcador de contenido 2"/>
          <p:cNvSpPr>
            <a:spLocks noGrp="1"/>
          </p:cNvSpPr>
          <p:nvPr>
            <p:ph idx="1"/>
          </p:nvPr>
        </p:nvSpPr>
        <p:spPr>
          <a:xfrm>
            <a:off x="457200" y="1344521"/>
            <a:ext cx="8229600" cy="680978"/>
          </a:xfrm>
        </p:spPr>
        <p:txBody>
          <a:bodyPr/>
          <a:lstStyle/>
          <a:p>
            <a:pPr lvl="0">
              <a:buBlip>
                <a:blip r:embed="rId3"/>
              </a:buBlip>
            </a:pPr>
            <a:r>
              <a:rPr lang="es-ES_tradnl" sz="1600" b="1" dirty="0">
                <a:solidFill>
                  <a:srgbClr val="64075D"/>
                </a:solidFill>
                <a:cs typeface="Gotham Book"/>
              </a:rPr>
              <a:t>NIQT debido a alcaloides de la vinca</a:t>
            </a:r>
          </a:p>
          <a:p>
            <a:pPr lvl="1">
              <a:lnSpc>
                <a:spcPct val="110000"/>
              </a:lnSpc>
              <a:buClr>
                <a:srgbClr val="64075D"/>
              </a:buClr>
              <a:buFont typeface="Arial"/>
              <a:buChar char="•"/>
            </a:pPr>
            <a:r>
              <a:rPr lang="es-ES_tradnl" sz="1600" dirty="0">
                <a:solidFill>
                  <a:prstClr val="white">
                    <a:lumMod val="50000"/>
                  </a:prstClr>
                </a:solidFill>
                <a:cs typeface="Gotham Book"/>
              </a:rPr>
              <a:t>La </a:t>
            </a:r>
            <a:r>
              <a:rPr lang="es-ES_tradnl" sz="1600" b="1" dirty="0" err="1">
                <a:solidFill>
                  <a:srgbClr val="64075D"/>
                </a:solidFill>
                <a:cs typeface="Gotham Book"/>
              </a:rPr>
              <a:t>vincristina</a:t>
            </a:r>
            <a:r>
              <a:rPr lang="es-ES_tradnl" sz="1600" dirty="0">
                <a:solidFill>
                  <a:prstClr val="white">
                    <a:lumMod val="50000"/>
                  </a:prstClr>
                </a:solidFill>
                <a:cs typeface="Gotham Book"/>
              </a:rPr>
              <a:t> es el más neurotóxico entre los alcaloides de la vinca</a:t>
            </a:r>
          </a:p>
          <a:p>
            <a:pPr marL="457200" lvl="1" indent="0">
              <a:lnSpc>
                <a:spcPct val="110000"/>
              </a:lnSpc>
              <a:buClr>
                <a:srgbClr val="64075D"/>
              </a:buClr>
              <a:buNone/>
            </a:pPr>
            <a:r>
              <a:rPr lang="es-ES_tradnl" sz="1600" i="1" dirty="0">
                <a:solidFill>
                  <a:prstClr val="white">
                    <a:lumMod val="50000"/>
                  </a:prstClr>
                </a:solidFill>
                <a:cs typeface="Gotham Book"/>
              </a:rPr>
              <a:t>Alrededor del 50% de los pacientes experimentan neuropatías periféricas sensitivo-motoras</a:t>
            </a:r>
          </a:p>
          <a:p>
            <a:pPr lvl="1">
              <a:lnSpc>
                <a:spcPct val="110000"/>
              </a:lnSpc>
              <a:buClr>
                <a:srgbClr val="64075D"/>
              </a:buClr>
              <a:buFont typeface="Arial"/>
              <a:buChar char="•"/>
            </a:pPr>
            <a:r>
              <a:rPr lang="es-ES_tradnl" sz="1600" dirty="0">
                <a:solidFill>
                  <a:prstClr val="white">
                    <a:lumMod val="50000"/>
                  </a:prstClr>
                </a:solidFill>
                <a:cs typeface="Gotham Book"/>
              </a:rPr>
              <a:t>Su toxicidad es acumulativa y dosis dependiente</a:t>
            </a:r>
          </a:p>
          <a:p>
            <a:pPr marL="457200" lvl="1" indent="0">
              <a:lnSpc>
                <a:spcPct val="110000"/>
              </a:lnSpc>
              <a:buClr>
                <a:srgbClr val="64075D"/>
              </a:buClr>
              <a:buNone/>
            </a:pPr>
            <a:r>
              <a:rPr lang="es-ES_tradnl" sz="1600" i="1" dirty="0">
                <a:solidFill>
                  <a:prstClr val="white">
                    <a:lumMod val="50000"/>
                  </a:prstClr>
                </a:solidFill>
                <a:cs typeface="Gotham Book"/>
              </a:rPr>
              <a:t>Incluye entumecimiento y hormigueo de manos y pies con parestesias y disestesias y pérdida de los reflejos tendinosos profundos</a:t>
            </a:r>
          </a:p>
          <a:p>
            <a:pPr lvl="1">
              <a:lnSpc>
                <a:spcPct val="110000"/>
              </a:lnSpc>
              <a:buClr>
                <a:srgbClr val="64075D"/>
              </a:buClr>
              <a:buFont typeface="Arial"/>
              <a:buChar char="•"/>
            </a:pPr>
            <a:r>
              <a:rPr lang="es-ES_tradnl" sz="1600" dirty="0">
                <a:solidFill>
                  <a:prstClr val="white">
                    <a:lumMod val="50000"/>
                  </a:prstClr>
                </a:solidFill>
                <a:cs typeface="Gotham Book"/>
              </a:rPr>
              <a:t>Tras la interrupción del tratamiento, la reversión de los síntomas neurológicos suele ser </a:t>
            </a:r>
            <a:r>
              <a:rPr lang="es-ES_tradnl" sz="1600" dirty="0" smtClean="0">
                <a:solidFill>
                  <a:prstClr val="white">
                    <a:lumMod val="50000"/>
                  </a:prstClr>
                </a:solidFill>
                <a:cs typeface="Gotham Book"/>
              </a:rPr>
              <a:t>lenta.</a:t>
            </a:r>
            <a:endParaRPr lang="es-ES_tradnl" sz="1600" dirty="0">
              <a:solidFill>
                <a:prstClr val="white">
                  <a:lumMod val="50000"/>
                </a:prstClr>
              </a:solidFill>
              <a:cs typeface="Gotham Book"/>
            </a:endParaRPr>
          </a:p>
          <a:p>
            <a:pPr lvl="0">
              <a:buBlip>
                <a:blip r:embed="rId3"/>
              </a:buBlip>
            </a:pPr>
            <a:endParaRPr lang="es-ES_tradnl" sz="1600" dirty="0">
              <a:solidFill>
                <a:prstClr val="white">
                  <a:lumMod val="50000"/>
                </a:prstClr>
              </a:solidFill>
              <a:cs typeface="Gotham Book"/>
            </a:endParaRPr>
          </a:p>
          <a:p>
            <a:pPr lvl="0">
              <a:buBlip>
                <a:blip r:embed="rId3"/>
              </a:buBlip>
            </a:pPr>
            <a:endParaRPr lang="es-ES_tradnl" sz="1600" dirty="0" smtClean="0">
              <a:solidFill>
                <a:prstClr val="white">
                  <a:lumMod val="50000"/>
                </a:prstClr>
              </a:solidFill>
              <a:cs typeface="Gotham Book"/>
            </a:endParaRPr>
          </a:p>
          <a:p>
            <a:pPr marL="0" indent="0">
              <a:buNone/>
            </a:pPr>
            <a:r>
              <a:rPr lang="es-ES_tradnl" sz="1600" dirty="0">
                <a:solidFill>
                  <a:prstClr val="white">
                    <a:lumMod val="50000"/>
                  </a:prstClr>
                </a:solidFill>
                <a:cs typeface="Gotham Book"/>
              </a:rPr>
              <a:t> </a:t>
            </a:r>
            <a:r>
              <a:rPr lang="es-ES_tradnl" sz="1600" dirty="0" smtClean="0">
                <a:solidFill>
                  <a:prstClr val="white">
                    <a:lumMod val="50000"/>
                  </a:prstClr>
                </a:solidFill>
                <a:cs typeface="Gotham Book"/>
              </a:rPr>
              <a:t>      </a:t>
            </a:r>
            <a:r>
              <a:rPr lang="es-ES_tradnl" sz="1600" dirty="0">
                <a:solidFill>
                  <a:prstClr val="white">
                    <a:lumMod val="50000"/>
                  </a:prstClr>
                </a:solidFill>
                <a:cs typeface="Gotham Book"/>
              </a:rPr>
              <a:t> </a:t>
            </a:r>
            <a:endParaRPr lang="es-ES_tradnl" sz="1600" dirty="0">
              <a:solidFill>
                <a:srgbClr val="7F7F7F"/>
              </a:solidFill>
              <a:cs typeface="Gotham Book"/>
            </a:endParaRPr>
          </a:p>
        </p:txBody>
      </p:sp>
      <p:sp>
        <p:nvSpPr>
          <p:cNvPr id="7" name="Rectángulo 6"/>
          <p:cNvSpPr/>
          <p:nvPr/>
        </p:nvSpPr>
        <p:spPr>
          <a:xfrm>
            <a:off x="450636" y="1241400"/>
            <a:ext cx="7847660" cy="523220"/>
          </a:xfrm>
          <a:prstGeom prst="rect">
            <a:avLst/>
          </a:prstGeom>
        </p:spPr>
        <p:txBody>
          <a:bodyPr wrap="square">
            <a:spAutoFit/>
          </a:bodyPr>
          <a:lstStyle/>
          <a:p>
            <a:endParaRPr lang="es-ES_tradnl" sz="2800" b="1" dirty="0">
              <a:solidFill>
                <a:srgbClr val="FCC40D"/>
              </a:solidFill>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24879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NEUROPÁTICO</a:t>
            </a:r>
            <a:endParaRPr lang="es-ES_tradnl" sz="4000" b="1" dirty="0">
              <a:solidFill>
                <a:srgbClr val="FCC40D"/>
              </a:solidFill>
              <a:latin typeface="Calibri"/>
              <a:cs typeface="Calibri"/>
            </a:endParaRPr>
          </a:p>
        </p:txBody>
      </p:sp>
      <p:sp>
        <p:nvSpPr>
          <p:cNvPr id="8" name="Marcador de contenido 2"/>
          <p:cNvSpPr>
            <a:spLocks noGrp="1"/>
          </p:cNvSpPr>
          <p:nvPr>
            <p:ph idx="1"/>
          </p:nvPr>
        </p:nvSpPr>
        <p:spPr>
          <a:xfrm>
            <a:off x="302007" y="1149808"/>
            <a:ext cx="7982777" cy="376819"/>
          </a:xfrm>
        </p:spPr>
        <p:txBody>
          <a:bodyPr/>
          <a:lstStyle/>
          <a:p>
            <a:pPr marL="0" indent="0">
              <a:buNone/>
            </a:pPr>
            <a:r>
              <a:rPr lang="es-ES_tradnl" sz="1600" b="1" dirty="0">
                <a:solidFill>
                  <a:srgbClr val="64075D"/>
                </a:solidFill>
                <a:cs typeface="Gotham Book"/>
              </a:rPr>
              <a:t>Resumen de NIQT por alcaloides de la </a:t>
            </a:r>
            <a:r>
              <a:rPr lang="es-ES_tradnl" sz="1600" b="1" dirty="0" err="1" smtClean="0">
                <a:solidFill>
                  <a:srgbClr val="64075D"/>
                </a:solidFill>
                <a:cs typeface="Gotham Book"/>
              </a:rPr>
              <a:t>vinca</a:t>
            </a:r>
            <a:r>
              <a:rPr lang="es-ES_tradnl" sz="1600" b="1" dirty="0" smtClean="0">
                <a:solidFill>
                  <a:srgbClr val="64075D"/>
                </a:solidFill>
                <a:cs typeface="Gotham Book"/>
              </a:rPr>
              <a:t>  </a:t>
            </a:r>
            <a:endParaRPr lang="es-ES_tradnl" sz="800" b="1" dirty="0" smtClean="0">
              <a:solidFill>
                <a:srgbClr val="64075D"/>
              </a:solidFill>
              <a:cs typeface="Gotham Book"/>
            </a:endParaRPr>
          </a:p>
          <a:p>
            <a:pPr marL="0" indent="0">
              <a:buNone/>
            </a:pPr>
            <a:endParaRPr lang="es-ES_tradnl" sz="1600" b="1" baseline="30000" dirty="0">
              <a:solidFill>
                <a:srgbClr val="64075D"/>
              </a:solidFill>
              <a:cs typeface="Gotham Book"/>
            </a:endParaRPr>
          </a:p>
          <a:p>
            <a:pPr marL="0" indent="0">
              <a:buNone/>
            </a:pPr>
            <a:endParaRPr lang="es-ES_tradnl" sz="1600" b="1" dirty="0">
              <a:solidFill>
                <a:srgbClr val="64075D"/>
              </a:solidFill>
              <a:cs typeface="Gotham Book"/>
            </a:endParaRPr>
          </a:p>
        </p:txBody>
      </p:sp>
      <p:pic>
        <p:nvPicPr>
          <p:cNvPr id="3" name="Imagen 2" descr="Captura de pantalla 2017-09-07 a las 18.26.49.png"/>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rot="5400000">
            <a:off x="2507588" y="-765220"/>
            <a:ext cx="4191477" cy="9011583"/>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34316897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NEUROPÁTICO</a:t>
            </a:r>
            <a:endParaRPr lang="es-ES_tradnl" sz="4000" b="1" dirty="0">
              <a:solidFill>
                <a:srgbClr val="FCC40D"/>
              </a:solidFill>
              <a:latin typeface="Calibri"/>
              <a:cs typeface="Calibri"/>
            </a:endParaRPr>
          </a:p>
        </p:txBody>
      </p:sp>
      <p:sp>
        <p:nvSpPr>
          <p:cNvPr id="6" name="Marcador de contenido 2"/>
          <p:cNvSpPr>
            <a:spLocks noGrp="1"/>
          </p:cNvSpPr>
          <p:nvPr>
            <p:ph idx="1"/>
          </p:nvPr>
        </p:nvSpPr>
        <p:spPr>
          <a:xfrm>
            <a:off x="457200" y="1344521"/>
            <a:ext cx="8229600" cy="680978"/>
          </a:xfrm>
        </p:spPr>
        <p:txBody>
          <a:bodyPr/>
          <a:lstStyle/>
          <a:p>
            <a:pPr lvl="0">
              <a:buBlip>
                <a:blip r:embed="rId3"/>
              </a:buBlip>
            </a:pPr>
            <a:r>
              <a:rPr lang="es-ES_tradnl" sz="1600" b="1" dirty="0">
                <a:solidFill>
                  <a:srgbClr val="64075D"/>
                </a:solidFill>
                <a:cs typeface="Gotham Book"/>
              </a:rPr>
              <a:t>NIQT inducida por </a:t>
            </a:r>
            <a:r>
              <a:rPr lang="es-ES_tradnl" sz="1600" b="1" dirty="0" err="1">
                <a:solidFill>
                  <a:srgbClr val="64075D"/>
                </a:solidFill>
                <a:cs typeface="Gotham Book"/>
              </a:rPr>
              <a:t>taxanos</a:t>
            </a:r>
            <a:endParaRPr lang="es-ES_tradnl" sz="1600" b="1" dirty="0">
              <a:solidFill>
                <a:srgbClr val="64075D"/>
              </a:solidFill>
              <a:cs typeface="Gotham Book"/>
            </a:endParaRPr>
          </a:p>
          <a:p>
            <a:pPr lvl="1">
              <a:lnSpc>
                <a:spcPct val="110000"/>
              </a:lnSpc>
              <a:buClr>
                <a:srgbClr val="64075D"/>
              </a:buClr>
              <a:buFont typeface="Arial"/>
              <a:buChar char="•"/>
            </a:pPr>
            <a:r>
              <a:rPr lang="es-ES_tradnl" sz="1600" b="1" dirty="0" err="1" smtClean="0">
                <a:solidFill>
                  <a:srgbClr val="64075D"/>
                </a:solidFill>
                <a:cs typeface="Gotham Book"/>
              </a:rPr>
              <a:t>Paclitaxel</a:t>
            </a:r>
            <a:r>
              <a:rPr lang="es-ES_tradnl" sz="1600" b="1" dirty="0" smtClean="0">
                <a:solidFill>
                  <a:srgbClr val="64075D"/>
                </a:solidFill>
                <a:cs typeface="Gotham Book"/>
              </a:rPr>
              <a:t> </a:t>
            </a:r>
            <a:r>
              <a:rPr lang="es-ES_tradnl" sz="1600" dirty="0">
                <a:solidFill>
                  <a:schemeClr val="bg1">
                    <a:lumMod val="50000"/>
                  </a:schemeClr>
                </a:solidFill>
                <a:cs typeface="Gotham Book"/>
              </a:rPr>
              <a:t>puede producir neuropatía sensorial precoz en un 59-78% de los </a:t>
            </a:r>
            <a:r>
              <a:rPr lang="es-ES_tradnl" sz="1600" dirty="0" smtClean="0">
                <a:solidFill>
                  <a:schemeClr val="bg1">
                    <a:lumMod val="50000"/>
                  </a:schemeClr>
                </a:solidFill>
                <a:cs typeface="Gotham Book"/>
              </a:rPr>
              <a:t>pacientes</a:t>
            </a:r>
          </a:p>
          <a:p>
            <a:pPr marL="457200" lvl="1" indent="0">
              <a:lnSpc>
                <a:spcPct val="110000"/>
              </a:lnSpc>
              <a:buClr>
                <a:srgbClr val="64075D"/>
              </a:buClr>
              <a:buNone/>
            </a:pPr>
            <a:r>
              <a:rPr lang="es-ES_tradnl" sz="1600" i="1" dirty="0" smtClean="0">
                <a:solidFill>
                  <a:schemeClr val="bg1">
                    <a:lumMod val="50000"/>
                  </a:schemeClr>
                </a:solidFill>
                <a:cs typeface="Gotham Book"/>
              </a:rPr>
              <a:t>24</a:t>
            </a:r>
            <a:r>
              <a:rPr lang="es-ES_tradnl" sz="1600" i="1" dirty="0">
                <a:solidFill>
                  <a:schemeClr val="bg1">
                    <a:lumMod val="50000"/>
                  </a:schemeClr>
                </a:solidFill>
                <a:cs typeface="Gotham Book"/>
              </a:rPr>
              <a:t>-72 h tras la administración de 1 dosis alta</a:t>
            </a:r>
          </a:p>
          <a:p>
            <a:pPr lvl="1">
              <a:lnSpc>
                <a:spcPct val="110000"/>
              </a:lnSpc>
              <a:buClr>
                <a:srgbClr val="64075D"/>
              </a:buClr>
              <a:buFont typeface="Arial"/>
              <a:buChar char="•"/>
            </a:pPr>
            <a:r>
              <a:rPr lang="es-ES_tradnl" sz="1600" dirty="0">
                <a:solidFill>
                  <a:schemeClr val="bg1">
                    <a:lumMod val="50000"/>
                  </a:schemeClr>
                </a:solidFill>
                <a:cs typeface="Gotham Book"/>
              </a:rPr>
              <a:t>Es dosis dependiente, influyendo también la duración de la perfusión (duración corta)</a:t>
            </a:r>
          </a:p>
          <a:p>
            <a:pPr lvl="1">
              <a:lnSpc>
                <a:spcPct val="110000"/>
              </a:lnSpc>
              <a:buClr>
                <a:srgbClr val="64075D"/>
              </a:buClr>
              <a:buFont typeface="Arial"/>
              <a:buChar char="•"/>
            </a:pPr>
            <a:r>
              <a:rPr lang="es-ES_tradnl" sz="1600" dirty="0">
                <a:solidFill>
                  <a:schemeClr val="bg1">
                    <a:lumMod val="50000"/>
                  </a:schemeClr>
                </a:solidFill>
                <a:cs typeface="Gotham Book"/>
              </a:rPr>
              <a:t>Produce parestesia, entumecimiento, hormigueo y ardor, con </a:t>
            </a:r>
            <a:r>
              <a:rPr lang="es-ES_tradnl" sz="1600" dirty="0" err="1">
                <a:solidFill>
                  <a:schemeClr val="bg1">
                    <a:lumMod val="50000"/>
                  </a:schemeClr>
                </a:solidFill>
                <a:cs typeface="Gotham Book"/>
              </a:rPr>
              <a:t>alodinia</a:t>
            </a:r>
            <a:r>
              <a:rPr lang="es-ES_tradnl" sz="1600" dirty="0">
                <a:solidFill>
                  <a:schemeClr val="bg1">
                    <a:lumMod val="50000"/>
                  </a:schemeClr>
                </a:solidFill>
                <a:cs typeface="Gotham Book"/>
              </a:rPr>
              <a:t> mecánica y al frío</a:t>
            </a:r>
          </a:p>
          <a:p>
            <a:pPr marL="457200" lvl="1" indent="0">
              <a:lnSpc>
                <a:spcPct val="110000"/>
              </a:lnSpc>
              <a:buClr>
                <a:srgbClr val="64075D"/>
              </a:buClr>
              <a:buNone/>
            </a:pPr>
            <a:r>
              <a:rPr lang="es-ES_tradnl" sz="1600" i="1" dirty="0">
                <a:solidFill>
                  <a:schemeClr val="bg1">
                    <a:lumMod val="50000"/>
                  </a:schemeClr>
                </a:solidFill>
                <a:cs typeface="Gotham Book"/>
              </a:rPr>
              <a:t>Hasta un 80% de los pacientes mantienen síntomas después de finalizar el </a:t>
            </a:r>
            <a:r>
              <a:rPr lang="es-ES_tradnl" sz="1600" i="1" dirty="0" smtClean="0">
                <a:solidFill>
                  <a:schemeClr val="bg1">
                    <a:lumMod val="50000"/>
                  </a:schemeClr>
                </a:solidFill>
                <a:cs typeface="Gotham Book"/>
              </a:rPr>
              <a:t>tratamiento </a:t>
            </a:r>
            <a:r>
              <a:rPr lang="es-ES_tradnl" sz="1600" dirty="0">
                <a:solidFill>
                  <a:schemeClr val="bg1">
                    <a:lumMod val="50000"/>
                  </a:schemeClr>
                </a:solidFill>
                <a:cs typeface="Gotham Book"/>
              </a:rPr>
              <a:t> </a:t>
            </a:r>
            <a:endParaRPr lang="es-ES_tradnl" sz="1600" dirty="0" smtClean="0">
              <a:solidFill>
                <a:schemeClr val="bg1">
                  <a:lumMod val="50000"/>
                </a:schemeClr>
              </a:solidFill>
              <a:cs typeface="Gotham Book"/>
            </a:endParaRPr>
          </a:p>
          <a:p>
            <a:pPr marL="457200" lvl="1" indent="0">
              <a:lnSpc>
                <a:spcPct val="110000"/>
              </a:lnSpc>
              <a:buClr>
                <a:srgbClr val="64075D"/>
              </a:buClr>
              <a:buNone/>
            </a:pPr>
            <a:r>
              <a:rPr lang="es-ES_tradnl" sz="1600" dirty="0">
                <a:solidFill>
                  <a:schemeClr val="bg1">
                    <a:lumMod val="50000"/>
                  </a:schemeClr>
                </a:solidFill>
                <a:cs typeface="Gotham Book"/>
              </a:rPr>
              <a:t> </a:t>
            </a:r>
            <a:r>
              <a:rPr lang="es-ES_tradnl" sz="1600" dirty="0" smtClean="0">
                <a:solidFill>
                  <a:schemeClr val="bg1">
                    <a:lumMod val="50000"/>
                  </a:schemeClr>
                </a:solidFill>
                <a:cs typeface="Gotham Book"/>
              </a:rPr>
              <a:t>     </a:t>
            </a:r>
            <a:r>
              <a:rPr lang="es-ES_tradnl" sz="1600" dirty="0" err="1" smtClean="0">
                <a:solidFill>
                  <a:schemeClr val="bg1">
                    <a:lumMod val="50000"/>
                  </a:schemeClr>
                </a:solidFill>
                <a:cs typeface="Gotham Book"/>
              </a:rPr>
              <a:t>Paclitaxel</a:t>
            </a:r>
            <a:r>
              <a:rPr lang="es-ES_tradnl" sz="1600" dirty="0" smtClean="0">
                <a:solidFill>
                  <a:schemeClr val="bg1">
                    <a:lumMod val="50000"/>
                  </a:schemeClr>
                </a:solidFill>
                <a:cs typeface="Gotham Book"/>
              </a:rPr>
              <a:t> </a:t>
            </a:r>
            <a:r>
              <a:rPr lang="es-ES_tradnl" sz="1600" dirty="0">
                <a:solidFill>
                  <a:schemeClr val="bg1">
                    <a:lumMod val="50000"/>
                  </a:schemeClr>
                </a:solidFill>
                <a:cs typeface="Gotham Book"/>
              </a:rPr>
              <a:t>se ha asociado con un síndrome de dolor agudo: </a:t>
            </a:r>
            <a:r>
              <a:rPr lang="es-ES_tradnl" sz="1600" b="1" dirty="0">
                <a:solidFill>
                  <a:srgbClr val="64075D"/>
                </a:solidFill>
                <a:cs typeface="Gotham Book"/>
              </a:rPr>
              <a:t>síndrome de dolor agudo </a:t>
            </a:r>
            <a:r>
              <a:rPr lang="es-ES_tradnl" sz="1600" b="1" dirty="0" smtClean="0">
                <a:solidFill>
                  <a:srgbClr val="64075D"/>
                </a:solidFill>
                <a:cs typeface="Gotham Book"/>
              </a:rPr>
              <a:t>de</a:t>
            </a:r>
          </a:p>
          <a:p>
            <a:pPr marL="457200" lvl="1" indent="0">
              <a:lnSpc>
                <a:spcPct val="110000"/>
              </a:lnSpc>
              <a:buClr>
                <a:srgbClr val="64075D"/>
              </a:buClr>
              <a:buNone/>
            </a:pPr>
            <a:r>
              <a:rPr lang="es-ES_tradnl" sz="1600" b="1" dirty="0">
                <a:solidFill>
                  <a:srgbClr val="64075D"/>
                </a:solidFill>
                <a:cs typeface="Gotham Book"/>
              </a:rPr>
              <a:t> </a:t>
            </a:r>
            <a:r>
              <a:rPr lang="es-ES_tradnl" sz="1600" b="1" dirty="0" smtClean="0">
                <a:solidFill>
                  <a:srgbClr val="64075D"/>
                </a:solidFill>
                <a:cs typeface="Gotham Book"/>
              </a:rPr>
              <a:t>     </a:t>
            </a:r>
            <a:r>
              <a:rPr lang="es-ES_tradnl" sz="1600" b="1" dirty="0" err="1" smtClean="0">
                <a:solidFill>
                  <a:srgbClr val="64075D"/>
                </a:solidFill>
                <a:cs typeface="Gotham Book"/>
              </a:rPr>
              <a:t>paclitaxel</a:t>
            </a:r>
            <a:r>
              <a:rPr lang="es-ES_tradnl" sz="1600" b="1" dirty="0" smtClean="0">
                <a:solidFill>
                  <a:srgbClr val="64075D"/>
                </a:solidFill>
                <a:cs typeface="Gotham Book"/>
              </a:rPr>
              <a:t> </a:t>
            </a:r>
          </a:p>
          <a:p>
            <a:pPr marL="457200" lvl="1" indent="0">
              <a:lnSpc>
                <a:spcPct val="110000"/>
              </a:lnSpc>
              <a:buClr>
                <a:srgbClr val="64075D"/>
              </a:buClr>
              <a:buNone/>
            </a:pPr>
            <a:endParaRPr lang="es-ES_tradnl" sz="800" b="1" dirty="0">
              <a:solidFill>
                <a:srgbClr val="64075D"/>
              </a:solidFill>
              <a:cs typeface="Gotham Book"/>
            </a:endParaRPr>
          </a:p>
          <a:p>
            <a:pPr lvl="1">
              <a:lnSpc>
                <a:spcPct val="110000"/>
              </a:lnSpc>
              <a:buClr>
                <a:srgbClr val="64075D"/>
              </a:buClr>
              <a:buFont typeface="Arial"/>
              <a:buChar char="•"/>
            </a:pPr>
            <a:r>
              <a:rPr lang="es-ES_tradnl" sz="1600" b="1" dirty="0" err="1">
                <a:solidFill>
                  <a:srgbClr val="64075D"/>
                </a:solidFill>
                <a:cs typeface="Gotham Book"/>
              </a:rPr>
              <a:t>D</a:t>
            </a:r>
            <a:r>
              <a:rPr lang="es-ES_tradnl" sz="1600" b="1" dirty="0" err="1" smtClean="0">
                <a:solidFill>
                  <a:srgbClr val="64075D"/>
                </a:solidFill>
                <a:cs typeface="Gotham Book"/>
              </a:rPr>
              <a:t>ocetaxel</a:t>
            </a:r>
            <a:r>
              <a:rPr lang="es-ES_tradnl" sz="1600" dirty="0" smtClean="0">
                <a:solidFill>
                  <a:schemeClr val="bg1">
                    <a:lumMod val="50000"/>
                  </a:schemeClr>
                </a:solidFill>
                <a:cs typeface="Gotham Book"/>
              </a:rPr>
              <a:t> , produce neuropatía </a:t>
            </a:r>
            <a:r>
              <a:rPr lang="es-ES_tradnl" sz="1600" dirty="0">
                <a:solidFill>
                  <a:schemeClr val="bg1">
                    <a:lumMod val="50000"/>
                  </a:schemeClr>
                </a:solidFill>
                <a:cs typeface="Gotham Book"/>
              </a:rPr>
              <a:t>menos </a:t>
            </a:r>
            <a:r>
              <a:rPr lang="es-ES_tradnl" sz="1600" dirty="0" smtClean="0">
                <a:solidFill>
                  <a:schemeClr val="bg1">
                    <a:lumMod val="50000"/>
                  </a:schemeClr>
                </a:solidFill>
                <a:cs typeface="Gotham Book"/>
              </a:rPr>
              <a:t>frecuentemente </a:t>
            </a:r>
            <a:r>
              <a:rPr lang="es-ES_tradnl" sz="1600" dirty="0">
                <a:solidFill>
                  <a:schemeClr val="bg1">
                    <a:lumMod val="50000"/>
                  </a:schemeClr>
                </a:solidFill>
                <a:cs typeface="Gotham Book"/>
              </a:rPr>
              <a:t>que la de </a:t>
            </a:r>
            <a:r>
              <a:rPr lang="es-ES_tradnl" sz="1600" dirty="0" err="1">
                <a:solidFill>
                  <a:schemeClr val="bg1">
                    <a:lumMod val="50000"/>
                  </a:schemeClr>
                </a:solidFill>
                <a:cs typeface="Gotham Book"/>
              </a:rPr>
              <a:t>placitaxel</a:t>
            </a:r>
            <a:r>
              <a:rPr lang="es-ES_tradnl" sz="1600" dirty="0">
                <a:solidFill>
                  <a:schemeClr val="bg1">
                    <a:lumMod val="50000"/>
                  </a:schemeClr>
                </a:solidFill>
                <a:cs typeface="Gotham Book"/>
              </a:rPr>
              <a:t> (1-9%, grado 3/4)</a:t>
            </a:r>
          </a:p>
          <a:p>
            <a:pPr marL="457200" lvl="1" indent="0">
              <a:lnSpc>
                <a:spcPct val="110000"/>
              </a:lnSpc>
              <a:buClr>
                <a:srgbClr val="64075D"/>
              </a:buClr>
              <a:buNone/>
            </a:pPr>
            <a:r>
              <a:rPr lang="es-ES_tradnl" sz="1600" i="1" dirty="0">
                <a:solidFill>
                  <a:schemeClr val="bg1">
                    <a:lumMod val="50000"/>
                  </a:schemeClr>
                </a:solidFill>
                <a:cs typeface="Gotham Book"/>
              </a:rPr>
              <a:t>Produce síntomas sensitivos leves que se revierten espontáneamente después de suspender el tratamiento</a:t>
            </a:r>
          </a:p>
          <a:p>
            <a:pPr lvl="0">
              <a:buBlip>
                <a:blip r:embed="rId3"/>
              </a:buBlip>
            </a:pPr>
            <a:endParaRPr lang="es-ES_tradnl" sz="1600" dirty="0">
              <a:solidFill>
                <a:prstClr val="white">
                  <a:lumMod val="50000"/>
                </a:prstClr>
              </a:solidFill>
              <a:cs typeface="Gotham Book"/>
            </a:endParaRPr>
          </a:p>
          <a:p>
            <a:pPr lvl="0">
              <a:buBlip>
                <a:blip r:embed="rId3"/>
              </a:buBlip>
            </a:pPr>
            <a:endParaRPr lang="es-ES_tradnl" sz="1600" dirty="0" smtClean="0">
              <a:solidFill>
                <a:prstClr val="white">
                  <a:lumMod val="50000"/>
                </a:prstClr>
              </a:solidFill>
              <a:cs typeface="Gotham Book"/>
            </a:endParaRPr>
          </a:p>
          <a:p>
            <a:pPr marL="0" indent="0">
              <a:buNone/>
            </a:pPr>
            <a:r>
              <a:rPr lang="es-ES_tradnl" sz="1600" dirty="0">
                <a:solidFill>
                  <a:prstClr val="white">
                    <a:lumMod val="50000"/>
                  </a:prstClr>
                </a:solidFill>
                <a:cs typeface="Gotham Book"/>
              </a:rPr>
              <a:t> </a:t>
            </a:r>
            <a:r>
              <a:rPr lang="es-ES_tradnl" sz="1600" dirty="0" smtClean="0">
                <a:solidFill>
                  <a:prstClr val="white">
                    <a:lumMod val="50000"/>
                  </a:prstClr>
                </a:solidFill>
                <a:cs typeface="Gotham Book"/>
              </a:rPr>
              <a:t>      </a:t>
            </a:r>
            <a:r>
              <a:rPr lang="es-ES_tradnl" sz="1600" dirty="0">
                <a:solidFill>
                  <a:prstClr val="white">
                    <a:lumMod val="50000"/>
                  </a:prstClr>
                </a:solidFill>
                <a:cs typeface="Gotham Book"/>
              </a:rPr>
              <a:t> </a:t>
            </a:r>
            <a:endParaRPr lang="es-ES_tradnl" sz="1600" dirty="0">
              <a:solidFill>
                <a:srgbClr val="7F7F7F"/>
              </a:solidFill>
              <a:cs typeface="Gotham Book"/>
            </a:endParaRPr>
          </a:p>
        </p:txBody>
      </p:sp>
      <p:sp>
        <p:nvSpPr>
          <p:cNvPr id="7" name="Rectángulo 6"/>
          <p:cNvSpPr/>
          <p:nvPr/>
        </p:nvSpPr>
        <p:spPr>
          <a:xfrm>
            <a:off x="450636" y="1241400"/>
            <a:ext cx="7847660" cy="523220"/>
          </a:xfrm>
          <a:prstGeom prst="rect">
            <a:avLst/>
          </a:prstGeom>
        </p:spPr>
        <p:txBody>
          <a:bodyPr wrap="square">
            <a:spAutoFit/>
          </a:bodyPr>
          <a:lstStyle/>
          <a:p>
            <a:endParaRPr lang="es-ES_tradnl" sz="2800" b="1" dirty="0">
              <a:solidFill>
                <a:srgbClr val="FCC40D"/>
              </a:solidFill>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00639055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NEUROPÁTICO</a:t>
            </a:r>
            <a:endParaRPr lang="es-ES_tradnl" sz="4000" b="1" dirty="0">
              <a:solidFill>
                <a:srgbClr val="FCC40D"/>
              </a:solidFill>
              <a:latin typeface="Calibri"/>
              <a:cs typeface="Calibri"/>
            </a:endParaRPr>
          </a:p>
        </p:txBody>
      </p:sp>
      <p:sp>
        <p:nvSpPr>
          <p:cNvPr id="8" name="Marcador de contenido 2"/>
          <p:cNvSpPr>
            <a:spLocks noGrp="1"/>
          </p:cNvSpPr>
          <p:nvPr>
            <p:ph idx="1"/>
          </p:nvPr>
        </p:nvSpPr>
        <p:spPr>
          <a:xfrm>
            <a:off x="302007" y="1149808"/>
            <a:ext cx="7982777" cy="376819"/>
          </a:xfrm>
        </p:spPr>
        <p:txBody>
          <a:bodyPr/>
          <a:lstStyle/>
          <a:p>
            <a:pPr marL="0" indent="0">
              <a:buNone/>
            </a:pPr>
            <a:r>
              <a:rPr lang="es-ES_tradnl" sz="1600" b="1" dirty="0">
                <a:solidFill>
                  <a:srgbClr val="64075D"/>
                </a:solidFill>
                <a:cs typeface="Gotham Book"/>
              </a:rPr>
              <a:t>Resumen de NIQT por </a:t>
            </a:r>
            <a:r>
              <a:rPr lang="es-ES_tradnl" sz="1600" b="1" dirty="0" err="1" smtClean="0">
                <a:solidFill>
                  <a:srgbClr val="64075D"/>
                </a:solidFill>
                <a:cs typeface="Gotham Book"/>
              </a:rPr>
              <a:t>taxanos</a:t>
            </a:r>
            <a:r>
              <a:rPr lang="es-ES_tradnl" sz="1600" b="1" dirty="0" smtClean="0">
                <a:solidFill>
                  <a:srgbClr val="64075D"/>
                </a:solidFill>
                <a:cs typeface="Gotham Book"/>
              </a:rPr>
              <a:t> </a:t>
            </a:r>
            <a:endParaRPr lang="es-ES_tradnl" sz="1600" b="1" baseline="30000" dirty="0">
              <a:solidFill>
                <a:srgbClr val="64075D"/>
              </a:solidFill>
              <a:cs typeface="Gotham Book"/>
            </a:endParaRPr>
          </a:p>
          <a:p>
            <a:pPr marL="0" indent="0">
              <a:buNone/>
            </a:pPr>
            <a:endParaRPr lang="es-ES_tradnl" sz="1600" b="1" dirty="0">
              <a:solidFill>
                <a:srgbClr val="64075D"/>
              </a:solidFill>
              <a:cs typeface="Gotham Book"/>
            </a:endParaRPr>
          </a:p>
        </p:txBody>
      </p:sp>
      <p:pic>
        <p:nvPicPr>
          <p:cNvPr id="4" name="Imagen 3" descr="Captura de pantalla 2017-09-07 a las 18.35.11.png"/>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rot="5400000">
            <a:off x="2916191" y="-898412"/>
            <a:ext cx="3566633" cy="8794998"/>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05124320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NEUROPÁTICO</a:t>
            </a:r>
            <a:endParaRPr lang="es-ES_tradnl" sz="4000" b="1" dirty="0">
              <a:solidFill>
                <a:srgbClr val="FCC40D"/>
              </a:solidFill>
              <a:latin typeface="Calibri"/>
              <a:cs typeface="Calibri"/>
            </a:endParaRPr>
          </a:p>
        </p:txBody>
      </p:sp>
      <p:sp>
        <p:nvSpPr>
          <p:cNvPr id="6" name="Marcador de contenido 2"/>
          <p:cNvSpPr>
            <a:spLocks noGrp="1"/>
          </p:cNvSpPr>
          <p:nvPr>
            <p:ph idx="1"/>
          </p:nvPr>
        </p:nvSpPr>
        <p:spPr>
          <a:xfrm>
            <a:off x="457200" y="1344521"/>
            <a:ext cx="8229600" cy="680978"/>
          </a:xfrm>
        </p:spPr>
        <p:txBody>
          <a:bodyPr/>
          <a:lstStyle/>
          <a:p>
            <a:pPr lvl="0">
              <a:buBlip>
                <a:blip r:embed="rId3"/>
              </a:buBlip>
            </a:pPr>
            <a:r>
              <a:rPr lang="es-ES_tradnl" sz="1600" b="1" dirty="0">
                <a:solidFill>
                  <a:srgbClr val="64075D"/>
                </a:solidFill>
                <a:cs typeface="Gotham Book"/>
              </a:rPr>
              <a:t>NIQT inducida por </a:t>
            </a:r>
            <a:r>
              <a:rPr lang="es-ES_tradnl" sz="1600" b="1" dirty="0" err="1">
                <a:solidFill>
                  <a:srgbClr val="64075D"/>
                </a:solidFill>
                <a:cs typeface="Gotham Book"/>
              </a:rPr>
              <a:t>bortezomid</a:t>
            </a:r>
            <a:endParaRPr lang="es-ES_tradnl" sz="1600" b="1" dirty="0">
              <a:solidFill>
                <a:srgbClr val="64075D"/>
              </a:solidFill>
              <a:cs typeface="Gotham Book"/>
            </a:endParaRPr>
          </a:p>
          <a:p>
            <a:pPr lvl="1">
              <a:buClr>
                <a:srgbClr val="64075D"/>
              </a:buClr>
              <a:buFont typeface="Arial"/>
              <a:buChar char="•"/>
            </a:pPr>
            <a:r>
              <a:rPr lang="es-ES_tradnl" sz="1600" dirty="0" smtClean="0">
                <a:solidFill>
                  <a:schemeClr val="bg1">
                    <a:lumMod val="50000"/>
                  </a:schemeClr>
                </a:solidFill>
                <a:cs typeface="Gotham Book"/>
              </a:rPr>
              <a:t>Produce </a:t>
            </a:r>
            <a:r>
              <a:rPr lang="es-ES_tradnl" sz="1600" dirty="0" err="1">
                <a:solidFill>
                  <a:schemeClr val="bg1">
                    <a:lumMod val="50000"/>
                  </a:schemeClr>
                </a:solidFill>
                <a:cs typeface="Gotham Book"/>
              </a:rPr>
              <a:t>neurotoxicidad</a:t>
            </a:r>
            <a:r>
              <a:rPr lang="es-ES_tradnl" sz="1600" dirty="0">
                <a:solidFill>
                  <a:schemeClr val="bg1">
                    <a:lumMod val="50000"/>
                  </a:schemeClr>
                </a:solidFill>
                <a:cs typeface="Gotham Book"/>
              </a:rPr>
              <a:t> que ocurre, generalmente, </a:t>
            </a:r>
            <a:r>
              <a:rPr lang="es-ES_tradnl" sz="1600" b="1" dirty="0">
                <a:solidFill>
                  <a:srgbClr val="64075D"/>
                </a:solidFill>
                <a:cs typeface="Gotham Book"/>
              </a:rPr>
              <a:t>en los primeros ciclos de </a:t>
            </a:r>
            <a:r>
              <a:rPr lang="es-ES_tradnl" sz="1600" b="1" dirty="0" smtClean="0">
                <a:solidFill>
                  <a:srgbClr val="64075D"/>
                </a:solidFill>
                <a:cs typeface="Gotham Book"/>
              </a:rPr>
              <a:t>quimioterapia.</a:t>
            </a:r>
            <a:endParaRPr lang="es-ES_tradnl" sz="1600" b="1" dirty="0">
              <a:solidFill>
                <a:srgbClr val="64075D"/>
              </a:solidFill>
              <a:cs typeface="Gotham Book"/>
            </a:endParaRPr>
          </a:p>
          <a:p>
            <a:pPr lvl="1">
              <a:buClr>
                <a:srgbClr val="64075D"/>
              </a:buClr>
              <a:buFont typeface="Arial"/>
              <a:buChar char="•"/>
            </a:pPr>
            <a:r>
              <a:rPr lang="es-ES_tradnl" sz="1600" dirty="0">
                <a:solidFill>
                  <a:schemeClr val="bg1">
                    <a:lumMod val="50000"/>
                  </a:schemeClr>
                </a:solidFill>
                <a:cs typeface="Gotham Book"/>
              </a:rPr>
              <a:t>El dolor es el síntoma más prevalente, aparece en el 50% de los pacientes no tratados previamente y el 81% de los pacientes tratados </a:t>
            </a:r>
            <a:r>
              <a:rPr lang="es-ES_tradnl" sz="1600" dirty="0" smtClean="0">
                <a:solidFill>
                  <a:schemeClr val="bg1">
                    <a:lumMod val="50000"/>
                  </a:schemeClr>
                </a:solidFill>
                <a:cs typeface="Gotham Book"/>
              </a:rPr>
              <a:t>previamente.</a:t>
            </a:r>
            <a:endParaRPr lang="es-ES_tradnl" sz="1600" dirty="0">
              <a:solidFill>
                <a:schemeClr val="bg1">
                  <a:lumMod val="50000"/>
                </a:schemeClr>
              </a:solidFill>
              <a:cs typeface="Gotham Book"/>
            </a:endParaRPr>
          </a:p>
          <a:p>
            <a:pPr marL="457200" lvl="1" indent="0">
              <a:buClr>
                <a:srgbClr val="64075D"/>
              </a:buClr>
              <a:buNone/>
            </a:pPr>
            <a:r>
              <a:rPr lang="es-ES_tradnl" sz="1600" dirty="0">
                <a:solidFill>
                  <a:schemeClr val="bg1">
                    <a:lumMod val="50000"/>
                  </a:schemeClr>
                </a:solidFill>
                <a:cs typeface="Gotham Book"/>
              </a:rPr>
              <a:t> </a:t>
            </a:r>
            <a:r>
              <a:rPr lang="es-ES_tradnl" sz="1600" dirty="0" smtClean="0">
                <a:solidFill>
                  <a:schemeClr val="bg1">
                    <a:lumMod val="50000"/>
                  </a:schemeClr>
                </a:solidFill>
                <a:cs typeface="Gotham Book"/>
              </a:rPr>
              <a:t>     En </a:t>
            </a:r>
            <a:r>
              <a:rPr lang="es-ES_tradnl" sz="1600" dirty="0">
                <a:solidFill>
                  <a:schemeClr val="bg1">
                    <a:lumMod val="50000"/>
                  </a:schemeClr>
                </a:solidFill>
                <a:cs typeface="Gotham Book"/>
              </a:rPr>
              <a:t>la mayoría de los casos, la neuropatía </a:t>
            </a:r>
            <a:r>
              <a:rPr lang="es-ES_tradnl" sz="1600" b="1" dirty="0">
                <a:solidFill>
                  <a:srgbClr val="64075D"/>
                </a:solidFill>
                <a:cs typeface="Gotham Book"/>
              </a:rPr>
              <a:t>es </a:t>
            </a:r>
            <a:r>
              <a:rPr lang="es-ES_tradnl" sz="1600" b="1" dirty="0" smtClean="0">
                <a:solidFill>
                  <a:srgbClr val="64075D"/>
                </a:solidFill>
                <a:cs typeface="Gotham Book"/>
              </a:rPr>
              <a:t>reversible</a:t>
            </a:r>
            <a:r>
              <a:rPr lang="es-ES_tradnl" sz="1600" dirty="0" smtClean="0">
                <a:solidFill>
                  <a:schemeClr val="bg1">
                    <a:lumMod val="50000"/>
                  </a:schemeClr>
                </a:solidFill>
                <a:cs typeface="Gotham Book"/>
              </a:rPr>
              <a:t>.</a:t>
            </a:r>
            <a:endParaRPr lang="es-ES_tradnl" sz="1600" dirty="0">
              <a:solidFill>
                <a:prstClr val="white">
                  <a:lumMod val="50000"/>
                </a:prstClr>
              </a:solidFill>
              <a:cs typeface="Gotham Book"/>
            </a:endParaRPr>
          </a:p>
          <a:p>
            <a:pPr lvl="0">
              <a:buBlip>
                <a:blip r:embed="rId3"/>
              </a:buBlip>
            </a:pPr>
            <a:endParaRPr lang="es-ES_tradnl" sz="1600" dirty="0" smtClean="0">
              <a:solidFill>
                <a:prstClr val="white">
                  <a:lumMod val="50000"/>
                </a:prstClr>
              </a:solidFill>
              <a:cs typeface="Gotham Book"/>
            </a:endParaRPr>
          </a:p>
          <a:p>
            <a:pPr marL="0" indent="0">
              <a:buNone/>
            </a:pPr>
            <a:r>
              <a:rPr lang="es-ES_tradnl" sz="1600" dirty="0">
                <a:solidFill>
                  <a:prstClr val="white">
                    <a:lumMod val="50000"/>
                  </a:prstClr>
                </a:solidFill>
                <a:cs typeface="Gotham Book"/>
              </a:rPr>
              <a:t> </a:t>
            </a:r>
            <a:r>
              <a:rPr lang="es-ES_tradnl" sz="1600" dirty="0" smtClean="0">
                <a:solidFill>
                  <a:prstClr val="white">
                    <a:lumMod val="50000"/>
                  </a:prstClr>
                </a:solidFill>
                <a:cs typeface="Gotham Book"/>
              </a:rPr>
              <a:t>      </a:t>
            </a:r>
            <a:r>
              <a:rPr lang="es-ES_tradnl" sz="1600" dirty="0">
                <a:solidFill>
                  <a:prstClr val="white">
                    <a:lumMod val="50000"/>
                  </a:prstClr>
                </a:solidFill>
                <a:cs typeface="Gotham Book"/>
              </a:rPr>
              <a:t> </a:t>
            </a:r>
            <a:endParaRPr lang="es-ES_tradnl" sz="1600" dirty="0">
              <a:solidFill>
                <a:srgbClr val="7F7F7F"/>
              </a:solidFill>
              <a:cs typeface="Gotham Book"/>
            </a:endParaRPr>
          </a:p>
        </p:txBody>
      </p:sp>
      <p:sp>
        <p:nvSpPr>
          <p:cNvPr id="7" name="Rectángulo 6"/>
          <p:cNvSpPr/>
          <p:nvPr/>
        </p:nvSpPr>
        <p:spPr>
          <a:xfrm>
            <a:off x="450636" y="1241400"/>
            <a:ext cx="7847660" cy="523220"/>
          </a:xfrm>
          <a:prstGeom prst="rect">
            <a:avLst/>
          </a:prstGeom>
        </p:spPr>
        <p:txBody>
          <a:bodyPr wrap="square">
            <a:spAutoFit/>
          </a:bodyPr>
          <a:lstStyle/>
          <a:p>
            <a:endParaRPr lang="es-ES_tradnl" sz="2800" b="1" dirty="0">
              <a:solidFill>
                <a:srgbClr val="FCC40D"/>
              </a:solidFill>
              <a:cs typeface="Calibri"/>
            </a:endParaRPr>
          </a:p>
        </p:txBody>
      </p:sp>
      <p:pic>
        <p:nvPicPr>
          <p:cNvPr id="3" name="Imagen 2" descr="Captura de pantalla 2017-09-07 a las 18.39.47.png"/>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rot="5400000">
            <a:off x="3156018" y="559705"/>
            <a:ext cx="3026278" cy="8035286"/>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12530867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NEUROPÁTICO</a:t>
            </a:r>
            <a:endParaRPr lang="es-ES_tradnl" sz="4000" b="1" dirty="0">
              <a:solidFill>
                <a:srgbClr val="FCC40D"/>
              </a:solidFill>
              <a:latin typeface="Calibri"/>
              <a:cs typeface="Calibri"/>
            </a:endParaRPr>
          </a:p>
        </p:txBody>
      </p:sp>
      <p:sp>
        <p:nvSpPr>
          <p:cNvPr id="6" name="Marcador de contenido 2"/>
          <p:cNvSpPr>
            <a:spLocks noGrp="1"/>
          </p:cNvSpPr>
          <p:nvPr>
            <p:ph idx="1"/>
          </p:nvPr>
        </p:nvSpPr>
        <p:spPr>
          <a:xfrm>
            <a:off x="457200" y="1344521"/>
            <a:ext cx="8229600" cy="680978"/>
          </a:xfrm>
        </p:spPr>
        <p:txBody>
          <a:bodyPr/>
          <a:lstStyle/>
          <a:p>
            <a:pPr lvl="0">
              <a:buBlip>
                <a:blip r:embed="rId3"/>
              </a:buBlip>
            </a:pPr>
            <a:r>
              <a:rPr lang="es-ES_tradnl" sz="1600" b="1" dirty="0">
                <a:solidFill>
                  <a:srgbClr val="64075D"/>
                </a:solidFill>
                <a:cs typeface="Gotham Book"/>
              </a:rPr>
              <a:t>NIQT por </a:t>
            </a:r>
            <a:r>
              <a:rPr lang="es-ES_tradnl" sz="1600" b="1" dirty="0" err="1">
                <a:solidFill>
                  <a:srgbClr val="64075D"/>
                </a:solidFill>
                <a:cs typeface="Gotham Book"/>
              </a:rPr>
              <a:t>talidomida</a:t>
            </a:r>
            <a:r>
              <a:rPr lang="es-ES_tradnl" sz="1600" b="1" dirty="0">
                <a:solidFill>
                  <a:srgbClr val="64075D"/>
                </a:solidFill>
                <a:cs typeface="Gotham Book"/>
              </a:rPr>
              <a:t> y otros fármacos</a:t>
            </a:r>
          </a:p>
          <a:p>
            <a:pPr lvl="1">
              <a:buClr>
                <a:srgbClr val="64075D"/>
              </a:buClr>
              <a:buFont typeface="Arial"/>
              <a:buChar char="•"/>
            </a:pPr>
            <a:r>
              <a:rPr lang="es-ES_tradnl" sz="1600" dirty="0" smtClean="0">
                <a:solidFill>
                  <a:schemeClr val="bg1">
                    <a:lumMod val="50000"/>
                  </a:schemeClr>
                </a:solidFill>
                <a:cs typeface="Gotham Book"/>
              </a:rPr>
              <a:t>El </a:t>
            </a:r>
            <a:r>
              <a:rPr lang="es-ES_tradnl" sz="1600" dirty="0">
                <a:solidFill>
                  <a:schemeClr val="bg1">
                    <a:lumMod val="50000"/>
                  </a:schemeClr>
                </a:solidFill>
                <a:cs typeface="Gotham Book"/>
              </a:rPr>
              <a:t>40% de los pacientes experimentan neuropatía</a:t>
            </a:r>
          </a:p>
          <a:p>
            <a:pPr marL="457200" lvl="1" indent="0">
              <a:buClr>
                <a:srgbClr val="64075D"/>
              </a:buClr>
              <a:buNone/>
            </a:pPr>
            <a:r>
              <a:rPr lang="es-ES_tradnl" sz="1600" i="1" dirty="0">
                <a:solidFill>
                  <a:schemeClr val="bg1">
                    <a:lumMod val="50000"/>
                  </a:schemeClr>
                </a:solidFill>
                <a:cs typeface="Gotham Book"/>
              </a:rPr>
              <a:t>Proporción que aumenta al 100% a los 7 meses de tratamiento</a:t>
            </a:r>
          </a:p>
          <a:p>
            <a:pPr lvl="1">
              <a:buClr>
                <a:srgbClr val="64075D"/>
              </a:buClr>
              <a:buFont typeface="Arial"/>
              <a:buChar char="•"/>
            </a:pPr>
            <a:r>
              <a:rPr lang="es-ES_tradnl" sz="1600" b="1" dirty="0">
                <a:solidFill>
                  <a:srgbClr val="64075D"/>
                </a:solidFill>
                <a:cs typeface="Gotham Book"/>
              </a:rPr>
              <a:t>Caracterizado </a:t>
            </a:r>
            <a:r>
              <a:rPr lang="es-ES_tradnl" sz="1600" b="1" dirty="0" smtClean="0">
                <a:solidFill>
                  <a:srgbClr val="64075D"/>
                </a:solidFill>
                <a:cs typeface="Gotham Book"/>
              </a:rPr>
              <a:t>por</a:t>
            </a:r>
            <a:r>
              <a:rPr lang="es-ES_tradnl" sz="1600" dirty="0" smtClean="0">
                <a:solidFill>
                  <a:schemeClr val="bg1">
                    <a:lumMod val="50000"/>
                  </a:schemeClr>
                </a:solidFill>
                <a:cs typeface="Gotham Book"/>
              </a:rPr>
              <a:t>:</a:t>
            </a:r>
            <a:endParaRPr lang="es-ES_tradnl" sz="1600" dirty="0">
              <a:solidFill>
                <a:schemeClr val="bg1">
                  <a:lumMod val="50000"/>
                </a:schemeClr>
              </a:solidFill>
              <a:cs typeface="Gotham Book"/>
            </a:endParaRPr>
          </a:p>
          <a:p>
            <a:pPr lvl="2">
              <a:buClr>
                <a:srgbClr val="FCC40D"/>
              </a:buClr>
            </a:pPr>
            <a:r>
              <a:rPr lang="es-ES_tradnl" sz="1600" dirty="0">
                <a:solidFill>
                  <a:schemeClr val="bg1">
                    <a:lumMod val="50000"/>
                  </a:schemeClr>
                </a:solidFill>
                <a:cs typeface="Gotham Book"/>
              </a:rPr>
              <a:t>Neuropatía sensorial asociada con parestesia</a:t>
            </a:r>
          </a:p>
          <a:p>
            <a:pPr lvl="2">
              <a:buClr>
                <a:srgbClr val="FCC40D"/>
              </a:buClr>
            </a:pPr>
            <a:r>
              <a:rPr lang="es-ES_tradnl" sz="1600" dirty="0">
                <a:solidFill>
                  <a:schemeClr val="bg1">
                    <a:lumMod val="50000"/>
                  </a:schemeClr>
                </a:solidFill>
                <a:cs typeface="Gotham Book"/>
              </a:rPr>
              <a:t>Hormigueo</a:t>
            </a:r>
          </a:p>
          <a:p>
            <a:pPr lvl="2">
              <a:buClr>
                <a:srgbClr val="FCC40D"/>
              </a:buClr>
            </a:pPr>
            <a:r>
              <a:rPr lang="es-ES_tradnl" sz="1600" dirty="0">
                <a:solidFill>
                  <a:schemeClr val="bg1">
                    <a:lumMod val="50000"/>
                  </a:schemeClr>
                </a:solidFill>
                <a:cs typeface="Gotham Book"/>
              </a:rPr>
              <a:t>Disestesia</a:t>
            </a:r>
          </a:p>
          <a:p>
            <a:pPr lvl="2">
              <a:buClr>
                <a:srgbClr val="FCC40D"/>
              </a:buClr>
            </a:pPr>
            <a:r>
              <a:rPr lang="es-ES_tradnl" sz="1600" dirty="0">
                <a:solidFill>
                  <a:schemeClr val="bg1">
                    <a:lumMod val="50000"/>
                  </a:schemeClr>
                </a:solidFill>
                <a:cs typeface="Gotham Book"/>
              </a:rPr>
              <a:t>Pérdida ligera de sensación táctil en las extremidades</a:t>
            </a:r>
          </a:p>
          <a:p>
            <a:pPr lvl="1">
              <a:buClr>
                <a:srgbClr val="64075D"/>
              </a:buClr>
              <a:buFont typeface="Arial"/>
              <a:buChar char="•"/>
            </a:pPr>
            <a:r>
              <a:rPr lang="es-ES_tradnl" sz="1600" dirty="0">
                <a:solidFill>
                  <a:schemeClr val="bg1">
                    <a:lumMod val="50000"/>
                  </a:schemeClr>
                </a:solidFill>
                <a:cs typeface="Gotham Book"/>
              </a:rPr>
              <a:t>Los efectos </a:t>
            </a:r>
            <a:r>
              <a:rPr lang="es-ES_tradnl" sz="1600" dirty="0" err="1">
                <a:solidFill>
                  <a:schemeClr val="bg1">
                    <a:lumMod val="50000"/>
                  </a:schemeClr>
                </a:solidFill>
                <a:cs typeface="Gotham Book"/>
              </a:rPr>
              <a:t>toxicodinámicos</a:t>
            </a:r>
            <a:r>
              <a:rPr lang="es-ES_tradnl" sz="1600" dirty="0">
                <a:solidFill>
                  <a:schemeClr val="bg1">
                    <a:lumMod val="50000"/>
                  </a:schemeClr>
                </a:solidFill>
                <a:cs typeface="Gotham Book"/>
              </a:rPr>
              <a:t> de la </a:t>
            </a:r>
            <a:r>
              <a:rPr lang="es-ES_tradnl" sz="1600" dirty="0" err="1">
                <a:solidFill>
                  <a:schemeClr val="bg1">
                    <a:lumMod val="50000"/>
                  </a:schemeClr>
                </a:solidFill>
                <a:cs typeface="Gotham Book"/>
              </a:rPr>
              <a:t>talidomida</a:t>
            </a:r>
            <a:r>
              <a:rPr lang="es-ES_tradnl" sz="1600" dirty="0">
                <a:solidFill>
                  <a:schemeClr val="bg1">
                    <a:lumMod val="50000"/>
                  </a:schemeClr>
                </a:solidFill>
                <a:cs typeface="Gotham Book"/>
              </a:rPr>
              <a:t> en los nervios periféricos siguen siendo poco aclarados</a:t>
            </a:r>
          </a:p>
          <a:p>
            <a:pPr lvl="1">
              <a:buClr>
                <a:srgbClr val="64075D"/>
              </a:buClr>
              <a:buFont typeface="Arial"/>
              <a:buChar char="•"/>
            </a:pPr>
            <a:r>
              <a:rPr lang="es-ES_tradnl" sz="1600" dirty="0">
                <a:solidFill>
                  <a:schemeClr val="bg1">
                    <a:lumMod val="50000"/>
                  </a:schemeClr>
                </a:solidFill>
                <a:cs typeface="Gotham Book"/>
              </a:rPr>
              <a:t>Se asume que interviene la inhibición de NF-𝜿β que conduce a una disminución de la supervivencia de las neuronas mediada por el factor de crecimiento nervioso</a:t>
            </a:r>
          </a:p>
          <a:p>
            <a:pPr lvl="1">
              <a:buClr>
                <a:srgbClr val="64075D"/>
              </a:buClr>
              <a:buFont typeface="Arial"/>
              <a:buChar char="•"/>
            </a:pPr>
            <a:r>
              <a:rPr lang="es-ES_tradnl" sz="1600" dirty="0">
                <a:solidFill>
                  <a:schemeClr val="bg1">
                    <a:lumMod val="50000"/>
                  </a:schemeClr>
                </a:solidFill>
                <a:cs typeface="Gotham Book"/>
              </a:rPr>
              <a:t>Induce </a:t>
            </a:r>
            <a:r>
              <a:rPr lang="es-ES_tradnl" sz="1600" b="1" dirty="0">
                <a:solidFill>
                  <a:srgbClr val="64075D"/>
                </a:solidFill>
                <a:cs typeface="Gotham Book"/>
              </a:rPr>
              <a:t>daño </a:t>
            </a:r>
            <a:r>
              <a:rPr lang="es-ES_tradnl" sz="1600" b="1" dirty="0" err="1">
                <a:solidFill>
                  <a:srgbClr val="64075D"/>
                </a:solidFill>
                <a:cs typeface="Gotham Book"/>
              </a:rPr>
              <a:t>microvascular</a:t>
            </a:r>
            <a:r>
              <a:rPr lang="es-ES_tradnl" sz="1600" b="1" dirty="0">
                <a:solidFill>
                  <a:srgbClr val="64075D"/>
                </a:solidFill>
                <a:cs typeface="Gotham Book"/>
              </a:rPr>
              <a:t> a nivel del vaso nervioso </a:t>
            </a:r>
            <a:r>
              <a:rPr lang="es-ES_tradnl" sz="1600" dirty="0">
                <a:solidFill>
                  <a:schemeClr val="bg1">
                    <a:lumMod val="50000"/>
                  </a:schemeClr>
                </a:solidFill>
                <a:cs typeface="Gotham Book"/>
              </a:rPr>
              <a:t>debido a sus propiedades </a:t>
            </a:r>
            <a:r>
              <a:rPr lang="es-ES_tradnl" sz="1600" dirty="0" err="1">
                <a:solidFill>
                  <a:schemeClr val="bg1">
                    <a:lumMod val="50000"/>
                  </a:schemeClr>
                </a:solidFill>
                <a:cs typeface="Gotham Book"/>
              </a:rPr>
              <a:t>antiangiogénicas</a:t>
            </a:r>
            <a:endParaRPr lang="es-ES_tradnl" sz="1600" dirty="0">
              <a:solidFill>
                <a:schemeClr val="bg1">
                  <a:lumMod val="50000"/>
                </a:schemeClr>
              </a:solidFill>
              <a:cs typeface="Gotham Book"/>
            </a:endParaRPr>
          </a:p>
          <a:p>
            <a:pPr marL="457200" lvl="1" indent="0">
              <a:buClr>
                <a:srgbClr val="64075D"/>
              </a:buClr>
              <a:buNone/>
            </a:pPr>
            <a:r>
              <a:rPr lang="es-ES_tradnl" sz="1600" i="1" dirty="0">
                <a:solidFill>
                  <a:schemeClr val="bg1">
                    <a:lumMod val="50000"/>
                  </a:schemeClr>
                </a:solidFill>
                <a:cs typeface="Gotham Book"/>
              </a:rPr>
              <a:t>La disminución del flujo sanguíneo nervioso en el ganglio dorsal podría representar un mecanismo patológico central de su </a:t>
            </a:r>
            <a:r>
              <a:rPr lang="es-ES_tradnl" sz="1600" i="1" dirty="0" err="1">
                <a:solidFill>
                  <a:schemeClr val="bg1">
                    <a:lumMod val="50000"/>
                  </a:schemeClr>
                </a:solidFill>
                <a:cs typeface="Gotham Book"/>
              </a:rPr>
              <a:t>neurotoxicidad</a:t>
            </a:r>
            <a:endParaRPr lang="es-ES_tradnl" sz="1600" i="1" dirty="0">
              <a:solidFill>
                <a:schemeClr val="bg1">
                  <a:lumMod val="50000"/>
                </a:schemeClr>
              </a:solidFill>
              <a:cs typeface="Gotham Book"/>
            </a:endParaRPr>
          </a:p>
          <a:p>
            <a:pPr lvl="0">
              <a:buBlip>
                <a:blip r:embed="rId3"/>
              </a:buBlip>
            </a:pPr>
            <a:endParaRPr lang="es-ES_tradnl" sz="1600" dirty="0" smtClean="0">
              <a:solidFill>
                <a:prstClr val="white">
                  <a:lumMod val="50000"/>
                </a:prstClr>
              </a:solidFill>
              <a:cs typeface="Gotham Book"/>
            </a:endParaRPr>
          </a:p>
          <a:p>
            <a:pPr marL="0" indent="0">
              <a:buNone/>
            </a:pPr>
            <a:r>
              <a:rPr lang="es-ES_tradnl" sz="1600" dirty="0">
                <a:solidFill>
                  <a:prstClr val="white">
                    <a:lumMod val="50000"/>
                  </a:prstClr>
                </a:solidFill>
                <a:cs typeface="Gotham Book"/>
              </a:rPr>
              <a:t> </a:t>
            </a:r>
            <a:r>
              <a:rPr lang="es-ES_tradnl" sz="1600" dirty="0" smtClean="0">
                <a:solidFill>
                  <a:prstClr val="white">
                    <a:lumMod val="50000"/>
                  </a:prstClr>
                </a:solidFill>
                <a:cs typeface="Gotham Book"/>
              </a:rPr>
              <a:t>      </a:t>
            </a:r>
            <a:r>
              <a:rPr lang="es-ES_tradnl" sz="1600" dirty="0">
                <a:solidFill>
                  <a:prstClr val="white">
                    <a:lumMod val="50000"/>
                  </a:prstClr>
                </a:solidFill>
                <a:cs typeface="Gotham Book"/>
              </a:rPr>
              <a:t> </a:t>
            </a:r>
            <a:endParaRPr lang="es-ES_tradnl" sz="1600" dirty="0">
              <a:solidFill>
                <a:srgbClr val="7F7F7F"/>
              </a:solidFill>
              <a:cs typeface="Gotham Book"/>
            </a:endParaRPr>
          </a:p>
        </p:txBody>
      </p:sp>
      <p:sp>
        <p:nvSpPr>
          <p:cNvPr id="7" name="Rectángulo 6"/>
          <p:cNvSpPr/>
          <p:nvPr/>
        </p:nvSpPr>
        <p:spPr>
          <a:xfrm>
            <a:off x="450636" y="1241400"/>
            <a:ext cx="7847660" cy="523220"/>
          </a:xfrm>
          <a:prstGeom prst="rect">
            <a:avLst/>
          </a:prstGeom>
        </p:spPr>
        <p:txBody>
          <a:bodyPr wrap="square">
            <a:spAutoFit/>
          </a:bodyPr>
          <a:lstStyle/>
          <a:p>
            <a:endParaRPr lang="es-ES_tradnl" sz="2800" b="1" dirty="0">
              <a:solidFill>
                <a:srgbClr val="FCC40D"/>
              </a:solidFill>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05359421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NEUROPÁTICO</a:t>
            </a:r>
            <a:endParaRPr lang="es-ES_tradnl" sz="4000" b="1" dirty="0">
              <a:solidFill>
                <a:srgbClr val="FCC40D"/>
              </a:solidFill>
              <a:latin typeface="Calibri"/>
              <a:cs typeface="Calibri"/>
            </a:endParaRPr>
          </a:p>
        </p:txBody>
      </p:sp>
      <p:sp>
        <p:nvSpPr>
          <p:cNvPr id="8" name="Marcador de contenido 2"/>
          <p:cNvSpPr>
            <a:spLocks noGrp="1"/>
          </p:cNvSpPr>
          <p:nvPr>
            <p:ph idx="1"/>
          </p:nvPr>
        </p:nvSpPr>
        <p:spPr>
          <a:xfrm>
            <a:off x="327235" y="1311927"/>
            <a:ext cx="7982777" cy="376819"/>
          </a:xfrm>
        </p:spPr>
        <p:txBody>
          <a:bodyPr/>
          <a:lstStyle/>
          <a:p>
            <a:pPr marL="0" indent="0">
              <a:buNone/>
            </a:pPr>
            <a:r>
              <a:rPr lang="es-ES_tradnl" sz="1600" b="1" dirty="0">
                <a:solidFill>
                  <a:srgbClr val="64075D"/>
                </a:solidFill>
                <a:cs typeface="Gotham Book"/>
              </a:rPr>
              <a:t>Resumen de NIQT por talidomida y otros </a:t>
            </a:r>
            <a:r>
              <a:rPr lang="es-ES_tradnl" sz="1600" b="1" dirty="0" smtClean="0">
                <a:solidFill>
                  <a:srgbClr val="64075D"/>
                </a:solidFill>
                <a:cs typeface="Gotham Book"/>
              </a:rPr>
              <a:t>fármacos  </a:t>
            </a:r>
            <a:endParaRPr lang="es-ES_tradnl" sz="1600" b="1" baseline="30000" dirty="0">
              <a:solidFill>
                <a:srgbClr val="64075D"/>
              </a:solidFill>
              <a:cs typeface="Gotham Book"/>
            </a:endParaRPr>
          </a:p>
          <a:p>
            <a:pPr marL="0" indent="0">
              <a:buNone/>
            </a:pPr>
            <a:endParaRPr lang="es-ES_tradnl" sz="1600" b="1" dirty="0">
              <a:solidFill>
                <a:srgbClr val="64075D"/>
              </a:solidFill>
              <a:cs typeface="Gotham Book"/>
            </a:endParaRPr>
          </a:p>
        </p:txBody>
      </p:sp>
      <p:pic>
        <p:nvPicPr>
          <p:cNvPr id="3" name="Imagen 2" descr="Captura de pantalla 2017-09-07 a las 18.47.43.png"/>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rot="5400000">
            <a:off x="2503930" y="-417231"/>
            <a:ext cx="4130884" cy="8484274"/>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68513425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NEUROPÁTICO</a:t>
            </a:r>
            <a:endParaRPr lang="es-ES_tradnl" sz="4000" b="1" dirty="0">
              <a:solidFill>
                <a:srgbClr val="FCC40D"/>
              </a:solidFill>
              <a:latin typeface="Calibri"/>
              <a:cs typeface="Calibri"/>
            </a:endParaRPr>
          </a:p>
        </p:txBody>
      </p:sp>
      <p:sp>
        <p:nvSpPr>
          <p:cNvPr id="6" name="Marcador de contenido 2"/>
          <p:cNvSpPr>
            <a:spLocks noGrp="1"/>
          </p:cNvSpPr>
          <p:nvPr>
            <p:ph idx="1"/>
          </p:nvPr>
        </p:nvSpPr>
        <p:spPr>
          <a:xfrm>
            <a:off x="457200" y="1705838"/>
            <a:ext cx="8229600" cy="680978"/>
          </a:xfrm>
        </p:spPr>
        <p:txBody>
          <a:bodyPr/>
          <a:lstStyle/>
          <a:p>
            <a:pPr marL="0" lvl="0" indent="0">
              <a:buNone/>
            </a:pPr>
            <a:r>
              <a:rPr lang="es-ES_tradnl" sz="1600" dirty="0" smtClean="0">
                <a:solidFill>
                  <a:prstClr val="white">
                    <a:lumMod val="50000"/>
                  </a:prstClr>
                </a:solidFill>
                <a:cs typeface="Gotham Book"/>
              </a:rPr>
              <a:t>El </a:t>
            </a:r>
            <a:r>
              <a:rPr lang="es-ES_tradnl" sz="1600" dirty="0">
                <a:solidFill>
                  <a:prstClr val="white">
                    <a:lumMod val="50000"/>
                  </a:prstClr>
                </a:solidFill>
                <a:cs typeface="Gotham Book"/>
              </a:rPr>
              <a:t>DN oncológico crónico por cirugía es frecuente</a:t>
            </a:r>
          </a:p>
          <a:p>
            <a:pPr lvl="0">
              <a:buBlip>
                <a:blip r:embed="rId4"/>
              </a:buBlip>
            </a:pPr>
            <a:r>
              <a:rPr lang="es-ES_tradnl" sz="1600" dirty="0">
                <a:solidFill>
                  <a:prstClr val="white">
                    <a:lumMod val="50000"/>
                  </a:prstClr>
                </a:solidFill>
                <a:cs typeface="Gotham Book"/>
              </a:rPr>
              <a:t>Entre el 20% y el 69% de los supervivientes de </a:t>
            </a:r>
            <a:r>
              <a:rPr lang="es-ES_tradnl" sz="1600" b="1" dirty="0">
                <a:solidFill>
                  <a:srgbClr val="64075D"/>
                </a:solidFill>
                <a:cs typeface="Gotham Book"/>
              </a:rPr>
              <a:t>cáncer de mama </a:t>
            </a:r>
            <a:r>
              <a:rPr lang="es-ES_tradnl" sz="1600" dirty="0">
                <a:solidFill>
                  <a:prstClr val="white">
                    <a:lumMod val="50000"/>
                  </a:prstClr>
                </a:solidFill>
                <a:cs typeface="Gotham Book"/>
              </a:rPr>
              <a:t>desarrollan DN crónico</a:t>
            </a:r>
          </a:p>
          <a:p>
            <a:pPr marL="0" lvl="0" indent="0">
              <a:buNone/>
            </a:pPr>
            <a:r>
              <a:rPr lang="es-ES_tradnl" sz="1600" i="1" dirty="0">
                <a:solidFill>
                  <a:prstClr val="white">
                    <a:lumMod val="50000"/>
                  </a:prstClr>
                </a:solidFill>
                <a:cs typeface="Gotham Book"/>
              </a:rPr>
              <a:t>Frecuentemente por daño relacionado con la cirugía a los nervios axilar o </a:t>
            </a:r>
            <a:r>
              <a:rPr lang="es-ES_tradnl" sz="1600" i="1" dirty="0" err="1">
                <a:solidFill>
                  <a:prstClr val="white">
                    <a:lumMod val="50000"/>
                  </a:prstClr>
                </a:solidFill>
                <a:cs typeface="Gotham Book"/>
              </a:rPr>
              <a:t>intercostobraquial</a:t>
            </a:r>
            <a:endParaRPr lang="es-ES_tradnl" sz="1600" i="1" dirty="0">
              <a:solidFill>
                <a:prstClr val="white">
                  <a:lumMod val="50000"/>
                </a:prstClr>
              </a:solidFill>
              <a:cs typeface="Gotham Book"/>
            </a:endParaRPr>
          </a:p>
          <a:p>
            <a:pPr lvl="0">
              <a:buBlip>
                <a:blip r:embed="rId4"/>
              </a:buBlip>
            </a:pPr>
            <a:r>
              <a:rPr lang="es-ES_tradnl" sz="1600" dirty="0">
                <a:solidFill>
                  <a:prstClr val="white">
                    <a:lumMod val="50000"/>
                  </a:prstClr>
                </a:solidFill>
                <a:cs typeface="Gotham Book"/>
              </a:rPr>
              <a:t>En las </a:t>
            </a:r>
            <a:r>
              <a:rPr lang="es-ES_tradnl" sz="1600" b="1" dirty="0">
                <a:solidFill>
                  <a:srgbClr val="64075D"/>
                </a:solidFill>
                <a:cs typeface="Gotham Book"/>
              </a:rPr>
              <a:t>toracotomías</a:t>
            </a:r>
            <a:r>
              <a:rPr lang="es-ES_tradnl" sz="1600" dirty="0">
                <a:solidFill>
                  <a:prstClr val="white">
                    <a:lumMod val="50000"/>
                  </a:prstClr>
                </a:solidFill>
                <a:cs typeface="Gotham Book"/>
              </a:rPr>
              <a:t> la incidencia de dolor crónico, es</a:t>
            </a:r>
            <a:r>
              <a:rPr lang="es-ES_tradnl" sz="1600" dirty="0" smtClean="0">
                <a:solidFill>
                  <a:prstClr val="white">
                    <a:lumMod val="50000"/>
                  </a:prstClr>
                </a:solidFill>
                <a:cs typeface="Gotham Book"/>
              </a:rPr>
              <a:t>:</a:t>
            </a:r>
            <a:endParaRPr lang="es-ES_tradnl" sz="1600" dirty="0">
              <a:solidFill>
                <a:prstClr val="white">
                  <a:lumMod val="50000"/>
                </a:prstClr>
              </a:solidFill>
              <a:cs typeface="Gotham Book"/>
            </a:endParaRPr>
          </a:p>
          <a:p>
            <a:pPr lvl="0">
              <a:buBlip>
                <a:blip r:embed="rId4"/>
              </a:buBlip>
            </a:pPr>
            <a:endParaRPr lang="es-ES_tradnl" sz="1600" dirty="0">
              <a:solidFill>
                <a:prstClr val="white">
                  <a:lumMod val="50000"/>
                </a:prstClr>
              </a:solidFill>
              <a:cs typeface="Gotham Book"/>
            </a:endParaRPr>
          </a:p>
          <a:p>
            <a:pPr lvl="0">
              <a:buBlip>
                <a:blip r:embed="rId4"/>
              </a:buBlip>
            </a:pPr>
            <a:endParaRPr lang="es-ES_tradnl" sz="1600" dirty="0" smtClean="0">
              <a:solidFill>
                <a:prstClr val="white">
                  <a:lumMod val="50000"/>
                </a:prstClr>
              </a:solidFill>
              <a:cs typeface="Gotham Book"/>
            </a:endParaRPr>
          </a:p>
          <a:p>
            <a:pPr marL="0" indent="0">
              <a:buNone/>
            </a:pPr>
            <a:r>
              <a:rPr lang="es-ES_tradnl" sz="1600" dirty="0">
                <a:solidFill>
                  <a:prstClr val="white">
                    <a:lumMod val="50000"/>
                  </a:prstClr>
                </a:solidFill>
                <a:cs typeface="Gotham Book"/>
              </a:rPr>
              <a:t> </a:t>
            </a:r>
            <a:r>
              <a:rPr lang="es-ES_tradnl" sz="1600" dirty="0" smtClean="0">
                <a:solidFill>
                  <a:prstClr val="white">
                    <a:lumMod val="50000"/>
                  </a:prstClr>
                </a:solidFill>
                <a:cs typeface="Gotham Book"/>
              </a:rPr>
              <a:t>      </a:t>
            </a:r>
            <a:r>
              <a:rPr lang="es-ES_tradnl" sz="1600" dirty="0">
                <a:solidFill>
                  <a:prstClr val="white">
                    <a:lumMod val="50000"/>
                  </a:prstClr>
                </a:solidFill>
                <a:cs typeface="Gotham Book"/>
              </a:rPr>
              <a:t> </a:t>
            </a:r>
            <a:endParaRPr lang="es-ES_tradnl" sz="1600" dirty="0">
              <a:solidFill>
                <a:srgbClr val="7F7F7F"/>
              </a:solidFill>
              <a:cs typeface="Gotham Book"/>
            </a:endParaRPr>
          </a:p>
        </p:txBody>
      </p:sp>
      <p:sp>
        <p:nvSpPr>
          <p:cNvPr id="7" name="Rectángulo 6"/>
          <p:cNvSpPr/>
          <p:nvPr/>
        </p:nvSpPr>
        <p:spPr>
          <a:xfrm>
            <a:off x="450636" y="1241400"/>
            <a:ext cx="7847660" cy="523220"/>
          </a:xfrm>
          <a:prstGeom prst="rect">
            <a:avLst/>
          </a:prstGeom>
        </p:spPr>
        <p:txBody>
          <a:bodyPr wrap="square">
            <a:spAutoFit/>
          </a:bodyPr>
          <a:lstStyle/>
          <a:p>
            <a:endParaRPr lang="es-ES_tradnl" sz="2800" b="1" dirty="0">
              <a:solidFill>
                <a:srgbClr val="FCC40D"/>
              </a:solidFill>
              <a:cs typeface="Calibri"/>
            </a:endParaRPr>
          </a:p>
        </p:txBody>
      </p:sp>
      <p:sp>
        <p:nvSpPr>
          <p:cNvPr id="8" name="Rectángulo 7"/>
          <p:cNvSpPr/>
          <p:nvPr/>
        </p:nvSpPr>
        <p:spPr>
          <a:xfrm>
            <a:off x="500992" y="1321759"/>
            <a:ext cx="6056633" cy="369332"/>
          </a:xfrm>
          <a:prstGeom prst="rect">
            <a:avLst/>
          </a:prstGeom>
        </p:spPr>
        <p:txBody>
          <a:bodyPr wrap="square">
            <a:spAutoFit/>
          </a:bodyPr>
          <a:lstStyle/>
          <a:p>
            <a:r>
              <a:rPr lang="es-ES_tradnl" b="1" dirty="0" smtClean="0">
                <a:solidFill>
                  <a:srgbClr val="64075D"/>
                </a:solidFill>
                <a:cs typeface="Calibri"/>
              </a:rPr>
              <a:t>2. Dolor </a:t>
            </a:r>
            <a:r>
              <a:rPr lang="es-ES_tradnl" b="1" dirty="0" err="1">
                <a:solidFill>
                  <a:srgbClr val="64075D"/>
                </a:solidFill>
                <a:cs typeface="Calibri"/>
              </a:rPr>
              <a:t>n</a:t>
            </a:r>
            <a:r>
              <a:rPr lang="es-ES_tradnl" b="1" dirty="0" err="1" smtClean="0">
                <a:solidFill>
                  <a:srgbClr val="64075D"/>
                </a:solidFill>
                <a:cs typeface="Calibri"/>
              </a:rPr>
              <a:t>europático</a:t>
            </a:r>
            <a:r>
              <a:rPr lang="es-ES_tradnl" b="1" dirty="0" smtClean="0">
                <a:solidFill>
                  <a:srgbClr val="64075D"/>
                </a:solidFill>
                <a:cs typeface="Calibri"/>
              </a:rPr>
              <a:t> </a:t>
            </a:r>
            <a:r>
              <a:rPr lang="es-ES_tradnl" b="1" dirty="0">
                <a:solidFill>
                  <a:srgbClr val="64075D"/>
                </a:solidFill>
                <a:cs typeface="Calibri"/>
              </a:rPr>
              <a:t>p</a:t>
            </a:r>
            <a:r>
              <a:rPr lang="es-ES_tradnl" b="1" dirty="0" smtClean="0">
                <a:solidFill>
                  <a:srgbClr val="64075D"/>
                </a:solidFill>
                <a:cs typeface="Calibri"/>
              </a:rPr>
              <a:t>ostquirúrgico</a:t>
            </a:r>
            <a:endParaRPr lang="es-ES_tradnl" b="1" dirty="0">
              <a:solidFill>
                <a:srgbClr val="64075D"/>
              </a:solidFill>
              <a:cs typeface="Calibri"/>
            </a:endParaRPr>
          </a:p>
        </p:txBody>
      </p:sp>
      <p:graphicFrame>
        <p:nvGraphicFramePr>
          <p:cNvPr id="9" name="Gráfico 1"/>
          <p:cNvGraphicFramePr>
            <a:graphicFrameLocks/>
          </p:cNvGraphicFramePr>
          <p:nvPr>
            <p:extLst/>
          </p:nvPr>
        </p:nvGraphicFramePr>
        <p:xfrm>
          <a:off x="1357027" y="3324256"/>
          <a:ext cx="3149600" cy="2678113"/>
        </p:xfrm>
        <a:graphic>
          <a:graphicData uri="http://schemas.openxmlformats.org/presentationml/2006/ole">
            <p:oleObj spid="_x0000_s1054" name="Gráfico" r:id="rId5" imgW="3151371" imgH="2682018" progId="Excel.Sheet.8">
              <p:embed/>
            </p:oleObj>
          </a:graphicData>
        </a:graphic>
      </p:graphicFrame>
      <p:graphicFrame>
        <p:nvGraphicFramePr>
          <p:cNvPr id="10" name="Gráfico 4"/>
          <p:cNvGraphicFramePr>
            <a:graphicFrameLocks/>
          </p:cNvGraphicFramePr>
          <p:nvPr>
            <p:extLst/>
          </p:nvPr>
        </p:nvGraphicFramePr>
        <p:xfrm>
          <a:off x="4830425" y="3324256"/>
          <a:ext cx="3454400" cy="2678113"/>
        </p:xfrm>
        <a:graphic>
          <a:graphicData uri="http://schemas.openxmlformats.org/presentationml/2006/ole">
            <p:oleObj spid="_x0000_s1055" name="Gráfico" r:id="rId6" imgW="3456146" imgH="2682018" progId="Excel.Sheet.8">
              <p:embed/>
            </p:oleObj>
          </a:graphicData>
        </a:graphic>
      </p:graphicFrame>
      <p:sp>
        <p:nvSpPr>
          <p:cNvPr id="11" name="Rectángulo 2"/>
          <p:cNvSpPr>
            <a:spLocks noChangeArrowheads="1"/>
          </p:cNvSpPr>
          <p:nvPr/>
        </p:nvSpPr>
        <p:spPr bwMode="auto">
          <a:xfrm>
            <a:off x="2096065" y="4123545"/>
            <a:ext cx="1668463" cy="923925"/>
          </a:xfrm>
          <a:prstGeom prst="rect">
            <a:avLst/>
          </a:prstGeom>
          <a:noFill/>
          <a:ln>
            <a:noFill/>
          </a:ln>
          <a:extLst>
            <a:ext uri="{909E8E84-426E-40dd-AFC4-6F175D3DCCD1}">
              <a14:hiddenFill xmlns:a="http://schemas.openxmlformats.org/drawingml/2006/main" xmlns:r="http://schemas.openxmlformats.org/officeDocument/2006/relationships" xmlns:p="http://schemas.openxmlformats.org/presentationml/2006/main" xmlns="" xmlns:a14="http://schemas.microsoft.com/office/drawing/2010/main" xmlns:mv="urn:schemas-microsoft-com:mac:vml" xmlns:mc="http://schemas.openxmlformats.org/markup-compatibility/2006">
                <a:solidFill>
                  <a:srgbClr val="FFFFFF"/>
                </a:solidFill>
              </a14:hiddenFill>
            </a:ext>
            <a:ext uri="{91240B29-F687-4f45-9708-019B960494DF}">
              <a14:hiddenLine xmlns:a="http://schemas.openxmlformats.org/drawingml/2006/main" xmlns:r="http://schemas.openxmlformats.org/officeDocument/2006/relationships" xmlns:p="http://schemas.openxmlformats.org/presentationml/2006/main"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p>
            <a:pPr algn="ctr"/>
            <a:r>
              <a:rPr lang="es-ES_tradnl" sz="5400" dirty="0">
                <a:solidFill>
                  <a:srgbClr val="FFCD00"/>
                </a:solidFill>
                <a:latin typeface="Gotham" charset="0"/>
                <a:cs typeface="Gotham" charset="0"/>
              </a:rPr>
              <a:t>57%</a:t>
            </a:r>
          </a:p>
        </p:txBody>
      </p:sp>
      <p:sp>
        <p:nvSpPr>
          <p:cNvPr id="12" name="Rectángulo 9"/>
          <p:cNvSpPr>
            <a:spLocks noChangeArrowheads="1"/>
          </p:cNvSpPr>
          <p:nvPr/>
        </p:nvSpPr>
        <p:spPr bwMode="auto">
          <a:xfrm>
            <a:off x="726085" y="3558395"/>
            <a:ext cx="1261884" cy="338554"/>
          </a:xfrm>
          <a:prstGeom prst="rect">
            <a:avLst/>
          </a:prstGeom>
          <a:noFill/>
          <a:ln>
            <a:noFill/>
          </a:ln>
          <a:extLst>
            <a:ext uri="{909E8E84-426E-40dd-AFC4-6F175D3DCCD1}">
              <a14:hiddenFill xmlns:a="http://schemas.openxmlformats.org/drawingml/2006/main" xmlns:r="http://schemas.openxmlformats.org/officeDocument/2006/relationships" xmlns:p="http://schemas.openxmlformats.org/presentationml/2006/main" xmlns="" xmlns:a14="http://schemas.microsoft.com/office/drawing/2010/main" xmlns:mv="urn:schemas-microsoft-com:mac:vml" xmlns:mc="http://schemas.openxmlformats.org/markup-compatibility/2006">
                <a:solidFill>
                  <a:srgbClr val="FFFFFF"/>
                </a:solidFill>
              </a14:hiddenFill>
            </a:ext>
            <a:ext uri="{91240B29-F687-4f45-9708-019B960494DF}">
              <a14:hiddenLine xmlns:a="http://schemas.openxmlformats.org/drawingml/2006/main" xmlns:r="http://schemas.openxmlformats.org/officeDocument/2006/relationships" xmlns:p="http://schemas.openxmlformats.org/presentationml/2006/main"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p>
            <a:pPr algn="ctr"/>
            <a:r>
              <a:rPr lang="es-ES_tradnl" sz="1600" dirty="0">
                <a:solidFill>
                  <a:srgbClr val="646567"/>
                </a:solidFill>
                <a:latin typeface="+mj-lt"/>
                <a:cs typeface="Museo Sans 500" charset="0"/>
              </a:rPr>
              <a:t>Tras 3 meses</a:t>
            </a:r>
          </a:p>
        </p:txBody>
      </p:sp>
      <p:sp>
        <p:nvSpPr>
          <p:cNvPr id="13" name="Rectángulo 12"/>
          <p:cNvSpPr>
            <a:spLocks noChangeArrowheads="1"/>
          </p:cNvSpPr>
          <p:nvPr/>
        </p:nvSpPr>
        <p:spPr bwMode="auto">
          <a:xfrm>
            <a:off x="5740016" y="4123545"/>
            <a:ext cx="1708150" cy="923925"/>
          </a:xfrm>
          <a:prstGeom prst="rect">
            <a:avLst/>
          </a:prstGeom>
          <a:noFill/>
          <a:ln>
            <a:noFill/>
          </a:ln>
          <a:extLst>
            <a:ext uri="{909E8E84-426E-40dd-AFC4-6F175D3DCCD1}">
              <a14:hiddenFill xmlns:a="http://schemas.openxmlformats.org/drawingml/2006/main" xmlns:r="http://schemas.openxmlformats.org/officeDocument/2006/relationships" xmlns:p="http://schemas.openxmlformats.org/presentationml/2006/main" xmlns="" xmlns:a14="http://schemas.microsoft.com/office/drawing/2010/main" xmlns:mv="urn:schemas-microsoft-com:mac:vml" xmlns:mc="http://schemas.openxmlformats.org/markup-compatibility/2006">
                <a:solidFill>
                  <a:srgbClr val="FFFFFF"/>
                </a:solidFill>
              </a14:hiddenFill>
            </a:ext>
            <a:ext uri="{91240B29-F687-4f45-9708-019B960494DF}">
              <a14:hiddenLine xmlns:a="http://schemas.openxmlformats.org/drawingml/2006/main" xmlns:r="http://schemas.openxmlformats.org/officeDocument/2006/relationships" xmlns:p="http://schemas.openxmlformats.org/presentationml/2006/main"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p>
            <a:pPr algn="ctr"/>
            <a:r>
              <a:rPr lang="es-ES_tradnl" sz="5400" dirty="0">
                <a:solidFill>
                  <a:srgbClr val="FFCD00"/>
                </a:solidFill>
                <a:latin typeface="Gotham" charset="0"/>
                <a:cs typeface="Gotham" charset="0"/>
              </a:rPr>
              <a:t>47%</a:t>
            </a:r>
          </a:p>
        </p:txBody>
      </p:sp>
      <p:sp>
        <p:nvSpPr>
          <p:cNvPr id="14" name="Rectángulo 13"/>
          <p:cNvSpPr>
            <a:spLocks noChangeArrowheads="1"/>
          </p:cNvSpPr>
          <p:nvPr/>
        </p:nvSpPr>
        <p:spPr bwMode="auto">
          <a:xfrm>
            <a:off x="4541213" y="3558395"/>
            <a:ext cx="1261884" cy="338554"/>
          </a:xfrm>
          <a:prstGeom prst="rect">
            <a:avLst/>
          </a:prstGeom>
          <a:noFill/>
          <a:ln>
            <a:noFill/>
          </a:ln>
          <a:extLst>
            <a:ext uri="{909E8E84-426E-40dd-AFC4-6F175D3DCCD1}">
              <a14:hiddenFill xmlns:a="http://schemas.openxmlformats.org/drawingml/2006/main" xmlns:r="http://schemas.openxmlformats.org/officeDocument/2006/relationships" xmlns:p="http://schemas.openxmlformats.org/presentationml/2006/main" xmlns="" xmlns:a14="http://schemas.microsoft.com/office/drawing/2010/main" xmlns:mv="urn:schemas-microsoft-com:mac:vml" xmlns:mc="http://schemas.openxmlformats.org/markup-compatibility/2006">
                <a:solidFill>
                  <a:srgbClr val="FFFFFF"/>
                </a:solidFill>
              </a14:hiddenFill>
            </a:ext>
            <a:ext uri="{91240B29-F687-4f45-9708-019B960494DF}">
              <a14:hiddenLine xmlns:a="http://schemas.openxmlformats.org/drawingml/2006/main" xmlns:r="http://schemas.openxmlformats.org/officeDocument/2006/relationships" xmlns:p="http://schemas.openxmlformats.org/presentationml/2006/main"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p>
            <a:pPr algn="ctr"/>
            <a:r>
              <a:rPr lang="es-ES_tradnl" sz="1600" dirty="0">
                <a:solidFill>
                  <a:srgbClr val="646567"/>
                </a:solidFill>
                <a:latin typeface="+mj-lt"/>
                <a:cs typeface="Museo Sans 500" charset="0"/>
              </a:rPr>
              <a:t>Tras 6 meses</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34643419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NEUROPÁTICO</a:t>
            </a:r>
            <a:endParaRPr lang="es-ES_tradnl" sz="4000" b="1" dirty="0">
              <a:solidFill>
                <a:srgbClr val="FCC40D"/>
              </a:solidFill>
              <a:latin typeface="Calibri"/>
              <a:cs typeface="Calibri"/>
            </a:endParaRPr>
          </a:p>
        </p:txBody>
      </p:sp>
      <p:sp>
        <p:nvSpPr>
          <p:cNvPr id="6" name="Marcador de contenido 2"/>
          <p:cNvSpPr>
            <a:spLocks noGrp="1"/>
          </p:cNvSpPr>
          <p:nvPr>
            <p:ph idx="1"/>
          </p:nvPr>
        </p:nvSpPr>
        <p:spPr>
          <a:xfrm>
            <a:off x="457200" y="1705838"/>
            <a:ext cx="8229600" cy="680978"/>
          </a:xfrm>
        </p:spPr>
        <p:txBody>
          <a:bodyPr/>
          <a:lstStyle/>
          <a:p>
            <a:pPr lvl="0">
              <a:buBlip>
                <a:blip r:embed="rId3"/>
              </a:buBlip>
            </a:pPr>
            <a:r>
              <a:rPr lang="es-ES_tradnl" sz="1600" dirty="0" smtClean="0">
                <a:solidFill>
                  <a:prstClr val="white">
                    <a:lumMod val="50000"/>
                  </a:prstClr>
                </a:solidFill>
                <a:cs typeface="Gotham Book"/>
              </a:rPr>
              <a:t>El </a:t>
            </a:r>
            <a:r>
              <a:rPr lang="es-ES_tradnl" sz="1600" dirty="0">
                <a:solidFill>
                  <a:prstClr val="white">
                    <a:lumMod val="50000"/>
                  </a:prstClr>
                </a:solidFill>
                <a:cs typeface="Gotham Book"/>
              </a:rPr>
              <a:t>daño </a:t>
            </a:r>
            <a:r>
              <a:rPr lang="es-ES_tradnl" sz="1600" dirty="0" err="1">
                <a:solidFill>
                  <a:prstClr val="white">
                    <a:lumMod val="50000"/>
                  </a:prstClr>
                </a:solidFill>
                <a:cs typeface="Gotham Book"/>
              </a:rPr>
              <a:t>intraoperatorio</a:t>
            </a:r>
            <a:r>
              <a:rPr lang="es-ES_tradnl" sz="1600" dirty="0">
                <a:solidFill>
                  <a:prstClr val="white">
                    <a:lumMod val="50000"/>
                  </a:prstClr>
                </a:solidFill>
                <a:cs typeface="Gotham Book"/>
              </a:rPr>
              <a:t> al paquete </a:t>
            </a:r>
            <a:r>
              <a:rPr lang="es-ES_tradnl" sz="1600" dirty="0" err="1">
                <a:solidFill>
                  <a:prstClr val="white">
                    <a:lumMod val="50000"/>
                  </a:prstClr>
                </a:solidFill>
                <a:cs typeface="Gotham Book"/>
              </a:rPr>
              <a:t>neurovascular</a:t>
            </a:r>
            <a:r>
              <a:rPr lang="es-ES_tradnl" sz="1600" dirty="0">
                <a:solidFill>
                  <a:prstClr val="white">
                    <a:lumMod val="50000"/>
                  </a:prstClr>
                </a:solidFill>
                <a:cs typeface="Gotham Book"/>
              </a:rPr>
              <a:t> se sugiere como la causa más común de dolor </a:t>
            </a:r>
            <a:r>
              <a:rPr lang="es-ES_tradnl" sz="1600" dirty="0" err="1">
                <a:solidFill>
                  <a:prstClr val="white">
                    <a:lumMod val="50000"/>
                  </a:prstClr>
                </a:solidFill>
                <a:cs typeface="Gotham Book"/>
              </a:rPr>
              <a:t>postoracotomía</a:t>
            </a:r>
            <a:endParaRPr lang="es-ES_tradnl" sz="1600" dirty="0">
              <a:solidFill>
                <a:prstClr val="white">
                  <a:lumMod val="50000"/>
                </a:prstClr>
              </a:solidFill>
              <a:cs typeface="Gotham Book"/>
            </a:endParaRPr>
          </a:p>
          <a:p>
            <a:pPr lvl="0">
              <a:buBlip>
                <a:blip r:embed="rId3"/>
              </a:buBlip>
            </a:pPr>
            <a:r>
              <a:rPr lang="es-ES_tradnl" sz="1600" dirty="0">
                <a:solidFill>
                  <a:prstClr val="white">
                    <a:lumMod val="50000"/>
                  </a:prstClr>
                </a:solidFill>
                <a:cs typeface="Gotham Book"/>
              </a:rPr>
              <a:t>El </a:t>
            </a:r>
            <a:r>
              <a:rPr lang="es-ES_tradnl" sz="1600" b="1" dirty="0">
                <a:solidFill>
                  <a:srgbClr val="64075D"/>
                </a:solidFill>
                <a:cs typeface="Gotham Book"/>
              </a:rPr>
              <a:t>dolor de miembro fantasma </a:t>
            </a:r>
            <a:r>
              <a:rPr lang="es-ES_tradnl" sz="1600" dirty="0">
                <a:solidFill>
                  <a:prstClr val="white">
                    <a:lumMod val="50000"/>
                  </a:prstClr>
                </a:solidFill>
                <a:cs typeface="Gotham Book"/>
              </a:rPr>
              <a:t>después de las amputaciones de miembros ocurre en un 60% y un 80%</a:t>
            </a:r>
          </a:p>
          <a:p>
            <a:pPr lvl="0">
              <a:buBlip>
                <a:blip r:embed="rId3"/>
              </a:buBlip>
            </a:pPr>
            <a:r>
              <a:rPr lang="es-ES_tradnl" sz="1600" dirty="0">
                <a:solidFill>
                  <a:prstClr val="white">
                    <a:lumMod val="50000"/>
                  </a:prstClr>
                </a:solidFill>
                <a:cs typeface="Gotham Book"/>
              </a:rPr>
              <a:t>Aproximadamente el 32% de los pacientes que se someten a la </a:t>
            </a:r>
            <a:r>
              <a:rPr lang="es-ES_tradnl" sz="1600" b="1" dirty="0">
                <a:solidFill>
                  <a:srgbClr val="64075D"/>
                </a:solidFill>
                <a:cs typeface="Gotham Book"/>
              </a:rPr>
              <a:t>cirugía de disección cervical para el cáncer de cabeza y cuello</a:t>
            </a:r>
            <a:r>
              <a:rPr lang="es-ES_tradnl" sz="1600" dirty="0">
                <a:solidFill>
                  <a:prstClr val="white">
                    <a:lumMod val="50000"/>
                  </a:prstClr>
                </a:solidFill>
                <a:cs typeface="Gotham Book"/>
              </a:rPr>
              <a:t> desarrollará DN crónico</a:t>
            </a:r>
          </a:p>
          <a:p>
            <a:pPr lvl="1">
              <a:buClr>
                <a:srgbClr val="64075D"/>
              </a:buClr>
              <a:buFont typeface="Arial"/>
              <a:buChar char="•"/>
            </a:pPr>
            <a:r>
              <a:rPr lang="es-ES_tradnl" sz="1600" dirty="0">
                <a:solidFill>
                  <a:prstClr val="white">
                    <a:lumMod val="50000"/>
                  </a:prstClr>
                </a:solidFill>
                <a:cs typeface="Gotham Book"/>
              </a:rPr>
              <a:t>Comúnmente causado por daño al nervio accesorio y del  plexo cervical superficial, dando como resultado dolor crónico en el hombro y pérdida de sensibilidad</a:t>
            </a:r>
          </a:p>
          <a:p>
            <a:pPr lvl="1">
              <a:buClr>
                <a:srgbClr val="64075D"/>
              </a:buClr>
              <a:buFont typeface="Arial"/>
              <a:buChar char="•"/>
            </a:pPr>
            <a:r>
              <a:rPr lang="es-ES_tradnl" sz="1600" dirty="0">
                <a:solidFill>
                  <a:prstClr val="white">
                    <a:lumMod val="50000"/>
                  </a:prstClr>
                </a:solidFill>
                <a:cs typeface="Gotham Book"/>
              </a:rPr>
              <a:t>Los pacientes pueden reportar disestesias de ardor continuo, dolor lancinante y/o </a:t>
            </a:r>
            <a:r>
              <a:rPr lang="es-ES_tradnl" sz="1600" dirty="0" err="1">
                <a:solidFill>
                  <a:prstClr val="white">
                    <a:lumMod val="50000"/>
                  </a:prstClr>
                </a:solidFill>
                <a:cs typeface="Gotham Book"/>
              </a:rPr>
              <a:t>alodinia</a:t>
            </a:r>
            <a:r>
              <a:rPr lang="es-ES_tradnl" sz="1600" dirty="0">
                <a:solidFill>
                  <a:prstClr val="white">
                    <a:lumMod val="50000"/>
                  </a:prstClr>
                </a:solidFill>
                <a:cs typeface="Gotham Book"/>
              </a:rPr>
              <a:t> en el cuello </a:t>
            </a:r>
            <a:r>
              <a:rPr lang="es-ES_tradnl" sz="1600" dirty="0" err="1">
                <a:solidFill>
                  <a:prstClr val="white">
                    <a:lumMod val="50000"/>
                  </a:prstClr>
                </a:solidFill>
                <a:cs typeface="Gotham Book"/>
              </a:rPr>
              <a:t>anterolateral</a:t>
            </a:r>
            <a:r>
              <a:rPr lang="es-ES_tradnl" sz="1600" dirty="0">
                <a:solidFill>
                  <a:prstClr val="white">
                    <a:lumMod val="50000"/>
                  </a:prstClr>
                </a:solidFill>
                <a:cs typeface="Gotham Book"/>
              </a:rPr>
              <a:t>, el hombro, la mandíbula y el oído</a:t>
            </a:r>
          </a:p>
          <a:p>
            <a:pPr lvl="1">
              <a:buClr>
                <a:srgbClr val="64075D"/>
              </a:buClr>
              <a:buFont typeface="Arial"/>
              <a:buChar char="•"/>
            </a:pPr>
            <a:r>
              <a:rPr lang="es-ES_tradnl" sz="1600" dirty="0">
                <a:solidFill>
                  <a:prstClr val="white">
                    <a:lumMod val="50000"/>
                  </a:prstClr>
                </a:solidFill>
                <a:cs typeface="Gotham Book"/>
              </a:rPr>
              <a:t>Muchos también pueden tener un componente </a:t>
            </a:r>
            <a:r>
              <a:rPr lang="es-ES_tradnl" sz="1600" dirty="0" err="1">
                <a:solidFill>
                  <a:prstClr val="white">
                    <a:lumMod val="50000"/>
                  </a:prstClr>
                </a:solidFill>
                <a:cs typeface="Gotham Book"/>
              </a:rPr>
              <a:t>miofascial</a:t>
            </a:r>
            <a:r>
              <a:rPr lang="es-ES_tradnl" sz="1600" dirty="0">
                <a:solidFill>
                  <a:prstClr val="white">
                    <a:lumMod val="50000"/>
                  </a:prstClr>
                </a:solidFill>
                <a:cs typeface="Gotham Book"/>
              </a:rPr>
              <a:t> </a:t>
            </a:r>
            <a:r>
              <a:rPr lang="es-ES_tradnl" sz="1600" dirty="0" smtClean="0">
                <a:solidFill>
                  <a:prstClr val="white">
                    <a:lumMod val="50000"/>
                  </a:prstClr>
                </a:solidFill>
                <a:cs typeface="Gotham Book"/>
              </a:rPr>
              <a:t>añadido</a:t>
            </a:r>
            <a:endParaRPr lang="es-ES_tradnl" sz="1600" dirty="0">
              <a:solidFill>
                <a:prstClr val="white">
                  <a:lumMod val="50000"/>
                </a:prstClr>
              </a:solidFill>
              <a:cs typeface="Gotham Book"/>
            </a:endParaRPr>
          </a:p>
          <a:p>
            <a:pPr lvl="0">
              <a:buBlip>
                <a:blip r:embed="rId3"/>
              </a:buBlip>
            </a:pPr>
            <a:endParaRPr lang="es-ES_tradnl" sz="1600" dirty="0">
              <a:solidFill>
                <a:prstClr val="white">
                  <a:lumMod val="50000"/>
                </a:prstClr>
              </a:solidFill>
              <a:cs typeface="Gotham Book"/>
            </a:endParaRPr>
          </a:p>
          <a:p>
            <a:pPr lvl="0">
              <a:buBlip>
                <a:blip r:embed="rId3"/>
              </a:buBlip>
            </a:pPr>
            <a:endParaRPr lang="es-ES_tradnl" sz="1600" dirty="0" smtClean="0">
              <a:solidFill>
                <a:prstClr val="white">
                  <a:lumMod val="50000"/>
                </a:prstClr>
              </a:solidFill>
              <a:cs typeface="Gotham Book"/>
            </a:endParaRPr>
          </a:p>
          <a:p>
            <a:pPr marL="0" indent="0">
              <a:buNone/>
            </a:pPr>
            <a:r>
              <a:rPr lang="es-ES_tradnl" sz="1600" dirty="0">
                <a:solidFill>
                  <a:prstClr val="white">
                    <a:lumMod val="50000"/>
                  </a:prstClr>
                </a:solidFill>
                <a:cs typeface="Gotham Book"/>
              </a:rPr>
              <a:t> </a:t>
            </a:r>
            <a:r>
              <a:rPr lang="es-ES_tradnl" sz="1600" dirty="0" smtClean="0">
                <a:solidFill>
                  <a:prstClr val="white">
                    <a:lumMod val="50000"/>
                  </a:prstClr>
                </a:solidFill>
                <a:cs typeface="Gotham Book"/>
              </a:rPr>
              <a:t>      </a:t>
            </a:r>
            <a:r>
              <a:rPr lang="es-ES_tradnl" sz="1600" dirty="0">
                <a:solidFill>
                  <a:prstClr val="white">
                    <a:lumMod val="50000"/>
                  </a:prstClr>
                </a:solidFill>
                <a:cs typeface="Gotham Book"/>
              </a:rPr>
              <a:t> </a:t>
            </a:r>
            <a:endParaRPr lang="es-ES_tradnl" sz="1600" dirty="0">
              <a:solidFill>
                <a:srgbClr val="7F7F7F"/>
              </a:solidFill>
              <a:cs typeface="Gotham Book"/>
            </a:endParaRPr>
          </a:p>
        </p:txBody>
      </p:sp>
      <p:sp>
        <p:nvSpPr>
          <p:cNvPr id="7" name="Rectángulo 6"/>
          <p:cNvSpPr/>
          <p:nvPr/>
        </p:nvSpPr>
        <p:spPr>
          <a:xfrm>
            <a:off x="450636" y="1241400"/>
            <a:ext cx="7847660" cy="523220"/>
          </a:xfrm>
          <a:prstGeom prst="rect">
            <a:avLst/>
          </a:prstGeom>
        </p:spPr>
        <p:txBody>
          <a:bodyPr wrap="square">
            <a:spAutoFit/>
          </a:bodyPr>
          <a:lstStyle/>
          <a:p>
            <a:endParaRPr lang="es-ES_tradnl" sz="2800" b="1" dirty="0">
              <a:solidFill>
                <a:srgbClr val="FCC40D"/>
              </a:solidFill>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78270073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NEUROPÁTICO</a:t>
            </a:r>
            <a:endParaRPr lang="es-ES_tradnl" sz="4000" b="1" dirty="0">
              <a:solidFill>
                <a:srgbClr val="FCC40D"/>
              </a:solidFill>
              <a:latin typeface="Calibri"/>
              <a:cs typeface="Calibri"/>
            </a:endParaRPr>
          </a:p>
        </p:txBody>
      </p:sp>
      <p:sp>
        <p:nvSpPr>
          <p:cNvPr id="6" name="Marcador de contenido 2"/>
          <p:cNvSpPr>
            <a:spLocks noGrp="1"/>
          </p:cNvSpPr>
          <p:nvPr>
            <p:ph idx="1"/>
          </p:nvPr>
        </p:nvSpPr>
        <p:spPr>
          <a:xfrm>
            <a:off x="457200" y="1705838"/>
            <a:ext cx="8229600" cy="680978"/>
          </a:xfrm>
        </p:spPr>
        <p:txBody>
          <a:bodyPr/>
          <a:lstStyle/>
          <a:p>
            <a:pPr lvl="0">
              <a:buBlip>
                <a:blip r:embed="rId3"/>
              </a:buBlip>
            </a:pPr>
            <a:r>
              <a:rPr lang="es-ES_tradnl" sz="1600" dirty="0" smtClean="0">
                <a:solidFill>
                  <a:prstClr val="white">
                    <a:lumMod val="50000"/>
                  </a:prstClr>
                </a:solidFill>
                <a:cs typeface="Gotham Book"/>
              </a:rPr>
              <a:t>De </a:t>
            </a:r>
            <a:r>
              <a:rPr lang="es-ES_tradnl" sz="1600" dirty="0">
                <a:solidFill>
                  <a:prstClr val="white">
                    <a:lumMod val="50000"/>
                  </a:prstClr>
                </a:solidFill>
                <a:cs typeface="Gotham Book"/>
              </a:rPr>
              <a:t>los pacientes con </a:t>
            </a:r>
            <a:r>
              <a:rPr lang="es-ES_tradnl" sz="1600" b="1" dirty="0">
                <a:solidFill>
                  <a:srgbClr val="64075D"/>
                </a:solidFill>
                <a:cs typeface="Gotham Book"/>
              </a:rPr>
              <a:t>cáncer de mama </a:t>
            </a:r>
            <a:r>
              <a:rPr lang="es-ES_tradnl" sz="1600" dirty="0">
                <a:solidFill>
                  <a:prstClr val="white">
                    <a:lumMod val="50000"/>
                  </a:prstClr>
                </a:solidFill>
                <a:cs typeface="Gotham Book"/>
              </a:rPr>
              <a:t>que se someten a un tratamiento de RT el 21%–65% desarrollará DN </a:t>
            </a:r>
            <a:r>
              <a:rPr lang="es-ES_tradnl" sz="1600" dirty="0" smtClean="0">
                <a:solidFill>
                  <a:prstClr val="white">
                    <a:lumMod val="50000"/>
                  </a:prstClr>
                </a:solidFill>
                <a:cs typeface="Gotham Book"/>
              </a:rPr>
              <a:t>crónico.</a:t>
            </a:r>
            <a:endParaRPr lang="es-ES_tradnl" sz="1600" dirty="0">
              <a:solidFill>
                <a:prstClr val="white">
                  <a:lumMod val="50000"/>
                </a:prstClr>
              </a:solidFill>
              <a:cs typeface="Gotham Book"/>
            </a:endParaRPr>
          </a:p>
          <a:p>
            <a:pPr lvl="0">
              <a:buBlip>
                <a:blip r:embed="rId3"/>
              </a:buBlip>
            </a:pPr>
            <a:r>
              <a:rPr lang="es-ES_tradnl" sz="1600" dirty="0">
                <a:solidFill>
                  <a:prstClr val="white">
                    <a:lumMod val="50000"/>
                  </a:prstClr>
                </a:solidFill>
                <a:cs typeface="Gotham Book"/>
              </a:rPr>
              <a:t>Son también frecuentes los síndromes mixtos tras los tratamientos de </a:t>
            </a:r>
            <a:r>
              <a:rPr lang="es-ES_tradnl" sz="1600" dirty="0" err="1">
                <a:solidFill>
                  <a:prstClr val="white">
                    <a:lumMod val="50000"/>
                  </a:prstClr>
                </a:solidFill>
                <a:cs typeface="Gotham Book"/>
              </a:rPr>
              <a:t>Cx</a:t>
            </a:r>
            <a:r>
              <a:rPr lang="es-ES_tradnl" sz="1600" dirty="0">
                <a:solidFill>
                  <a:prstClr val="white">
                    <a:lumMod val="50000"/>
                  </a:prstClr>
                </a:solidFill>
                <a:cs typeface="Gotham Book"/>
              </a:rPr>
              <a:t> y RT de los cánceres de cabeza y </a:t>
            </a:r>
            <a:r>
              <a:rPr lang="es-ES_tradnl" sz="1600" dirty="0" smtClean="0">
                <a:solidFill>
                  <a:prstClr val="white">
                    <a:lumMod val="50000"/>
                  </a:prstClr>
                </a:solidFill>
                <a:cs typeface="Gotham Book"/>
              </a:rPr>
              <a:t>cuello.</a:t>
            </a:r>
            <a:endParaRPr lang="es-ES_tradnl" sz="1600" dirty="0">
              <a:solidFill>
                <a:srgbClr val="7F7F7F"/>
              </a:solidFill>
              <a:cs typeface="Gotham Book"/>
            </a:endParaRPr>
          </a:p>
        </p:txBody>
      </p:sp>
      <p:sp>
        <p:nvSpPr>
          <p:cNvPr id="7" name="Rectángulo 6"/>
          <p:cNvSpPr/>
          <p:nvPr/>
        </p:nvSpPr>
        <p:spPr>
          <a:xfrm>
            <a:off x="450636" y="1241400"/>
            <a:ext cx="7847660" cy="523220"/>
          </a:xfrm>
          <a:prstGeom prst="rect">
            <a:avLst/>
          </a:prstGeom>
        </p:spPr>
        <p:txBody>
          <a:bodyPr wrap="square">
            <a:spAutoFit/>
          </a:bodyPr>
          <a:lstStyle/>
          <a:p>
            <a:endParaRPr lang="es-ES_tradnl" sz="2800" b="1" dirty="0">
              <a:solidFill>
                <a:srgbClr val="FCC40D"/>
              </a:solidFill>
              <a:cs typeface="Calibri"/>
            </a:endParaRPr>
          </a:p>
        </p:txBody>
      </p:sp>
      <p:sp>
        <p:nvSpPr>
          <p:cNvPr id="8" name="Rectángulo 7"/>
          <p:cNvSpPr/>
          <p:nvPr/>
        </p:nvSpPr>
        <p:spPr>
          <a:xfrm>
            <a:off x="500992" y="1321759"/>
            <a:ext cx="6056633" cy="369332"/>
          </a:xfrm>
          <a:prstGeom prst="rect">
            <a:avLst/>
          </a:prstGeom>
        </p:spPr>
        <p:txBody>
          <a:bodyPr wrap="square">
            <a:spAutoFit/>
          </a:bodyPr>
          <a:lstStyle/>
          <a:p>
            <a:r>
              <a:rPr lang="es-ES_tradnl" b="1" dirty="0" smtClean="0">
                <a:solidFill>
                  <a:srgbClr val="64075D"/>
                </a:solidFill>
                <a:cs typeface="Calibri"/>
              </a:rPr>
              <a:t>3. Dolor </a:t>
            </a:r>
            <a:r>
              <a:rPr lang="es-ES_tradnl" b="1" dirty="0" err="1">
                <a:solidFill>
                  <a:srgbClr val="64075D"/>
                </a:solidFill>
                <a:cs typeface="Calibri"/>
              </a:rPr>
              <a:t>n</a:t>
            </a:r>
            <a:r>
              <a:rPr lang="es-ES_tradnl" b="1" dirty="0" err="1" smtClean="0">
                <a:solidFill>
                  <a:srgbClr val="64075D"/>
                </a:solidFill>
                <a:cs typeface="Calibri"/>
              </a:rPr>
              <a:t>europático</a:t>
            </a:r>
            <a:r>
              <a:rPr lang="es-ES_tradnl" b="1" dirty="0" smtClean="0">
                <a:solidFill>
                  <a:srgbClr val="64075D"/>
                </a:solidFill>
                <a:cs typeface="Calibri"/>
              </a:rPr>
              <a:t> </a:t>
            </a:r>
            <a:r>
              <a:rPr lang="es-ES_tradnl" b="1" dirty="0" err="1" smtClean="0">
                <a:solidFill>
                  <a:srgbClr val="64075D"/>
                </a:solidFill>
                <a:cs typeface="Calibri"/>
              </a:rPr>
              <a:t>postradioterapia</a:t>
            </a:r>
            <a:endParaRPr lang="es-ES_tradnl" b="1" dirty="0">
              <a:solidFill>
                <a:srgbClr val="64075D"/>
              </a:solidFill>
              <a:cs typeface="Calibri"/>
            </a:endParaRPr>
          </a:p>
        </p:txBody>
      </p:sp>
      <p:sp>
        <p:nvSpPr>
          <p:cNvPr id="9" name="Marcador de contenido 2"/>
          <p:cNvSpPr txBox="1">
            <a:spLocks/>
          </p:cNvSpPr>
          <p:nvPr/>
        </p:nvSpPr>
        <p:spPr>
          <a:xfrm>
            <a:off x="457200" y="3678294"/>
            <a:ext cx="8229600" cy="680978"/>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Blip>
                <a:blip r:embed="rId3"/>
              </a:buBlip>
            </a:pPr>
            <a:r>
              <a:rPr lang="es-ES_tradnl" sz="1600" dirty="0" smtClean="0">
                <a:solidFill>
                  <a:prstClr val="white">
                    <a:lumMod val="50000"/>
                  </a:prstClr>
                </a:solidFill>
                <a:cs typeface="Gotham Book"/>
              </a:rPr>
              <a:t>En </a:t>
            </a:r>
            <a:r>
              <a:rPr lang="es-ES_tradnl" sz="1600" dirty="0">
                <a:solidFill>
                  <a:prstClr val="white">
                    <a:lumMod val="50000"/>
                  </a:prstClr>
                </a:solidFill>
                <a:cs typeface="Gotham Book"/>
              </a:rPr>
              <a:t>el caso de la enfermedad injerto contra huésped (EICH) la afectación de los nervios la afectación de los nervios periféricos que resulta en neuropatía es poco </a:t>
            </a:r>
            <a:r>
              <a:rPr lang="es-ES_tradnl" sz="1600" dirty="0" smtClean="0">
                <a:solidFill>
                  <a:prstClr val="white">
                    <a:lumMod val="50000"/>
                  </a:prstClr>
                </a:solidFill>
                <a:cs typeface="Gotham Book"/>
              </a:rPr>
              <a:t>frecuente.</a:t>
            </a:r>
            <a:endParaRPr lang="es-ES_tradnl" sz="1600" dirty="0">
              <a:solidFill>
                <a:prstClr val="white">
                  <a:lumMod val="50000"/>
                </a:prstClr>
              </a:solidFill>
              <a:cs typeface="Gotham Book"/>
            </a:endParaRPr>
          </a:p>
          <a:p>
            <a:pPr marL="0" indent="0">
              <a:buNone/>
            </a:pPr>
            <a:r>
              <a:rPr lang="es-ES_tradnl" sz="1600" i="1" dirty="0">
                <a:solidFill>
                  <a:prstClr val="white">
                    <a:lumMod val="50000"/>
                  </a:prstClr>
                </a:solidFill>
                <a:cs typeface="Gotham Book"/>
              </a:rPr>
              <a:t>Afectan al 0,6-4% de los pacientes sometidos a trasplante de médula ósea</a:t>
            </a:r>
          </a:p>
          <a:p>
            <a:pPr>
              <a:buBlip>
                <a:blip r:embed="rId3"/>
              </a:buBlip>
            </a:pPr>
            <a:r>
              <a:rPr lang="es-ES_tradnl" sz="1600" dirty="0">
                <a:solidFill>
                  <a:prstClr val="white">
                    <a:lumMod val="50000"/>
                  </a:prstClr>
                </a:solidFill>
                <a:cs typeface="Gotham Book"/>
              </a:rPr>
              <a:t>El impacto sobre la calidad de vida de los pacientes es </a:t>
            </a:r>
            <a:r>
              <a:rPr lang="es-ES_tradnl" sz="1600" dirty="0" smtClean="0">
                <a:solidFill>
                  <a:prstClr val="white">
                    <a:lumMod val="50000"/>
                  </a:prstClr>
                </a:solidFill>
                <a:cs typeface="Gotham Book"/>
              </a:rPr>
              <a:t>significativo.</a:t>
            </a:r>
            <a:endParaRPr lang="es-ES_tradnl" sz="1600" dirty="0">
              <a:solidFill>
                <a:prstClr val="white">
                  <a:lumMod val="50000"/>
                </a:prstClr>
              </a:solidFill>
              <a:cs typeface="Gotham Book"/>
            </a:endParaRPr>
          </a:p>
        </p:txBody>
      </p:sp>
      <p:sp>
        <p:nvSpPr>
          <p:cNvPr id="10" name="Rectángulo 9"/>
          <p:cNvSpPr/>
          <p:nvPr/>
        </p:nvSpPr>
        <p:spPr>
          <a:xfrm>
            <a:off x="500992" y="3109549"/>
            <a:ext cx="6056633" cy="369332"/>
          </a:xfrm>
          <a:prstGeom prst="rect">
            <a:avLst/>
          </a:prstGeom>
        </p:spPr>
        <p:txBody>
          <a:bodyPr wrap="square">
            <a:spAutoFit/>
          </a:bodyPr>
          <a:lstStyle/>
          <a:p>
            <a:r>
              <a:rPr lang="es-ES_tradnl" b="1" dirty="0" smtClean="0">
                <a:solidFill>
                  <a:srgbClr val="64075D"/>
                </a:solidFill>
                <a:cs typeface="Calibri"/>
              </a:rPr>
              <a:t>4. Dolor </a:t>
            </a:r>
            <a:r>
              <a:rPr lang="es-ES_tradnl" b="1" dirty="0" err="1">
                <a:solidFill>
                  <a:srgbClr val="64075D"/>
                </a:solidFill>
                <a:cs typeface="Calibri"/>
              </a:rPr>
              <a:t>n</a:t>
            </a:r>
            <a:r>
              <a:rPr lang="es-ES_tradnl" b="1" dirty="0" err="1" smtClean="0">
                <a:solidFill>
                  <a:srgbClr val="64075D"/>
                </a:solidFill>
                <a:cs typeface="Calibri"/>
              </a:rPr>
              <a:t>europático</a:t>
            </a:r>
            <a:r>
              <a:rPr lang="es-ES_tradnl" b="1" dirty="0" smtClean="0">
                <a:solidFill>
                  <a:srgbClr val="64075D"/>
                </a:solidFill>
                <a:cs typeface="Calibri"/>
              </a:rPr>
              <a:t> en la EICH</a:t>
            </a:r>
            <a:endParaRPr lang="es-ES_tradnl" b="1" dirty="0">
              <a:solidFill>
                <a:srgbClr val="64075D"/>
              </a:solidFill>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70521798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NEUROPÁTICO</a:t>
            </a:r>
            <a:endParaRPr lang="es-ES_tradnl" sz="4000" b="1" dirty="0">
              <a:solidFill>
                <a:srgbClr val="FCC40D"/>
              </a:solidFill>
              <a:latin typeface="Calibri"/>
              <a:cs typeface="Calibri"/>
            </a:endParaRPr>
          </a:p>
        </p:txBody>
      </p:sp>
      <p:sp>
        <p:nvSpPr>
          <p:cNvPr id="6" name="Marcador de contenido 2"/>
          <p:cNvSpPr>
            <a:spLocks noGrp="1"/>
          </p:cNvSpPr>
          <p:nvPr>
            <p:ph idx="1"/>
          </p:nvPr>
        </p:nvSpPr>
        <p:spPr>
          <a:xfrm>
            <a:off x="457200" y="1705838"/>
            <a:ext cx="8229600" cy="680978"/>
          </a:xfrm>
        </p:spPr>
        <p:txBody>
          <a:bodyPr/>
          <a:lstStyle/>
          <a:p>
            <a:pPr lvl="0">
              <a:buBlip>
                <a:blip r:embed="rId3"/>
              </a:buBlip>
            </a:pPr>
            <a:r>
              <a:rPr lang="es-ES_tradnl" sz="1600" dirty="0">
                <a:solidFill>
                  <a:prstClr val="white">
                    <a:lumMod val="50000"/>
                  </a:prstClr>
                </a:solidFill>
                <a:cs typeface="Gotham Book"/>
              </a:rPr>
              <a:t>La </a:t>
            </a:r>
            <a:r>
              <a:rPr lang="es-ES_tradnl" sz="1600" b="1" dirty="0">
                <a:solidFill>
                  <a:srgbClr val="64075D"/>
                </a:solidFill>
                <a:cs typeface="Gotham Book"/>
              </a:rPr>
              <a:t>compresión epidural de la médula espinal </a:t>
            </a:r>
            <a:r>
              <a:rPr lang="es-ES_tradnl" sz="1600" dirty="0">
                <a:solidFill>
                  <a:prstClr val="white">
                    <a:lumMod val="50000"/>
                  </a:prstClr>
                </a:solidFill>
                <a:cs typeface="Gotham Book"/>
              </a:rPr>
              <a:t>es una complicación relativamente común del </a:t>
            </a:r>
            <a:r>
              <a:rPr lang="es-ES_tradnl" sz="1600" dirty="0" smtClean="0">
                <a:solidFill>
                  <a:prstClr val="white">
                    <a:lumMod val="50000"/>
                  </a:prstClr>
                </a:solidFill>
                <a:cs typeface="Gotham Book"/>
              </a:rPr>
              <a:t>cáncer.</a:t>
            </a:r>
            <a:endParaRPr lang="es-ES_tradnl" sz="1600" dirty="0">
              <a:solidFill>
                <a:prstClr val="white">
                  <a:lumMod val="50000"/>
                </a:prstClr>
              </a:solidFill>
              <a:cs typeface="Gotham Book"/>
            </a:endParaRPr>
          </a:p>
          <a:p>
            <a:pPr marL="0" lvl="0" indent="0">
              <a:buNone/>
            </a:pPr>
            <a:r>
              <a:rPr lang="es-ES_tradnl" sz="1600" i="1" dirty="0">
                <a:solidFill>
                  <a:prstClr val="white">
                    <a:lumMod val="50000"/>
                  </a:prstClr>
                </a:solidFill>
                <a:cs typeface="Gotham Book"/>
              </a:rPr>
              <a:t>3% de los pacientes con cáncer</a:t>
            </a:r>
          </a:p>
        </p:txBody>
      </p:sp>
      <p:sp>
        <p:nvSpPr>
          <p:cNvPr id="7" name="Rectángulo 6"/>
          <p:cNvSpPr/>
          <p:nvPr/>
        </p:nvSpPr>
        <p:spPr>
          <a:xfrm>
            <a:off x="450636" y="1241400"/>
            <a:ext cx="7847660" cy="523220"/>
          </a:xfrm>
          <a:prstGeom prst="rect">
            <a:avLst/>
          </a:prstGeom>
        </p:spPr>
        <p:txBody>
          <a:bodyPr wrap="square">
            <a:spAutoFit/>
          </a:bodyPr>
          <a:lstStyle/>
          <a:p>
            <a:endParaRPr lang="es-ES_tradnl" sz="2800" b="1" dirty="0">
              <a:solidFill>
                <a:srgbClr val="FCC40D"/>
              </a:solidFill>
              <a:cs typeface="Calibri"/>
            </a:endParaRPr>
          </a:p>
        </p:txBody>
      </p:sp>
      <p:sp>
        <p:nvSpPr>
          <p:cNvPr id="8" name="Rectángulo 7"/>
          <p:cNvSpPr/>
          <p:nvPr/>
        </p:nvSpPr>
        <p:spPr>
          <a:xfrm>
            <a:off x="500992" y="1321759"/>
            <a:ext cx="6056633" cy="369332"/>
          </a:xfrm>
          <a:prstGeom prst="rect">
            <a:avLst/>
          </a:prstGeom>
        </p:spPr>
        <p:txBody>
          <a:bodyPr wrap="square">
            <a:spAutoFit/>
          </a:bodyPr>
          <a:lstStyle/>
          <a:p>
            <a:r>
              <a:rPr lang="es-ES_tradnl" b="1" dirty="0" smtClean="0">
                <a:solidFill>
                  <a:srgbClr val="64075D"/>
                </a:solidFill>
                <a:cs typeface="Calibri"/>
              </a:rPr>
              <a:t>5. Dolor </a:t>
            </a:r>
            <a:r>
              <a:rPr lang="es-ES_tradnl" b="1" dirty="0" err="1">
                <a:solidFill>
                  <a:srgbClr val="64075D"/>
                </a:solidFill>
                <a:cs typeface="Calibri"/>
              </a:rPr>
              <a:t>n</a:t>
            </a:r>
            <a:r>
              <a:rPr lang="es-ES_tradnl" b="1" dirty="0" err="1" smtClean="0">
                <a:solidFill>
                  <a:srgbClr val="64075D"/>
                </a:solidFill>
                <a:cs typeface="Calibri"/>
              </a:rPr>
              <a:t>europático</a:t>
            </a:r>
            <a:r>
              <a:rPr lang="es-ES_tradnl" b="1" dirty="0" smtClean="0">
                <a:solidFill>
                  <a:srgbClr val="64075D"/>
                </a:solidFill>
                <a:cs typeface="Calibri"/>
              </a:rPr>
              <a:t> por compresión </a:t>
            </a:r>
            <a:r>
              <a:rPr lang="es-ES_tradnl" b="1" dirty="0">
                <a:solidFill>
                  <a:srgbClr val="64075D"/>
                </a:solidFill>
                <a:cs typeface="Calibri"/>
              </a:rPr>
              <a:t>m</a:t>
            </a:r>
            <a:r>
              <a:rPr lang="es-ES_tradnl" b="1" dirty="0" smtClean="0">
                <a:solidFill>
                  <a:srgbClr val="64075D"/>
                </a:solidFill>
                <a:cs typeface="Calibri"/>
              </a:rPr>
              <a:t>edular</a:t>
            </a:r>
            <a:endParaRPr lang="es-ES_tradnl" b="1" dirty="0">
              <a:solidFill>
                <a:srgbClr val="64075D"/>
              </a:solidFill>
              <a:cs typeface="Calibri"/>
            </a:endParaRPr>
          </a:p>
        </p:txBody>
      </p:sp>
      <p:sp>
        <p:nvSpPr>
          <p:cNvPr id="11" name="Rectángulo 8"/>
          <p:cNvSpPr>
            <a:spLocks noChangeArrowheads="1"/>
          </p:cNvSpPr>
          <p:nvPr/>
        </p:nvSpPr>
        <p:spPr bwMode="auto">
          <a:xfrm>
            <a:off x="1168400" y="2598738"/>
            <a:ext cx="1736725" cy="923925"/>
          </a:xfrm>
          <a:prstGeom prst="rect">
            <a:avLst/>
          </a:prstGeom>
          <a:noFill/>
          <a:ln>
            <a:noFill/>
          </a:ln>
          <a:extLst>
            <a:ext uri="{909E8E84-426E-40dd-AFC4-6F175D3DCCD1}">
              <a14:hiddenFill xmlns:a="http://schemas.openxmlformats.org/drawingml/2006/main" xmlns:r="http://schemas.openxmlformats.org/officeDocument/2006/relationships" xmlns:p="http://schemas.openxmlformats.org/presentationml/2006/main" xmlns="" xmlns:a14="http://schemas.microsoft.com/office/drawing/2010/main" xmlns:mv="urn:schemas-microsoft-com:mac:vml" xmlns:mc="http://schemas.openxmlformats.org/markup-compatibility/2006">
                <a:solidFill>
                  <a:srgbClr val="FFFFFF"/>
                </a:solidFill>
              </a14:hiddenFill>
            </a:ext>
            <a:ext uri="{91240B29-F687-4f45-9708-019B960494DF}">
              <a14:hiddenLine xmlns:a="http://schemas.openxmlformats.org/drawingml/2006/main" xmlns:r="http://schemas.openxmlformats.org/officeDocument/2006/relationships" xmlns:p="http://schemas.openxmlformats.org/presentationml/2006/main"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p>
            <a:pPr algn="ctr"/>
            <a:r>
              <a:rPr lang="es-ES_tradnl" sz="5400" dirty="0">
                <a:solidFill>
                  <a:srgbClr val="FFCD00"/>
                </a:solidFill>
                <a:latin typeface="Gotham" charset="0"/>
                <a:cs typeface="Gotham" charset="0"/>
              </a:rPr>
              <a:t>70%</a:t>
            </a:r>
          </a:p>
        </p:txBody>
      </p:sp>
      <p:sp>
        <p:nvSpPr>
          <p:cNvPr id="12" name="Rectángulo 3"/>
          <p:cNvSpPr>
            <a:spLocks noChangeArrowheads="1"/>
          </p:cNvSpPr>
          <p:nvPr/>
        </p:nvSpPr>
        <p:spPr bwMode="auto">
          <a:xfrm>
            <a:off x="2362200" y="2754313"/>
            <a:ext cx="3758571" cy="584776"/>
          </a:xfrm>
          <a:prstGeom prst="rect">
            <a:avLst/>
          </a:prstGeom>
          <a:noFill/>
          <a:ln>
            <a:noFill/>
          </a:ln>
          <a:extLst>
            <a:ext uri="{909E8E84-426E-40dd-AFC4-6F175D3DCCD1}">
              <a14:hiddenFill xmlns:a="http://schemas.openxmlformats.org/drawingml/2006/main" xmlns:r="http://schemas.openxmlformats.org/officeDocument/2006/relationships" xmlns:p="http://schemas.openxmlformats.org/presentationml/2006/main" xmlns="" xmlns:a14="http://schemas.microsoft.com/office/drawing/2010/main" xmlns:mv="urn:schemas-microsoft-com:mac:vml" xmlns:mc="http://schemas.openxmlformats.org/markup-compatibility/2006">
                <a:solidFill>
                  <a:srgbClr val="FFFFFF"/>
                </a:solidFill>
              </a14:hiddenFill>
            </a:ext>
            <a:ext uri="{91240B29-F687-4f45-9708-019B960494DF}">
              <a14:hiddenLine xmlns:a="http://schemas.openxmlformats.org/drawingml/2006/main" xmlns:r="http://schemas.openxmlformats.org/officeDocument/2006/relationships" xmlns:p="http://schemas.openxmlformats.org/presentationml/2006/main"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a:spAutoFit/>
          </a:bodyPr>
          <a:lstStyle/>
          <a:p>
            <a:pPr lvl="1" eaLnBrk="1" hangingPunct="1">
              <a:spcBef>
                <a:spcPct val="20000"/>
              </a:spcBef>
              <a:buClr>
                <a:srgbClr val="FFCD00"/>
              </a:buClr>
              <a:buSzPct val="150000"/>
            </a:pPr>
            <a:r>
              <a:rPr lang="es-ES_tradnl" sz="1600" dirty="0">
                <a:solidFill>
                  <a:schemeClr val="bg1">
                    <a:lumMod val="50000"/>
                  </a:schemeClr>
                </a:solidFill>
                <a:latin typeface="+mj-lt"/>
                <a:cs typeface="Gotham Book" charset="0"/>
              </a:rPr>
              <a:t>de las compresiones ocurren en la región torácica</a:t>
            </a:r>
          </a:p>
        </p:txBody>
      </p:sp>
      <p:sp>
        <p:nvSpPr>
          <p:cNvPr id="13" name="Rectángulo 4"/>
          <p:cNvSpPr>
            <a:spLocks noChangeArrowheads="1"/>
          </p:cNvSpPr>
          <p:nvPr/>
        </p:nvSpPr>
        <p:spPr bwMode="auto">
          <a:xfrm>
            <a:off x="689093" y="4086225"/>
            <a:ext cx="2907671" cy="954107"/>
          </a:xfrm>
          <a:prstGeom prst="rect">
            <a:avLst/>
          </a:prstGeom>
          <a:noFill/>
          <a:ln>
            <a:noFill/>
          </a:ln>
          <a:extLst>
            <a:ext uri="{909E8E84-426E-40dd-AFC4-6F175D3DCCD1}">
              <a14:hiddenFill xmlns:a="http://schemas.openxmlformats.org/drawingml/2006/main" xmlns:r="http://schemas.openxmlformats.org/officeDocument/2006/relationships" xmlns:p="http://schemas.openxmlformats.org/presentationml/2006/main" xmlns="" xmlns:a14="http://schemas.microsoft.com/office/drawing/2010/main" xmlns:mv="urn:schemas-microsoft-com:mac:vml" xmlns:mc="http://schemas.openxmlformats.org/markup-compatibility/2006">
                <a:solidFill>
                  <a:srgbClr val="FFFFFF"/>
                </a:solidFill>
              </a14:hiddenFill>
            </a:ext>
            <a:ext uri="{91240B29-F687-4f45-9708-019B960494DF}">
              <a14:hiddenLine xmlns:a="http://schemas.openxmlformats.org/drawingml/2006/main" xmlns:r="http://schemas.openxmlformats.org/officeDocument/2006/relationships" xmlns:p="http://schemas.openxmlformats.org/presentationml/2006/main"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a:spAutoFit/>
          </a:bodyPr>
          <a:lstStyle/>
          <a:p>
            <a:pPr marL="0" lvl="1" defTabSz="457200" eaLnBrk="1" hangingPunct="1">
              <a:spcBef>
                <a:spcPct val="20000"/>
              </a:spcBef>
              <a:buClr>
                <a:srgbClr val="FFCD00"/>
              </a:buClr>
              <a:buSzPct val="150000"/>
            </a:pPr>
            <a:r>
              <a:rPr lang="es-ES_tradnl" sz="2400" b="1" dirty="0">
                <a:solidFill>
                  <a:srgbClr val="64075D"/>
                </a:solidFill>
                <a:latin typeface="+mj-lt"/>
                <a:cs typeface="Gotham" charset="0"/>
              </a:rPr>
              <a:t>+ 60% </a:t>
            </a:r>
            <a:r>
              <a:rPr lang="es-ES_tradnl" sz="1600" dirty="0">
                <a:solidFill>
                  <a:srgbClr val="7F7F7F"/>
                </a:solidFill>
                <a:latin typeface="+mj-lt"/>
                <a:cs typeface="Gotham Book" charset="0"/>
              </a:rPr>
              <a:t>de los casos son cánceres de mama, bronquios y próstata </a:t>
            </a:r>
          </a:p>
        </p:txBody>
      </p:sp>
      <p:grpSp>
        <p:nvGrpSpPr>
          <p:cNvPr id="14" name="Agrupar 24"/>
          <p:cNvGrpSpPr>
            <a:grpSpLocks/>
          </p:cNvGrpSpPr>
          <p:nvPr/>
        </p:nvGrpSpPr>
        <p:grpSpPr bwMode="auto">
          <a:xfrm>
            <a:off x="3060189" y="3695700"/>
            <a:ext cx="3206750" cy="2347913"/>
            <a:chOff x="6108700" y="3041694"/>
            <a:chExt cx="2910680" cy="2129686"/>
          </a:xfrm>
        </p:grpSpPr>
        <p:sp>
          <p:nvSpPr>
            <p:cNvPr id="15" name="Trapecio 14"/>
            <p:cNvSpPr/>
            <p:nvPr/>
          </p:nvSpPr>
          <p:spPr>
            <a:xfrm>
              <a:off x="6108700" y="4085658"/>
              <a:ext cx="2910680" cy="1085722"/>
            </a:xfrm>
            <a:prstGeom prst="trapezoid">
              <a:avLst>
                <a:gd name="adj" fmla="val 69052"/>
              </a:avLst>
            </a:prstGeom>
            <a:solidFill>
              <a:srgbClr val="6465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s-ES_tradnl" sz="1600">
                <a:solidFill>
                  <a:srgbClr val="7F7F7F"/>
                </a:solidFill>
                <a:latin typeface="+mj-lt"/>
                <a:ea typeface="ＭＳ Ｐゴシック" charset="0"/>
                <a:cs typeface="ＭＳ Ｐゴシック" charset="0"/>
              </a:endParaRPr>
            </a:p>
          </p:txBody>
        </p:sp>
        <p:sp>
          <p:nvSpPr>
            <p:cNvPr id="16" name="Triángulo 23"/>
            <p:cNvSpPr/>
            <p:nvPr/>
          </p:nvSpPr>
          <p:spPr>
            <a:xfrm>
              <a:off x="6870953" y="3041694"/>
              <a:ext cx="1371766" cy="999325"/>
            </a:xfrm>
            <a:prstGeom prst="triangle">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s-ES_tradnl" sz="1600">
                <a:solidFill>
                  <a:srgbClr val="7F7F7F"/>
                </a:solidFill>
                <a:latin typeface="+mj-lt"/>
                <a:ea typeface="ＭＳ Ｐゴシック" charset="0"/>
                <a:cs typeface="ＭＳ Ｐゴシック" charset="0"/>
              </a:endParaRPr>
            </a:p>
          </p:txBody>
        </p:sp>
      </p:grpSp>
      <p:cxnSp>
        <p:nvCxnSpPr>
          <p:cNvPr id="17" name="Conector recto 16"/>
          <p:cNvCxnSpPr/>
          <p:nvPr/>
        </p:nvCxnSpPr>
        <p:spPr>
          <a:xfrm flipH="1">
            <a:off x="1688955" y="4924425"/>
            <a:ext cx="2041159" cy="0"/>
          </a:xfrm>
          <a:prstGeom prst="line">
            <a:avLst/>
          </a:prstGeom>
          <a:ln w="19050">
            <a:solidFill>
              <a:srgbClr val="870062"/>
            </a:solidFill>
            <a:headEnd type="triangle"/>
          </a:ln>
        </p:spPr>
        <p:style>
          <a:lnRef idx="1">
            <a:schemeClr val="accent1"/>
          </a:lnRef>
          <a:fillRef idx="0">
            <a:schemeClr val="accent1"/>
          </a:fillRef>
          <a:effectRef idx="0">
            <a:schemeClr val="accent1"/>
          </a:effectRef>
          <a:fontRef idx="minor">
            <a:schemeClr val="tx1"/>
          </a:fontRef>
        </p:style>
      </p:cxnSp>
      <p:sp>
        <p:nvSpPr>
          <p:cNvPr id="18" name="Rectángulo 28"/>
          <p:cNvSpPr>
            <a:spLocks noChangeArrowheads="1"/>
          </p:cNvSpPr>
          <p:nvPr/>
        </p:nvSpPr>
        <p:spPr bwMode="auto">
          <a:xfrm>
            <a:off x="5860539" y="4086225"/>
            <a:ext cx="3146425" cy="1077218"/>
          </a:xfrm>
          <a:prstGeom prst="rect">
            <a:avLst/>
          </a:prstGeom>
          <a:noFill/>
          <a:ln>
            <a:noFill/>
          </a:ln>
          <a:extLst>
            <a:ext uri="{909E8E84-426E-40dd-AFC4-6F175D3DCCD1}">
              <a14:hiddenFill xmlns:a="http://schemas.openxmlformats.org/drawingml/2006/main" xmlns:r="http://schemas.openxmlformats.org/officeDocument/2006/relationships" xmlns:p="http://schemas.openxmlformats.org/presentationml/2006/main" xmlns="" xmlns:a14="http://schemas.microsoft.com/office/drawing/2010/main" xmlns:mv="urn:schemas-microsoft-com:mac:vml" xmlns:mc="http://schemas.openxmlformats.org/markup-compatibility/2006">
                <a:solidFill>
                  <a:srgbClr val="FFFFFF"/>
                </a:solidFill>
              </a14:hiddenFill>
            </a:ext>
            <a:ext uri="{91240B29-F687-4f45-9708-019B960494DF}">
              <a14:hiddenLine xmlns:a="http://schemas.openxmlformats.org/drawingml/2006/main" xmlns:r="http://schemas.openxmlformats.org/officeDocument/2006/relationships" xmlns:p="http://schemas.openxmlformats.org/presentationml/2006/main"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spAutoFit/>
          </a:bodyPr>
          <a:lstStyle/>
          <a:p>
            <a:pPr marL="0" lvl="1" defTabSz="457200" eaLnBrk="1" hangingPunct="1">
              <a:spcBef>
                <a:spcPct val="20000"/>
              </a:spcBef>
              <a:buClr>
                <a:srgbClr val="FFCD00"/>
              </a:buClr>
              <a:buSzPct val="150000"/>
            </a:pPr>
            <a:r>
              <a:rPr lang="es-ES_tradnl" sz="1600">
                <a:solidFill>
                  <a:srgbClr val="7F7F7F"/>
                </a:solidFill>
                <a:latin typeface="+mj-lt"/>
                <a:cs typeface="Gotham Book" charset="0"/>
              </a:rPr>
              <a:t>El resto son melanoma de linfoma, cáncer de células renales, mieloma, sarcoma y cáncer de cabeza y cuello y tiroides</a:t>
            </a:r>
          </a:p>
        </p:txBody>
      </p:sp>
      <p:cxnSp>
        <p:nvCxnSpPr>
          <p:cNvPr id="19" name="Conector recto 18"/>
          <p:cNvCxnSpPr/>
          <p:nvPr/>
        </p:nvCxnSpPr>
        <p:spPr>
          <a:xfrm>
            <a:off x="5120764" y="4238625"/>
            <a:ext cx="685800" cy="0"/>
          </a:xfrm>
          <a:prstGeom prst="line">
            <a:avLst/>
          </a:prstGeom>
          <a:ln w="19050">
            <a:solidFill>
              <a:srgbClr val="870062"/>
            </a:solidFill>
            <a:head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94493425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NEUROPÁTICO</a:t>
            </a:r>
            <a:endParaRPr lang="es-ES_tradnl" sz="4000" b="1" dirty="0">
              <a:solidFill>
                <a:srgbClr val="FCC40D"/>
              </a:solidFill>
              <a:latin typeface="Calibri"/>
              <a:cs typeface="Calibri"/>
            </a:endParaRPr>
          </a:p>
        </p:txBody>
      </p:sp>
      <p:sp>
        <p:nvSpPr>
          <p:cNvPr id="6" name="Marcador de contenido 2"/>
          <p:cNvSpPr>
            <a:spLocks noGrp="1"/>
          </p:cNvSpPr>
          <p:nvPr>
            <p:ph idx="1"/>
          </p:nvPr>
        </p:nvSpPr>
        <p:spPr>
          <a:xfrm>
            <a:off x="457200" y="1612874"/>
            <a:ext cx="8229600" cy="680978"/>
          </a:xfrm>
        </p:spPr>
        <p:txBody>
          <a:bodyPr/>
          <a:lstStyle/>
          <a:p>
            <a:pPr lvl="0">
              <a:buBlip>
                <a:blip r:embed="rId3"/>
              </a:buBlip>
            </a:pPr>
            <a:r>
              <a:rPr lang="es-ES_tradnl" sz="1600" dirty="0">
                <a:solidFill>
                  <a:prstClr val="white">
                    <a:lumMod val="50000"/>
                  </a:prstClr>
                </a:solidFill>
                <a:cs typeface="Gotham Book"/>
              </a:rPr>
              <a:t>En general, resulta de la distorsión de un cuerpo vertebral o pedículo por metástasis</a:t>
            </a:r>
          </a:p>
          <a:p>
            <a:pPr marL="0" lvl="0" indent="0">
              <a:buNone/>
            </a:pPr>
            <a:r>
              <a:rPr lang="es-ES_tradnl" sz="1600" i="1" dirty="0">
                <a:solidFill>
                  <a:prstClr val="white">
                    <a:lumMod val="50000"/>
                  </a:prstClr>
                </a:solidFill>
                <a:cs typeface="Gotham Book"/>
              </a:rPr>
              <a:t>Todos los pacientes con metástasis vertebral están en riesgo de compresión epidural de la médula espinal</a:t>
            </a:r>
          </a:p>
          <a:p>
            <a:pPr lvl="0">
              <a:buBlip>
                <a:blip r:embed="rId3"/>
              </a:buBlip>
            </a:pPr>
            <a:r>
              <a:rPr lang="es-ES_tradnl" sz="1600" dirty="0">
                <a:solidFill>
                  <a:prstClr val="white">
                    <a:lumMod val="50000"/>
                  </a:prstClr>
                </a:solidFill>
                <a:cs typeface="Gotham Book"/>
              </a:rPr>
              <a:t>En algunos casos, la compresión es causada por </a:t>
            </a:r>
            <a:r>
              <a:rPr lang="es-ES_tradnl" sz="1600" b="1" dirty="0">
                <a:solidFill>
                  <a:srgbClr val="64075D"/>
                </a:solidFill>
                <a:cs typeface="Gotham Book"/>
              </a:rPr>
              <a:t>metástasis epidural no vertebral</a:t>
            </a:r>
          </a:p>
          <a:p>
            <a:pPr lvl="0">
              <a:buBlip>
                <a:blip r:embed="rId3"/>
              </a:buBlip>
            </a:pPr>
            <a:r>
              <a:rPr lang="es-ES_tradnl" sz="1600" dirty="0">
                <a:solidFill>
                  <a:prstClr val="white">
                    <a:lumMod val="50000"/>
                  </a:prstClr>
                </a:solidFill>
                <a:cs typeface="Gotham Book"/>
              </a:rPr>
              <a:t>El dolor es el primer síntoma en el 90% de los </a:t>
            </a:r>
            <a:r>
              <a:rPr lang="es-ES_tradnl" sz="1600" dirty="0" smtClean="0">
                <a:solidFill>
                  <a:prstClr val="white">
                    <a:lumMod val="50000"/>
                  </a:prstClr>
                </a:solidFill>
                <a:cs typeface="Gotham Book"/>
              </a:rPr>
              <a:t>casos</a:t>
            </a:r>
          </a:p>
          <a:p>
            <a:pPr lvl="1">
              <a:buClr>
                <a:srgbClr val="64075D"/>
              </a:buClr>
              <a:buFont typeface="Arial"/>
              <a:buChar char="•"/>
            </a:pPr>
            <a:r>
              <a:rPr lang="es-ES_tradnl" sz="1600" dirty="0">
                <a:solidFill>
                  <a:prstClr val="white">
                    <a:lumMod val="50000"/>
                  </a:prstClr>
                </a:solidFill>
                <a:cs typeface="Gotham Book"/>
              </a:rPr>
              <a:t>Puede estar presente desde 1 día hasta 2 años </a:t>
            </a:r>
          </a:p>
          <a:p>
            <a:pPr lvl="1">
              <a:buClr>
                <a:srgbClr val="64075D"/>
              </a:buClr>
              <a:buFont typeface="Arial"/>
              <a:buChar char="•"/>
            </a:pPr>
            <a:r>
              <a:rPr lang="es-ES_tradnl" sz="1600" dirty="0">
                <a:solidFill>
                  <a:prstClr val="white">
                    <a:lumMod val="50000"/>
                  </a:prstClr>
                </a:solidFill>
                <a:cs typeface="Gotham Book"/>
              </a:rPr>
              <a:t>Localización</a:t>
            </a:r>
          </a:p>
          <a:p>
            <a:pPr lvl="2">
              <a:buClr>
                <a:srgbClr val="FCC40D"/>
              </a:buClr>
            </a:pPr>
            <a:r>
              <a:rPr lang="es-ES_tradnl" sz="1600" dirty="0">
                <a:solidFill>
                  <a:prstClr val="white">
                    <a:lumMod val="50000"/>
                  </a:prstClr>
                </a:solidFill>
                <a:cs typeface="Gotham Book"/>
              </a:rPr>
              <a:t>En el sitio de la afectación ósea</a:t>
            </a:r>
          </a:p>
          <a:p>
            <a:pPr lvl="2">
              <a:buClr>
                <a:srgbClr val="FCC40D"/>
              </a:buClr>
            </a:pPr>
            <a:r>
              <a:rPr lang="es-ES_tradnl" sz="1600" dirty="0">
                <a:solidFill>
                  <a:prstClr val="white">
                    <a:lumMod val="50000"/>
                  </a:prstClr>
                </a:solidFill>
                <a:cs typeface="Gotham Book"/>
              </a:rPr>
              <a:t>Dolor radicular como resultado de la compresión de la raíz nerviosa y acompañarse de síntomas y signos de compromiso neurológico</a:t>
            </a:r>
          </a:p>
          <a:p>
            <a:pPr marL="457200" lvl="1" indent="0">
              <a:buClr>
                <a:srgbClr val="64075D"/>
              </a:buClr>
              <a:buNone/>
            </a:pPr>
            <a:r>
              <a:rPr lang="es-ES_tradnl" sz="1600" i="1" dirty="0">
                <a:solidFill>
                  <a:prstClr val="white">
                    <a:lumMod val="50000"/>
                  </a:prstClr>
                </a:solidFill>
                <a:cs typeface="Gotham Book"/>
              </a:rPr>
              <a:t>Disfunción motora, sensorial y autonómica, características que pueden progresar rápidamente</a:t>
            </a:r>
          </a:p>
          <a:p>
            <a:pPr marL="457200" lvl="1" indent="0">
              <a:buClr>
                <a:srgbClr val="64075D"/>
              </a:buClr>
              <a:buNone/>
            </a:pPr>
            <a:r>
              <a:rPr lang="es-ES_tradnl" sz="1600" dirty="0">
                <a:solidFill>
                  <a:prstClr val="white">
                    <a:lumMod val="50000"/>
                  </a:prstClr>
                </a:solidFill>
                <a:cs typeface="Gotham Book"/>
              </a:rPr>
              <a:t>Suele ser unilateral en las lesiones cervicales o lumbares y bilateral en pacientes con una lesión torácica, particularmente si se asocia con una diseminación </a:t>
            </a:r>
            <a:r>
              <a:rPr lang="es-ES_tradnl" sz="1600" dirty="0" smtClean="0">
                <a:solidFill>
                  <a:prstClr val="white">
                    <a:lumMod val="50000"/>
                  </a:prstClr>
                </a:solidFill>
                <a:cs typeface="Gotham Book"/>
              </a:rPr>
              <a:t>epidural.</a:t>
            </a:r>
          </a:p>
          <a:p>
            <a:pPr lvl="0">
              <a:buBlip>
                <a:blip r:embed="rId3"/>
              </a:buBlip>
            </a:pPr>
            <a:endParaRPr lang="es-ES_tradnl" sz="1600" dirty="0">
              <a:solidFill>
                <a:prstClr val="white">
                  <a:lumMod val="50000"/>
                </a:prstClr>
              </a:solidFill>
              <a:cs typeface="Gotham Book"/>
            </a:endParaRPr>
          </a:p>
        </p:txBody>
      </p:sp>
      <p:sp>
        <p:nvSpPr>
          <p:cNvPr id="7" name="Rectángulo 6"/>
          <p:cNvSpPr/>
          <p:nvPr/>
        </p:nvSpPr>
        <p:spPr>
          <a:xfrm>
            <a:off x="450636" y="1241400"/>
            <a:ext cx="7847660" cy="523220"/>
          </a:xfrm>
          <a:prstGeom prst="rect">
            <a:avLst/>
          </a:prstGeom>
        </p:spPr>
        <p:txBody>
          <a:bodyPr wrap="square">
            <a:spAutoFit/>
          </a:bodyPr>
          <a:lstStyle/>
          <a:p>
            <a:endParaRPr lang="es-ES_tradnl" sz="2800" b="1" dirty="0">
              <a:solidFill>
                <a:srgbClr val="FCC40D"/>
              </a:solidFill>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83618244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NEUROPÁTICO</a:t>
            </a:r>
            <a:endParaRPr lang="es-ES_tradnl" sz="4000" b="1" dirty="0">
              <a:solidFill>
                <a:srgbClr val="FCC40D"/>
              </a:solidFill>
              <a:latin typeface="Calibri"/>
              <a:cs typeface="Calibri"/>
            </a:endParaRPr>
          </a:p>
        </p:txBody>
      </p:sp>
      <p:sp>
        <p:nvSpPr>
          <p:cNvPr id="6" name="Marcador de contenido 2"/>
          <p:cNvSpPr>
            <a:spLocks noGrp="1"/>
          </p:cNvSpPr>
          <p:nvPr>
            <p:ph idx="1"/>
          </p:nvPr>
        </p:nvSpPr>
        <p:spPr>
          <a:xfrm>
            <a:off x="457200" y="1705838"/>
            <a:ext cx="8229600" cy="4049410"/>
          </a:xfrm>
        </p:spPr>
        <p:txBody>
          <a:bodyPr/>
          <a:lstStyle/>
          <a:p>
            <a:pPr>
              <a:buBlip>
                <a:blip r:embed="rId3"/>
              </a:buBlip>
            </a:pPr>
            <a:r>
              <a:rPr lang="es-ES_tradnl" sz="1600" dirty="0" smtClean="0">
                <a:solidFill>
                  <a:schemeClr val="tx1">
                    <a:lumMod val="50000"/>
                    <a:lumOff val="50000"/>
                  </a:schemeClr>
                </a:solidFill>
              </a:rPr>
              <a:t>Se </a:t>
            </a:r>
            <a:r>
              <a:rPr lang="es-ES_tradnl" sz="1600" dirty="0">
                <a:solidFill>
                  <a:schemeClr val="tx1">
                    <a:lumMod val="50000"/>
                    <a:lumOff val="50000"/>
                  </a:schemeClr>
                </a:solidFill>
              </a:rPr>
              <a:t>produce como resultado de la </a:t>
            </a:r>
            <a:r>
              <a:rPr lang="es-ES_tradnl" sz="1600" dirty="0" err="1">
                <a:solidFill>
                  <a:srgbClr val="64075D"/>
                </a:solidFill>
              </a:rPr>
              <a:t>diseminación</a:t>
            </a:r>
            <a:r>
              <a:rPr lang="es-ES_tradnl" sz="1600" dirty="0">
                <a:solidFill>
                  <a:srgbClr val="64075D"/>
                </a:solidFill>
              </a:rPr>
              <a:t> </a:t>
            </a:r>
            <a:r>
              <a:rPr lang="es-ES_tradnl" sz="1600" dirty="0" err="1">
                <a:solidFill>
                  <a:srgbClr val="64075D"/>
                </a:solidFill>
              </a:rPr>
              <a:t>metastásica</a:t>
            </a:r>
            <a:r>
              <a:rPr lang="es-ES_tradnl" sz="1600" dirty="0">
                <a:solidFill>
                  <a:srgbClr val="64075D"/>
                </a:solidFill>
              </a:rPr>
              <a:t> en el </a:t>
            </a:r>
            <a:r>
              <a:rPr lang="es-ES_tradnl" sz="1600" dirty="0" err="1">
                <a:solidFill>
                  <a:srgbClr val="64075D"/>
                </a:solidFill>
              </a:rPr>
              <a:t>líquido</a:t>
            </a:r>
            <a:r>
              <a:rPr lang="es-ES_tradnl" sz="1600" dirty="0">
                <a:solidFill>
                  <a:srgbClr val="64075D"/>
                </a:solidFill>
              </a:rPr>
              <a:t> </a:t>
            </a:r>
            <a:r>
              <a:rPr lang="es-ES_tradnl" sz="1600" dirty="0" err="1">
                <a:solidFill>
                  <a:srgbClr val="64075D"/>
                </a:solidFill>
              </a:rPr>
              <a:t>cefalorraquídeo</a:t>
            </a:r>
            <a:r>
              <a:rPr lang="es-ES_tradnl" sz="1600" dirty="0">
                <a:solidFill>
                  <a:schemeClr val="tx1">
                    <a:lumMod val="50000"/>
                    <a:lumOff val="50000"/>
                  </a:schemeClr>
                </a:solidFill>
              </a:rPr>
              <a:t>. </a:t>
            </a:r>
            <a:endParaRPr lang="es-ES_tradnl" sz="1600" dirty="0" smtClean="0">
              <a:solidFill>
                <a:schemeClr val="tx1">
                  <a:lumMod val="50000"/>
                  <a:lumOff val="50000"/>
                </a:schemeClr>
              </a:solidFill>
            </a:endParaRPr>
          </a:p>
          <a:p>
            <a:pPr>
              <a:buBlip>
                <a:blip r:embed="rId3"/>
              </a:buBlip>
            </a:pPr>
            <a:r>
              <a:rPr lang="es-ES_tradnl" sz="1600" dirty="0" smtClean="0">
                <a:solidFill>
                  <a:schemeClr val="tx1">
                    <a:lumMod val="50000"/>
                    <a:lumOff val="50000"/>
                  </a:schemeClr>
                </a:solidFill>
              </a:rPr>
              <a:t>Ocurre </a:t>
            </a:r>
            <a:r>
              <a:rPr lang="es-ES_tradnl" sz="1600" dirty="0">
                <a:solidFill>
                  <a:schemeClr val="tx1">
                    <a:lumMod val="50000"/>
                    <a:lumOff val="50000"/>
                  </a:schemeClr>
                </a:solidFill>
              </a:rPr>
              <a:t>en, aproximadamente, el 5% de los pacientes con </a:t>
            </a:r>
            <a:r>
              <a:rPr lang="es-ES_tradnl" sz="1600" dirty="0" err="1">
                <a:solidFill>
                  <a:schemeClr val="tx1">
                    <a:lumMod val="50000"/>
                    <a:lumOff val="50000"/>
                  </a:schemeClr>
                </a:solidFill>
              </a:rPr>
              <a:t>cáncer</a:t>
            </a:r>
            <a:r>
              <a:rPr lang="es-ES_tradnl" sz="1600" dirty="0">
                <a:solidFill>
                  <a:schemeClr val="tx1">
                    <a:lumMod val="50000"/>
                    <a:lumOff val="50000"/>
                  </a:schemeClr>
                </a:solidFill>
              </a:rPr>
              <a:t>, siendo los </a:t>
            </a:r>
            <a:r>
              <a:rPr lang="es-ES_tradnl" sz="1600" dirty="0" err="1">
                <a:solidFill>
                  <a:schemeClr val="tx1">
                    <a:lumMod val="50000"/>
                    <a:lumOff val="50000"/>
                  </a:schemeClr>
                </a:solidFill>
              </a:rPr>
              <a:t>cánceres</a:t>
            </a:r>
            <a:r>
              <a:rPr lang="es-ES_tradnl" sz="1600" dirty="0">
                <a:solidFill>
                  <a:schemeClr val="tx1">
                    <a:lumMod val="50000"/>
                    <a:lumOff val="50000"/>
                  </a:schemeClr>
                </a:solidFill>
              </a:rPr>
              <a:t> de </a:t>
            </a:r>
            <a:r>
              <a:rPr lang="es-ES_tradnl" sz="1600" b="1" dirty="0">
                <a:solidFill>
                  <a:srgbClr val="64075D"/>
                </a:solidFill>
              </a:rPr>
              <a:t>mama y </a:t>
            </a:r>
            <a:r>
              <a:rPr lang="es-ES_tradnl" sz="1600" b="1" dirty="0" err="1">
                <a:solidFill>
                  <a:srgbClr val="64075D"/>
                </a:solidFill>
              </a:rPr>
              <a:t>pulmón</a:t>
            </a:r>
            <a:r>
              <a:rPr lang="es-ES_tradnl" sz="1600" b="1" dirty="0">
                <a:solidFill>
                  <a:srgbClr val="64075D"/>
                </a:solidFill>
              </a:rPr>
              <a:t>, melanomas y linfomas, los tumores </a:t>
            </a:r>
            <a:r>
              <a:rPr lang="es-ES_tradnl" sz="1600" b="1" dirty="0" smtClean="0">
                <a:solidFill>
                  <a:srgbClr val="64075D"/>
                </a:solidFill>
              </a:rPr>
              <a:t>primarios </a:t>
            </a:r>
            <a:r>
              <a:rPr lang="es-ES_tradnl" sz="1600" dirty="0" err="1">
                <a:solidFill>
                  <a:schemeClr val="tx1">
                    <a:lumMod val="50000"/>
                    <a:lumOff val="50000"/>
                  </a:schemeClr>
                </a:solidFill>
              </a:rPr>
              <a:t>más</a:t>
            </a:r>
            <a:r>
              <a:rPr lang="es-ES_tradnl" sz="1600" dirty="0">
                <a:solidFill>
                  <a:schemeClr val="tx1">
                    <a:lumMod val="50000"/>
                    <a:lumOff val="50000"/>
                  </a:schemeClr>
                </a:solidFill>
              </a:rPr>
              <a:t> comunes</a:t>
            </a:r>
            <a:r>
              <a:rPr lang="es-ES_tradnl" sz="1600" dirty="0"/>
              <a:t>. </a:t>
            </a:r>
          </a:p>
          <a:p>
            <a:pPr lvl="0">
              <a:buBlip>
                <a:blip r:embed="rId3"/>
              </a:buBlip>
            </a:pPr>
            <a:endParaRPr lang="es-ES_tradnl" sz="1600" dirty="0" smtClean="0">
              <a:solidFill>
                <a:prstClr val="white">
                  <a:lumMod val="50000"/>
                </a:prstClr>
              </a:solidFill>
              <a:cs typeface="Gotham Book"/>
            </a:endParaRPr>
          </a:p>
          <a:p>
            <a:pPr lvl="1">
              <a:buClr>
                <a:srgbClr val="64075D"/>
              </a:buClr>
              <a:buFont typeface="Arial"/>
              <a:buChar char="•"/>
            </a:pPr>
            <a:r>
              <a:rPr lang="es-ES_tradnl" sz="1600" dirty="0" smtClean="0">
                <a:solidFill>
                  <a:schemeClr val="tx1">
                    <a:lumMod val="50000"/>
                    <a:lumOff val="50000"/>
                  </a:schemeClr>
                </a:solidFill>
                <a:cs typeface="Gotham Book"/>
              </a:rPr>
              <a:t>El </a:t>
            </a:r>
            <a:r>
              <a:rPr lang="es-ES_tradnl" sz="1600" b="1" dirty="0" smtClean="0">
                <a:solidFill>
                  <a:srgbClr val="64075D"/>
                </a:solidFill>
              </a:rPr>
              <a:t>dolor intenso de </a:t>
            </a:r>
            <a:r>
              <a:rPr lang="es-ES_tradnl" sz="1600" b="1" dirty="0">
                <a:solidFill>
                  <a:srgbClr val="64075D"/>
                </a:solidFill>
              </a:rPr>
              <a:t>cabeza y dolor de </a:t>
            </a:r>
            <a:r>
              <a:rPr lang="es-ES_tradnl" sz="1600" b="1" dirty="0" smtClean="0">
                <a:solidFill>
                  <a:srgbClr val="64075D"/>
                </a:solidFill>
              </a:rPr>
              <a:t>espalda </a:t>
            </a:r>
            <a:r>
              <a:rPr lang="es-ES_tradnl" sz="1600" dirty="0">
                <a:solidFill>
                  <a:schemeClr val="tx1">
                    <a:lumMod val="50000"/>
                    <a:lumOff val="50000"/>
                  </a:schemeClr>
                </a:solidFill>
              </a:rPr>
              <a:t>son las </a:t>
            </a:r>
            <a:r>
              <a:rPr lang="es-ES_tradnl" sz="1600" dirty="0" err="1">
                <a:solidFill>
                  <a:schemeClr val="tx1">
                    <a:lumMod val="50000"/>
                    <a:lumOff val="50000"/>
                  </a:schemeClr>
                </a:solidFill>
              </a:rPr>
              <a:t>características</a:t>
            </a:r>
            <a:r>
              <a:rPr lang="es-ES_tradnl" sz="1600" dirty="0">
                <a:solidFill>
                  <a:schemeClr val="tx1">
                    <a:lumMod val="50000"/>
                    <a:lumOff val="50000"/>
                  </a:schemeClr>
                </a:solidFill>
              </a:rPr>
              <a:t> iniciales </a:t>
            </a:r>
            <a:r>
              <a:rPr lang="es-ES_tradnl" sz="1600" dirty="0" err="1">
                <a:solidFill>
                  <a:schemeClr val="tx1">
                    <a:lumMod val="50000"/>
                    <a:lumOff val="50000"/>
                  </a:schemeClr>
                </a:solidFill>
              </a:rPr>
              <a:t>más</a:t>
            </a:r>
            <a:r>
              <a:rPr lang="es-ES_tradnl" sz="1600" dirty="0">
                <a:solidFill>
                  <a:schemeClr val="tx1">
                    <a:lumMod val="50000"/>
                    <a:lumOff val="50000"/>
                  </a:schemeClr>
                </a:solidFill>
              </a:rPr>
              <a:t> </a:t>
            </a:r>
            <a:r>
              <a:rPr lang="es-ES_tradnl" sz="1600" dirty="0" smtClean="0">
                <a:solidFill>
                  <a:schemeClr val="tx1">
                    <a:lumMod val="50000"/>
                    <a:lumOff val="50000"/>
                  </a:schemeClr>
                </a:solidFill>
              </a:rPr>
              <a:t>comunes. Puede </a:t>
            </a:r>
            <a:r>
              <a:rPr lang="es-ES_tradnl" sz="1600" dirty="0">
                <a:solidFill>
                  <a:schemeClr val="tx1">
                    <a:lumMod val="50000"/>
                    <a:lumOff val="50000"/>
                  </a:schemeClr>
                </a:solidFill>
              </a:rPr>
              <a:t>estar asociado </a:t>
            </a:r>
            <a:r>
              <a:rPr lang="es-ES_tradnl" sz="1600" dirty="0" smtClean="0">
                <a:solidFill>
                  <a:schemeClr val="tx1">
                    <a:lumMod val="50000"/>
                    <a:lumOff val="50000"/>
                  </a:schemeClr>
                </a:solidFill>
              </a:rPr>
              <a:t>con </a:t>
            </a:r>
            <a:r>
              <a:rPr lang="es-ES_tradnl" sz="1600" dirty="0" err="1">
                <a:solidFill>
                  <a:schemeClr val="tx1">
                    <a:lumMod val="50000"/>
                    <a:lumOff val="50000"/>
                  </a:schemeClr>
                </a:solidFill>
              </a:rPr>
              <a:t>náuseas</a:t>
            </a:r>
            <a:r>
              <a:rPr lang="es-ES_tradnl" sz="1600" dirty="0">
                <a:solidFill>
                  <a:schemeClr val="tx1">
                    <a:lumMod val="50000"/>
                    <a:lumOff val="50000"/>
                  </a:schemeClr>
                </a:solidFill>
              </a:rPr>
              <a:t>, </a:t>
            </a:r>
            <a:r>
              <a:rPr lang="es-ES_tradnl" sz="1600" dirty="0" err="1">
                <a:solidFill>
                  <a:schemeClr val="tx1">
                    <a:lumMod val="50000"/>
                    <a:lumOff val="50000"/>
                  </a:schemeClr>
                </a:solidFill>
              </a:rPr>
              <a:t>vómitos</a:t>
            </a:r>
            <a:r>
              <a:rPr lang="es-ES_tradnl" sz="1600" dirty="0">
                <a:solidFill>
                  <a:schemeClr val="tx1">
                    <a:lumMod val="50000"/>
                    <a:lumOff val="50000"/>
                  </a:schemeClr>
                </a:solidFill>
              </a:rPr>
              <a:t>, fotofobia y rigidez del cuello. </a:t>
            </a:r>
            <a:endParaRPr lang="es-ES_tradnl" sz="1600" dirty="0" smtClean="0">
              <a:solidFill>
                <a:schemeClr val="tx1">
                  <a:lumMod val="50000"/>
                  <a:lumOff val="50000"/>
                </a:schemeClr>
              </a:solidFill>
            </a:endParaRPr>
          </a:p>
          <a:p>
            <a:pPr lvl="1">
              <a:buClr>
                <a:srgbClr val="64075D"/>
              </a:buClr>
              <a:buFont typeface="Arial"/>
              <a:buChar char="•"/>
            </a:pPr>
            <a:r>
              <a:rPr lang="es-ES_tradnl" sz="1600" dirty="0" smtClean="0">
                <a:solidFill>
                  <a:schemeClr val="tx1">
                    <a:lumMod val="50000"/>
                    <a:lumOff val="50000"/>
                  </a:schemeClr>
                </a:solidFill>
              </a:rPr>
              <a:t>El </a:t>
            </a:r>
            <a:r>
              <a:rPr lang="es-ES_tradnl" sz="1600" b="1" dirty="0">
                <a:solidFill>
                  <a:srgbClr val="64075D"/>
                </a:solidFill>
              </a:rPr>
              <a:t>dolor radicular en los </a:t>
            </a:r>
            <a:r>
              <a:rPr lang="es-ES_tradnl" sz="1600" b="1" dirty="0" err="1">
                <a:solidFill>
                  <a:srgbClr val="64075D"/>
                </a:solidFill>
              </a:rPr>
              <a:t>glúteos</a:t>
            </a:r>
            <a:r>
              <a:rPr lang="es-ES_tradnl" sz="1600" b="1" dirty="0">
                <a:solidFill>
                  <a:srgbClr val="64075D"/>
                </a:solidFill>
              </a:rPr>
              <a:t> y piernas </a:t>
            </a:r>
            <a:r>
              <a:rPr lang="es-ES_tradnl" sz="1600" dirty="0">
                <a:solidFill>
                  <a:schemeClr val="tx1">
                    <a:lumMod val="50000"/>
                    <a:lumOff val="50000"/>
                  </a:schemeClr>
                </a:solidFill>
              </a:rPr>
              <a:t>es </a:t>
            </a:r>
            <a:r>
              <a:rPr lang="es-ES_tradnl" sz="1600" dirty="0" err="1">
                <a:solidFill>
                  <a:schemeClr val="tx1">
                    <a:lumMod val="50000"/>
                    <a:lumOff val="50000"/>
                  </a:schemeClr>
                </a:solidFill>
              </a:rPr>
              <a:t>también</a:t>
            </a:r>
            <a:r>
              <a:rPr lang="es-ES_tradnl" sz="1600" dirty="0">
                <a:solidFill>
                  <a:schemeClr val="tx1">
                    <a:lumMod val="50000"/>
                    <a:lumOff val="50000"/>
                  </a:schemeClr>
                </a:solidFill>
              </a:rPr>
              <a:t> frecuente. </a:t>
            </a:r>
            <a:endParaRPr lang="es-ES_tradnl" sz="1600" dirty="0" smtClean="0">
              <a:solidFill>
                <a:schemeClr val="tx1">
                  <a:lumMod val="50000"/>
                  <a:lumOff val="50000"/>
                </a:schemeClr>
              </a:solidFill>
            </a:endParaRPr>
          </a:p>
          <a:p>
            <a:pPr lvl="1">
              <a:buClr>
                <a:srgbClr val="64075D"/>
              </a:buClr>
              <a:buFont typeface="Arial"/>
              <a:buChar char="•"/>
            </a:pPr>
            <a:r>
              <a:rPr lang="es-ES_tradnl" sz="1600" dirty="0" smtClean="0">
                <a:solidFill>
                  <a:schemeClr val="tx1">
                    <a:lumMod val="50000"/>
                    <a:lumOff val="50000"/>
                  </a:schemeClr>
                </a:solidFill>
              </a:rPr>
              <a:t>El </a:t>
            </a:r>
            <a:r>
              <a:rPr lang="es-ES_tradnl" sz="1600" dirty="0">
                <a:solidFill>
                  <a:schemeClr val="tx1">
                    <a:lumMod val="50000"/>
                    <a:lumOff val="50000"/>
                  </a:schemeClr>
                </a:solidFill>
              </a:rPr>
              <a:t>tratamiento puede incluir </a:t>
            </a:r>
            <a:r>
              <a:rPr lang="es-ES_tradnl" sz="1600" b="1" dirty="0" err="1">
                <a:solidFill>
                  <a:srgbClr val="64075D"/>
                </a:solidFill>
              </a:rPr>
              <a:t>radiación</a:t>
            </a:r>
            <a:r>
              <a:rPr lang="es-ES_tradnl" sz="1600" b="1" dirty="0">
                <a:solidFill>
                  <a:srgbClr val="64075D"/>
                </a:solidFill>
              </a:rPr>
              <a:t> focal en </a:t>
            </a:r>
            <a:r>
              <a:rPr lang="es-ES_tradnl" sz="1600" b="1" dirty="0" err="1">
                <a:solidFill>
                  <a:srgbClr val="64075D"/>
                </a:solidFill>
              </a:rPr>
              <a:t>áreas</a:t>
            </a:r>
            <a:r>
              <a:rPr lang="es-ES_tradnl" sz="1600" b="1" dirty="0">
                <a:solidFill>
                  <a:srgbClr val="64075D"/>
                </a:solidFill>
              </a:rPr>
              <a:t> </a:t>
            </a:r>
            <a:r>
              <a:rPr lang="es-ES_tradnl" sz="1600" b="1" dirty="0" err="1">
                <a:solidFill>
                  <a:srgbClr val="64075D"/>
                </a:solidFill>
              </a:rPr>
              <a:t>sintomáticas</a:t>
            </a:r>
            <a:r>
              <a:rPr lang="es-ES_tradnl" sz="1600" b="1" dirty="0">
                <a:solidFill>
                  <a:srgbClr val="64075D"/>
                </a:solidFill>
              </a:rPr>
              <a:t> </a:t>
            </a:r>
            <a:r>
              <a:rPr lang="es-ES_tradnl" sz="1600" dirty="0">
                <a:solidFill>
                  <a:schemeClr val="tx1">
                    <a:lumMod val="50000"/>
                    <a:lumOff val="50000"/>
                  </a:schemeClr>
                </a:solidFill>
              </a:rPr>
              <a:t>y </a:t>
            </a:r>
            <a:r>
              <a:rPr lang="es-ES_tradnl" sz="1600" b="1" dirty="0" smtClean="0">
                <a:solidFill>
                  <a:srgbClr val="64075D"/>
                </a:solidFill>
              </a:rPr>
              <a:t>quimioterapia </a:t>
            </a:r>
            <a:r>
              <a:rPr lang="es-ES_tradnl" sz="1600" b="1" dirty="0" err="1">
                <a:solidFill>
                  <a:srgbClr val="64075D"/>
                </a:solidFill>
              </a:rPr>
              <a:t>intrateca</a:t>
            </a:r>
            <a:r>
              <a:rPr lang="es-ES_tradnl" sz="1600" dirty="0" err="1">
                <a:solidFill>
                  <a:schemeClr val="tx1">
                    <a:lumMod val="50000"/>
                    <a:lumOff val="50000"/>
                  </a:schemeClr>
                </a:solidFill>
              </a:rPr>
              <a:t>l</a:t>
            </a:r>
            <a:r>
              <a:rPr lang="es-ES_tradnl" sz="1600" dirty="0">
                <a:solidFill>
                  <a:schemeClr val="tx1">
                    <a:lumMod val="50000"/>
                    <a:lumOff val="50000"/>
                  </a:schemeClr>
                </a:solidFill>
              </a:rPr>
              <a:t>, aunque los resultados a menudo son </a:t>
            </a:r>
            <a:r>
              <a:rPr lang="es-ES_tradnl" sz="1600" dirty="0" smtClean="0">
                <a:solidFill>
                  <a:schemeClr val="tx1">
                    <a:lumMod val="50000"/>
                    <a:lumOff val="50000"/>
                  </a:schemeClr>
                </a:solidFill>
              </a:rPr>
              <a:t>decepcionantes. </a:t>
            </a:r>
            <a:endParaRPr lang="es-ES_tradnl" sz="1600" dirty="0">
              <a:solidFill>
                <a:schemeClr val="tx1">
                  <a:lumMod val="50000"/>
                  <a:lumOff val="50000"/>
                </a:schemeClr>
              </a:solidFill>
            </a:endParaRPr>
          </a:p>
          <a:p>
            <a:pPr lvl="1">
              <a:buClr>
                <a:srgbClr val="64075D"/>
              </a:buClr>
              <a:buFont typeface="Arial"/>
              <a:buChar char="•"/>
            </a:pPr>
            <a:endParaRPr lang="es-ES_tradnl" sz="1600" dirty="0">
              <a:solidFill>
                <a:prstClr val="white">
                  <a:lumMod val="50000"/>
                </a:prstClr>
              </a:solidFill>
              <a:cs typeface="Gotham Book"/>
            </a:endParaRPr>
          </a:p>
          <a:p>
            <a:pPr lvl="1">
              <a:buClr>
                <a:srgbClr val="64075D"/>
              </a:buClr>
              <a:buFont typeface="Arial"/>
              <a:buChar char="•"/>
            </a:pPr>
            <a:endParaRPr lang="es-ES_tradnl" sz="1600" dirty="0">
              <a:solidFill>
                <a:prstClr val="white">
                  <a:lumMod val="50000"/>
                </a:prstClr>
              </a:solidFill>
              <a:cs typeface="Gotham Book"/>
            </a:endParaRPr>
          </a:p>
        </p:txBody>
      </p:sp>
      <p:sp>
        <p:nvSpPr>
          <p:cNvPr id="7" name="Rectángulo 6"/>
          <p:cNvSpPr/>
          <p:nvPr/>
        </p:nvSpPr>
        <p:spPr>
          <a:xfrm>
            <a:off x="450636" y="1241400"/>
            <a:ext cx="7847660" cy="523220"/>
          </a:xfrm>
          <a:prstGeom prst="rect">
            <a:avLst/>
          </a:prstGeom>
        </p:spPr>
        <p:txBody>
          <a:bodyPr wrap="square">
            <a:spAutoFit/>
          </a:bodyPr>
          <a:lstStyle/>
          <a:p>
            <a:endParaRPr lang="es-ES_tradnl" sz="2800" b="1" dirty="0">
              <a:solidFill>
                <a:srgbClr val="FCC40D"/>
              </a:solidFill>
              <a:cs typeface="Calibri"/>
            </a:endParaRPr>
          </a:p>
        </p:txBody>
      </p:sp>
      <p:sp>
        <p:nvSpPr>
          <p:cNvPr id="8" name="Rectángulo 7"/>
          <p:cNvSpPr/>
          <p:nvPr/>
        </p:nvSpPr>
        <p:spPr>
          <a:xfrm>
            <a:off x="500992" y="1321759"/>
            <a:ext cx="6056633" cy="369332"/>
          </a:xfrm>
          <a:prstGeom prst="rect">
            <a:avLst/>
          </a:prstGeom>
        </p:spPr>
        <p:txBody>
          <a:bodyPr wrap="square">
            <a:spAutoFit/>
          </a:bodyPr>
          <a:lstStyle/>
          <a:p>
            <a:r>
              <a:rPr lang="es-ES_tradnl" b="1" dirty="0" smtClean="0">
                <a:solidFill>
                  <a:srgbClr val="64075D"/>
                </a:solidFill>
                <a:cs typeface="Calibri"/>
              </a:rPr>
              <a:t>6. </a:t>
            </a:r>
            <a:r>
              <a:rPr lang="es-ES_tradnl" b="1" dirty="0" err="1" smtClean="0">
                <a:solidFill>
                  <a:srgbClr val="64075D"/>
                </a:solidFill>
                <a:cs typeface="Calibri"/>
              </a:rPr>
              <a:t>Carcinomatosis</a:t>
            </a:r>
            <a:r>
              <a:rPr lang="es-ES_tradnl" b="1" dirty="0" smtClean="0">
                <a:solidFill>
                  <a:srgbClr val="64075D"/>
                </a:solidFill>
                <a:cs typeface="Calibri"/>
              </a:rPr>
              <a:t> </a:t>
            </a:r>
            <a:r>
              <a:rPr lang="es-ES_tradnl" b="1" dirty="0" err="1" smtClean="0">
                <a:solidFill>
                  <a:srgbClr val="64075D"/>
                </a:solidFill>
                <a:cs typeface="Calibri"/>
              </a:rPr>
              <a:t>leptomeníngea</a:t>
            </a:r>
            <a:r>
              <a:rPr lang="es-ES_tradnl" b="1" dirty="0" smtClean="0">
                <a:solidFill>
                  <a:srgbClr val="64075D"/>
                </a:solidFill>
                <a:cs typeface="Calibri"/>
              </a:rPr>
              <a:t> </a:t>
            </a:r>
            <a:r>
              <a:rPr lang="es-ES_tradnl" b="1" dirty="0" smtClean="0"/>
              <a:t> </a:t>
            </a:r>
            <a:endParaRPr lang="es-ES_tradnl" dirty="0"/>
          </a:p>
          <a:p>
            <a:endParaRPr lang="es-ES_tradnl" b="1" dirty="0">
              <a:solidFill>
                <a:srgbClr val="64075D"/>
              </a:solidFill>
              <a:cs typeface="Calibri"/>
            </a:endParaRPr>
          </a:p>
        </p:txBody>
      </p:sp>
      <p:sp>
        <p:nvSpPr>
          <p:cNvPr id="9" name="Rectángulo 8"/>
          <p:cNvSpPr/>
          <p:nvPr/>
        </p:nvSpPr>
        <p:spPr>
          <a:xfrm>
            <a:off x="653392" y="1474159"/>
            <a:ext cx="6056633" cy="369332"/>
          </a:xfrm>
          <a:prstGeom prst="rect">
            <a:avLst/>
          </a:prstGeom>
        </p:spPr>
        <p:txBody>
          <a:bodyPr wrap="square">
            <a:spAutoFit/>
          </a:bodyPr>
          <a:lstStyle/>
          <a:p>
            <a:endParaRPr lang="es-ES_tradnl" b="1" dirty="0">
              <a:solidFill>
                <a:srgbClr val="64075D"/>
              </a:solidFill>
              <a:cs typeface="Calibri"/>
            </a:endParaRPr>
          </a:p>
        </p:txBody>
      </p:sp>
      <p:sp>
        <p:nvSpPr>
          <p:cNvPr id="10" name="Rectángulo 9"/>
          <p:cNvSpPr/>
          <p:nvPr/>
        </p:nvSpPr>
        <p:spPr>
          <a:xfrm>
            <a:off x="805792" y="1626559"/>
            <a:ext cx="6056633" cy="369332"/>
          </a:xfrm>
          <a:prstGeom prst="rect">
            <a:avLst/>
          </a:prstGeom>
        </p:spPr>
        <p:txBody>
          <a:bodyPr wrap="square">
            <a:spAutoFit/>
          </a:bodyPr>
          <a:lstStyle/>
          <a:p>
            <a:endParaRPr lang="es-ES_tradnl" b="1" dirty="0">
              <a:solidFill>
                <a:srgbClr val="64075D"/>
              </a:solidFill>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554938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NEUROPÁTICO</a:t>
            </a:r>
            <a:endParaRPr lang="es-ES_tradnl" sz="4000" b="1" dirty="0">
              <a:solidFill>
                <a:srgbClr val="FCC40D"/>
              </a:solidFill>
              <a:latin typeface="Calibri"/>
              <a:cs typeface="Calibri"/>
            </a:endParaRPr>
          </a:p>
        </p:txBody>
      </p:sp>
      <p:sp>
        <p:nvSpPr>
          <p:cNvPr id="6" name="Marcador de contenido 2"/>
          <p:cNvSpPr>
            <a:spLocks noGrp="1"/>
          </p:cNvSpPr>
          <p:nvPr>
            <p:ph idx="1"/>
          </p:nvPr>
        </p:nvSpPr>
        <p:spPr>
          <a:xfrm>
            <a:off x="457200" y="1705838"/>
            <a:ext cx="8229600" cy="4049410"/>
          </a:xfrm>
        </p:spPr>
        <p:txBody>
          <a:bodyPr/>
          <a:lstStyle/>
          <a:p>
            <a:pPr lvl="0">
              <a:buBlip>
                <a:blip r:embed="rId3"/>
              </a:buBlip>
            </a:pPr>
            <a:r>
              <a:rPr lang="es-ES_tradnl" sz="1600" dirty="0" smtClean="0">
                <a:solidFill>
                  <a:prstClr val="white">
                    <a:lumMod val="50000"/>
                  </a:prstClr>
                </a:solidFill>
                <a:cs typeface="Gotham Book"/>
              </a:rPr>
              <a:t>El dolor puede </a:t>
            </a:r>
            <a:r>
              <a:rPr lang="es-ES_tradnl" sz="1600" dirty="0">
                <a:solidFill>
                  <a:prstClr val="white">
                    <a:lumMod val="50000"/>
                  </a:prstClr>
                </a:solidFill>
                <a:cs typeface="Gotham Book"/>
              </a:rPr>
              <a:t>ser </a:t>
            </a:r>
            <a:r>
              <a:rPr lang="es-ES_tradnl" sz="1600" b="1" dirty="0" smtClean="0">
                <a:solidFill>
                  <a:srgbClr val="64075D"/>
                </a:solidFill>
                <a:cs typeface="Gotham Book"/>
              </a:rPr>
              <a:t>causado </a:t>
            </a:r>
            <a:r>
              <a:rPr lang="es-ES_tradnl" sz="1600" b="1" dirty="0">
                <a:solidFill>
                  <a:srgbClr val="64075D"/>
                </a:solidFill>
                <a:cs typeface="Gotham Book"/>
              </a:rPr>
              <a:t>por</a:t>
            </a:r>
            <a:r>
              <a:rPr lang="es-ES_tradnl" sz="1600" dirty="0" smtClean="0">
                <a:solidFill>
                  <a:prstClr val="white">
                    <a:lumMod val="50000"/>
                  </a:prstClr>
                </a:solidFill>
                <a:cs typeface="Gotham Book"/>
              </a:rPr>
              <a:t>:</a:t>
            </a:r>
          </a:p>
          <a:p>
            <a:pPr lvl="1">
              <a:buClr>
                <a:srgbClr val="64075D"/>
              </a:buClr>
              <a:buFont typeface="Arial"/>
              <a:buChar char="•"/>
            </a:pPr>
            <a:r>
              <a:rPr lang="es-ES_tradnl" sz="1600" dirty="0">
                <a:solidFill>
                  <a:prstClr val="white">
                    <a:lumMod val="50000"/>
                  </a:prstClr>
                </a:solidFill>
                <a:cs typeface="Gotham Book"/>
              </a:rPr>
              <a:t>Una lesión por estiramiento durante la cirugía</a:t>
            </a:r>
          </a:p>
          <a:p>
            <a:pPr lvl="1">
              <a:buClr>
                <a:srgbClr val="64075D"/>
              </a:buClr>
              <a:buFont typeface="Arial"/>
              <a:buChar char="•"/>
            </a:pPr>
            <a:r>
              <a:rPr lang="es-ES_tradnl" sz="1600" dirty="0" err="1">
                <a:solidFill>
                  <a:prstClr val="white">
                    <a:lumMod val="50000"/>
                  </a:prstClr>
                </a:solidFill>
                <a:cs typeface="Gotham Book"/>
              </a:rPr>
              <a:t>Plexopatía</a:t>
            </a:r>
            <a:r>
              <a:rPr lang="es-ES_tradnl" sz="1600" dirty="0">
                <a:solidFill>
                  <a:prstClr val="white">
                    <a:lumMod val="50000"/>
                  </a:prstClr>
                </a:solidFill>
                <a:cs typeface="Gotham Book"/>
              </a:rPr>
              <a:t> inflamatoria transitoria</a:t>
            </a:r>
          </a:p>
          <a:p>
            <a:pPr marL="457200" lvl="1" indent="0">
              <a:buClr>
                <a:srgbClr val="64075D"/>
              </a:buClr>
              <a:buNone/>
            </a:pPr>
            <a:r>
              <a:rPr lang="es-ES_tradnl" sz="1600" i="1" dirty="0">
                <a:solidFill>
                  <a:prstClr val="white">
                    <a:lumMod val="50000"/>
                  </a:prstClr>
                </a:solidFill>
                <a:cs typeface="Gotham Book"/>
              </a:rPr>
              <a:t>Idiopática o inducida por radiación</a:t>
            </a:r>
          </a:p>
          <a:p>
            <a:pPr lvl="1">
              <a:buClr>
                <a:srgbClr val="64075D"/>
              </a:buClr>
              <a:buFont typeface="Arial"/>
              <a:buChar char="•"/>
            </a:pPr>
            <a:r>
              <a:rPr lang="es-ES_tradnl" sz="1600" dirty="0">
                <a:solidFill>
                  <a:prstClr val="white">
                    <a:lumMod val="50000"/>
                  </a:prstClr>
                </a:solidFill>
                <a:cs typeface="Gotham Book"/>
              </a:rPr>
              <a:t>Fibrosis progresiva por radiación o tumoral</a:t>
            </a:r>
          </a:p>
          <a:p>
            <a:pPr>
              <a:buBlip>
                <a:blip r:embed="rId3"/>
              </a:buBlip>
            </a:pPr>
            <a:r>
              <a:rPr lang="es-ES_tradnl" sz="1600" dirty="0" smtClean="0">
                <a:solidFill>
                  <a:prstClr val="white">
                    <a:lumMod val="50000"/>
                  </a:prstClr>
                </a:solidFill>
                <a:cs typeface="Gotham Book"/>
              </a:rPr>
              <a:t>Suele </a:t>
            </a:r>
            <a:r>
              <a:rPr lang="es-ES_tradnl" sz="1600" dirty="0">
                <a:solidFill>
                  <a:prstClr val="white">
                    <a:lumMod val="50000"/>
                  </a:prstClr>
                </a:solidFill>
                <a:cs typeface="Gotham Book"/>
              </a:rPr>
              <a:t>ser </a:t>
            </a:r>
            <a:r>
              <a:rPr lang="es-ES_tradnl" sz="1600" dirty="0" err="1" smtClean="0">
                <a:solidFill>
                  <a:prstClr val="white">
                    <a:lumMod val="50000"/>
                  </a:prstClr>
                </a:solidFill>
                <a:cs typeface="Gotham Book"/>
              </a:rPr>
              <a:t>disestésico</a:t>
            </a:r>
            <a:r>
              <a:rPr lang="es-ES_tradnl" sz="1600" dirty="0" smtClean="0">
                <a:solidFill>
                  <a:prstClr val="white">
                    <a:lumMod val="50000"/>
                  </a:prstClr>
                </a:solidFill>
                <a:cs typeface="Gotham Book"/>
              </a:rPr>
              <a:t> , ardiente </a:t>
            </a:r>
            <a:r>
              <a:rPr lang="es-ES_tradnl" sz="1600" dirty="0">
                <a:solidFill>
                  <a:prstClr val="white">
                    <a:lumMod val="50000"/>
                  </a:prstClr>
                </a:solidFill>
                <a:cs typeface="Gotham Book"/>
              </a:rPr>
              <a:t>en el lado cubital de la </a:t>
            </a:r>
            <a:r>
              <a:rPr lang="es-ES_tradnl" sz="1600" dirty="0" smtClean="0">
                <a:solidFill>
                  <a:prstClr val="white">
                    <a:lumMod val="50000"/>
                  </a:prstClr>
                </a:solidFill>
                <a:cs typeface="Gotham Book"/>
              </a:rPr>
              <a:t>mano:                                            </a:t>
            </a:r>
            <a:r>
              <a:rPr lang="es-ES_tradnl" sz="1600" i="1" dirty="0" smtClean="0">
                <a:solidFill>
                  <a:prstClr val="white">
                    <a:lumMod val="50000"/>
                  </a:prstClr>
                </a:solidFill>
                <a:cs typeface="Gotham Book"/>
              </a:rPr>
              <a:t>Indicando </a:t>
            </a:r>
            <a:r>
              <a:rPr lang="es-ES_tradnl" sz="1600" i="1" dirty="0">
                <a:solidFill>
                  <a:prstClr val="white">
                    <a:lumMod val="50000"/>
                  </a:prstClr>
                </a:solidFill>
                <a:cs typeface="Gotham Book"/>
              </a:rPr>
              <a:t>la afectación de la raíz </a:t>
            </a:r>
            <a:r>
              <a:rPr lang="es-ES_tradnl" sz="1600" i="1" dirty="0" smtClean="0">
                <a:solidFill>
                  <a:prstClr val="white">
                    <a:lumMod val="50000"/>
                  </a:prstClr>
                </a:solidFill>
                <a:cs typeface="Gotham Book"/>
              </a:rPr>
              <a:t>C7-T1</a:t>
            </a:r>
          </a:p>
          <a:p>
            <a:pPr>
              <a:buBlip>
                <a:blip r:embed="rId3"/>
              </a:buBlip>
            </a:pPr>
            <a:r>
              <a:rPr lang="es-ES_tradnl" sz="1600" dirty="0" smtClean="0">
                <a:solidFill>
                  <a:prstClr val="white">
                    <a:lumMod val="50000"/>
                  </a:prstClr>
                </a:solidFill>
                <a:cs typeface="Gotham Book"/>
              </a:rPr>
              <a:t>Suele </a:t>
            </a:r>
            <a:r>
              <a:rPr lang="es-ES_tradnl" sz="1600" dirty="0">
                <a:solidFill>
                  <a:prstClr val="white">
                    <a:lumMod val="50000"/>
                  </a:prstClr>
                </a:solidFill>
                <a:cs typeface="Gotham Book"/>
              </a:rPr>
              <a:t>estar acompañado de calambres y descargas eléctricas en el antebrazo</a:t>
            </a:r>
          </a:p>
          <a:p>
            <a:pPr lvl="0">
              <a:buBlip>
                <a:blip r:embed="rId3"/>
              </a:buBlip>
            </a:pPr>
            <a:r>
              <a:rPr lang="es-ES_tradnl" sz="1600" dirty="0">
                <a:solidFill>
                  <a:prstClr val="white">
                    <a:lumMod val="50000"/>
                  </a:prstClr>
                </a:solidFill>
                <a:cs typeface="Gotham Book"/>
              </a:rPr>
              <a:t>La </a:t>
            </a:r>
            <a:r>
              <a:rPr lang="es-ES_tradnl" sz="1600" dirty="0" err="1">
                <a:solidFill>
                  <a:prstClr val="white">
                    <a:lumMod val="50000"/>
                  </a:prstClr>
                </a:solidFill>
                <a:cs typeface="Gotham Book"/>
              </a:rPr>
              <a:t>plexopatía</a:t>
            </a:r>
            <a:r>
              <a:rPr lang="es-ES_tradnl" sz="1600" dirty="0">
                <a:solidFill>
                  <a:prstClr val="white">
                    <a:lumMod val="50000"/>
                  </a:prstClr>
                </a:solidFill>
                <a:cs typeface="Gotham Book"/>
              </a:rPr>
              <a:t> braquial tumoral es una complicación frecuente del tumor de </a:t>
            </a:r>
            <a:r>
              <a:rPr lang="es-ES_tradnl" sz="1600" dirty="0" err="1">
                <a:solidFill>
                  <a:prstClr val="white">
                    <a:lumMod val="50000"/>
                  </a:prstClr>
                </a:solidFill>
                <a:cs typeface="Gotham Book"/>
              </a:rPr>
              <a:t>Pancoast</a:t>
            </a:r>
            <a:r>
              <a:rPr lang="es-ES_tradnl" sz="1600" dirty="0">
                <a:solidFill>
                  <a:prstClr val="white">
                    <a:lumMod val="50000"/>
                  </a:prstClr>
                </a:solidFill>
                <a:cs typeface="Gotham Book"/>
              </a:rPr>
              <a:t>, cáncer de mama y linfoma</a:t>
            </a:r>
          </a:p>
          <a:p>
            <a:pPr lvl="0">
              <a:buBlip>
                <a:blip r:embed="rId3"/>
              </a:buBlip>
            </a:pPr>
            <a:r>
              <a:rPr lang="es-ES_tradnl" sz="1600" dirty="0">
                <a:solidFill>
                  <a:prstClr val="white">
                    <a:lumMod val="50000"/>
                  </a:prstClr>
                </a:solidFill>
                <a:cs typeface="Gotham Book"/>
              </a:rPr>
              <a:t>En comparación con la </a:t>
            </a:r>
            <a:r>
              <a:rPr lang="es-ES_tradnl" sz="1600" dirty="0" err="1">
                <a:solidFill>
                  <a:prstClr val="white">
                    <a:lumMod val="50000"/>
                  </a:prstClr>
                </a:solidFill>
                <a:cs typeface="Gotham Book"/>
              </a:rPr>
              <a:t>plexopatía</a:t>
            </a:r>
            <a:r>
              <a:rPr lang="es-ES_tradnl" sz="1600" dirty="0">
                <a:solidFill>
                  <a:prstClr val="white">
                    <a:lumMod val="50000"/>
                  </a:prstClr>
                </a:solidFill>
                <a:cs typeface="Gotham Book"/>
              </a:rPr>
              <a:t> por radiación</a:t>
            </a:r>
          </a:p>
          <a:p>
            <a:pPr marL="0" lvl="0" indent="0">
              <a:lnSpc>
                <a:spcPct val="80000"/>
              </a:lnSpc>
              <a:buNone/>
            </a:pPr>
            <a:r>
              <a:rPr lang="es-ES_tradnl" sz="1600" dirty="0">
                <a:solidFill>
                  <a:prstClr val="white">
                    <a:lumMod val="50000"/>
                  </a:prstClr>
                </a:solidFill>
                <a:cs typeface="Gotham Book"/>
              </a:rPr>
              <a:t> </a:t>
            </a:r>
            <a:r>
              <a:rPr lang="es-ES_tradnl" sz="1600" dirty="0" smtClean="0">
                <a:solidFill>
                  <a:prstClr val="white">
                    <a:lumMod val="50000"/>
                  </a:prstClr>
                </a:solidFill>
                <a:cs typeface="Gotham Book"/>
              </a:rPr>
              <a:t>      El </a:t>
            </a:r>
            <a:r>
              <a:rPr lang="es-ES_tradnl" sz="1600" dirty="0">
                <a:solidFill>
                  <a:prstClr val="white">
                    <a:lumMod val="50000"/>
                  </a:prstClr>
                </a:solidFill>
                <a:cs typeface="Gotham Book"/>
              </a:rPr>
              <a:t>tumor recurrente se asocia más frecuentemente a un inicio temprano, dolor intenso y </a:t>
            </a:r>
            <a:endParaRPr lang="es-ES_tradnl" sz="1600" dirty="0" smtClean="0">
              <a:solidFill>
                <a:prstClr val="white">
                  <a:lumMod val="50000"/>
                </a:prstClr>
              </a:solidFill>
              <a:cs typeface="Gotham Book"/>
            </a:endParaRPr>
          </a:p>
          <a:p>
            <a:pPr marL="0" lvl="0" indent="0">
              <a:lnSpc>
                <a:spcPct val="80000"/>
              </a:lnSpc>
              <a:buNone/>
            </a:pPr>
            <a:r>
              <a:rPr lang="es-ES_tradnl" sz="1600" dirty="0">
                <a:solidFill>
                  <a:prstClr val="white">
                    <a:lumMod val="50000"/>
                  </a:prstClr>
                </a:solidFill>
                <a:cs typeface="Gotham Book"/>
              </a:rPr>
              <a:t> </a:t>
            </a:r>
            <a:r>
              <a:rPr lang="es-ES_tradnl" sz="1600" dirty="0" smtClean="0">
                <a:solidFill>
                  <a:prstClr val="white">
                    <a:lumMod val="50000"/>
                  </a:prstClr>
                </a:solidFill>
                <a:cs typeface="Gotham Book"/>
              </a:rPr>
              <a:t>      síndrome </a:t>
            </a:r>
            <a:r>
              <a:rPr lang="es-ES_tradnl" sz="1600" dirty="0">
                <a:solidFill>
                  <a:prstClr val="white">
                    <a:lumMod val="50000"/>
                  </a:prstClr>
                </a:solidFill>
                <a:cs typeface="Gotham Book"/>
              </a:rPr>
              <a:t>de </a:t>
            </a:r>
            <a:r>
              <a:rPr lang="es-ES_tradnl" sz="1600" dirty="0" err="1" smtClean="0">
                <a:solidFill>
                  <a:prstClr val="white">
                    <a:lumMod val="50000"/>
                  </a:prstClr>
                </a:solidFill>
                <a:cs typeface="Gotham Book"/>
              </a:rPr>
              <a:t>Horner</a:t>
            </a:r>
            <a:r>
              <a:rPr lang="es-ES_tradnl" sz="1600" dirty="0" smtClean="0">
                <a:solidFill>
                  <a:prstClr val="white">
                    <a:lumMod val="50000"/>
                  </a:prstClr>
                </a:solidFill>
                <a:cs typeface="Gotham Book"/>
              </a:rPr>
              <a:t>.</a:t>
            </a:r>
            <a:endParaRPr lang="es-ES_tradnl" sz="1600" dirty="0">
              <a:solidFill>
                <a:prstClr val="white">
                  <a:lumMod val="50000"/>
                </a:prstClr>
              </a:solidFill>
              <a:cs typeface="Gotham Book"/>
            </a:endParaRPr>
          </a:p>
          <a:p>
            <a:pPr lvl="0">
              <a:buBlip>
                <a:blip r:embed="rId3"/>
              </a:buBlip>
            </a:pPr>
            <a:endParaRPr lang="es-ES_tradnl" sz="1600" dirty="0">
              <a:solidFill>
                <a:prstClr val="white">
                  <a:lumMod val="50000"/>
                </a:prstClr>
              </a:solidFill>
              <a:cs typeface="Gotham Book"/>
            </a:endParaRPr>
          </a:p>
        </p:txBody>
      </p:sp>
      <p:sp>
        <p:nvSpPr>
          <p:cNvPr id="7" name="Rectángulo 6"/>
          <p:cNvSpPr/>
          <p:nvPr/>
        </p:nvSpPr>
        <p:spPr>
          <a:xfrm>
            <a:off x="450636" y="1241400"/>
            <a:ext cx="7847660" cy="523220"/>
          </a:xfrm>
          <a:prstGeom prst="rect">
            <a:avLst/>
          </a:prstGeom>
        </p:spPr>
        <p:txBody>
          <a:bodyPr wrap="square">
            <a:spAutoFit/>
          </a:bodyPr>
          <a:lstStyle/>
          <a:p>
            <a:endParaRPr lang="es-ES_tradnl" sz="2800" b="1" dirty="0">
              <a:solidFill>
                <a:srgbClr val="FCC40D"/>
              </a:solidFill>
              <a:cs typeface="Calibri"/>
            </a:endParaRPr>
          </a:p>
        </p:txBody>
      </p:sp>
      <p:sp>
        <p:nvSpPr>
          <p:cNvPr id="8" name="Rectángulo 7"/>
          <p:cNvSpPr/>
          <p:nvPr/>
        </p:nvSpPr>
        <p:spPr>
          <a:xfrm>
            <a:off x="500992" y="1321759"/>
            <a:ext cx="6056633" cy="369332"/>
          </a:xfrm>
          <a:prstGeom prst="rect">
            <a:avLst/>
          </a:prstGeom>
        </p:spPr>
        <p:txBody>
          <a:bodyPr wrap="square">
            <a:spAutoFit/>
          </a:bodyPr>
          <a:lstStyle/>
          <a:p>
            <a:r>
              <a:rPr lang="es-ES_tradnl" b="1" dirty="0" smtClean="0">
                <a:solidFill>
                  <a:srgbClr val="64075D"/>
                </a:solidFill>
                <a:cs typeface="Calibri"/>
              </a:rPr>
              <a:t>7. </a:t>
            </a:r>
            <a:r>
              <a:rPr lang="es-ES_tradnl" b="1" dirty="0" err="1" smtClean="0">
                <a:solidFill>
                  <a:srgbClr val="64075D"/>
                </a:solidFill>
                <a:cs typeface="Calibri"/>
              </a:rPr>
              <a:t>Plexopatía</a:t>
            </a:r>
            <a:r>
              <a:rPr lang="es-ES_tradnl" b="1" dirty="0" smtClean="0">
                <a:solidFill>
                  <a:srgbClr val="64075D"/>
                </a:solidFill>
                <a:cs typeface="Calibri"/>
              </a:rPr>
              <a:t> </a:t>
            </a:r>
            <a:r>
              <a:rPr lang="es-ES_tradnl" b="1" dirty="0">
                <a:solidFill>
                  <a:srgbClr val="64075D"/>
                </a:solidFill>
                <a:cs typeface="Calibri"/>
              </a:rPr>
              <a:t>b</a:t>
            </a:r>
            <a:r>
              <a:rPr lang="es-ES_tradnl" b="1" dirty="0" smtClean="0">
                <a:solidFill>
                  <a:srgbClr val="64075D"/>
                </a:solidFill>
                <a:cs typeface="Calibri"/>
              </a:rPr>
              <a:t>raquial</a:t>
            </a:r>
            <a:endParaRPr lang="es-ES_tradnl" b="1" dirty="0">
              <a:solidFill>
                <a:srgbClr val="64075D"/>
              </a:solidFill>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94672753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NEUROPÁTICO</a:t>
            </a:r>
            <a:endParaRPr lang="es-ES_tradnl" sz="4000" b="1" dirty="0">
              <a:solidFill>
                <a:srgbClr val="FCC40D"/>
              </a:solidFill>
              <a:latin typeface="Calibri"/>
              <a:cs typeface="Calibri"/>
            </a:endParaRPr>
          </a:p>
        </p:txBody>
      </p:sp>
      <p:sp>
        <p:nvSpPr>
          <p:cNvPr id="6" name="Marcador de contenido 2"/>
          <p:cNvSpPr>
            <a:spLocks noGrp="1"/>
          </p:cNvSpPr>
          <p:nvPr>
            <p:ph idx="1"/>
          </p:nvPr>
        </p:nvSpPr>
        <p:spPr>
          <a:xfrm>
            <a:off x="457200" y="1705838"/>
            <a:ext cx="8229600" cy="4049410"/>
          </a:xfrm>
        </p:spPr>
        <p:txBody>
          <a:bodyPr/>
          <a:lstStyle/>
          <a:p>
            <a:pPr lvl="0">
              <a:buBlip>
                <a:blip r:embed="rId3"/>
              </a:buBlip>
            </a:pPr>
            <a:r>
              <a:rPr lang="es-ES_tradnl" sz="1600" dirty="0">
                <a:solidFill>
                  <a:prstClr val="white">
                    <a:lumMod val="50000"/>
                  </a:prstClr>
                </a:solidFill>
                <a:cs typeface="Gotham Book"/>
              </a:rPr>
              <a:t>La </a:t>
            </a:r>
            <a:r>
              <a:rPr lang="es-ES_tradnl" sz="1600" b="1" dirty="0" err="1">
                <a:solidFill>
                  <a:srgbClr val="64075D"/>
                </a:solidFill>
                <a:cs typeface="Gotham Book"/>
              </a:rPr>
              <a:t>plexopatía</a:t>
            </a:r>
            <a:r>
              <a:rPr lang="es-ES_tradnl" sz="1600" b="1" dirty="0">
                <a:solidFill>
                  <a:srgbClr val="64075D"/>
                </a:solidFill>
                <a:cs typeface="Gotham Book"/>
              </a:rPr>
              <a:t> lumbar </a:t>
            </a:r>
            <a:r>
              <a:rPr lang="es-ES_tradnl" sz="1600" dirty="0">
                <a:solidFill>
                  <a:prstClr val="white">
                    <a:lumMod val="50000"/>
                  </a:prstClr>
                </a:solidFill>
                <a:cs typeface="Gotham Book"/>
              </a:rPr>
              <a:t>puede deberse a secuelas de la radioterapia o a afectación maligna</a:t>
            </a:r>
          </a:p>
          <a:p>
            <a:pPr lvl="0">
              <a:buBlip>
                <a:blip r:embed="rId3"/>
              </a:buBlip>
            </a:pPr>
            <a:r>
              <a:rPr lang="es-ES_tradnl" sz="1600" dirty="0">
                <a:solidFill>
                  <a:prstClr val="white">
                    <a:lumMod val="50000"/>
                  </a:prstClr>
                </a:solidFill>
                <a:cs typeface="Gotham Book"/>
              </a:rPr>
              <a:t>La </a:t>
            </a:r>
            <a:r>
              <a:rPr lang="es-ES_tradnl" sz="1600" b="1" dirty="0" err="1">
                <a:solidFill>
                  <a:srgbClr val="64075D"/>
                </a:solidFill>
                <a:cs typeface="Gotham Book"/>
              </a:rPr>
              <a:t>plexopatía</a:t>
            </a:r>
            <a:r>
              <a:rPr lang="es-ES_tradnl" sz="1600" b="1" dirty="0">
                <a:solidFill>
                  <a:srgbClr val="64075D"/>
                </a:solidFill>
                <a:cs typeface="Gotham Book"/>
              </a:rPr>
              <a:t> lumbosacra maligna </a:t>
            </a:r>
            <a:r>
              <a:rPr lang="es-ES_tradnl" sz="1600" dirty="0">
                <a:solidFill>
                  <a:prstClr val="white">
                    <a:lumMod val="50000"/>
                  </a:prstClr>
                </a:solidFill>
                <a:cs typeface="Gotham Book"/>
              </a:rPr>
              <a:t>es más frecuente que la extensión directa de neoplasias abdominales o pélvicas</a:t>
            </a:r>
          </a:p>
          <a:p>
            <a:pPr lvl="0">
              <a:buBlip>
                <a:blip r:embed="rId3"/>
              </a:buBlip>
            </a:pPr>
            <a:r>
              <a:rPr lang="es-ES_tradnl" sz="1600" dirty="0">
                <a:solidFill>
                  <a:prstClr val="white">
                    <a:lumMod val="50000"/>
                  </a:prstClr>
                </a:solidFill>
                <a:cs typeface="Gotham Book"/>
              </a:rPr>
              <a:t>También puede ser secundaria a metástasis de ganglios linfáticos de tumores </a:t>
            </a:r>
            <a:r>
              <a:rPr lang="es-ES_tradnl" sz="1600" dirty="0" err="1">
                <a:solidFill>
                  <a:prstClr val="white">
                    <a:lumMod val="50000"/>
                  </a:prstClr>
                </a:solidFill>
                <a:cs typeface="Gotham Book"/>
              </a:rPr>
              <a:t>extraabdominales</a:t>
            </a:r>
            <a:r>
              <a:rPr lang="es-ES_tradnl" sz="1600" dirty="0">
                <a:solidFill>
                  <a:prstClr val="white">
                    <a:lumMod val="50000"/>
                  </a:prstClr>
                </a:solidFill>
                <a:cs typeface="Gotham Book"/>
              </a:rPr>
              <a:t> y a la invasión del psoas (síndrome del psoas maligno)</a:t>
            </a:r>
          </a:p>
          <a:p>
            <a:pPr lvl="0">
              <a:buBlip>
                <a:blip r:embed="rId3"/>
              </a:buBlip>
            </a:pPr>
            <a:r>
              <a:rPr lang="es-ES_tradnl" sz="1600" dirty="0">
                <a:solidFill>
                  <a:prstClr val="white">
                    <a:lumMod val="50000"/>
                  </a:prstClr>
                </a:solidFill>
                <a:cs typeface="Gotham Book"/>
              </a:rPr>
              <a:t>Los tumores primarios más comunes </a:t>
            </a:r>
            <a:r>
              <a:rPr lang="es-ES_tradnl" sz="1600" dirty="0" smtClean="0">
                <a:solidFill>
                  <a:prstClr val="white">
                    <a:lumMod val="50000"/>
                  </a:prstClr>
                </a:solidFill>
                <a:cs typeface="Gotham Book"/>
              </a:rPr>
              <a:t>son:</a:t>
            </a:r>
            <a:endParaRPr lang="es-ES_tradnl" sz="1600" dirty="0">
              <a:solidFill>
                <a:prstClr val="white">
                  <a:lumMod val="50000"/>
                </a:prstClr>
              </a:solidFill>
              <a:cs typeface="Gotham Book"/>
            </a:endParaRPr>
          </a:p>
          <a:p>
            <a:pPr lvl="1">
              <a:buClr>
                <a:srgbClr val="64075D"/>
              </a:buClr>
              <a:buFont typeface="Arial"/>
              <a:buChar char="•"/>
            </a:pPr>
            <a:r>
              <a:rPr lang="es-ES_tradnl" sz="1600" dirty="0">
                <a:solidFill>
                  <a:prstClr val="white">
                    <a:lumMod val="50000"/>
                  </a:prstClr>
                </a:solidFill>
                <a:cs typeface="Gotham Book"/>
              </a:rPr>
              <a:t>Tumores </a:t>
            </a:r>
            <a:r>
              <a:rPr lang="es-ES_tradnl" sz="1600" dirty="0" err="1">
                <a:solidFill>
                  <a:prstClr val="white">
                    <a:lumMod val="50000"/>
                  </a:prstClr>
                </a:solidFill>
                <a:cs typeface="Gotham Book"/>
              </a:rPr>
              <a:t>colorrectales</a:t>
            </a:r>
            <a:endParaRPr lang="es-ES_tradnl" sz="1600" dirty="0">
              <a:solidFill>
                <a:prstClr val="white">
                  <a:lumMod val="50000"/>
                </a:prstClr>
              </a:solidFill>
              <a:cs typeface="Gotham Book"/>
            </a:endParaRPr>
          </a:p>
          <a:p>
            <a:pPr lvl="1">
              <a:buClr>
                <a:srgbClr val="64075D"/>
              </a:buClr>
              <a:buFont typeface="Arial"/>
              <a:buChar char="•"/>
            </a:pPr>
            <a:r>
              <a:rPr lang="es-ES_tradnl" sz="1600" dirty="0">
                <a:solidFill>
                  <a:prstClr val="white">
                    <a:lumMod val="50000"/>
                  </a:prstClr>
                </a:solidFill>
                <a:cs typeface="Gotham Book"/>
              </a:rPr>
              <a:t>Sarcomas</a:t>
            </a:r>
          </a:p>
          <a:p>
            <a:pPr lvl="1">
              <a:buClr>
                <a:srgbClr val="64075D"/>
              </a:buClr>
              <a:buFont typeface="Arial"/>
              <a:buChar char="•"/>
            </a:pPr>
            <a:r>
              <a:rPr lang="es-ES_tradnl" sz="1600" dirty="0">
                <a:solidFill>
                  <a:prstClr val="white">
                    <a:lumMod val="50000"/>
                  </a:prstClr>
                </a:solidFill>
                <a:cs typeface="Gotham Book"/>
              </a:rPr>
              <a:t>Tumores genitourinarios y de mama</a:t>
            </a:r>
          </a:p>
          <a:p>
            <a:pPr lvl="1">
              <a:buClr>
                <a:srgbClr val="64075D"/>
              </a:buClr>
              <a:buFont typeface="Arial"/>
              <a:buChar char="•"/>
            </a:pPr>
            <a:r>
              <a:rPr lang="es-ES_tradnl" sz="1600" dirty="0">
                <a:solidFill>
                  <a:prstClr val="white">
                    <a:lumMod val="50000"/>
                  </a:prstClr>
                </a:solidFill>
                <a:cs typeface="Gotham Book"/>
              </a:rPr>
              <a:t>Linfomas</a:t>
            </a:r>
          </a:p>
          <a:p>
            <a:pPr lvl="0">
              <a:buBlip>
                <a:blip r:embed="rId3"/>
              </a:buBlip>
            </a:pPr>
            <a:endParaRPr lang="es-ES_tradnl" sz="1600" dirty="0">
              <a:solidFill>
                <a:prstClr val="white">
                  <a:lumMod val="50000"/>
                </a:prstClr>
              </a:solidFill>
              <a:cs typeface="Gotham Book"/>
            </a:endParaRPr>
          </a:p>
        </p:txBody>
      </p:sp>
      <p:sp>
        <p:nvSpPr>
          <p:cNvPr id="7" name="Rectángulo 6"/>
          <p:cNvSpPr/>
          <p:nvPr/>
        </p:nvSpPr>
        <p:spPr>
          <a:xfrm>
            <a:off x="450636" y="1241400"/>
            <a:ext cx="7847660" cy="523220"/>
          </a:xfrm>
          <a:prstGeom prst="rect">
            <a:avLst/>
          </a:prstGeom>
        </p:spPr>
        <p:txBody>
          <a:bodyPr wrap="square">
            <a:spAutoFit/>
          </a:bodyPr>
          <a:lstStyle/>
          <a:p>
            <a:endParaRPr lang="es-ES_tradnl" sz="2800" b="1" dirty="0">
              <a:solidFill>
                <a:srgbClr val="FCC40D"/>
              </a:solidFill>
              <a:cs typeface="Calibri"/>
            </a:endParaRPr>
          </a:p>
        </p:txBody>
      </p:sp>
      <p:sp>
        <p:nvSpPr>
          <p:cNvPr id="8" name="Rectángulo 7"/>
          <p:cNvSpPr/>
          <p:nvPr/>
        </p:nvSpPr>
        <p:spPr>
          <a:xfrm>
            <a:off x="500992" y="1321759"/>
            <a:ext cx="6056633" cy="369332"/>
          </a:xfrm>
          <a:prstGeom prst="rect">
            <a:avLst/>
          </a:prstGeom>
        </p:spPr>
        <p:txBody>
          <a:bodyPr wrap="square">
            <a:spAutoFit/>
          </a:bodyPr>
          <a:lstStyle/>
          <a:p>
            <a:r>
              <a:rPr lang="es-ES_tradnl" b="1" dirty="0" smtClean="0">
                <a:solidFill>
                  <a:srgbClr val="64075D"/>
                </a:solidFill>
                <a:cs typeface="Calibri"/>
              </a:rPr>
              <a:t>8. </a:t>
            </a:r>
            <a:r>
              <a:rPr lang="es-ES_tradnl" b="1" dirty="0" err="1" smtClean="0">
                <a:solidFill>
                  <a:srgbClr val="64075D"/>
                </a:solidFill>
                <a:cs typeface="Calibri"/>
              </a:rPr>
              <a:t>Plexopatía</a:t>
            </a:r>
            <a:r>
              <a:rPr lang="es-ES_tradnl" b="1" dirty="0" smtClean="0">
                <a:solidFill>
                  <a:srgbClr val="64075D"/>
                </a:solidFill>
                <a:cs typeface="Calibri"/>
              </a:rPr>
              <a:t> </a:t>
            </a:r>
            <a:r>
              <a:rPr lang="es-ES_tradnl" b="1" dirty="0">
                <a:solidFill>
                  <a:srgbClr val="64075D"/>
                </a:solidFill>
                <a:cs typeface="Calibri"/>
              </a:rPr>
              <a:t>l</a:t>
            </a:r>
            <a:r>
              <a:rPr lang="es-ES_tradnl" b="1" dirty="0" smtClean="0">
                <a:solidFill>
                  <a:srgbClr val="64075D"/>
                </a:solidFill>
                <a:cs typeface="Calibri"/>
              </a:rPr>
              <a:t>umbosacra</a:t>
            </a:r>
            <a:endParaRPr lang="es-ES_tradnl" b="1" dirty="0">
              <a:solidFill>
                <a:srgbClr val="64075D"/>
              </a:solidFill>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54075810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NEUROPÁTICO</a:t>
            </a:r>
            <a:endParaRPr lang="es-ES_tradnl" sz="4000" b="1" dirty="0">
              <a:solidFill>
                <a:srgbClr val="FCC40D"/>
              </a:solidFill>
              <a:latin typeface="Calibri"/>
              <a:cs typeface="Calibri"/>
            </a:endParaRPr>
          </a:p>
        </p:txBody>
      </p:sp>
      <p:sp>
        <p:nvSpPr>
          <p:cNvPr id="6" name="Marcador de contenido 2"/>
          <p:cNvSpPr>
            <a:spLocks noGrp="1"/>
          </p:cNvSpPr>
          <p:nvPr>
            <p:ph idx="1"/>
          </p:nvPr>
        </p:nvSpPr>
        <p:spPr>
          <a:xfrm>
            <a:off x="457200" y="1705838"/>
            <a:ext cx="8229600" cy="4049410"/>
          </a:xfrm>
        </p:spPr>
        <p:txBody>
          <a:bodyPr/>
          <a:lstStyle/>
          <a:p>
            <a:pPr marL="0" lvl="0" indent="0">
              <a:buNone/>
            </a:pPr>
            <a:endParaRPr lang="es-ES_tradnl" sz="1600" dirty="0" smtClean="0">
              <a:solidFill>
                <a:prstClr val="white">
                  <a:lumMod val="50000"/>
                </a:prstClr>
              </a:solidFill>
              <a:cs typeface="Gotham Book"/>
            </a:endParaRPr>
          </a:p>
          <a:p>
            <a:pPr marL="0" lvl="0" indent="0">
              <a:buNone/>
            </a:pPr>
            <a:endParaRPr lang="es-ES_tradnl" sz="1600" dirty="0">
              <a:solidFill>
                <a:prstClr val="white">
                  <a:lumMod val="50000"/>
                </a:prstClr>
              </a:solidFill>
              <a:cs typeface="Gotham Book"/>
            </a:endParaRPr>
          </a:p>
          <a:p>
            <a:pPr marL="0" lvl="0" indent="0">
              <a:buNone/>
            </a:pPr>
            <a:endParaRPr lang="es-ES_tradnl" sz="1600" dirty="0">
              <a:solidFill>
                <a:prstClr val="white">
                  <a:lumMod val="50000"/>
                </a:prstClr>
              </a:solidFill>
              <a:cs typeface="Gotham Book"/>
            </a:endParaRPr>
          </a:p>
          <a:p>
            <a:pPr marL="0" lvl="0" indent="0">
              <a:buNone/>
            </a:pPr>
            <a:endParaRPr lang="es-ES_tradnl" sz="1600" dirty="0">
              <a:solidFill>
                <a:prstClr val="white">
                  <a:lumMod val="50000"/>
                </a:prstClr>
              </a:solidFill>
              <a:cs typeface="Gotham Book"/>
            </a:endParaRPr>
          </a:p>
          <a:p>
            <a:pPr lvl="0">
              <a:buBlip>
                <a:blip r:embed="rId3"/>
              </a:buBlip>
            </a:pPr>
            <a:r>
              <a:rPr lang="es-ES_tradnl" sz="1600" dirty="0">
                <a:solidFill>
                  <a:prstClr val="white">
                    <a:lumMod val="50000"/>
                  </a:prstClr>
                </a:solidFill>
                <a:cs typeface="Gotham Book"/>
              </a:rPr>
              <a:t>El origen del DN es un cáncer que se propaga directamente de la nasofaringe y metástasis de cánceres de mama, bronquios y próstata</a:t>
            </a:r>
          </a:p>
          <a:p>
            <a:pPr lvl="0">
              <a:buBlip>
                <a:blip r:embed="rId3"/>
              </a:buBlip>
            </a:pPr>
            <a:r>
              <a:rPr lang="es-ES_tradnl" sz="1600" dirty="0">
                <a:solidFill>
                  <a:prstClr val="white">
                    <a:lumMod val="50000"/>
                  </a:prstClr>
                </a:solidFill>
                <a:cs typeface="Gotham Book"/>
              </a:rPr>
              <a:t>Existen varios síndromes asociados con metástasis en este área que comparten ciertas características:</a:t>
            </a:r>
          </a:p>
          <a:p>
            <a:pPr lvl="1">
              <a:buClr>
                <a:srgbClr val="64075D"/>
              </a:buClr>
              <a:buFont typeface="Arial"/>
              <a:buChar char="•"/>
            </a:pPr>
            <a:r>
              <a:rPr lang="es-ES_tradnl" sz="1600" dirty="0">
                <a:solidFill>
                  <a:prstClr val="white">
                    <a:lumMod val="50000"/>
                  </a:prstClr>
                </a:solidFill>
                <a:cs typeface="Gotham Book"/>
              </a:rPr>
              <a:t>Parestesias faciales</a:t>
            </a:r>
          </a:p>
          <a:p>
            <a:pPr lvl="1">
              <a:buClr>
                <a:srgbClr val="64075D"/>
              </a:buClr>
              <a:buFont typeface="Arial"/>
              <a:buChar char="•"/>
            </a:pPr>
            <a:r>
              <a:rPr lang="es-ES_tradnl" sz="1600" dirty="0">
                <a:solidFill>
                  <a:prstClr val="white">
                    <a:lumMod val="50000"/>
                  </a:prstClr>
                </a:solidFill>
                <a:cs typeface="Gotham Book"/>
              </a:rPr>
              <a:t>Disestesias o dolor facial</a:t>
            </a:r>
          </a:p>
          <a:p>
            <a:pPr lvl="1">
              <a:buClr>
                <a:srgbClr val="64075D"/>
              </a:buClr>
              <a:buFont typeface="Arial"/>
              <a:buChar char="•"/>
            </a:pPr>
            <a:r>
              <a:rPr lang="es-ES_tradnl" sz="1600" dirty="0">
                <a:solidFill>
                  <a:prstClr val="white">
                    <a:lumMod val="50000"/>
                  </a:prstClr>
                </a:solidFill>
                <a:cs typeface="Gotham Book"/>
              </a:rPr>
              <a:t>Disfunción de uno o más nervios craneales</a:t>
            </a:r>
          </a:p>
          <a:p>
            <a:pPr lvl="1">
              <a:buClr>
                <a:srgbClr val="64075D"/>
              </a:buClr>
              <a:buFont typeface="Arial"/>
              <a:buChar char="•"/>
            </a:pPr>
            <a:r>
              <a:rPr lang="es-ES_tradnl" sz="1600" dirty="0">
                <a:solidFill>
                  <a:prstClr val="white">
                    <a:lumMod val="50000"/>
                  </a:prstClr>
                </a:solidFill>
                <a:cs typeface="Gotham Book"/>
              </a:rPr>
              <a:t>A veces, los síndromes ocurren </a:t>
            </a:r>
            <a:r>
              <a:rPr lang="es-ES_tradnl" sz="1600" dirty="0" smtClean="0">
                <a:solidFill>
                  <a:prstClr val="white">
                    <a:lumMod val="50000"/>
                  </a:prstClr>
                </a:solidFill>
                <a:cs typeface="Gotham Book"/>
              </a:rPr>
              <a:t>bilateralmente</a:t>
            </a:r>
            <a:endParaRPr lang="es-ES_tradnl" sz="1600" dirty="0">
              <a:solidFill>
                <a:prstClr val="white">
                  <a:lumMod val="50000"/>
                </a:prstClr>
              </a:solidFill>
              <a:cs typeface="Gotham Book"/>
            </a:endParaRPr>
          </a:p>
          <a:p>
            <a:pPr lvl="0">
              <a:buBlip>
                <a:blip r:embed="rId3"/>
              </a:buBlip>
            </a:pPr>
            <a:endParaRPr lang="es-ES_tradnl" sz="1600" dirty="0">
              <a:solidFill>
                <a:prstClr val="white">
                  <a:lumMod val="50000"/>
                </a:prstClr>
              </a:solidFill>
              <a:cs typeface="Gotham Book"/>
            </a:endParaRPr>
          </a:p>
        </p:txBody>
      </p:sp>
      <p:sp>
        <p:nvSpPr>
          <p:cNvPr id="7" name="Rectángulo 6"/>
          <p:cNvSpPr/>
          <p:nvPr/>
        </p:nvSpPr>
        <p:spPr>
          <a:xfrm>
            <a:off x="450636" y="1241400"/>
            <a:ext cx="7847660" cy="523220"/>
          </a:xfrm>
          <a:prstGeom prst="rect">
            <a:avLst/>
          </a:prstGeom>
        </p:spPr>
        <p:txBody>
          <a:bodyPr wrap="square">
            <a:spAutoFit/>
          </a:bodyPr>
          <a:lstStyle/>
          <a:p>
            <a:endParaRPr lang="es-ES_tradnl" sz="2800" b="1" dirty="0">
              <a:solidFill>
                <a:srgbClr val="FCC40D"/>
              </a:solidFill>
              <a:cs typeface="Calibri"/>
            </a:endParaRPr>
          </a:p>
        </p:txBody>
      </p:sp>
      <p:sp>
        <p:nvSpPr>
          <p:cNvPr id="8" name="Rectángulo 7"/>
          <p:cNvSpPr/>
          <p:nvPr/>
        </p:nvSpPr>
        <p:spPr>
          <a:xfrm>
            <a:off x="500992" y="1321759"/>
            <a:ext cx="6056633" cy="369332"/>
          </a:xfrm>
          <a:prstGeom prst="rect">
            <a:avLst/>
          </a:prstGeom>
        </p:spPr>
        <p:txBody>
          <a:bodyPr wrap="square">
            <a:spAutoFit/>
          </a:bodyPr>
          <a:lstStyle/>
          <a:p>
            <a:r>
              <a:rPr lang="es-ES_tradnl" b="1" dirty="0" smtClean="0">
                <a:solidFill>
                  <a:srgbClr val="64075D"/>
                </a:solidFill>
                <a:cs typeface="Calibri"/>
              </a:rPr>
              <a:t>9. Dolor </a:t>
            </a:r>
            <a:r>
              <a:rPr lang="es-ES_tradnl" b="1" dirty="0" err="1">
                <a:solidFill>
                  <a:srgbClr val="64075D"/>
                </a:solidFill>
                <a:cs typeface="Calibri"/>
              </a:rPr>
              <a:t>n</a:t>
            </a:r>
            <a:r>
              <a:rPr lang="es-ES_tradnl" b="1" dirty="0" err="1" smtClean="0">
                <a:solidFill>
                  <a:srgbClr val="64075D"/>
                </a:solidFill>
                <a:cs typeface="Calibri"/>
              </a:rPr>
              <a:t>europático</a:t>
            </a:r>
            <a:r>
              <a:rPr lang="es-ES_tradnl" b="1" dirty="0" smtClean="0">
                <a:solidFill>
                  <a:srgbClr val="64075D"/>
                </a:solidFill>
                <a:cs typeface="Calibri"/>
              </a:rPr>
              <a:t> por metástasis de la base del cráneo</a:t>
            </a:r>
            <a:endParaRPr lang="es-ES_tradnl" b="1" dirty="0">
              <a:solidFill>
                <a:srgbClr val="64075D"/>
              </a:solidFill>
              <a:cs typeface="Calibri"/>
            </a:endParaRPr>
          </a:p>
        </p:txBody>
      </p:sp>
      <p:sp>
        <p:nvSpPr>
          <p:cNvPr id="3" name="Rectángulo 2"/>
          <p:cNvSpPr/>
          <p:nvPr/>
        </p:nvSpPr>
        <p:spPr>
          <a:xfrm>
            <a:off x="1864606" y="2004490"/>
            <a:ext cx="4256165" cy="584776"/>
          </a:xfrm>
          <a:prstGeom prst="rect">
            <a:avLst/>
          </a:prstGeom>
        </p:spPr>
        <p:txBody>
          <a:bodyPr wrap="square">
            <a:spAutoFit/>
          </a:bodyPr>
          <a:lstStyle/>
          <a:p>
            <a:pPr lvl="0"/>
            <a:r>
              <a:rPr lang="es-ES_tradnl" sz="1600" dirty="0">
                <a:solidFill>
                  <a:prstClr val="white">
                    <a:lumMod val="50000"/>
                  </a:prstClr>
                </a:solidFill>
                <a:cs typeface="Gotham Book"/>
              </a:rPr>
              <a:t>La base del cráneo es, aproximadamente, el área detrás de la nariz y por encima de la faringe</a:t>
            </a:r>
          </a:p>
        </p:txBody>
      </p:sp>
      <p:pic>
        <p:nvPicPr>
          <p:cNvPr id="9" name="Imagen 8"/>
          <p:cNvPicPr>
            <a:picLocks noChangeAspect="1"/>
          </p:cNvPicPr>
          <p:nvPr/>
        </p:nvPicPr>
        <p:blipFill>
          <a:blip r:embed="rId4">
            <a:duotone>
              <a:schemeClr val="bg2">
                <a:shade val="45000"/>
                <a:satMod val="135000"/>
              </a:schemeClr>
              <a:prstClr val="white"/>
            </a:duotone>
            <a:extLst/>
          </a:blip>
          <a:stretch>
            <a:fillRect/>
          </a:stretch>
        </p:blipFill>
        <p:spPr>
          <a:xfrm>
            <a:off x="636588" y="1777512"/>
            <a:ext cx="1013313" cy="1013313"/>
          </a:xfrm>
          <a:prstGeom prst="rect">
            <a:avLst/>
          </a:prstGeom>
          <a:noFill/>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43710708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5" name="object 7"/>
          <p:cNvGraphicFramePr>
            <a:graphicFrameLocks noGrp="1"/>
          </p:cNvGraphicFramePr>
          <p:nvPr>
            <p:extLst>
              <p:ext uri="{D42A27DB-BD31-4B8C-83A1-F6EECF244321}">
                <p14:mod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704432360"/>
              </p:ext>
            </p:extLst>
          </p:nvPr>
        </p:nvGraphicFramePr>
        <p:xfrm>
          <a:off x="629110" y="1202994"/>
          <a:ext cx="7885780" cy="4741350"/>
        </p:xfrm>
        <a:graphic>
          <a:graphicData uri="http://schemas.openxmlformats.org/drawingml/2006/table">
            <a:tbl>
              <a:tblPr/>
              <a:tblGrid>
                <a:gridCol w="943955"/>
                <a:gridCol w="970407"/>
                <a:gridCol w="2528350"/>
                <a:gridCol w="3443068"/>
              </a:tblGrid>
              <a:tr h="171850">
                <a:tc gridSpan="4">
                  <a:txBody>
                    <a:bodyPr/>
                    <a:lstStyle/>
                    <a:p>
                      <a:pPr marL="34925" marR="0" lvl="0" indent="0" algn="ctr" defTabSz="914400" rtl="0" eaLnBrk="1" fontAlgn="base" latinLnBrk="0" hangingPunct="1">
                        <a:lnSpc>
                          <a:spcPct val="100000"/>
                        </a:lnSpc>
                        <a:spcBef>
                          <a:spcPts val="225"/>
                        </a:spcBef>
                        <a:spcAft>
                          <a:spcPct val="0"/>
                        </a:spcAft>
                        <a:buClrTx/>
                        <a:buSzTx/>
                        <a:buFontTx/>
                        <a:buNone/>
                        <a:tabLst/>
                      </a:pPr>
                      <a:r>
                        <a:rPr kumimoji="0" lang="es-ES_tradnl" sz="1100" b="1" i="0" u="none" strike="noStrike" cap="none" normalizeH="0" baseline="0" dirty="0">
                          <a:ln>
                            <a:noFill/>
                          </a:ln>
                          <a:solidFill>
                            <a:srgbClr val="61246B"/>
                          </a:solidFill>
                          <a:effectLst/>
                          <a:latin typeface="Gotham Book" charset="0"/>
                          <a:ea typeface="ＭＳ Ｐゴシック" charset="0"/>
                          <a:cs typeface="Gotham Book" charset="0"/>
                        </a:rPr>
                        <a:t>Síndromes de la base de cráneo más </a:t>
                      </a:r>
                      <a:r>
                        <a:rPr kumimoji="0" lang="es-ES_tradnl" sz="1100" b="1" i="0" u="none" strike="noStrike" cap="none" normalizeH="0" baseline="0" dirty="0" smtClean="0">
                          <a:ln>
                            <a:noFill/>
                          </a:ln>
                          <a:solidFill>
                            <a:srgbClr val="61246B"/>
                          </a:solidFill>
                          <a:effectLst/>
                          <a:latin typeface="Gotham Book" charset="0"/>
                          <a:ea typeface="ＭＳ Ｐゴシック" charset="0"/>
                          <a:cs typeface="Gotham Book" charset="0"/>
                        </a:rPr>
                        <a:t>frecuentes</a:t>
                      </a:r>
                      <a:endParaRPr kumimoji="0" lang="es-ES_tradnl" sz="1100" b="1" i="0" u="none" strike="noStrike" cap="none" normalizeH="0" baseline="30000" dirty="0">
                        <a:ln>
                          <a:noFill/>
                        </a:ln>
                        <a:solidFill>
                          <a:srgbClr val="61246B"/>
                        </a:solidFill>
                        <a:effectLst/>
                        <a:latin typeface="Gotham Book" charset="0"/>
                        <a:ea typeface="ＭＳ Ｐゴシック" charset="0"/>
                        <a:cs typeface="Gotham Book" charset="0"/>
                      </a:endParaRPr>
                    </a:p>
                  </a:txBody>
                  <a:tcPr marL="0" marR="0" marT="0" marB="0" anchor="ctr" horzOverflow="overflow">
                    <a:lnL>
                      <a:noFill/>
                    </a:lnL>
                    <a:lnR>
                      <a:noFill/>
                    </a:lnR>
                    <a:lnT>
                      <a:noFill/>
                    </a:lnT>
                    <a:lnB>
                      <a:noFill/>
                    </a:lnB>
                    <a:lnTlToBr>
                      <a:noFill/>
                    </a:lnTlToBr>
                    <a:lnBlToTr>
                      <a:noFill/>
                    </a:lnBlToTr>
                    <a:solidFill>
                      <a:srgbClr val="D9D9D9"/>
                    </a:solidFill>
                  </a:tcPr>
                </a:tc>
                <a:tc hMerge="1">
                  <a:txBody>
                    <a:bodyPr/>
                    <a:lstStyle/>
                    <a:p>
                      <a:endParaRPr lang="es-ES_tradnl"/>
                    </a:p>
                  </a:txBody>
                  <a:tcPr/>
                </a:tc>
                <a:tc hMerge="1">
                  <a:txBody>
                    <a:bodyPr/>
                    <a:lstStyle/>
                    <a:p>
                      <a:endParaRPr lang="es-ES_tradnl"/>
                    </a:p>
                  </a:txBody>
                  <a:tcPr/>
                </a:tc>
                <a:tc hMerge="1">
                  <a:txBody>
                    <a:bodyPr/>
                    <a:lstStyle/>
                    <a:p>
                      <a:endParaRPr lang="es-ES_tradnl"/>
                    </a:p>
                  </a:txBody>
                  <a:tcPr/>
                </a:tc>
              </a:tr>
              <a:tr h="140354">
                <a:tc>
                  <a:txBody>
                    <a:bodyPr/>
                    <a:lstStyle/>
                    <a:p>
                      <a:pPr marL="34925" marR="0" lvl="0" indent="0" algn="l" defTabSz="914400" rtl="0" eaLnBrk="1" fontAlgn="base" latinLnBrk="0" hangingPunct="1">
                        <a:lnSpc>
                          <a:spcPct val="100000"/>
                        </a:lnSpc>
                        <a:spcBef>
                          <a:spcPts val="225"/>
                        </a:spcBef>
                        <a:spcAft>
                          <a:spcPct val="0"/>
                        </a:spcAft>
                        <a:buClrTx/>
                        <a:buSzTx/>
                        <a:buFontTx/>
                        <a:buNone/>
                        <a:tabLst/>
                      </a:pPr>
                      <a:r>
                        <a:rPr kumimoji="0" lang="es-ES_tradnl" sz="900" b="0" i="0" u="none" strike="noStrike" cap="none" normalizeH="0" baseline="0">
                          <a:ln>
                            <a:noFill/>
                          </a:ln>
                          <a:solidFill>
                            <a:schemeClr val="bg1"/>
                          </a:solidFill>
                          <a:effectLst/>
                          <a:latin typeface="Gotham Book" charset="0"/>
                          <a:ea typeface="ＭＳ Ｐゴシック" charset="0"/>
                          <a:cs typeface="Gotham Book" charset="0"/>
                        </a:rPr>
                        <a:t>Síndromes</a:t>
                      </a:r>
                    </a:p>
                  </a:txBody>
                  <a:tcPr marL="0" marR="0" marT="0" marB="0" anchor="ctr" horzOverflow="overflow">
                    <a:lnL>
                      <a:noFill/>
                    </a:lnL>
                    <a:lnR>
                      <a:noFill/>
                    </a:lnR>
                    <a:lnT>
                      <a:noFill/>
                    </a:lnT>
                    <a:lnB>
                      <a:noFill/>
                    </a:lnB>
                    <a:lnTlToBr>
                      <a:noFill/>
                    </a:lnTlToBr>
                    <a:lnBlToTr>
                      <a:noFill/>
                    </a:lnBlToTr>
                    <a:solidFill>
                      <a:srgbClr val="61256B"/>
                    </a:solidFill>
                  </a:tcPr>
                </a:tc>
                <a:tc>
                  <a:txBody>
                    <a:bodyPr/>
                    <a:lstStyle/>
                    <a:p>
                      <a:pPr marL="34925" marR="0" lvl="0" indent="0" algn="ctr" defTabSz="914400" rtl="0" eaLnBrk="1" fontAlgn="base" latinLnBrk="0" hangingPunct="1">
                        <a:lnSpc>
                          <a:spcPct val="100000"/>
                        </a:lnSpc>
                        <a:spcBef>
                          <a:spcPts val="225"/>
                        </a:spcBef>
                        <a:spcAft>
                          <a:spcPct val="0"/>
                        </a:spcAft>
                        <a:buClrTx/>
                        <a:buSzTx/>
                        <a:buFontTx/>
                        <a:buNone/>
                        <a:tabLst/>
                      </a:pPr>
                      <a:r>
                        <a:rPr kumimoji="0" lang="es-ES_tradnl" sz="900" b="0" i="0" u="none" strike="noStrike" cap="none" normalizeH="0" baseline="0">
                          <a:ln>
                            <a:noFill/>
                          </a:ln>
                          <a:solidFill>
                            <a:schemeClr val="bg1"/>
                          </a:solidFill>
                          <a:effectLst/>
                          <a:latin typeface="Gotham Book" charset="0"/>
                          <a:ea typeface="ＭＳ Ｐゴシック" charset="0"/>
                          <a:cs typeface="Gotham Book" charset="0"/>
                        </a:rPr>
                        <a:t>Nn. Craneal</a:t>
                      </a:r>
                    </a:p>
                  </a:txBody>
                  <a:tcPr marL="0" marR="0" marT="0" marB="0" anchor="ctr" horzOverflow="overflow">
                    <a:lnL>
                      <a:noFill/>
                    </a:lnL>
                    <a:lnR>
                      <a:noFill/>
                    </a:lnR>
                    <a:lnT>
                      <a:noFill/>
                    </a:lnT>
                    <a:lnB>
                      <a:noFill/>
                    </a:lnB>
                    <a:lnTlToBr>
                      <a:noFill/>
                    </a:lnTlToBr>
                    <a:lnBlToTr>
                      <a:noFill/>
                    </a:lnBlToTr>
                    <a:solidFill>
                      <a:srgbClr val="61256B"/>
                    </a:solidFill>
                  </a:tcPr>
                </a:tc>
                <a:tc>
                  <a:txBody>
                    <a:bodyPr/>
                    <a:lstStyle/>
                    <a:p>
                      <a:pPr marL="34925" marR="0" lvl="0" indent="0" algn="ctr" defTabSz="914400" rtl="0" eaLnBrk="1" fontAlgn="base" latinLnBrk="0" hangingPunct="1">
                        <a:lnSpc>
                          <a:spcPct val="100000"/>
                        </a:lnSpc>
                        <a:spcBef>
                          <a:spcPts val="225"/>
                        </a:spcBef>
                        <a:spcAft>
                          <a:spcPct val="0"/>
                        </a:spcAft>
                        <a:buClrTx/>
                        <a:buSzTx/>
                        <a:buFontTx/>
                        <a:buNone/>
                        <a:tabLst/>
                      </a:pPr>
                      <a:r>
                        <a:rPr kumimoji="0" lang="es-ES_tradnl" sz="900" b="0" i="0" u="none" strike="noStrike" cap="none" normalizeH="0" baseline="0">
                          <a:ln>
                            <a:noFill/>
                          </a:ln>
                          <a:solidFill>
                            <a:schemeClr val="bg1"/>
                          </a:solidFill>
                          <a:effectLst/>
                          <a:latin typeface="Gotham Book" charset="0"/>
                          <a:ea typeface="ＭＳ Ｐゴシック" charset="0"/>
                          <a:cs typeface="Gotham Book" charset="0"/>
                        </a:rPr>
                        <a:t>Dolor</a:t>
                      </a:r>
                    </a:p>
                  </a:txBody>
                  <a:tcPr marL="0" marR="0" marT="0" marB="0" anchor="ctr" horzOverflow="overflow">
                    <a:lnL>
                      <a:noFill/>
                    </a:lnL>
                    <a:lnR>
                      <a:noFill/>
                    </a:lnR>
                    <a:lnT>
                      <a:noFill/>
                    </a:lnT>
                    <a:lnB>
                      <a:noFill/>
                    </a:lnB>
                    <a:lnTlToBr>
                      <a:noFill/>
                    </a:lnTlToBr>
                    <a:lnBlToTr>
                      <a:noFill/>
                    </a:lnBlToTr>
                    <a:solidFill>
                      <a:srgbClr val="61256B"/>
                    </a:solidFill>
                  </a:tcPr>
                </a:tc>
                <a:tc>
                  <a:txBody>
                    <a:bodyPr/>
                    <a:lstStyle/>
                    <a:p>
                      <a:pPr marL="34925" marR="0" lvl="0" indent="0" algn="ctr" defTabSz="914400" rtl="0" eaLnBrk="1" fontAlgn="base" latinLnBrk="0" hangingPunct="1">
                        <a:lnSpc>
                          <a:spcPct val="100000"/>
                        </a:lnSpc>
                        <a:spcBef>
                          <a:spcPts val="225"/>
                        </a:spcBef>
                        <a:spcAft>
                          <a:spcPct val="0"/>
                        </a:spcAft>
                        <a:buClrTx/>
                        <a:buSzTx/>
                        <a:buFontTx/>
                        <a:buNone/>
                        <a:tabLst/>
                      </a:pPr>
                      <a:r>
                        <a:rPr kumimoji="0" lang="es-ES_tradnl" sz="900" b="0" i="0" u="none" strike="noStrike" cap="none" normalizeH="0" baseline="0">
                          <a:ln>
                            <a:noFill/>
                          </a:ln>
                          <a:solidFill>
                            <a:schemeClr val="bg1"/>
                          </a:solidFill>
                          <a:effectLst/>
                          <a:latin typeface="Gotham Book" charset="0"/>
                          <a:ea typeface="ＭＳ Ｐゴシック" charset="0"/>
                          <a:cs typeface="Gotham Book" charset="0"/>
                        </a:rPr>
                        <a:t>Síntomas y signos</a:t>
                      </a:r>
                    </a:p>
                  </a:txBody>
                  <a:tcPr marL="0" marR="0" marT="0" marB="0" anchor="ctr" horzOverflow="overflow">
                    <a:lnL>
                      <a:noFill/>
                    </a:lnL>
                    <a:lnR>
                      <a:noFill/>
                    </a:lnR>
                    <a:lnT>
                      <a:noFill/>
                    </a:lnT>
                    <a:lnB>
                      <a:noFill/>
                    </a:lnB>
                    <a:lnTlToBr>
                      <a:noFill/>
                    </a:lnTlToBr>
                    <a:lnBlToTr>
                      <a:noFill/>
                    </a:lnBlToTr>
                    <a:solidFill>
                      <a:srgbClr val="61256B"/>
                    </a:solidFill>
                  </a:tcPr>
                </a:tc>
              </a:tr>
              <a:tr h="401961">
                <a:tc>
                  <a:txBody>
                    <a:bodyPr/>
                    <a:lstStyle/>
                    <a:p>
                      <a:pPr marL="34925" marR="0" lvl="0" indent="0" algn="l" defTabSz="914400" rtl="0" eaLnBrk="1" fontAlgn="base" latinLnBrk="0" hangingPunct="1">
                        <a:lnSpc>
                          <a:spcPct val="100000"/>
                        </a:lnSpc>
                        <a:spcBef>
                          <a:spcPts val="225"/>
                        </a:spcBef>
                        <a:spcAft>
                          <a:spcPct val="0"/>
                        </a:spcAft>
                        <a:buClrTx/>
                        <a:buSzTx/>
                        <a:buFontTx/>
                        <a:buNone/>
                        <a:tabLst/>
                      </a:pPr>
                      <a:r>
                        <a:rPr kumimoji="0" lang="es-ES_tradnl" sz="800" b="0" i="0" u="none" strike="noStrike" cap="none" normalizeH="0" baseline="0">
                          <a:ln>
                            <a:noFill/>
                          </a:ln>
                          <a:solidFill>
                            <a:srgbClr val="646567"/>
                          </a:solidFill>
                          <a:effectLst/>
                          <a:latin typeface="Gotham Book" charset="0"/>
                          <a:ea typeface="ＭＳ Ｐゴシック" charset="0"/>
                          <a:cs typeface="Gotham Book" charset="0"/>
                        </a:rPr>
                        <a:t>S. del cóndilo  occipital</a:t>
                      </a:r>
                    </a:p>
                  </a:txBody>
                  <a:tcPr marL="0" marR="0" marT="0" marB="0" anchor="ctr" horzOverflow="overflow">
                    <a:lnL>
                      <a:noFill/>
                    </a:lnL>
                    <a:lnR>
                      <a:noFill/>
                    </a:lnR>
                    <a:lnT>
                      <a:noFill/>
                    </a:lnT>
                    <a:lnB w="12700" cap="flat" cmpd="sng" algn="ctr">
                      <a:solidFill>
                        <a:srgbClr val="A45AAA"/>
                      </a:solidFill>
                      <a:prstDash val="solid"/>
                      <a:round/>
                      <a:headEnd type="none" w="med" len="med"/>
                      <a:tailEnd type="none" w="med" len="med"/>
                    </a:lnB>
                    <a:lnTlToBr>
                      <a:noFill/>
                    </a:lnTlToBr>
                    <a:lnBlToTr>
                      <a:noFill/>
                    </a:lnBlToTr>
                    <a:solidFill>
                      <a:srgbClr val="DECBE3"/>
                    </a:solidFill>
                  </a:tcPr>
                </a:tc>
                <a:tc>
                  <a:txBody>
                    <a:bodyPr/>
                    <a:lstStyle/>
                    <a:p>
                      <a:pPr marL="34925" marR="0" lvl="0" indent="0" algn="l" defTabSz="914400" rtl="0" eaLnBrk="1" fontAlgn="base" latinLnBrk="0" hangingPunct="1">
                        <a:lnSpc>
                          <a:spcPct val="100000"/>
                        </a:lnSpc>
                        <a:spcBef>
                          <a:spcPts val="225"/>
                        </a:spcBef>
                        <a:spcAft>
                          <a:spcPct val="0"/>
                        </a:spcAft>
                        <a:buClrTx/>
                        <a:buSzTx/>
                        <a:buFontTx/>
                        <a:buNone/>
                        <a:tabLst/>
                      </a:pPr>
                      <a:r>
                        <a:rPr kumimoji="0" lang="es-ES_tradnl" sz="800" b="0" i="0" u="none" strike="noStrike" cap="none" normalizeH="0" baseline="0">
                          <a:ln>
                            <a:noFill/>
                          </a:ln>
                          <a:solidFill>
                            <a:srgbClr val="646567"/>
                          </a:solidFill>
                          <a:effectLst/>
                          <a:latin typeface="Gotham Book" charset="0"/>
                          <a:ea typeface="ＭＳ Ｐゴシック" charset="0"/>
                          <a:cs typeface="Gotham Book" charset="0"/>
                        </a:rPr>
                        <a:t>XII</a:t>
                      </a:r>
                    </a:p>
                  </a:txBody>
                  <a:tcPr marL="0" marR="0" marT="0" marB="0" anchor="ctr" horzOverflow="overflow">
                    <a:lnL>
                      <a:noFill/>
                    </a:lnL>
                    <a:lnR>
                      <a:noFill/>
                    </a:lnR>
                    <a:lnT>
                      <a:noFill/>
                    </a:lnT>
                    <a:lnB w="12700" cap="flat" cmpd="sng" algn="ctr">
                      <a:solidFill>
                        <a:srgbClr val="A45AAA"/>
                      </a:solidFill>
                      <a:prstDash val="solid"/>
                      <a:round/>
                      <a:headEnd type="none" w="med" len="med"/>
                      <a:tailEnd type="none" w="med" len="med"/>
                    </a:lnB>
                    <a:lnTlToBr>
                      <a:noFill/>
                    </a:lnTlToBr>
                    <a:lnBlToTr>
                      <a:noFill/>
                    </a:lnBlToTr>
                    <a:noFill/>
                  </a:tcPr>
                </a:tc>
                <a:tc>
                  <a:txBody>
                    <a:bodyPr/>
                    <a:lstStyle/>
                    <a:p>
                      <a:pPr marL="34925" marR="0" lvl="0" indent="0" algn="l" defTabSz="914400" rtl="0" eaLnBrk="1" fontAlgn="base" latinLnBrk="0" hangingPunct="1">
                        <a:lnSpc>
                          <a:spcPct val="90000"/>
                        </a:lnSpc>
                        <a:spcBef>
                          <a:spcPts val="225"/>
                        </a:spcBef>
                        <a:spcAft>
                          <a:spcPct val="0"/>
                        </a:spcAft>
                        <a:buClrTx/>
                        <a:buSzTx/>
                        <a:buFontTx/>
                        <a:buNone/>
                        <a:tabLst/>
                      </a:pP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Intenso, unilateral occipital</a:t>
                      </a:r>
                    </a:p>
                    <a:p>
                      <a:pPr marL="34925" marR="0" lvl="0" indent="0" algn="l" defTabSz="914400" rtl="0" eaLnBrk="1" fontAlgn="base" latinLnBrk="0" hangingPunct="1">
                        <a:lnSpc>
                          <a:spcPct val="90000"/>
                        </a:lnSpc>
                        <a:spcBef>
                          <a:spcPts val="225"/>
                        </a:spcBef>
                        <a:spcAft>
                          <a:spcPct val="0"/>
                        </a:spcAft>
                        <a:buClrTx/>
                        <a:buSzTx/>
                        <a:buFontTx/>
                        <a:buNone/>
                        <a:tabLst/>
                      </a:pP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↑Flexión y rotación cabeza contralateral</a:t>
                      </a:r>
                    </a:p>
                    <a:p>
                      <a:pPr marL="34925" marR="0" lvl="0" indent="0" algn="l" defTabSz="914400" rtl="0" eaLnBrk="1" fontAlgn="base" latinLnBrk="0" hangingPunct="1">
                        <a:lnSpc>
                          <a:spcPct val="90000"/>
                        </a:lnSpc>
                        <a:spcBef>
                          <a:spcPts val="225"/>
                        </a:spcBef>
                        <a:spcAft>
                          <a:spcPct val="0"/>
                        </a:spcAft>
                        <a:buClrTx/>
                        <a:buSzTx/>
                        <a:buFontTx/>
                        <a:buNone/>
                        <a:tabLst/>
                      </a:pP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A veces irradia a oído, frente</a:t>
                      </a:r>
                    </a:p>
                  </a:txBody>
                  <a:tcPr marL="0" marR="0" marT="0" marB="0" anchor="ctr" horzOverflow="overflow">
                    <a:lnL>
                      <a:noFill/>
                    </a:lnL>
                    <a:lnR>
                      <a:noFill/>
                    </a:lnR>
                    <a:lnT>
                      <a:noFill/>
                    </a:lnT>
                    <a:lnB w="12700" cap="flat" cmpd="sng" algn="ctr">
                      <a:solidFill>
                        <a:srgbClr val="A45AAA"/>
                      </a:solidFill>
                      <a:prstDash val="solid"/>
                      <a:round/>
                      <a:headEnd type="none" w="med" len="med"/>
                      <a:tailEnd type="none" w="med" len="med"/>
                    </a:lnB>
                    <a:lnTlToBr>
                      <a:noFill/>
                    </a:lnTlToBr>
                    <a:lnBlToTr>
                      <a:noFill/>
                    </a:lnBlToTr>
                    <a:noFill/>
                  </a:tcPr>
                </a:tc>
                <a:tc>
                  <a:txBody>
                    <a:bodyPr/>
                    <a:lstStyle/>
                    <a:p>
                      <a:pPr marL="34925" marR="0" lvl="0" indent="0" algn="l" defTabSz="914400" rtl="0" eaLnBrk="1" fontAlgn="base" latinLnBrk="0" hangingPunct="1">
                        <a:lnSpc>
                          <a:spcPct val="100000"/>
                        </a:lnSpc>
                        <a:spcBef>
                          <a:spcPts val="225"/>
                        </a:spcBef>
                        <a:spcAft>
                          <a:spcPct val="0"/>
                        </a:spcAft>
                        <a:buClrTx/>
                        <a:buSzTx/>
                        <a:buFontTx/>
                        <a:buNone/>
                        <a:tabLst/>
                      </a:pPr>
                      <a:r>
                        <a:rPr kumimoji="0" lang="es-ES_tradnl" sz="800" b="0" i="0" u="none" strike="noStrike" cap="none" normalizeH="0" baseline="0">
                          <a:ln>
                            <a:noFill/>
                          </a:ln>
                          <a:solidFill>
                            <a:srgbClr val="646567"/>
                          </a:solidFill>
                          <a:effectLst/>
                          <a:latin typeface="Gotham Book" charset="0"/>
                          <a:ea typeface="ＭＳ Ｐゴシック" charset="0"/>
                          <a:cs typeface="Gotham Book" charset="0"/>
                        </a:rPr>
                        <a:t>Parálisis XII: parálisis lengua, debilidad ECM, rigidez,  disartria y disfagia</a:t>
                      </a:r>
                    </a:p>
                  </a:txBody>
                  <a:tcPr marL="0" marR="0" marT="0" marB="0" anchor="ctr" horzOverflow="overflow">
                    <a:lnL>
                      <a:noFill/>
                    </a:lnL>
                    <a:lnR>
                      <a:noFill/>
                    </a:lnR>
                    <a:lnT>
                      <a:noFill/>
                    </a:lnT>
                    <a:lnB w="12700" cap="flat" cmpd="sng" algn="ctr">
                      <a:solidFill>
                        <a:srgbClr val="A45AAA"/>
                      </a:solidFill>
                      <a:prstDash val="solid"/>
                      <a:round/>
                      <a:headEnd type="none" w="med" len="med"/>
                      <a:tailEnd type="none" w="med" len="med"/>
                    </a:lnB>
                    <a:lnTlToBr>
                      <a:noFill/>
                    </a:lnTlToBr>
                    <a:lnBlToTr>
                      <a:noFill/>
                    </a:lnBlToTr>
                    <a:noFill/>
                  </a:tcPr>
                </a:tc>
              </a:tr>
              <a:tr h="1063725">
                <a:tc>
                  <a:txBody>
                    <a:bodyPr/>
                    <a:lstStyle/>
                    <a:p>
                      <a:pPr marL="34925" marR="0" lvl="0" indent="0" algn="l" defTabSz="914400" rtl="0" eaLnBrk="1" fontAlgn="base" latinLnBrk="0" hangingPunct="1">
                        <a:lnSpc>
                          <a:spcPct val="100000"/>
                        </a:lnSpc>
                        <a:spcBef>
                          <a:spcPts val="225"/>
                        </a:spcBef>
                        <a:spcAft>
                          <a:spcPct val="0"/>
                        </a:spcAft>
                        <a:buClrTx/>
                        <a:buSzTx/>
                        <a:buFontTx/>
                        <a:buNone/>
                        <a:tabLst/>
                      </a:pP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S. del foramen  yugular</a:t>
                      </a:r>
                    </a:p>
                  </a:txBody>
                  <a:tcPr marL="0" marR="0" marT="0" marB="0" anchor="ctr" horzOverflow="overflow">
                    <a:lnL>
                      <a:noFill/>
                    </a:lnL>
                    <a:lnR>
                      <a:noFill/>
                    </a:lnR>
                    <a:lnT w="12700" cap="flat" cmpd="sng" algn="ctr">
                      <a:solidFill>
                        <a:srgbClr val="A45AAA"/>
                      </a:solidFill>
                      <a:prstDash val="solid"/>
                      <a:round/>
                      <a:headEnd type="none" w="med" len="med"/>
                      <a:tailEnd type="none" w="med" len="med"/>
                    </a:lnT>
                    <a:lnB w="12700" cap="flat" cmpd="sng" algn="ctr">
                      <a:solidFill>
                        <a:srgbClr val="A45AAA"/>
                      </a:solidFill>
                      <a:prstDash val="solid"/>
                      <a:round/>
                      <a:headEnd type="none" w="med" len="med"/>
                      <a:tailEnd type="none" w="med" len="med"/>
                    </a:lnB>
                    <a:lnTlToBr>
                      <a:noFill/>
                    </a:lnTlToBr>
                    <a:lnBlToTr>
                      <a:noFill/>
                    </a:lnBlToTr>
                    <a:solidFill>
                      <a:srgbClr val="DECBE3"/>
                    </a:solidFill>
                  </a:tcPr>
                </a:tc>
                <a:tc>
                  <a:txBody>
                    <a:bodyPr/>
                    <a:lstStyle/>
                    <a:p>
                      <a:pPr marL="34925" marR="0" lvl="0" indent="0" algn="l" defTabSz="914400" rtl="0" eaLnBrk="1" fontAlgn="base" latinLnBrk="0" hangingPunct="1">
                        <a:lnSpc>
                          <a:spcPct val="100000"/>
                        </a:lnSpc>
                        <a:spcBef>
                          <a:spcPts val="225"/>
                        </a:spcBef>
                        <a:spcAft>
                          <a:spcPct val="0"/>
                        </a:spcAft>
                        <a:buClrTx/>
                        <a:buSzTx/>
                        <a:buFontTx/>
                        <a:buNone/>
                        <a:tabLst/>
                      </a:pPr>
                      <a:r>
                        <a:rPr kumimoji="0" lang="es-ES_tradnl" sz="800" b="0" i="0" u="none" strike="noStrike" cap="none" normalizeH="0" baseline="0">
                          <a:ln>
                            <a:noFill/>
                          </a:ln>
                          <a:solidFill>
                            <a:srgbClr val="646567"/>
                          </a:solidFill>
                          <a:effectLst/>
                          <a:latin typeface="Gotham Book" charset="0"/>
                          <a:ea typeface="ＭＳ Ｐゴシック" charset="0"/>
                          <a:cs typeface="Gotham Book" charset="0"/>
                        </a:rPr>
                        <a:t>IX, X, XI, (XII)</a:t>
                      </a:r>
                    </a:p>
                  </a:txBody>
                  <a:tcPr marL="0" marR="0" marT="0" marB="0" anchor="ctr" horzOverflow="overflow">
                    <a:lnL>
                      <a:noFill/>
                    </a:lnL>
                    <a:lnR>
                      <a:noFill/>
                    </a:lnR>
                    <a:lnT w="12700" cap="flat" cmpd="sng" algn="ctr">
                      <a:solidFill>
                        <a:srgbClr val="A45AAA"/>
                      </a:solidFill>
                      <a:prstDash val="solid"/>
                      <a:round/>
                      <a:headEnd type="none" w="med" len="med"/>
                      <a:tailEnd type="none" w="med" len="med"/>
                    </a:lnT>
                    <a:lnB w="12700" cap="flat" cmpd="sng" algn="ctr">
                      <a:solidFill>
                        <a:srgbClr val="A45AAA"/>
                      </a:solidFill>
                      <a:prstDash val="solid"/>
                      <a:round/>
                      <a:headEnd type="none" w="med" len="med"/>
                      <a:tailEnd type="none" w="med" len="med"/>
                    </a:lnB>
                    <a:lnTlToBr>
                      <a:noFill/>
                    </a:lnTlToBr>
                    <a:lnBlToTr>
                      <a:noFill/>
                    </a:lnBlToTr>
                    <a:noFill/>
                  </a:tcPr>
                </a:tc>
                <a:tc>
                  <a:txBody>
                    <a:bodyPr/>
                    <a:lstStyle/>
                    <a:p>
                      <a:pPr marL="34925" marR="0" lvl="0" indent="0" algn="l" defTabSz="914400" rtl="0" eaLnBrk="1" fontAlgn="base" latinLnBrk="0" hangingPunct="1">
                        <a:lnSpc>
                          <a:spcPct val="100000"/>
                        </a:lnSpc>
                        <a:spcBef>
                          <a:spcPts val="225"/>
                        </a:spcBef>
                        <a:spcAft>
                          <a:spcPct val="0"/>
                        </a:spcAft>
                        <a:buClrTx/>
                        <a:buSzTx/>
                        <a:buFontTx/>
                        <a:buNone/>
                        <a:tabLst/>
                      </a:pPr>
                      <a:r>
                        <a:rPr kumimoji="0" lang="es-ES_tradnl" sz="800" b="0" i="0" u="none" strike="noStrike" cap="none" normalizeH="0" baseline="0">
                          <a:ln>
                            <a:noFill/>
                          </a:ln>
                          <a:solidFill>
                            <a:srgbClr val="646567"/>
                          </a:solidFill>
                          <a:effectLst/>
                          <a:latin typeface="Gotham Book" charset="0"/>
                          <a:ea typeface="ＭＳ Ｐゴシック" charset="0"/>
                          <a:cs typeface="Gotham Book" charset="0"/>
                        </a:rPr>
                        <a:t>Dolor occipital irradiado a vértex y hombro/cuello y oído ipsilateral</a:t>
                      </a:r>
                    </a:p>
                    <a:p>
                      <a:pPr marL="34925" marR="0" lvl="0" indent="0" algn="l" defTabSz="914400" rtl="0" eaLnBrk="1" fontAlgn="base" latinLnBrk="0" hangingPunct="1">
                        <a:lnSpc>
                          <a:spcPct val="100000"/>
                        </a:lnSpc>
                        <a:spcBef>
                          <a:spcPts val="225"/>
                        </a:spcBef>
                        <a:spcAft>
                          <a:spcPct val="0"/>
                        </a:spcAft>
                        <a:buClrTx/>
                        <a:buSzTx/>
                        <a:buFontTx/>
                        <a:buNone/>
                        <a:tabLst/>
                      </a:pPr>
                      <a:r>
                        <a:rPr kumimoji="0" lang="es-ES_tradnl" sz="800" b="0" i="0" u="none" strike="noStrike" cap="none" normalizeH="0" baseline="0">
                          <a:ln>
                            <a:noFill/>
                          </a:ln>
                          <a:solidFill>
                            <a:srgbClr val="646567"/>
                          </a:solidFill>
                          <a:effectLst/>
                          <a:latin typeface="Gotham Book" charset="0"/>
                          <a:ea typeface="ＭＳ Ｐゴシック" charset="0"/>
                          <a:cs typeface="Gotham Book" charset="0"/>
                        </a:rPr>
                        <a:t>Dolor hmov cabeza</a:t>
                      </a:r>
                    </a:p>
                    <a:p>
                      <a:pPr marL="34925" marR="0" lvl="0" indent="0" algn="l" defTabSz="914400" rtl="0" eaLnBrk="1" fontAlgn="base" latinLnBrk="0" hangingPunct="1">
                        <a:lnSpc>
                          <a:spcPct val="100000"/>
                        </a:lnSpc>
                        <a:spcBef>
                          <a:spcPts val="225"/>
                        </a:spcBef>
                        <a:spcAft>
                          <a:spcPct val="0"/>
                        </a:spcAft>
                        <a:buClrTx/>
                        <a:buSzTx/>
                        <a:buFontTx/>
                        <a:buNone/>
                        <a:tabLst/>
                      </a:pPr>
                      <a:r>
                        <a:rPr kumimoji="0" lang="es-ES_tradnl" sz="800" b="0" i="0" u="none" strike="noStrike" cap="none" normalizeH="0" baseline="0">
                          <a:ln>
                            <a:noFill/>
                          </a:ln>
                          <a:solidFill>
                            <a:srgbClr val="646567"/>
                          </a:solidFill>
                          <a:effectLst/>
                          <a:latin typeface="Gotham Book" charset="0"/>
                          <a:ea typeface="ＭＳ Ｐゴシック" charset="0"/>
                          <a:cs typeface="Gotham Book" charset="0"/>
                        </a:rPr>
                        <a:t>Debilidad local</a:t>
                      </a:r>
                    </a:p>
                    <a:p>
                      <a:pPr marL="34925" marR="0" lvl="0" indent="0" algn="l" defTabSz="914400" rtl="0" eaLnBrk="1" fontAlgn="base" latinLnBrk="0" hangingPunct="1">
                        <a:lnSpc>
                          <a:spcPct val="100000"/>
                        </a:lnSpc>
                        <a:spcBef>
                          <a:spcPts val="225"/>
                        </a:spcBef>
                        <a:spcAft>
                          <a:spcPct val="0"/>
                        </a:spcAft>
                        <a:buClrTx/>
                        <a:buSzTx/>
                        <a:buFontTx/>
                        <a:buNone/>
                        <a:tabLst/>
                      </a:pPr>
                      <a:r>
                        <a:rPr kumimoji="0" lang="es-ES_tradnl" sz="800" b="0" i="0" u="none" strike="noStrike" cap="none" normalizeH="0" baseline="0">
                          <a:ln>
                            <a:noFill/>
                          </a:ln>
                          <a:solidFill>
                            <a:srgbClr val="646567"/>
                          </a:solidFill>
                          <a:effectLst/>
                          <a:latin typeface="Gotham Book" charset="0"/>
                          <a:ea typeface="ＭＳ Ｐゴシック" charset="0"/>
                          <a:cs typeface="Gotham Book" charset="0"/>
                        </a:rPr>
                        <a:t>Dolor lancinante  en garganta (neuralgia del glosofaríngeo)</a:t>
                      </a:r>
                    </a:p>
                  </a:txBody>
                  <a:tcPr marL="0" marR="0" marT="0" marB="0" anchor="ctr" horzOverflow="overflow">
                    <a:lnL>
                      <a:noFill/>
                    </a:lnL>
                    <a:lnR>
                      <a:noFill/>
                    </a:lnR>
                    <a:lnT w="12700" cap="flat" cmpd="sng" algn="ctr">
                      <a:solidFill>
                        <a:srgbClr val="A45AAA"/>
                      </a:solidFill>
                      <a:prstDash val="solid"/>
                      <a:round/>
                      <a:headEnd type="none" w="med" len="med"/>
                      <a:tailEnd type="none" w="med" len="med"/>
                    </a:lnT>
                    <a:lnB w="12700" cap="flat" cmpd="sng" algn="ctr">
                      <a:solidFill>
                        <a:srgbClr val="A45AAA"/>
                      </a:solidFill>
                      <a:prstDash val="solid"/>
                      <a:round/>
                      <a:headEnd type="none" w="med" len="med"/>
                      <a:tailEnd type="none" w="med" len="med"/>
                    </a:lnB>
                    <a:lnTlToBr>
                      <a:noFill/>
                    </a:lnTlToBr>
                    <a:lnBlToTr>
                      <a:noFill/>
                    </a:lnBlToTr>
                    <a:noFill/>
                  </a:tcPr>
                </a:tc>
                <a:tc>
                  <a:txBody>
                    <a:bodyPr/>
                    <a:lstStyle/>
                    <a:p>
                      <a:pPr marL="34925" marR="0" lvl="0" indent="0" algn="l" defTabSz="914400" rtl="0" eaLnBrk="1" fontAlgn="base" latinLnBrk="0" hangingPunct="1">
                        <a:lnSpc>
                          <a:spcPct val="90000"/>
                        </a:lnSpc>
                        <a:spcBef>
                          <a:spcPts val="225"/>
                        </a:spcBef>
                        <a:spcAft>
                          <a:spcPct val="0"/>
                        </a:spcAft>
                        <a:buClrTx/>
                        <a:buSzTx/>
                        <a:buFontTx/>
                        <a:buNone/>
                        <a:tabLst/>
                      </a:pP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Disartria</a:t>
                      </a:r>
                    </a:p>
                    <a:p>
                      <a:pPr marL="34925" marR="0" lvl="0" indent="0" algn="l" defTabSz="914400" rtl="0" eaLnBrk="1" fontAlgn="base" latinLnBrk="0" hangingPunct="1">
                        <a:lnSpc>
                          <a:spcPct val="90000"/>
                        </a:lnSpc>
                        <a:spcBef>
                          <a:spcPts val="225"/>
                        </a:spcBef>
                        <a:spcAft>
                          <a:spcPct val="0"/>
                        </a:spcAft>
                        <a:buClrTx/>
                        <a:buSzTx/>
                        <a:buFontTx/>
                        <a:buNone/>
                        <a:tabLst/>
                      </a:pP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Disfagia, debilidad: paladar, faringe, laringe, ronquera, cambios voz</a:t>
                      </a:r>
                    </a:p>
                    <a:p>
                      <a:pPr marL="34925" marR="0" lvl="0" indent="0" algn="l" defTabSz="914400" rtl="0" eaLnBrk="1" fontAlgn="base" latinLnBrk="0" hangingPunct="1">
                        <a:lnSpc>
                          <a:spcPct val="90000"/>
                        </a:lnSpc>
                        <a:spcBef>
                          <a:spcPts val="225"/>
                        </a:spcBef>
                        <a:spcAft>
                          <a:spcPct val="0"/>
                        </a:spcAft>
                        <a:buClrTx/>
                        <a:buSzTx/>
                        <a:buFontTx/>
                        <a:buNone/>
                        <a:tabLst/>
                      </a:pP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Infrecuente: debilidad y atrofia ECM </a:t>
                      </a:r>
                      <a:r>
                        <a:rPr kumimoji="0" lang="es-ES_tradnl" sz="800" b="0" i="0" u="none" strike="noStrike" cap="none" normalizeH="0" baseline="0" dirty="0" err="1">
                          <a:ln>
                            <a:noFill/>
                          </a:ln>
                          <a:solidFill>
                            <a:srgbClr val="646567"/>
                          </a:solidFill>
                          <a:effectLst/>
                          <a:latin typeface="Gotham Book" charset="0"/>
                          <a:ea typeface="ＭＳ Ｐゴシック" charset="0"/>
                          <a:cs typeface="Gotham Book" charset="0"/>
                        </a:rPr>
                        <a:t>ipsilateral</a:t>
                      </a: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 parte </a:t>
                      </a:r>
                      <a:r>
                        <a:rPr kumimoji="0" lang="es-ES_tradnl" sz="800" b="0" i="0" u="none" strike="noStrike" cap="none" normalizeH="0" baseline="0" dirty="0" err="1">
                          <a:ln>
                            <a:noFill/>
                          </a:ln>
                          <a:solidFill>
                            <a:srgbClr val="646567"/>
                          </a:solidFill>
                          <a:effectLst/>
                          <a:latin typeface="Gotham Book" charset="0"/>
                          <a:ea typeface="ＭＳ Ｐゴシック" charset="0"/>
                          <a:cs typeface="Gotham Book" charset="0"/>
                        </a:rPr>
                        <a:t>sup</a:t>
                      </a: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 del trapecio, debilidad lengua</a:t>
                      </a:r>
                    </a:p>
                    <a:p>
                      <a:pPr marL="34925" marR="0" lvl="0" indent="0" algn="l" defTabSz="914400" rtl="0" eaLnBrk="1" fontAlgn="base" latinLnBrk="0" hangingPunct="1">
                        <a:lnSpc>
                          <a:spcPct val="90000"/>
                        </a:lnSpc>
                        <a:spcBef>
                          <a:spcPts val="225"/>
                        </a:spcBef>
                        <a:spcAft>
                          <a:spcPct val="0"/>
                        </a:spcAft>
                        <a:buClrTx/>
                        <a:buSzTx/>
                        <a:buFontTx/>
                        <a:buNone/>
                        <a:tabLst/>
                      </a:pP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Neuralgia del glosofaríngeo + síncope</a:t>
                      </a:r>
                    </a:p>
                    <a:p>
                      <a:pPr marL="34925" marR="0" lvl="0" indent="0" algn="l" defTabSz="914400" rtl="0" eaLnBrk="1" fontAlgn="base" latinLnBrk="0" hangingPunct="1">
                        <a:lnSpc>
                          <a:spcPct val="90000"/>
                        </a:lnSpc>
                        <a:spcBef>
                          <a:spcPts val="225"/>
                        </a:spcBef>
                        <a:spcAft>
                          <a:spcPct val="0"/>
                        </a:spcAft>
                        <a:buClrTx/>
                        <a:buSzTx/>
                        <a:buFontTx/>
                        <a:buNone/>
                        <a:tabLst/>
                      </a:pP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Tumor hacia el techo de la fosa: sordera</a:t>
                      </a:r>
                    </a:p>
                    <a:p>
                      <a:pPr marL="34925" marR="0" lvl="0" indent="0" algn="l" defTabSz="914400" rtl="0" eaLnBrk="1" fontAlgn="base" latinLnBrk="0" hangingPunct="1">
                        <a:lnSpc>
                          <a:spcPct val="90000"/>
                        </a:lnSpc>
                        <a:spcBef>
                          <a:spcPts val="225"/>
                        </a:spcBef>
                        <a:spcAft>
                          <a:spcPct val="0"/>
                        </a:spcAft>
                        <a:buClrTx/>
                        <a:buSzTx/>
                        <a:buFontTx/>
                        <a:buNone/>
                        <a:tabLst/>
                      </a:pP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Tumor hacia la fosa craneal posterior: cefalea</a:t>
                      </a:r>
                    </a:p>
                  </a:txBody>
                  <a:tcPr marL="0" marR="0" marT="0" marB="0" anchor="ctr" horzOverflow="overflow">
                    <a:lnL>
                      <a:noFill/>
                    </a:lnL>
                    <a:lnR>
                      <a:noFill/>
                    </a:lnR>
                    <a:lnT w="12700" cap="flat" cmpd="sng" algn="ctr">
                      <a:solidFill>
                        <a:srgbClr val="A45AAA"/>
                      </a:solidFill>
                      <a:prstDash val="solid"/>
                      <a:round/>
                      <a:headEnd type="none" w="med" len="med"/>
                      <a:tailEnd type="none" w="med" len="med"/>
                    </a:lnT>
                    <a:lnB w="12700" cap="flat" cmpd="sng" algn="ctr">
                      <a:solidFill>
                        <a:srgbClr val="A45AAA"/>
                      </a:solidFill>
                      <a:prstDash val="solid"/>
                      <a:round/>
                      <a:headEnd type="none" w="med" len="med"/>
                      <a:tailEnd type="none" w="med" len="med"/>
                    </a:lnB>
                    <a:lnTlToBr>
                      <a:noFill/>
                    </a:lnTlToBr>
                    <a:lnBlToTr>
                      <a:noFill/>
                    </a:lnBlToTr>
                    <a:noFill/>
                  </a:tcPr>
                </a:tc>
              </a:tr>
              <a:tr h="637255">
                <a:tc>
                  <a:txBody>
                    <a:bodyPr/>
                    <a:lstStyle/>
                    <a:p>
                      <a:pPr marL="34925" marR="0" lvl="0" indent="0" algn="l" defTabSz="914400" rtl="0" eaLnBrk="1" fontAlgn="base" latinLnBrk="0" hangingPunct="1">
                        <a:lnSpc>
                          <a:spcPct val="100000"/>
                        </a:lnSpc>
                        <a:spcBef>
                          <a:spcPts val="225"/>
                        </a:spcBef>
                        <a:spcAft>
                          <a:spcPct val="0"/>
                        </a:spcAft>
                        <a:buClrTx/>
                        <a:buSzTx/>
                        <a:buFontTx/>
                        <a:buNone/>
                        <a:tabLst/>
                      </a:pPr>
                      <a:r>
                        <a:rPr kumimoji="0" lang="es-ES_tradnl" sz="800" b="0" i="0" u="none" strike="noStrike" cap="none" normalizeH="0" baseline="0">
                          <a:ln>
                            <a:noFill/>
                          </a:ln>
                          <a:solidFill>
                            <a:srgbClr val="646567"/>
                          </a:solidFill>
                          <a:effectLst/>
                          <a:latin typeface="Gotham Book" charset="0"/>
                          <a:ea typeface="ＭＳ Ｐゴシック" charset="0"/>
                          <a:cs typeface="Gotham Book" charset="0"/>
                        </a:rPr>
                        <a:t>S. orbitario</a:t>
                      </a:r>
                    </a:p>
                  </a:txBody>
                  <a:tcPr marL="0" marR="0" marT="0" marB="0" anchor="ctr" horzOverflow="overflow">
                    <a:lnL>
                      <a:noFill/>
                    </a:lnL>
                    <a:lnR>
                      <a:noFill/>
                    </a:lnR>
                    <a:lnT w="12700" cap="flat" cmpd="sng" algn="ctr">
                      <a:solidFill>
                        <a:srgbClr val="A45AAA"/>
                      </a:solidFill>
                      <a:prstDash val="solid"/>
                      <a:round/>
                      <a:headEnd type="none" w="med" len="med"/>
                      <a:tailEnd type="none" w="med" len="med"/>
                    </a:lnT>
                    <a:lnB w="12700" cap="flat" cmpd="sng" algn="ctr">
                      <a:solidFill>
                        <a:srgbClr val="A45AAA"/>
                      </a:solidFill>
                      <a:prstDash val="solid"/>
                      <a:round/>
                      <a:headEnd type="none" w="med" len="med"/>
                      <a:tailEnd type="none" w="med" len="med"/>
                    </a:lnB>
                    <a:lnTlToBr>
                      <a:noFill/>
                    </a:lnTlToBr>
                    <a:lnBlToTr>
                      <a:noFill/>
                    </a:lnBlToTr>
                    <a:solidFill>
                      <a:srgbClr val="DECBE3"/>
                    </a:solidFill>
                  </a:tcPr>
                </a:tc>
                <a:tc>
                  <a:txBody>
                    <a:bodyPr/>
                    <a:lstStyle/>
                    <a:p>
                      <a:pPr marL="34925" marR="0" lvl="0" indent="0" algn="l" defTabSz="914400" rtl="0" eaLnBrk="1" fontAlgn="base" latinLnBrk="0" hangingPunct="1">
                        <a:lnSpc>
                          <a:spcPct val="90000"/>
                        </a:lnSpc>
                        <a:spcBef>
                          <a:spcPts val="225"/>
                        </a:spcBef>
                        <a:spcAft>
                          <a:spcPct val="0"/>
                        </a:spcAft>
                        <a:buClrTx/>
                        <a:buSzTx/>
                        <a:buFontTx/>
                        <a:buNone/>
                        <a:tabLst/>
                      </a:pPr>
                      <a:r>
                        <a:rPr kumimoji="0" lang="es-ES_tradnl" sz="800" b="0" i="0" u="none" strike="noStrike" cap="none" normalizeH="0" baseline="0">
                          <a:ln>
                            <a:noFill/>
                          </a:ln>
                          <a:solidFill>
                            <a:srgbClr val="646567"/>
                          </a:solidFill>
                          <a:effectLst/>
                          <a:latin typeface="Gotham Book" charset="0"/>
                          <a:ea typeface="ＭＳ Ｐゴシック" charset="0"/>
                          <a:cs typeface="Gotham Book" charset="0"/>
                        </a:rPr>
                        <a:t>III, IV, VI, V1</a:t>
                      </a:r>
                    </a:p>
                  </a:txBody>
                  <a:tcPr marL="0" marR="0" marT="0" marB="0" anchor="ctr" horzOverflow="overflow">
                    <a:lnL>
                      <a:noFill/>
                    </a:lnL>
                    <a:lnR>
                      <a:noFill/>
                    </a:lnR>
                    <a:lnT w="12700" cap="flat" cmpd="sng" algn="ctr">
                      <a:solidFill>
                        <a:srgbClr val="A45AAA"/>
                      </a:solidFill>
                      <a:prstDash val="solid"/>
                      <a:round/>
                      <a:headEnd type="none" w="med" len="med"/>
                      <a:tailEnd type="none" w="med" len="med"/>
                    </a:lnT>
                    <a:lnB w="12700" cap="flat" cmpd="sng" algn="ctr">
                      <a:solidFill>
                        <a:srgbClr val="A45AAA"/>
                      </a:solidFill>
                      <a:prstDash val="solid"/>
                      <a:round/>
                      <a:headEnd type="none" w="med" len="med"/>
                      <a:tailEnd type="none" w="med" len="med"/>
                    </a:lnB>
                    <a:lnTlToBr>
                      <a:noFill/>
                    </a:lnTlToBr>
                    <a:lnBlToTr>
                      <a:noFill/>
                    </a:lnBlToTr>
                    <a:noFill/>
                  </a:tcPr>
                </a:tc>
                <a:tc>
                  <a:txBody>
                    <a:bodyPr/>
                    <a:lstStyle/>
                    <a:p>
                      <a:pPr marL="34925" marR="0" lvl="0" indent="0" algn="l" defTabSz="914400" rtl="0" eaLnBrk="1" fontAlgn="base" latinLnBrk="0" hangingPunct="1">
                        <a:lnSpc>
                          <a:spcPct val="90000"/>
                        </a:lnSpc>
                        <a:spcBef>
                          <a:spcPts val="225"/>
                        </a:spcBef>
                        <a:spcAft>
                          <a:spcPct val="0"/>
                        </a:spcAft>
                        <a:buClrTx/>
                        <a:buSzTx/>
                        <a:buFontTx/>
                        <a:buNone/>
                        <a:tabLst/>
                      </a:pPr>
                      <a:r>
                        <a:rPr kumimoji="0" lang="es-ES_tradnl" sz="800" b="0" i="0" u="none" strike="noStrike" cap="none" normalizeH="0" baseline="0">
                          <a:ln>
                            <a:noFill/>
                          </a:ln>
                          <a:solidFill>
                            <a:srgbClr val="646567"/>
                          </a:solidFill>
                          <a:effectLst/>
                          <a:latin typeface="Gotham Book" charset="0"/>
                          <a:ea typeface="ＭＳ Ｐゴシック" charset="0"/>
                          <a:cs typeface="Gotham Book" charset="0"/>
                        </a:rPr>
                        <a:t>Dolor sordo retro y supraorbitario del  lado afecto, cefalea</a:t>
                      </a:r>
                    </a:p>
                    <a:p>
                      <a:pPr marL="34925" marR="0" lvl="0" indent="0" algn="l" defTabSz="914400" rtl="0" eaLnBrk="1" fontAlgn="base" latinLnBrk="0" hangingPunct="1">
                        <a:lnSpc>
                          <a:spcPct val="90000"/>
                        </a:lnSpc>
                        <a:spcBef>
                          <a:spcPts val="225"/>
                        </a:spcBef>
                        <a:spcAft>
                          <a:spcPct val="0"/>
                        </a:spcAft>
                        <a:buClrTx/>
                        <a:buSzTx/>
                        <a:buFontTx/>
                        <a:buNone/>
                        <a:tabLst/>
                      </a:pPr>
                      <a:r>
                        <a:rPr kumimoji="0" lang="es-ES_tradnl" sz="800" b="0" i="0" u="none" strike="noStrike" cap="none" normalizeH="0" baseline="0">
                          <a:ln>
                            <a:noFill/>
                          </a:ln>
                          <a:solidFill>
                            <a:srgbClr val="646567"/>
                          </a:solidFill>
                          <a:effectLst/>
                          <a:latin typeface="Gotham Book" charset="0"/>
                          <a:ea typeface="ＭＳ Ｐゴシック" charset="0"/>
                          <a:cs typeface="Gotham Book" charset="0"/>
                        </a:rPr>
                        <a:t>Dolor lancinante en el territorio del nn.  oftálmico (a veces)</a:t>
                      </a:r>
                    </a:p>
                  </a:txBody>
                  <a:tcPr marL="0" marR="0" marT="0" marB="0" anchor="ctr" horzOverflow="overflow">
                    <a:lnL>
                      <a:noFill/>
                    </a:lnL>
                    <a:lnR>
                      <a:noFill/>
                    </a:lnR>
                    <a:lnT w="12700" cap="flat" cmpd="sng" algn="ctr">
                      <a:solidFill>
                        <a:srgbClr val="A45AAA"/>
                      </a:solidFill>
                      <a:prstDash val="solid"/>
                      <a:round/>
                      <a:headEnd type="none" w="med" len="med"/>
                      <a:tailEnd type="none" w="med" len="med"/>
                    </a:lnT>
                    <a:lnB w="12700" cap="flat" cmpd="sng" algn="ctr">
                      <a:solidFill>
                        <a:srgbClr val="A45AAA"/>
                      </a:solidFill>
                      <a:prstDash val="solid"/>
                      <a:round/>
                      <a:headEnd type="none" w="med" len="med"/>
                      <a:tailEnd type="none" w="med" len="med"/>
                    </a:lnB>
                    <a:lnTlToBr>
                      <a:noFill/>
                    </a:lnTlToBr>
                    <a:lnBlToTr>
                      <a:noFill/>
                    </a:lnBlToTr>
                    <a:noFill/>
                  </a:tcPr>
                </a:tc>
                <a:tc>
                  <a:txBody>
                    <a:bodyPr/>
                    <a:lstStyle/>
                    <a:p>
                      <a:pPr marL="34925" marR="0" lvl="0" indent="0" algn="l" defTabSz="914400" rtl="0" eaLnBrk="1" fontAlgn="base" latinLnBrk="0" hangingPunct="1">
                        <a:lnSpc>
                          <a:spcPct val="90000"/>
                        </a:lnSpc>
                        <a:spcBef>
                          <a:spcPts val="225"/>
                        </a:spcBef>
                        <a:spcAft>
                          <a:spcPct val="0"/>
                        </a:spcAft>
                        <a:buClrTx/>
                        <a:buSzTx/>
                        <a:buFontTx/>
                        <a:buNone/>
                        <a:tabLst/>
                      </a:pPr>
                      <a:r>
                        <a:rPr kumimoji="0" lang="es-ES_tradnl" sz="800" b="0" i="0" u="none" strike="noStrike" cap="none" normalizeH="0" baseline="0" dirty="0" err="1">
                          <a:ln>
                            <a:noFill/>
                          </a:ln>
                          <a:solidFill>
                            <a:srgbClr val="646567"/>
                          </a:solidFill>
                          <a:effectLst/>
                          <a:latin typeface="Gotham Book" charset="0"/>
                          <a:ea typeface="ＭＳ Ｐゴシック" charset="0"/>
                          <a:cs typeface="Gotham Book" charset="0"/>
                        </a:rPr>
                        <a:t>Diplopia</a:t>
                      </a: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 </a:t>
                      </a:r>
                      <a:r>
                        <a:rPr kumimoji="0" lang="es-ES_tradnl" sz="800" b="0" i="0" u="none" strike="noStrike" cap="none" normalizeH="0" baseline="0" dirty="0" err="1">
                          <a:ln>
                            <a:noFill/>
                          </a:ln>
                          <a:solidFill>
                            <a:srgbClr val="646567"/>
                          </a:solidFill>
                          <a:effectLst/>
                          <a:latin typeface="Gotham Book" charset="0"/>
                          <a:ea typeface="ＭＳ Ｐゴシック" charset="0"/>
                          <a:cs typeface="Gotham Book" charset="0"/>
                        </a:rPr>
                        <a:t>oftalmoplejia</a:t>
                      </a: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 </a:t>
                      </a:r>
                      <a:r>
                        <a:rPr kumimoji="0" lang="es-ES_tradnl" sz="800" b="0" i="0" u="none" strike="noStrike" cap="none" normalizeH="0" baseline="0" dirty="0" err="1">
                          <a:ln>
                            <a:noFill/>
                          </a:ln>
                          <a:solidFill>
                            <a:srgbClr val="646567"/>
                          </a:solidFill>
                          <a:effectLst/>
                          <a:latin typeface="Gotham Book" charset="0"/>
                          <a:ea typeface="ＭＳ Ｐゴシック" charset="0"/>
                          <a:cs typeface="Gotham Book" charset="0"/>
                        </a:rPr>
                        <a:t>ptosis</a:t>
                      </a: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 </a:t>
                      </a:r>
                      <a:r>
                        <a:rPr kumimoji="0" lang="es-ES_tradnl" sz="800" b="0" i="0" u="none" strike="noStrike" cap="none" normalizeH="0" baseline="0" dirty="0" err="1">
                          <a:ln>
                            <a:noFill/>
                          </a:ln>
                          <a:solidFill>
                            <a:srgbClr val="646567"/>
                          </a:solidFill>
                          <a:effectLst/>
                          <a:latin typeface="Gotham Book" charset="0"/>
                          <a:ea typeface="ＭＳ Ｐゴシック" charset="0"/>
                          <a:cs typeface="Gotham Book" charset="0"/>
                        </a:rPr>
                        <a:t>equímosis</a:t>
                      </a: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 ocular, sudoración </a:t>
                      </a:r>
                      <a:r>
                        <a:rPr kumimoji="0" lang="es-ES_tradnl" sz="800" b="0" i="0" u="none" strike="noStrike" cap="none" normalizeH="0" baseline="0" dirty="0" err="1">
                          <a:ln>
                            <a:noFill/>
                          </a:ln>
                          <a:solidFill>
                            <a:srgbClr val="646567"/>
                          </a:solidFill>
                          <a:effectLst/>
                          <a:latin typeface="Gotham Book" charset="0"/>
                          <a:ea typeface="ＭＳ Ｐゴシック" charset="0"/>
                          <a:cs typeface="Gotham Book" charset="0"/>
                        </a:rPr>
                        <a:t>periorbitaria</a:t>
                      </a: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 parálisis del oblicuo externo, </a:t>
                      </a:r>
                      <a:r>
                        <a:rPr kumimoji="0" lang="es-ES_tradnl" sz="800" b="0" i="0" u="none" strike="noStrike" cap="none" normalizeH="0" baseline="0" dirty="0" err="1">
                          <a:ln>
                            <a:noFill/>
                          </a:ln>
                          <a:solidFill>
                            <a:srgbClr val="646567"/>
                          </a:solidFill>
                          <a:effectLst/>
                          <a:latin typeface="Gotham Book" charset="0"/>
                          <a:ea typeface="ＭＳ Ｐゴシック" charset="0"/>
                          <a:cs typeface="Gotham Book" charset="0"/>
                        </a:rPr>
                        <a:t>papiledema</a:t>
                      </a: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 </a:t>
                      </a:r>
                      <a:r>
                        <a:rPr kumimoji="0" lang="es-ES_tradnl" sz="800" b="0" i="0" u="none" strike="noStrike" cap="none" normalizeH="0" baseline="0" dirty="0" err="1">
                          <a:ln>
                            <a:noFill/>
                          </a:ln>
                          <a:solidFill>
                            <a:srgbClr val="646567"/>
                          </a:solidFill>
                          <a:effectLst/>
                          <a:latin typeface="Gotham Book" charset="0"/>
                          <a:ea typeface="ＭＳ Ｐゴシック" charset="0"/>
                          <a:cs typeface="Gotham Book" charset="0"/>
                        </a:rPr>
                        <a:t>ipsilateral</a:t>
                      </a: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 </a:t>
                      </a:r>
                      <a:r>
                        <a:rPr kumimoji="0" lang="es-ES_tradnl" sz="800" b="0" i="0" u="none" strike="noStrike" cap="none" normalizeH="0" baseline="0" dirty="0" err="1">
                          <a:ln>
                            <a:noFill/>
                          </a:ln>
                          <a:solidFill>
                            <a:srgbClr val="646567"/>
                          </a:solidFill>
                          <a:effectLst/>
                          <a:latin typeface="Gotham Book" charset="0"/>
                          <a:ea typeface="ＭＳ Ｐゴシック" charset="0"/>
                          <a:cs typeface="Gotham Book" charset="0"/>
                        </a:rPr>
                        <a:t>hipoestesia</a:t>
                      </a: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 en V1</a:t>
                      </a:r>
                    </a:p>
                    <a:p>
                      <a:pPr marL="34925" marR="0" lvl="0" indent="0" algn="l" defTabSz="914400" rtl="0" eaLnBrk="1" fontAlgn="base" latinLnBrk="0" hangingPunct="1">
                        <a:lnSpc>
                          <a:spcPct val="90000"/>
                        </a:lnSpc>
                        <a:spcBef>
                          <a:spcPts val="225"/>
                        </a:spcBef>
                        <a:spcAft>
                          <a:spcPct val="0"/>
                        </a:spcAft>
                        <a:buClrTx/>
                        <a:buSzTx/>
                        <a:buFontTx/>
                        <a:buNone/>
                        <a:tabLst/>
                      </a:pP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Visión borrosa</a:t>
                      </a:r>
                    </a:p>
                    <a:p>
                      <a:pPr marL="34925" marR="0" lvl="0" indent="0" algn="l" defTabSz="914400" rtl="0" eaLnBrk="1" fontAlgn="base" latinLnBrk="0" hangingPunct="1">
                        <a:lnSpc>
                          <a:spcPct val="90000"/>
                        </a:lnSpc>
                        <a:spcBef>
                          <a:spcPts val="225"/>
                        </a:spcBef>
                        <a:spcAft>
                          <a:spcPct val="0"/>
                        </a:spcAft>
                        <a:buClrTx/>
                        <a:buSzTx/>
                        <a:buFontTx/>
                        <a:buNone/>
                        <a:tabLst/>
                      </a:pP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Puede palparse el tumor</a:t>
                      </a:r>
                    </a:p>
                  </a:txBody>
                  <a:tcPr marL="0" marR="0" marT="0" marB="0" anchor="ctr" horzOverflow="overflow">
                    <a:lnL>
                      <a:noFill/>
                    </a:lnL>
                    <a:lnR>
                      <a:noFill/>
                    </a:lnR>
                    <a:lnT w="12700" cap="flat" cmpd="sng" algn="ctr">
                      <a:solidFill>
                        <a:srgbClr val="A45AAA"/>
                      </a:solidFill>
                      <a:prstDash val="solid"/>
                      <a:round/>
                      <a:headEnd type="none" w="med" len="med"/>
                      <a:tailEnd type="none" w="med" len="med"/>
                    </a:lnT>
                    <a:lnB w="12700" cap="flat" cmpd="sng" algn="ctr">
                      <a:solidFill>
                        <a:srgbClr val="A45AAA"/>
                      </a:solidFill>
                      <a:prstDash val="solid"/>
                      <a:round/>
                      <a:headEnd type="none" w="med" len="med"/>
                      <a:tailEnd type="none" w="med" len="med"/>
                    </a:lnB>
                    <a:lnTlToBr>
                      <a:noFill/>
                    </a:lnTlToBr>
                    <a:lnBlToTr>
                      <a:noFill/>
                    </a:lnBlToTr>
                    <a:noFill/>
                  </a:tcPr>
                </a:tc>
              </a:tr>
              <a:tr h="723290">
                <a:tc>
                  <a:txBody>
                    <a:bodyPr/>
                    <a:lstStyle/>
                    <a:p>
                      <a:pPr marL="34925" marR="0" lvl="0" indent="0" algn="l" defTabSz="914400" rtl="0" eaLnBrk="1" fontAlgn="base" latinLnBrk="0" hangingPunct="1">
                        <a:lnSpc>
                          <a:spcPct val="100000"/>
                        </a:lnSpc>
                        <a:spcBef>
                          <a:spcPts val="225"/>
                        </a:spcBef>
                        <a:spcAft>
                          <a:spcPct val="0"/>
                        </a:spcAft>
                        <a:buClrTx/>
                        <a:buSzTx/>
                        <a:buFontTx/>
                        <a:buNone/>
                        <a:tabLst/>
                      </a:pPr>
                      <a:r>
                        <a:rPr kumimoji="0" lang="es-ES_tradnl" sz="800" b="0" i="0" u="none" strike="noStrike" cap="none" normalizeH="0" baseline="0">
                          <a:ln>
                            <a:noFill/>
                          </a:ln>
                          <a:solidFill>
                            <a:srgbClr val="646567"/>
                          </a:solidFill>
                          <a:effectLst/>
                          <a:latin typeface="Gotham Book" charset="0"/>
                          <a:ea typeface="ＭＳ Ｐゴシック" charset="0"/>
                          <a:cs typeface="Gotham Book" charset="0"/>
                        </a:rPr>
                        <a:t>S. del seno  cavernoso  (paraselar)</a:t>
                      </a:r>
                    </a:p>
                  </a:txBody>
                  <a:tcPr marL="0" marR="0" marT="0" marB="0" anchor="ctr" horzOverflow="overflow">
                    <a:lnL>
                      <a:noFill/>
                    </a:lnL>
                    <a:lnR>
                      <a:noFill/>
                    </a:lnR>
                    <a:lnT w="12700" cap="flat" cmpd="sng" algn="ctr">
                      <a:solidFill>
                        <a:srgbClr val="A45AAA"/>
                      </a:solidFill>
                      <a:prstDash val="solid"/>
                      <a:round/>
                      <a:headEnd type="none" w="med" len="med"/>
                      <a:tailEnd type="none" w="med" len="med"/>
                    </a:lnT>
                    <a:lnB w="12700" cap="flat" cmpd="sng" algn="ctr">
                      <a:solidFill>
                        <a:srgbClr val="A45AAA"/>
                      </a:solidFill>
                      <a:prstDash val="solid"/>
                      <a:round/>
                      <a:headEnd type="none" w="med" len="med"/>
                      <a:tailEnd type="none" w="med" len="med"/>
                    </a:lnB>
                    <a:lnTlToBr>
                      <a:noFill/>
                    </a:lnTlToBr>
                    <a:lnBlToTr>
                      <a:noFill/>
                    </a:lnBlToTr>
                    <a:solidFill>
                      <a:srgbClr val="DECBE3"/>
                    </a:solidFill>
                  </a:tcPr>
                </a:tc>
                <a:tc>
                  <a:txBody>
                    <a:bodyPr/>
                    <a:lstStyle/>
                    <a:p>
                      <a:pPr marL="34925" marR="0" lvl="0" indent="0" algn="l" defTabSz="914400" rtl="0" eaLnBrk="1" fontAlgn="base" latinLnBrk="0" hangingPunct="1">
                        <a:lnSpc>
                          <a:spcPct val="100000"/>
                        </a:lnSpc>
                        <a:spcBef>
                          <a:spcPts val="225"/>
                        </a:spcBef>
                        <a:spcAft>
                          <a:spcPct val="0"/>
                        </a:spcAft>
                        <a:buClrTx/>
                        <a:buSzTx/>
                        <a:buFontTx/>
                        <a:buNone/>
                        <a:tabLst/>
                      </a:pPr>
                      <a:r>
                        <a:rPr kumimoji="0" lang="es-ES_tradnl" sz="800" b="0" i="0" u="none" strike="noStrike" cap="none" normalizeH="0" baseline="0">
                          <a:ln>
                            <a:noFill/>
                          </a:ln>
                          <a:solidFill>
                            <a:srgbClr val="646567"/>
                          </a:solidFill>
                          <a:effectLst/>
                          <a:latin typeface="Gotham Book" charset="0"/>
                          <a:ea typeface="ＭＳ Ｐゴシック" charset="0"/>
                          <a:cs typeface="Gotham Book" charset="0"/>
                        </a:rPr>
                        <a:t>III, IV, V, VI</a:t>
                      </a:r>
                    </a:p>
                  </a:txBody>
                  <a:tcPr marL="0" marR="0" marT="0" marB="0" anchor="ctr" horzOverflow="overflow">
                    <a:lnL>
                      <a:noFill/>
                    </a:lnL>
                    <a:lnR>
                      <a:noFill/>
                    </a:lnR>
                    <a:lnT w="12700" cap="flat" cmpd="sng" algn="ctr">
                      <a:solidFill>
                        <a:srgbClr val="A45AAA"/>
                      </a:solidFill>
                      <a:prstDash val="solid"/>
                      <a:round/>
                      <a:headEnd type="none" w="med" len="med"/>
                      <a:tailEnd type="none" w="med" len="med"/>
                    </a:lnT>
                    <a:lnB w="12700" cap="flat" cmpd="sng" algn="ctr">
                      <a:solidFill>
                        <a:srgbClr val="A45AAA"/>
                      </a:solidFill>
                      <a:prstDash val="solid"/>
                      <a:round/>
                      <a:headEnd type="none" w="med" len="med"/>
                      <a:tailEnd type="none" w="med" len="med"/>
                    </a:lnB>
                    <a:lnTlToBr>
                      <a:noFill/>
                    </a:lnTlToBr>
                    <a:lnBlToTr>
                      <a:noFill/>
                    </a:lnBlToTr>
                    <a:noFill/>
                  </a:tcPr>
                </a:tc>
                <a:tc>
                  <a:txBody>
                    <a:bodyPr/>
                    <a:lstStyle/>
                    <a:p>
                      <a:pPr marL="34925" marR="0" lvl="0" indent="0" algn="l" defTabSz="914400" rtl="0" eaLnBrk="1" fontAlgn="base" latinLnBrk="0" hangingPunct="1">
                        <a:lnSpc>
                          <a:spcPct val="100000"/>
                        </a:lnSpc>
                        <a:spcBef>
                          <a:spcPts val="225"/>
                        </a:spcBef>
                        <a:spcAft>
                          <a:spcPct val="0"/>
                        </a:spcAft>
                        <a:buClrTx/>
                        <a:buSzTx/>
                        <a:buFontTx/>
                        <a:buNone/>
                        <a:tabLst/>
                      </a:pP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Dolor sordo unilateral y cefalea </a:t>
                      </a:r>
                      <a:r>
                        <a:rPr kumimoji="0" lang="es-ES_tradnl" sz="800" b="0" i="0" u="none" strike="noStrike" cap="none" normalizeH="0" baseline="0" dirty="0" err="1">
                          <a:ln>
                            <a:noFill/>
                          </a:ln>
                          <a:solidFill>
                            <a:srgbClr val="646567"/>
                          </a:solidFill>
                          <a:effectLst/>
                          <a:latin typeface="Gotham Book" charset="0"/>
                          <a:ea typeface="ＭＳ Ｐゴシック" charset="0"/>
                          <a:cs typeface="Gotham Book" charset="0"/>
                        </a:rPr>
                        <a:t>supraor</a:t>
                      </a: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  </a:t>
                      </a:r>
                      <a:r>
                        <a:rPr kumimoji="0" lang="es-ES_tradnl" sz="800" b="0" i="0" u="none" strike="noStrike" cap="none" normalizeH="0" baseline="0" dirty="0" err="1">
                          <a:ln>
                            <a:noFill/>
                          </a:ln>
                          <a:solidFill>
                            <a:srgbClr val="646567"/>
                          </a:solidFill>
                          <a:effectLst/>
                          <a:latin typeface="Gotham Book" charset="0"/>
                          <a:ea typeface="ＭＳ Ｐゴシック" charset="0"/>
                          <a:cs typeface="Gotham Book" charset="0"/>
                        </a:rPr>
                        <a:t>bitaria</a:t>
                      </a: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 y frontal</a:t>
                      </a:r>
                    </a:p>
                    <a:p>
                      <a:pPr marL="34925" marR="0" lvl="0" indent="0" algn="l" defTabSz="914400" rtl="0" eaLnBrk="1" fontAlgn="base" latinLnBrk="0" hangingPunct="1">
                        <a:lnSpc>
                          <a:spcPct val="100000"/>
                        </a:lnSpc>
                        <a:spcBef>
                          <a:spcPts val="225"/>
                        </a:spcBef>
                        <a:spcAft>
                          <a:spcPct val="0"/>
                        </a:spcAft>
                        <a:buClrTx/>
                        <a:buSzTx/>
                        <a:buFontTx/>
                        <a:buNone/>
                        <a:tabLst/>
                      </a:pP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Dolor maxilar agudo,  lancinante en descargas</a:t>
                      </a:r>
                    </a:p>
                  </a:txBody>
                  <a:tcPr marL="0" marR="0" marT="0" marB="0" anchor="ctr" horzOverflow="overflow">
                    <a:lnL>
                      <a:noFill/>
                    </a:lnL>
                    <a:lnR>
                      <a:noFill/>
                    </a:lnR>
                    <a:lnT w="12700" cap="flat" cmpd="sng" algn="ctr">
                      <a:solidFill>
                        <a:srgbClr val="A45AAA"/>
                      </a:solidFill>
                      <a:prstDash val="solid"/>
                      <a:round/>
                      <a:headEnd type="none" w="med" len="med"/>
                      <a:tailEnd type="none" w="med" len="med"/>
                    </a:lnT>
                    <a:lnB w="12700" cap="flat" cmpd="sng" algn="ctr">
                      <a:solidFill>
                        <a:srgbClr val="A45AAA"/>
                      </a:solidFill>
                      <a:prstDash val="solid"/>
                      <a:round/>
                      <a:headEnd type="none" w="med" len="med"/>
                      <a:tailEnd type="none" w="med" len="med"/>
                    </a:lnB>
                    <a:lnTlToBr>
                      <a:noFill/>
                    </a:lnTlToBr>
                    <a:lnBlToTr>
                      <a:noFill/>
                    </a:lnBlToTr>
                    <a:noFill/>
                  </a:tcPr>
                </a:tc>
                <a:tc>
                  <a:txBody>
                    <a:bodyPr/>
                    <a:lstStyle/>
                    <a:p>
                      <a:pPr marL="34925" marR="0" lvl="0" indent="0" algn="l" defTabSz="914400" rtl="0" eaLnBrk="1" fontAlgn="base" latinLnBrk="0" hangingPunct="1">
                        <a:lnSpc>
                          <a:spcPct val="80000"/>
                        </a:lnSpc>
                        <a:spcBef>
                          <a:spcPts val="225"/>
                        </a:spcBef>
                        <a:spcAft>
                          <a:spcPct val="0"/>
                        </a:spcAft>
                        <a:buClrTx/>
                        <a:buSzTx/>
                        <a:buFontTx/>
                        <a:buNone/>
                        <a:tabLst/>
                      </a:pPr>
                      <a:r>
                        <a:rPr kumimoji="0" lang="es-ES_tradnl" sz="800" b="0" i="0" u="none" strike="noStrike" cap="none" normalizeH="0" baseline="0" dirty="0" err="1">
                          <a:ln>
                            <a:noFill/>
                          </a:ln>
                          <a:solidFill>
                            <a:srgbClr val="646567"/>
                          </a:solidFill>
                          <a:effectLst/>
                          <a:latin typeface="Gotham Book" charset="0"/>
                          <a:ea typeface="ＭＳ Ｐゴシック" charset="0"/>
                          <a:cs typeface="Gotham Book" charset="0"/>
                        </a:rPr>
                        <a:t>Paresia</a:t>
                      </a: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 II-VI, </a:t>
                      </a:r>
                      <a:r>
                        <a:rPr kumimoji="0" lang="es-ES_tradnl" sz="800" b="0" i="0" u="none" strike="noStrike" cap="none" normalizeH="0" baseline="0" dirty="0" err="1">
                          <a:ln>
                            <a:noFill/>
                          </a:ln>
                          <a:solidFill>
                            <a:srgbClr val="646567"/>
                          </a:solidFill>
                          <a:effectLst/>
                          <a:latin typeface="Gotham Book" charset="0"/>
                          <a:ea typeface="ＭＳ Ｐゴシック" charset="0"/>
                          <a:cs typeface="Gotham Book" charset="0"/>
                        </a:rPr>
                        <a:t>diplopia</a:t>
                      </a: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 </a:t>
                      </a:r>
                      <a:r>
                        <a:rPr kumimoji="0" lang="es-ES_tradnl" sz="800" b="0" i="0" u="none" strike="noStrike" cap="none" normalizeH="0" baseline="0" dirty="0" err="1">
                          <a:ln>
                            <a:noFill/>
                          </a:ln>
                          <a:solidFill>
                            <a:srgbClr val="646567"/>
                          </a:solidFill>
                          <a:effectLst/>
                          <a:latin typeface="Gotham Book" charset="0"/>
                          <a:ea typeface="ＭＳ Ｐゴシック" charset="0"/>
                          <a:cs typeface="Gotham Book" charset="0"/>
                        </a:rPr>
                        <a:t>oftalmoplejia</a:t>
                      </a: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 exoftalmos, </a:t>
                      </a:r>
                      <a:r>
                        <a:rPr kumimoji="0" lang="es-ES_tradnl" sz="800" b="0" i="0" u="none" strike="noStrike" cap="none" normalizeH="0" baseline="0" dirty="0" err="1">
                          <a:ln>
                            <a:noFill/>
                          </a:ln>
                          <a:solidFill>
                            <a:srgbClr val="646567"/>
                          </a:solidFill>
                          <a:effectLst/>
                          <a:latin typeface="Gotham Book" charset="0"/>
                          <a:ea typeface="ＭＳ Ｐゴシック" charset="0"/>
                          <a:cs typeface="Gotham Book" charset="0"/>
                        </a:rPr>
                        <a:t>papiledema</a:t>
                      </a:r>
                      <a:endPar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endParaRPr>
                    </a:p>
                    <a:p>
                      <a:pPr marL="34925" marR="0" lvl="0" indent="0" algn="l" defTabSz="914400" rtl="0" eaLnBrk="1" fontAlgn="base" latinLnBrk="0" hangingPunct="1">
                        <a:lnSpc>
                          <a:spcPct val="80000"/>
                        </a:lnSpc>
                        <a:spcBef>
                          <a:spcPts val="225"/>
                        </a:spcBef>
                        <a:spcAft>
                          <a:spcPct val="0"/>
                        </a:spcAft>
                        <a:buClrTx/>
                        <a:buSzTx/>
                        <a:buFontTx/>
                        <a:buNone/>
                        <a:tabLst/>
                      </a:pP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Hemianopsia o </a:t>
                      </a:r>
                      <a:r>
                        <a:rPr kumimoji="0" lang="es-ES_tradnl" sz="800" b="0" i="0" u="none" strike="noStrike" cap="none" normalizeH="0" baseline="0" dirty="0" err="1">
                          <a:ln>
                            <a:noFill/>
                          </a:ln>
                          <a:solidFill>
                            <a:srgbClr val="646567"/>
                          </a:solidFill>
                          <a:effectLst/>
                          <a:latin typeface="Gotham Book" charset="0"/>
                          <a:ea typeface="ＭＳ Ｐゴシック" charset="0"/>
                          <a:cs typeface="Gotham Book" charset="0"/>
                        </a:rPr>
                        <a:t>cuadrantonopsia</a:t>
                      </a:r>
                      <a:endPar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endParaRPr>
                    </a:p>
                    <a:p>
                      <a:pPr marL="34925" marR="0" lvl="0" indent="0" algn="l" defTabSz="914400" rtl="0" eaLnBrk="1" fontAlgn="base" latinLnBrk="0" hangingPunct="1">
                        <a:lnSpc>
                          <a:spcPct val="80000"/>
                        </a:lnSpc>
                        <a:spcBef>
                          <a:spcPts val="225"/>
                        </a:spcBef>
                        <a:spcAft>
                          <a:spcPct val="0"/>
                        </a:spcAft>
                        <a:buClrTx/>
                        <a:buSzTx/>
                        <a:buFontTx/>
                        <a:buNone/>
                        <a:tabLst/>
                      </a:pP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Ceguera súbita</a:t>
                      </a:r>
                    </a:p>
                    <a:p>
                      <a:pPr marL="34925" marR="0" lvl="0" indent="0" algn="l" defTabSz="914400" rtl="0" eaLnBrk="1" fontAlgn="base" latinLnBrk="0" hangingPunct="1">
                        <a:lnSpc>
                          <a:spcPct val="80000"/>
                        </a:lnSpc>
                        <a:spcBef>
                          <a:spcPts val="225"/>
                        </a:spcBef>
                        <a:spcAft>
                          <a:spcPct val="0"/>
                        </a:spcAft>
                        <a:buClrTx/>
                        <a:buSzTx/>
                        <a:buFontTx/>
                        <a:buNone/>
                        <a:tabLst/>
                      </a:pP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Alteraciones V1 o V2</a:t>
                      </a:r>
                    </a:p>
                    <a:p>
                      <a:pPr marL="34925" marR="0" lvl="0" indent="0" algn="l" defTabSz="914400" rtl="0" eaLnBrk="1" fontAlgn="base" latinLnBrk="0" hangingPunct="1">
                        <a:lnSpc>
                          <a:spcPct val="80000"/>
                        </a:lnSpc>
                        <a:spcBef>
                          <a:spcPts val="225"/>
                        </a:spcBef>
                        <a:spcAft>
                          <a:spcPct val="0"/>
                        </a:spcAft>
                        <a:buClrTx/>
                        <a:buSzTx/>
                        <a:buFontTx/>
                        <a:buNone/>
                        <a:tabLst/>
                      </a:pP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Diabetes insípida</a:t>
                      </a:r>
                    </a:p>
                    <a:p>
                      <a:pPr marL="34925" marR="0" lvl="0" indent="0" algn="l" defTabSz="914400" rtl="0" eaLnBrk="1" fontAlgn="base" latinLnBrk="0" hangingPunct="1">
                        <a:lnSpc>
                          <a:spcPct val="80000"/>
                        </a:lnSpc>
                        <a:spcBef>
                          <a:spcPts val="225"/>
                        </a:spcBef>
                        <a:spcAft>
                          <a:spcPct val="0"/>
                        </a:spcAft>
                        <a:buClrTx/>
                        <a:buSzTx/>
                        <a:buFontTx/>
                        <a:buNone/>
                        <a:tabLst/>
                      </a:pPr>
                      <a:r>
                        <a:rPr kumimoji="0" lang="es-ES_tradnl" sz="800" b="0" i="0" u="none" strike="noStrike" cap="none" normalizeH="0" baseline="0" dirty="0" err="1">
                          <a:ln>
                            <a:noFill/>
                          </a:ln>
                          <a:solidFill>
                            <a:srgbClr val="646567"/>
                          </a:solidFill>
                          <a:effectLst/>
                          <a:latin typeface="Gotham Book" charset="0"/>
                          <a:ea typeface="ＭＳ Ｐゴシック" charset="0"/>
                          <a:cs typeface="Gotham Book" charset="0"/>
                        </a:rPr>
                        <a:t>Hipotituarismo</a:t>
                      </a: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 anterior</a:t>
                      </a:r>
                    </a:p>
                  </a:txBody>
                  <a:tcPr marL="0" marR="0" marT="0" marB="0" anchor="ctr" horzOverflow="overflow">
                    <a:lnL>
                      <a:noFill/>
                    </a:lnL>
                    <a:lnR>
                      <a:noFill/>
                    </a:lnR>
                    <a:lnT w="12700" cap="flat" cmpd="sng" algn="ctr">
                      <a:solidFill>
                        <a:srgbClr val="A45AAA"/>
                      </a:solidFill>
                      <a:prstDash val="solid"/>
                      <a:round/>
                      <a:headEnd type="none" w="med" len="med"/>
                      <a:tailEnd type="none" w="med" len="med"/>
                    </a:lnT>
                    <a:lnB w="12700" cap="flat" cmpd="sng" algn="ctr">
                      <a:solidFill>
                        <a:srgbClr val="A45AAA"/>
                      </a:solidFill>
                      <a:prstDash val="solid"/>
                      <a:round/>
                      <a:headEnd type="none" w="med" len="med"/>
                      <a:tailEnd type="none" w="med" len="med"/>
                    </a:lnB>
                    <a:lnTlToBr>
                      <a:noFill/>
                    </a:lnTlToBr>
                    <a:lnBlToTr>
                      <a:noFill/>
                    </a:lnBlToTr>
                    <a:noFill/>
                  </a:tcPr>
                </a:tc>
              </a:tr>
              <a:tr h="252637">
                <a:tc>
                  <a:txBody>
                    <a:bodyPr/>
                    <a:lstStyle/>
                    <a:p>
                      <a:pPr marL="34925" marR="0" lvl="0" indent="0" algn="l" defTabSz="914400" rtl="0" eaLnBrk="1" fontAlgn="base" latinLnBrk="0" hangingPunct="1">
                        <a:lnSpc>
                          <a:spcPct val="100000"/>
                        </a:lnSpc>
                        <a:spcBef>
                          <a:spcPts val="225"/>
                        </a:spcBef>
                        <a:spcAft>
                          <a:spcPct val="0"/>
                        </a:spcAft>
                        <a:buClrTx/>
                        <a:buSzTx/>
                        <a:buFontTx/>
                        <a:buNone/>
                        <a:tabLst/>
                      </a:pPr>
                      <a:r>
                        <a:rPr kumimoji="0" lang="es-ES_tradnl" sz="800" b="0" i="0" u="none" strike="noStrike" cap="none" normalizeH="0" baseline="0">
                          <a:ln>
                            <a:noFill/>
                          </a:ln>
                          <a:solidFill>
                            <a:srgbClr val="646567"/>
                          </a:solidFill>
                          <a:effectLst/>
                          <a:latin typeface="Gotham Book" charset="0"/>
                          <a:ea typeface="ＭＳ Ｐゴシック" charset="0"/>
                          <a:cs typeface="Gotham Book" charset="0"/>
                        </a:rPr>
                        <a:t>S. del clivus</a:t>
                      </a:r>
                    </a:p>
                  </a:txBody>
                  <a:tcPr marL="0" marR="0" marT="0" marB="0" anchor="ctr" horzOverflow="overflow">
                    <a:lnL>
                      <a:noFill/>
                    </a:lnL>
                    <a:lnR>
                      <a:noFill/>
                    </a:lnR>
                    <a:lnT w="12700" cap="flat" cmpd="sng" algn="ctr">
                      <a:solidFill>
                        <a:srgbClr val="A45AAA"/>
                      </a:solidFill>
                      <a:prstDash val="solid"/>
                      <a:round/>
                      <a:headEnd type="none" w="med" len="med"/>
                      <a:tailEnd type="none" w="med" len="med"/>
                    </a:lnT>
                    <a:lnB w="12700" cap="flat" cmpd="sng" algn="ctr">
                      <a:solidFill>
                        <a:srgbClr val="A45AAA"/>
                      </a:solidFill>
                      <a:prstDash val="solid"/>
                      <a:round/>
                      <a:headEnd type="none" w="med" len="med"/>
                      <a:tailEnd type="none" w="med" len="med"/>
                    </a:lnB>
                    <a:lnTlToBr>
                      <a:noFill/>
                    </a:lnTlToBr>
                    <a:lnBlToTr>
                      <a:noFill/>
                    </a:lnBlToTr>
                    <a:solidFill>
                      <a:srgbClr val="DECBE3"/>
                    </a:solidFill>
                  </a:tcPr>
                </a:tc>
                <a:tc>
                  <a:txBody>
                    <a:bodyPr/>
                    <a:lstStyle/>
                    <a:p>
                      <a:pPr marL="34925" marR="0" lvl="0" indent="0" algn="l" defTabSz="914400" rtl="0" eaLnBrk="1" fontAlgn="base" latinLnBrk="0" hangingPunct="1">
                        <a:lnSpc>
                          <a:spcPct val="100000"/>
                        </a:lnSpc>
                        <a:spcBef>
                          <a:spcPts val="225"/>
                        </a:spcBef>
                        <a:spcAft>
                          <a:spcPct val="0"/>
                        </a:spcAft>
                        <a:buClrTx/>
                        <a:buSzTx/>
                        <a:buFontTx/>
                        <a:buNone/>
                        <a:tabLst/>
                      </a:pPr>
                      <a:r>
                        <a:rPr kumimoji="0" lang="es-ES_tradnl" sz="800" b="0" i="0" u="none" strike="noStrike" cap="none" normalizeH="0" baseline="0">
                          <a:ln>
                            <a:noFill/>
                          </a:ln>
                          <a:solidFill>
                            <a:srgbClr val="646567"/>
                          </a:solidFill>
                          <a:effectLst/>
                          <a:latin typeface="Gotham Book" charset="0"/>
                          <a:ea typeface="ＭＳ Ｐゴシック" charset="0"/>
                          <a:cs typeface="Gotham Book" charset="0"/>
                        </a:rPr>
                        <a:t>VI-XII</a:t>
                      </a:r>
                    </a:p>
                  </a:txBody>
                  <a:tcPr marL="0" marR="0" marT="0" marB="0" anchor="ctr" horzOverflow="overflow">
                    <a:lnL>
                      <a:noFill/>
                    </a:lnL>
                    <a:lnR>
                      <a:noFill/>
                    </a:lnR>
                    <a:lnT w="12700" cap="flat" cmpd="sng" algn="ctr">
                      <a:solidFill>
                        <a:srgbClr val="A45AAA"/>
                      </a:solidFill>
                      <a:prstDash val="solid"/>
                      <a:round/>
                      <a:headEnd type="none" w="med" len="med"/>
                      <a:tailEnd type="none" w="med" len="med"/>
                    </a:lnT>
                    <a:lnB w="12700" cap="flat" cmpd="sng" algn="ctr">
                      <a:solidFill>
                        <a:srgbClr val="A45AAA"/>
                      </a:solidFill>
                      <a:prstDash val="solid"/>
                      <a:round/>
                      <a:headEnd type="none" w="med" len="med"/>
                      <a:tailEnd type="none" w="med" len="med"/>
                    </a:lnB>
                    <a:lnTlToBr>
                      <a:noFill/>
                    </a:lnTlToBr>
                    <a:lnBlToTr>
                      <a:noFill/>
                    </a:lnBlToTr>
                    <a:noFill/>
                  </a:tcPr>
                </a:tc>
                <a:tc>
                  <a:txBody>
                    <a:bodyPr/>
                    <a:lstStyle/>
                    <a:p>
                      <a:pPr marL="34925" marR="0" lvl="0" indent="0" algn="l" defTabSz="914400" rtl="0" eaLnBrk="1" fontAlgn="base" latinLnBrk="0" hangingPunct="1">
                        <a:lnSpc>
                          <a:spcPct val="100000"/>
                        </a:lnSpc>
                        <a:spcBef>
                          <a:spcPts val="225"/>
                        </a:spcBef>
                        <a:spcAft>
                          <a:spcPct val="0"/>
                        </a:spcAft>
                        <a:buClrTx/>
                        <a:buSzTx/>
                        <a:buFontTx/>
                        <a:buNone/>
                        <a:tabLst/>
                      </a:pPr>
                      <a:r>
                        <a:rPr kumimoji="0" lang="es-ES_tradnl" sz="800" b="0" i="0" u="none" strike="noStrike" cap="none" normalizeH="0" baseline="0">
                          <a:ln>
                            <a:noFill/>
                          </a:ln>
                          <a:solidFill>
                            <a:srgbClr val="646567"/>
                          </a:solidFill>
                          <a:effectLst/>
                          <a:latin typeface="Gotham Book" charset="0"/>
                          <a:ea typeface="ＭＳ Ｐゴシック" charset="0"/>
                          <a:cs typeface="Gotham Book" charset="0"/>
                        </a:rPr>
                        <a:t>Cefalea en vértex que h con la flexión del  cuello</a:t>
                      </a:r>
                    </a:p>
                  </a:txBody>
                  <a:tcPr marL="0" marR="0" marT="0" marB="0" anchor="ctr" horzOverflow="overflow">
                    <a:lnL>
                      <a:noFill/>
                    </a:lnL>
                    <a:lnR>
                      <a:noFill/>
                    </a:lnR>
                    <a:lnT w="12700" cap="flat" cmpd="sng" algn="ctr">
                      <a:solidFill>
                        <a:srgbClr val="A45AAA"/>
                      </a:solidFill>
                      <a:prstDash val="solid"/>
                      <a:round/>
                      <a:headEnd type="none" w="med" len="med"/>
                      <a:tailEnd type="none" w="med" len="med"/>
                    </a:lnT>
                    <a:lnB w="12700" cap="flat" cmpd="sng" algn="ctr">
                      <a:solidFill>
                        <a:srgbClr val="A45AAA"/>
                      </a:solidFill>
                      <a:prstDash val="solid"/>
                      <a:round/>
                      <a:headEnd type="none" w="med" len="med"/>
                      <a:tailEnd type="none" w="med" len="med"/>
                    </a:lnB>
                    <a:lnTlToBr>
                      <a:noFill/>
                    </a:lnTlToBr>
                    <a:lnBlToTr>
                      <a:noFill/>
                    </a:lnBlToTr>
                    <a:noFill/>
                  </a:tcPr>
                </a:tc>
                <a:tc>
                  <a:txBody>
                    <a:bodyPr/>
                    <a:lstStyle/>
                    <a:p>
                      <a:pPr marL="34925" marR="0" lvl="0" indent="0" algn="l" defTabSz="914400" rtl="0" eaLnBrk="1" fontAlgn="base" latinLnBrk="0" hangingPunct="1">
                        <a:lnSpc>
                          <a:spcPct val="100000"/>
                        </a:lnSpc>
                        <a:spcBef>
                          <a:spcPts val="225"/>
                        </a:spcBef>
                        <a:spcAft>
                          <a:spcPct val="0"/>
                        </a:spcAft>
                        <a:buClrTx/>
                        <a:buSzTx/>
                        <a:buFontTx/>
                        <a:buNone/>
                        <a:tabLst/>
                      </a:pPr>
                      <a:r>
                        <a:rPr kumimoji="0" lang="es-ES_tradnl" sz="800" b="0" i="0" u="none" strike="noStrike" cap="none" normalizeH="0" baseline="0">
                          <a:ln>
                            <a:noFill/>
                          </a:ln>
                          <a:solidFill>
                            <a:srgbClr val="646567"/>
                          </a:solidFill>
                          <a:effectLst/>
                          <a:latin typeface="Gotham Book" charset="0"/>
                          <a:ea typeface="ＭＳ Ｐゴシック" charset="0"/>
                          <a:cs typeface="Gotham Book" charset="0"/>
                        </a:rPr>
                        <a:t>Alteración nn. VI-XII que empieza unilateral y luego es bilateral</a:t>
                      </a:r>
                    </a:p>
                  </a:txBody>
                  <a:tcPr marL="0" marR="0" marT="0" marB="0" anchor="ctr" horzOverflow="overflow">
                    <a:lnL>
                      <a:noFill/>
                    </a:lnL>
                    <a:lnR>
                      <a:noFill/>
                    </a:lnR>
                    <a:lnT w="12700" cap="flat" cmpd="sng" algn="ctr">
                      <a:solidFill>
                        <a:srgbClr val="A45AAA"/>
                      </a:solidFill>
                      <a:prstDash val="solid"/>
                      <a:round/>
                      <a:headEnd type="none" w="med" len="med"/>
                      <a:tailEnd type="none" w="med" len="med"/>
                    </a:lnT>
                    <a:lnB w="12700" cap="flat" cmpd="sng" algn="ctr">
                      <a:solidFill>
                        <a:srgbClr val="A45AAA"/>
                      </a:solidFill>
                      <a:prstDash val="solid"/>
                      <a:round/>
                      <a:headEnd type="none" w="med" len="med"/>
                      <a:tailEnd type="none" w="med" len="med"/>
                    </a:lnB>
                    <a:lnTlToBr>
                      <a:noFill/>
                    </a:lnTlToBr>
                    <a:lnBlToTr>
                      <a:noFill/>
                    </a:lnBlToTr>
                    <a:noFill/>
                  </a:tcPr>
                </a:tc>
              </a:tr>
              <a:tr h="276028">
                <a:tc>
                  <a:txBody>
                    <a:bodyPr/>
                    <a:lstStyle/>
                    <a:p>
                      <a:pPr marL="34925" marR="0" lvl="0" indent="0" algn="l" defTabSz="914400" rtl="0" eaLnBrk="1" fontAlgn="base" latinLnBrk="0" hangingPunct="1">
                        <a:lnSpc>
                          <a:spcPct val="100000"/>
                        </a:lnSpc>
                        <a:spcBef>
                          <a:spcPts val="225"/>
                        </a:spcBef>
                        <a:spcAft>
                          <a:spcPct val="0"/>
                        </a:spcAft>
                        <a:buClrTx/>
                        <a:buSzTx/>
                        <a:buFontTx/>
                        <a:buNone/>
                        <a:tabLst/>
                      </a:pPr>
                      <a:r>
                        <a:rPr kumimoji="0" lang="es-ES_tradnl" sz="800" b="0" i="0" u="none" strike="noStrike" cap="none" normalizeH="0" baseline="0">
                          <a:ln>
                            <a:noFill/>
                          </a:ln>
                          <a:solidFill>
                            <a:srgbClr val="646567"/>
                          </a:solidFill>
                          <a:effectLst/>
                          <a:latin typeface="Gotham Book" charset="0"/>
                          <a:ea typeface="ＭＳ Ｐゴシック" charset="0"/>
                          <a:cs typeface="Gotham Book" charset="0"/>
                        </a:rPr>
                        <a:t>S. del seno  esfenoidal</a:t>
                      </a:r>
                    </a:p>
                  </a:txBody>
                  <a:tcPr marL="0" marR="0" marT="0" marB="0" anchor="ctr" horzOverflow="overflow">
                    <a:lnL>
                      <a:noFill/>
                    </a:lnL>
                    <a:lnR>
                      <a:noFill/>
                    </a:lnR>
                    <a:lnT w="12700" cap="flat" cmpd="sng" algn="ctr">
                      <a:solidFill>
                        <a:srgbClr val="A45AAA"/>
                      </a:solidFill>
                      <a:prstDash val="solid"/>
                      <a:round/>
                      <a:headEnd type="none" w="med" len="med"/>
                      <a:tailEnd type="none" w="med" len="med"/>
                    </a:lnT>
                    <a:lnB w="12700" cap="flat" cmpd="sng" algn="ctr">
                      <a:solidFill>
                        <a:srgbClr val="A45AAA"/>
                      </a:solidFill>
                      <a:prstDash val="solid"/>
                      <a:round/>
                      <a:headEnd type="none" w="med" len="med"/>
                      <a:tailEnd type="none" w="med" len="med"/>
                    </a:lnB>
                    <a:lnTlToBr>
                      <a:noFill/>
                    </a:lnTlToBr>
                    <a:lnBlToTr>
                      <a:noFill/>
                    </a:lnBlToTr>
                    <a:solidFill>
                      <a:srgbClr val="DECBE3"/>
                    </a:solidFill>
                  </a:tcPr>
                </a:tc>
                <a:tc>
                  <a:txBody>
                    <a:bodyPr/>
                    <a:lstStyle/>
                    <a:p>
                      <a:pPr marL="34925" marR="0" lvl="0" indent="0" algn="l" defTabSz="914400" rtl="0" eaLnBrk="1" fontAlgn="base" latinLnBrk="0" hangingPunct="1">
                        <a:lnSpc>
                          <a:spcPct val="100000"/>
                        </a:lnSpc>
                        <a:spcBef>
                          <a:spcPts val="225"/>
                        </a:spcBef>
                        <a:spcAft>
                          <a:spcPct val="0"/>
                        </a:spcAft>
                        <a:buClrTx/>
                        <a:buSzTx/>
                        <a:buFontTx/>
                        <a:buNone/>
                        <a:tabLst/>
                      </a:pPr>
                      <a:r>
                        <a:rPr kumimoji="0" lang="es-ES_tradnl" sz="800" b="0" i="0" u="none" strike="noStrike" cap="none" normalizeH="0" baseline="0">
                          <a:ln>
                            <a:noFill/>
                          </a:ln>
                          <a:solidFill>
                            <a:srgbClr val="646567"/>
                          </a:solidFill>
                          <a:effectLst/>
                          <a:latin typeface="Gotham Book" charset="0"/>
                          <a:ea typeface="ＭＳ Ｐゴシック" charset="0"/>
                          <a:cs typeface="Gotham Book" charset="0"/>
                        </a:rPr>
                        <a:t>VI</a:t>
                      </a:r>
                    </a:p>
                  </a:txBody>
                  <a:tcPr marL="0" marR="0" marT="0" marB="0" anchor="ctr" horzOverflow="overflow">
                    <a:lnL>
                      <a:noFill/>
                    </a:lnL>
                    <a:lnR>
                      <a:noFill/>
                    </a:lnR>
                    <a:lnT w="12700" cap="flat" cmpd="sng" algn="ctr">
                      <a:solidFill>
                        <a:srgbClr val="A45AAA"/>
                      </a:solidFill>
                      <a:prstDash val="solid"/>
                      <a:round/>
                      <a:headEnd type="none" w="med" len="med"/>
                      <a:tailEnd type="none" w="med" len="med"/>
                    </a:lnT>
                    <a:lnB w="12700" cap="flat" cmpd="sng" algn="ctr">
                      <a:solidFill>
                        <a:srgbClr val="A45AAA"/>
                      </a:solidFill>
                      <a:prstDash val="solid"/>
                      <a:round/>
                      <a:headEnd type="none" w="med" len="med"/>
                      <a:tailEnd type="none" w="med" len="med"/>
                    </a:lnB>
                    <a:lnTlToBr>
                      <a:noFill/>
                    </a:lnTlToBr>
                    <a:lnBlToTr>
                      <a:noFill/>
                    </a:lnBlToTr>
                    <a:noFill/>
                  </a:tcPr>
                </a:tc>
                <a:tc>
                  <a:txBody>
                    <a:bodyPr/>
                    <a:lstStyle/>
                    <a:p>
                      <a:pPr marL="34925" marR="0" lvl="0" indent="0" algn="l" defTabSz="914400" rtl="0" eaLnBrk="1" fontAlgn="base" latinLnBrk="0" hangingPunct="1">
                        <a:lnSpc>
                          <a:spcPct val="100000"/>
                        </a:lnSpc>
                        <a:spcBef>
                          <a:spcPts val="225"/>
                        </a:spcBef>
                        <a:spcAft>
                          <a:spcPct val="0"/>
                        </a:spcAft>
                        <a:buClrTx/>
                        <a:buSzTx/>
                        <a:buFontTx/>
                        <a:buNone/>
                        <a:tabLst/>
                      </a:pPr>
                      <a:r>
                        <a:rPr kumimoji="0" lang="es-ES_tradnl" sz="800" b="0" i="0" u="none" strike="noStrike" cap="none" normalizeH="0" baseline="0">
                          <a:ln>
                            <a:noFill/>
                          </a:ln>
                          <a:solidFill>
                            <a:srgbClr val="646567"/>
                          </a:solidFill>
                          <a:effectLst/>
                          <a:latin typeface="Gotham Book" charset="0"/>
                          <a:ea typeface="ＭＳ Ｐゴシック" charset="0"/>
                          <a:cs typeface="Gotham Book" charset="0"/>
                        </a:rPr>
                        <a:t>Cefalea frontal bilateral que irradia a  temporal, retroorbital</a:t>
                      </a:r>
                    </a:p>
                  </a:txBody>
                  <a:tcPr marL="0" marR="0" marT="0" marB="0" anchor="ctr" horzOverflow="overflow">
                    <a:lnL>
                      <a:noFill/>
                    </a:lnL>
                    <a:lnR>
                      <a:noFill/>
                    </a:lnR>
                    <a:lnT w="12700" cap="flat" cmpd="sng" algn="ctr">
                      <a:solidFill>
                        <a:srgbClr val="A45AAA"/>
                      </a:solidFill>
                      <a:prstDash val="solid"/>
                      <a:round/>
                      <a:headEnd type="none" w="med" len="med"/>
                      <a:tailEnd type="none" w="med" len="med"/>
                    </a:lnT>
                    <a:lnB w="12700" cap="flat" cmpd="sng" algn="ctr">
                      <a:solidFill>
                        <a:srgbClr val="A45AAA"/>
                      </a:solidFill>
                      <a:prstDash val="solid"/>
                      <a:round/>
                      <a:headEnd type="none" w="med" len="med"/>
                      <a:tailEnd type="none" w="med" len="med"/>
                    </a:lnB>
                    <a:lnTlToBr>
                      <a:noFill/>
                    </a:lnTlToBr>
                    <a:lnBlToTr>
                      <a:noFill/>
                    </a:lnBlToTr>
                    <a:noFill/>
                  </a:tcPr>
                </a:tc>
                <a:tc>
                  <a:txBody>
                    <a:bodyPr/>
                    <a:lstStyle/>
                    <a:p>
                      <a:pPr marL="34925" marR="0" lvl="0" indent="0" algn="l" defTabSz="914400" rtl="0" eaLnBrk="1" fontAlgn="base" latinLnBrk="0" hangingPunct="1">
                        <a:lnSpc>
                          <a:spcPct val="100000"/>
                        </a:lnSpc>
                        <a:spcBef>
                          <a:spcPts val="225"/>
                        </a:spcBef>
                        <a:spcAft>
                          <a:spcPct val="0"/>
                        </a:spcAft>
                        <a:buClrTx/>
                        <a:buSzTx/>
                        <a:buFontTx/>
                        <a:buNone/>
                        <a:tabLst/>
                      </a:pPr>
                      <a:r>
                        <a:rPr kumimoji="0" lang="es-ES_tradnl" sz="800" b="0" i="0" u="none" strike="noStrike" cap="none" normalizeH="0" baseline="0">
                          <a:ln>
                            <a:noFill/>
                          </a:ln>
                          <a:solidFill>
                            <a:srgbClr val="646567"/>
                          </a:solidFill>
                          <a:effectLst/>
                          <a:latin typeface="Gotham Book" charset="0"/>
                          <a:ea typeface="ＭＳ Ｐゴシック" charset="0"/>
                          <a:cs typeface="Gotham Book" charset="0"/>
                        </a:rPr>
                        <a:t>Taponamiento nasal o sensación de abotargamiento</a:t>
                      </a:r>
                    </a:p>
                    <a:p>
                      <a:pPr marL="34925" marR="0" lvl="0" indent="0" algn="l" defTabSz="914400" rtl="0" eaLnBrk="1" fontAlgn="base" latinLnBrk="0" hangingPunct="1">
                        <a:lnSpc>
                          <a:spcPct val="100000"/>
                        </a:lnSpc>
                        <a:spcBef>
                          <a:spcPts val="225"/>
                        </a:spcBef>
                        <a:spcAft>
                          <a:spcPct val="0"/>
                        </a:spcAft>
                        <a:buClrTx/>
                        <a:buSzTx/>
                        <a:buFontTx/>
                        <a:buNone/>
                        <a:tabLst/>
                      </a:pPr>
                      <a:r>
                        <a:rPr kumimoji="0" lang="es-ES_tradnl" sz="800" b="0" i="0" u="none" strike="noStrike" cap="none" normalizeH="0" baseline="0">
                          <a:ln>
                            <a:noFill/>
                          </a:ln>
                          <a:solidFill>
                            <a:srgbClr val="646567"/>
                          </a:solidFill>
                          <a:effectLst/>
                          <a:latin typeface="Gotham Book" charset="0"/>
                          <a:ea typeface="ＭＳ Ｐゴシック" charset="0"/>
                          <a:cs typeface="Gotham Book" charset="0"/>
                        </a:rPr>
                        <a:t>Diplopia</a:t>
                      </a:r>
                    </a:p>
                  </a:txBody>
                  <a:tcPr marL="0" marR="0" marT="0" marB="0" anchor="ctr" horzOverflow="overflow">
                    <a:lnL>
                      <a:noFill/>
                    </a:lnL>
                    <a:lnR>
                      <a:noFill/>
                    </a:lnR>
                    <a:lnT w="12700" cap="flat" cmpd="sng" algn="ctr">
                      <a:solidFill>
                        <a:srgbClr val="A45AAA"/>
                      </a:solidFill>
                      <a:prstDash val="solid"/>
                      <a:round/>
                      <a:headEnd type="none" w="med" len="med"/>
                      <a:tailEnd type="none" w="med" len="med"/>
                    </a:lnT>
                    <a:lnB w="12700" cap="flat" cmpd="sng" algn="ctr">
                      <a:solidFill>
                        <a:srgbClr val="A45AAA"/>
                      </a:solidFill>
                      <a:prstDash val="solid"/>
                      <a:round/>
                      <a:headEnd type="none" w="med" len="med"/>
                      <a:tailEnd type="none" w="med" len="med"/>
                    </a:lnB>
                    <a:lnTlToBr>
                      <a:noFill/>
                    </a:lnTlToBr>
                    <a:lnBlToTr>
                      <a:noFill/>
                    </a:lnBlToTr>
                    <a:noFill/>
                  </a:tcPr>
                </a:tc>
              </a:tr>
              <a:tr h="1039215">
                <a:tc>
                  <a:txBody>
                    <a:bodyPr/>
                    <a:lstStyle/>
                    <a:p>
                      <a:pPr marL="34925" marR="0" lvl="0" indent="0" algn="l" defTabSz="914400" rtl="0" eaLnBrk="1" fontAlgn="base" latinLnBrk="0" hangingPunct="1">
                        <a:lnSpc>
                          <a:spcPct val="100000"/>
                        </a:lnSpc>
                        <a:spcBef>
                          <a:spcPts val="225"/>
                        </a:spcBef>
                        <a:spcAft>
                          <a:spcPct val="0"/>
                        </a:spcAft>
                        <a:buClrTx/>
                        <a:buSzTx/>
                        <a:buFontTx/>
                        <a:buNone/>
                        <a:tabLst/>
                      </a:pP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S. de </a:t>
                      </a:r>
                      <a:r>
                        <a:rPr kumimoji="0" lang="es-ES_tradnl" sz="800" b="0" i="0" u="none" strike="noStrike" cap="none" normalizeH="0" baseline="0" dirty="0" err="1">
                          <a:ln>
                            <a:noFill/>
                          </a:ln>
                          <a:solidFill>
                            <a:srgbClr val="646567"/>
                          </a:solidFill>
                          <a:effectLst/>
                          <a:latin typeface="Gotham Book" charset="0"/>
                          <a:ea typeface="ＭＳ Ｐゴシック" charset="0"/>
                          <a:cs typeface="Gotham Book" charset="0"/>
                        </a:rPr>
                        <a:t>Gasser</a:t>
                      </a: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  (S. de fosa  media)</a:t>
                      </a:r>
                    </a:p>
                  </a:txBody>
                  <a:tcPr marL="0" marR="0" marT="0" marB="0" anchor="ctr" horzOverflow="overflow">
                    <a:lnL>
                      <a:noFill/>
                    </a:lnL>
                    <a:lnR>
                      <a:noFill/>
                    </a:lnR>
                    <a:lnT w="12700" cap="flat" cmpd="sng" algn="ctr">
                      <a:solidFill>
                        <a:srgbClr val="A45AAA"/>
                      </a:solidFill>
                      <a:prstDash val="solid"/>
                      <a:round/>
                      <a:headEnd type="none" w="med" len="med"/>
                      <a:tailEnd type="none" w="med" len="med"/>
                    </a:lnT>
                    <a:lnB w="12700" cap="flat" cmpd="sng" algn="ctr">
                      <a:solidFill>
                        <a:srgbClr val="A45AAA"/>
                      </a:solidFill>
                      <a:prstDash val="solid"/>
                      <a:round/>
                      <a:headEnd type="none" w="med" len="med"/>
                      <a:tailEnd type="none" w="med" len="med"/>
                    </a:lnB>
                    <a:lnTlToBr>
                      <a:noFill/>
                    </a:lnTlToBr>
                    <a:lnBlToTr>
                      <a:noFill/>
                    </a:lnBlToTr>
                    <a:solidFill>
                      <a:srgbClr val="DECBE3"/>
                    </a:solidFill>
                  </a:tcPr>
                </a:tc>
                <a:tc>
                  <a:txBody>
                    <a:bodyPr/>
                    <a:lstStyle/>
                    <a:p>
                      <a:pPr marL="34925" marR="0" lvl="0" indent="0" algn="l" defTabSz="914400" rtl="0" eaLnBrk="1" fontAlgn="base" latinLnBrk="0" hangingPunct="1">
                        <a:lnSpc>
                          <a:spcPct val="100000"/>
                        </a:lnSpc>
                        <a:spcBef>
                          <a:spcPts val="225"/>
                        </a:spcBef>
                        <a:spcAft>
                          <a:spcPct val="0"/>
                        </a:spcAft>
                        <a:buClrTx/>
                        <a:buSzTx/>
                        <a:buFontTx/>
                        <a:buNone/>
                        <a:tabLst/>
                      </a:pPr>
                      <a:r>
                        <a:rPr kumimoji="0" lang="es-ES_tradnl" sz="800" b="0" i="0" u="none" strike="noStrike" cap="none" normalizeH="0" baseline="0">
                          <a:ln>
                            <a:noFill/>
                          </a:ln>
                          <a:solidFill>
                            <a:srgbClr val="646567"/>
                          </a:solidFill>
                          <a:effectLst/>
                          <a:latin typeface="Gotham Book" charset="0"/>
                          <a:ea typeface="ＭＳ Ｐゴシック" charset="0"/>
                          <a:cs typeface="Gotham Book" charset="0"/>
                        </a:rPr>
                        <a:t>V2, V3, (V1)</a:t>
                      </a:r>
                    </a:p>
                  </a:txBody>
                  <a:tcPr marL="0" marR="0" marT="0" marB="0" anchor="ctr" horzOverflow="overflow">
                    <a:lnL>
                      <a:noFill/>
                    </a:lnL>
                    <a:lnR>
                      <a:noFill/>
                    </a:lnR>
                    <a:lnT w="12700" cap="flat" cmpd="sng" algn="ctr">
                      <a:solidFill>
                        <a:srgbClr val="A45AAA"/>
                      </a:solidFill>
                      <a:prstDash val="solid"/>
                      <a:round/>
                      <a:headEnd type="none" w="med" len="med"/>
                      <a:tailEnd type="none" w="med" len="med"/>
                    </a:lnT>
                    <a:lnB w="12700" cap="flat" cmpd="sng" algn="ctr">
                      <a:solidFill>
                        <a:srgbClr val="A45AAA"/>
                      </a:solidFill>
                      <a:prstDash val="solid"/>
                      <a:round/>
                      <a:headEnd type="none" w="med" len="med"/>
                      <a:tailEnd type="none" w="med" len="med"/>
                    </a:lnB>
                    <a:lnTlToBr>
                      <a:noFill/>
                    </a:lnTlToBr>
                    <a:lnBlToTr>
                      <a:noFill/>
                    </a:lnBlToTr>
                    <a:noFill/>
                  </a:tcPr>
                </a:tc>
                <a:tc>
                  <a:txBody>
                    <a:bodyPr/>
                    <a:lstStyle/>
                    <a:p>
                      <a:pPr marL="34925" marR="0" lvl="0" indent="0" algn="l" defTabSz="914400" rtl="0" eaLnBrk="1" fontAlgn="base" latinLnBrk="0" hangingPunct="1">
                        <a:lnSpc>
                          <a:spcPct val="100000"/>
                        </a:lnSpc>
                        <a:spcBef>
                          <a:spcPts val="225"/>
                        </a:spcBef>
                        <a:spcAft>
                          <a:spcPct val="0"/>
                        </a:spcAft>
                        <a:buClrTx/>
                        <a:buSzTx/>
                        <a:buFontTx/>
                        <a:buNone/>
                        <a:tabLst/>
                      </a:pP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Dolor facial, parestesias o entumecimiento en V2 y V3</a:t>
                      </a:r>
                    </a:p>
                    <a:p>
                      <a:pPr marL="34925" marR="0" lvl="0" indent="0" algn="l" defTabSz="914400" rtl="0" eaLnBrk="1" fontAlgn="base" latinLnBrk="0" hangingPunct="1">
                        <a:lnSpc>
                          <a:spcPct val="100000"/>
                        </a:lnSpc>
                        <a:spcBef>
                          <a:spcPts val="225"/>
                        </a:spcBef>
                        <a:spcAft>
                          <a:spcPct val="0"/>
                        </a:spcAft>
                        <a:buClrTx/>
                        <a:buSzTx/>
                        <a:buFontTx/>
                        <a:buNone/>
                        <a:tabLst/>
                      </a:pP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Dolor sordo, profundo  pero puede ser lancinante paroxístico</a:t>
                      </a:r>
                    </a:p>
                    <a:p>
                      <a:pPr marL="34925" marR="0" lvl="0" indent="0" algn="l" defTabSz="914400" rtl="0" eaLnBrk="1" fontAlgn="base" latinLnBrk="0" hangingPunct="1">
                        <a:lnSpc>
                          <a:spcPct val="100000"/>
                        </a:lnSpc>
                        <a:spcBef>
                          <a:spcPts val="225"/>
                        </a:spcBef>
                        <a:spcAft>
                          <a:spcPct val="0"/>
                        </a:spcAft>
                        <a:buClrTx/>
                        <a:buSzTx/>
                        <a:buFontTx/>
                        <a:buNone/>
                        <a:tabLst/>
                      </a:pP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Similar a una N. </a:t>
                      </a:r>
                      <a:r>
                        <a:rPr kumimoji="0" lang="es-ES_tradnl" sz="800" b="0" i="0" u="none" strike="noStrike" cap="none" normalizeH="0" baseline="0" dirty="0" err="1">
                          <a:ln>
                            <a:noFill/>
                          </a:ln>
                          <a:solidFill>
                            <a:srgbClr val="646567"/>
                          </a:solidFill>
                          <a:effectLst/>
                          <a:latin typeface="Gotham Book" charset="0"/>
                          <a:ea typeface="ＭＳ Ｐゴシック" charset="0"/>
                          <a:cs typeface="Gotham Book" charset="0"/>
                        </a:rPr>
                        <a:t>Vpc</a:t>
                      </a: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 pero sin </a:t>
                      </a:r>
                      <a:r>
                        <a:rPr kumimoji="0" lang="es-ES_tradnl" sz="800" b="0" i="1" u="none" strike="noStrike" cap="none" normalizeH="0" baseline="0" dirty="0" err="1">
                          <a:ln>
                            <a:noFill/>
                          </a:ln>
                          <a:solidFill>
                            <a:srgbClr val="646567"/>
                          </a:solidFill>
                          <a:effectLst/>
                          <a:latin typeface="Gotham Book" charset="0"/>
                          <a:ea typeface="ＭＳ Ｐゴシック" charset="0"/>
                          <a:cs typeface="Gotham Book" charset="0"/>
                        </a:rPr>
                        <a:t>trigger</a:t>
                      </a:r>
                      <a:endParaRPr kumimoji="0" lang="es-ES_tradnl" sz="800" b="0" i="1" u="none" strike="noStrike" cap="none" normalizeH="0" baseline="0" dirty="0">
                        <a:ln>
                          <a:noFill/>
                        </a:ln>
                        <a:solidFill>
                          <a:srgbClr val="646567"/>
                        </a:solidFill>
                        <a:effectLst/>
                        <a:latin typeface="Gotham Book" charset="0"/>
                        <a:ea typeface="ＭＳ Ｐゴシック" charset="0"/>
                        <a:cs typeface="Gotham Book" charset="0"/>
                      </a:endParaRPr>
                    </a:p>
                    <a:p>
                      <a:pPr marL="34925" marR="0" lvl="0" indent="0" algn="l" defTabSz="914400" rtl="0" eaLnBrk="1" fontAlgn="base" latinLnBrk="0" hangingPunct="1">
                        <a:lnSpc>
                          <a:spcPct val="100000"/>
                        </a:lnSpc>
                        <a:spcBef>
                          <a:spcPts val="225"/>
                        </a:spcBef>
                        <a:spcAft>
                          <a:spcPct val="0"/>
                        </a:spcAft>
                        <a:buClrTx/>
                        <a:buSzTx/>
                        <a:buFontTx/>
                        <a:buNone/>
                        <a:tabLst/>
                      </a:pP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25% cefalea</a:t>
                      </a:r>
                    </a:p>
                  </a:txBody>
                  <a:tcPr marL="0" marR="0" marT="0" marB="0" anchor="ctr" horzOverflow="overflow">
                    <a:lnL>
                      <a:noFill/>
                    </a:lnL>
                    <a:lnR>
                      <a:noFill/>
                    </a:lnR>
                    <a:lnT w="12700" cap="flat" cmpd="sng" algn="ctr">
                      <a:solidFill>
                        <a:srgbClr val="A45AAA"/>
                      </a:solidFill>
                      <a:prstDash val="solid"/>
                      <a:round/>
                      <a:headEnd type="none" w="med" len="med"/>
                      <a:tailEnd type="none" w="med" len="med"/>
                    </a:lnT>
                    <a:lnB w="12700" cap="flat" cmpd="sng" algn="ctr">
                      <a:solidFill>
                        <a:srgbClr val="A45AAA"/>
                      </a:solidFill>
                      <a:prstDash val="solid"/>
                      <a:round/>
                      <a:headEnd type="none" w="med" len="med"/>
                      <a:tailEnd type="none" w="med" len="med"/>
                    </a:lnB>
                    <a:lnTlToBr>
                      <a:noFill/>
                    </a:lnTlToBr>
                    <a:lnBlToTr>
                      <a:noFill/>
                    </a:lnBlToTr>
                    <a:noFill/>
                  </a:tcPr>
                </a:tc>
                <a:tc>
                  <a:txBody>
                    <a:bodyPr/>
                    <a:lstStyle/>
                    <a:p>
                      <a:pPr marL="34925" marR="0" lvl="0" indent="0" algn="l" defTabSz="914400" rtl="0" eaLnBrk="1" fontAlgn="base" latinLnBrk="0" hangingPunct="1">
                        <a:lnSpc>
                          <a:spcPct val="90000"/>
                        </a:lnSpc>
                        <a:spcBef>
                          <a:spcPts val="225"/>
                        </a:spcBef>
                        <a:spcAft>
                          <a:spcPct val="0"/>
                        </a:spcAft>
                        <a:buClrTx/>
                        <a:buSzTx/>
                        <a:buFontTx/>
                        <a:buNone/>
                        <a:tabLst/>
                      </a:pPr>
                      <a:r>
                        <a:rPr kumimoji="0" lang="es-ES_tradnl" sz="800" b="0" i="0" u="none" strike="noStrike" cap="none" normalizeH="0" baseline="0" dirty="0" err="1">
                          <a:ln>
                            <a:noFill/>
                          </a:ln>
                          <a:solidFill>
                            <a:srgbClr val="646567"/>
                          </a:solidFill>
                          <a:effectLst/>
                          <a:latin typeface="Gotham Book" charset="0"/>
                          <a:ea typeface="ＭＳ Ｐゴシック" charset="0"/>
                          <a:cs typeface="Gotham Book" charset="0"/>
                        </a:rPr>
                        <a:t>Hipoestesia</a:t>
                      </a: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 en </a:t>
                      </a:r>
                      <a:r>
                        <a:rPr kumimoji="0" lang="es-ES_tradnl" sz="800" b="0" i="0" u="none" strike="noStrike" cap="none" normalizeH="0" baseline="0" dirty="0" err="1">
                          <a:ln>
                            <a:noFill/>
                          </a:ln>
                          <a:solidFill>
                            <a:srgbClr val="646567"/>
                          </a:solidFill>
                          <a:effectLst/>
                          <a:latin typeface="Gotham Book" charset="0"/>
                          <a:ea typeface="ＭＳ Ｐゴシック" charset="0"/>
                          <a:cs typeface="Gotham Book" charset="0"/>
                        </a:rPr>
                        <a:t>Vpc</a:t>
                      </a:r>
                      <a:endPar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endParaRPr>
                    </a:p>
                    <a:p>
                      <a:pPr marL="34925" marR="0" lvl="0" indent="0" algn="l" defTabSz="914400" rtl="0" eaLnBrk="1" fontAlgn="base" latinLnBrk="0" hangingPunct="1">
                        <a:lnSpc>
                          <a:spcPct val="90000"/>
                        </a:lnSpc>
                        <a:spcBef>
                          <a:spcPts val="225"/>
                        </a:spcBef>
                        <a:spcAft>
                          <a:spcPct val="0"/>
                        </a:spcAft>
                        <a:buClrTx/>
                        <a:buSzTx/>
                        <a:buFontTx/>
                        <a:buNone/>
                        <a:tabLst/>
                      </a:pP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Debilidad músculos masticatorios </a:t>
                      </a:r>
                      <a:r>
                        <a:rPr kumimoji="0" lang="es-ES_tradnl" sz="800" b="0" i="0" u="none" strike="noStrike" cap="none" normalizeH="0" baseline="0" dirty="0" err="1">
                          <a:ln>
                            <a:noFill/>
                          </a:ln>
                          <a:solidFill>
                            <a:srgbClr val="646567"/>
                          </a:solidFill>
                          <a:effectLst/>
                          <a:latin typeface="Gotham Book" charset="0"/>
                          <a:ea typeface="ＭＳ Ｐゴシック" charset="0"/>
                          <a:cs typeface="Gotham Book" charset="0"/>
                        </a:rPr>
                        <a:t>ipsilaterales</a:t>
                      </a:r>
                      <a:endPar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endParaRPr>
                    </a:p>
                    <a:p>
                      <a:pPr marL="34925" marR="0" lvl="0" indent="0" algn="l" defTabSz="914400" rtl="0" eaLnBrk="1" fontAlgn="base" latinLnBrk="0" hangingPunct="1">
                        <a:lnSpc>
                          <a:spcPct val="90000"/>
                        </a:lnSpc>
                        <a:spcBef>
                          <a:spcPts val="225"/>
                        </a:spcBef>
                        <a:spcAft>
                          <a:spcPct val="0"/>
                        </a:spcAft>
                        <a:buClrTx/>
                        <a:buSzTx/>
                        <a:buFontTx/>
                        <a:buNone/>
                        <a:tabLst/>
                      </a:pP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Si hay lesión en parte anterior: parálisis del </a:t>
                      </a:r>
                      <a:r>
                        <a:rPr kumimoji="0" lang="es-ES_tradnl" sz="800" b="0" i="0" u="none" strike="noStrike" cap="none" normalizeH="0" baseline="0" dirty="0" err="1">
                          <a:ln>
                            <a:noFill/>
                          </a:ln>
                          <a:solidFill>
                            <a:srgbClr val="646567"/>
                          </a:solidFill>
                          <a:effectLst/>
                          <a:latin typeface="Gotham Book" charset="0"/>
                          <a:ea typeface="ＭＳ Ｐゴシック" charset="0"/>
                          <a:cs typeface="Gotham Book" charset="0"/>
                        </a:rPr>
                        <a:t>nn</a:t>
                      </a: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 </a:t>
                      </a:r>
                      <a:r>
                        <a:rPr kumimoji="0" lang="es-ES_tradnl" sz="800" b="0" i="0" u="none" strike="noStrike" cap="none" normalizeH="0" baseline="0" dirty="0" err="1">
                          <a:ln>
                            <a:noFill/>
                          </a:ln>
                          <a:solidFill>
                            <a:srgbClr val="646567"/>
                          </a:solidFill>
                          <a:effectLst/>
                          <a:latin typeface="Gotham Book" charset="0"/>
                          <a:ea typeface="ＭＳ Ｐゴシック" charset="0"/>
                          <a:cs typeface="Gotham Book" charset="0"/>
                        </a:rPr>
                        <a:t>abducens</a:t>
                      </a: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 </a:t>
                      </a:r>
                      <a:r>
                        <a:rPr kumimoji="0" lang="es-ES_tradnl" sz="800" b="0" i="0" u="none" strike="noStrike" cap="none" normalizeH="0" baseline="0" dirty="0" err="1">
                          <a:ln>
                            <a:noFill/>
                          </a:ln>
                          <a:solidFill>
                            <a:srgbClr val="646567"/>
                          </a:solidFill>
                          <a:effectLst/>
                          <a:latin typeface="Gotham Book" charset="0"/>
                          <a:ea typeface="ＭＳ Ｐゴシック" charset="0"/>
                          <a:cs typeface="Gotham Book" charset="0"/>
                        </a:rPr>
                        <a:t>diplopia</a:t>
                      </a: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 parálisis facial y de músculos </a:t>
                      </a:r>
                      <a:r>
                        <a:rPr kumimoji="0" lang="es-ES_tradnl" sz="800" b="0" i="0" u="none" strike="noStrike" cap="none" normalizeH="0" baseline="0" dirty="0" err="1">
                          <a:ln>
                            <a:noFill/>
                          </a:ln>
                          <a:solidFill>
                            <a:srgbClr val="646567"/>
                          </a:solidFill>
                          <a:effectLst/>
                          <a:latin typeface="Gotham Book" charset="0"/>
                          <a:ea typeface="ＭＳ Ｐゴシック" charset="0"/>
                          <a:cs typeface="Gotham Book" charset="0"/>
                        </a:rPr>
                        <a:t>extraoculares</a:t>
                      </a: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 y disartria</a:t>
                      </a:r>
                    </a:p>
                    <a:p>
                      <a:pPr marL="34925" marR="0" lvl="0" indent="0" algn="l" defTabSz="914400" rtl="0" eaLnBrk="1" fontAlgn="base" latinLnBrk="0" hangingPunct="1">
                        <a:lnSpc>
                          <a:spcPct val="90000"/>
                        </a:lnSpc>
                        <a:spcBef>
                          <a:spcPts val="225"/>
                        </a:spcBef>
                        <a:spcAft>
                          <a:spcPct val="0"/>
                        </a:spcAft>
                        <a:buClrTx/>
                        <a:buSzTx/>
                        <a:buFontTx/>
                        <a:buNone/>
                        <a:tabLst/>
                      </a:pP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Puede haber disfagia</a:t>
                      </a:r>
                    </a:p>
                    <a:p>
                      <a:pPr marL="34925" marR="0" lvl="0" indent="0" algn="l" defTabSz="914400" rtl="0" eaLnBrk="1" fontAlgn="base" latinLnBrk="0" hangingPunct="1">
                        <a:lnSpc>
                          <a:spcPct val="90000"/>
                        </a:lnSpc>
                        <a:spcBef>
                          <a:spcPts val="225"/>
                        </a:spcBef>
                        <a:spcAft>
                          <a:spcPct val="0"/>
                        </a:spcAft>
                        <a:buClrTx/>
                        <a:buSzTx/>
                        <a:buFontTx/>
                        <a:buNone/>
                        <a:tabLst/>
                      </a:pPr>
                      <a:r>
                        <a:rPr kumimoji="0" lang="es-ES_tradnl" sz="800" b="0" i="0" u="none" strike="noStrike" cap="none" normalizeH="0" baseline="0" dirty="0">
                          <a:ln>
                            <a:noFill/>
                          </a:ln>
                          <a:solidFill>
                            <a:srgbClr val="646567"/>
                          </a:solidFill>
                          <a:effectLst/>
                          <a:latin typeface="Gotham Book" charset="0"/>
                          <a:ea typeface="ＭＳ Ｐゴシック" charset="0"/>
                          <a:cs typeface="Gotham Book" charset="0"/>
                        </a:rPr>
                        <a:t>Suele empezar  en la parte más central del labio superior o mentón e ir progresando hacía la parte anterior de la oreja (S. del  mentón entumecido)</a:t>
                      </a:r>
                    </a:p>
                  </a:txBody>
                  <a:tcPr marL="0" marR="0" marT="0" marB="0" anchor="ctr" horzOverflow="overflow">
                    <a:lnL>
                      <a:noFill/>
                    </a:lnL>
                    <a:lnR>
                      <a:noFill/>
                    </a:lnR>
                    <a:lnT w="12700" cap="flat" cmpd="sng" algn="ctr">
                      <a:solidFill>
                        <a:srgbClr val="A45AAA"/>
                      </a:solidFill>
                      <a:prstDash val="solid"/>
                      <a:round/>
                      <a:headEnd type="none" w="med" len="med"/>
                      <a:tailEnd type="none" w="med" len="med"/>
                    </a:lnT>
                    <a:lnB w="12700" cap="flat" cmpd="sng" algn="ctr">
                      <a:solidFill>
                        <a:srgbClr val="A45AAA"/>
                      </a:solidFill>
                      <a:prstDash val="solid"/>
                      <a:round/>
                      <a:headEnd type="none" w="med" len="med"/>
                      <a:tailEnd type="none" w="med" len="med"/>
                    </a:lnB>
                    <a:lnTlToBr>
                      <a:noFill/>
                    </a:lnTlToBr>
                    <a:lnBlToTr>
                      <a:noFill/>
                    </a:lnBlToTr>
                    <a:noFill/>
                  </a:tcPr>
                </a:tc>
              </a:tr>
            </a:tbl>
          </a:graphicData>
        </a:graphic>
      </p:graphicFrame>
      <p:sp>
        <p:nvSpPr>
          <p:cNvPr id="4"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NEUROPÁTICO</a:t>
            </a:r>
            <a:endParaRPr lang="es-ES_tradnl" sz="4000" b="1" dirty="0">
              <a:solidFill>
                <a:srgbClr val="FCC40D"/>
              </a:solidFill>
              <a:latin typeface="Calibri"/>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1369327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NEUROPÁTICO</a:t>
            </a:r>
            <a:endParaRPr lang="es-ES_tradnl" sz="4000" b="1" dirty="0">
              <a:solidFill>
                <a:srgbClr val="FCC40D"/>
              </a:solidFill>
              <a:latin typeface="Calibri"/>
              <a:cs typeface="Calibri"/>
            </a:endParaRPr>
          </a:p>
        </p:txBody>
      </p:sp>
      <p:sp>
        <p:nvSpPr>
          <p:cNvPr id="6" name="Marcador de contenido 2"/>
          <p:cNvSpPr>
            <a:spLocks noGrp="1"/>
          </p:cNvSpPr>
          <p:nvPr>
            <p:ph idx="1"/>
          </p:nvPr>
        </p:nvSpPr>
        <p:spPr>
          <a:xfrm>
            <a:off x="457200" y="1705838"/>
            <a:ext cx="8229600" cy="4049410"/>
          </a:xfrm>
        </p:spPr>
        <p:txBody>
          <a:bodyPr/>
          <a:lstStyle/>
          <a:p>
            <a:pPr marL="0" lvl="0" indent="0">
              <a:buNone/>
            </a:pPr>
            <a:endParaRPr lang="es-ES_tradnl" sz="1600" dirty="0" smtClean="0">
              <a:solidFill>
                <a:prstClr val="white">
                  <a:lumMod val="50000"/>
                </a:prstClr>
              </a:solidFill>
              <a:cs typeface="Gotham Book"/>
            </a:endParaRPr>
          </a:p>
          <a:p>
            <a:pPr marL="0" lvl="0" indent="0">
              <a:buNone/>
            </a:pPr>
            <a:endParaRPr lang="es-ES_tradnl" sz="1600" dirty="0">
              <a:solidFill>
                <a:prstClr val="white">
                  <a:lumMod val="50000"/>
                </a:prstClr>
              </a:solidFill>
              <a:cs typeface="Gotham Book"/>
            </a:endParaRPr>
          </a:p>
          <a:p>
            <a:pPr marL="0" lvl="0" indent="0">
              <a:buNone/>
            </a:pPr>
            <a:endParaRPr lang="es-ES_tradnl" sz="1600" dirty="0">
              <a:solidFill>
                <a:prstClr val="white">
                  <a:lumMod val="50000"/>
                </a:prstClr>
              </a:solidFill>
              <a:cs typeface="Gotham Book"/>
            </a:endParaRPr>
          </a:p>
          <a:p>
            <a:pPr marL="0" lvl="0" indent="0">
              <a:buNone/>
            </a:pPr>
            <a:endParaRPr lang="es-ES_tradnl" sz="1600" dirty="0">
              <a:solidFill>
                <a:prstClr val="white">
                  <a:lumMod val="50000"/>
                </a:prstClr>
              </a:solidFill>
              <a:cs typeface="Gotham Book"/>
            </a:endParaRPr>
          </a:p>
          <a:p>
            <a:pPr lvl="0">
              <a:buBlip>
                <a:blip r:embed="rId3"/>
              </a:buBlip>
            </a:pPr>
            <a:r>
              <a:rPr lang="es-ES_tradnl" sz="1600" dirty="0">
                <a:solidFill>
                  <a:prstClr val="white">
                    <a:lumMod val="50000"/>
                  </a:prstClr>
                </a:solidFill>
                <a:cs typeface="Gotham Book"/>
              </a:rPr>
              <a:t>Las características del dolor se localizan inicialmente en o alrededor de la oreja, luego más difusa, y por lo general no detecta la causa local</a:t>
            </a:r>
          </a:p>
          <a:p>
            <a:pPr lvl="0">
              <a:buBlip>
                <a:blip r:embed="rId3"/>
              </a:buBlip>
            </a:pPr>
            <a:r>
              <a:rPr lang="es-ES_tradnl" sz="1600" dirty="0">
                <a:solidFill>
                  <a:prstClr val="white">
                    <a:lumMod val="50000"/>
                  </a:prstClr>
                </a:solidFill>
                <a:cs typeface="Gotham Book"/>
              </a:rPr>
              <a:t>Es una forma de dolor </a:t>
            </a:r>
            <a:r>
              <a:rPr lang="es-ES_tradnl" sz="1600" dirty="0" err="1">
                <a:solidFill>
                  <a:prstClr val="white">
                    <a:lumMod val="50000"/>
                  </a:prstClr>
                </a:solidFill>
                <a:cs typeface="Gotham Book"/>
              </a:rPr>
              <a:t>neuropático</a:t>
            </a:r>
            <a:r>
              <a:rPr lang="es-ES_tradnl" sz="1600" dirty="0">
                <a:solidFill>
                  <a:prstClr val="white">
                    <a:lumMod val="50000"/>
                  </a:prstClr>
                </a:solidFill>
                <a:cs typeface="Gotham Book"/>
              </a:rPr>
              <a:t> relacionada con una rama sensorial del nervio vago</a:t>
            </a:r>
          </a:p>
          <a:p>
            <a:pPr marL="0" lvl="0" indent="0">
              <a:buNone/>
            </a:pPr>
            <a:r>
              <a:rPr lang="es-ES_tradnl" sz="1600" i="1" dirty="0">
                <a:solidFill>
                  <a:prstClr val="white">
                    <a:lumMod val="50000"/>
                  </a:prstClr>
                </a:solidFill>
                <a:cs typeface="Gotham Book"/>
              </a:rPr>
              <a:t>El nervio valgo transmite impulsos de parte del canal auditivo externo y una pequeña zona de la piel detrás de la </a:t>
            </a:r>
            <a:r>
              <a:rPr lang="es-ES_tradnl" sz="1600" i="1" dirty="0" smtClean="0">
                <a:solidFill>
                  <a:prstClr val="white">
                    <a:lumMod val="50000"/>
                  </a:prstClr>
                </a:solidFill>
                <a:cs typeface="Gotham Book"/>
              </a:rPr>
              <a:t>oreja.</a:t>
            </a:r>
            <a:endParaRPr lang="es-ES_tradnl" sz="1600" i="1" dirty="0">
              <a:solidFill>
                <a:prstClr val="white">
                  <a:lumMod val="50000"/>
                </a:prstClr>
              </a:solidFill>
              <a:cs typeface="Gotham Book"/>
            </a:endParaRPr>
          </a:p>
          <a:p>
            <a:pPr marL="0" lvl="0" indent="0">
              <a:buNone/>
            </a:pPr>
            <a:endParaRPr lang="es-ES_tradnl" sz="1600" dirty="0">
              <a:solidFill>
                <a:prstClr val="white">
                  <a:lumMod val="50000"/>
                </a:prstClr>
              </a:solidFill>
              <a:cs typeface="Gotham Book"/>
            </a:endParaRPr>
          </a:p>
        </p:txBody>
      </p:sp>
      <p:sp>
        <p:nvSpPr>
          <p:cNvPr id="7" name="Rectángulo 6"/>
          <p:cNvSpPr/>
          <p:nvPr/>
        </p:nvSpPr>
        <p:spPr>
          <a:xfrm>
            <a:off x="450636" y="1241400"/>
            <a:ext cx="7847660" cy="523220"/>
          </a:xfrm>
          <a:prstGeom prst="rect">
            <a:avLst/>
          </a:prstGeom>
        </p:spPr>
        <p:txBody>
          <a:bodyPr wrap="square">
            <a:spAutoFit/>
          </a:bodyPr>
          <a:lstStyle/>
          <a:p>
            <a:endParaRPr lang="es-ES_tradnl" sz="2800" b="1" dirty="0">
              <a:solidFill>
                <a:srgbClr val="FCC40D"/>
              </a:solidFill>
              <a:cs typeface="Calibri"/>
            </a:endParaRPr>
          </a:p>
        </p:txBody>
      </p:sp>
      <p:sp>
        <p:nvSpPr>
          <p:cNvPr id="8" name="Rectángulo 7"/>
          <p:cNvSpPr/>
          <p:nvPr/>
        </p:nvSpPr>
        <p:spPr>
          <a:xfrm>
            <a:off x="500992" y="1321759"/>
            <a:ext cx="6056633" cy="369332"/>
          </a:xfrm>
          <a:prstGeom prst="rect">
            <a:avLst/>
          </a:prstGeom>
        </p:spPr>
        <p:txBody>
          <a:bodyPr wrap="square">
            <a:spAutoFit/>
          </a:bodyPr>
          <a:lstStyle/>
          <a:p>
            <a:r>
              <a:rPr lang="es-ES_tradnl" b="1" dirty="0" smtClean="0">
                <a:solidFill>
                  <a:srgbClr val="64075D"/>
                </a:solidFill>
                <a:cs typeface="Calibri"/>
              </a:rPr>
              <a:t>10. Dolor </a:t>
            </a:r>
            <a:r>
              <a:rPr lang="es-ES_tradnl" b="1" dirty="0">
                <a:solidFill>
                  <a:srgbClr val="64075D"/>
                </a:solidFill>
                <a:cs typeface="Calibri"/>
              </a:rPr>
              <a:t>f</a:t>
            </a:r>
            <a:r>
              <a:rPr lang="es-ES_tradnl" b="1" dirty="0" smtClean="0">
                <a:solidFill>
                  <a:srgbClr val="64075D"/>
                </a:solidFill>
                <a:cs typeface="Calibri"/>
              </a:rPr>
              <a:t>acial </a:t>
            </a:r>
            <a:r>
              <a:rPr lang="es-ES_tradnl" b="1" dirty="0">
                <a:solidFill>
                  <a:srgbClr val="64075D"/>
                </a:solidFill>
                <a:cs typeface="Calibri"/>
              </a:rPr>
              <a:t>u</a:t>
            </a:r>
            <a:r>
              <a:rPr lang="es-ES_tradnl" b="1" dirty="0" smtClean="0">
                <a:solidFill>
                  <a:srgbClr val="64075D"/>
                </a:solidFill>
                <a:cs typeface="Calibri"/>
              </a:rPr>
              <a:t>nilateral en cáncer de pulmón</a:t>
            </a:r>
            <a:endParaRPr lang="es-ES_tradnl" b="1" dirty="0">
              <a:solidFill>
                <a:srgbClr val="64075D"/>
              </a:solidFill>
              <a:cs typeface="Calibri"/>
            </a:endParaRPr>
          </a:p>
        </p:txBody>
      </p:sp>
      <p:sp>
        <p:nvSpPr>
          <p:cNvPr id="3" name="Rectángulo 2"/>
          <p:cNvSpPr/>
          <p:nvPr/>
        </p:nvSpPr>
        <p:spPr>
          <a:xfrm>
            <a:off x="1864606" y="2004490"/>
            <a:ext cx="4256165" cy="584776"/>
          </a:xfrm>
          <a:prstGeom prst="rect">
            <a:avLst/>
          </a:prstGeom>
        </p:spPr>
        <p:txBody>
          <a:bodyPr wrap="square">
            <a:spAutoFit/>
          </a:bodyPr>
          <a:lstStyle/>
          <a:p>
            <a:pPr lvl="0"/>
            <a:r>
              <a:rPr lang="es-ES_tradnl" sz="1600" dirty="0">
                <a:solidFill>
                  <a:prstClr val="white">
                    <a:lumMod val="50000"/>
                  </a:prstClr>
                </a:solidFill>
                <a:cs typeface="Gotham Book"/>
              </a:rPr>
              <a:t>Se ha descrito dolor unilateral facial y de oído asociado con cáncer de bronquios</a:t>
            </a:r>
          </a:p>
        </p:txBody>
      </p:sp>
      <p:pic>
        <p:nvPicPr>
          <p:cNvPr id="10" name="Imagen 9"/>
          <p:cNvPicPr>
            <a:picLocks noChangeAspect="1"/>
          </p:cNvPicPr>
          <p:nvPr/>
        </p:nvPicPr>
        <p:blipFill>
          <a:blip r:embed="rId4">
            <a:duotone>
              <a:schemeClr val="bg2">
                <a:shade val="45000"/>
                <a:satMod val="135000"/>
              </a:schemeClr>
              <a:prstClr val="white"/>
            </a:duotone>
            <a:extLst/>
          </a:blip>
          <a:stretch>
            <a:fillRect/>
          </a:stretch>
        </p:blipFill>
        <p:spPr>
          <a:xfrm>
            <a:off x="761940" y="1828940"/>
            <a:ext cx="760326" cy="760326"/>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12641683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NEUROPÁTICO</a:t>
            </a:r>
            <a:endParaRPr lang="es-ES_tradnl" sz="4000" b="1" dirty="0">
              <a:solidFill>
                <a:srgbClr val="FCC40D"/>
              </a:solidFill>
              <a:latin typeface="Calibri"/>
              <a:cs typeface="Calibri"/>
            </a:endParaRPr>
          </a:p>
        </p:txBody>
      </p:sp>
      <p:sp>
        <p:nvSpPr>
          <p:cNvPr id="6" name="Marcador de contenido 2"/>
          <p:cNvSpPr>
            <a:spLocks noGrp="1"/>
          </p:cNvSpPr>
          <p:nvPr>
            <p:ph idx="1"/>
          </p:nvPr>
        </p:nvSpPr>
        <p:spPr>
          <a:xfrm>
            <a:off x="457200" y="1705838"/>
            <a:ext cx="8229600" cy="2063444"/>
          </a:xfrm>
        </p:spPr>
        <p:txBody>
          <a:bodyPr/>
          <a:lstStyle/>
          <a:p>
            <a:pPr lvl="0">
              <a:buBlip>
                <a:blip r:embed="rId3"/>
              </a:buBlip>
            </a:pPr>
            <a:r>
              <a:rPr lang="es-ES_tradnl" sz="1600" dirty="0">
                <a:solidFill>
                  <a:prstClr val="white">
                    <a:lumMod val="50000"/>
                  </a:prstClr>
                </a:solidFill>
                <a:cs typeface="Gotham Book"/>
              </a:rPr>
              <a:t>El nervio </a:t>
            </a:r>
            <a:r>
              <a:rPr lang="es-ES_tradnl" sz="1600" dirty="0" err="1">
                <a:solidFill>
                  <a:prstClr val="white">
                    <a:lumMod val="50000"/>
                  </a:prstClr>
                </a:solidFill>
                <a:cs typeface="Gotham Book"/>
              </a:rPr>
              <a:t>supraescapular</a:t>
            </a:r>
            <a:r>
              <a:rPr lang="es-ES_tradnl" sz="1600" dirty="0">
                <a:solidFill>
                  <a:prstClr val="white">
                    <a:lumMod val="50000"/>
                  </a:prstClr>
                </a:solidFill>
                <a:cs typeface="Gotham Book"/>
              </a:rPr>
              <a:t> (C5-6) forma parte del plexo </a:t>
            </a:r>
            <a:r>
              <a:rPr lang="es-ES_tradnl" sz="1600" dirty="0" smtClean="0">
                <a:solidFill>
                  <a:prstClr val="white">
                    <a:lumMod val="50000"/>
                  </a:prstClr>
                </a:solidFill>
                <a:cs typeface="Gotham Book"/>
              </a:rPr>
              <a:t>braquial.</a:t>
            </a:r>
            <a:endParaRPr lang="es-ES_tradnl" sz="1600" dirty="0">
              <a:solidFill>
                <a:prstClr val="white">
                  <a:lumMod val="50000"/>
                </a:prstClr>
              </a:solidFill>
              <a:cs typeface="Gotham Book"/>
            </a:endParaRPr>
          </a:p>
          <a:p>
            <a:pPr lvl="0">
              <a:buBlip>
                <a:blip r:embed="rId3"/>
              </a:buBlip>
            </a:pPr>
            <a:r>
              <a:rPr lang="es-ES_tradnl" sz="1600" dirty="0">
                <a:solidFill>
                  <a:prstClr val="white">
                    <a:lumMod val="50000"/>
                  </a:prstClr>
                </a:solidFill>
                <a:cs typeface="Gotham Book"/>
              </a:rPr>
              <a:t>Lleva ramas sensoriales de las articulaciones </a:t>
            </a:r>
            <a:r>
              <a:rPr lang="es-ES_tradnl" sz="1600" dirty="0" err="1">
                <a:solidFill>
                  <a:prstClr val="white">
                    <a:lumMod val="50000"/>
                  </a:prstClr>
                </a:solidFill>
                <a:cs typeface="Gotham Book"/>
              </a:rPr>
              <a:t>glenohumeral</a:t>
            </a:r>
            <a:r>
              <a:rPr lang="es-ES_tradnl" sz="1600" dirty="0">
                <a:solidFill>
                  <a:prstClr val="white">
                    <a:lumMod val="50000"/>
                  </a:prstClr>
                </a:solidFill>
                <a:cs typeface="Gotham Book"/>
              </a:rPr>
              <a:t> y </a:t>
            </a:r>
            <a:r>
              <a:rPr lang="es-ES_tradnl" sz="1600" dirty="0" err="1" smtClean="0">
                <a:solidFill>
                  <a:prstClr val="white">
                    <a:lumMod val="50000"/>
                  </a:prstClr>
                </a:solidFill>
                <a:cs typeface="Gotham Book"/>
              </a:rPr>
              <a:t>acromioclavicular</a:t>
            </a:r>
            <a:r>
              <a:rPr lang="es-ES_tradnl" sz="1600" dirty="0" smtClean="0">
                <a:solidFill>
                  <a:prstClr val="white">
                    <a:lumMod val="50000"/>
                  </a:prstClr>
                </a:solidFill>
                <a:cs typeface="Gotham Book"/>
              </a:rPr>
              <a:t>.</a:t>
            </a:r>
            <a:endParaRPr lang="es-ES_tradnl" sz="1600" dirty="0">
              <a:solidFill>
                <a:prstClr val="white">
                  <a:lumMod val="50000"/>
                </a:prstClr>
              </a:solidFill>
              <a:cs typeface="Gotham Book"/>
            </a:endParaRPr>
          </a:p>
          <a:p>
            <a:pPr marL="400050" lvl="1" indent="0">
              <a:buNone/>
            </a:pPr>
            <a:r>
              <a:rPr lang="es-ES_tradnl" sz="1600" i="1" dirty="0">
                <a:solidFill>
                  <a:prstClr val="white">
                    <a:lumMod val="50000"/>
                  </a:prstClr>
                </a:solidFill>
                <a:cs typeface="Gotham Book"/>
              </a:rPr>
              <a:t>Atraviesa la muesca </a:t>
            </a:r>
            <a:r>
              <a:rPr lang="es-ES_tradnl" sz="1600" i="1" dirty="0" err="1">
                <a:solidFill>
                  <a:prstClr val="white">
                    <a:lumMod val="50000"/>
                  </a:prstClr>
                </a:solidFill>
                <a:cs typeface="Gotham Book"/>
              </a:rPr>
              <a:t>supraescapular</a:t>
            </a:r>
            <a:endParaRPr lang="es-ES_tradnl" sz="1600" i="1" dirty="0">
              <a:solidFill>
                <a:prstClr val="white">
                  <a:lumMod val="50000"/>
                </a:prstClr>
              </a:solidFill>
              <a:cs typeface="Gotham Book"/>
            </a:endParaRPr>
          </a:p>
          <a:p>
            <a:pPr lvl="0">
              <a:buBlip>
                <a:blip r:embed="rId3"/>
              </a:buBlip>
            </a:pPr>
            <a:r>
              <a:rPr lang="es-ES_tradnl" sz="1600" dirty="0">
                <a:solidFill>
                  <a:prstClr val="white">
                    <a:lumMod val="50000"/>
                  </a:prstClr>
                </a:solidFill>
                <a:cs typeface="Gotham Book"/>
              </a:rPr>
              <a:t>La debilidad de los músculos del manguito de los rotadores produce un desplazamiento alar de la escápula y una tracción repetida en el nervio </a:t>
            </a:r>
            <a:r>
              <a:rPr lang="es-ES_tradnl" sz="1600" dirty="0" err="1">
                <a:solidFill>
                  <a:prstClr val="white">
                    <a:lumMod val="50000"/>
                  </a:prstClr>
                </a:solidFill>
                <a:cs typeface="Gotham Book"/>
              </a:rPr>
              <a:t>supraescapular</a:t>
            </a:r>
            <a:endParaRPr lang="es-ES_tradnl" sz="1600" dirty="0">
              <a:solidFill>
                <a:prstClr val="white">
                  <a:lumMod val="50000"/>
                </a:prstClr>
              </a:solidFill>
              <a:cs typeface="Gotham Book"/>
            </a:endParaRPr>
          </a:p>
          <a:p>
            <a:pPr marL="400050" lvl="1" indent="0">
              <a:buNone/>
            </a:pPr>
            <a:r>
              <a:rPr lang="es-ES_tradnl" sz="1600" i="1" dirty="0">
                <a:solidFill>
                  <a:prstClr val="white">
                    <a:lumMod val="50000"/>
                  </a:prstClr>
                </a:solidFill>
                <a:cs typeface="Gotham Book"/>
              </a:rPr>
              <a:t>Esto puede conducir a inflamación y atrapamiento con dolor de hombro, generalmente unilateral pero ocasionalmente </a:t>
            </a:r>
            <a:r>
              <a:rPr lang="es-ES_tradnl" sz="1600" i="1" dirty="0" smtClean="0">
                <a:solidFill>
                  <a:prstClr val="white">
                    <a:lumMod val="50000"/>
                  </a:prstClr>
                </a:solidFill>
                <a:cs typeface="Gotham Book"/>
              </a:rPr>
              <a:t>bilateral.</a:t>
            </a:r>
            <a:endParaRPr lang="es-ES_tradnl" sz="1600" i="1" dirty="0">
              <a:solidFill>
                <a:prstClr val="white">
                  <a:lumMod val="50000"/>
                </a:prstClr>
              </a:solidFill>
              <a:cs typeface="Gotham Book"/>
            </a:endParaRPr>
          </a:p>
          <a:p>
            <a:pPr marL="0" lvl="0" indent="0">
              <a:buNone/>
            </a:pPr>
            <a:endParaRPr lang="es-ES_tradnl" sz="1600" dirty="0">
              <a:solidFill>
                <a:prstClr val="white">
                  <a:lumMod val="50000"/>
                </a:prstClr>
              </a:solidFill>
              <a:cs typeface="Gotham Book"/>
            </a:endParaRPr>
          </a:p>
        </p:txBody>
      </p:sp>
      <p:sp>
        <p:nvSpPr>
          <p:cNvPr id="7" name="Rectángulo 6"/>
          <p:cNvSpPr/>
          <p:nvPr/>
        </p:nvSpPr>
        <p:spPr>
          <a:xfrm>
            <a:off x="450636" y="1241400"/>
            <a:ext cx="7847660" cy="523220"/>
          </a:xfrm>
          <a:prstGeom prst="rect">
            <a:avLst/>
          </a:prstGeom>
        </p:spPr>
        <p:txBody>
          <a:bodyPr wrap="square">
            <a:spAutoFit/>
          </a:bodyPr>
          <a:lstStyle/>
          <a:p>
            <a:endParaRPr lang="es-ES_tradnl" sz="2800" b="1" dirty="0">
              <a:solidFill>
                <a:srgbClr val="FCC40D"/>
              </a:solidFill>
              <a:cs typeface="Calibri"/>
            </a:endParaRPr>
          </a:p>
        </p:txBody>
      </p:sp>
      <p:sp>
        <p:nvSpPr>
          <p:cNvPr id="8" name="Rectángulo 7"/>
          <p:cNvSpPr/>
          <p:nvPr/>
        </p:nvSpPr>
        <p:spPr>
          <a:xfrm>
            <a:off x="500992" y="1321759"/>
            <a:ext cx="6056633" cy="369332"/>
          </a:xfrm>
          <a:prstGeom prst="rect">
            <a:avLst/>
          </a:prstGeom>
        </p:spPr>
        <p:txBody>
          <a:bodyPr wrap="square">
            <a:spAutoFit/>
          </a:bodyPr>
          <a:lstStyle/>
          <a:p>
            <a:r>
              <a:rPr lang="es-ES_tradnl" b="1" dirty="0" smtClean="0">
                <a:solidFill>
                  <a:srgbClr val="64075D"/>
                </a:solidFill>
                <a:cs typeface="Calibri"/>
              </a:rPr>
              <a:t>11. Atrapamiento del nervio </a:t>
            </a:r>
            <a:r>
              <a:rPr lang="es-ES_tradnl" b="1" dirty="0" err="1">
                <a:solidFill>
                  <a:srgbClr val="64075D"/>
                </a:solidFill>
                <a:cs typeface="Calibri"/>
              </a:rPr>
              <a:t>s</a:t>
            </a:r>
            <a:r>
              <a:rPr lang="es-ES_tradnl" b="1" dirty="0" err="1" smtClean="0">
                <a:solidFill>
                  <a:srgbClr val="64075D"/>
                </a:solidFill>
                <a:cs typeface="Calibri"/>
              </a:rPr>
              <a:t>upraescapular</a:t>
            </a:r>
            <a:endParaRPr lang="es-ES_tradnl" b="1" dirty="0">
              <a:solidFill>
                <a:srgbClr val="64075D"/>
              </a:solidFill>
              <a:cs typeface="Calibri"/>
            </a:endParaRPr>
          </a:p>
        </p:txBody>
      </p:sp>
      <p:sp>
        <p:nvSpPr>
          <p:cNvPr id="9" name="Marcador de contenido 2"/>
          <p:cNvSpPr txBox="1">
            <a:spLocks/>
          </p:cNvSpPr>
          <p:nvPr/>
        </p:nvSpPr>
        <p:spPr>
          <a:xfrm>
            <a:off x="457200" y="4313262"/>
            <a:ext cx="8229600" cy="2063444"/>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Blip>
                <a:blip r:embed="rId3"/>
              </a:buBlip>
            </a:pPr>
            <a:r>
              <a:rPr lang="es-ES_tradnl" sz="1600" dirty="0">
                <a:solidFill>
                  <a:prstClr val="white">
                    <a:lumMod val="50000"/>
                  </a:prstClr>
                </a:solidFill>
                <a:cs typeface="Gotham Book"/>
              </a:rPr>
              <a:t>La recurrencia local de cáncer renal después de la nefrectomía puede ser causa de dolor lumbar </a:t>
            </a:r>
            <a:r>
              <a:rPr lang="es-ES_tradnl" sz="1600" dirty="0" err="1">
                <a:solidFill>
                  <a:prstClr val="white">
                    <a:lumMod val="50000"/>
                  </a:prstClr>
                </a:solidFill>
                <a:cs typeface="Gotham Book"/>
              </a:rPr>
              <a:t>ipsilateral</a:t>
            </a:r>
            <a:r>
              <a:rPr lang="es-ES_tradnl" sz="1600" dirty="0">
                <a:solidFill>
                  <a:prstClr val="white">
                    <a:lumMod val="50000"/>
                  </a:prstClr>
                </a:solidFill>
                <a:cs typeface="Gotham Book"/>
              </a:rPr>
              <a:t> y compresión de las raíces L1 y/o </a:t>
            </a:r>
            <a:r>
              <a:rPr lang="es-ES_tradnl" sz="1600" dirty="0" smtClean="0">
                <a:solidFill>
                  <a:prstClr val="white">
                    <a:lumMod val="50000"/>
                  </a:prstClr>
                </a:solidFill>
                <a:cs typeface="Gotham Book"/>
              </a:rPr>
              <a:t>L2.</a:t>
            </a:r>
            <a:endParaRPr lang="es-ES_tradnl" sz="1600" dirty="0">
              <a:solidFill>
                <a:prstClr val="white">
                  <a:lumMod val="50000"/>
                </a:prstClr>
              </a:solidFill>
              <a:cs typeface="Gotham Book"/>
            </a:endParaRPr>
          </a:p>
          <a:p>
            <a:pPr>
              <a:buBlip>
                <a:blip r:embed="rId3"/>
              </a:buBlip>
            </a:pPr>
            <a:r>
              <a:rPr lang="es-ES_tradnl" sz="1600" dirty="0">
                <a:solidFill>
                  <a:prstClr val="white">
                    <a:lumMod val="50000"/>
                  </a:prstClr>
                </a:solidFill>
                <a:cs typeface="Gotham Book"/>
              </a:rPr>
              <a:t>Produce dolor </a:t>
            </a:r>
            <a:r>
              <a:rPr lang="es-ES_tradnl" sz="1600" dirty="0" err="1">
                <a:solidFill>
                  <a:prstClr val="white">
                    <a:lumMod val="50000"/>
                  </a:prstClr>
                </a:solidFill>
                <a:cs typeface="Gotham Book"/>
              </a:rPr>
              <a:t>neuropático</a:t>
            </a:r>
            <a:r>
              <a:rPr lang="es-ES_tradnl" sz="1600" dirty="0">
                <a:solidFill>
                  <a:prstClr val="white">
                    <a:lumMod val="50000"/>
                  </a:prstClr>
                </a:solidFill>
                <a:cs typeface="Gotham Book"/>
              </a:rPr>
              <a:t> irradiado a ingle </a:t>
            </a:r>
            <a:r>
              <a:rPr lang="es-ES_tradnl" sz="1600" dirty="0" err="1">
                <a:solidFill>
                  <a:prstClr val="white">
                    <a:lumMod val="50000"/>
                  </a:prstClr>
                </a:solidFill>
                <a:cs typeface="Gotham Book"/>
              </a:rPr>
              <a:t>ipsilateral</a:t>
            </a:r>
            <a:r>
              <a:rPr lang="es-ES_tradnl" sz="1600" dirty="0">
                <a:solidFill>
                  <a:prstClr val="white">
                    <a:lumMod val="50000"/>
                  </a:prstClr>
                </a:solidFill>
                <a:cs typeface="Gotham Book"/>
              </a:rPr>
              <a:t> y/o parte anterior y  superior superior del </a:t>
            </a:r>
            <a:r>
              <a:rPr lang="es-ES_tradnl" sz="1600" dirty="0" smtClean="0">
                <a:solidFill>
                  <a:prstClr val="white">
                    <a:lumMod val="50000"/>
                  </a:prstClr>
                </a:solidFill>
                <a:cs typeface="Gotham Book"/>
              </a:rPr>
              <a:t>muslo.</a:t>
            </a:r>
            <a:endParaRPr lang="es-ES_tradnl" sz="1600" dirty="0">
              <a:solidFill>
                <a:prstClr val="white">
                  <a:lumMod val="50000"/>
                </a:prstClr>
              </a:solidFill>
              <a:cs typeface="Gotham Book"/>
            </a:endParaRPr>
          </a:p>
          <a:p>
            <a:pPr marL="0" indent="0">
              <a:buFont typeface="Arial"/>
              <a:buNone/>
            </a:pPr>
            <a:endParaRPr lang="es-ES_tradnl" sz="1600" dirty="0">
              <a:solidFill>
                <a:prstClr val="white">
                  <a:lumMod val="50000"/>
                </a:prstClr>
              </a:solidFill>
              <a:cs typeface="Gotham Book"/>
            </a:endParaRPr>
          </a:p>
        </p:txBody>
      </p:sp>
      <p:sp>
        <p:nvSpPr>
          <p:cNvPr id="11" name="Rectángulo 10"/>
          <p:cNvSpPr/>
          <p:nvPr/>
        </p:nvSpPr>
        <p:spPr>
          <a:xfrm>
            <a:off x="500992" y="3929183"/>
            <a:ext cx="6916896" cy="369332"/>
          </a:xfrm>
          <a:prstGeom prst="rect">
            <a:avLst/>
          </a:prstGeom>
        </p:spPr>
        <p:txBody>
          <a:bodyPr wrap="square">
            <a:spAutoFit/>
          </a:bodyPr>
          <a:lstStyle/>
          <a:p>
            <a:r>
              <a:rPr lang="es-ES_tradnl" b="1" dirty="0" smtClean="0">
                <a:solidFill>
                  <a:srgbClr val="64075D"/>
                </a:solidFill>
                <a:cs typeface="Calibri"/>
              </a:rPr>
              <a:t>12. Dolor </a:t>
            </a:r>
            <a:r>
              <a:rPr lang="es-ES_tradnl" b="1" dirty="0" err="1">
                <a:solidFill>
                  <a:srgbClr val="64075D"/>
                </a:solidFill>
                <a:cs typeface="Calibri"/>
              </a:rPr>
              <a:t>n</a:t>
            </a:r>
            <a:r>
              <a:rPr lang="es-ES_tradnl" b="1" dirty="0" err="1" smtClean="0">
                <a:solidFill>
                  <a:srgbClr val="64075D"/>
                </a:solidFill>
                <a:cs typeface="Calibri"/>
              </a:rPr>
              <a:t>europático</a:t>
            </a:r>
            <a:r>
              <a:rPr lang="es-ES_tradnl" b="1" dirty="0" smtClean="0">
                <a:solidFill>
                  <a:srgbClr val="64075D"/>
                </a:solidFill>
                <a:cs typeface="Calibri"/>
              </a:rPr>
              <a:t> </a:t>
            </a:r>
            <a:r>
              <a:rPr lang="es-ES_tradnl" b="1" dirty="0">
                <a:solidFill>
                  <a:srgbClr val="64075D"/>
                </a:solidFill>
                <a:cs typeface="Calibri"/>
              </a:rPr>
              <a:t>s</a:t>
            </a:r>
            <a:r>
              <a:rPr lang="es-ES_tradnl" b="1" dirty="0" smtClean="0">
                <a:solidFill>
                  <a:srgbClr val="64075D"/>
                </a:solidFill>
                <a:cs typeface="Calibri"/>
              </a:rPr>
              <a:t>ecundario a recidiva </a:t>
            </a:r>
            <a:r>
              <a:rPr lang="es-ES_tradnl" b="1" dirty="0">
                <a:solidFill>
                  <a:srgbClr val="64075D"/>
                </a:solidFill>
                <a:cs typeface="Calibri"/>
              </a:rPr>
              <a:t>l</a:t>
            </a:r>
            <a:r>
              <a:rPr lang="es-ES_tradnl" b="1" dirty="0" smtClean="0">
                <a:solidFill>
                  <a:srgbClr val="64075D"/>
                </a:solidFill>
                <a:cs typeface="Calibri"/>
              </a:rPr>
              <a:t>ocal del cáncer renal</a:t>
            </a:r>
            <a:endParaRPr lang="es-ES_tradnl" b="1" dirty="0">
              <a:solidFill>
                <a:srgbClr val="64075D"/>
              </a:solidFill>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16158561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ángulo 1"/>
          <p:cNvSpPr/>
          <p:nvPr/>
        </p:nvSpPr>
        <p:spPr>
          <a:xfrm>
            <a:off x="-1" y="838116"/>
            <a:ext cx="9235913" cy="5139868"/>
          </a:xfrm>
          <a:prstGeom prst="rect">
            <a:avLst/>
          </a:prstGeom>
        </p:spPr>
        <p:txBody>
          <a:bodyPr wrap="square">
            <a:spAutoFit/>
          </a:bodyPr>
          <a:lstStyle/>
          <a:p>
            <a:pPr algn="ctr"/>
            <a:r>
              <a:rPr lang="es-ES_tradnl" sz="4400" b="1" dirty="0" smtClean="0">
                <a:solidFill>
                  <a:srgbClr val="FCC40D"/>
                </a:solidFill>
                <a:cs typeface="Calibri"/>
              </a:rPr>
              <a:t>Tipos </a:t>
            </a:r>
            <a:r>
              <a:rPr lang="es-ES_tradnl" sz="4400" b="1" dirty="0">
                <a:solidFill>
                  <a:srgbClr val="FCC40D"/>
                </a:solidFill>
                <a:cs typeface="Calibri"/>
              </a:rPr>
              <a:t>de Dolor </a:t>
            </a:r>
            <a:r>
              <a:rPr lang="es-ES_tradnl" sz="4400" b="1" dirty="0" smtClean="0">
                <a:solidFill>
                  <a:srgbClr val="FCC40D"/>
                </a:solidFill>
                <a:cs typeface="Calibri"/>
              </a:rPr>
              <a:t>Oncológico</a:t>
            </a:r>
          </a:p>
          <a:p>
            <a:pPr algn="ctr"/>
            <a:endParaRPr lang="es-ES_tradnl" sz="4000" b="1" dirty="0">
              <a:solidFill>
                <a:srgbClr val="FCC40D"/>
              </a:solidFill>
              <a:latin typeface="Gotham"/>
              <a:cs typeface="Gotham"/>
            </a:endParaRPr>
          </a:p>
          <a:p>
            <a:pPr lvl="2"/>
            <a:r>
              <a:rPr lang="es-ES_tradnl" sz="3600" b="1" dirty="0">
                <a:solidFill>
                  <a:prstClr val="white">
                    <a:lumMod val="65000"/>
                  </a:prstClr>
                </a:solidFill>
                <a:cs typeface="Calibri"/>
              </a:rPr>
              <a:t>Dolor Mixto</a:t>
            </a:r>
          </a:p>
          <a:p>
            <a:pPr lvl="2"/>
            <a:r>
              <a:rPr lang="es-ES_tradnl" sz="4000" b="1" dirty="0" smtClean="0">
                <a:solidFill>
                  <a:srgbClr val="FCC40D"/>
                </a:solidFill>
                <a:latin typeface="Gotham"/>
                <a:cs typeface="Gotham"/>
              </a:rPr>
              <a:t>   </a:t>
            </a:r>
            <a:r>
              <a:rPr lang="es-ES_tradnl" sz="3200" b="1" dirty="0">
                <a:solidFill>
                  <a:prstClr val="white"/>
                </a:solidFill>
                <a:cs typeface="Calibri"/>
              </a:rPr>
              <a:t>Definición</a:t>
            </a:r>
          </a:p>
          <a:p>
            <a:pPr lvl="2"/>
            <a:r>
              <a:rPr lang="es-ES_tradnl" sz="3200" b="1" dirty="0">
                <a:solidFill>
                  <a:prstClr val="white"/>
                </a:solidFill>
                <a:cs typeface="Calibri"/>
              </a:rPr>
              <a:t>   </a:t>
            </a:r>
            <a:r>
              <a:rPr lang="es-ES_tradnl" sz="3200" b="1" dirty="0" smtClean="0">
                <a:solidFill>
                  <a:prstClr val="white"/>
                </a:solidFill>
                <a:cs typeface="Calibri"/>
              </a:rPr>
              <a:t>  Prevalencia</a:t>
            </a:r>
            <a:endParaRPr lang="es-ES_tradnl" sz="3200" b="1" dirty="0">
              <a:solidFill>
                <a:prstClr val="white"/>
              </a:solidFill>
              <a:cs typeface="Calibri"/>
            </a:endParaRPr>
          </a:p>
          <a:p>
            <a:pPr lvl="2"/>
            <a:r>
              <a:rPr lang="es-ES_tradnl" sz="3200" b="1" dirty="0">
                <a:solidFill>
                  <a:prstClr val="white"/>
                </a:solidFill>
                <a:cs typeface="Calibri"/>
              </a:rPr>
              <a:t>   </a:t>
            </a:r>
            <a:r>
              <a:rPr lang="es-ES_tradnl" sz="3200" b="1" dirty="0" smtClean="0">
                <a:solidFill>
                  <a:prstClr val="white"/>
                </a:solidFill>
                <a:cs typeface="Calibri"/>
              </a:rPr>
              <a:t>  Fisiopatología </a:t>
            </a:r>
            <a:r>
              <a:rPr lang="es-ES_tradnl" sz="3200" b="1" dirty="0">
                <a:solidFill>
                  <a:prstClr val="white"/>
                </a:solidFill>
                <a:cs typeface="Calibri"/>
              </a:rPr>
              <a:t>del dolor mixto</a:t>
            </a:r>
          </a:p>
          <a:p>
            <a:pPr lvl="2"/>
            <a:r>
              <a:rPr lang="es-ES_tradnl" sz="3200" b="1" dirty="0" smtClean="0">
                <a:solidFill>
                  <a:prstClr val="white"/>
                </a:solidFill>
                <a:cs typeface="Calibri"/>
              </a:rPr>
              <a:t>     Diagnóstico </a:t>
            </a:r>
            <a:r>
              <a:rPr lang="es-ES_tradnl" sz="3200" b="1" dirty="0">
                <a:solidFill>
                  <a:prstClr val="white"/>
                </a:solidFill>
                <a:cs typeface="Calibri"/>
              </a:rPr>
              <a:t>del dolor mixto</a:t>
            </a:r>
          </a:p>
          <a:p>
            <a:pPr lvl="2"/>
            <a:r>
              <a:rPr lang="es-ES_tradnl" sz="3200" b="1" dirty="0">
                <a:solidFill>
                  <a:prstClr val="white"/>
                </a:solidFill>
                <a:cs typeface="Calibri"/>
              </a:rPr>
              <a:t>   </a:t>
            </a:r>
            <a:r>
              <a:rPr lang="es-ES_tradnl" sz="3200" b="1" dirty="0" smtClean="0">
                <a:solidFill>
                  <a:prstClr val="white"/>
                </a:solidFill>
                <a:cs typeface="Calibri"/>
              </a:rPr>
              <a:t>  Tratamiento </a:t>
            </a:r>
            <a:r>
              <a:rPr lang="es-ES_tradnl" sz="3200" b="1" dirty="0">
                <a:solidFill>
                  <a:prstClr val="white"/>
                </a:solidFill>
                <a:cs typeface="Calibri"/>
              </a:rPr>
              <a:t>del dolor mixto</a:t>
            </a:r>
          </a:p>
          <a:p>
            <a:pPr algn="ctr"/>
            <a:r>
              <a:rPr lang="es-ES_tradnl" sz="4000" b="1" dirty="0" smtClean="0">
                <a:solidFill>
                  <a:srgbClr val="FCC40D"/>
                </a:solidFill>
                <a:latin typeface="Gotham"/>
                <a:cs typeface="Gotham"/>
              </a:rPr>
              <a:t> </a:t>
            </a:r>
            <a:endParaRPr lang="es-ES_tradnl" sz="4000" dirty="0">
              <a:solidFill>
                <a:srgbClr val="FCC40D"/>
              </a:solidFill>
              <a:latin typeface="Gotham"/>
              <a:cs typeface="Gotham"/>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0849876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a:t>
            </a:r>
            <a:r>
              <a:rPr lang="es-ES_tradnl" sz="4000" b="1" dirty="0" smtClean="0">
                <a:solidFill>
                  <a:srgbClr val="FCC40D"/>
                </a:solidFill>
                <a:cs typeface="Calibri"/>
              </a:rPr>
              <a:t>MIXTO</a:t>
            </a:r>
            <a:endParaRPr lang="es-ES_tradnl" sz="4000" b="1" dirty="0">
              <a:solidFill>
                <a:srgbClr val="FCC40D"/>
              </a:solidFill>
              <a:latin typeface="Calibri"/>
              <a:cs typeface="Calibri"/>
            </a:endParaRPr>
          </a:p>
        </p:txBody>
      </p:sp>
      <p:sp>
        <p:nvSpPr>
          <p:cNvPr id="7" name="Rectángulo 6"/>
          <p:cNvSpPr/>
          <p:nvPr/>
        </p:nvSpPr>
        <p:spPr>
          <a:xfrm>
            <a:off x="450636" y="1241400"/>
            <a:ext cx="7847660" cy="523220"/>
          </a:xfrm>
          <a:prstGeom prst="rect">
            <a:avLst/>
          </a:prstGeom>
        </p:spPr>
        <p:txBody>
          <a:bodyPr wrap="square">
            <a:spAutoFit/>
          </a:bodyPr>
          <a:lstStyle/>
          <a:p>
            <a:endParaRPr lang="es-ES_tradnl" sz="2800" b="1" dirty="0">
              <a:solidFill>
                <a:srgbClr val="FCC40D"/>
              </a:solidFill>
              <a:latin typeface="Calibri"/>
              <a:cs typeface="Calibri"/>
            </a:endParaRPr>
          </a:p>
        </p:txBody>
      </p:sp>
      <p:sp>
        <p:nvSpPr>
          <p:cNvPr id="10" name="Marcador de contenido 2"/>
          <p:cNvSpPr>
            <a:spLocks noGrp="1"/>
          </p:cNvSpPr>
          <p:nvPr>
            <p:ph idx="1"/>
          </p:nvPr>
        </p:nvSpPr>
        <p:spPr>
          <a:xfrm>
            <a:off x="457200" y="1870072"/>
            <a:ext cx="8229600" cy="696823"/>
          </a:xfrm>
        </p:spPr>
        <p:txBody>
          <a:bodyPr/>
          <a:lstStyle/>
          <a:p>
            <a:pPr marL="0" indent="0">
              <a:buNone/>
            </a:pPr>
            <a:r>
              <a:rPr lang="es-ES_tradnl" sz="1600" b="1" dirty="0" smtClean="0">
                <a:solidFill>
                  <a:srgbClr val="64075D"/>
                </a:solidFill>
                <a:cs typeface="Calibri"/>
              </a:rPr>
              <a:t>Desagradable </a:t>
            </a:r>
            <a:r>
              <a:rPr lang="es-ES_tradnl" sz="1600" b="1" dirty="0">
                <a:solidFill>
                  <a:srgbClr val="64075D"/>
                </a:solidFill>
                <a:cs typeface="Calibri"/>
              </a:rPr>
              <a:t>sensación de quien padece al mismo tiempo la combinación de más de un tipo de dolor; esto es, </a:t>
            </a:r>
            <a:r>
              <a:rPr lang="es-ES_tradnl" sz="1600" b="1" dirty="0" err="1">
                <a:solidFill>
                  <a:srgbClr val="64075D"/>
                </a:solidFill>
                <a:cs typeface="Calibri"/>
              </a:rPr>
              <a:t>nociceptivo</a:t>
            </a:r>
            <a:r>
              <a:rPr lang="es-ES_tradnl" sz="1600" b="1" dirty="0">
                <a:solidFill>
                  <a:srgbClr val="64075D"/>
                </a:solidFill>
                <a:cs typeface="Calibri"/>
              </a:rPr>
              <a:t> (somático o visceral) y </a:t>
            </a:r>
            <a:r>
              <a:rPr lang="es-ES_tradnl" sz="1600" b="1" dirty="0" err="1">
                <a:solidFill>
                  <a:srgbClr val="64075D"/>
                </a:solidFill>
                <a:cs typeface="Calibri"/>
              </a:rPr>
              <a:t>neuropático</a:t>
            </a:r>
            <a:r>
              <a:rPr lang="es-ES_tradnl" sz="1600" b="1" dirty="0">
                <a:solidFill>
                  <a:srgbClr val="64075D"/>
                </a:solidFill>
                <a:cs typeface="Calibri"/>
              </a:rPr>
              <a:t>. </a:t>
            </a:r>
            <a:endParaRPr lang="es-ES_tradnl" sz="1600" baseline="30000" dirty="0">
              <a:solidFill>
                <a:prstClr val="white">
                  <a:lumMod val="50000"/>
                </a:prstClr>
              </a:solidFill>
              <a:cs typeface="Gotham Book"/>
            </a:endParaRPr>
          </a:p>
          <a:p>
            <a:pPr marL="0" indent="0">
              <a:buNone/>
            </a:pPr>
            <a:endParaRPr lang="es-ES_tradnl" sz="1600" dirty="0">
              <a:solidFill>
                <a:srgbClr val="7F7F7F"/>
              </a:solidFill>
              <a:cs typeface="Gotham Book"/>
            </a:endParaRPr>
          </a:p>
        </p:txBody>
      </p:sp>
      <p:sp>
        <p:nvSpPr>
          <p:cNvPr id="12" name="Rectángulo 11"/>
          <p:cNvSpPr/>
          <p:nvPr/>
        </p:nvSpPr>
        <p:spPr>
          <a:xfrm>
            <a:off x="450637" y="1285196"/>
            <a:ext cx="2100156" cy="523220"/>
          </a:xfrm>
          <a:prstGeom prst="rect">
            <a:avLst/>
          </a:prstGeom>
        </p:spPr>
        <p:txBody>
          <a:bodyPr wrap="square">
            <a:spAutoFit/>
          </a:bodyPr>
          <a:lstStyle/>
          <a:p>
            <a:r>
              <a:rPr lang="es-ES_tradnl" sz="2800" b="1" dirty="0">
                <a:solidFill>
                  <a:srgbClr val="FCC40D"/>
                </a:solidFill>
                <a:latin typeface="Calibri"/>
                <a:cs typeface="Calibri"/>
              </a:rPr>
              <a:t>DEFINICIÓN</a:t>
            </a:r>
            <a:endParaRPr lang="es-ES_tradnl" sz="2800" b="1" dirty="0">
              <a:latin typeface="Calibri"/>
              <a:cs typeface="Calibri"/>
            </a:endParaRPr>
          </a:p>
        </p:txBody>
      </p:sp>
      <p:sp>
        <p:nvSpPr>
          <p:cNvPr id="14" name="Rectángulo 13"/>
          <p:cNvSpPr/>
          <p:nvPr/>
        </p:nvSpPr>
        <p:spPr>
          <a:xfrm>
            <a:off x="457200" y="2606211"/>
            <a:ext cx="6056633" cy="523220"/>
          </a:xfrm>
          <a:prstGeom prst="rect">
            <a:avLst/>
          </a:prstGeom>
        </p:spPr>
        <p:txBody>
          <a:bodyPr wrap="square">
            <a:spAutoFit/>
          </a:bodyPr>
          <a:lstStyle/>
          <a:p>
            <a:r>
              <a:rPr lang="es-ES_tradnl" sz="2800" b="1" dirty="0" smtClean="0">
                <a:solidFill>
                  <a:srgbClr val="FCC40D"/>
                </a:solidFill>
                <a:cs typeface="Calibri"/>
              </a:rPr>
              <a:t>CARACTERÍSTICAS</a:t>
            </a:r>
            <a:endParaRPr lang="es-ES_tradnl" sz="2800" b="1" dirty="0">
              <a:solidFill>
                <a:srgbClr val="FCC40D"/>
              </a:solidFill>
              <a:cs typeface="Calibri"/>
            </a:endParaRPr>
          </a:p>
        </p:txBody>
      </p:sp>
      <p:pic>
        <p:nvPicPr>
          <p:cNvPr id="4" name="Imagen 3" descr="Captura de pantalla 2017-09-08 a las 9.29.59.png"/>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1300568" y="3228584"/>
            <a:ext cx="6147795" cy="2862351"/>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79023141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a:t>
            </a:r>
            <a:r>
              <a:rPr lang="es-ES_tradnl" sz="4000" b="1" dirty="0" smtClean="0">
                <a:solidFill>
                  <a:srgbClr val="FCC40D"/>
                </a:solidFill>
                <a:cs typeface="Calibri"/>
              </a:rPr>
              <a:t>MIXTO</a:t>
            </a:r>
            <a:endParaRPr lang="es-ES_tradnl" sz="4000" b="1" dirty="0">
              <a:solidFill>
                <a:srgbClr val="FCC40D"/>
              </a:solidFill>
              <a:latin typeface="Calibri"/>
              <a:cs typeface="Calibri"/>
            </a:endParaRPr>
          </a:p>
        </p:txBody>
      </p:sp>
      <p:sp>
        <p:nvSpPr>
          <p:cNvPr id="7" name="Rectángulo 6"/>
          <p:cNvSpPr/>
          <p:nvPr/>
        </p:nvSpPr>
        <p:spPr>
          <a:xfrm>
            <a:off x="450636" y="1241400"/>
            <a:ext cx="7847660" cy="523220"/>
          </a:xfrm>
          <a:prstGeom prst="rect">
            <a:avLst/>
          </a:prstGeom>
        </p:spPr>
        <p:txBody>
          <a:bodyPr wrap="square">
            <a:spAutoFit/>
          </a:bodyPr>
          <a:lstStyle/>
          <a:p>
            <a:endParaRPr lang="es-ES_tradnl" sz="2800" b="1" dirty="0">
              <a:solidFill>
                <a:srgbClr val="FCC40D"/>
              </a:solidFill>
              <a:latin typeface="Calibri"/>
              <a:cs typeface="Calibri"/>
            </a:endParaRPr>
          </a:p>
        </p:txBody>
      </p:sp>
      <p:sp>
        <p:nvSpPr>
          <p:cNvPr id="10" name="Marcador de contenido 2"/>
          <p:cNvSpPr>
            <a:spLocks noGrp="1"/>
          </p:cNvSpPr>
          <p:nvPr>
            <p:ph idx="1"/>
          </p:nvPr>
        </p:nvSpPr>
        <p:spPr>
          <a:xfrm>
            <a:off x="1724140" y="1295015"/>
            <a:ext cx="8229600" cy="291524"/>
          </a:xfrm>
        </p:spPr>
        <p:txBody>
          <a:bodyPr/>
          <a:lstStyle/>
          <a:p>
            <a:pPr marL="0" indent="0">
              <a:buNone/>
            </a:pPr>
            <a:r>
              <a:rPr lang="es-ES_tradnl" sz="1600" b="1" dirty="0">
                <a:solidFill>
                  <a:srgbClr val="64075D"/>
                </a:solidFill>
                <a:cs typeface="Calibri"/>
              </a:rPr>
              <a:t>Dolor mixto: Componente </a:t>
            </a:r>
            <a:r>
              <a:rPr lang="es-ES_tradnl" sz="1600" b="1" dirty="0" err="1">
                <a:solidFill>
                  <a:srgbClr val="64075D"/>
                </a:solidFill>
                <a:cs typeface="Calibri"/>
              </a:rPr>
              <a:t>nociceptivo</a:t>
            </a:r>
            <a:r>
              <a:rPr lang="es-ES_tradnl" sz="1600" b="1" dirty="0">
                <a:solidFill>
                  <a:srgbClr val="64075D"/>
                </a:solidFill>
                <a:cs typeface="Calibri"/>
              </a:rPr>
              <a:t> y </a:t>
            </a:r>
            <a:r>
              <a:rPr lang="es-ES_tradnl" sz="1600" b="1" dirty="0" err="1">
                <a:solidFill>
                  <a:srgbClr val="64075D"/>
                </a:solidFill>
                <a:cs typeface="Calibri"/>
              </a:rPr>
              <a:t>neuropático</a:t>
            </a:r>
            <a:r>
              <a:rPr lang="es-ES_tradnl" sz="1600" b="1" dirty="0">
                <a:solidFill>
                  <a:srgbClr val="64075D"/>
                </a:solidFill>
                <a:cs typeface="Calibri"/>
              </a:rPr>
              <a:t>. </a:t>
            </a:r>
            <a:endParaRPr lang="es-ES_tradnl" sz="1600" dirty="0">
              <a:solidFill>
                <a:srgbClr val="7F7F7F"/>
              </a:solidFill>
              <a:cs typeface="Gotham Book"/>
            </a:endParaRPr>
          </a:p>
        </p:txBody>
      </p:sp>
      <p:pic>
        <p:nvPicPr>
          <p:cNvPr id="3" name="Imagen 2" descr="Captura de pantalla 2017-09-08 a las 9.50.07.png"/>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1328870" y="1629520"/>
            <a:ext cx="5935879" cy="4574815"/>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1968166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a:t>
            </a:r>
            <a:r>
              <a:rPr lang="es-ES_tradnl" sz="4000" b="1" dirty="0" smtClean="0">
                <a:solidFill>
                  <a:srgbClr val="FCC40D"/>
                </a:solidFill>
                <a:cs typeface="Calibri"/>
              </a:rPr>
              <a:t>MIXTO</a:t>
            </a:r>
            <a:endParaRPr lang="es-ES_tradnl" sz="4000" b="1" dirty="0">
              <a:solidFill>
                <a:srgbClr val="FCC40D"/>
              </a:solidFill>
              <a:latin typeface="Calibri"/>
              <a:cs typeface="Calibri"/>
            </a:endParaRPr>
          </a:p>
        </p:txBody>
      </p:sp>
      <p:sp>
        <p:nvSpPr>
          <p:cNvPr id="7" name="Rectángulo 6"/>
          <p:cNvSpPr/>
          <p:nvPr/>
        </p:nvSpPr>
        <p:spPr>
          <a:xfrm>
            <a:off x="450636" y="1241400"/>
            <a:ext cx="7847660" cy="523220"/>
          </a:xfrm>
          <a:prstGeom prst="rect">
            <a:avLst/>
          </a:prstGeom>
        </p:spPr>
        <p:txBody>
          <a:bodyPr wrap="square">
            <a:spAutoFit/>
          </a:bodyPr>
          <a:lstStyle/>
          <a:p>
            <a:endParaRPr lang="es-ES_tradnl" sz="2800" b="1" dirty="0">
              <a:solidFill>
                <a:srgbClr val="FCC40D"/>
              </a:solidFill>
              <a:latin typeface="Calibri"/>
              <a:cs typeface="Calibri"/>
            </a:endParaRPr>
          </a:p>
        </p:txBody>
      </p:sp>
      <p:pic>
        <p:nvPicPr>
          <p:cNvPr id="4" name="Imagen 3" descr="Captura de pantalla 2017-09-08 a las 9.55.25.png"/>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668609" y="1764620"/>
            <a:ext cx="8180330" cy="3674712"/>
          </a:xfrm>
          <a:prstGeom prst="rect">
            <a:avLst/>
          </a:prstGeom>
        </p:spPr>
      </p:pic>
      <p:sp>
        <p:nvSpPr>
          <p:cNvPr id="8" name="CuadroTexto 7"/>
          <p:cNvSpPr txBox="1"/>
          <p:nvPr/>
        </p:nvSpPr>
        <p:spPr>
          <a:xfrm>
            <a:off x="984154" y="1949286"/>
            <a:ext cx="5747500" cy="369332"/>
          </a:xfrm>
          <a:prstGeom prst="rect">
            <a:avLst/>
          </a:prstGeom>
          <a:solidFill>
            <a:srgbClr val="F0E7F2"/>
          </a:solidFill>
        </p:spPr>
        <p:txBody>
          <a:bodyPr wrap="square" rtlCol="0">
            <a:spAutoFit/>
          </a:bodyPr>
          <a:lstStyle/>
          <a:p>
            <a:r>
              <a:rPr lang="es-ES_tradnl" dirty="0">
                <a:solidFill>
                  <a:schemeClr val="bg1">
                    <a:lumMod val="50000"/>
                  </a:schemeClr>
                </a:solidFill>
                <a:cs typeface="Gotham Book"/>
              </a:rPr>
              <a:t>Dolor oncológico: Etiología</a:t>
            </a:r>
            <a:r>
              <a:rPr lang="es-ES_tradnl" dirty="0" smtClean="0">
                <a:solidFill>
                  <a:schemeClr val="bg1">
                    <a:lumMod val="50000"/>
                  </a:schemeClr>
                </a:solidFill>
                <a:cs typeface="Gotham Book"/>
              </a:rPr>
              <a:t>. </a:t>
            </a:r>
            <a:endParaRPr lang="es-ES_tradnl" dirty="0">
              <a:solidFill>
                <a:schemeClr val="bg1">
                  <a:lumMod val="50000"/>
                </a:schemeClr>
              </a:solidFill>
            </a:endParaRPr>
          </a:p>
        </p:txBody>
      </p:sp>
      <p:sp>
        <p:nvSpPr>
          <p:cNvPr id="3" name="Rectángulo 2"/>
          <p:cNvSpPr/>
          <p:nvPr/>
        </p:nvSpPr>
        <p:spPr>
          <a:xfrm>
            <a:off x="775603" y="1206545"/>
            <a:ext cx="1565172" cy="523220"/>
          </a:xfrm>
          <a:prstGeom prst="rect">
            <a:avLst/>
          </a:prstGeom>
        </p:spPr>
        <p:txBody>
          <a:bodyPr wrap="none">
            <a:spAutoFit/>
          </a:bodyPr>
          <a:lstStyle/>
          <a:p>
            <a:r>
              <a:rPr lang="es-ES_tradnl" sz="2800" b="1" dirty="0" smtClean="0">
                <a:solidFill>
                  <a:srgbClr val="FCC40D"/>
                </a:solidFill>
                <a:cs typeface="Calibri"/>
              </a:rPr>
              <a:t>ETILOGÍA</a:t>
            </a:r>
            <a:endParaRPr lang="es-ES_tradnl" sz="2800" b="1" dirty="0">
              <a:cs typeface="Calibri"/>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78136966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a:t>
            </a:r>
            <a:r>
              <a:rPr lang="es-ES_tradnl" sz="4000" b="1" dirty="0" smtClean="0">
                <a:solidFill>
                  <a:srgbClr val="FCC40D"/>
                </a:solidFill>
                <a:cs typeface="Calibri"/>
              </a:rPr>
              <a:t>MIXTO</a:t>
            </a:r>
            <a:endParaRPr lang="es-ES_tradnl" sz="4000" b="1" dirty="0">
              <a:solidFill>
                <a:srgbClr val="FCC40D"/>
              </a:solidFill>
              <a:latin typeface="Calibri"/>
              <a:cs typeface="Calibri"/>
            </a:endParaRPr>
          </a:p>
        </p:txBody>
      </p:sp>
      <p:sp>
        <p:nvSpPr>
          <p:cNvPr id="7" name="Rectángulo 6"/>
          <p:cNvSpPr/>
          <p:nvPr/>
        </p:nvSpPr>
        <p:spPr>
          <a:xfrm>
            <a:off x="450636" y="1241400"/>
            <a:ext cx="7847660" cy="523220"/>
          </a:xfrm>
          <a:prstGeom prst="rect">
            <a:avLst/>
          </a:prstGeom>
        </p:spPr>
        <p:txBody>
          <a:bodyPr wrap="square">
            <a:spAutoFit/>
          </a:bodyPr>
          <a:lstStyle/>
          <a:p>
            <a:endParaRPr lang="es-ES_tradnl" sz="2800" b="1" dirty="0">
              <a:solidFill>
                <a:srgbClr val="FCC40D"/>
              </a:solidFill>
              <a:latin typeface="Calibri"/>
              <a:cs typeface="Calibri"/>
            </a:endParaRPr>
          </a:p>
        </p:txBody>
      </p:sp>
      <p:sp>
        <p:nvSpPr>
          <p:cNvPr id="12" name="Rectángulo 11"/>
          <p:cNvSpPr/>
          <p:nvPr/>
        </p:nvSpPr>
        <p:spPr>
          <a:xfrm>
            <a:off x="450636" y="1285196"/>
            <a:ext cx="2359783" cy="523220"/>
          </a:xfrm>
          <a:prstGeom prst="rect">
            <a:avLst/>
          </a:prstGeom>
        </p:spPr>
        <p:txBody>
          <a:bodyPr wrap="square">
            <a:spAutoFit/>
          </a:bodyPr>
          <a:lstStyle/>
          <a:p>
            <a:r>
              <a:rPr lang="es-ES_tradnl" sz="2800" b="1" dirty="0">
                <a:solidFill>
                  <a:srgbClr val="FCC40D"/>
                </a:solidFill>
                <a:cs typeface="Calibri"/>
              </a:rPr>
              <a:t>PREVALENCIA </a:t>
            </a:r>
            <a:endParaRPr lang="es-ES_tradnl" sz="2800" b="1" dirty="0">
              <a:latin typeface="Calibri"/>
              <a:cs typeface="Calibri"/>
            </a:endParaRPr>
          </a:p>
        </p:txBody>
      </p:sp>
      <p:sp>
        <p:nvSpPr>
          <p:cNvPr id="11" name="Marcador de contenido 2"/>
          <p:cNvSpPr>
            <a:spLocks noGrp="1"/>
          </p:cNvSpPr>
          <p:nvPr>
            <p:ph idx="1"/>
          </p:nvPr>
        </p:nvSpPr>
        <p:spPr>
          <a:xfrm>
            <a:off x="457200" y="1786898"/>
            <a:ext cx="8229600" cy="1441986"/>
          </a:xfrm>
        </p:spPr>
        <p:txBody>
          <a:bodyPr/>
          <a:lstStyle/>
          <a:p>
            <a:pPr>
              <a:lnSpc>
                <a:spcPct val="90000"/>
              </a:lnSpc>
              <a:buBlip>
                <a:blip r:embed="rId3"/>
              </a:buBlip>
            </a:pPr>
            <a:r>
              <a:rPr lang="es-ES_tradnl" sz="1600" dirty="0">
                <a:solidFill>
                  <a:prstClr val="white">
                    <a:lumMod val="50000"/>
                  </a:prstClr>
                </a:solidFill>
                <a:cs typeface="Gotham Book"/>
              </a:rPr>
              <a:t>S</a:t>
            </a:r>
            <a:r>
              <a:rPr lang="es-ES_tradnl" sz="1600" dirty="0" smtClean="0">
                <a:solidFill>
                  <a:prstClr val="white">
                    <a:lumMod val="50000"/>
                  </a:prstClr>
                </a:solidFill>
                <a:cs typeface="Gotham Book"/>
              </a:rPr>
              <a:t>e </a:t>
            </a:r>
            <a:r>
              <a:rPr lang="es-ES_tradnl" sz="1600" dirty="0">
                <a:solidFill>
                  <a:prstClr val="white">
                    <a:lumMod val="50000"/>
                  </a:prstClr>
                </a:solidFill>
                <a:cs typeface="Gotham Book"/>
              </a:rPr>
              <a:t>sitúa en aproximadamente en el </a:t>
            </a:r>
            <a:r>
              <a:rPr lang="es-ES_tradnl" sz="1600" b="1" dirty="0">
                <a:solidFill>
                  <a:srgbClr val="64075D"/>
                </a:solidFill>
                <a:cs typeface="Gotham Book"/>
              </a:rPr>
              <a:t>17-20%</a:t>
            </a:r>
            <a:r>
              <a:rPr lang="es-ES_tradnl" sz="1600" b="1" dirty="0" smtClean="0">
                <a:solidFill>
                  <a:srgbClr val="64075D"/>
                </a:solidFill>
                <a:cs typeface="Gotham Book"/>
              </a:rPr>
              <a:t>”. </a:t>
            </a:r>
            <a:endParaRPr lang="es-ES_tradnl" sz="1600" b="1" dirty="0">
              <a:solidFill>
                <a:srgbClr val="64075D"/>
              </a:solidFill>
              <a:cs typeface="Gotham Book"/>
            </a:endParaRPr>
          </a:p>
          <a:p>
            <a:pPr lvl="0">
              <a:lnSpc>
                <a:spcPct val="90000"/>
              </a:lnSpc>
              <a:buBlip>
                <a:blip r:embed="rId3"/>
              </a:buBlip>
            </a:pPr>
            <a:r>
              <a:rPr lang="es-ES_tradnl" sz="1600" dirty="0" smtClean="0">
                <a:solidFill>
                  <a:prstClr val="white">
                    <a:lumMod val="50000"/>
                  </a:prstClr>
                </a:solidFill>
                <a:cs typeface="Gotham Book"/>
              </a:rPr>
              <a:t>En el </a:t>
            </a:r>
            <a:r>
              <a:rPr lang="es-ES_tradnl" sz="1600" dirty="0">
                <a:solidFill>
                  <a:prstClr val="white">
                    <a:lumMod val="50000"/>
                  </a:prstClr>
                </a:solidFill>
                <a:cs typeface="Gotham Book"/>
              </a:rPr>
              <a:t>momento del diagnóstico y 90% en estadios avanzados de la enfermedad. </a:t>
            </a:r>
            <a:endParaRPr lang="es-ES_tradnl" sz="1600" dirty="0" smtClean="0">
              <a:solidFill>
                <a:prstClr val="white">
                  <a:lumMod val="50000"/>
                </a:prstClr>
              </a:solidFill>
              <a:cs typeface="Gotham Book"/>
            </a:endParaRPr>
          </a:p>
          <a:p>
            <a:pPr>
              <a:lnSpc>
                <a:spcPct val="90000"/>
              </a:lnSpc>
              <a:buBlip>
                <a:blip r:embed="rId3"/>
              </a:buBlip>
            </a:pPr>
            <a:r>
              <a:rPr lang="es-ES_tradnl" sz="1600" dirty="0" smtClean="0">
                <a:solidFill>
                  <a:prstClr val="white">
                    <a:lumMod val="50000"/>
                  </a:prstClr>
                </a:solidFill>
                <a:cs typeface="Gotham Book"/>
              </a:rPr>
              <a:t>Está </a:t>
            </a:r>
            <a:r>
              <a:rPr lang="es-ES_tradnl" sz="1600" dirty="0">
                <a:solidFill>
                  <a:prstClr val="white">
                    <a:lumMod val="50000"/>
                  </a:prstClr>
                </a:solidFill>
                <a:cs typeface="Gotham Book"/>
              </a:rPr>
              <a:t>presente en el 64% de los pacientes con afectación </a:t>
            </a:r>
            <a:r>
              <a:rPr lang="es-ES_tradnl" sz="1600" dirty="0" err="1">
                <a:solidFill>
                  <a:prstClr val="white">
                    <a:lumMod val="50000"/>
                  </a:prstClr>
                </a:solidFill>
                <a:cs typeface="Gotham Book"/>
              </a:rPr>
              <a:t>metastásica</a:t>
            </a:r>
            <a:r>
              <a:rPr lang="es-ES_tradnl" sz="1600" dirty="0">
                <a:solidFill>
                  <a:prstClr val="white">
                    <a:lumMod val="50000"/>
                  </a:prstClr>
                </a:solidFill>
                <a:cs typeface="Gotham Book"/>
              </a:rPr>
              <a:t> y en el 33% de los pacientes largos </a:t>
            </a:r>
            <a:r>
              <a:rPr lang="es-ES_tradnl" sz="1600" dirty="0" smtClean="0">
                <a:solidFill>
                  <a:prstClr val="white">
                    <a:lumMod val="50000"/>
                  </a:prstClr>
                </a:solidFill>
                <a:cs typeface="Gotham Book"/>
              </a:rPr>
              <a:t>supervivientes. </a:t>
            </a:r>
            <a:endParaRPr lang="es-ES_tradnl" sz="1600" dirty="0">
              <a:solidFill>
                <a:prstClr val="white">
                  <a:lumMod val="50000"/>
                </a:prstClr>
              </a:solidFill>
              <a:cs typeface="Gotham Book"/>
            </a:endParaRPr>
          </a:p>
        </p:txBody>
      </p:sp>
      <p:sp>
        <p:nvSpPr>
          <p:cNvPr id="13" name="Rectángulo 12"/>
          <p:cNvSpPr/>
          <p:nvPr/>
        </p:nvSpPr>
        <p:spPr>
          <a:xfrm>
            <a:off x="450636" y="2783055"/>
            <a:ext cx="2724599" cy="523220"/>
          </a:xfrm>
          <a:prstGeom prst="rect">
            <a:avLst/>
          </a:prstGeom>
        </p:spPr>
        <p:txBody>
          <a:bodyPr wrap="square">
            <a:spAutoFit/>
          </a:bodyPr>
          <a:lstStyle/>
          <a:p>
            <a:r>
              <a:rPr lang="es-ES_tradnl" sz="2800" b="1" dirty="0">
                <a:solidFill>
                  <a:srgbClr val="FCC40D"/>
                </a:solidFill>
                <a:cs typeface="Calibri"/>
              </a:rPr>
              <a:t>FISIOPATOLOGÍA  </a:t>
            </a:r>
            <a:endParaRPr lang="es-ES_tradnl" sz="2800" b="1" dirty="0">
              <a:latin typeface="Calibri"/>
              <a:cs typeface="Calibri"/>
            </a:endParaRPr>
          </a:p>
        </p:txBody>
      </p:sp>
      <p:sp>
        <p:nvSpPr>
          <p:cNvPr id="15" name="Marcador de contenido 2"/>
          <p:cNvSpPr txBox="1">
            <a:spLocks/>
          </p:cNvSpPr>
          <p:nvPr/>
        </p:nvSpPr>
        <p:spPr>
          <a:xfrm>
            <a:off x="457200" y="3284757"/>
            <a:ext cx="8229600" cy="144198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Blip>
                <a:blip r:embed="rId3"/>
              </a:buBlip>
            </a:pPr>
            <a:r>
              <a:rPr lang="es-ES_tradnl" sz="1600" dirty="0">
                <a:solidFill>
                  <a:prstClr val="white">
                    <a:lumMod val="50000"/>
                  </a:prstClr>
                </a:solidFill>
                <a:cs typeface="Gotham Book"/>
              </a:rPr>
              <a:t>Junto con los diferentes mecanismos fisiopatológicos propios del dolor </a:t>
            </a:r>
            <a:r>
              <a:rPr lang="es-ES_tradnl" sz="1600" dirty="0" err="1">
                <a:solidFill>
                  <a:prstClr val="white">
                    <a:lumMod val="50000"/>
                  </a:prstClr>
                </a:solidFill>
                <a:cs typeface="Gotham Book"/>
              </a:rPr>
              <a:t>nociceptivo</a:t>
            </a:r>
            <a:r>
              <a:rPr lang="es-ES_tradnl" sz="1600" dirty="0">
                <a:solidFill>
                  <a:prstClr val="white">
                    <a:lumMod val="50000"/>
                  </a:prstClr>
                </a:solidFill>
                <a:cs typeface="Gotham Book"/>
              </a:rPr>
              <a:t> y </a:t>
            </a:r>
            <a:r>
              <a:rPr lang="es-ES_tradnl" sz="1600" dirty="0" err="1">
                <a:solidFill>
                  <a:prstClr val="white">
                    <a:lumMod val="50000"/>
                  </a:prstClr>
                </a:solidFill>
                <a:cs typeface="Gotham Book"/>
              </a:rPr>
              <a:t>neuropático</a:t>
            </a:r>
            <a:r>
              <a:rPr lang="es-ES_tradnl" sz="1600" dirty="0">
                <a:solidFill>
                  <a:prstClr val="white">
                    <a:lumMod val="50000"/>
                  </a:prstClr>
                </a:solidFill>
                <a:cs typeface="Gotham Book"/>
              </a:rPr>
              <a:t>, otro elemento que contribuye a explicar la naturaleza del dolor mixto es la presencia de </a:t>
            </a:r>
            <a:r>
              <a:rPr lang="es-ES_tradnl" sz="1600" b="1" dirty="0">
                <a:solidFill>
                  <a:srgbClr val="64075D"/>
                </a:solidFill>
                <a:cs typeface="Gotham Book"/>
              </a:rPr>
              <a:t>sustancias </a:t>
            </a:r>
            <a:r>
              <a:rPr lang="es-ES_tradnl" sz="1600" b="1" dirty="0" err="1">
                <a:solidFill>
                  <a:srgbClr val="64075D"/>
                </a:solidFill>
                <a:cs typeface="Gotham Book"/>
              </a:rPr>
              <a:t>álgicas</a:t>
            </a:r>
            <a:r>
              <a:rPr lang="es-ES_tradnl" sz="1600" b="1" dirty="0">
                <a:solidFill>
                  <a:srgbClr val="64075D"/>
                </a:solidFill>
                <a:cs typeface="Gotham Book"/>
              </a:rPr>
              <a:t> que desencadenan una respuesta inflamatoria donde los macrófagos juegan un destacado papel. </a:t>
            </a:r>
            <a:endParaRPr lang="es-ES_tradnl" sz="1600" b="1" dirty="0" smtClean="0">
              <a:solidFill>
                <a:srgbClr val="64075D"/>
              </a:solidFill>
              <a:cs typeface="Gotham Book"/>
            </a:endParaRPr>
          </a:p>
          <a:p>
            <a:pPr>
              <a:buBlip>
                <a:blip r:embed="rId3"/>
              </a:buBlip>
            </a:pPr>
            <a:r>
              <a:rPr lang="es-ES_tradnl" sz="1600" dirty="0">
                <a:solidFill>
                  <a:prstClr val="white">
                    <a:lumMod val="50000"/>
                  </a:prstClr>
                </a:solidFill>
                <a:cs typeface="Gotham Book"/>
              </a:rPr>
              <a:t>Ante la respuesta inflamatoria se observa una migración de leucocitos </a:t>
            </a:r>
            <a:r>
              <a:rPr lang="es-ES_tradnl" sz="1600" dirty="0" err="1">
                <a:solidFill>
                  <a:prstClr val="white">
                    <a:lumMod val="50000"/>
                  </a:prstClr>
                </a:solidFill>
                <a:cs typeface="Gotham Book"/>
              </a:rPr>
              <a:t>polimorfonucleares</a:t>
            </a:r>
            <a:r>
              <a:rPr lang="es-ES_tradnl" sz="1600" dirty="0">
                <a:solidFill>
                  <a:prstClr val="white">
                    <a:lumMod val="50000"/>
                  </a:prstClr>
                </a:solidFill>
                <a:cs typeface="Gotham Book"/>
              </a:rPr>
              <a:t>, macrófagos, </a:t>
            </a:r>
            <a:r>
              <a:rPr lang="es-ES_tradnl" sz="1600" dirty="0" err="1">
                <a:solidFill>
                  <a:prstClr val="white">
                    <a:lumMod val="50000"/>
                  </a:prstClr>
                </a:solidFill>
                <a:cs typeface="Gotham Book"/>
              </a:rPr>
              <a:t>eosinófilos</a:t>
            </a:r>
            <a:r>
              <a:rPr lang="es-ES_tradnl" sz="1600" dirty="0">
                <a:solidFill>
                  <a:prstClr val="white">
                    <a:lumMod val="50000"/>
                  </a:prstClr>
                </a:solidFill>
                <a:cs typeface="Gotham Book"/>
              </a:rPr>
              <a:t> y linfocitos hacia los </a:t>
            </a:r>
            <a:r>
              <a:rPr lang="es-ES_tradnl" sz="1600" dirty="0" err="1">
                <a:solidFill>
                  <a:prstClr val="white">
                    <a:lumMod val="50000"/>
                  </a:prstClr>
                </a:solidFill>
                <a:cs typeface="Gotham Book"/>
              </a:rPr>
              <a:t>nociceptores</a:t>
            </a:r>
            <a:r>
              <a:rPr lang="es-ES_tradnl" sz="1600" dirty="0">
                <a:solidFill>
                  <a:prstClr val="white">
                    <a:lumMod val="50000"/>
                  </a:prstClr>
                </a:solidFill>
                <a:cs typeface="Gotham Book"/>
              </a:rPr>
              <a:t> periféricos que actúan como amplificadores. </a:t>
            </a:r>
            <a:endParaRPr lang="es-ES_tradnl" sz="1600" dirty="0" smtClean="0">
              <a:solidFill>
                <a:prstClr val="white">
                  <a:lumMod val="50000"/>
                </a:prstClr>
              </a:solidFill>
              <a:cs typeface="Gotham Book"/>
            </a:endParaRPr>
          </a:p>
          <a:p>
            <a:pPr>
              <a:buBlip>
                <a:blip r:embed="rId3"/>
              </a:buBlip>
            </a:pPr>
            <a:r>
              <a:rPr lang="es-ES_tradnl" sz="1600" dirty="0">
                <a:solidFill>
                  <a:prstClr val="white">
                    <a:lumMod val="50000"/>
                  </a:prstClr>
                </a:solidFill>
                <a:cs typeface="Gotham Book"/>
              </a:rPr>
              <a:t>Otro elemento que permite comprender la naturaleza del dolor mixto es la </a:t>
            </a:r>
            <a:r>
              <a:rPr lang="es-ES_tradnl" sz="1600" b="1" dirty="0">
                <a:solidFill>
                  <a:srgbClr val="64075D"/>
                </a:solidFill>
                <a:cs typeface="Gotham Book"/>
              </a:rPr>
              <a:t>estimulación nociva repetida o la </a:t>
            </a:r>
            <a:r>
              <a:rPr lang="es-ES_tradnl" sz="1600" b="1" dirty="0" smtClean="0">
                <a:solidFill>
                  <a:srgbClr val="64075D"/>
                </a:solidFill>
                <a:cs typeface="Gotham Book"/>
              </a:rPr>
              <a:t>inflamación que incrementa </a:t>
            </a:r>
            <a:r>
              <a:rPr lang="es-ES_tradnl" sz="1600" b="1" dirty="0">
                <a:solidFill>
                  <a:srgbClr val="64075D"/>
                </a:solidFill>
                <a:cs typeface="Gotham Book"/>
              </a:rPr>
              <a:t>la excitabilidad de los </a:t>
            </a:r>
            <a:r>
              <a:rPr lang="es-ES_tradnl" sz="1600" b="1" dirty="0" err="1">
                <a:solidFill>
                  <a:srgbClr val="64075D"/>
                </a:solidFill>
                <a:cs typeface="Gotham Book"/>
              </a:rPr>
              <a:t>nociceptores</a:t>
            </a:r>
            <a:r>
              <a:rPr lang="es-ES_tradnl" sz="1600" b="1" dirty="0">
                <a:solidFill>
                  <a:srgbClr val="64075D"/>
                </a:solidFill>
                <a:cs typeface="Gotham Book"/>
              </a:rPr>
              <a:t> aferentes primarios</a:t>
            </a:r>
            <a:r>
              <a:rPr lang="es-ES_tradnl" sz="1600" dirty="0">
                <a:solidFill>
                  <a:prstClr val="white">
                    <a:lumMod val="50000"/>
                  </a:prstClr>
                </a:solidFill>
                <a:cs typeface="Gotham Book"/>
              </a:rPr>
              <a:t>, contribuyendo a la hiperalgesia, la cual se define como un umbral bajo para producir fenómenos que indican </a:t>
            </a:r>
            <a:r>
              <a:rPr lang="es-ES_tradnl" sz="1600" dirty="0" smtClean="0">
                <a:solidFill>
                  <a:prstClr val="white">
                    <a:lumMod val="50000"/>
                  </a:prstClr>
                </a:solidFill>
                <a:cs typeface="Gotham Book"/>
              </a:rPr>
              <a:t>dolor.</a:t>
            </a:r>
          </a:p>
          <a:p>
            <a:pPr>
              <a:buBlip>
                <a:blip r:embed="rId3"/>
              </a:buBlip>
            </a:pPr>
            <a:endParaRPr lang="es-ES_tradnl" sz="1600" dirty="0">
              <a:solidFill>
                <a:prstClr val="white">
                  <a:lumMod val="50000"/>
                </a:prstClr>
              </a:solidFill>
              <a:cs typeface="Gotham Book"/>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10972644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a:t>
            </a:r>
            <a:r>
              <a:rPr lang="es-ES_tradnl" sz="4000" b="1" dirty="0" smtClean="0">
                <a:solidFill>
                  <a:srgbClr val="FCC40D"/>
                </a:solidFill>
                <a:cs typeface="Calibri"/>
              </a:rPr>
              <a:t>MIXTO</a:t>
            </a:r>
            <a:endParaRPr lang="es-ES_tradnl" sz="4000" b="1" dirty="0">
              <a:solidFill>
                <a:srgbClr val="FCC40D"/>
              </a:solidFill>
              <a:latin typeface="Calibri"/>
              <a:cs typeface="Calibri"/>
            </a:endParaRPr>
          </a:p>
        </p:txBody>
      </p:sp>
      <p:sp>
        <p:nvSpPr>
          <p:cNvPr id="7" name="Rectángulo 6"/>
          <p:cNvSpPr/>
          <p:nvPr/>
        </p:nvSpPr>
        <p:spPr>
          <a:xfrm>
            <a:off x="450636" y="1241400"/>
            <a:ext cx="7847660" cy="523220"/>
          </a:xfrm>
          <a:prstGeom prst="rect">
            <a:avLst/>
          </a:prstGeom>
        </p:spPr>
        <p:txBody>
          <a:bodyPr wrap="square">
            <a:spAutoFit/>
          </a:bodyPr>
          <a:lstStyle/>
          <a:p>
            <a:endParaRPr lang="es-ES_tradnl" sz="2800" b="1" dirty="0">
              <a:solidFill>
                <a:srgbClr val="FCC40D"/>
              </a:solidFill>
              <a:latin typeface="Calibri"/>
              <a:cs typeface="Calibri"/>
            </a:endParaRPr>
          </a:p>
        </p:txBody>
      </p:sp>
      <p:sp>
        <p:nvSpPr>
          <p:cNvPr id="12" name="Rectángulo 11"/>
          <p:cNvSpPr/>
          <p:nvPr/>
        </p:nvSpPr>
        <p:spPr>
          <a:xfrm>
            <a:off x="450636" y="1285196"/>
            <a:ext cx="6926718" cy="523220"/>
          </a:xfrm>
          <a:prstGeom prst="rect">
            <a:avLst/>
          </a:prstGeom>
        </p:spPr>
        <p:txBody>
          <a:bodyPr wrap="square">
            <a:spAutoFit/>
          </a:bodyPr>
          <a:lstStyle/>
          <a:p>
            <a:r>
              <a:rPr lang="es-ES_tradnl" sz="2800" b="1" dirty="0">
                <a:solidFill>
                  <a:srgbClr val="FCC40D"/>
                </a:solidFill>
                <a:cs typeface="Calibri"/>
              </a:rPr>
              <a:t>DIAGNÓSTICO DEL DOLOR MIXTO  </a:t>
            </a:r>
            <a:endParaRPr lang="es-ES_tradnl" sz="2800" b="1" dirty="0">
              <a:latin typeface="Calibri"/>
              <a:cs typeface="Calibri"/>
            </a:endParaRPr>
          </a:p>
        </p:txBody>
      </p:sp>
      <p:sp>
        <p:nvSpPr>
          <p:cNvPr id="11" name="Marcador de contenido 2"/>
          <p:cNvSpPr>
            <a:spLocks noGrp="1"/>
          </p:cNvSpPr>
          <p:nvPr>
            <p:ph idx="1"/>
          </p:nvPr>
        </p:nvSpPr>
        <p:spPr>
          <a:xfrm>
            <a:off x="457200" y="1786898"/>
            <a:ext cx="8229600" cy="1441986"/>
          </a:xfrm>
        </p:spPr>
        <p:txBody>
          <a:bodyPr/>
          <a:lstStyle/>
          <a:p>
            <a:pPr>
              <a:buBlip>
                <a:blip r:embed="rId3"/>
              </a:buBlip>
            </a:pPr>
            <a:r>
              <a:rPr lang="es-ES_tradnl" sz="1600" dirty="0">
                <a:solidFill>
                  <a:prstClr val="white">
                    <a:lumMod val="50000"/>
                  </a:prstClr>
                </a:solidFill>
                <a:cs typeface="Gotham Book"/>
              </a:rPr>
              <a:t>El dolor mixto, comparado con el </a:t>
            </a:r>
            <a:r>
              <a:rPr lang="es-ES_tradnl" sz="1600" dirty="0" smtClean="0">
                <a:solidFill>
                  <a:prstClr val="white">
                    <a:lumMod val="50000"/>
                  </a:prstClr>
                </a:solidFill>
                <a:cs typeface="Gotham Book"/>
              </a:rPr>
              <a:t>dolor </a:t>
            </a:r>
            <a:r>
              <a:rPr lang="es-ES_tradnl" sz="1600" dirty="0" err="1" smtClean="0">
                <a:solidFill>
                  <a:prstClr val="white">
                    <a:lumMod val="50000"/>
                  </a:prstClr>
                </a:solidFill>
                <a:cs typeface="Gotham Book"/>
              </a:rPr>
              <a:t>nociceptivo</a:t>
            </a:r>
            <a:r>
              <a:rPr lang="es-ES_tradnl" sz="1600" dirty="0" smtClean="0">
                <a:solidFill>
                  <a:prstClr val="white">
                    <a:lumMod val="50000"/>
                  </a:prstClr>
                </a:solidFill>
                <a:cs typeface="Gotham Book"/>
              </a:rPr>
              <a:t> </a:t>
            </a:r>
            <a:r>
              <a:rPr lang="es-ES_tradnl" sz="1600" dirty="0">
                <a:solidFill>
                  <a:prstClr val="white">
                    <a:lumMod val="50000"/>
                  </a:prstClr>
                </a:solidFill>
                <a:cs typeface="Gotham Book"/>
              </a:rPr>
              <a:t>o </a:t>
            </a:r>
            <a:r>
              <a:rPr lang="es-ES_tradnl" sz="1600" dirty="0" err="1">
                <a:solidFill>
                  <a:prstClr val="white">
                    <a:lumMod val="50000"/>
                  </a:prstClr>
                </a:solidFill>
                <a:cs typeface="Gotham Book"/>
              </a:rPr>
              <a:t>neuropático</a:t>
            </a:r>
            <a:r>
              <a:rPr lang="es-ES_tradnl" sz="1600" dirty="0">
                <a:solidFill>
                  <a:prstClr val="white">
                    <a:lumMod val="50000"/>
                  </a:prstClr>
                </a:solidFill>
                <a:cs typeface="Gotham Book"/>
              </a:rPr>
              <a:t> puro, </a:t>
            </a:r>
            <a:r>
              <a:rPr lang="es-ES_tradnl" sz="1600" dirty="0" smtClean="0">
                <a:solidFill>
                  <a:prstClr val="white">
                    <a:lumMod val="50000"/>
                  </a:prstClr>
                </a:solidFill>
                <a:cs typeface="Gotham Book"/>
              </a:rPr>
              <a:t>tiene una </a:t>
            </a:r>
            <a:r>
              <a:rPr lang="es-ES_tradnl" sz="1600" b="1" dirty="0">
                <a:solidFill>
                  <a:srgbClr val="64075D"/>
                </a:solidFill>
                <a:cs typeface="Gotham Book"/>
              </a:rPr>
              <a:t>gran dificultad </a:t>
            </a:r>
            <a:r>
              <a:rPr lang="es-ES_tradnl" sz="1600" dirty="0">
                <a:solidFill>
                  <a:prstClr val="white">
                    <a:lumMod val="50000"/>
                  </a:prstClr>
                </a:solidFill>
                <a:cs typeface="Gotham Book"/>
              </a:rPr>
              <a:t>para su diagnóstico </a:t>
            </a:r>
            <a:r>
              <a:rPr lang="es-ES_tradnl" sz="1600" dirty="0" smtClean="0">
                <a:solidFill>
                  <a:prstClr val="white">
                    <a:lumMod val="50000"/>
                  </a:prstClr>
                </a:solidFill>
                <a:cs typeface="Gotham Book"/>
              </a:rPr>
              <a:t>y consecuentemente </a:t>
            </a:r>
            <a:r>
              <a:rPr lang="es-ES_tradnl" sz="1600" dirty="0">
                <a:solidFill>
                  <a:prstClr val="white">
                    <a:lumMod val="50000"/>
                  </a:prstClr>
                </a:solidFill>
                <a:cs typeface="Gotham Book"/>
              </a:rPr>
              <a:t>para su </a:t>
            </a:r>
            <a:r>
              <a:rPr lang="es-ES_tradnl" sz="1600" dirty="0" smtClean="0">
                <a:solidFill>
                  <a:prstClr val="white">
                    <a:lumMod val="50000"/>
                  </a:prstClr>
                </a:solidFill>
                <a:cs typeface="Gotham Book"/>
              </a:rPr>
              <a:t>tratamiento.</a:t>
            </a:r>
          </a:p>
          <a:p>
            <a:pPr>
              <a:buBlip>
                <a:blip r:embed="rId3"/>
              </a:buBlip>
            </a:pPr>
            <a:r>
              <a:rPr lang="es-ES_tradnl" sz="1600" dirty="0">
                <a:solidFill>
                  <a:prstClr val="white">
                    <a:lumMod val="50000"/>
                  </a:prstClr>
                </a:solidFill>
                <a:cs typeface="Gotham Book"/>
              </a:rPr>
              <a:t>El dolor mixto incide directamente en la calidad de vida del paciente por lo que requiere una detección temprana y un control adecuado del </a:t>
            </a:r>
            <a:r>
              <a:rPr lang="es-ES_tradnl" sz="1600" dirty="0" smtClean="0">
                <a:solidFill>
                  <a:prstClr val="white">
                    <a:lumMod val="50000"/>
                  </a:prstClr>
                </a:solidFill>
                <a:cs typeface="Gotham Book"/>
              </a:rPr>
              <a:t>mismo.</a:t>
            </a:r>
          </a:p>
          <a:p>
            <a:pPr>
              <a:buBlip>
                <a:blip r:embed="rId3"/>
              </a:buBlip>
            </a:pPr>
            <a:r>
              <a:rPr lang="es-ES_tradnl" sz="1600" dirty="0">
                <a:solidFill>
                  <a:prstClr val="white">
                    <a:lumMod val="50000"/>
                  </a:prstClr>
                </a:solidFill>
                <a:cs typeface="Gotham Book"/>
              </a:rPr>
              <a:t>El diagnóstico de algunos síndromes puede plantear dificultades complicando, con ello también, la selección del tratamiento </a:t>
            </a:r>
            <a:r>
              <a:rPr lang="es-ES_tradnl" sz="1600" dirty="0" smtClean="0">
                <a:solidFill>
                  <a:prstClr val="white">
                    <a:lumMod val="50000"/>
                  </a:prstClr>
                </a:solidFill>
                <a:cs typeface="Gotham Book"/>
              </a:rPr>
              <a:t>terapéutico: </a:t>
            </a:r>
          </a:p>
          <a:p>
            <a:pPr marL="0" indent="0">
              <a:buNone/>
            </a:pPr>
            <a:endParaRPr lang="es-ES_tradnl" sz="800" dirty="0">
              <a:solidFill>
                <a:prstClr val="white">
                  <a:lumMod val="50000"/>
                </a:prstClr>
              </a:solidFill>
              <a:cs typeface="Gotham Book"/>
            </a:endParaRPr>
          </a:p>
          <a:p>
            <a:pPr lvl="1">
              <a:buClr>
                <a:srgbClr val="64075D"/>
              </a:buClr>
              <a:buFont typeface="Arial"/>
              <a:buChar char="•"/>
            </a:pPr>
            <a:r>
              <a:rPr lang="es-ES_tradnl" sz="1600" dirty="0" smtClean="0">
                <a:solidFill>
                  <a:prstClr val="white">
                    <a:lumMod val="50000"/>
                  </a:prstClr>
                </a:solidFill>
                <a:cs typeface="Gotham Book"/>
              </a:rPr>
              <a:t>Dolor </a:t>
            </a:r>
            <a:r>
              <a:rPr lang="es-ES_tradnl" sz="1600" dirty="0">
                <a:solidFill>
                  <a:prstClr val="white">
                    <a:lumMod val="50000"/>
                  </a:prstClr>
                </a:solidFill>
                <a:cs typeface="Gotham Book"/>
              </a:rPr>
              <a:t>óseo relacionado con el tumor (incluyendo la participación de la base del cráneo). </a:t>
            </a:r>
          </a:p>
          <a:p>
            <a:pPr lvl="1">
              <a:buClr>
                <a:srgbClr val="64075D"/>
              </a:buClr>
              <a:buFont typeface="Arial"/>
              <a:buChar char="•"/>
            </a:pPr>
            <a:r>
              <a:rPr lang="es-ES_tradnl" sz="1600" dirty="0" smtClean="0">
                <a:solidFill>
                  <a:prstClr val="white">
                    <a:lumMod val="50000"/>
                  </a:prstClr>
                </a:solidFill>
                <a:cs typeface="Gotham Book"/>
              </a:rPr>
              <a:t>Dolor </a:t>
            </a:r>
            <a:r>
              <a:rPr lang="es-ES_tradnl" sz="1600" dirty="0">
                <a:solidFill>
                  <a:prstClr val="white">
                    <a:lumMod val="50000"/>
                  </a:prstClr>
                </a:solidFill>
                <a:cs typeface="Gotham Book"/>
              </a:rPr>
              <a:t>inducido por quimioterapia; neuropatías periféricas. </a:t>
            </a:r>
          </a:p>
          <a:p>
            <a:pPr lvl="1">
              <a:buClr>
                <a:srgbClr val="64075D"/>
              </a:buClr>
              <a:buFont typeface="Arial"/>
              <a:buChar char="•"/>
            </a:pPr>
            <a:r>
              <a:rPr lang="es-ES_tradnl" sz="1600" dirty="0" smtClean="0">
                <a:solidFill>
                  <a:prstClr val="white">
                    <a:lumMod val="50000"/>
                  </a:prstClr>
                </a:solidFill>
                <a:cs typeface="Gotham Book"/>
              </a:rPr>
              <a:t>Distensión </a:t>
            </a:r>
            <a:r>
              <a:rPr lang="es-ES_tradnl" sz="1600" dirty="0">
                <a:solidFill>
                  <a:prstClr val="white">
                    <a:lumMod val="50000"/>
                  </a:prstClr>
                </a:solidFill>
                <a:cs typeface="Gotham Book"/>
              </a:rPr>
              <a:t>hepática crónica maligna/esplenomegalia. </a:t>
            </a:r>
          </a:p>
          <a:p>
            <a:pPr lvl="1">
              <a:buClr>
                <a:srgbClr val="64075D"/>
              </a:buClr>
              <a:buFont typeface="Arial"/>
              <a:buChar char="•"/>
            </a:pPr>
            <a:r>
              <a:rPr lang="es-ES_tradnl" sz="1600" dirty="0" err="1" smtClean="0">
                <a:solidFill>
                  <a:prstClr val="white">
                    <a:lumMod val="50000"/>
                  </a:prstClr>
                </a:solidFill>
                <a:cs typeface="Gotham Book"/>
              </a:rPr>
              <a:t>Plexopatías</a:t>
            </a:r>
            <a:r>
              <a:rPr lang="es-ES_tradnl" sz="1600" dirty="0" smtClean="0">
                <a:solidFill>
                  <a:prstClr val="white">
                    <a:lumMod val="50000"/>
                  </a:prstClr>
                </a:solidFill>
                <a:cs typeface="Gotham Book"/>
              </a:rPr>
              <a:t> </a:t>
            </a:r>
            <a:r>
              <a:rPr lang="es-ES_tradnl" sz="1600" dirty="0">
                <a:solidFill>
                  <a:prstClr val="white">
                    <a:lumMod val="50000"/>
                  </a:prstClr>
                </a:solidFill>
                <a:cs typeface="Gotham Book"/>
              </a:rPr>
              <a:t>malignas. Síndrome de dolor </a:t>
            </a:r>
            <a:r>
              <a:rPr lang="es-ES_tradnl" sz="1600" dirty="0" err="1">
                <a:solidFill>
                  <a:prstClr val="white">
                    <a:lumMod val="50000"/>
                  </a:prstClr>
                </a:solidFill>
                <a:cs typeface="Gotham Book"/>
              </a:rPr>
              <a:t>paraneoplásico</a:t>
            </a:r>
            <a:r>
              <a:rPr lang="es-ES_tradnl" sz="1600" dirty="0">
                <a:solidFill>
                  <a:prstClr val="white">
                    <a:lumMod val="50000"/>
                  </a:prstClr>
                </a:solidFill>
                <a:cs typeface="Gotham Book"/>
              </a:rPr>
              <a:t>. </a:t>
            </a:r>
          </a:p>
          <a:p>
            <a:pPr lvl="1">
              <a:buClr>
                <a:srgbClr val="64075D"/>
              </a:buClr>
              <a:buFont typeface="Arial"/>
              <a:buChar char="•"/>
            </a:pPr>
            <a:r>
              <a:rPr lang="es-ES_tradnl" sz="1600" dirty="0" smtClean="0">
                <a:solidFill>
                  <a:prstClr val="white">
                    <a:lumMod val="50000"/>
                  </a:prstClr>
                </a:solidFill>
                <a:cs typeface="Gotham Book"/>
              </a:rPr>
              <a:t>Neuralgias </a:t>
            </a:r>
            <a:r>
              <a:rPr lang="es-ES_tradnl" sz="1600" dirty="0">
                <a:solidFill>
                  <a:prstClr val="white">
                    <a:lumMod val="50000"/>
                  </a:prstClr>
                </a:solidFill>
                <a:cs typeface="Gotham Book"/>
              </a:rPr>
              <a:t>crónicas malignas. </a:t>
            </a:r>
          </a:p>
          <a:p>
            <a:pPr lvl="1">
              <a:buClr>
                <a:srgbClr val="64075D"/>
              </a:buClr>
              <a:buFont typeface="Arial"/>
              <a:buChar char="•"/>
            </a:pPr>
            <a:r>
              <a:rPr lang="es-ES_tradnl" sz="1600" dirty="0" smtClean="0">
                <a:solidFill>
                  <a:prstClr val="white">
                    <a:lumMod val="50000"/>
                  </a:prstClr>
                </a:solidFill>
                <a:cs typeface="Gotham Book"/>
              </a:rPr>
              <a:t>Lesión </a:t>
            </a:r>
            <a:r>
              <a:rPr lang="es-ES_tradnl" sz="1600" dirty="0">
                <a:solidFill>
                  <a:prstClr val="white">
                    <a:lumMod val="50000"/>
                  </a:prstClr>
                </a:solidFill>
                <a:cs typeface="Gotham Book"/>
              </a:rPr>
              <a:t>de los nervios craneales con fisiopatología mixta a veces insospechada. </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64890645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a:t>
            </a:r>
            <a:r>
              <a:rPr lang="es-ES_tradnl" sz="4000" b="1" dirty="0" smtClean="0">
                <a:solidFill>
                  <a:srgbClr val="FCC40D"/>
                </a:solidFill>
                <a:cs typeface="Calibri"/>
              </a:rPr>
              <a:t>MIXTO</a:t>
            </a:r>
            <a:endParaRPr lang="es-ES_tradnl" sz="4000" b="1" dirty="0">
              <a:solidFill>
                <a:srgbClr val="FCC40D"/>
              </a:solidFill>
              <a:latin typeface="Calibri"/>
              <a:cs typeface="Calibri"/>
            </a:endParaRPr>
          </a:p>
        </p:txBody>
      </p:sp>
      <p:sp>
        <p:nvSpPr>
          <p:cNvPr id="7" name="Rectángulo 6"/>
          <p:cNvSpPr/>
          <p:nvPr/>
        </p:nvSpPr>
        <p:spPr>
          <a:xfrm>
            <a:off x="450636" y="1241400"/>
            <a:ext cx="7847660" cy="523220"/>
          </a:xfrm>
          <a:prstGeom prst="rect">
            <a:avLst/>
          </a:prstGeom>
        </p:spPr>
        <p:txBody>
          <a:bodyPr wrap="square">
            <a:spAutoFit/>
          </a:bodyPr>
          <a:lstStyle/>
          <a:p>
            <a:endParaRPr lang="es-ES_tradnl" sz="2800" b="1" dirty="0">
              <a:solidFill>
                <a:srgbClr val="FCC40D"/>
              </a:solidFill>
              <a:latin typeface="Calibri"/>
              <a:cs typeface="Calibri"/>
            </a:endParaRPr>
          </a:p>
        </p:txBody>
      </p:sp>
      <p:sp>
        <p:nvSpPr>
          <p:cNvPr id="12" name="Rectángulo 11"/>
          <p:cNvSpPr/>
          <p:nvPr/>
        </p:nvSpPr>
        <p:spPr>
          <a:xfrm>
            <a:off x="450636" y="1285196"/>
            <a:ext cx="6926718" cy="523220"/>
          </a:xfrm>
          <a:prstGeom prst="rect">
            <a:avLst/>
          </a:prstGeom>
        </p:spPr>
        <p:txBody>
          <a:bodyPr wrap="square">
            <a:spAutoFit/>
          </a:bodyPr>
          <a:lstStyle/>
          <a:p>
            <a:r>
              <a:rPr lang="es-ES_tradnl" sz="2800" b="1" dirty="0">
                <a:solidFill>
                  <a:srgbClr val="FCC40D"/>
                </a:solidFill>
                <a:cs typeface="Calibri"/>
              </a:rPr>
              <a:t>TRATAMIENTO DEL DOLOR MIXTO </a:t>
            </a:r>
            <a:endParaRPr lang="es-ES_tradnl" sz="2800" b="1" dirty="0">
              <a:latin typeface="Calibri"/>
              <a:cs typeface="Calibri"/>
            </a:endParaRPr>
          </a:p>
        </p:txBody>
      </p:sp>
      <p:sp>
        <p:nvSpPr>
          <p:cNvPr id="11" name="Marcador de contenido 2"/>
          <p:cNvSpPr>
            <a:spLocks noGrp="1"/>
          </p:cNvSpPr>
          <p:nvPr>
            <p:ph idx="1"/>
          </p:nvPr>
        </p:nvSpPr>
        <p:spPr>
          <a:xfrm>
            <a:off x="457200" y="1786898"/>
            <a:ext cx="8229600" cy="1441986"/>
          </a:xfrm>
        </p:spPr>
        <p:txBody>
          <a:bodyPr/>
          <a:lstStyle/>
          <a:p>
            <a:pPr>
              <a:buBlip>
                <a:blip r:embed="rId3"/>
              </a:buBlip>
            </a:pPr>
            <a:r>
              <a:rPr lang="es-ES_tradnl" sz="1600" dirty="0">
                <a:solidFill>
                  <a:prstClr val="white">
                    <a:lumMod val="50000"/>
                  </a:prstClr>
                </a:solidFill>
                <a:cs typeface="Gotham Book"/>
              </a:rPr>
              <a:t>Los</a:t>
            </a:r>
            <a:r>
              <a:rPr lang="es-ES_tradnl" sz="1600" b="1" dirty="0">
                <a:solidFill>
                  <a:srgbClr val="64075D"/>
                </a:solidFill>
                <a:cs typeface="Gotham Book"/>
              </a:rPr>
              <a:t> opioides </a:t>
            </a:r>
            <a:r>
              <a:rPr lang="es-ES_tradnl" sz="1600" dirty="0">
                <a:solidFill>
                  <a:prstClr val="white">
                    <a:lumMod val="50000"/>
                  </a:prstClr>
                </a:solidFill>
                <a:cs typeface="Gotham Book"/>
              </a:rPr>
              <a:t>son los fármacos que se utilizan con mayor frecuencia en pacientes con dolor neuropático relacionado con el cáncer</a:t>
            </a:r>
            <a:r>
              <a:rPr lang="es-ES_tradnl" sz="1600" dirty="0" smtClean="0">
                <a:solidFill>
                  <a:prstClr val="white">
                    <a:lumMod val="50000"/>
                  </a:prstClr>
                </a:solidFill>
                <a:cs typeface="Gotham Book"/>
              </a:rPr>
              <a:t>.</a:t>
            </a:r>
          </a:p>
          <a:p>
            <a:pPr>
              <a:buNone/>
            </a:pPr>
            <a:r>
              <a:rPr lang="es-ES_tradnl" sz="1600" dirty="0" smtClean="0">
                <a:solidFill>
                  <a:prstClr val="white">
                    <a:lumMod val="50000"/>
                  </a:prstClr>
                </a:solidFill>
                <a:cs typeface="Gotham Book"/>
              </a:rPr>
              <a:t> </a:t>
            </a:r>
          </a:p>
          <a:p>
            <a:pPr>
              <a:buBlip>
                <a:blip r:embed="rId3"/>
              </a:buBlip>
            </a:pPr>
            <a:r>
              <a:rPr lang="es-ES_tradnl" sz="1600" dirty="0" smtClean="0">
                <a:solidFill>
                  <a:prstClr val="white">
                    <a:lumMod val="50000"/>
                  </a:prstClr>
                </a:solidFill>
                <a:cs typeface="Gotham Book"/>
              </a:rPr>
              <a:t>También </a:t>
            </a:r>
            <a:r>
              <a:rPr lang="es-ES_tradnl" sz="1600" dirty="0">
                <a:solidFill>
                  <a:prstClr val="white">
                    <a:lumMod val="50000"/>
                  </a:prstClr>
                </a:solidFill>
                <a:cs typeface="Gotham Book"/>
              </a:rPr>
              <a:t>pueden administrarse, de forma estándar, fármacos anticonvulsivos (p. ej., </a:t>
            </a:r>
            <a:r>
              <a:rPr lang="es-ES_tradnl" sz="1600" b="1" dirty="0" err="1">
                <a:solidFill>
                  <a:srgbClr val="64075D"/>
                </a:solidFill>
                <a:cs typeface="Gotham Book"/>
              </a:rPr>
              <a:t>pregabalina</a:t>
            </a:r>
            <a:r>
              <a:rPr lang="es-ES_tradnl" sz="1600" b="1" dirty="0">
                <a:solidFill>
                  <a:srgbClr val="64075D"/>
                </a:solidFill>
                <a:cs typeface="Gotham Book"/>
              </a:rPr>
              <a:t> y </a:t>
            </a:r>
            <a:r>
              <a:rPr lang="es-ES_tradnl" sz="1600" b="1" dirty="0" err="1">
                <a:solidFill>
                  <a:srgbClr val="64075D"/>
                </a:solidFill>
                <a:cs typeface="Gotham Book"/>
              </a:rPr>
              <a:t>gabapentina</a:t>
            </a:r>
            <a:r>
              <a:rPr lang="es-ES_tradnl" sz="1600" dirty="0">
                <a:solidFill>
                  <a:prstClr val="white">
                    <a:lumMod val="50000"/>
                  </a:prstClr>
                </a:solidFill>
                <a:cs typeface="Gotham Book"/>
              </a:rPr>
              <a:t>), antidepresivos (p. ej., </a:t>
            </a:r>
            <a:r>
              <a:rPr lang="es-ES_tradnl" sz="1600" b="1" dirty="0" err="1">
                <a:solidFill>
                  <a:srgbClr val="64075D"/>
                </a:solidFill>
                <a:cs typeface="Gotham Book"/>
              </a:rPr>
              <a:t>duloxetina</a:t>
            </a:r>
            <a:r>
              <a:rPr lang="es-ES_tradnl" sz="1600" b="1" dirty="0">
                <a:solidFill>
                  <a:srgbClr val="64075D"/>
                </a:solidFill>
                <a:cs typeface="Gotham Book"/>
              </a:rPr>
              <a:t> y tricíclicos</a:t>
            </a:r>
            <a:r>
              <a:rPr lang="es-ES_tradnl" sz="1600" dirty="0">
                <a:solidFill>
                  <a:prstClr val="white">
                    <a:lumMod val="50000"/>
                  </a:prstClr>
                </a:solidFill>
                <a:cs typeface="Gotham Book"/>
              </a:rPr>
              <a:t>) y tratamientos tópicos (p. ej., </a:t>
            </a:r>
            <a:r>
              <a:rPr lang="es-ES_tradnl" sz="1600" b="1" dirty="0" err="1">
                <a:solidFill>
                  <a:srgbClr val="64075D"/>
                </a:solidFill>
                <a:cs typeface="Gotham Book"/>
              </a:rPr>
              <a:t>capsaicina</a:t>
            </a:r>
            <a:r>
              <a:rPr lang="es-ES_tradnl" sz="1600" b="1" dirty="0">
                <a:solidFill>
                  <a:srgbClr val="64075D"/>
                </a:solidFill>
                <a:cs typeface="Gotham Book"/>
              </a:rPr>
              <a:t> y apósitos de lidocaína</a:t>
            </a:r>
            <a:r>
              <a:rPr lang="es-ES_tradnl" sz="1600" dirty="0" smtClean="0">
                <a:solidFill>
                  <a:prstClr val="white">
                    <a:lumMod val="50000"/>
                  </a:prstClr>
                </a:solidFill>
                <a:cs typeface="Gotham Book"/>
              </a:rPr>
              <a:t>)</a:t>
            </a:r>
          </a:p>
          <a:p>
            <a:pPr>
              <a:buNone/>
            </a:pPr>
            <a:r>
              <a:rPr lang="es-ES_tradnl" sz="1600" dirty="0" smtClean="0">
                <a:solidFill>
                  <a:prstClr val="white">
                    <a:lumMod val="50000"/>
                  </a:prstClr>
                </a:solidFill>
                <a:cs typeface="Gotham Book"/>
              </a:rPr>
              <a:t> </a:t>
            </a:r>
          </a:p>
          <a:p>
            <a:pPr>
              <a:buBlip>
                <a:blip r:embed="rId3"/>
              </a:buBlip>
            </a:pPr>
            <a:r>
              <a:rPr lang="es-ES_tradnl" sz="1600" dirty="0">
                <a:solidFill>
                  <a:prstClr val="white">
                    <a:lumMod val="50000"/>
                  </a:prstClr>
                </a:solidFill>
                <a:cs typeface="Gotham Book"/>
              </a:rPr>
              <a:t>La </a:t>
            </a:r>
            <a:r>
              <a:rPr lang="es-ES_tradnl" sz="1600" b="1" dirty="0">
                <a:solidFill>
                  <a:srgbClr val="64075D"/>
                </a:solidFill>
                <a:cs typeface="Gotham Book"/>
              </a:rPr>
              <a:t>elección del tratamiento </a:t>
            </a:r>
            <a:r>
              <a:rPr lang="es-ES_tradnl" sz="1600" dirty="0">
                <a:solidFill>
                  <a:prstClr val="white">
                    <a:lumMod val="50000"/>
                  </a:prstClr>
                </a:solidFill>
                <a:cs typeface="Gotham Book"/>
              </a:rPr>
              <a:t>está dictada no solo por la edad del paciente, las interacciones medicamentosas y las comorbilidades, sino también por la coexistencia de otros síntomas concomitantes. </a:t>
            </a:r>
            <a:endParaRPr lang="es-ES_tradnl" sz="1600" dirty="0" smtClean="0">
              <a:solidFill>
                <a:prstClr val="white">
                  <a:lumMod val="50000"/>
                </a:prstClr>
              </a:solidFill>
              <a:cs typeface="Gotham Book"/>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03085226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ángulo 1"/>
          <p:cNvSpPr/>
          <p:nvPr/>
        </p:nvSpPr>
        <p:spPr>
          <a:xfrm>
            <a:off x="-1" y="838116"/>
            <a:ext cx="9235913" cy="5139868"/>
          </a:xfrm>
          <a:prstGeom prst="rect">
            <a:avLst/>
          </a:prstGeom>
        </p:spPr>
        <p:txBody>
          <a:bodyPr wrap="square">
            <a:spAutoFit/>
          </a:bodyPr>
          <a:lstStyle/>
          <a:p>
            <a:pPr algn="ctr"/>
            <a:r>
              <a:rPr lang="es-ES_tradnl" sz="4400" b="1" dirty="0" smtClean="0">
                <a:solidFill>
                  <a:srgbClr val="FCC40D"/>
                </a:solidFill>
                <a:cs typeface="Calibri"/>
              </a:rPr>
              <a:t>Tipos </a:t>
            </a:r>
            <a:r>
              <a:rPr lang="es-ES_tradnl" sz="4400" b="1" dirty="0">
                <a:solidFill>
                  <a:srgbClr val="FCC40D"/>
                </a:solidFill>
                <a:cs typeface="Calibri"/>
              </a:rPr>
              <a:t>de Dolor </a:t>
            </a:r>
            <a:r>
              <a:rPr lang="es-ES_tradnl" sz="4400" b="1" dirty="0" smtClean="0">
                <a:solidFill>
                  <a:srgbClr val="FCC40D"/>
                </a:solidFill>
                <a:cs typeface="Calibri"/>
              </a:rPr>
              <a:t>Oncológico</a:t>
            </a:r>
          </a:p>
          <a:p>
            <a:pPr algn="ctr"/>
            <a:endParaRPr lang="es-ES_tradnl" sz="4000" b="1" dirty="0">
              <a:solidFill>
                <a:srgbClr val="FCC40D"/>
              </a:solidFill>
              <a:latin typeface="Gotham"/>
              <a:cs typeface="Gotham"/>
            </a:endParaRPr>
          </a:p>
          <a:p>
            <a:pPr lvl="2"/>
            <a:r>
              <a:rPr lang="es-ES_tradnl" sz="3600" b="1" dirty="0">
                <a:solidFill>
                  <a:prstClr val="white">
                    <a:lumMod val="65000"/>
                  </a:prstClr>
                </a:solidFill>
                <a:cs typeface="Calibri"/>
              </a:rPr>
              <a:t>Dolor </a:t>
            </a:r>
            <a:r>
              <a:rPr lang="es-ES_tradnl" sz="3600" b="1" dirty="0" err="1">
                <a:solidFill>
                  <a:prstClr val="white">
                    <a:lumMod val="65000"/>
                  </a:prstClr>
                </a:solidFill>
                <a:cs typeface="Calibri"/>
              </a:rPr>
              <a:t>Irruptivo</a:t>
            </a:r>
            <a:endParaRPr lang="es-ES_tradnl" sz="3600" b="1" dirty="0">
              <a:solidFill>
                <a:prstClr val="white">
                  <a:lumMod val="65000"/>
                </a:prstClr>
              </a:solidFill>
              <a:cs typeface="Calibri"/>
            </a:endParaRPr>
          </a:p>
          <a:p>
            <a:pPr lvl="2"/>
            <a:r>
              <a:rPr lang="es-ES_tradnl" sz="4000" b="1" dirty="0" smtClean="0">
                <a:solidFill>
                  <a:srgbClr val="FCC40D"/>
                </a:solidFill>
                <a:latin typeface="Gotham"/>
                <a:cs typeface="Gotham"/>
              </a:rPr>
              <a:t>   </a:t>
            </a:r>
            <a:r>
              <a:rPr lang="es-ES_tradnl" sz="3200" b="1" dirty="0">
                <a:solidFill>
                  <a:prstClr val="white"/>
                </a:solidFill>
                <a:cs typeface="Calibri"/>
              </a:rPr>
              <a:t>Definición</a:t>
            </a:r>
          </a:p>
          <a:p>
            <a:pPr lvl="2"/>
            <a:r>
              <a:rPr lang="es-ES_tradnl" sz="3200" b="1" dirty="0">
                <a:solidFill>
                  <a:prstClr val="white"/>
                </a:solidFill>
                <a:cs typeface="Calibri"/>
              </a:rPr>
              <a:t>   </a:t>
            </a:r>
            <a:r>
              <a:rPr lang="es-ES_tradnl" sz="3200" b="1" dirty="0" smtClean="0">
                <a:solidFill>
                  <a:prstClr val="white"/>
                </a:solidFill>
                <a:cs typeface="Calibri"/>
              </a:rPr>
              <a:t>  Fisiopatología </a:t>
            </a:r>
            <a:r>
              <a:rPr lang="es-ES_tradnl" sz="3200" b="1" dirty="0">
                <a:solidFill>
                  <a:prstClr val="white"/>
                </a:solidFill>
                <a:cs typeface="Calibri"/>
              </a:rPr>
              <a:t>y clasificación del DIO</a:t>
            </a:r>
          </a:p>
          <a:p>
            <a:pPr lvl="2"/>
            <a:r>
              <a:rPr lang="es-ES_tradnl" sz="3200" b="1" dirty="0">
                <a:solidFill>
                  <a:prstClr val="white"/>
                </a:solidFill>
                <a:cs typeface="Calibri"/>
              </a:rPr>
              <a:t>   </a:t>
            </a:r>
            <a:r>
              <a:rPr lang="es-ES_tradnl" sz="3200" b="1" dirty="0" smtClean="0">
                <a:solidFill>
                  <a:prstClr val="white"/>
                </a:solidFill>
                <a:cs typeface="Calibri"/>
              </a:rPr>
              <a:t>  Epidemiología </a:t>
            </a:r>
            <a:r>
              <a:rPr lang="es-ES_tradnl" sz="3200" b="1" dirty="0">
                <a:solidFill>
                  <a:prstClr val="white"/>
                </a:solidFill>
                <a:cs typeface="Calibri"/>
              </a:rPr>
              <a:t>del DIO</a:t>
            </a:r>
          </a:p>
          <a:p>
            <a:pPr lvl="2"/>
            <a:r>
              <a:rPr lang="es-ES_tradnl" sz="3200" b="1" dirty="0">
                <a:solidFill>
                  <a:prstClr val="white"/>
                </a:solidFill>
                <a:cs typeface="Calibri"/>
              </a:rPr>
              <a:t>   </a:t>
            </a:r>
            <a:r>
              <a:rPr lang="es-ES_tradnl" sz="3200" b="1" dirty="0" smtClean="0">
                <a:solidFill>
                  <a:prstClr val="white"/>
                </a:solidFill>
                <a:cs typeface="Calibri"/>
              </a:rPr>
              <a:t>  Diagnóstico </a:t>
            </a:r>
            <a:r>
              <a:rPr lang="es-ES_tradnl" sz="3200" b="1" dirty="0">
                <a:solidFill>
                  <a:prstClr val="white"/>
                </a:solidFill>
                <a:cs typeface="Calibri"/>
              </a:rPr>
              <a:t>del DIO</a:t>
            </a:r>
          </a:p>
          <a:p>
            <a:pPr lvl="2"/>
            <a:r>
              <a:rPr lang="es-ES_tradnl" sz="3200" b="1" dirty="0">
                <a:solidFill>
                  <a:prstClr val="white"/>
                </a:solidFill>
                <a:cs typeface="Calibri"/>
              </a:rPr>
              <a:t>   </a:t>
            </a:r>
            <a:r>
              <a:rPr lang="es-ES_tradnl" sz="3200" b="1" dirty="0" smtClean="0">
                <a:solidFill>
                  <a:prstClr val="white"/>
                </a:solidFill>
                <a:cs typeface="Calibri"/>
              </a:rPr>
              <a:t>  Manejo </a:t>
            </a:r>
            <a:r>
              <a:rPr lang="es-ES_tradnl" sz="3200" b="1" dirty="0">
                <a:solidFill>
                  <a:prstClr val="white"/>
                </a:solidFill>
                <a:cs typeface="Calibri"/>
              </a:rPr>
              <a:t>de los episodios de DIO</a:t>
            </a:r>
          </a:p>
          <a:p>
            <a:pPr algn="ctr"/>
            <a:r>
              <a:rPr lang="es-ES_tradnl" sz="4000" b="1" dirty="0" smtClean="0">
                <a:solidFill>
                  <a:srgbClr val="FCC40D"/>
                </a:solidFill>
                <a:latin typeface="Gotham"/>
                <a:cs typeface="Gotham"/>
              </a:rPr>
              <a:t> </a:t>
            </a:r>
            <a:endParaRPr lang="es-ES_tradnl" sz="4000" dirty="0">
              <a:solidFill>
                <a:srgbClr val="FCC40D"/>
              </a:solidFill>
              <a:latin typeface="Gotham"/>
              <a:cs typeface="Gotham"/>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2795994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IRRUPTIVO </a:t>
            </a:r>
            <a:endParaRPr lang="es-ES_tradnl" sz="4000" b="1" dirty="0">
              <a:solidFill>
                <a:srgbClr val="FCC40D"/>
              </a:solidFill>
              <a:latin typeface="Calibri"/>
              <a:cs typeface="Calibri"/>
            </a:endParaRPr>
          </a:p>
        </p:txBody>
      </p:sp>
      <p:sp>
        <p:nvSpPr>
          <p:cNvPr id="7" name="Rectángulo 6"/>
          <p:cNvSpPr/>
          <p:nvPr/>
        </p:nvSpPr>
        <p:spPr>
          <a:xfrm>
            <a:off x="450636" y="1241400"/>
            <a:ext cx="7847660" cy="523220"/>
          </a:xfrm>
          <a:prstGeom prst="rect">
            <a:avLst/>
          </a:prstGeom>
        </p:spPr>
        <p:txBody>
          <a:bodyPr wrap="square">
            <a:spAutoFit/>
          </a:bodyPr>
          <a:lstStyle/>
          <a:p>
            <a:endParaRPr lang="es-ES_tradnl" sz="2800" b="1" dirty="0">
              <a:solidFill>
                <a:srgbClr val="FCC40D"/>
              </a:solidFill>
              <a:latin typeface="Calibri"/>
              <a:cs typeface="Calibri"/>
            </a:endParaRPr>
          </a:p>
        </p:txBody>
      </p:sp>
      <p:sp>
        <p:nvSpPr>
          <p:cNvPr id="10" name="Marcador de contenido 2"/>
          <p:cNvSpPr>
            <a:spLocks noGrp="1"/>
          </p:cNvSpPr>
          <p:nvPr>
            <p:ph idx="1"/>
          </p:nvPr>
        </p:nvSpPr>
        <p:spPr>
          <a:xfrm>
            <a:off x="457200" y="1870072"/>
            <a:ext cx="8229600" cy="696823"/>
          </a:xfrm>
        </p:spPr>
        <p:txBody>
          <a:bodyPr/>
          <a:lstStyle/>
          <a:p>
            <a:pPr marL="0" indent="0">
              <a:buNone/>
            </a:pPr>
            <a:r>
              <a:rPr lang="es-ES_tradnl" sz="1600" b="1" dirty="0" smtClean="0">
                <a:solidFill>
                  <a:srgbClr val="64075D"/>
                </a:solidFill>
                <a:cs typeface="Calibri"/>
              </a:rPr>
              <a:t>Es una exacerbación </a:t>
            </a:r>
            <a:r>
              <a:rPr lang="es-ES_tradnl" sz="1600" b="1" dirty="0">
                <a:solidFill>
                  <a:srgbClr val="64075D"/>
                </a:solidFill>
                <a:cs typeface="Calibri"/>
              </a:rPr>
              <a:t>transitoria del dolor oncológico que se manifiesta de forma espontánea o asociada a un desencadenante en pacientes que presentan un dolor basal estabilizado y adecuadamente controlado con el tratamiento con </a:t>
            </a:r>
            <a:r>
              <a:rPr lang="es-ES_tradnl" sz="1600" b="1" dirty="0" smtClean="0">
                <a:solidFill>
                  <a:srgbClr val="64075D"/>
                </a:solidFill>
                <a:cs typeface="Calibri"/>
              </a:rPr>
              <a:t>opioides.  </a:t>
            </a:r>
            <a:endParaRPr lang="es-ES_tradnl" sz="1600" baseline="30000" dirty="0">
              <a:solidFill>
                <a:prstClr val="white">
                  <a:lumMod val="50000"/>
                </a:prstClr>
              </a:solidFill>
              <a:cs typeface="Gotham Book"/>
            </a:endParaRPr>
          </a:p>
          <a:p>
            <a:pPr marL="0" indent="0">
              <a:buNone/>
            </a:pPr>
            <a:endParaRPr lang="es-ES_tradnl" sz="1600" dirty="0">
              <a:solidFill>
                <a:srgbClr val="7F7F7F"/>
              </a:solidFill>
              <a:cs typeface="Gotham Book"/>
            </a:endParaRPr>
          </a:p>
        </p:txBody>
      </p:sp>
      <p:sp>
        <p:nvSpPr>
          <p:cNvPr id="12" name="Rectángulo 11"/>
          <p:cNvSpPr/>
          <p:nvPr/>
        </p:nvSpPr>
        <p:spPr>
          <a:xfrm>
            <a:off x="450636" y="1285196"/>
            <a:ext cx="3383233" cy="523220"/>
          </a:xfrm>
          <a:prstGeom prst="rect">
            <a:avLst/>
          </a:prstGeom>
        </p:spPr>
        <p:txBody>
          <a:bodyPr wrap="square">
            <a:spAutoFit/>
          </a:bodyPr>
          <a:lstStyle/>
          <a:p>
            <a:r>
              <a:rPr lang="es-ES_tradnl" sz="2800" b="1" dirty="0" smtClean="0">
                <a:solidFill>
                  <a:srgbClr val="FCC40D"/>
                </a:solidFill>
                <a:latin typeface="Calibri"/>
                <a:cs typeface="Calibri"/>
              </a:rPr>
              <a:t>DEFINICIÓN</a:t>
            </a:r>
            <a:endParaRPr lang="es-ES_tradnl" sz="2800" b="1" dirty="0">
              <a:solidFill>
                <a:prstClr val="black"/>
              </a:solidFill>
              <a:latin typeface="Calibri"/>
              <a:cs typeface="Calibri"/>
            </a:endParaRPr>
          </a:p>
        </p:txBody>
      </p:sp>
      <p:sp>
        <p:nvSpPr>
          <p:cNvPr id="14" name="Rectángulo 13"/>
          <p:cNvSpPr/>
          <p:nvPr/>
        </p:nvSpPr>
        <p:spPr>
          <a:xfrm>
            <a:off x="500992" y="2726796"/>
            <a:ext cx="6056633" cy="800219"/>
          </a:xfrm>
          <a:prstGeom prst="rect">
            <a:avLst/>
          </a:prstGeom>
        </p:spPr>
        <p:txBody>
          <a:bodyPr wrap="square">
            <a:spAutoFit/>
          </a:bodyPr>
          <a:lstStyle/>
          <a:p>
            <a:r>
              <a:rPr lang="es-ES_tradnl" sz="2800" b="1" dirty="0" smtClean="0">
                <a:solidFill>
                  <a:srgbClr val="FCC40D"/>
                </a:solidFill>
                <a:cs typeface="Calibri"/>
              </a:rPr>
              <a:t>CARACTERÍSTICAS</a:t>
            </a:r>
            <a:endParaRPr lang="es-ES_tradnl" sz="2800" b="1" dirty="0">
              <a:solidFill>
                <a:prstClr val="black"/>
              </a:solidFill>
              <a:cs typeface="Calibri"/>
            </a:endParaRPr>
          </a:p>
          <a:p>
            <a:r>
              <a:rPr lang="es-ES_tradnl" b="1" dirty="0" smtClean="0">
                <a:solidFill>
                  <a:srgbClr val="64075D"/>
                </a:solidFill>
                <a:latin typeface="Calibri"/>
                <a:cs typeface="Calibri"/>
              </a:rPr>
              <a:t>.</a:t>
            </a:r>
            <a:endParaRPr lang="es-ES_tradnl" b="1" dirty="0">
              <a:solidFill>
                <a:srgbClr val="64075D"/>
              </a:solidFill>
              <a:latin typeface="Calibri"/>
              <a:cs typeface="Calibri"/>
            </a:endParaRPr>
          </a:p>
        </p:txBody>
      </p:sp>
      <p:sp>
        <p:nvSpPr>
          <p:cNvPr id="8" name="Marcador de contenido 2"/>
          <p:cNvSpPr txBox="1">
            <a:spLocks/>
          </p:cNvSpPr>
          <p:nvPr/>
        </p:nvSpPr>
        <p:spPr>
          <a:xfrm>
            <a:off x="457200" y="3206298"/>
            <a:ext cx="8229600" cy="313197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Blip>
                <a:blip r:embed="rId3"/>
              </a:buBlip>
            </a:pPr>
            <a:r>
              <a:rPr lang="es-ES_tradnl" sz="1600" dirty="0" smtClean="0">
                <a:solidFill>
                  <a:prstClr val="white">
                    <a:lumMod val="50000"/>
                  </a:prstClr>
                </a:solidFill>
                <a:cs typeface="Gotham Book"/>
              </a:rPr>
              <a:t>Es </a:t>
            </a:r>
            <a:r>
              <a:rPr lang="es-ES_tradnl" sz="1600" dirty="0">
                <a:solidFill>
                  <a:prstClr val="white">
                    <a:lumMod val="50000"/>
                  </a:prstClr>
                </a:solidFill>
                <a:cs typeface="Gotham Book"/>
              </a:rPr>
              <a:t>una entidad clínica prevalente con una importante repercusión en la calidad de vida y funcionalidad de </a:t>
            </a:r>
            <a:r>
              <a:rPr lang="es-ES_tradnl" sz="1600" dirty="0" smtClean="0">
                <a:solidFill>
                  <a:prstClr val="white">
                    <a:lumMod val="50000"/>
                  </a:prstClr>
                </a:solidFill>
                <a:cs typeface="Gotham Book"/>
              </a:rPr>
              <a:t>los pacientes.</a:t>
            </a:r>
            <a:endParaRPr lang="es-ES_tradnl" sz="1600" dirty="0">
              <a:solidFill>
                <a:prstClr val="white">
                  <a:lumMod val="50000"/>
                </a:prstClr>
              </a:solidFill>
              <a:cs typeface="Gotham Book"/>
            </a:endParaRPr>
          </a:p>
          <a:p>
            <a:pPr>
              <a:buBlip>
                <a:blip r:embed="rId3"/>
              </a:buBlip>
            </a:pPr>
            <a:r>
              <a:rPr lang="es-ES_tradnl" sz="1600" dirty="0">
                <a:solidFill>
                  <a:prstClr val="white">
                    <a:lumMod val="50000"/>
                  </a:prstClr>
                </a:solidFill>
                <a:cs typeface="Gotham Book"/>
              </a:rPr>
              <a:t>P</a:t>
            </a:r>
            <a:r>
              <a:rPr lang="es-ES_tradnl" sz="1600" dirty="0" smtClean="0">
                <a:solidFill>
                  <a:prstClr val="white">
                    <a:lumMod val="50000"/>
                  </a:prstClr>
                </a:solidFill>
                <a:cs typeface="Gotham Book"/>
              </a:rPr>
              <a:t>rincipales </a:t>
            </a:r>
            <a:r>
              <a:rPr lang="es-ES_tradnl" sz="1600" dirty="0">
                <a:solidFill>
                  <a:prstClr val="white">
                    <a:lumMod val="50000"/>
                  </a:prstClr>
                </a:solidFill>
                <a:cs typeface="Gotham Book"/>
              </a:rPr>
              <a:t>características comunes a la mayoría de las definiciones de DIO </a:t>
            </a:r>
            <a:r>
              <a:rPr lang="es-ES_tradnl" sz="1600" dirty="0" smtClean="0">
                <a:solidFill>
                  <a:prstClr val="white">
                    <a:lumMod val="50000"/>
                  </a:prstClr>
                </a:solidFill>
                <a:cs typeface="Gotham Book"/>
              </a:rPr>
              <a:t>aceptadas: </a:t>
            </a:r>
          </a:p>
          <a:p>
            <a:pPr lvl="1">
              <a:buClr>
                <a:srgbClr val="64075D"/>
              </a:buClr>
              <a:buFont typeface="Arial"/>
              <a:buChar char="•"/>
            </a:pPr>
            <a:r>
              <a:rPr lang="es-ES_tradnl" sz="1600" dirty="0" smtClean="0">
                <a:solidFill>
                  <a:prstClr val="white">
                    <a:lumMod val="50000"/>
                  </a:prstClr>
                </a:solidFill>
                <a:cs typeface="Gotham Book"/>
              </a:rPr>
              <a:t>Intensidad </a:t>
            </a:r>
            <a:r>
              <a:rPr lang="es-ES_tradnl" sz="1600" dirty="0">
                <a:solidFill>
                  <a:prstClr val="white">
                    <a:lumMod val="50000"/>
                  </a:prstClr>
                </a:solidFill>
                <a:cs typeface="Gotham Book"/>
              </a:rPr>
              <a:t>moderada hasta intensa (EVA ≥7</a:t>
            </a:r>
            <a:r>
              <a:rPr lang="es-ES_tradnl" sz="1600" dirty="0" smtClean="0">
                <a:solidFill>
                  <a:prstClr val="white">
                    <a:lumMod val="50000"/>
                  </a:prstClr>
                </a:solidFill>
                <a:cs typeface="Gotham Book"/>
              </a:rPr>
              <a:t>).</a:t>
            </a:r>
          </a:p>
          <a:p>
            <a:pPr lvl="1">
              <a:buClr>
                <a:srgbClr val="64075D"/>
              </a:buClr>
              <a:buFont typeface="Arial"/>
              <a:buChar char="•"/>
            </a:pPr>
            <a:r>
              <a:rPr lang="es-ES_tradnl" sz="1600" dirty="0" smtClean="0">
                <a:solidFill>
                  <a:prstClr val="white">
                    <a:lumMod val="50000"/>
                  </a:prstClr>
                </a:solidFill>
                <a:cs typeface="Gotham Book"/>
              </a:rPr>
              <a:t> </a:t>
            </a:r>
            <a:r>
              <a:rPr lang="es-ES_tradnl" sz="1600" dirty="0">
                <a:solidFill>
                  <a:prstClr val="white">
                    <a:lumMod val="50000"/>
                  </a:prstClr>
                </a:solidFill>
                <a:cs typeface="Gotham Book"/>
              </a:rPr>
              <a:t>Inicio rápido (habitualmente entre 3-5 minutos). </a:t>
            </a:r>
          </a:p>
          <a:p>
            <a:pPr lvl="1">
              <a:buClr>
                <a:srgbClr val="64075D"/>
              </a:buClr>
              <a:buFont typeface="Arial"/>
              <a:buChar char="•"/>
            </a:pPr>
            <a:r>
              <a:rPr lang="es-ES_tradnl" sz="1600" dirty="0" smtClean="0">
                <a:solidFill>
                  <a:prstClr val="white">
                    <a:lumMod val="50000"/>
                  </a:prstClr>
                </a:solidFill>
                <a:cs typeface="Gotham Book"/>
              </a:rPr>
              <a:t>Duración </a:t>
            </a:r>
            <a:r>
              <a:rPr lang="es-ES_tradnl" sz="1600" dirty="0">
                <a:solidFill>
                  <a:prstClr val="white">
                    <a:lumMod val="50000"/>
                  </a:prstClr>
                </a:solidFill>
                <a:cs typeface="Gotham Book"/>
              </a:rPr>
              <a:t>entre 1 minuto y 4 horas (con una media de 60 minutos). </a:t>
            </a:r>
          </a:p>
          <a:p>
            <a:pPr lvl="1">
              <a:buClr>
                <a:srgbClr val="64075D"/>
              </a:buClr>
              <a:buFont typeface="Arial"/>
              <a:buChar char="•"/>
            </a:pPr>
            <a:r>
              <a:rPr lang="es-ES_tradnl" sz="1600" dirty="0" smtClean="0">
                <a:solidFill>
                  <a:prstClr val="white">
                    <a:lumMod val="50000"/>
                  </a:prstClr>
                </a:solidFill>
                <a:cs typeface="Gotham Book"/>
              </a:rPr>
              <a:t>Gran </a:t>
            </a:r>
            <a:r>
              <a:rPr lang="es-ES_tradnl" sz="1600" dirty="0">
                <a:solidFill>
                  <a:prstClr val="white">
                    <a:lumMod val="50000"/>
                  </a:prstClr>
                </a:solidFill>
                <a:cs typeface="Gotham Book"/>
              </a:rPr>
              <a:t>impacto sobre la calidad de vida del </a:t>
            </a:r>
            <a:r>
              <a:rPr lang="es-ES_tradnl" sz="1600" dirty="0" smtClean="0">
                <a:solidFill>
                  <a:prstClr val="white">
                    <a:lumMod val="50000"/>
                  </a:prstClr>
                </a:solidFill>
                <a:cs typeface="Gotham Book"/>
              </a:rPr>
              <a:t>paciente.</a:t>
            </a:r>
          </a:p>
          <a:p>
            <a:pPr lvl="1">
              <a:buClr>
                <a:srgbClr val="64075D"/>
              </a:buClr>
              <a:buFont typeface="Arial"/>
              <a:buChar char="•"/>
            </a:pPr>
            <a:endParaRPr lang="es-ES_tradnl" sz="800" dirty="0" smtClean="0">
              <a:solidFill>
                <a:prstClr val="white">
                  <a:lumMod val="50000"/>
                </a:prstClr>
              </a:solidFill>
              <a:cs typeface="Gotham Book"/>
            </a:endParaRPr>
          </a:p>
          <a:p>
            <a:pPr marL="342900" lvl="1" indent="-342900">
              <a:spcBef>
                <a:spcPts val="0"/>
              </a:spcBef>
              <a:buBlip>
                <a:blip r:embed="rId3"/>
              </a:buBlip>
            </a:pPr>
            <a:r>
              <a:rPr lang="es-ES_tradnl" sz="1600" dirty="0" smtClean="0">
                <a:solidFill>
                  <a:prstClr val="white">
                    <a:lumMod val="50000"/>
                  </a:prstClr>
                </a:solidFill>
                <a:cs typeface="Gotham Book"/>
              </a:rPr>
              <a:t>Progresión</a:t>
            </a:r>
            <a:r>
              <a:rPr lang="es-ES_tradnl" sz="1600" dirty="0">
                <a:solidFill>
                  <a:prstClr val="white">
                    <a:lumMod val="50000"/>
                  </a:prstClr>
                </a:solidFill>
                <a:cs typeface="Gotham Book"/>
              </a:rPr>
              <a:t>:</a:t>
            </a:r>
            <a:r>
              <a:rPr lang="es-ES_tradnl" sz="1600" dirty="0" smtClean="0">
                <a:solidFill>
                  <a:prstClr val="white">
                    <a:lumMod val="50000"/>
                  </a:prstClr>
                </a:solidFill>
                <a:cs typeface="Gotham Book"/>
              </a:rPr>
              <a:t> </a:t>
            </a:r>
            <a:r>
              <a:rPr lang="es-ES_tradnl" sz="1600" dirty="0">
                <a:solidFill>
                  <a:prstClr val="white">
                    <a:lumMod val="50000"/>
                  </a:prstClr>
                </a:solidFill>
                <a:cs typeface="Gotham Book"/>
              </a:rPr>
              <a:t>las crisis de DIO pueden ser graduales o paroxísticas. </a:t>
            </a:r>
            <a:endParaRPr lang="es-ES_tradnl" sz="1600" dirty="0" smtClean="0">
              <a:solidFill>
                <a:prstClr val="white">
                  <a:lumMod val="50000"/>
                </a:prstClr>
              </a:solidFill>
              <a:cs typeface="Gotham Book"/>
            </a:endParaRPr>
          </a:p>
          <a:p>
            <a:pPr marL="342900" lvl="1" indent="-342900">
              <a:spcBef>
                <a:spcPts val="0"/>
              </a:spcBef>
              <a:buBlip>
                <a:blip r:embed="rId3"/>
              </a:buBlip>
            </a:pPr>
            <a:r>
              <a:rPr lang="es-ES_tradnl" sz="1600" dirty="0" smtClean="0">
                <a:solidFill>
                  <a:prstClr val="white">
                    <a:lumMod val="50000"/>
                  </a:prstClr>
                </a:solidFill>
                <a:cs typeface="Gotham Book"/>
              </a:rPr>
              <a:t>Transitoriedad: en </a:t>
            </a:r>
            <a:r>
              <a:rPr lang="es-ES_tradnl" sz="1600" dirty="0">
                <a:solidFill>
                  <a:prstClr val="white">
                    <a:lumMod val="50000"/>
                  </a:prstClr>
                </a:solidFill>
                <a:cs typeface="Gotham Book"/>
              </a:rPr>
              <a:t>general, se considera una duración media de 30 </a:t>
            </a:r>
            <a:r>
              <a:rPr lang="es-ES_tradnl" sz="1600" dirty="0" smtClean="0">
                <a:solidFill>
                  <a:prstClr val="white">
                    <a:lumMod val="50000"/>
                  </a:prstClr>
                </a:solidFill>
                <a:cs typeface="Gotham Book"/>
              </a:rPr>
              <a:t>minutos,                     aunque </a:t>
            </a:r>
            <a:r>
              <a:rPr lang="es-ES_tradnl" sz="1600" dirty="0">
                <a:solidFill>
                  <a:prstClr val="white">
                    <a:lumMod val="50000"/>
                  </a:prstClr>
                </a:solidFill>
                <a:cs typeface="Gotham Book"/>
              </a:rPr>
              <a:t>a veces </a:t>
            </a:r>
            <a:r>
              <a:rPr lang="es-ES_tradnl" sz="1600" dirty="0" smtClean="0">
                <a:solidFill>
                  <a:prstClr val="white">
                    <a:lumMod val="50000"/>
                  </a:prstClr>
                </a:solidFill>
                <a:cs typeface="Gotham Book"/>
              </a:rPr>
              <a:t>el </a:t>
            </a:r>
            <a:r>
              <a:rPr lang="es-ES_tradnl" sz="1600" dirty="0">
                <a:solidFill>
                  <a:prstClr val="white">
                    <a:lumMod val="50000"/>
                  </a:prstClr>
                </a:solidFill>
                <a:cs typeface="Gotham Book"/>
              </a:rPr>
              <a:t>DIO puede durar más de una </a:t>
            </a:r>
            <a:r>
              <a:rPr lang="es-ES_tradnl" sz="1600" dirty="0" smtClean="0">
                <a:solidFill>
                  <a:prstClr val="white">
                    <a:lumMod val="50000"/>
                  </a:prstClr>
                </a:solidFill>
                <a:cs typeface="Gotham Book"/>
              </a:rPr>
              <a:t>hora.</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54175565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IRRUPTIVO </a:t>
            </a:r>
            <a:endParaRPr lang="es-ES_tradnl" sz="4000" b="1" dirty="0">
              <a:solidFill>
                <a:srgbClr val="FCC40D"/>
              </a:solidFill>
              <a:latin typeface="Calibri"/>
              <a:cs typeface="Calibri"/>
            </a:endParaRPr>
          </a:p>
        </p:txBody>
      </p:sp>
      <p:sp>
        <p:nvSpPr>
          <p:cNvPr id="7" name="Rectángulo 6"/>
          <p:cNvSpPr/>
          <p:nvPr/>
        </p:nvSpPr>
        <p:spPr>
          <a:xfrm>
            <a:off x="450636" y="1241400"/>
            <a:ext cx="7847660" cy="523220"/>
          </a:xfrm>
          <a:prstGeom prst="rect">
            <a:avLst/>
          </a:prstGeom>
        </p:spPr>
        <p:txBody>
          <a:bodyPr wrap="square">
            <a:spAutoFit/>
          </a:bodyPr>
          <a:lstStyle/>
          <a:p>
            <a:endParaRPr lang="es-ES_tradnl" sz="2800" b="1" dirty="0">
              <a:solidFill>
                <a:srgbClr val="FCC40D"/>
              </a:solidFill>
              <a:latin typeface="Calibri"/>
              <a:cs typeface="Calibri"/>
            </a:endParaRPr>
          </a:p>
        </p:txBody>
      </p:sp>
      <p:pic>
        <p:nvPicPr>
          <p:cNvPr id="3" name="Imagen 2" descr="Captura de pantalla 2017-09-08 a las 14.02.53.png"/>
          <p:cNvPicPr>
            <a:picLocks noChangeAspect="1"/>
          </p:cNvPicPr>
          <p:nvPr/>
        </p:nvPicPr>
        <p:blipFill rotWithShape="1">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t="8667"/>
          <a:stretch/>
        </p:blipFill>
        <p:spPr>
          <a:xfrm>
            <a:off x="3242793" y="1164455"/>
            <a:ext cx="4049549" cy="5158341"/>
          </a:xfrm>
          <a:prstGeom prst="rect">
            <a:avLst/>
          </a:prstGeom>
        </p:spPr>
      </p:pic>
      <p:sp>
        <p:nvSpPr>
          <p:cNvPr id="13" name="Marcador de contenido 2"/>
          <p:cNvSpPr>
            <a:spLocks noGrp="1"/>
          </p:cNvSpPr>
          <p:nvPr>
            <p:ph idx="1"/>
          </p:nvPr>
        </p:nvSpPr>
        <p:spPr>
          <a:xfrm>
            <a:off x="450636" y="1263233"/>
            <a:ext cx="2974756" cy="1441986"/>
          </a:xfrm>
        </p:spPr>
        <p:txBody>
          <a:bodyPr/>
          <a:lstStyle/>
          <a:p>
            <a:pPr>
              <a:lnSpc>
                <a:spcPct val="90000"/>
              </a:lnSpc>
              <a:buBlip>
                <a:blip r:embed="rId4"/>
              </a:buBlip>
            </a:pPr>
            <a:r>
              <a:rPr lang="es-ES_tradnl" sz="1600" dirty="0">
                <a:solidFill>
                  <a:prstClr val="white">
                    <a:lumMod val="50000"/>
                  </a:prstClr>
                </a:solidFill>
                <a:cs typeface="Gotham Book"/>
              </a:rPr>
              <a:t>Grado de consenso alcanzado sobre la esencialidad de las distintas partes de la definición de DIO, utilizando metodología Delphi. </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53742327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IRRUPTIVO </a:t>
            </a:r>
            <a:endParaRPr lang="es-ES_tradnl" sz="4000" b="1" dirty="0">
              <a:solidFill>
                <a:srgbClr val="FCC40D"/>
              </a:solidFill>
              <a:latin typeface="Calibri"/>
              <a:cs typeface="Calibri"/>
            </a:endParaRPr>
          </a:p>
        </p:txBody>
      </p:sp>
      <p:sp>
        <p:nvSpPr>
          <p:cNvPr id="7" name="Rectángulo 6"/>
          <p:cNvSpPr/>
          <p:nvPr/>
        </p:nvSpPr>
        <p:spPr>
          <a:xfrm>
            <a:off x="450636" y="1241400"/>
            <a:ext cx="7847660" cy="523220"/>
          </a:xfrm>
          <a:prstGeom prst="rect">
            <a:avLst/>
          </a:prstGeom>
        </p:spPr>
        <p:txBody>
          <a:bodyPr wrap="square">
            <a:spAutoFit/>
          </a:bodyPr>
          <a:lstStyle/>
          <a:p>
            <a:endParaRPr lang="es-ES_tradnl" sz="2800" b="1" dirty="0">
              <a:solidFill>
                <a:srgbClr val="FCC40D"/>
              </a:solidFill>
              <a:latin typeface="Calibri"/>
              <a:cs typeface="Calibri"/>
            </a:endParaRPr>
          </a:p>
        </p:txBody>
      </p:sp>
      <p:sp>
        <p:nvSpPr>
          <p:cNvPr id="12" name="Rectángulo 11"/>
          <p:cNvSpPr/>
          <p:nvPr/>
        </p:nvSpPr>
        <p:spPr>
          <a:xfrm>
            <a:off x="450636" y="1285196"/>
            <a:ext cx="8236163" cy="523220"/>
          </a:xfrm>
          <a:prstGeom prst="rect">
            <a:avLst/>
          </a:prstGeom>
        </p:spPr>
        <p:txBody>
          <a:bodyPr wrap="square">
            <a:spAutoFit/>
          </a:bodyPr>
          <a:lstStyle/>
          <a:p>
            <a:r>
              <a:rPr lang="es-ES_tradnl" sz="2800" b="1" dirty="0">
                <a:solidFill>
                  <a:srgbClr val="FCC40D"/>
                </a:solidFill>
                <a:cs typeface="Calibri"/>
              </a:rPr>
              <a:t>FISIOPATOLOGÍA Y CLASIFICACIÓN DEL DIO</a:t>
            </a:r>
            <a:endParaRPr lang="es-ES_tradnl" sz="2800" b="1" dirty="0">
              <a:solidFill>
                <a:prstClr val="black"/>
              </a:solidFill>
              <a:latin typeface="Calibri"/>
              <a:cs typeface="Calibri"/>
            </a:endParaRPr>
          </a:p>
        </p:txBody>
      </p:sp>
      <p:pic>
        <p:nvPicPr>
          <p:cNvPr id="4" name="Imagen 3" descr="Captura de pantalla 2017-09-08 a las 14.18.13.png"/>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2062309" y="1852212"/>
            <a:ext cx="5012816" cy="4362232"/>
          </a:xfrm>
          <a:prstGeom prst="rect">
            <a:avLst/>
          </a:prstGeom>
        </p:spPr>
      </p:pic>
      <p:sp>
        <p:nvSpPr>
          <p:cNvPr id="11" name="CuadroTexto 10"/>
          <p:cNvSpPr txBox="1"/>
          <p:nvPr/>
        </p:nvSpPr>
        <p:spPr>
          <a:xfrm>
            <a:off x="2299967" y="1931055"/>
            <a:ext cx="3837305" cy="307777"/>
          </a:xfrm>
          <a:prstGeom prst="rect">
            <a:avLst/>
          </a:prstGeom>
          <a:solidFill>
            <a:srgbClr val="F4ECF5"/>
          </a:solidFill>
        </p:spPr>
        <p:txBody>
          <a:bodyPr wrap="square" rtlCol="0">
            <a:spAutoFit/>
          </a:bodyPr>
          <a:lstStyle/>
          <a:p>
            <a:r>
              <a:rPr lang="es-ES_tradnl" sz="1400" dirty="0">
                <a:solidFill>
                  <a:schemeClr val="bg1">
                    <a:lumMod val="50000"/>
                  </a:schemeClr>
                </a:solidFill>
                <a:cs typeface="Gotham Book"/>
              </a:rPr>
              <a:t>Criterios de clasificación. </a:t>
            </a:r>
            <a:endParaRPr lang="es-ES_tradnl" sz="1400" dirty="0">
              <a:solidFill>
                <a:schemeClr val="bg1">
                  <a:lumMod val="50000"/>
                </a:schemeClr>
              </a:solidFill>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0146119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IRRUPTIVO </a:t>
            </a:r>
            <a:endParaRPr lang="es-ES_tradnl" sz="4000" b="1" dirty="0">
              <a:solidFill>
                <a:srgbClr val="FCC40D"/>
              </a:solidFill>
              <a:latin typeface="Calibri"/>
              <a:cs typeface="Calibri"/>
            </a:endParaRPr>
          </a:p>
        </p:txBody>
      </p:sp>
      <p:sp>
        <p:nvSpPr>
          <p:cNvPr id="7" name="Rectángulo 6"/>
          <p:cNvSpPr/>
          <p:nvPr/>
        </p:nvSpPr>
        <p:spPr>
          <a:xfrm>
            <a:off x="450636" y="1241400"/>
            <a:ext cx="7847660" cy="523220"/>
          </a:xfrm>
          <a:prstGeom prst="rect">
            <a:avLst/>
          </a:prstGeom>
        </p:spPr>
        <p:txBody>
          <a:bodyPr wrap="square">
            <a:spAutoFit/>
          </a:bodyPr>
          <a:lstStyle/>
          <a:p>
            <a:endParaRPr lang="es-ES_tradnl" sz="2800" b="1" dirty="0">
              <a:solidFill>
                <a:srgbClr val="FCC40D"/>
              </a:solidFill>
              <a:latin typeface="Calibri"/>
              <a:cs typeface="Calibri"/>
            </a:endParaRPr>
          </a:p>
        </p:txBody>
      </p:sp>
      <p:sp>
        <p:nvSpPr>
          <p:cNvPr id="14" name="Rectángulo 13"/>
          <p:cNvSpPr/>
          <p:nvPr/>
        </p:nvSpPr>
        <p:spPr>
          <a:xfrm>
            <a:off x="500992" y="1433599"/>
            <a:ext cx="6056633" cy="369332"/>
          </a:xfrm>
          <a:prstGeom prst="rect">
            <a:avLst/>
          </a:prstGeom>
        </p:spPr>
        <p:txBody>
          <a:bodyPr wrap="square">
            <a:spAutoFit/>
          </a:bodyPr>
          <a:lstStyle/>
          <a:p>
            <a:r>
              <a:rPr lang="es-ES_tradnl" b="1" dirty="0" smtClean="0">
                <a:solidFill>
                  <a:srgbClr val="64075D"/>
                </a:solidFill>
                <a:cs typeface="Calibri"/>
              </a:rPr>
              <a:t>Clasificación en </a:t>
            </a:r>
            <a:r>
              <a:rPr lang="es-ES_tradnl" b="1" dirty="0">
                <a:solidFill>
                  <a:srgbClr val="64075D"/>
                </a:solidFill>
                <a:cs typeface="Calibri"/>
              </a:rPr>
              <a:t>función de la </a:t>
            </a:r>
            <a:r>
              <a:rPr lang="es-ES_tradnl" b="1" dirty="0" err="1">
                <a:solidFill>
                  <a:srgbClr val="64075D"/>
                </a:solidFill>
                <a:cs typeface="Calibri"/>
              </a:rPr>
              <a:t>fisiopatogenia</a:t>
            </a:r>
            <a:r>
              <a:rPr lang="es-ES_tradnl" b="1" dirty="0">
                <a:solidFill>
                  <a:srgbClr val="64075D"/>
                </a:solidFill>
                <a:cs typeface="Calibri"/>
              </a:rPr>
              <a:t> </a:t>
            </a:r>
            <a:endParaRPr lang="es-ES_tradnl" b="1" dirty="0">
              <a:solidFill>
                <a:srgbClr val="64075D"/>
              </a:solidFill>
              <a:latin typeface="Calibri"/>
              <a:cs typeface="Calibri"/>
            </a:endParaRPr>
          </a:p>
        </p:txBody>
      </p:sp>
      <p:sp>
        <p:nvSpPr>
          <p:cNvPr id="8" name="Marcador de contenido 2"/>
          <p:cNvSpPr txBox="1">
            <a:spLocks/>
          </p:cNvSpPr>
          <p:nvPr/>
        </p:nvSpPr>
        <p:spPr>
          <a:xfrm>
            <a:off x="500992" y="1785660"/>
            <a:ext cx="8229600" cy="313197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Blip>
                <a:blip r:embed="rId3"/>
              </a:buBlip>
            </a:pPr>
            <a:r>
              <a:rPr lang="es-ES_tradnl" sz="1600" b="1" dirty="0" err="1">
                <a:solidFill>
                  <a:srgbClr val="64075D"/>
                </a:solidFill>
                <a:cs typeface="Gotham Book"/>
              </a:rPr>
              <a:t>Neuropático</a:t>
            </a:r>
            <a:r>
              <a:rPr lang="es-ES_tradnl" sz="1600" dirty="0">
                <a:solidFill>
                  <a:prstClr val="white">
                    <a:lumMod val="50000"/>
                  </a:prstClr>
                </a:solidFill>
                <a:cs typeface="Gotham Book"/>
              </a:rPr>
              <a:t>. Dolor causado por una lesión o disfunción del sistema nervioso. </a:t>
            </a:r>
            <a:endParaRPr lang="es-ES_tradnl" sz="1600" dirty="0" smtClean="0">
              <a:solidFill>
                <a:prstClr val="white">
                  <a:lumMod val="50000"/>
                </a:prstClr>
              </a:solidFill>
              <a:cs typeface="Gotham Book"/>
            </a:endParaRPr>
          </a:p>
          <a:p>
            <a:pPr>
              <a:buBlip>
                <a:blip r:embed="rId3"/>
              </a:buBlip>
            </a:pPr>
            <a:r>
              <a:rPr lang="es-ES_tradnl" sz="1600" b="1" dirty="0" err="1" smtClean="0">
                <a:solidFill>
                  <a:srgbClr val="64075D"/>
                </a:solidFill>
                <a:cs typeface="Gotham Book"/>
              </a:rPr>
              <a:t>Nociceptivo</a:t>
            </a:r>
            <a:r>
              <a:rPr lang="es-ES_tradnl" sz="1600" b="1" dirty="0">
                <a:solidFill>
                  <a:srgbClr val="64075D"/>
                </a:solidFill>
                <a:cs typeface="Gotham Book"/>
              </a:rPr>
              <a:t>. </a:t>
            </a:r>
            <a:r>
              <a:rPr lang="es-ES_tradnl" sz="1600" dirty="0">
                <a:solidFill>
                  <a:prstClr val="white">
                    <a:lumMod val="50000"/>
                  </a:prstClr>
                </a:solidFill>
                <a:cs typeface="Gotham Book"/>
              </a:rPr>
              <a:t>Dolor producido por la activación de los receptores del dolor o </a:t>
            </a:r>
            <a:r>
              <a:rPr lang="es-ES_tradnl" sz="1600" dirty="0" err="1">
                <a:solidFill>
                  <a:prstClr val="white">
                    <a:lumMod val="50000"/>
                  </a:prstClr>
                </a:solidFill>
                <a:cs typeface="Gotham Book"/>
              </a:rPr>
              <a:t>nociceptores</a:t>
            </a:r>
            <a:r>
              <a:rPr lang="es-ES_tradnl" sz="1600" dirty="0">
                <a:solidFill>
                  <a:prstClr val="white">
                    <a:lumMod val="50000"/>
                  </a:prstClr>
                </a:solidFill>
                <a:cs typeface="Gotham Book"/>
              </a:rPr>
              <a:t>, debido a estímulos mecánicos, térmicos o químicos. </a:t>
            </a:r>
            <a:r>
              <a:rPr lang="es-ES_tradnl" sz="1600" dirty="0" smtClean="0">
                <a:solidFill>
                  <a:prstClr val="white">
                    <a:lumMod val="50000"/>
                  </a:prstClr>
                </a:solidFill>
                <a:cs typeface="Gotham Book"/>
              </a:rPr>
              <a:t> </a:t>
            </a:r>
          </a:p>
          <a:p>
            <a:pPr lvl="1">
              <a:buClr>
                <a:srgbClr val="64075D"/>
              </a:buClr>
              <a:buFont typeface="Arial"/>
              <a:buChar char="•"/>
            </a:pPr>
            <a:r>
              <a:rPr lang="es-ES_tradnl" sz="1600" dirty="0" smtClean="0">
                <a:solidFill>
                  <a:prstClr val="white">
                    <a:lumMod val="50000"/>
                  </a:prstClr>
                </a:solidFill>
                <a:cs typeface="Gotham Book"/>
              </a:rPr>
              <a:t>Se </a:t>
            </a:r>
            <a:r>
              <a:rPr lang="es-ES_tradnl" sz="1600" dirty="0">
                <a:solidFill>
                  <a:prstClr val="white">
                    <a:lumMod val="50000"/>
                  </a:prstClr>
                </a:solidFill>
                <a:cs typeface="Gotham Book"/>
              </a:rPr>
              <a:t>distinguen dos tipos: </a:t>
            </a:r>
          </a:p>
          <a:p>
            <a:pPr lvl="2">
              <a:buClr>
                <a:srgbClr val="FCC40D"/>
              </a:buClr>
            </a:pPr>
            <a:r>
              <a:rPr lang="es-ES_tradnl" sz="1600" b="1" dirty="0" smtClean="0">
                <a:solidFill>
                  <a:srgbClr val="64075D"/>
                </a:solidFill>
                <a:cs typeface="Gotham Book"/>
              </a:rPr>
              <a:t>Somático</a:t>
            </a:r>
            <a:r>
              <a:rPr lang="es-ES_tradnl" sz="1600" b="1" dirty="0">
                <a:solidFill>
                  <a:srgbClr val="64075D"/>
                </a:solidFill>
                <a:cs typeface="Gotham Book"/>
              </a:rPr>
              <a:t>. </a:t>
            </a:r>
          </a:p>
          <a:p>
            <a:pPr lvl="2">
              <a:buClr>
                <a:srgbClr val="FCC40D"/>
              </a:buClr>
            </a:pPr>
            <a:r>
              <a:rPr lang="es-ES_tradnl" sz="1600" b="1" dirty="0" smtClean="0">
                <a:solidFill>
                  <a:srgbClr val="64075D"/>
                </a:solidFill>
                <a:cs typeface="Gotham Book"/>
              </a:rPr>
              <a:t>Visceral</a:t>
            </a:r>
            <a:r>
              <a:rPr lang="es-ES_tradnl" sz="1600" dirty="0" smtClean="0">
                <a:solidFill>
                  <a:prstClr val="white">
                    <a:lumMod val="50000"/>
                  </a:prstClr>
                </a:solidFill>
                <a:cs typeface="Gotham Book"/>
              </a:rPr>
              <a:t>.</a:t>
            </a:r>
          </a:p>
          <a:p>
            <a:pPr marL="0" lvl="0" indent="0">
              <a:spcBef>
                <a:spcPts val="0"/>
              </a:spcBef>
              <a:buBlip>
                <a:blip r:embed="rId3"/>
              </a:buBlip>
            </a:pPr>
            <a:r>
              <a:rPr lang="es-ES_tradnl" sz="1600" dirty="0" smtClean="0">
                <a:solidFill>
                  <a:prstClr val="white">
                    <a:lumMod val="50000"/>
                  </a:prstClr>
                </a:solidFill>
                <a:cs typeface="Gotham Book"/>
              </a:rPr>
              <a:t>     También </a:t>
            </a:r>
            <a:r>
              <a:rPr lang="es-ES_tradnl" sz="1600" dirty="0">
                <a:solidFill>
                  <a:prstClr val="white">
                    <a:lumMod val="50000"/>
                  </a:prstClr>
                </a:solidFill>
                <a:cs typeface="Gotham Book"/>
              </a:rPr>
              <a:t>pueden coexistir ambos tipos de dolor debido a la localización y/o </a:t>
            </a:r>
            <a:r>
              <a:rPr lang="es-ES_tradnl" sz="1600" dirty="0" smtClean="0">
                <a:solidFill>
                  <a:prstClr val="white">
                    <a:lumMod val="50000"/>
                  </a:prstClr>
                </a:solidFill>
                <a:cs typeface="Gotham Book"/>
              </a:rPr>
              <a:t>extensión </a:t>
            </a:r>
            <a:r>
              <a:rPr lang="es-ES_tradnl" sz="1600" dirty="0">
                <a:solidFill>
                  <a:prstClr val="white">
                    <a:lumMod val="50000"/>
                  </a:prstClr>
                </a:solidFill>
                <a:cs typeface="Gotham Book"/>
              </a:rPr>
              <a:t> </a:t>
            </a:r>
            <a:r>
              <a:rPr lang="es-ES_tradnl" sz="1600" dirty="0" smtClean="0">
                <a:solidFill>
                  <a:prstClr val="white">
                    <a:lumMod val="50000"/>
                  </a:prstClr>
                </a:solidFill>
                <a:cs typeface="Gotham Book"/>
              </a:rPr>
              <a:t>           </a:t>
            </a:r>
          </a:p>
          <a:p>
            <a:pPr marL="0" lvl="0" indent="0">
              <a:spcBef>
                <a:spcPts val="0"/>
              </a:spcBef>
              <a:buNone/>
            </a:pPr>
            <a:r>
              <a:rPr lang="es-ES_tradnl" sz="1600" dirty="0" smtClean="0">
                <a:solidFill>
                  <a:prstClr val="white">
                    <a:lumMod val="50000"/>
                  </a:prstClr>
                </a:solidFill>
                <a:cs typeface="Gotham Book"/>
              </a:rPr>
              <a:t>        tumoral </a:t>
            </a:r>
            <a:r>
              <a:rPr lang="es-ES_tradnl" sz="1600" dirty="0">
                <a:solidFill>
                  <a:prstClr val="white">
                    <a:lumMod val="50000"/>
                  </a:prstClr>
                </a:solidFill>
                <a:cs typeface="Gotham Book"/>
              </a:rPr>
              <a:t>denominándose dolor </a:t>
            </a:r>
            <a:r>
              <a:rPr lang="es-ES_tradnl" sz="1600" dirty="0" smtClean="0">
                <a:solidFill>
                  <a:prstClr val="white">
                    <a:lumMod val="50000"/>
                  </a:prstClr>
                </a:solidFill>
                <a:cs typeface="Gotham Book"/>
              </a:rPr>
              <a:t>mixto.</a:t>
            </a:r>
            <a:endParaRPr lang="es-ES_tradnl" sz="1600" dirty="0">
              <a:solidFill>
                <a:prstClr val="white">
                  <a:lumMod val="50000"/>
                </a:prstClr>
              </a:solidFill>
              <a:cs typeface="Gotham Book"/>
            </a:endParaRPr>
          </a:p>
          <a:p>
            <a:pPr lvl="2">
              <a:buClr>
                <a:srgbClr val="FCC40D"/>
              </a:buClr>
            </a:pPr>
            <a:endParaRPr lang="es-ES_tradnl" sz="1600" dirty="0" smtClean="0">
              <a:solidFill>
                <a:prstClr val="white">
                  <a:lumMod val="50000"/>
                </a:prstClr>
              </a:solidFill>
              <a:cs typeface="Gotham Book"/>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57954289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IRRUPTIVO </a:t>
            </a:r>
            <a:endParaRPr lang="es-ES_tradnl" sz="4000" b="1" dirty="0">
              <a:solidFill>
                <a:srgbClr val="FCC40D"/>
              </a:solidFill>
              <a:latin typeface="Calibri"/>
              <a:cs typeface="Calibri"/>
            </a:endParaRPr>
          </a:p>
        </p:txBody>
      </p:sp>
      <p:sp>
        <p:nvSpPr>
          <p:cNvPr id="7" name="Rectángulo 6"/>
          <p:cNvSpPr/>
          <p:nvPr/>
        </p:nvSpPr>
        <p:spPr>
          <a:xfrm>
            <a:off x="450636" y="1241400"/>
            <a:ext cx="7847660" cy="523220"/>
          </a:xfrm>
          <a:prstGeom prst="rect">
            <a:avLst/>
          </a:prstGeom>
        </p:spPr>
        <p:txBody>
          <a:bodyPr wrap="square">
            <a:spAutoFit/>
          </a:bodyPr>
          <a:lstStyle/>
          <a:p>
            <a:endParaRPr lang="es-ES_tradnl" sz="2800" b="1" dirty="0">
              <a:solidFill>
                <a:srgbClr val="FCC40D"/>
              </a:solidFill>
              <a:latin typeface="Calibri"/>
              <a:cs typeface="Calibri"/>
            </a:endParaRPr>
          </a:p>
        </p:txBody>
      </p:sp>
      <p:sp>
        <p:nvSpPr>
          <p:cNvPr id="14" name="Rectángulo 13"/>
          <p:cNvSpPr/>
          <p:nvPr/>
        </p:nvSpPr>
        <p:spPr>
          <a:xfrm>
            <a:off x="500992" y="1433599"/>
            <a:ext cx="6056633" cy="369332"/>
          </a:xfrm>
          <a:prstGeom prst="rect">
            <a:avLst/>
          </a:prstGeom>
        </p:spPr>
        <p:txBody>
          <a:bodyPr wrap="square">
            <a:spAutoFit/>
          </a:bodyPr>
          <a:lstStyle/>
          <a:p>
            <a:r>
              <a:rPr lang="es-ES_tradnl" b="1" dirty="0" smtClean="0">
                <a:solidFill>
                  <a:srgbClr val="64075D"/>
                </a:solidFill>
                <a:cs typeface="Calibri"/>
              </a:rPr>
              <a:t>Clasificación en </a:t>
            </a:r>
            <a:r>
              <a:rPr lang="es-ES_tradnl" b="1" dirty="0">
                <a:solidFill>
                  <a:srgbClr val="64075D"/>
                </a:solidFill>
                <a:cs typeface="Calibri"/>
              </a:rPr>
              <a:t>función de los factores desencadenantes </a:t>
            </a:r>
            <a:endParaRPr lang="es-ES_tradnl" b="1" dirty="0">
              <a:solidFill>
                <a:srgbClr val="64075D"/>
              </a:solidFill>
              <a:latin typeface="Calibri"/>
              <a:cs typeface="Calibri"/>
            </a:endParaRPr>
          </a:p>
        </p:txBody>
      </p:sp>
      <p:sp>
        <p:nvSpPr>
          <p:cNvPr id="8" name="Marcador de contenido 2"/>
          <p:cNvSpPr txBox="1">
            <a:spLocks/>
          </p:cNvSpPr>
          <p:nvPr/>
        </p:nvSpPr>
        <p:spPr>
          <a:xfrm>
            <a:off x="500992" y="1826190"/>
            <a:ext cx="8229600" cy="313197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Blip>
                <a:blip r:embed="rId3"/>
              </a:buBlip>
            </a:pPr>
            <a:r>
              <a:rPr lang="es-ES_tradnl" sz="1600" b="1" dirty="0">
                <a:solidFill>
                  <a:srgbClr val="64075D"/>
                </a:solidFill>
                <a:cs typeface="Gotham Book"/>
              </a:rPr>
              <a:t>Idiopático o espontáneo</a:t>
            </a:r>
            <a:r>
              <a:rPr lang="es-ES_tradnl" sz="1600" b="1" dirty="0" smtClean="0">
                <a:solidFill>
                  <a:srgbClr val="64075D"/>
                </a:solidFill>
                <a:cs typeface="Gotham Book"/>
              </a:rPr>
              <a:t>.</a:t>
            </a:r>
            <a:r>
              <a:rPr lang="es-ES_tradnl" sz="1600" dirty="0">
                <a:solidFill>
                  <a:prstClr val="white">
                    <a:lumMod val="50000"/>
                  </a:prstClr>
                </a:solidFill>
                <a:cs typeface="Gotham Book"/>
              </a:rPr>
              <a:t> No se conocen las causas, y es por tanto impredecible. </a:t>
            </a:r>
          </a:p>
          <a:p>
            <a:pPr>
              <a:buBlip>
                <a:blip r:embed="rId3"/>
              </a:buBlip>
            </a:pPr>
            <a:r>
              <a:rPr lang="es-ES_tradnl" sz="1600" b="1" dirty="0" smtClean="0">
                <a:solidFill>
                  <a:srgbClr val="64075D"/>
                </a:solidFill>
                <a:cs typeface="Gotham Book"/>
              </a:rPr>
              <a:t>Incidental</a:t>
            </a:r>
            <a:r>
              <a:rPr lang="es-ES_tradnl" sz="1600" b="1" dirty="0">
                <a:solidFill>
                  <a:srgbClr val="64075D"/>
                </a:solidFill>
                <a:cs typeface="Gotham Book"/>
              </a:rPr>
              <a:t>. </a:t>
            </a:r>
            <a:r>
              <a:rPr lang="es-ES_tradnl" sz="1600" dirty="0">
                <a:solidFill>
                  <a:prstClr val="white">
                    <a:lumMod val="50000"/>
                  </a:prstClr>
                </a:solidFill>
                <a:cs typeface="Gotham Book"/>
              </a:rPr>
              <a:t>Producido por un factor desencadenante. Suele corresponder al 55-60% de los DIO4. Se subdivide en: Se distinguen dos tipos: </a:t>
            </a:r>
            <a:endParaRPr lang="es-ES_tradnl" sz="1600" dirty="0" smtClean="0">
              <a:solidFill>
                <a:prstClr val="white">
                  <a:lumMod val="50000"/>
                </a:prstClr>
              </a:solidFill>
              <a:cs typeface="Gotham Book"/>
            </a:endParaRPr>
          </a:p>
          <a:p>
            <a:pPr lvl="1">
              <a:buClr>
                <a:srgbClr val="64075D"/>
              </a:buClr>
              <a:buFont typeface="Arial"/>
              <a:buChar char="•"/>
            </a:pPr>
            <a:r>
              <a:rPr lang="es-ES_tradnl" sz="1600" b="1" dirty="0">
                <a:solidFill>
                  <a:srgbClr val="64075D"/>
                </a:solidFill>
                <a:cs typeface="Gotham Book"/>
              </a:rPr>
              <a:t>Volitivo</a:t>
            </a:r>
            <a:r>
              <a:rPr lang="es-ES_tradnl" sz="1600" dirty="0">
                <a:solidFill>
                  <a:prstClr val="white">
                    <a:lumMod val="50000"/>
                  </a:prstClr>
                </a:solidFill>
                <a:cs typeface="Gotham Book"/>
              </a:rPr>
              <a:t>: se produce por una acción voluntaria, como caminar, comer, etc. </a:t>
            </a:r>
          </a:p>
          <a:p>
            <a:pPr lvl="1">
              <a:buClr>
                <a:srgbClr val="64075D"/>
              </a:buClr>
              <a:buFont typeface="Arial"/>
              <a:buChar char="•"/>
            </a:pPr>
            <a:r>
              <a:rPr lang="es-ES_tradnl" sz="1600" b="1" dirty="0" smtClean="0">
                <a:solidFill>
                  <a:srgbClr val="64075D"/>
                </a:solidFill>
                <a:cs typeface="Gotham Book"/>
              </a:rPr>
              <a:t>No </a:t>
            </a:r>
            <a:r>
              <a:rPr lang="es-ES_tradnl" sz="1600" b="1" dirty="0">
                <a:solidFill>
                  <a:srgbClr val="64075D"/>
                </a:solidFill>
                <a:cs typeface="Gotham Book"/>
              </a:rPr>
              <a:t>volitivo</a:t>
            </a:r>
            <a:r>
              <a:rPr lang="es-ES_tradnl" sz="1600" dirty="0">
                <a:solidFill>
                  <a:prstClr val="white">
                    <a:lumMod val="50000"/>
                  </a:prstClr>
                </a:solidFill>
                <a:cs typeface="Gotham Book"/>
              </a:rPr>
              <a:t>: desencadenado por una acción involuntaria, como toser, estornudar, deglutir, etc. </a:t>
            </a:r>
          </a:p>
          <a:p>
            <a:pPr lvl="1">
              <a:buClr>
                <a:srgbClr val="64075D"/>
              </a:buClr>
              <a:buFont typeface="Arial"/>
              <a:buChar char="•"/>
            </a:pPr>
            <a:r>
              <a:rPr lang="es-ES_tradnl" sz="1600" b="1" dirty="0" smtClean="0">
                <a:solidFill>
                  <a:srgbClr val="64075D"/>
                </a:solidFill>
                <a:cs typeface="Gotham Book"/>
              </a:rPr>
              <a:t>Procedimental</a:t>
            </a:r>
            <a:r>
              <a:rPr lang="es-ES_tradnl" sz="1600" dirty="0">
                <a:solidFill>
                  <a:prstClr val="white">
                    <a:lumMod val="50000"/>
                  </a:prstClr>
                </a:solidFill>
                <a:cs typeface="Gotham Book"/>
              </a:rPr>
              <a:t>: desencadenado por intervenciones terapéuticas. </a:t>
            </a:r>
            <a:endParaRPr lang="es-ES_tradnl" sz="1600" dirty="0" smtClean="0">
              <a:solidFill>
                <a:prstClr val="white">
                  <a:lumMod val="50000"/>
                </a:prstClr>
              </a:solidFill>
              <a:cs typeface="Gotham Book"/>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5463223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IRRUPTIVO </a:t>
            </a:r>
            <a:endParaRPr lang="es-ES_tradnl" sz="4000" b="1" dirty="0">
              <a:solidFill>
                <a:srgbClr val="FCC40D"/>
              </a:solidFill>
              <a:latin typeface="Calibri"/>
              <a:cs typeface="Calibri"/>
            </a:endParaRPr>
          </a:p>
        </p:txBody>
      </p:sp>
      <p:sp>
        <p:nvSpPr>
          <p:cNvPr id="7" name="Rectángulo 6"/>
          <p:cNvSpPr/>
          <p:nvPr/>
        </p:nvSpPr>
        <p:spPr>
          <a:xfrm>
            <a:off x="450636" y="1241400"/>
            <a:ext cx="7847660" cy="523220"/>
          </a:xfrm>
          <a:prstGeom prst="rect">
            <a:avLst/>
          </a:prstGeom>
        </p:spPr>
        <p:txBody>
          <a:bodyPr wrap="square">
            <a:spAutoFit/>
          </a:bodyPr>
          <a:lstStyle/>
          <a:p>
            <a:endParaRPr lang="es-ES_tradnl" sz="2800" b="1" dirty="0">
              <a:solidFill>
                <a:srgbClr val="FCC40D"/>
              </a:solidFill>
              <a:latin typeface="Calibri"/>
              <a:cs typeface="Calibri"/>
            </a:endParaRPr>
          </a:p>
        </p:txBody>
      </p:sp>
      <p:sp>
        <p:nvSpPr>
          <p:cNvPr id="8" name="Marcador de contenido 2"/>
          <p:cNvSpPr txBox="1">
            <a:spLocks/>
          </p:cNvSpPr>
          <p:nvPr/>
        </p:nvSpPr>
        <p:spPr>
          <a:xfrm>
            <a:off x="500992" y="1967885"/>
            <a:ext cx="8229600" cy="313197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Blip>
                <a:blip r:embed="rId3"/>
              </a:buBlip>
            </a:pPr>
            <a:r>
              <a:rPr lang="es-ES_tradnl" sz="1600" dirty="0">
                <a:solidFill>
                  <a:schemeClr val="bg1">
                    <a:lumMod val="50000"/>
                  </a:schemeClr>
                </a:solidFill>
                <a:cs typeface="Gotham Book"/>
              </a:rPr>
              <a:t>La frecuencia de aparición del DIO depende </a:t>
            </a:r>
            <a:r>
              <a:rPr lang="es-ES_tradnl" sz="1600" dirty="0" smtClean="0">
                <a:solidFill>
                  <a:schemeClr val="bg1">
                    <a:lumMod val="50000"/>
                  </a:schemeClr>
                </a:solidFill>
                <a:cs typeface="Gotham Book"/>
              </a:rPr>
              <a:t>de: </a:t>
            </a:r>
            <a:endParaRPr lang="es-ES_tradnl" sz="1600" dirty="0">
              <a:solidFill>
                <a:schemeClr val="bg1">
                  <a:lumMod val="50000"/>
                </a:schemeClr>
              </a:solidFill>
              <a:cs typeface="Gotham Book"/>
            </a:endParaRPr>
          </a:p>
          <a:p>
            <a:pPr lvl="1">
              <a:buClr>
                <a:srgbClr val="64075D"/>
              </a:buClr>
              <a:buFont typeface="Arial"/>
              <a:buChar char="•"/>
            </a:pPr>
            <a:r>
              <a:rPr lang="es-ES_tradnl" sz="1600" dirty="0" smtClean="0">
                <a:solidFill>
                  <a:schemeClr val="bg1">
                    <a:lumMod val="50000"/>
                  </a:schemeClr>
                </a:solidFill>
                <a:cs typeface="Gotham Book"/>
              </a:rPr>
              <a:t>El </a:t>
            </a:r>
            <a:r>
              <a:rPr lang="es-ES_tradnl" sz="1600" b="1" dirty="0">
                <a:solidFill>
                  <a:srgbClr val="64075D"/>
                </a:solidFill>
                <a:cs typeface="Gotham Book"/>
              </a:rPr>
              <a:t>tipo de cáncer </a:t>
            </a:r>
            <a:r>
              <a:rPr lang="es-ES_tradnl" sz="1600" dirty="0">
                <a:solidFill>
                  <a:schemeClr val="bg1">
                    <a:lumMod val="50000"/>
                  </a:schemeClr>
                </a:solidFill>
                <a:cs typeface="Gotham Book"/>
              </a:rPr>
              <a:t>(se presenta más en cánceres de cuello y cabeza y en los gastrointestinales)</a:t>
            </a:r>
            <a:r>
              <a:rPr lang="es-ES_tradnl" sz="1600" dirty="0" smtClean="0">
                <a:solidFill>
                  <a:schemeClr val="bg1">
                    <a:lumMod val="50000"/>
                  </a:schemeClr>
                </a:solidFill>
                <a:cs typeface="Gotham Book"/>
              </a:rPr>
              <a:t>. </a:t>
            </a:r>
            <a:endParaRPr lang="es-ES_tradnl" sz="1600" dirty="0">
              <a:solidFill>
                <a:schemeClr val="bg1">
                  <a:lumMod val="50000"/>
                </a:schemeClr>
              </a:solidFill>
              <a:cs typeface="Gotham Book"/>
            </a:endParaRPr>
          </a:p>
          <a:p>
            <a:pPr lvl="1">
              <a:buClr>
                <a:srgbClr val="64075D"/>
              </a:buClr>
              <a:buFont typeface="Arial"/>
              <a:buChar char="•"/>
            </a:pPr>
            <a:r>
              <a:rPr lang="es-ES_tradnl" sz="1600" dirty="0" smtClean="0">
                <a:solidFill>
                  <a:schemeClr val="bg1">
                    <a:lumMod val="50000"/>
                  </a:schemeClr>
                </a:solidFill>
                <a:cs typeface="Gotham Book"/>
              </a:rPr>
              <a:t>La </a:t>
            </a:r>
            <a:r>
              <a:rPr lang="es-ES_tradnl" sz="1600" b="1" dirty="0">
                <a:solidFill>
                  <a:srgbClr val="64075D"/>
                </a:solidFill>
                <a:cs typeface="Gotham Book"/>
              </a:rPr>
              <a:t>presencia de metástasis óseas o infiltración nerviosa</a:t>
            </a:r>
            <a:r>
              <a:rPr lang="es-ES_tradnl" sz="1600" dirty="0">
                <a:solidFill>
                  <a:schemeClr val="bg1">
                    <a:lumMod val="50000"/>
                  </a:schemeClr>
                </a:solidFill>
                <a:cs typeface="Gotham Book"/>
              </a:rPr>
              <a:t>. </a:t>
            </a:r>
          </a:p>
          <a:p>
            <a:pPr lvl="1">
              <a:buClr>
                <a:srgbClr val="64075D"/>
              </a:buClr>
              <a:buFont typeface="Arial"/>
              <a:buChar char="•"/>
            </a:pPr>
            <a:r>
              <a:rPr lang="es-ES_tradnl" sz="1600" dirty="0" smtClean="0">
                <a:solidFill>
                  <a:schemeClr val="bg1">
                    <a:lumMod val="50000"/>
                  </a:schemeClr>
                </a:solidFill>
                <a:cs typeface="Gotham Book"/>
              </a:rPr>
              <a:t>Que </a:t>
            </a:r>
            <a:r>
              <a:rPr lang="es-ES_tradnl" sz="1600" dirty="0">
                <a:solidFill>
                  <a:schemeClr val="bg1">
                    <a:lumMod val="50000"/>
                  </a:schemeClr>
                </a:solidFill>
                <a:cs typeface="Gotham Book"/>
              </a:rPr>
              <a:t>el paciente esté ingresado en el </a:t>
            </a:r>
            <a:r>
              <a:rPr lang="es-ES_tradnl" sz="1600" b="1" dirty="0">
                <a:solidFill>
                  <a:srgbClr val="64075D"/>
                </a:solidFill>
                <a:cs typeface="Gotham Book"/>
              </a:rPr>
              <a:t>hospital vs. ambulatorio</a:t>
            </a:r>
            <a:r>
              <a:rPr lang="es-ES_tradnl" sz="1600" dirty="0">
                <a:solidFill>
                  <a:schemeClr val="bg1">
                    <a:lumMod val="50000"/>
                  </a:schemeClr>
                </a:solidFill>
                <a:cs typeface="Gotham Book"/>
              </a:rPr>
              <a:t>. </a:t>
            </a:r>
            <a:endParaRPr lang="es-ES_tradnl" sz="1600" dirty="0" smtClean="0">
              <a:solidFill>
                <a:schemeClr val="bg1">
                  <a:lumMod val="50000"/>
                </a:schemeClr>
              </a:solidFill>
              <a:cs typeface="Gotham Book"/>
            </a:endParaRPr>
          </a:p>
        </p:txBody>
      </p:sp>
      <p:sp>
        <p:nvSpPr>
          <p:cNvPr id="3" name="Rectángulo 2"/>
          <p:cNvSpPr/>
          <p:nvPr/>
        </p:nvSpPr>
        <p:spPr>
          <a:xfrm>
            <a:off x="555040" y="1415301"/>
            <a:ext cx="3917935" cy="523220"/>
          </a:xfrm>
          <a:prstGeom prst="rect">
            <a:avLst/>
          </a:prstGeom>
        </p:spPr>
        <p:txBody>
          <a:bodyPr wrap="none">
            <a:spAutoFit/>
          </a:bodyPr>
          <a:lstStyle/>
          <a:p>
            <a:r>
              <a:rPr lang="es-ES_tradnl" sz="2800" b="1" dirty="0">
                <a:solidFill>
                  <a:srgbClr val="FFCC19"/>
                </a:solidFill>
                <a:latin typeface="+mj-lt"/>
              </a:rPr>
              <a:t>EPIDEMIOLOGÍA DEL DIO </a:t>
            </a:r>
            <a:endParaRPr lang="es-ES_tradnl" sz="2800" dirty="0">
              <a:latin typeface="+mj-lt"/>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094686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IRRUPTIVO </a:t>
            </a:r>
            <a:endParaRPr lang="es-ES_tradnl" sz="4000" b="1" dirty="0">
              <a:solidFill>
                <a:srgbClr val="FCC40D"/>
              </a:solidFill>
              <a:latin typeface="Calibri"/>
              <a:cs typeface="Calibri"/>
            </a:endParaRPr>
          </a:p>
        </p:txBody>
      </p:sp>
      <p:sp>
        <p:nvSpPr>
          <p:cNvPr id="7" name="Rectángulo 6"/>
          <p:cNvSpPr/>
          <p:nvPr/>
        </p:nvSpPr>
        <p:spPr>
          <a:xfrm>
            <a:off x="450636" y="1241400"/>
            <a:ext cx="7847660" cy="523220"/>
          </a:xfrm>
          <a:prstGeom prst="rect">
            <a:avLst/>
          </a:prstGeom>
        </p:spPr>
        <p:txBody>
          <a:bodyPr wrap="square">
            <a:spAutoFit/>
          </a:bodyPr>
          <a:lstStyle/>
          <a:p>
            <a:endParaRPr lang="es-ES_tradnl" sz="2800" b="1" dirty="0">
              <a:solidFill>
                <a:srgbClr val="FCC40D"/>
              </a:solidFill>
              <a:latin typeface="Calibri"/>
              <a:cs typeface="Calibri"/>
            </a:endParaRPr>
          </a:p>
        </p:txBody>
      </p:sp>
      <p:sp>
        <p:nvSpPr>
          <p:cNvPr id="8" name="Marcador de contenido 2"/>
          <p:cNvSpPr txBox="1">
            <a:spLocks/>
          </p:cNvSpPr>
          <p:nvPr/>
        </p:nvSpPr>
        <p:spPr>
          <a:xfrm>
            <a:off x="500992" y="1967885"/>
            <a:ext cx="8229600" cy="313197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Blip>
                <a:blip r:embed="rId3"/>
              </a:buBlip>
            </a:pPr>
            <a:r>
              <a:rPr lang="es-ES_tradnl" sz="1600" dirty="0" smtClean="0">
                <a:solidFill>
                  <a:schemeClr val="bg1">
                    <a:lumMod val="50000"/>
                  </a:schemeClr>
                </a:solidFill>
                <a:cs typeface="Gotham Book"/>
              </a:rPr>
              <a:t>Se </a:t>
            </a:r>
            <a:r>
              <a:rPr lang="es-ES_tradnl" sz="1600" dirty="0">
                <a:solidFill>
                  <a:schemeClr val="bg1">
                    <a:lumMod val="50000"/>
                  </a:schemeClr>
                </a:solidFill>
                <a:cs typeface="Gotham Book"/>
              </a:rPr>
              <a:t>recomienda seguir el algoritmo propuesto por </a:t>
            </a:r>
            <a:r>
              <a:rPr lang="es-ES_tradnl" sz="1600" dirty="0" smtClean="0">
                <a:solidFill>
                  <a:schemeClr val="bg1">
                    <a:lumMod val="50000"/>
                  </a:schemeClr>
                </a:solidFill>
                <a:cs typeface="Gotham Book"/>
              </a:rPr>
              <a:t>Davies. </a:t>
            </a:r>
          </a:p>
        </p:txBody>
      </p:sp>
      <p:sp>
        <p:nvSpPr>
          <p:cNvPr id="3" name="Rectángulo 2"/>
          <p:cNvSpPr/>
          <p:nvPr/>
        </p:nvSpPr>
        <p:spPr>
          <a:xfrm>
            <a:off x="555040" y="1415301"/>
            <a:ext cx="3589194" cy="523220"/>
          </a:xfrm>
          <a:prstGeom prst="rect">
            <a:avLst/>
          </a:prstGeom>
        </p:spPr>
        <p:txBody>
          <a:bodyPr wrap="none">
            <a:spAutoFit/>
          </a:bodyPr>
          <a:lstStyle/>
          <a:p>
            <a:r>
              <a:rPr lang="es-ES_tradnl" sz="2800" b="1" dirty="0">
                <a:solidFill>
                  <a:srgbClr val="FFCC19"/>
                </a:solidFill>
                <a:latin typeface="+mj-lt"/>
              </a:rPr>
              <a:t>DIAGNÓSTICO DEL DIO</a:t>
            </a:r>
            <a:endParaRPr lang="es-ES_tradnl" sz="2800" dirty="0">
              <a:latin typeface="+mj-lt"/>
            </a:endParaRPr>
          </a:p>
        </p:txBody>
      </p:sp>
      <p:pic>
        <p:nvPicPr>
          <p:cNvPr id="5" name="Imagen 4" descr="Captura de pantalla 2017-09-11 a las 12.46.02.png"/>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1316428" y="2310205"/>
            <a:ext cx="6736507" cy="3930978"/>
          </a:xfrm>
          <a:prstGeom prst="rect">
            <a:avLst/>
          </a:prstGeom>
        </p:spPr>
      </p:pic>
      <p:sp>
        <p:nvSpPr>
          <p:cNvPr id="9" name="CuadroTexto 8"/>
          <p:cNvSpPr txBox="1"/>
          <p:nvPr/>
        </p:nvSpPr>
        <p:spPr>
          <a:xfrm>
            <a:off x="1652397" y="2478260"/>
            <a:ext cx="5747500" cy="369332"/>
          </a:xfrm>
          <a:prstGeom prst="rect">
            <a:avLst/>
          </a:prstGeom>
          <a:solidFill>
            <a:srgbClr val="F0E7F2"/>
          </a:solidFill>
        </p:spPr>
        <p:txBody>
          <a:bodyPr wrap="square" rtlCol="0">
            <a:spAutoFit/>
          </a:bodyPr>
          <a:lstStyle/>
          <a:p>
            <a:r>
              <a:rPr lang="es-ES_tradnl" dirty="0">
                <a:solidFill>
                  <a:schemeClr val="bg1">
                    <a:lumMod val="50000"/>
                  </a:schemeClr>
                </a:solidFill>
                <a:cs typeface="Gotham Book"/>
              </a:rPr>
              <a:t>Algoritmo de </a:t>
            </a:r>
            <a:r>
              <a:rPr lang="es-ES_tradnl" dirty="0" smtClean="0">
                <a:solidFill>
                  <a:schemeClr val="bg1">
                    <a:lumMod val="50000"/>
                  </a:schemeClr>
                </a:solidFill>
                <a:cs typeface="Gotham Book"/>
              </a:rPr>
              <a:t>Davies. </a:t>
            </a:r>
            <a:endParaRPr lang="es-ES_tradnl" dirty="0">
              <a:solidFill>
                <a:schemeClr val="bg1">
                  <a:lumMod val="50000"/>
                </a:schemeClr>
              </a:solidFill>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008655259"/>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IRRUPTIVO </a:t>
            </a:r>
            <a:endParaRPr lang="es-ES_tradnl" sz="4000" b="1" dirty="0">
              <a:solidFill>
                <a:srgbClr val="FCC40D"/>
              </a:solidFill>
              <a:latin typeface="Calibri"/>
              <a:cs typeface="Calibri"/>
            </a:endParaRPr>
          </a:p>
        </p:txBody>
      </p:sp>
      <p:sp>
        <p:nvSpPr>
          <p:cNvPr id="7" name="Rectángulo 6"/>
          <p:cNvSpPr/>
          <p:nvPr/>
        </p:nvSpPr>
        <p:spPr>
          <a:xfrm>
            <a:off x="450636" y="1241400"/>
            <a:ext cx="7847660" cy="523220"/>
          </a:xfrm>
          <a:prstGeom prst="rect">
            <a:avLst/>
          </a:prstGeom>
        </p:spPr>
        <p:txBody>
          <a:bodyPr wrap="square">
            <a:spAutoFit/>
          </a:bodyPr>
          <a:lstStyle/>
          <a:p>
            <a:endParaRPr lang="es-ES_tradnl" sz="2800" b="1" dirty="0">
              <a:solidFill>
                <a:srgbClr val="FCC40D"/>
              </a:solidFill>
              <a:latin typeface="Calibri"/>
              <a:cs typeface="Calibri"/>
            </a:endParaRPr>
          </a:p>
        </p:txBody>
      </p:sp>
      <p:sp>
        <p:nvSpPr>
          <p:cNvPr id="11" name="Rectángulo 10"/>
          <p:cNvSpPr/>
          <p:nvPr/>
        </p:nvSpPr>
        <p:spPr>
          <a:xfrm>
            <a:off x="500992" y="1395288"/>
            <a:ext cx="6056633" cy="369332"/>
          </a:xfrm>
          <a:prstGeom prst="rect">
            <a:avLst/>
          </a:prstGeom>
        </p:spPr>
        <p:txBody>
          <a:bodyPr wrap="square">
            <a:spAutoFit/>
          </a:bodyPr>
          <a:lstStyle/>
          <a:p>
            <a:r>
              <a:rPr lang="es-ES_tradnl" b="1" dirty="0">
                <a:solidFill>
                  <a:srgbClr val="64075D"/>
                </a:solidFill>
                <a:cs typeface="Calibri"/>
              </a:rPr>
              <a:t>Errores más comunes en el diagnóstico del </a:t>
            </a:r>
            <a:r>
              <a:rPr lang="es-ES_tradnl" b="1" dirty="0" smtClean="0">
                <a:solidFill>
                  <a:srgbClr val="64075D"/>
                </a:solidFill>
                <a:cs typeface="Calibri"/>
              </a:rPr>
              <a:t>DIO.</a:t>
            </a:r>
            <a:endParaRPr lang="es-ES_tradnl" b="1" dirty="0">
              <a:solidFill>
                <a:srgbClr val="64075D"/>
              </a:solidFill>
              <a:latin typeface="Calibri"/>
              <a:cs typeface="Calibri"/>
            </a:endParaRPr>
          </a:p>
        </p:txBody>
      </p:sp>
      <p:sp>
        <p:nvSpPr>
          <p:cNvPr id="9" name="Marcador de contenido 2"/>
          <p:cNvSpPr txBox="1">
            <a:spLocks/>
          </p:cNvSpPr>
          <p:nvPr/>
        </p:nvSpPr>
        <p:spPr>
          <a:xfrm>
            <a:off x="500992" y="1914690"/>
            <a:ext cx="8229600" cy="3510749"/>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10000"/>
              </a:lnSpc>
              <a:buBlip>
                <a:blip r:embed="rId3"/>
              </a:buBlip>
            </a:pPr>
            <a:r>
              <a:rPr lang="es-ES_tradnl" sz="1600" dirty="0">
                <a:solidFill>
                  <a:schemeClr val="bg1">
                    <a:lumMod val="50000"/>
                  </a:schemeClr>
                </a:solidFill>
                <a:cs typeface="Gotham Book"/>
              </a:rPr>
              <a:t>Subestimar su complejidad y su impacto en </a:t>
            </a:r>
            <a:r>
              <a:rPr lang="es-ES_tradnl" sz="1600" dirty="0" smtClean="0">
                <a:solidFill>
                  <a:schemeClr val="bg1">
                    <a:lumMod val="50000"/>
                  </a:schemeClr>
                </a:solidFill>
                <a:cs typeface="Gotham Book"/>
              </a:rPr>
              <a:t>la calidad </a:t>
            </a:r>
            <a:r>
              <a:rPr lang="es-ES_tradnl" sz="1600" dirty="0">
                <a:solidFill>
                  <a:schemeClr val="bg1">
                    <a:lumMod val="50000"/>
                  </a:schemeClr>
                </a:solidFill>
                <a:cs typeface="Gotham Book"/>
              </a:rPr>
              <a:t>de vida del paciente.</a:t>
            </a:r>
          </a:p>
          <a:p>
            <a:pPr>
              <a:lnSpc>
                <a:spcPct val="110000"/>
              </a:lnSpc>
              <a:buBlip>
                <a:blip r:embed="rId3"/>
              </a:buBlip>
            </a:pPr>
            <a:r>
              <a:rPr lang="es-ES_tradnl" sz="1600" dirty="0" smtClean="0">
                <a:solidFill>
                  <a:schemeClr val="bg1">
                    <a:lumMod val="50000"/>
                  </a:schemeClr>
                </a:solidFill>
                <a:cs typeface="Gotham Book"/>
              </a:rPr>
              <a:t>No </a:t>
            </a:r>
            <a:r>
              <a:rPr lang="es-ES_tradnl" sz="1600" dirty="0">
                <a:solidFill>
                  <a:schemeClr val="bg1">
                    <a:lumMod val="50000"/>
                  </a:schemeClr>
                </a:solidFill>
                <a:cs typeface="Gotham Book"/>
              </a:rPr>
              <a:t>evaluar correctamente la información </a:t>
            </a:r>
            <a:r>
              <a:rPr lang="es-ES_tradnl" sz="1600" dirty="0" smtClean="0">
                <a:solidFill>
                  <a:schemeClr val="bg1">
                    <a:lumMod val="50000"/>
                  </a:schemeClr>
                </a:solidFill>
                <a:cs typeface="Gotham Book"/>
              </a:rPr>
              <a:t>obtenida a </a:t>
            </a:r>
            <a:r>
              <a:rPr lang="es-ES_tradnl" sz="1600" dirty="0">
                <a:solidFill>
                  <a:schemeClr val="bg1">
                    <a:lumMod val="50000"/>
                  </a:schemeClr>
                </a:solidFill>
                <a:cs typeface="Gotham Book"/>
              </a:rPr>
              <a:t>través de la anamnesis, los cuestionarios </a:t>
            </a:r>
            <a:r>
              <a:rPr lang="es-ES_tradnl" sz="1600" dirty="0" smtClean="0">
                <a:solidFill>
                  <a:schemeClr val="bg1">
                    <a:lumMod val="50000"/>
                  </a:schemeClr>
                </a:solidFill>
                <a:cs typeface="Gotham Book"/>
              </a:rPr>
              <a:t>y el </a:t>
            </a:r>
            <a:r>
              <a:rPr lang="es-ES_tradnl" sz="1600" dirty="0">
                <a:solidFill>
                  <a:schemeClr val="bg1">
                    <a:lumMod val="50000"/>
                  </a:schemeClr>
                </a:solidFill>
                <a:cs typeface="Gotham Book"/>
              </a:rPr>
              <a:t>diario del paciente.</a:t>
            </a:r>
          </a:p>
          <a:p>
            <a:pPr>
              <a:lnSpc>
                <a:spcPct val="110000"/>
              </a:lnSpc>
              <a:buBlip>
                <a:blip r:embed="rId3"/>
              </a:buBlip>
            </a:pPr>
            <a:r>
              <a:rPr lang="es-ES_tradnl" sz="1600" dirty="0" smtClean="0">
                <a:solidFill>
                  <a:schemeClr val="bg1">
                    <a:lumMod val="50000"/>
                  </a:schemeClr>
                </a:solidFill>
                <a:cs typeface="Gotham Book"/>
              </a:rPr>
              <a:t>Subestimar </a:t>
            </a:r>
            <a:r>
              <a:rPr lang="es-ES_tradnl" sz="1600" dirty="0">
                <a:solidFill>
                  <a:schemeClr val="bg1">
                    <a:lumMod val="50000"/>
                  </a:schemeClr>
                </a:solidFill>
                <a:cs typeface="Gotham Book"/>
              </a:rPr>
              <a:t>la propia experiencia del paciente.</a:t>
            </a:r>
          </a:p>
          <a:p>
            <a:pPr>
              <a:lnSpc>
                <a:spcPct val="110000"/>
              </a:lnSpc>
              <a:buBlip>
                <a:blip r:embed="rId3"/>
              </a:buBlip>
            </a:pPr>
            <a:r>
              <a:rPr lang="es-ES_tradnl" sz="1600" dirty="0" smtClean="0">
                <a:solidFill>
                  <a:schemeClr val="bg1">
                    <a:lumMod val="50000"/>
                  </a:schemeClr>
                </a:solidFill>
                <a:cs typeface="Gotham Book"/>
              </a:rPr>
              <a:t>Tener </a:t>
            </a:r>
            <a:r>
              <a:rPr lang="es-ES_tradnl" sz="1600" dirty="0">
                <a:solidFill>
                  <a:schemeClr val="bg1">
                    <a:lumMod val="50000"/>
                  </a:schemeClr>
                </a:solidFill>
                <a:cs typeface="Gotham Book"/>
              </a:rPr>
              <a:t>un manejo deficiente del DIO en </a:t>
            </a:r>
            <a:r>
              <a:rPr lang="es-ES_tradnl" sz="1600" dirty="0" smtClean="0">
                <a:solidFill>
                  <a:schemeClr val="bg1">
                    <a:lumMod val="50000"/>
                  </a:schemeClr>
                </a:solidFill>
                <a:cs typeface="Gotham Book"/>
              </a:rPr>
              <a:t>pacientes ancianos</a:t>
            </a:r>
            <a:r>
              <a:rPr lang="es-ES_tradnl" sz="1600" dirty="0">
                <a:solidFill>
                  <a:schemeClr val="bg1">
                    <a:lumMod val="50000"/>
                  </a:schemeClr>
                </a:solidFill>
                <a:cs typeface="Gotham Book"/>
              </a:rPr>
              <a:t>.</a:t>
            </a:r>
          </a:p>
          <a:p>
            <a:pPr>
              <a:lnSpc>
                <a:spcPct val="110000"/>
              </a:lnSpc>
              <a:buBlip>
                <a:blip r:embed="rId3"/>
              </a:buBlip>
            </a:pPr>
            <a:r>
              <a:rPr lang="es-ES_tradnl" sz="1600" dirty="0" smtClean="0">
                <a:solidFill>
                  <a:schemeClr val="bg1">
                    <a:lumMod val="50000"/>
                  </a:schemeClr>
                </a:solidFill>
                <a:cs typeface="Gotham Book"/>
              </a:rPr>
              <a:t>Utilizar </a:t>
            </a:r>
            <a:r>
              <a:rPr lang="es-ES_tradnl" sz="1600" dirty="0">
                <a:solidFill>
                  <a:schemeClr val="bg1">
                    <a:lumMod val="50000"/>
                  </a:schemeClr>
                </a:solidFill>
                <a:cs typeface="Gotham Book"/>
              </a:rPr>
              <a:t>un lenguaje abstruso en la </a:t>
            </a:r>
            <a:r>
              <a:rPr lang="es-ES_tradnl" sz="1600" dirty="0" smtClean="0">
                <a:solidFill>
                  <a:schemeClr val="bg1">
                    <a:lumMod val="50000"/>
                  </a:schemeClr>
                </a:solidFill>
                <a:cs typeface="Gotham Book"/>
              </a:rPr>
              <a:t>comunicación con </a:t>
            </a:r>
            <a:r>
              <a:rPr lang="es-ES_tradnl" sz="1600" dirty="0">
                <a:solidFill>
                  <a:schemeClr val="bg1">
                    <a:lumMod val="50000"/>
                  </a:schemeClr>
                </a:solidFill>
                <a:cs typeface="Gotham Book"/>
              </a:rPr>
              <a:t>pacientes y familiares. </a:t>
            </a:r>
            <a:endParaRPr lang="es-ES_tradnl" sz="1600" dirty="0" smtClean="0">
              <a:solidFill>
                <a:schemeClr val="bg1">
                  <a:lumMod val="50000"/>
                </a:schemeClr>
              </a:solidFill>
              <a:cs typeface="Gotham Book"/>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107719031"/>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IRRUPTIVO </a:t>
            </a:r>
            <a:endParaRPr lang="es-ES_tradnl" sz="4000" b="1" dirty="0">
              <a:solidFill>
                <a:srgbClr val="FCC40D"/>
              </a:solidFill>
              <a:latin typeface="Calibri"/>
              <a:cs typeface="Calibri"/>
            </a:endParaRPr>
          </a:p>
        </p:txBody>
      </p:sp>
      <p:sp>
        <p:nvSpPr>
          <p:cNvPr id="7" name="Rectángulo 6"/>
          <p:cNvSpPr/>
          <p:nvPr/>
        </p:nvSpPr>
        <p:spPr>
          <a:xfrm>
            <a:off x="450636" y="1241400"/>
            <a:ext cx="7847660" cy="523220"/>
          </a:xfrm>
          <a:prstGeom prst="rect">
            <a:avLst/>
          </a:prstGeom>
        </p:spPr>
        <p:txBody>
          <a:bodyPr wrap="square">
            <a:spAutoFit/>
          </a:bodyPr>
          <a:lstStyle/>
          <a:p>
            <a:endParaRPr lang="es-ES_tradnl" sz="2800" b="1" dirty="0">
              <a:solidFill>
                <a:srgbClr val="FCC40D"/>
              </a:solidFill>
              <a:latin typeface="Calibri"/>
              <a:cs typeface="Calibri"/>
            </a:endParaRPr>
          </a:p>
        </p:txBody>
      </p:sp>
      <p:sp>
        <p:nvSpPr>
          <p:cNvPr id="8" name="Marcador de contenido 2"/>
          <p:cNvSpPr txBox="1">
            <a:spLocks/>
          </p:cNvSpPr>
          <p:nvPr/>
        </p:nvSpPr>
        <p:spPr>
          <a:xfrm>
            <a:off x="500992" y="1914691"/>
            <a:ext cx="8229600" cy="775068"/>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Blip>
                <a:blip r:embed="rId3"/>
              </a:buBlip>
            </a:pPr>
            <a:r>
              <a:rPr lang="es-ES_tradnl" sz="1600" dirty="0">
                <a:solidFill>
                  <a:schemeClr val="bg1">
                    <a:lumMod val="50000"/>
                  </a:schemeClr>
                </a:solidFill>
                <a:cs typeface="Gotham Book"/>
              </a:rPr>
              <a:t>D</a:t>
            </a:r>
            <a:r>
              <a:rPr lang="es-ES_tradnl" sz="1600" dirty="0" smtClean="0">
                <a:solidFill>
                  <a:schemeClr val="bg1">
                    <a:lumMod val="50000"/>
                  </a:schemeClr>
                </a:solidFill>
                <a:cs typeface="Gotham Book"/>
              </a:rPr>
              <a:t>ebe </a:t>
            </a:r>
            <a:r>
              <a:rPr lang="es-ES_tradnl" sz="1600" dirty="0">
                <a:solidFill>
                  <a:schemeClr val="bg1">
                    <a:lumMod val="50000"/>
                  </a:schemeClr>
                </a:solidFill>
                <a:cs typeface="Gotham Book"/>
              </a:rPr>
              <a:t>ser multimodal, incluyendo además del tratamiento farmacológico, de tipo analgésico y </a:t>
            </a:r>
            <a:r>
              <a:rPr lang="es-ES_tradnl" sz="1600" dirty="0" err="1">
                <a:solidFill>
                  <a:schemeClr val="bg1">
                    <a:lumMod val="50000"/>
                  </a:schemeClr>
                </a:solidFill>
                <a:cs typeface="Gotham Book"/>
              </a:rPr>
              <a:t>coanalgésico</a:t>
            </a:r>
            <a:r>
              <a:rPr lang="es-ES_tradnl" sz="1600" dirty="0">
                <a:solidFill>
                  <a:schemeClr val="bg1">
                    <a:lumMod val="50000"/>
                  </a:schemeClr>
                </a:solidFill>
                <a:cs typeface="Gotham Book"/>
              </a:rPr>
              <a:t>, medidas preventivas y terapias no farmacológicas . </a:t>
            </a:r>
            <a:endParaRPr lang="es-ES_tradnl" sz="1600" dirty="0" smtClean="0">
              <a:solidFill>
                <a:schemeClr val="bg1">
                  <a:lumMod val="50000"/>
                </a:schemeClr>
              </a:solidFill>
              <a:cs typeface="Gotham Book"/>
            </a:endParaRPr>
          </a:p>
        </p:txBody>
      </p:sp>
      <p:pic>
        <p:nvPicPr>
          <p:cNvPr id="4" name="Imagen 3" descr="Captura de pantalla 2017-09-11 a las 12.56.29.png"/>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1770024" y="2519680"/>
            <a:ext cx="5374253" cy="3760234"/>
          </a:xfrm>
          <a:prstGeom prst="rect">
            <a:avLst/>
          </a:prstGeom>
        </p:spPr>
      </p:pic>
      <p:sp>
        <p:nvSpPr>
          <p:cNvPr id="9" name="CuadroTexto 8"/>
          <p:cNvSpPr txBox="1"/>
          <p:nvPr/>
        </p:nvSpPr>
        <p:spPr>
          <a:xfrm>
            <a:off x="1945676" y="2577999"/>
            <a:ext cx="4954794" cy="338554"/>
          </a:xfrm>
          <a:prstGeom prst="rect">
            <a:avLst/>
          </a:prstGeom>
          <a:solidFill>
            <a:srgbClr val="F0E7F2"/>
          </a:solidFill>
        </p:spPr>
        <p:txBody>
          <a:bodyPr wrap="square" rtlCol="0">
            <a:spAutoFit/>
          </a:bodyPr>
          <a:lstStyle/>
          <a:p>
            <a:r>
              <a:rPr lang="es-ES_tradnl" sz="1600" dirty="0">
                <a:solidFill>
                  <a:schemeClr val="bg1">
                    <a:lumMod val="50000"/>
                  </a:schemeClr>
                </a:solidFill>
                <a:cs typeface="Gotham Book"/>
              </a:rPr>
              <a:t>Estrategia terapéutica para el DIO. </a:t>
            </a:r>
            <a:endParaRPr lang="es-ES_tradnl" sz="1600" dirty="0">
              <a:solidFill>
                <a:schemeClr val="bg1">
                  <a:lumMod val="50000"/>
                </a:schemeClr>
              </a:solidFill>
            </a:endParaRPr>
          </a:p>
        </p:txBody>
      </p:sp>
      <p:sp>
        <p:nvSpPr>
          <p:cNvPr id="11" name="Rectángulo 10"/>
          <p:cNvSpPr/>
          <p:nvPr/>
        </p:nvSpPr>
        <p:spPr>
          <a:xfrm>
            <a:off x="555040" y="1415301"/>
            <a:ext cx="5436805" cy="523220"/>
          </a:xfrm>
          <a:prstGeom prst="rect">
            <a:avLst/>
          </a:prstGeom>
        </p:spPr>
        <p:txBody>
          <a:bodyPr wrap="none">
            <a:spAutoFit/>
          </a:bodyPr>
          <a:lstStyle/>
          <a:p>
            <a:r>
              <a:rPr lang="es-ES_tradnl" sz="2800" b="1" dirty="0" smtClean="0">
                <a:solidFill>
                  <a:srgbClr val="FFCC19"/>
                </a:solidFill>
                <a:latin typeface="+mj-lt"/>
              </a:rPr>
              <a:t>MANEJO DE LOS EPISODIOS DE DIO</a:t>
            </a:r>
            <a:endParaRPr lang="es-ES_tradnl" sz="2800" b="1" dirty="0">
              <a:solidFill>
                <a:srgbClr val="FFCC19"/>
              </a:solidFill>
              <a:latin typeface="+mj-lt"/>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95635484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IRRUPTIVO </a:t>
            </a:r>
            <a:endParaRPr lang="es-ES_tradnl" sz="4000" b="1" dirty="0">
              <a:solidFill>
                <a:srgbClr val="FCC40D"/>
              </a:solidFill>
              <a:latin typeface="Calibri"/>
              <a:cs typeface="Calibri"/>
            </a:endParaRPr>
          </a:p>
        </p:txBody>
      </p:sp>
      <p:sp>
        <p:nvSpPr>
          <p:cNvPr id="7" name="Rectángulo 6"/>
          <p:cNvSpPr/>
          <p:nvPr/>
        </p:nvSpPr>
        <p:spPr>
          <a:xfrm>
            <a:off x="450636" y="1241400"/>
            <a:ext cx="7847660" cy="523220"/>
          </a:xfrm>
          <a:prstGeom prst="rect">
            <a:avLst/>
          </a:prstGeom>
        </p:spPr>
        <p:txBody>
          <a:bodyPr wrap="square">
            <a:spAutoFit/>
          </a:bodyPr>
          <a:lstStyle/>
          <a:p>
            <a:endParaRPr lang="es-ES_tradnl" sz="2800" b="1" dirty="0">
              <a:solidFill>
                <a:srgbClr val="FCC40D"/>
              </a:solidFill>
              <a:latin typeface="Calibri"/>
              <a:cs typeface="Calibri"/>
            </a:endParaRPr>
          </a:p>
        </p:txBody>
      </p:sp>
      <p:sp>
        <p:nvSpPr>
          <p:cNvPr id="8" name="Marcador de contenido 2"/>
          <p:cNvSpPr txBox="1">
            <a:spLocks/>
          </p:cNvSpPr>
          <p:nvPr/>
        </p:nvSpPr>
        <p:spPr>
          <a:xfrm>
            <a:off x="450636" y="1384823"/>
            <a:ext cx="8229600" cy="379797"/>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Blip>
                <a:blip r:embed="rId3"/>
              </a:buBlip>
            </a:pPr>
            <a:r>
              <a:rPr lang="es-ES_tradnl" sz="1600" dirty="0">
                <a:solidFill>
                  <a:schemeClr val="bg1">
                    <a:lumMod val="50000"/>
                  </a:schemeClr>
                </a:solidFill>
                <a:cs typeface="Gotham Book"/>
              </a:rPr>
              <a:t>Algoritmo de tratamiento del DIO. </a:t>
            </a:r>
            <a:endParaRPr lang="es-ES_tradnl" sz="1600" dirty="0" smtClean="0">
              <a:solidFill>
                <a:schemeClr val="bg1">
                  <a:lumMod val="50000"/>
                </a:schemeClr>
              </a:solidFill>
              <a:cs typeface="Gotham Book"/>
            </a:endParaRPr>
          </a:p>
        </p:txBody>
      </p:sp>
      <p:pic>
        <p:nvPicPr>
          <p:cNvPr id="3" name="Imagen 2" descr="Captura de pantalla 2017-09-11 a las 12.59.52.png"/>
          <p:cNvPicPr>
            <a:picLocks noChangeAspect="1"/>
          </p:cNvPicPr>
          <p:nvPr/>
        </p:nvPicPr>
        <p:blipFill rotWithShape="1">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t="11714" r="1125" b="813"/>
          <a:stretch/>
        </p:blipFill>
        <p:spPr>
          <a:xfrm>
            <a:off x="1560105" y="1918526"/>
            <a:ext cx="6547575" cy="4269951"/>
          </a:xfrm>
          <a:prstGeom prst="rect">
            <a:avLst/>
          </a:prstGeom>
        </p:spPr>
      </p:pic>
      <p:sp>
        <p:nvSpPr>
          <p:cNvPr id="5" name="Rectángulo redondeado 4"/>
          <p:cNvSpPr/>
          <p:nvPr/>
        </p:nvSpPr>
        <p:spPr>
          <a:xfrm>
            <a:off x="1625692" y="1870840"/>
            <a:ext cx="6461668" cy="405299"/>
          </a:xfrm>
          <a:prstGeom prst="roundRect">
            <a:avLst/>
          </a:prstGeom>
          <a:solidFill>
            <a:srgbClr val="F0E7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13619106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IRRUPTIVO </a:t>
            </a:r>
            <a:endParaRPr lang="es-ES_tradnl" sz="4000" b="1" dirty="0">
              <a:solidFill>
                <a:srgbClr val="FCC40D"/>
              </a:solidFill>
              <a:latin typeface="Calibri"/>
              <a:cs typeface="Calibri"/>
            </a:endParaRPr>
          </a:p>
        </p:txBody>
      </p:sp>
      <p:sp>
        <p:nvSpPr>
          <p:cNvPr id="7" name="Rectángulo 6"/>
          <p:cNvSpPr/>
          <p:nvPr/>
        </p:nvSpPr>
        <p:spPr>
          <a:xfrm>
            <a:off x="450636" y="1241400"/>
            <a:ext cx="7847660" cy="523220"/>
          </a:xfrm>
          <a:prstGeom prst="rect">
            <a:avLst/>
          </a:prstGeom>
        </p:spPr>
        <p:txBody>
          <a:bodyPr wrap="square">
            <a:spAutoFit/>
          </a:bodyPr>
          <a:lstStyle/>
          <a:p>
            <a:endParaRPr lang="es-ES_tradnl" sz="2800" b="1" dirty="0">
              <a:solidFill>
                <a:srgbClr val="FCC40D"/>
              </a:solidFill>
              <a:latin typeface="Calibri"/>
              <a:cs typeface="Calibri"/>
            </a:endParaRPr>
          </a:p>
        </p:txBody>
      </p:sp>
      <p:sp>
        <p:nvSpPr>
          <p:cNvPr id="11" name="Rectángulo 10"/>
          <p:cNvSpPr/>
          <p:nvPr/>
        </p:nvSpPr>
        <p:spPr>
          <a:xfrm>
            <a:off x="500992" y="1395288"/>
            <a:ext cx="6056633" cy="369332"/>
          </a:xfrm>
          <a:prstGeom prst="rect">
            <a:avLst/>
          </a:prstGeom>
        </p:spPr>
        <p:txBody>
          <a:bodyPr wrap="square">
            <a:spAutoFit/>
          </a:bodyPr>
          <a:lstStyle/>
          <a:p>
            <a:r>
              <a:rPr lang="es-ES_tradnl" b="1" dirty="0">
                <a:solidFill>
                  <a:srgbClr val="64075D"/>
                </a:solidFill>
                <a:cs typeface="Calibri"/>
              </a:rPr>
              <a:t>Tratamiento </a:t>
            </a:r>
            <a:r>
              <a:rPr lang="es-ES_tradnl" b="1" dirty="0" smtClean="0">
                <a:solidFill>
                  <a:srgbClr val="64075D"/>
                </a:solidFill>
                <a:cs typeface="Calibri"/>
              </a:rPr>
              <a:t>farmacológico.</a:t>
            </a:r>
            <a:endParaRPr lang="es-ES_tradnl" b="1" dirty="0">
              <a:solidFill>
                <a:srgbClr val="64075D"/>
              </a:solidFill>
              <a:latin typeface="Calibri"/>
              <a:cs typeface="Calibri"/>
            </a:endParaRPr>
          </a:p>
        </p:txBody>
      </p:sp>
      <p:sp>
        <p:nvSpPr>
          <p:cNvPr id="9" name="Marcador de contenido 2"/>
          <p:cNvSpPr txBox="1">
            <a:spLocks/>
          </p:cNvSpPr>
          <p:nvPr/>
        </p:nvSpPr>
        <p:spPr>
          <a:xfrm>
            <a:off x="500992" y="1914691"/>
            <a:ext cx="8229600" cy="775068"/>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Blip>
                <a:blip r:embed="rId3"/>
              </a:buBlip>
            </a:pPr>
            <a:r>
              <a:rPr lang="es-ES_tradnl" sz="1600" dirty="0" smtClean="0">
                <a:solidFill>
                  <a:schemeClr val="bg1">
                    <a:lumMod val="50000"/>
                  </a:schemeClr>
                </a:solidFill>
                <a:cs typeface="Gotham Book"/>
              </a:rPr>
              <a:t>El </a:t>
            </a:r>
            <a:r>
              <a:rPr lang="es-ES_tradnl" sz="1600" b="1" dirty="0">
                <a:solidFill>
                  <a:srgbClr val="64075D"/>
                </a:solidFill>
                <a:cs typeface="Gotham Book"/>
              </a:rPr>
              <a:t>fármaco ideal </a:t>
            </a:r>
            <a:r>
              <a:rPr lang="es-ES_tradnl" sz="1600" dirty="0">
                <a:solidFill>
                  <a:schemeClr val="bg1">
                    <a:lumMod val="50000"/>
                  </a:schemeClr>
                </a:solidFill>
                <a:cs typeface="Gotham Book"/>
              </a:rPr>
              <a:t>debe cumplir una serie de requisitos: </a:t>
            </a:r>
          </a:p>
          <a:p>
            <a:pPr lvl="1">
              <a:buClr>
                <a:srgbClr val="64075D"/>
              </a:buClr>
              <a:buFont typeface="Arial"/>
              <a:buChar char="•"/>
            </a:pPr>
            <a:r>
              <a:rPr lang="es-ES_tradnl" sz="1600" dirty="0">
                <a:solidFill>
                  <a:schemeClr val="bg1">
                    <a:lumMod val="50000"/>
                  </a:schemeClr>
                </a:solidFill>
                <a:cs typeface="Gotham Book"/>
              </a:rPr>
              <a:t>D</a:t>
            </a:r>
            <a:r>
              <a:rPr lang="es-ES_tradnl" sz="1600" dirty="0" smtClean="0">
                <a:solidFill>
                  <a:schemeClr val="bg1">
                    <a:lumMod val="50000"/>
                  </a:schemeClr>
                </a:solidFill>
                <a:cs typeface="Gotham Book"/>
              </a:rPr>
              <a:t>ebe </a:t>
            </a:r>
            <a:r>
              <a:rPr lang="es-ES_tradnl" sz="1600" dirty="0">
                <a:solidFill>
                  <a:schemeClr val="bg1">
                    <a:lumMod val="50000"/>
                  </a:schemeClr>
                </a:solidFill>
                <a:cs typeface="Gotham Book"/>
              </a:rPr>
              <a:t>tener una acción analgésica eficaz y potente, ya que el DIO es un dolor de moderada a alta intensidad. </a:t>
            </a:r>
          </a:p>
          <a:p>
            <a:pPr lvl="1">
              <a:buClr>
                <a:srgbClr val="64075D"/>
              </a:buClr>
              <a:buFont typeface="Arial"/>
              <a:buChar char="•"/>
            </a:pPr>
            <a:r>
              <a:rPr lang="es-ES_tradnl" sz="1600" dirty="0" smtClean="0">
                <a:solidFill>
                  <a:schemeClr val="bg1">
                    <a:lumMod val="50000"/>
                  </a:schemeClr>
                </a:solidFill>
                <a:cs typeface="Gotham Book"/>
              </a:rPr>
              <a:t>Debe </a:t>
            </a:r>
            <a:r>
              <a:rPr lang="es-ES_tradnl" sz="1600" dirty="0">
                <a:solidFill>
                  <a:schemeClr val="bg1">
                    <a:lumMod val="50000"/>
                  </a:schemeClr>
                </a:solidFill>
                <a:cs typeface="Gotham Book"/>
              </a:rPr>
              <a:t>tener un rápido inicio de acción, de entre 3-7 minutos, pero con una vida media corta, ya que el DIO dura unos 30 minutos de media. </a:t>
            </a:r>
          </a:p>
          <a:p>
            <a:pPr lvl="1">
              <a:buClr>
                <a:srgbClr val="64075D"/>
              </a:buClr>
              <a:buFont typeface="Arial"/>
              <a:buChar char="•"/>
            </a:pPr>
            <a:r>
              <a:rPr lang="es-ES_tradnl" sz="1600" dirty="0" smtClean="0">
                <a:solidFill>
                  <a:schemeClr val="bg1">
                    <a:lumMod val="50000"/>
                  </a:schemeClr>
                </a:solidFill>
                <a:cs typeface="Gotham Book"/>
              </a:rPr>
              <a:t>Debe </a:t>
            </a:r>
            <a:r>
              <a:rPr lang="es-ES_tradnl" sz="1600" dirty="0">
                <a:solidFill>
                  <a:schemeClr val="bg1">
                    <a:lumMod val="50000"/>
                  </a:schemeClr>
                </a:solidFill>
                <a:cs typeface="Gotham Book"/>
              </a:rPr>
              <a:t>tener un buen perfil de seguridad. </a:t>
            </a:r>
          </a:p>
          <a:p>
            <a:pPr lvl="1">
              <a:buClr>
                <a:srgbClr val="64075D"/>
              </a:buClr>
              <a:buFont typeface="Arial"/>
              <a:buChar char="•"/>
            </a:pPr>
            <a:r>
              <a:rPr lang="es-ES_tradnl" sz="1600" dirty="0" smtClean="0">
                <a:solidFill>
                  <a:schemeClr val="bg1">
                    <a:lumMod val="50000"/>
                  </a:schemeClr>
                </a:solidFill>
                <a:cs typeface="Gotham Book"/>
              </a:rPr>
              <a:t>Debe </a:t>
            </a:r>
            <a:r>
              <a:rPr lang="es-ES_tradnl" sz="1600" dirty="0">
                <a:solidFill>
                  <a:schemeClr val="bg1">
                    <a:lumMod val="50000"/>
                  </a:schemeClr>
                </a:solidFill>
                <a:cs typeface="Gotham Book"/>
              </a:rPr>
              <a:t>mostrar una comodidad en su uso y una facilidad de manejo por pacientes y/o cuidadores puesto que el DIO puede manifestarse varias veces al día y de improviso</a:t>
            </a:r>
            <a:r>
              <a:rPr lang="es-ES_tradnl" sz="1600" dirty="0" smtClean="0">
                <a:solidFill>
                  <a:schemeClr val="bg1">
                    <a:lumMod val="50000"/>
                  </a:schemeClr>
                </a:solidFill>
                <a:cs typeface="Gotham Book"/>
              </a:rPr>
              <a:t>.</a:t>
            </a:r>
          </a:p>
          <a:p>
            <a:pPr marL="457200" lvl="1" indent="0">
              <a:buClr>
                <a:srgbClr val="64075D"/>
              </a:buClr>
              <a:buNone/>
            </a:pPr>
            <a:r>
              <a:rPr lang="es-ES_tradnl" sz="1600" dirty="0" smtClean="0">
                <a:solidFill>
                  <a:schemeClr val="bg1">
                    <a:lumMod val="50000"/>
                  </a:schemeClr>
                </a:solidFill>
                <a:cs typeface="Gotham Book"/>
              </a:rPr>
              <a:t> </a:t>
            </a:r>
          </a:p>
        </p:txBody>
      </p:sp>
      <p:sp>
        <p:nvSpPr>
          <p:cNvPr id="10" name="Marcador de contenido 2"/>
          <p:cNvSpPr txBox="1">
            <a:spLocks/>
          </p:cNvSpPr>
          <p:nvPr/>
        </p:nvSpPr>
        <p:spPr>
          <a:xfrm>
            <a:off x="501436" y="4164662"/>
            <a:ext cx="8229600" cy="775068"/>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Blip>
                <a:blip r:embed="rId3"/>
              </a:buBlip>
            </a:pPr>
            <a:r>
              <a:rPr lang="es-ES_tradnl" sz="1600" dirty="0" smtClean="0">
                <a:solidFill>
                  <a:schemeClr val="bg1">
                    <a:lumMod val="50000"/>
                  </a:schemeClr>
                </a:solidFill>
                <a:cs typeface="Gotham Book"/>
              </a:rPr>
              <a:t>El </a:t>
            </a:r>
            <a:r>
              <a:rPr lang="es-ES_tradnl" sz="1600" dirty="0">
                <a:solidFill>
                  <a:schemeClr val="bg1">
                    <a:lumMod val="50000"/>
                  </a:schemeClr>
                </a:solidFill>
                <a:cs typeface="Gotham Book"/>
              </a:rPr>
              <a:t>tratamiento del DIO se puede ver beneficiado por una modificación y adecuación del régimen de analgesia utilizado para el dolor </a:t>
            </a:r>
            <a:r>
              <a:rPr lang="es-ES_tradnl" sz="1600" dirty="0" smtClean="0">
                <a:solidFill>
                  <a:schemeClr val="bg1">
                    <a:lumMod val="50000"/>
                  </a:schemeClr>
                </a:solidFill>
                <a:cs typeface="Gotham Book"/>
              </a:rPr>
              <a:t>basal. </a:t>
            </a:r>
            <a:r>
              <a:rPr lang="es-ES_tradnl" sz="1600" dirty="0">
                <a:solidFill>
                  <a:schemeClr val="bg1">
                    <a:lumMod val="50000"/>
                  </a:schemeClr>
                </a:solidFill>
                <a:cs typeface="Gotham Book"/>
              </a:rPr>
              <a:t>Esta puede venir de la mano de una </a:t>
            </a:r>
            <a:r>
              <a:rPr lang="es-ES_tradnl" sz="1600" b="1" dirty="0">
                <a:solidFill>
                  <a:srgbClr val="64075D"/>
                </a:solidFill>
                <a:cs typeface="Gotham Book"/>
              </a:rPr>
              <a:t>mejor titulación del opioide prescrito o de una rotación de los </a:t>
            </a:r>
            <a:r>
              <a:rPr lang="es-ES_tradnl" sz="1600" b="1" dirty="0" smtClean="0">
                <a:solidFill>
                  <a:srgbClr val="64075D"/>
                </a:solidFill>
                <a:cs typeface="Gotham Book"/>
              </a:rPr>
              <a:t>opioides</a:t>
            </a:r>
            <a:r>
              <a:rPr lang="es-ES_tradnl" sz="1600" dirty="0" smtClean="0">
                <a:solidFill>
                  <a:schemeClr val="bg1">
                    <a:lumMod val="50000"/>
                  </a:schemeClr>
                </a:solidFill>
                <a:cs typeface="Gotham Book"/>
              </a:rPr>
              <a:t>. </a:t>
            </a:r>
            <a:r>
              <a:rPr lang="es-ES_tradnl" sz="1600" dirty="0">
                <a:solidFill>
                  <a:schemeClr val="bg1">
                    <a:lumMod val="50000"/>
                  </a:schemeClr>
                </a:solidFill>
                <a:cs typeface="Gotham Book"/>
              </a:rPr>
              <a:t>Asimismo, la </a:t>
            </a:r>
            <a:r>
              <a:rPr lang="es-ES_tradnl" sz="1600" b="1" dirty="0">
                <a:solidFill>
                  <a:srgbClr val="64075D"/>
                </a:solidFill>
                <a:cs typeface="Gotham Book"/>
              </a:rPr>
              <a:t>adición de coadyuvantes </a:t>
            </a:r>
            <a:r>
              <a:rPr lang="es-ES_tradnl" sz="1600" dirty="0">
                <a:solidFill>
                  <a:schemeClr val="bg1">
                    <a:lumMod val="50000"/>
                  </a:schemeClr>
                </a:solidFill>
                <a:cs typeface="Gotham Book"/>
              </a:rPr>
              <a:t>puede ser de gran </a:t>
            </a:r>
            <a:r>
              <a:rPr lang="es-ES_tradnl" sz="1600" dirty="0" smtClean="0">
                <a:solidFill>
                  <a:schemeClr val="bg1">
                    <a:lumMod val="50000"/>
                  </a:schemeClr>
                </a:solidFill>
                <a:cs typeface="Gotham Book"/>
              </a:rPr>
              <a:t>ayuda.</a:t>
            </a:r>
            <a:endParaRPr lang="es-ES_tradnl" sz="1600" dirty="0">
              <a:solidFill>
                <a:prstClr val="white">
                  <a:lumMod val="50000"/>
                </a:prstClr>
              </a:solidFill>
              <a:cs typeface="Gotham Book"/>
            </a:endParaRPr>
          </a:p>
          <a:p>
            <a:pPr marL="457200" lvl="1" indent="0">
              <a:buClr>
                <a:srgbClr val="64075D"/>
              </a:buClr>
              <a:buNone/>
            </a:pPr>
            <a:endParaRPr lang="es-ES_tradnl" sz="1600" dirty="0" smtClean="0">
              <a:solidFill>
                <a:schemeClr val="bg1">
                  <a:lumMod val="50000"/>
                </a:schemeClr>
              </a:solidFill>
              <a:cs typeface="Gotham Book"/>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66888361"/>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IRRUPTIVO </a:t>
            </a:r>
            <a:endParaRPr lang="es-ES_tradnl" sz="4000" b="1" dirty="0">
              <a:solidFill>
                <a:srgbClr val="FCC40D"/>
              </a:solidFill>
              <a:latin typeface="Calibri"/>
              <a:cs typeface="Calibri"/>
            </a:endParaRPr>
          </a:p>
        </p:txBody>
      </p:sp>
      <p:sp>
        <p:nvSpPr>
          <p:cNvPr id="9" name="Marcador de contenido 2"/>
          <p:cNvSpPr txBox="1">
            <a:spLocks/>
          </p:cNvSpPr>
          <p:nvPr/>
        </p:nvSpPr>
        <p:spPr>
          <a:xfrm>
            <a:off x="500992" y="1406690"/>
            <a:ext cx="8229600" cy="2606509"/>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Blip>
                <a:blip r:embed="rId3"/>
              </a:buBlip>
            </a:pPr>
            <a:r>
              <a:rPr lang="es-ES_tradnl" sz="1600" dirty="0">
                <a:solidFill>
                  <a:schemeClr val="bg1">
                    <a:lumMod val="50000"/>
                  </a:schemeClr>
                </a:solidFill>
                <a:cs typeface="Gotham Book"/>
              </a:rPr>
              <a:t>El </a:t>
            </a:r>
            <a:r>
              <a:rPr lang="es-ES_tradnl" sz="1600" dirty="0" smtClean="0">
                <a:solidFill>
                  <a:schemeClr val="bg1">
                    <a:lumMod val="50000"/>
                  </a:schemeClr>
                </a:solidFill>
                <a:cs typeface="Gotham Book"/>
              </a:rPr>
              <a:t>punto </a:t>
            </a:r>
            <a:r>
              <a:rPr lang="es-ES_tradnl" sz="1600" dirty="0">
                <a:solidFill>
                  <a:schemeClr val="bg1">
                    <a:lumMod val="50000"/>
                  </a:schemeClr>
                </a:solidFill>
                <a:cs typeface="Gotham Book"/>
              </a:rPr>
              <a:t>clave en el tratamiento del DIO es la </a:t>
            </a:r>
            <a:r>
              <a:rPr lang="es-ES_tradnl" sz="1600" b="1" dirty="0">
                <a:solidFill>
                  <a:srgbClr val="64075D"/>
                </a:solidFill>
                <a:cs typeface="Gotham Book"/>
              </a:rPr>
              <a:t>utilización de medicación de rescate</a:t>
            </a:r>
            <a:r>
              <a:rPr lang="es-ES_tradnl" sz="1600" dirty="0">
                <a:solidFill>
                  <a:schemeClr val="bg1">
                    <a:lumMod val="50000"/>
                  </a:schemeClr>
                </a:solidFill>
                <a:cs typeface="Gotham Book"/>
              </a:rPr>
              <a:t>, es decir, fármacos que se administran según las necesidades del paciente en vez de darse de una forma pautada y regular. </a:t>
            </a:r>
          </a:p>
          <a:p>
            <a:pPr>
              <a:buBlip>
                <a:blip r:embed="rId3"/>
              </a:buBlip>
            </a:pPr>
            <a:r>
              <a:rPr lang="es-ES_tradnl" sz="1600" dirty="0">
                <a:solidFill>
                  <a:schemeClr val="bg1">
                    <a:lumMod val="50000"/>
                  </a:schemeClr>
                </a:solidFill>
                <a:cs typeface="Gotham Book"/>
              </a:rPr>
              <a:t>En caso de que el dolor sea de tipo incidental, deben administrarse antes de que se produzca el factor desencadenante y, en caso de que el dolor sea idiopático, cuando este ya ha hecho su aparición.  </a:t>
            </a:r>
            <a:endParaRPr lang="es-ES_tradnl" sz="1600" dirty="0" smtClean="0">
              <a:solidFill>
                <a:schemeClr val="bg1">
                  <a:lumMod val="50000"/>
                </a:schemeClr>
              </a:solidFill>
              <a:cs typeface="Gotham Book"/>
            </a:endParaRPr>
          </a:p>
          <a:p>
            <a:pPr>
              <a:buBlip>
                <a:blip r:embed="rId3"/>
              </a:buBlip>
            </a:pPr>
            <a:r>
              <a:rPr lang="es-ES_tradnl" sz="1600" dirty="0">
                <a:solidFill>
                  <a:schemeClr val="bg1">
                    <a:lumMod val="50000"/>
                  </a:schemeClr>
                </a:solidFill>
                <a:cs typeface="Gotham Book"/>
              </a:rPr>
              <a:t>el DIO debe ser preferentemente tratado con </a:t>
            </a:r>
            <a:r>
              <a:rPr lang="es-ES_tradnl" sz="1600" b="1" dirty="0">
                <a:solidFill>
                  <a:srgbClr val="64075D"/>
                </a:solidFill>
                <a:cs typeface="Gotham Book"/>
              </a:rPr>
              <a:t>opioides de liberación inmediata (ROO, </a:t>
            </a:r>
            <a:r>
              <a:rPr lang="es-ES_tradnl" sz="1600" b="1" i="1" dirty="0" err="1">
                <a:solidFill>
                  <a:srgbClr val="64075D"/>
                </a:solidFill>
                <a:cs typeface="Gotham Book"/>
              </a:rPr>
              <a:t>rapid</a:t>
            </a:r>
            <a:r>
              <a:rPr lang="es-ES_tradnl" sz="1600" b="1" i="1" dirty="0">
                <a:solidFill>
                  <a:srgbClr val="64075D"/>
                </a:solidFill>
                <a:cs typeface="Gotham Book"/>
              </a:rPr>
              <a:t> </a:t>
            </a:r>
            <a:r>
              <a:rPr lang="es-ES_tradnl" sz="1600" b="1" i="1" dirty="0" err="1">
                <a:solidFill>
                  <a:srgbClr val="64075D"/>
                </a:solidFill>
                <a:cs typeface="Gotham Book"/>
              </a:rPr>
              <a:t>onset</a:t>
            </a:r>
            <a:r>
              <a:rPr lang="es-ES_tradnl" sz="1600" b="1" i="1" dirty="0">
                <a:solidFill>
                  <a:srgbClr val="64075D"/>
                </a:solidFill>
                <a:cs typeface="Gotham Book"/>
              </a:rPr>
              <a:t> </a:t>
            </a:r>
            <a:r>
              <a:rPr lang="es-ES_tradnl" sz="1600" b="1" i="1" dirty="0" err="1">
                <a:solidFill>
                  <a:srgbClr val="64075D"/>
                </a:solidFill>
                <a:cs typeface="Gotham Book"/>
              </a:rPr>
              <a:t>opioid</a:t>
            </a:r>
            <a:r>
              <a:rPr lang="es-ES_tradnl" sz="1600" b="1" dirty="0">
                <a:solidFill>
                  <a:srgbClr val="64075D"/>
                </a:solidFill>
                <a:cs typeface="Gotham Book"/>
              </a:rPr>
              <a:t>)</a:t>
            </a:r>
            <a:r>
              <a:rPr lang="es-ES_tradnl" sz="1600" dirty="0">
                <a:solidFill>
                  <a:schemeClr val="bg1">
                    <a:lumMod val="50000"/>
                  </a:schemeClr>
                </a:solidFill>
                <a:cs typeface="Gotham Book"/>
              </a:rPr>
              <a:t>, los cuales tienen un inicio de la acción que se siente ya a los 3-15 </a:t>
            </a:r>
            <a:r>
              <a:rPr lang="es-ES_tradnl" sz="1600" dirty="0" smtClean="0">
                <a:solidFill>
                  <a:schemeClr val="bg1">
                    <a:lumMod val="50000"/>
                  </a:schemeClr>
                </a:solidFill>
                <a:cs typeface="Gotham Book"/>
              </a:rPr>
              <a:t>minutos.</a:t>
            </a:r>
          </a:p>
          <a:p>
            <a:pPr>
              <a:buBlip>
                <a:blip r:embed="rId3"/>
              </a:buBlip>
            </a:pPr>
            <a:r>
              <a:rPr lang="es-ES_tradnl" sz="1600" dirty="0" smtClean="0">
                <a:solidFill>
                  <a:schemeClr val="bg1">
                    <a:lumMod val="50000"/>
                  </a:schemeClr>
                </a:solidFill>
                <a:cs typeface="Gotham Book"/>
              </a:rPr>
              <a:t>El </a:t>
            </a:r>
            <a:r>
              <a:rPr lang="es-ES_tradnl" sz="1600" dirty="0">
                <a:solidFill>
                  <a:schemeClr val="bg1">
                    <a:lumMod val="50000"/>
                  </a:schemeClr>
                </a:solidFill>
                <a:cs typeface="Gotham Book"/>
              </a:rPr>
              <a:t>único opioide </a:t>
            </a:r>
            <a:r>
              <a:rPr lang="es-ES_tradnl" sz="1600" dirty="0" smtClean="0">
                <a:solidFill>
                  <a:schemeClr val="bg1">
                    <a:lumMod val="50000"/>
                  </a:schemeClr>
                </a:solidFill>
                <a:cs typeface="Gotham Book"/>
              </a:rPr>
              <a:t>ROO  </a:t>
            </a:r>
            <a:r>
              <a:rPr lang="es-ES_tradnl" sz="1600" dirty="0">
                <a:solidFill>
                  <a:schemeClr val="bg1">
                    <a:lumMod val="50000"/>
                  </a:schemeClr>
                </a:solidFill>
                <a:cs typeface="Gotham Book"/>
              </a:rPr>
              <a:t>aprobado </a:t>
            </a:r>
            <a:r>
              <a:rPr lang="es-ES_tradnl" sz="1600" dirty="0" smtClean="0">
                <a:solidFill>
                  <a:schemeClr val="bg1">
                    <a:lumMod val="50000"/>
                  </a:schemeClr>
                </a:solidFill>
                <a:cs typeface="Gotham Book"/>
              </a:rPr>
              <a:t>actualmente es </a:t>
            </a:r>
            <a:r>
              <a:rPr lang="es-ES_tradnl" sz="1600" b="1" dirty="0">
                <a:solidFill>
                  <a:srgbClr val="64075D"/>
                </a:solidFill>
                <a:cs typeface="Gotham Book"/>
              </a:rPr>
              <a:t>el fentanilo </a:t>
            </a:r>
            <a:r>
              <a:rPr lang="es-ES_tradnl" sz="1600" b="1" dirty="0" err="1">
                <a:solidFill>
                  <a:srgbClr val="64075D"/>
                </a:solidFill>
                <a:cs typeface="Gotham Book"/>
              </a:rPr>
              <a:t>transmucoso</a:t>
            </a:r>
            <a:r>
              <a:rPr lang="es-ES_tradnl" sz="1600" dirty="0">
                <a:solidFill>
                  <a:schemeClr val="bg1">
                    <a:lumMod val="50000"/>
                  </a:schemeClr>
                </a:solidFill>
                <a:cs typeface="Gotham Book"/>
              </a:rPr>
              <a:t>, disponible en distintas </a:t>
            </a:r>
            <a:r>
              <a:rPr lang="es-ES_tradnl" sz="1600" dirty="0" smtClean="0">
                <a:solidFill>
                  <a:schemeClr val="bg1">
                    <a:lumMod val="50000"/>
                  </a:schemeClr>
                </a:solidFill>
                <a:cs typeface="Gotham Book"/>
              </a:rPr>
              <a:t>formulaciones.( </a:t>
            </a:r>
            <a:r>
              <a:rPr lang="es-ES_tradnl" sz="1600" b="1" dirty="0" smtClean="0">
                <a:solidFill>
                  <a:srgbClr val="64075D"/>
                </a:solidFill>
                <a:cs typeface="Gotham Book"/>
              </a:rPr>
              <a:t>ver</a:t>
            </a:r>
            <a:r>
              <a:rPr lang="es-ES_tradnl" sz="1600" dirty="0" smtClean="0">
                <a:solidFill>
                  <a:schemeClr val="bg1">
                    <a:lumMod val="50000"/>
                  </a:schemeClr>
                </a:solidFill>
                <a:cs typeface="Gotham Book"/>
              </a:rPr>
              <a:t> </a:t>
            </a:r>
            <a:r>
              <a:rPr lang="es-ES_tradnl" sz="1600" b="1" dirty="0" smtClean="0">
                <a:solidFill>
                  <a:srgbClr val="64075D"/>
                </a:solidFill>
                <a:cs typeface="Gotham Book"/>
              </a:rPr>
              <a:t>Tabla</a:t>
            </a:r>
            <a:r>
              <a:rPr lang="es-ES_tradnl" sz="1600" dirty="0" smtClean="0">
                <a:solidFill>
                  <a:schemeClr val="bg1">
                    <a:lumMod val="50000"/>
                  </a:schemeClr>
                </a:solidFill>
                <a:cs typeface="Gotham Book"/>
              </a:rPr>
              <a:t>)</a:t>
            </a:r>
          </a:p>
          <a:p>
            <a:pPr>
              <a:buBlip>
                <a:blip r:embed="rId3"/>
              </a:buBlip>
            </a:pPr>
            <a:r>
              <a:rPr lang="es-ES_tradnl" sz="1600" dirty="0" smtClean="0">
                <a:solidFill>
                  <a:schemeClr val="bg1">
                    <a:lumMod val="50000"/>
                  </a:schemeClr>
                </a:solidFill>
                <a:cs typeface="Gotham Book"/>
              </a:rPr>
              <a:t>Una pequeña </a:t>
            </a:r>
            <a:r>
              <a:rPr lang="es-ES_tradnl" sz="1600" dirty="0">
                <a:solidFill>
                  <a:schemeClr val="bg1">
                    <a:lumMod val="50000"/>
                  </a:schemeClr>
                </a:solidFill>
                <a:cs typeface="Gotham Book"/>
              </a:rPr>
              <a:t>proporción de casos de DIO, los especialistas pueden prescribir (o los pacientes pueden preferir) analgésicos no opioides como el paracetamol (</a:t>
            </a:r>
            <a:r>
              <a:rPr lang="es-ES_tradnl" sz="1600" dirty="0" err="1">
                <a:solidFill>
                  <a:schemeClr val="bg1">
                    <a:lumMod val="50000"/>
                  </a:schemeClr>
                </a:solidFill>
                <a:cs typeface="Gotham Book"/>
              </a:rPr>
              <a:t>acetaminofeno</a:t>
            </a:r>
            <a:r>
              <a:rPr lang="es-ES_tradnl" sz="1600" dirty="0">
                <a:solidFill>
                  <a:schemeClr val="bg1">
                    <a:lumMod val="50000"/>
                  </a:schemeClr>
                </a:solidFill>
                <a:cs typeface="Gotham Book"/>
              </a:rPr>
              <a:t>) o los antiinflamatorios no esteroideos (AINE</a:t>
            </a:r>
            <a:r>
              <a:rPr lang="es-ES_tradnl" sz="1600" dirty="0" smtClean="0">
                <a:solidFill>
                  <a:schemeClr val="bg1">
                    <a:lumMod val="50000"/>
                  </a:schemeClr>
                </a:solidFill>
                <a:cs typeface="Gotham Book"/>
              </a:rPr>
              <a:t>). </a:t>
            </a:r>
          </a:p>
          <a:p>
            <a:pPr>
              <a:buBlip>
                <a:blip r:embed="rId3"/>
              </a:buBlip>
            </a:pPr>
            <a:r>
              <a:rPr lang="es-ES_tradnl" sz="1600" dirty="0">
                <a:solidFill>
                  <a:schemeClr val="bg1">
                    <a:lumMod val="50000"/>
                  </a:schemeClr>
                </a:solidFill>
                <a:cs typeface="Gotham Book"/>
              </a:rPr>
              <a:t>Otros fármacos no opioides que también se han utilizado para tratar el DIO son la </a:t>
            </a:r>
            <a:r>
              <a:rPr lang="es-ES_tradnl" sz="1600" b="1" dirty="0" err="1" smtClean="0">
                <a:solidFill>
                  <a:srgbClr val="64075D"/>
                </a:solidFill>
                <a:cs typeface="Gotham Book"/>
              </a:rPr>
              <a:t>ketamina</a:t>
            </a:r>
            <a:r>
              <a:rPr lang="es-ES_tradnl" sz="1600" dirty="0" smtClean="0">
                <a:solidFill>
                  <a:schemeClr val="bg1">
                    <a:lumMod val="50000"/>
                  </a:schemeClr>
                </a:solidFill>
                <a:cs typeface="Gotham Book"/>
              </a:rPr>
              <a:t> </a:t>
            </a:r>
            <a:r>
              <a:rPr lang="es-ES_tradnl" sz="1600" dirty="0">
                <a:solidFill>
                  <a:schemeClr val="bg1">
                    <a:lumMod val="50000"/>
                  </a:schemeClr>
                </a:solidFill>
                <a:cs typeface="Gotham Book"/>
              </a:rPr>
              <a:t>y el </a:t>
            </a:r>
            <a:r>
              <a:rPr lang="es-ES_tradnl" sz="1600" b="1" dirty="0" err="1" smtClean="0">
                <a:solidFill>
                  <a:srgbClr val="64075D"/>
                </a:solidFill>
                <a:cs typeface="Gotham Book"/>
              </a:rPr>
              <a:t>midazolam</a:t>
            </a:r>
            <a:r>
              <a:rPr lang="es-ES_tradnl" sz="1600" dirty="0" smtClean="0">
                <a:solidFill>
                  <a:schemeClr val="bg1">
                    <a:lumMod val="50000"/>
                  </a:schemeClr>
                </a:solidFill>
                <a:cs typeface="Gotham Book"/>
              </a:rPr>
              <a:t>. </a:t>
            </a:r>
          </a:p>
          <a:p>
            <a:pPr>
              <a:buBlip>
                <a:blip r:embed="rId3"/>
              </a:buBlip>
            </a:pPr>
            <a:endParaRPr lang="es-ES_tradnl" sz="1600" dirty="0" smtClean="0">
              <a:solidFill>
                <a:schemeClr val="bg1">
                  <a:lumMod val="50000"/>
                </a:schemeClr>
              </a:solidFill>
              <a:cs typeface="Gotham Book"/>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47552500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IRRUPTIVO </a:t>
            </a:r>
            <a:endParaRPr lang="es-ES_tradnl" sz="4000" b="1" dirty="0">
              <a:solidFill>
                <a:srgbClr val="FCC40D"/>
              </a:solidFill>
              <a:latin typeface="Calibri"/>
              <a:cs typeface="Calibri"/>
            </a:endParaRPr>
          </a:p>
        </p:txBody>
      </p:sp>
      <p:sp>
        <p:nvSpPr>
          <p:cNvPr id="7" name="Rectángulo 6"/>
          <p:cNvSpPr/>
          <p:nvPr/>
        </p:nvSpPr>
        <p:spPr>
          <a:xfrm>
            <a:off x="450636" y="1241400"/>
            <a:ext cx="7847660" cy="523220"/>
          </a:xfrm>
          <a:prstGeom prst="rect">
            <a:avLst/>
          </a:prstGeom>
        </p:spPr>
        <p:txBody>
          <a:bodyPr wrap="square">
            <a:spAutoFit/>
          </a:bodyPr>
          <a:lstStyle/>
          <a:p>
            <a:endParaRPr lang="es-ES_tradnl" sz="2800" b="1" dirty="0">
              <a:solidFill>
                <a:srgbClr val="FCC40D"/>
              </a:solidFill>
              <a:latin typeface="Calibri"/>
              <a:cs typeface="Calibri"/>
            </a:endParaRPr>
          </a:p>
        </p:txBody>
      </p:sp>
      <p:sp>
        <p:nvSpPr>
          <p:cNvPr id="11" name="Rectángulo 10"/>
          <p:cNvSpPr/>
          <p:nvPr/>
        </p:nvSpPr>
        <p:spPr>
          <a:xfrm>
            <a:off x="500992" y="1265088"/>
            <a:ext cx="7797304" cy="369332"/>
          </a:xfrm>
          <a:prstGeom prst="rect">
            <a:avLst/>
          </a:prstGeom>
        </p:spPr>
        <p:txBody>
          <a:bodyPr wrap="square">
            <a:spAutoFit/>
          </a:bodyPr>
          <a:lstStyle/>
          <a:p>
            <a:r>
              <a:rPr lang="es-ES_tradnl" b="1" dirty="0" err="1">
                <a:solidFill>
                  <a:srgbClr val="64075D"/>
                </a:solidFill>
                <a:cs typeface="Calibri"/>
              </a:rPr>
              <a:t>Fentanilo</a:t>
            </a:r>
            <a:r>
              <a:rPr lang="es-ES_tradnl" b="1" dirty="0">
                <a:solidFill>
                  <a:srgbClr val="64075D"/>
                </a:solidFill>
                <a:cs typeface="Calibri"/>
              </a:rPr>
              <a:t> </a:t>
            </a:r>
            <a:r>
              <a:rPr lang="es-ES_tradnl" b="1" dirty="0" err="1">
                <a:solidFill>
                  <a:srgbClr val="64075D"/>
                </a:solidFill>
                <a:cs typeface="Calibri"/>
              </a:rPr>
              <a:t>transmucoso</a:t>
            </a:r>
            <a:r>
              <a:rPr lang="es-ES_tradnl" b="1" dirty="0">
                <a:solidFill>
                  <a:srgbClr val="64075D"/>
                </a:solidFill>
                <a:cs typeface="Calibri"/>
              </a:rPr>
              <a:t>: d</a:t>
            </a:r>
            <a:r>
              <a:rPr lang="es-ES_tradnl" b="1" dirty="0" smtClean="0">
                <a:solidFill>
                  <a:srgbClr val="64075D"/>
                </a:solidFill>
                <a:cs typeface="Calibri"/>
              </a:rPr>
              <a:t>osificación </a:t>
            </a:r>
            <a:r>
              <a:rPr lang="es-ES_tradnl" b="1" dirty="0">
                <a:solidFill>
                  <a:srgbClr val="64075D"/>
                </a:solidFill>
                <a:cs typeface="Calibri"/>
              </a:rPr>
              <a:t>y titulación.</a:t>
            </a:r>
            <a:endParaRPr lang="es-ES_tradnl" b="1" dirty="0">
              <a:solidFill>
                <a:srgbClr val="64075D"/>
              </a:solidFill>
              <a:latin typeface="Calibri"/>
              <a:cs typeface="Calibri"/>
            </a:endParaRPr>
          </a:p>
        </p:txBody>
      </p:sp>
      <p:pic>
        <p:nvPicPr>
          <p:cNvPr id="3" name="Imagen 2" descr="Captura de pantalla 2017-09-11 a las 17.46.03.png"/>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rot="5400000">
            <a:off x="3131966" y="-778190"/>
            <a:ext cx="3075753" cy="7954272"/>
          </a:xfrm>
          <a:prstGeom prst="rect">
            <a:avLst/>
          </a:prstGeom>
        </p:spPr>
      </p:pic>
      <p:pic>
        <p:nvPicPr>
          <p:cNvPr id="4" name="Imagen 3" descr="Captura de pantalla 2017-09-11 a las 17.48.13.png"/>
          <p:cNvPicPr>
            <a:picLocks noChangeAspect="1"/>
          </p:cNvPicPr>
          <p:nvPr/>
        </p:nvPicPr>
        <p:blipFill rotWithShape="1">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l="1718"/>
          <a:stretch/>
        </p:blipFill>
        <p:spPr>
          <a:xfrm rot="5400000">
            <a:off x="3967619" y="1433800"/>
            <a:ext cx="1414697" cy="7884961"/>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343712081"/>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lstStyle/>
          <a:p>
            <a:pPr>
              <a:lnSpc>
                <a:spcPct val="130000"/>
              </a:lnSpc>
            </a:pPr>
            <a:r>
              <a:rPr lang="es-ES_tradnl" sz="4000" b="1" dirty="0">
                <a:solidFill>
                  <a:srgbClr val="FCC40D"/>
                </a:solidFill>
                <a:cs typeface="Calibri"/>
              </a:rPr>
              <a:t>DOLOR IRRUPTIVO </a:t>
            </a:r>
            <a:endParaRPr lang="es-ES_tradnl" sz="4000" b="1" dirty="0">
              <a:solidFill>
                <a:srgbClr val="FCC40D"/>
              </a:solidFill>
              <a:latin typeface="Calibri"/>
              <a:cs typeface="Calibri"/>
            </a:endParaRPr>
          </a:p>
        </p:txBody>
      </p:sp>
      <p:sp>
        <p:nvSpPr>
          <p:cNvPr id="7" name="Rectángulo 6"/>
          <p:cNvSpPr/>
          <p:nvPr/>
        </p:nvSpPr>
        <p:spPr>
          <a:xfrm>
            <a:off x="450636" y="1241400"/>
            <a:ext cx="7847660" cy="523220"/>
          </a:xfrm>
          <a:prstGeom prst="rect">
            <a:avLst/>
          </a:prstGeom>
        </p:spPr>
        <p:txBody>
          <a:bodyPr wrap="square">
            <a:spAutoFit/>
          </a:bodyPr>
          <a:lstStyle/>
          <a:p>
            <a:endParaRPr lang="es-ES_tradnl" sz="2800" b="1" dirty="0">
              <a:solidFill>
                <a:srgbClr val="FCC40D"/>
              </a:solidFill>
              <a:latin typeface="Calibri"/>
              <a:cs typeface="Calibri"/>
            </a:endParaRPr>
          </a:p>
        </p:txBody>
      </p:sp>
      <p:sp>
        <p:nvSpPr>
          <p:cNvPr id="11" name="Rectángulo 10"/>
          <p:cNvSpPr/>
          <p:nvPr/>
        </p:nvSpPr>
        <p:spPr>
          <a:xfrm>
            <a:off x="500992" y="1395288"/>
            <a:ext cx="6056633" cy="369332"/>
          </a:xfrm>
          <a:prstGeom prst="rect">
            <a:avLst/>
          </a:prstGeom>
        </p:spPr>
        <p:txBody>
          <a:bodyPr wrap="square">
            <a:spAutoFit/>
          </a:bodyPr>
          <a:lstStyle/>
          <a:p>
            <a:r>
              <a:rPr lang="es-ES_tradnl" b="1" dirty="0">
                <a:solidFill>
                  <a:srgbClr val="64075D"/>
                </a:solidFill>
                <a:cs typeface="Calibri"/>
              </a:rPr>
              <a:t>Errores más frecuentes en el tratamiento del </a:t>
            </a:r>
            <a:r>
              <a:rPr lang="es-ES_tradnl" b="1" dirty="0" smtClean="0">
                <a:solidFill>
                  <a:srgbClr val="64075D"/>
                </a:solidFill>
                <a:cs typeface="Calibri"/>
              </a:rPr>
              <a:t>DIO.</a:t>
            </a:r>
            <a:endParaRPr lang="es-ES_tradnl" b="1" dirty="0">
              <a:solidFill>
                <a:srgbClr val="64075D"/>
              </a:solidFill>
              <a:latin typeface="Calibri"/>
              <a:cs typeface="Calibri"/>
            </a:endParaRPr>
          </a:p>
        </p:txBody>
      </p:sp>
      <p:sp>
        <p:nvSpPr>
          <p:cNvPr id="9" name="Marcador de contenido 2"/>
          <p:cNvSpPr txBox="1">
            <a:spLocks/>
          </p:cNvSpPr>
          <p:nvPr/>
        </p:nvSpPr>
        <p:spPr>
          <a:xfrm>
            <a:off x="500992" y="1914690"/>
            <a:ext cx="8229600" cy="3510749"/>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10000"/>
              </a:lnSpc>
              <a:buBlip>
                <a:blip r:embed="rId3"/>
              </a:buBlip>
            </a:pPr>
            <a:r>
              <a:rPr lang="es-ES_tradnl" sz="1600" dirty="0">
                <a:solidFill>
                  <a:schemeClr val="bg1">
                    <a:lumMod val="50000"/>
                  </a:schemeClr>
                </a:solidFill>
                <a:cs typeface="Gotham Book"/>
              </a:rPr>
              <a:t>Retrasar el momento de empezar el tratamiento.</a:t>
            </a:r>
          </a:p>
          <a:p>
            <a:pPr>
              <a:lnSpc>
                <a:spcPct val="110000"/>
              </a:lnSpc>
              <a:buBlip>
                <a:blip r:embed="rId3"/>
              </a:buBlip>
            </a:pPr>
            <a:r>
              <a:rPr lang="es-ES_tradnl" sz="1600" dirty="0" smtClean="0">
                <a:solidFill>
                  <a:schemeClr val="bg1">
                    <a:lumMod val="50000"/>
                  </a:schemeClr>
                </a:solidFill>
                <a:cs typeface="Gotham Book"/>
              </a:rPr>
              <a:t>Aumentar </a:t>
            </a:r>
            <a:r>
              <a:rPr lang="es-ES_tradnl" sz="1600" dirty="0">
                <a:solidFill>
                  <a:schemeClr val="bg1">
                    <a:lumMod val="50000"/>
                  </a:schemeClr>
                </a:solidFill>
                <a:cs typeface="Gotham Book"/>
              </a:rPr>
              <a:t>la dosis del tratamiento para el </a:t>
            </a:r>
            <a:r>
              <a:rPr lang="es-ES_tradnl" sz="1600" dirty="0" smtClean="0">
                <a:solidFill>
                  <a:schemeClr val="bg1">
                    <a:lumMod val="50000"/>
                  </a:schemeClr>
                </a:solidFill>
                <a:cs typeface="Gotham Book"/>
              </a:rPr>
              <a:t>dolor basal</a:t>
            </a:r>
            <a:r>
              <a:rPr lang="es-ES_tradnl" sz="1600" dirty="0">
                <a:solidFill>
                  <a:schemeClr val="bg1">
                    <a:lumMod val="50000"/>
                  </a:schemeClr>
                </a:solidFill>
                <a:cs typeface="Gotham Book"/>
              </a:rPr>
              <a:t>.</a:t>
            </a:r>
          </a:p>
          <a:p>
            <a:pPr>
              <a:lnSpc>
                <a:spcPct val="110000"/>
              </a:lnSpc>
              <a:buBlip>
                <a:blip r:embed="rId3"/>
              </a:buBlip>
            </a:pPr>
            <a:r>
              <a:rPr lang="es-ES_tradnl" sz="1600" dirty="0" smtClean="0">
                <a:solidFill>
                  <a:schemeClr val="bg1">
                    <a:lumMod val="50000"/>
                  </a:schemeClr>
                </a:solidFill>
                <a:cs typeface="Gotham Book"/>
              </a:rPr>
              <a:t>Prescribir </a:t>
            </a:r>
            <a:r>
              <a:rPr lang="es-ES_tradnl" sz="1600" dirty="0">
                <a:solidFill>
                  <a:schemeClr val="bg1">
                    <a:lumMod val="50000"/>
                  </a:schemeClr>
                </a:solidFill>
                <a:cs typeface="Gotham Book"/>
              </a:rPr>
              <a:t>tratamiento analgésico en pautas fijas </a:t>
            </a:r>
            <a:r>
              <a:rPr lang="es-ES_tradnl" sz="1600" dirty="0" smtClean="0">
                <a:solidFill>
                  <a:schemeClr val="bg1">
                    <a:lumMod val="50000"/>
                  </a:schemeClr>
                </a:solidFill>
                <a:cs typeface="Gotham Book"/>
              </a:rPr>
              <a:t>en vez </a:t>
            </a:r>
            <a:r>
              <a:rPr lang="es-ES_tradnl" sz="1600" dirty="0">
                <a:solidFill>
                  <a:schemeClr val="bg1">
                    <a:lumMod val="50000"/>
                  </a:schemeClr>
                </a:solidFill>
                <a:cs typeface="Gotham Book"/>
              </a:rPr>
              <a:t>de cuando se necesite.</a:t>
            </a:r>
          </a:p>
          <a:p>
            <a:pPr>
              <a:lnSpc>
                <a:spcPct val="110000"/>
              </a:lnSpc>
              <a:buBlip>
                <a:blip r:embed="rId3"/>
              </a:buBlip>
            </a:pPr>
            <a:r>
              <a:rPr lang="es-ES_tradnl" sz="1600" dirty="0" smtClean="0">
                <a:solidFill>
                  <a:schemeClr val="bg1">
                    <a:lumMod val="50000"/>
                  </a:schemeClr>
                </a:solidFill>
                <a:cs typeface="Gotham Book"/>
              </a:rPr>
              <a:t>Usar </a:t>
            </a:r>
            <a:r>
              <a:rPr lang="es-ES_tradnl" sz="1600" dirty="0">
                <a:solidFill>
                  <a:schemeClr val="bg1">
                    <a:lumMod val="50000"/>
                  </a:schemeClr>
                </a:solidFill>
                <a:cs typeface="Gotham Book"/>
              </a:rPr>
              <a:t>fármacos inadecuados en cuanto a su categoría</a:t>
            </a:r>
            <a:r>
              <a:rPr lang="es-ES_tradnl" sz="1600" dirty="0" smtClean="0">
                <a:solidFill>
                  <a:schemeClr val="bg1">
                    <a:lumMod val="50000"/>
                  </a:schemeClr>
                </a:solidFill>
                <a:cs typeface="Gotham Book"/>
              </a:rPr>
              <a:t>, dosis </a:t>
            </a:r>
            <a:r>
              <a:rPr lang="es-ES_tradnl" sz="1600" dirty="0">
                <a:solidFill>
                  <a:schemeClr val="bg1">
                    <a:lumMod val="50000"/>
                  </a:schemeClr>
                </a:solidFill>
                <a:cs typeface="Gotham Book"/>
              </a:rPr>
              <a:t>y ruta de administración.</a:t>
            </a:r>
          </a:p>
          <a:p>
            <a:pPr>
              <a:lnSpc>
                <a:spcPct val="110000"/>
              </a:lnSpc>
              <a:buBlip>
                <a:blip r:embed="rId3"/>
              </a:buBlip>
            </a:pPr>
            <a:r>
              <a:rPr lang="es-ES_tradnl" sz="1600" dirty="0" smtClean="0">
                <a:solidFill>
                  <a:schemeClr val="bg1">
                    <a:lumMod val="50000"/>
                  </a:schemeClr>
                </a:solidFill>
                <a:cs typeface="Gotham Book"/>
              </a:rPr>
              <a:t>Usar </a:t>
            </a:r>
            <a:r>
              <a:rPr lang="es-ES_tradnl" sz="1600" dirty="0">
                <a:solidFill>
                  <a:schemeClr val="bg1">
                    <a:lumMod val="50000"/>
                  </a:schemeClr>
                </a:solidFill>
                <a:cs typeface="Gotham Book"/>
              </a:rPr>
              <a:t>dosis </a:t>
            </a:r>
            <a:r>
              <a:rPr lang="es-ES_tradnl" sz="1600" dirty="0" err="1">
                <a:solidFill>
                  <a:schemeClr val="bg1">
                    <a:lumMod val="50000"/>
                  </a:schemeClr>
                </a:solidFill>
                <a:cs typeface="Gotham Book"/>
              </a:rPr>
              <a:t>subóptimas</a:t>
            </a:r>
            <a:r>
              <a:rPr lang="es-ES_tradnl" sz="1600" dirty="0">
                <a:solidFill>
                  <a:schemeClr val="bg1">
                    <a:lumMod val="50000"/>
                  </a:schemeClr>
                </a:solidFill>
                <a:cs typeface="Gotham Book"/>
              </a:rPr>
              <a:t> de opioides por </a:t>
            </a:r>
            <a:r>
              <a:rPr lang="es-ES_tradnl" sz="1600" dirty="0" smtClean="0">
                <a:solidFill>
                  <a:schemeClr val="bg1">
                    <a:lumMod val="50000"/>
                  </a:schemeClr>
                </a:solidFill>
                <a:cs typeface="Gotham Book"/>
              </a:rPr>
              <a:t>temores acerca </a:t>
            </a:r>
            <a:r>
              <a:rPr lang="es-ES_tradnl" sz="1600" dirty="0">
                <a:solidFill>
                  <a:schemeClr val="bg1">
                    <a:lumMod val="50000"/>
                  </a:schemeClr>
                </a:solidFill>
                <a:cs typeface="Gotham Book"/>
              </a:rPr>
              <a:t>de su seguridad.</a:t>
            </a:r>
            <a:endParaRPr lang="es-ES_tradnl" sz="1600" dirty="0" smtClean="0">
              <a:solidFill>
                <a:schemeClr val="bg1">
                  <a:lumMod val="50000"/>
                </a:schemeClr>
              </a:solidFill>
              <a:cs typeface="Gotham Book"/>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783826466"/>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2820</TotalTime>
  <Words>16611</Words>
  <Application>Microsoft Macintosh PowerPoint</Application>
  <PresentationFormat>Presentación en pantalla (4:3)</PresentationFormat>
  <Paragraphs>1267</Paragraphs>
  <Slides>86</Slides>
  <Notes>79</Notes>
  <HiddenSlides>0</HiddenSlides>
  <MMClips>0</MMClips>
  <ScaleCrop>false</ScaleCrop>
  <HeadingPairs>
    <vt:vector size="6" baseType="variant">
      <vt:variant>
        <vt:lpstr>Plantilla de diseño</vt:lpstr>
      </vt:variant>
      <vt:variant>
        <vt:i4>4</vt:i4>
      </vt:variant>
      <vt:variant>
        <vt:lpstr>Servidores OLE incrustados</vt:lpstr>
      </vt:variant>
      <vt:variant>
        <vt:i4>1</vt:i4>
      </vt:variant>
      <vt:variant>
        <vt:lpstr>Títulos de diapositiva</vt:lpstr>
      </vt:variant>
      <vt:variant>
        <vt:i4>86</vt:i4>
      </vt:variant>
    </vt:vector>
  </HeadingPairs>
  <TitlesOfParts>
    <vt:vector size="91" baseType="lpstr">
      <vt:lpstr>Tema de Office</vt:lpstr>
      <vt:lpstr>1_Diseño personalizado</vt:lpstr>
      <vt:lpstr>Diseño personalizado</vt:lpstr>
      <vt:lpstr>3_Diseño personalizado</vt:lpstr>
      <vt:lpstr>Gráfico</vt:lpstr>
      <vt:lpstr>Diapositiva 1</vt:lpstr>
      <vt:lpstr>Diapositiva 2</vt:lpstr>
      <vt:lpstr>Diapositiva 3</vt:lpstr>
      <vt:lpstr>Diapositiva 4</vt:lpstr>
      <vt:lpstr>DOLOR SOMÁTICO</vt:lpstr>
      <vt:lpstr>DOLOR SOMÁTICO</vt:lpstr>
      <vt:lpstr>DOLOR SOMÁTICO</vt:lpstr>
      <vt:lpstr>DOLOR SOMÁTICO</vt:lpstr>
      <vt:lpstr>DOLOR SOMÁTICO</vt:lpstr>
      <vt:lpstr>DOLOR SOMÁTICO</vt:lpstr>
      <vt:lpstr>DOLOR SOMÁTICO</vt:lpstr>
      <vt:lpstr>Diapositiva 12</vt:lpstr>
      <vt:lpstr>DOLOR VISCERAL</vt:lpstr>
      <vt:lpstr>DOLOR VISCERAL</vt:lpstr>
      <vt:lpstr>DOLOR VISCERAL</vt:lpstr>
      <vt:lpstr>DOLOR VISCERAL</vt:lpstr>
      <vt:lpstr>DOLOR VISCERAL</vt:lpstr>
      <vt:lpstr>DOLOR VISCERAL</vt:lpstr>
      <vt:lpstr>DOLOR VISCERAL</vt:lpstr>
      <vt:lpstr>DOLOR VISCERAL</vt:lpstr>
      <vt:lpstr>DOLOR VISCERAL</vt:lpstr>
      <vt:lpstr>DOLOR VISCERAL</vt:lpstr>
      <vt:lpstr>Diapositiva 23</vt:lpstr>
      <vt:lpstr>DOLOR NEUROPÁTICO</vt:lpstr>
      <vt:lpstr>DOLOR NEUROPÁTICO</vt:lpstr>
      <vt:lpstr>DOLOR NEUROPÁTICO</vt:lpstr>
      <vt:lpstr>DOLOR NEUROPÁTICO</vt:lpstr>
      <vt:lpstr>DOLOR NEUROPÁTICO</vt:lpstr>
      <vt:lpstr>DOLOR NEUROPÁTICO</vt:lpstr>
      <vt:lpstr>DOLOR NEUROPÁTICO</vt:lpstr>
      <vt:lpstr>DOLOR NEUROPÁTICO</vt:lpstr>
      <vt:lpstr>DOLOR NEUROPÁTICO</vt:lpstr>
      <vt:lpstr>DOLOR NEUROPÁTICO</vt:lpstr>
      <vt:lpstr>DOLOR NEUROPÁTICO</vt:lpstr>
      <vt:lpstr>DOLOR NEUROPÁTICO</vt:lpstr>
      <vt:lpstr>DOLOR NEUROPÁTICO</vt:lpstr>
      <vt:lpstr>DOLOR NEUROPÁTICO</vt:lpstr>
      <vt:lpstr>DOLOR NEUROPÁTICO</vt:lpstr>
      <vt:lpstr>DOLOR NEUROPÁTICO</vt:lpstr>
      <vt:lpstr>DOLOR NEUROPÁTICO</vt:lpstr>
      <vt:lpstr>DOLOR NEUROPÁTICO</vt:lpstr>
      <vt:lpstr>DOLOR NEUROPÁTICO</vt:lpstr>
      <vt:lpstr>DOLOR NEUROPÁTICO</vt:lpstr>
      <vt:lpstr>DOLOR NEUROPÁTICO</vt:lpstr>
      <vt:lpstr>DOLOR NEUROPÁTICO</vt:lpstr>
      <vt:lpstr>DOLOR NEUROPÁTICO</vt:lpstr>
      <vt:lpstr>DOLOR NEUROPÁTICO</vt:lpstr>
      <vt:lpstr>DOLOR NEUROPÁTICO</vt:lpstr>
      <vt:lpstr>DOLOR NEUROPÁTICO</vt:lpstr>
      <vt:lpstr>DOLOR NEUROPÁTICO</vt:lpstr>
      <vt:lpstr>DOLOR NEUROPÁTICO</vt:lpstr>
      <vt:lpstr>DOLOR NEUROPÁTICO</vt:lpstr>
      <vt:lpstr>DOLOR NEUROPÁTICO</vt:lpstr>
      <vt:lpstr>DOLOR NEUROPÁTICO</vt:lpstr>
      <vt:lpstr>DOLOR NEUROPÁTICO</vt:lpstr>
      <vt:lpstr>DOLOR NEUROPÁTICO</vt:lpstr>
      <vt:lpstr>DOLOR NEUROPÁTICO</vt:lpstr>
      <vt:lpstr>DOLOR NEUROPÁTICO</vt:lpstr>
      <vt:lpstr>DOLOR NEUROPÁTICO</vt:lpstr>
      <vt:lpstr>DOLOR NEUROPÁTICO</vt:lpstr>
      <vt:lpstr>DOLOR NEUROPÁTICO</vt:lpstr>
      <vt:lpstr>DOLOR NEUROPÁTICO</vt:lpstr>
      <vt:lpstr>DOLOR NEUROPÁTICO</vt:lpstr>
      <vt:lpstr>DOLOR NEUROPÁTICO</vt:lpstr>
      <vt:lpstr>Diapositiva 65</vt:lpstr>
      <vt:lpstr>DOLOR MIXTO</vt:lpstr>
      <vt:lpstr>DOLOR MIXTO</vt:lpstr>
      <vt:lpstr>DOLOR MIXTO</vt:lpstr>
      <vt:lpstr>DOLOR MIXTO</vt:lpstr>
      <vt:lpstr>DOLOR MIXTO</vt:lpstr>
      <vt:lpstr>DOLOR MIXTO</vt:lpstr>
      <vt:lpstr>Diapositiva 72</vt:lpstr>
      <vt:lpstr>DOLOR IRRUPTIVO </vt:lpstr>
      <vt:lpstr>DOLOR IRRUPTIVO </vt:lpstr>
      <vt:lpstr>DOLOR IRRUPTIVO </vt:lpstr>
      <vt:lpstr>DOLOR IRRUPTIVO </vt:lpstr>
      <vt:lpstr>DOLOR IRRUPTIVO </vt:lpstr>
      <vt:lpstr>DOLOR IRRUPTIVO </vt:lpstr>
      <vt:lpstr>DOLOR IRRUPTIVO </vt:lpstr>
      <vt:lpstr>DOLOR IRRUPTIVO </vt:lpstr>
      <vt:lpstr>DOLOR IRRUPTIVO </vt:lpstr>
      <vt:lpstr>DOLOR IRRUPTIVO </vt:lpstr>
      <vt:lpstr>DOLOR IRRUPTIVO </vt:lpstr>
      <vt:lpstr>DOLOR IRRUPTIVO </vt:lpstr>
      <vt:lpstr>DOLOR IRRUPTIVO </vt:lpstr>
      <vt:lpstr>DOLOR IRRUPTIVO </vt:lpstr>
    </vt:vector>
  </TitlesOfParts>
  <Company/>
  <LinksUpToDate>false</LinksUpToDate>
  <SharedDoc>false</SharedDoc>
  <HyperlinksChanged>false</HyperlinksChanged>
  <AppVersion>12.0001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Rafael De la Fuente</dc:creator>
  <cp:lastModifiedBy>Lola</cp:lastModifiedBy>
  <cp:revision>66</cp:revision>
  <dcterms:created xsi:type="dcterms:W3CDTF">2017-09-26T12:03:24Z</dcterms:created>
  <dcterms:modified xsi:type="dcterms:W3CDTF">2017-09-26T12:08:06Z</dcterms:modified>
</cp:coreProperties>
</file>