
<file path=[Content_Types].xml><?xml version="1.0" encoding="utf-8"?>
<Types xmlns="http://schemas.openxmlformats.org/package/2006/content-types">
  <Override PartName="/ppt/slides/slide30.xml" ContentType="application/vnd.openxmlformats-officedocument.presentationml.slide+xml"/>
  <Override PartName="/ppt/slides/slide24.xml" ContentType="application/vnd.openxmlformats-officedocument.presentationml.slide+xml"/>
  <Override PartName="/ppt/slideLayouts/slideLayout41.xml" ContentType="application/vnd.openxmlformats-officedocument.presentationml.slideLayout+xml"/>
  <Override PartName="/ppt/slides/slide72.xml" ContentType="application/vnd.openxmlformats-officedocument.presentationml.slide+xml"/>
  <Override PartName="/ppt/slideLayouts/slideLayout35.xml" ContentType="application/vnd.openxmlformats-officedocument.presentationml.slideLayout+xml"/>
  <Override PartName="/ppt/notesSlides/notesSlide47.xml" ContentType="application/vnd.openxmlformats-officedocument.presentationml.notesSlide+xml"/>
  <Override PartName="/ppt/slides/slide66.xml" ContentType="application/vnd.openxmlformats-officedocument.presentationml.slide+xml"/>
  <Override PartName="/ppt/slideLayouts/slideLayout77.xml" ContentType="application/vnd.openxmlformats-officedocument.presentationml.slideLayout+xml"/>
  <Override PartName="/ppt/slides/slide50.xml" ContentType="application/vnd.openxmlformats-officedocument.presentationml.slide+xml"/>
  <Override PartName="/ppt/slideLayouts/slideLayout13.xml" ContentType="application/vnd.openxmlformats-officedocument.presentationml.slideLayout+xml"/>
  <Override PartName="/ppt/notesSlides/notesSlide25.xml" ContentType="application/vnd.openxmlformats-officedocument.presentationml.notesSlide+xml"/>
  <Override PartName="/ppt/slides/slide44.xml" ContentType="application/vnd.openxmlformats-officedocument.presentationml.slide+xml"/>
  <Override PartName="/ppt/slideLayouts/slideLayout55.xml" ContentType="application/vnd.openxmlformats-officedocument.presentationml.slideLayout+xml"/>
  <Override PartName="/ppt/slides/slide22.xml" ContentType="application/vnd.openxmlformats-officedocument.presentationml.slide+xml"/>
  <Override PartName="/ppt/slideLayouts/slideLayout33.xml" ContentType="application/vnd.openxmlformats-officedocument.presentationml.slideLayout+xml"/>
  <Override PartName="/ppt/notesSlides/notesSlide45.xml" ContentType="application/vnd.openxmlformats-officedocument.presentationml.notesSlide+xml"/>
  <Override PartName="/ppt/slides/slide64.xml" ContentType="application/vnd.openxmlformats-officedocument.presentationml.slide+xml"/>
  <Override PartName="/ppt/slideMasters/slideMaster7.xml" ContentType="application/vnd.openxmlformats-officedocument.presentationml.slideMaster+xml"/>
  <Override PartName="/ppt/slideLayouts/slideLayout75.xml" ContentType="application/vnd.openxmlformats-officedocument.presentationml.slideLayout+xml"/>
  <Default Extension="xml" ContentType="application/xml"/>
  <Override PartName="/ppt/slideLayouts/slideLayout11.xml" ContentType="application/vnd.openxmlformats-officedocument.presentationml.slideLayout+xml"/>
  <Override PartName="/ppt/notesSlides/notesSlide23.xml" ContentType="application/vnd.openxmlformats-officedocument.presentationml.notesSlide+xml"/>
  <Override PartName="/ppt/slides/slide42.xml" ContentType="application/vnd.openxmlformats-officedocument.presentationml.slide+xml"/>
  <Override PartName="/ppt/slideLayouts/slideLayout53.xml" ContentType="application/vnd.openxmlformats-officedocument.presentationml.slideLayout+xml"/>
  <Override PartName="/ppt/notesSlides/notesSlide65.xml" ContentType="application/vnd.openxmlformats-officedocument.presentationml.notesSlide+xml"/>
  <Override PartName="/ppt/slides/slide20.xml" ContentType="application/vnd.openxmlformats-officedocument.presentationml.slide+xml"/>
  <Override PartName="/ppt/notesSlides/notesSlide59.xml" ContentType="application/vnd.openxmlformats-officedocument.presentationml.notesSlide+xml"/>
  <Override PartName="/ppt/slideLayouts/slideLayout31.xml" ContentType="application/vnd.openxmlformats-officedocument.presentationml.slideLayout+xml"/>
  <Override PartName="/ppt/notesSlides/notesSlide43.xml" ContentType="application/vnd.openxmlformats-officedocument.presentationml.notesSlide+xml"/>
  <Override PartName="/ppt/slides/slide62.xml" ContentType="application/vnd.openxmlformats-officedocument.presentationml.slide+xml"/>
  <Override PartName="/ppt/slideMasters/slideMaster5.xml" ContentType="application/vnd.openxmlformats-officedocument.presentationml.slideMaster+xml"/>
  <Override PartName="/ppt/slideLayouts/slideLayout73.xml" ContentType="application/vnd.openxmlformats-officedocument.presentationml.slideLayout+xml"/>
  <Override PartName="/ppt/notesSlides/notesSlide21.xml" ContentType="application/vnd.openxmlformats-officedocument.presentationml.notesSlide+xml"/>
  <Override PartName="/ppt/slides/slide40.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Default Extension="jpeg" ContentType="image/jpeg"/>
  <Override PartName="/ppt/slideLayouts/slideLayout51.xml" ContentType="application/vnd.openxmlformats-officedocument.presentationml.slideLayout+xml"/>
  <Override PartName="/ppt/notesSlides/notesSlide63.xml" ContentType="application/vnd.openxmlformats-officedocument.presentationml.notesSlide+xml"/>
  <Override PartName="/ppt/notesSlides/notesSlide57.xml" ContentType="application/vnd.openxmlformats-officedocument.presentationml.notesSlide+xml"/>
  <Override PartName="/ppt/slideLayouts/slideLayout87.xml" ContentType="application/vnd.openxmlformats-officedocument.presentationml.slideLayout+xml"/>
  <Override PartName="/docProps/app.xml" ContentType="application/vnd.openxmlformats-officedocument.extended-properties+xml"/>
  <Override PartName="/ppt/notesSlides/notesSlide41.xml" ContentType="application/vnd.openxmlformats-officedocument.presentationml.notesSlide+xml"/>
  <Override PartName="/ppt/slides/slide60.xml" ContentType="application/vnd.openxmlformats-officedocument.presentationml.slide+xml"/>
  <Override PartName="/ppt/slideMasters/slideMaster3.xml" ContentType="application/vnd.openxmlformats-officedocument.presentationml.slideMaster+xml"/>
  <Override PartName="/ppt/slideLayouts/slideLayout8.xml" ContentType="application/vnd.openxmlformats-officedocument.presentationml.slideLayout+xml"/>
  <Override PartName="/ppt/notesSlides/notesSlide35.xml" ContentType="application/vnd.openxmlformats-officedocument.presentationml.notesSlide+xml"/>
  <Override PartName="/ppt/slideLayouts/slideLayout71.xml" ContentType="application/vnd.openxmlformats-officedocument.presentationml.slideLayout+xml"/>
  <Override PartName="/ppt/notesSlides/notesSlide5.xml" ContentType="application/vnd.openxmlformats-officedocument.presentationml.notesSlide+xml"/>
  <Override PartName="/ppt/slides/slide7.xml" ContentType="application/vnd.openxmlformats-officedocument.presentationml.slide+xml"/>
  <Override PartName="/ppt/slides/slide19.xml" ContentType="application/vnd.openxmlformats-officedocument.presentationml.slide+xml"/>
  <Override PartName="/ppt/notesSlides/notesSlide61.xml" ContentType="application/vnd.openxmlformats-officedocument.presentationml.notesSlide+xml"/>
  <Override PartName="/ppt/notesSlides/notesSlide55.xml" ContentType="application/vnd.openxmlformats-officedocument.presentationml.notesSlide+xml"/>
  <Override PartName="/ppt/slideLayouts/slideLayout85.xml" ContentType="application/vnd.openxmlformats-officedocument.presentationml.slideLayout+xml"/>
  <Override PartName="/ppt/theme/theme9.xml" ContentType="application/vnd.openxmlformats-officedocument.theme+xml"/>
  <Override PartName="/ppt/slideMasters/slideMaster1.xml" ContentType="application/vnd.openxmlformats-officedocument.presentationml.slideMaster+xml"/>
  <Override PartName="/ppt/slideLayouts/slideLayout6.xml" ContentType="application/vnd.openxmlformats-officedocument.presentationml.slideLayout+xml"/>
  <Override PartName="/ppt/slides/slide39.xml" ContentType="application/vnd.openxmlformats-officedocument.presentationml.slide+xml"/>
  <Override PartName="/ppt/notesSlides/notesSlide33.xml" ContentType="application/vnd.openxmlformats-officedocument.presentationml.notesSlide+xml"/>
  <Override PartName="/ppt/slideLayouts/slideLayout63.xml" ContentType="application/vnd.openxmlformats-officedocument.presentationml.slideLayout+xml"/>
  <Override PartName="/ppt/notesSlides/notesSlide3.xml" ContentType="application/vnd.openxmlformats-officedocument.presentationml.notesSlide+xml"/>
  <Override PartName="/ppt/slides/slide5.xml" ContentType="application/vnd.openxmlformats-officedocument.presentationml.slide+xml"/>
  <Override PartName="/ppt/slides/slide17.xml" ContentType="application/vnd.openxmlformats-officedocument.presentationml.slide+xml"/>
  <Override PartName="/ppt/slideLayouts/slideLayout28.xml" ContentType="application/vnd.openxmlformats-officedocument.presentationml.slideLayout+xml"/>
  <Override PartName="/ppt/slides/slide59.xml" ContentType="application/vnd.openxmlformats-officedocument.presentationml.slide+xml"/>
  <Override PartName="/ppt/notesSlides/notesSlide53.xml" ContentType="application/vnd.openxmlformats-officedocument.presentationml.notesSlide+xml"/>
  <Override PartName="/ppt/slideLayouts/slideLayout83.xml" ContentType="application/vnd.openxmlformats-officedocument.presentationml.slideLayout+xml"/>
  <Override PartName="/ppt/theme/theme7.xml" ContentType="application/vnd.openxmlformats-officedocument.theme+xml"/>
  <Override PartName="/ppt/notesSlides/notesSlide18.xml" ContentType="application/vnd.openxmlformats-officedocument.presentationml.notesSlide+xml"/>
  <Override PartName="/ppt/slides/slide37.xml" ContentType="application/vnd.openxmlformats-officedocument.presentationml.slide+xml"/>
  <Override PartName="/ppt/notesSlides/notesSlide31.xml" ContentType="application/vnd.openxmlformats-officedocument.presentationml.notesSlide+xml"/>
  <Override PartName="/ppt/slideLayouts/slideLayout4.xml" ContentType="application/vnd.openxmlformats-officedocument.presentationml.slideLayout+xml"/>
  <Override PartName="/ppt/slideLayouts/slideLayout48.xml" ContentType="application/vnd.openxmlformats-officedocument.presentationml.slideLayout+xml"/>
  <Override PartName="/ppt/slideLayouts/slideLayout61.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5.xml" ContentType="application/vnd.openxmlformats-officedocument.presentationml.slide+xml"/>
  <Override PartName="/ppt/slideLayouts/slideLayout26.xml" ContentType="application/vnd.openxmlformats-officedocument.presentationml.slideLayout+xml"/>
  <Override PartName="/ppt/notesSlides/notesSlide38.xml" ContentType="application/vnd.openxmlformats-officedocument.presentationml.notesSlide+xml"/>
  <Override PartName="/ppt/slides/slide57.xml" ContentType="application/vnd.openxmlformats-officedocument.presentationml.slide+xml"/>
  <Override PartName="/ppt/slides/slide70.xml" ContentType="application/vnd.openxmlformats-officedocument.presentationml.slide+xml"/>
  <Override PartName="/ppt/notesSlides/notesSlide51.xml" ContentType="application/vnd.openxmlformats-officedocument.presentationml.notesSlide+xml"/>
  <Override PartName="/ppt/slideLayouts/slideLayout68.xml" ContentType="application/vnd.openxmlformats-officedocument.presentationml.slideLayout+xml"/>
  <Override PartName="/ppt/slideLayouts/slideLayout81.xml" ContentType="application/vnd.openxmlformats-officedocument.presentationml.slideLayout+xml"/>
  <Override PartName="/ppt/notesSlides/notesSlide8.xml" ContentType="application/vnd.openxmlformats-officedocument.presentationml.notesSlide+xml"/>
  <Override PartName="/ppt/theme/theme5.xml" ContentType="application/vnd.openxmlformats-officedocument.theme+xml"/>
  <Override PartName="/ppt/notesSlides/notesSlide16.xml" ContentType="application/vnd.openxmlformats-officedocument.presentationml.notesSlide+xml"/>
  <Override PartName="/ppt/slideLayouts/slideLayout2.xml" ContentType="application/vnd.openxmlformats-officedocument.presentationml.slideLayout+xml"/>
  <Override PartName="/ppt/slides/slide35.xml" ContentType="application/vnd.openxmlformats-officedocument.presentationml.slide+xml"/>
  <Override PartName="/ppt/slides/slide29.xml" ContentType="application/vnd.openxmlformats-officedocument.presentationml.slide+xml"/>
  <Override PartName="/ppt/slideLayouts/slideLayout46.xml" ContentType="application/vnd.openxmlformats-officedocument.presentationml.slideLayout+xml"/>
  <Override PartName="/ppt/slides/slide1.xml" ContentType="application/vnd.openxmlformats-officedocument.presentationml.slide+xml"/>
  <Override PartName="/ppt/slides/slide13.xml" ContentType="application/vnd.openxmlformats-officedocument.presentationml.slide+xml"/>
  <Override PartName="/ppt/slideLayouts/slideLayout24.xml" ContentType="application/vnd.openxmlformats-officedocument.presentationml.slideLayout+xml"/>
  <Override PartName="/ppt/notesSlides/notesSlide36.xml" ContentType="application/vnd.openxmlformats-officedocument.presentationml.notesSlide+xml"/>
  <Override PartName="/ppt/slides/slide55.xml" ContentType="application/vnd.openxmlformats-officedocument.presentationml.slide+xml"/>
  <Override PartName="/ppt/slideLayouts/slideLayout18.xml" ContentType="application/vnd.openxmlformats-officedocument.presentationml.slideLayout+xml"/>
  <Override PartName="/ppt/slides/slide49.xml" ContentType="application/vnd.openxmlformats-officedocument.presentationml.slide+xml"/>
  <Override PartName="/ppt/slideLayouts/slideLayout66.xml" ContentType="application/vnd.openxmlformats-officedocument.presentationml.slideLayout+xml"/>
  <Override PartName="/ppt/theme/theme3.xml" ContentType="application/vnd.openxmlformats-officedocument.theme+xml"/>
  <Override PartName="/ppt/notesSlides/notesSlide14.xml" ContentType="application/vnd.openxmlformats-officedocument.presentationml.notesSlide+xml"/>
  <Override PartName="/ppt/slides/slide33.xml" ContentType="application/vnd.openxmlformats-officedocument.presentationml.slide+xml"/>
  <Override PartName="/ppt/viewProps.xml" ContentType="application/vnd.openxmlformats-officedocument.presentationml.viewProps+xml"/>
  <Override PartName="/ppt/slideLayouts/slideLayout44.xml" ContentType="application/vnd.openxmlformats-officedocument.presentationml.slideLayout+xml"/>
  <Override PartName="/ppt/slides/slide27.xml" ContentType="application/vnd.openxmlformats-officedocument.presentationml.slide+xml"/>
  <Override PartName="/docProps/core.xml" ContentType="application/vnd.openxmlformats-package.core-properties+xml"/>
  <Override PartName="/ppt/slideLayouts/slideLayout38.xml" ContentType="application/vnd.openxmlformats-officedocument.presentationml.slideLayout+xml"/>
  <Override PartName="/ppt/slides/slide11.xml" ContentType="application/vnd.openxmlformats-officedocument.presentationml.slide+xml"/>
  <Override PartName="/ppt/slides/slide69.xml" ContentType="application/vnd.openxmlformats-officedocument.presentationml.slide+xml"/>
  <Override PartName="/ppt/slideLayouts/slideLayout22.xml" ContentType="application/vnd.openxmlformats-officedocument.presentationml.slideLayout+xml"/>
  <Override PartName="/ppt/slides/slide53.xml" ContentType="application/vnd.openxmlformats-officedocument.presentationml.slide+xml"/>
  <Override PartName="/ppt/slideLayouts/slideLayout16.xml" ContentType="application/vnd.openxmlformats-officedocument.presentationml.slideLayout+xml"/>
  <Override PartName="/ppt/notesSlides/notesSlide28.xml" ContentType="application/vnd.openxmlformats-officedocument.presentationml.notesSlide+xml"/>
  <Override PartName="/ppt/slides/slide47.xml" ContentType="application/vnd.openxmlformats-officedocument.presentationml.slide+xml"/>
  <Override PartName="/ppt/theme/theme1.xml" ContentType="application/vnd.openxmlformats-officedocument.theme+xml"/>
  <Override PartName="/ppt/slideLayouts/slideLayout58.xml" ContentType="application/vnd.openxmlformats-officedocument.presentationml.slideLayout+xml"/>
  <Override PartName="/ppt/notesSlides/notesSlide12.xml" ContentType="application/vnd.openxmlformats-officedocument.presentationml.notesSlide+xml"/>
  <Override PartName="/ppt/slides/slide31.xml" ContentType="application/vnd.openxmlformats-officedocument.presentationml.slide+xml"/>
  <Override PartName="/ppt/slides/slide25.xml" ContentType="application/vnd.openxmlformats-officedocument.presentationml.slide+xml"/>
  <Override PartName="/ppt/slideLayouts/slideLayout42.xml" ContentType="application/vnd.openxmlformats-officedocument.presentationml.slideLayout+xml"/>
  <Override PartName="/ppt/slides/slide73.xml" ContentType="application/vnd.openxmlformats-officedocument.presentationml.slide+xml"/>
  <Override PartName="/ppt/slideLayouts/slideLayout36.xml" ContentType="application/vnd.openxmlformats-officedocument.presentationml.slideLayout+xml"/>
  <Override PartName="/ppt/notesSlides/notesSlide48.xml" ContentType="application/vnd.openxmlformats-officedocument.presentationml.notesSlide+xml"/>
  <Override PartName="/ppt/slides/slide67.xml" ContentType="application/vnd.openxmlformats-officedocument.presentationml.slide+xml"/>
  <Override PartName="/ppt/slideLayouts/slideLayout20.xml" ContentType="application/vnd.openxmlformats-officedocument.presentationml.slideLayout+xml"/>
  <Override PartName="/ppt/slideLayouts/slideLayout78.xml" ContentType="application/vnd.openxmlformats-officedocument.presentationml.slideLayout+xml"/>
  <Override PartName="/ppt/slides/slide51.xml" ContentType="application/vnd.openxmlformats-officedocument.presentationml.slide+xml"/>
  <Override PartName="/ppt/slideLayouts/slideLayout14.xml" ContentType="application/vnd.openxmlformats-officedocument.presentationml.slideLayout+xml"/>
  <Override PartName="/ppt/notesSlides/notesSlide26.xml" ContentType="application/vnd.openxmlformats-officedocument.presentationml.notesSlide+xml"/>
  <Override PartName="/ppt/slides/slide45.xml" ContentType="application/vnd.openxmlformats-officedocument.presentationml.slide+xml"/>
  <Override PartName="/ppt/slideLayouts/slideLayout56.xml" ContentType="application/vnd.openxmlformats-officedocument.presentationml.slideLayout+xml"/>
  <Override PartName="/ppt/slides/slide23.xml" ContentType="application/vnd.openxmlformats-officedocument.presentationml.slide+xml"/>
  <Override PartName="/ppt/slideLayouts/slideLayout40.xml" ContentType="application/vnd.openxmlformats-officedocument.presentationml.slideLayout+xml"/>
  <Override PartName="/ppt/slideLayouts/slideLayout34.xml" ContentType="application/vnd.openxmlformats-officedocument.presentationml.slideLayout+xml"/>
  <Override PartName="/ppt/notesSlides/notesSlide46.xml" ContentType="application/vnd.openxmlformats-officedocument.presentationml.notesSlide+xml"/>
  <Override PartName="/ppt/slides/slide65.xml" ContentType="application/vnd.openxmlformats-officedocument.presentationml.slide+xml"/>
  <Override PartName="/ppt/slideMasters/slideMaster8.xml" ContentType="application/vnd.openxmlformats-officedocument.presentationml.slideMaster+xml"/>
  <Override PartName="/ppt/slideLayouts/slideLayout76.xml" ContentType="application/vnd.openxmlformats-officedocument.presentationml.slideLayout+xml"/>
  <Override PartName="/ppt/slideLayouts/slideLayout12.xml" ContentType="application/vnd.openxmlformats-officedocument.presentationml.slideLayout+xml"/>
  <Override PartName="/ppt/notesSlides/notesSlide24.xml" ContentType="application/vnd.openxmlformats-officedocument.presentationml.notesSlide+xml"/>
  <Override PartName="/ppt/slides/slide43.xml" ContentType="application/vnd.openxmlformats-officedocument.presentationml.slide+xml"/>
  <Override PartName="/ppt/slideLayouts/slideLayout54.xml" ContentType="application/vnd.openxmlformats-officedocument.presentationml.slideLayout+xml"/>
  <Override PartName="/ppt/slides/slide21.xml" ContentType="application/vnd.openxmlformats-officedocument.presentationml.slide+xml"/>
  <Override PartName="/ppt/slideLayouts/slideLayout32.xml" ContentType="application/vnd.openxmlformats-officedocument.presentationml.slideLayout+xml"/>
  <Override PartName="/ppt/notesMasters/notesMaster1.xml" ContentType="application/vnd.openxmlformats-officedocument.presentationml.notesMaster+xml"/>
  <Override PartName="/ppt/notesSlides/notesSlide44.xml" ContentType="application/vnd.openxmlformats-officedocument.presentationml.notesSlide+xml"/>
  <Override PartName="/ppt/slides/slide63.xml" ContentType="application/vnd.openxmlformats-officedocument.presentationml.slide+xml"/>
  <Override PartName="/ppt/slideMasters/slideMaster6.xml" ContentType="application/vnd.openxmlformats-officedocument.presentationml.slideMaster+xml"/>
  <Override PartName="/ppt/slideLayouts/slideLayout74.xml" ContentType="application/vnd.openxmlformats-officedocument.presentationml.slideLayout+xml"/>
  <Override PartName="/ppt/slideLayouts/slideLayout10.xml" ContentType="application/vnd.openxmlformats-officedocument.presentationml.slideLayout+xml"/>
  <Override PartName="/ppt/notesSlides/notesSlide22.xml" ContentType="application/vnd.openxmlformats-officedocument.presentationml.notesSlide+xml"/>
  <Override PartName="/ppt/slides/slide41.xml" ContentType="application/vnd.openxmlformats-officedocument.presentationml.slide+xml"/>
  <Override PartName="/ppt/presentation.xml" ContentType="application/vnd.openxmlformats-officedocument.presentationml.presentation.main+xml"/>
  <Override PartName="/ppt/slideLayouts/slideLayout52.xml" ContentType="application/vnd.openxmlformats-officedocument.presentationml.slideLayout+xml"/>
  <Override PartName="/ppt/notesSlides/notesSlide64.xml" ContentType="application/vnd.openxmlformats-officedocument.presentationml.notesSlide+xml"/>
  <Override PartName="/ppt/notesSlides/notesSlide58.xml" ContentType="application/vnd.openxmlformats-officedocument.presentationml.notesSlide+xml"/>
  <Override PartName="/ppt/slideLayouts/slideLayout30.xml" ContentType="application/vnd.openxmlformats-officedocument.presentationml.slideLayout+xml"/>
  <Override PartName="/ppt/slideLayouts/slideLayout88.xml" ContentType="application/vnd.openxmlformats-officedocument.presentationml.slideLayout+xml"/>
  <Override PartName="/ppt/notesSlides/notesSlide42.xml" ContentType="application/vnd.openxmlformats-officedocument.presentationml.notesSlide+xml"/>
  <Override PartName="/ppt/slides/slide61.xml" ContentType="application/vnd.openxmlformats-officedocument.presentationml.slide+xml"/>
  <Override PartName="/ppt/slideMasters/slideMaster4.xml" ContentType="application/vnd.openxmlformats-officedocument.presentationml.slideMaster+xml"/>
  <Override PartName="/ppt/slideLayouts/slideLayout9.xml" ContentType="application/vnd.openxmlformats-officedocument.presentationml.slideLayout+xml"/>
  <Override PartName="/ppt/slideLayouts/slideLayout72.xml" ContentType="application/vnd.openxmlformats-officedocument.presentationml.slideLayout+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Layouts/slideLayout50.xml" ContentType="application/vnd.openxmlformats-officedocument.presentationml.slideLayout+xml"/>
  <Override PartName="/ppt/notesSlides/notesSlide62.xml" ContentType="application/vnd.openxmlformats-officedocument.presentationml.notesSlide+xml"/>
  <Override PartName="/ppt/notesSlides/notesSlide56.xml" ContentType="application/vnd.openxmlformats-officedocument.presentationml.notesSlide+xml"/>
  <Override PartName="/ppt/slideLayouts/slideLayout86.xml" ContentType="application/vnd.openxmlformats-officedocument.presentationml.slideLayout+xml"/>
  <Override PartName="/ppt/notesSlides/notesSlide40.xml" ContentType="application/vnd.openxmlformats-officedocument.presentationml.notesSlide+xml"/>
  <Override PartName="/ppt/slideMasters/slideMaster2.xml" ContentType="application/vnd.openxmlformats-officedocument.presentationml.slideMaster+xml"/>
  <Override PartName="/ppt/slideLayouts/slideLayout7.xml" ContentType="application/vnd.openxmlformats-officedocument.presentationml.slideLayout+xml"/>
  <Override PartName="/ppt/notesSlides/notesSlide34.xml" ContentType="application/vnd.openxmlformats-officedocument.presentationml.notesSlide+xml"/>
  <Override PartName="/ppt/slideLayouts/slideLayout70.xml" ContentType="application/vnd.openxmlformats-officedocument.presentationml.slideLayout+xml"/>
  <Override PartName="/ppt/slideLayouts/slideLayout64.xml" ContentType="application/vnd.openxmlformats-officedocument.presentationml.slideLayout+xml"/>
  <Override PartName="/ppt/notesSlides/notesSlide4.xml" ContentType="application/vnd.openxmlformats-officedocument.presentationml.notesSlide+xml"/>
  <Override PartName="/ppt/slides/slide6.xml" ContentType="application/vnd.openxmlformats-officedocument.presentationml.slide+xml"/>
  <Override PartName="/ppt/slides/slide18.xml" ContentType="application/vnd.openxmlformats-officedocument.presentationml.slide+xml"/>
  <Override PartName="/ppt/notesSlides/notesSlide60.xml" ContentType="application/vnd.openxmlformats-officedocument.presentationml.notesSlide+xml"/>
  <Override PartName="/ppt/slideLayouts/slideLayout29.xml" ContentType="application/vnd.openxmlformats-officedocument.presentationml.slideLayout+xml"/>
  <Override PartName="/ppt/notesSlides/notesSlide54.xml" ContentType="application/vnd.openxmlformats-officedocument.presentationml.notesSlide+xml"/>
  <Override PartName="/ppt/slideLayouts/slideLayout84.xml" ContentType="application/vnd.openxmlformats-officedocument.presentationml.slideLayout+xml"/>
  <Override PartName="/ppt/theme/theme8.xml" ContentType="application/vnd.openxmlformats-officedocument.theme+xml"/>
  <Override PartName="/ppt/tableStyles.xml" ContentType="application/vnd.openxmlformats-officedocument.presentationml.tableStyles+xml"/>
  <Override PartName="/ppt/notesSlides/notesSlide19.xml" ContentType="application/vnd.openxmlformats-officedocument.presentationml.notesSlide+xml"/>
  <Override PartName="/ppt/slideLayouts/slideLayout5.xml" ContentType="application/vnd.openxmlformats-officedocument.presentationml.slideLayout+xml"/>
  <Override PartName="/ppt/slides/slide38.xml" ContentType="application/vnd.openxmlformats-officedocument.presentationml.slide+xml"/>
  <Override PartName="/ppt/notesSlides/notesSlide32.xml" ContentType="application/vnd.openxmlformats-officedocument.presentationml.notesSlide+xml"/>
  <Override PartName="/ppt/slideLayouts/slideLayout49.xml" ContentType="application/vnd.openxmlformats-officedocument.presentationml.slideLayout+xml"/>
  <Override PartName="/ppt/slideLayouts/slideLayout62.xml" ContentType="application/vnd.openxmlformats-officedocument.presentationml.slideLayout+xml"/>
  <Default Extension="bin" ContentType="application/vnd.openxmlformats-officedocument.presentationml.printerSettings"/>
  <Override PartName="/ppt/notesSlides/notesSlide2.xml" ContentType="application/vnd.openxmlformats-officedocument.presentationml.notesSlide+xml"/>
  <Override PartName="/ppt/slides/slide4.xml" ContentType="application/vnd.openxmlformats-officedocument.presentationml.slide+xml"/>
  <Override PartName="/ppt/slides/slide16.xml" ContentType="application/vnd.openxmlformats-officedocument.presentationml.slide+xml"/>
  <Override PartName="/ppt/notesSlides/notesSlide10.xml" ContentType="application/vnd.openxmlformats-officedocument.presentationml.notesSlide+xml"/>
  <Override PartName="/ppt/slideLayouts/slideLayout27.xml" ContentType="application/vnd.openxmlformats-officedocument.presentationml.slideLayout+xml"/>
  <Override PartName="/ppt/notesSlides/notesSlide39.xml" ContentType="application/vnd.openxmlformats-officedocument.presentationml.notesSlide+xml"/>
  <Override PartName="/ppt/slides/slide58.xml" ContentType="application/vnd.openxmlformats-officedocument.presentationml.slide+xml"/>
  <Override PartName="/ppt/slides/slide71.xml" ContentType="application/vnd.openxmlformats-officedocument.presentationml.slide+xml"/>
  <Override PartName="/ppt/notesSlides/notesSlide52.xml" ContentType="application/vnd.openxmlformats-officedocument.presentationml.notesSlide+xml"/>
  <Override PartName="/ppt/slideLayouts/slideLayout69.xml" ContentType="application/vnd.openxmlformats-officedocument.presentationml.slideLayout+xml"/>
  <Override PartName="/ppt/slideLayouts/slideLayout82.xml" ContentType="application/vnd.openxmlformats-officedocument.presentationml.slideLayout+xml"/>
  <Override PartName="/ppt/notesSlides/notesSlide9.xml" ContentType="application/vnd.openxmlformats-officedocument.presentationml.notesSlide+xml"/>
  <Override PartName="/ppt/theme/theme6.xml" ContentType="application/vnd.openxmlformats-officedocument.theme+xml"/>
  <Override PartName="/ppt/notesSlides/notesSlide17.xml" ContentType="application/vnd.openxmlformats-officedocument.presentationml.notesSlide+xml"/>
  <Override PartName="/ppt/slideLayouts/slideLayout3.xml" ContentType="application/vnd.openxmlformats-officedocument.presentationml.slideLayout+xml"/>
  <Override PartName="/ppt/slides/slide36.xml" ContentType="application/vnd.openxmlformats-officedocument.presentationml.slide+xml"/>
  <Override PartName="/ppt/notesSlides/notesSlide30.xml" ContentType="application/vnd.openxmlformats-officedocument.presentationml.notesSlide+xml"/>
  <Override PartName="/ppt/slideLayouts/slideLayout47.xml" ContentType="application/vnd.openxmlformats-officedocument.presentationml.slideLayout+xml"/>
  <Override PartName="/ppt/slideLayouts/slideLayout60.xml" ContentType="application/vnd.openxmlformats-officedocument.presentationml.slideLayout+xml"/>
  <Override PartName="/ppt/slides/slide2.xml" ContentType="application/vnd.openxmlformats-officedocument.presentationml.slide+xml"/>
  <Override PartName="/ppt/slides/slide14.xml" ContentType="application/vnd.openxmlformats-officedocument.presentationml.slide+xml"/>
  <Override PartName="/ppt/slideLayouts/slideLayout25.xml" ContentType="application/vnd.openxmlformats-officedocument.presentationml.slideLayout+xml"/>
  <Override PartName="/ppt/notesSlides/notesSlide37.xml" ContentType="application/vnd.openxmlformats-officedocument.presentationml.notesSlide+xml"/>
  <Override PartName="/ppt/slides/slide56.xml" ContentType="application/vnd.openxmlformats-officedocument.presentationml.slide+xml"/>
  <Override PartName="/ppt/slideLayouts/slideLayout19.xml" ContentType="application/vnd.openxmlformats-officedocument.presentationml.slideLayout+xml"/>
  <Override PartName="/ppt/notesSlides/notesSlide50.xml" ContentType="application/vnd.openxmlformats-officedocument.presentationml.notesSlide+xml"/>
  <Override PartName="/ppt/slideLayouts/slideLayout67.xml" ContentType="application/vnd.openxmlformats-officedocument.presentationml.slideLayout+xml"/>
  <Override PartName="/ppt/slideLayouts/slideLayout80.xml" ContentType="application/vnd.openxmlformats-officedocument.presentationml.slideLayout+xml"/>
  <Override PartName="/ppt/theme/theme4.xml" ContentType="application/vnd.openxmlformats-officedocument.theme+xml"/>
  <Override PartName="/ppt/notesSlides/notesSlide15.xml" ContentType="application/vnd.openxmlformats-officedocument.presentationml.notesSlide+xml"/>
  <Override PartName="/ppt/slideLayouts/slideLayout1.xml" ContentType="application/vnd.openxmlformats-officedocument.presentationml.slideLayout+xml"/>
  <Override PartName="/ppt/slides/slide34.xml" ContentType="application/vnd.openxmlformats-officedocument.presentationml.slide+xml"/>
  <Override PartName="/ppt/slides/slide28.xml" ContentType="application/vnd.openxmlformats-officedocument.presentationml.slide+xml"/>
  <Override PartName="/ppt/slideLayouts/slideLayout45.xml" ContentType="application/vnd.openxmlformats-officedocument.presentationml.slideLayout+xml"/>
  <Override PartName="/ppt/slideLayouts/slideLayout39.xml" ContentType="application/vnd.openxmlformats-officedocument.presentationml.slideLayout+xml"/>
  <Default Extension="png" ContentType="image/png"/>
  <Override PartName="/ppt/slides/slide12.xml" ContentType="application/vnd.openxmlformats-officedocument.presentationml.slide+xml"/>
  <Default Extension="emf" ContentType="image/x-emf"/>
  <Override PartName="/ppt/slideLayouts/slideLayout23.xml" ContentType="application/vnd.openxmlformats-officedocument.presentationml.slideLayout+xml"/>
  <Override PartName="/ppt/slides/slide54.xml" ContentType="application/vnd.openxmlformats-officedocument.presentationml.slide+xml"/>
  <Override PartName="/ppt/slideLayouts/slideLayout17.xml" ContentType="application/vnd.openxmlformats-officedocument.presentationml.slideLayout+xml"/>
  <Default Extension="rels" ContentType="application/vnd.openxmlformats-package.relationships+xml"/>
  <Override PartName="/ppt/notesSlides/notesSlide29.xml" ContentType="application/vnd.openxmlformats-officedocument.presentationml.notesSlide+xml"/>
  <Override PartName="/ppt/slides/slide48.xml" ContentType="application/vnd.openxmlformats-officedocument.presentationml.slide+xml"/>
  <Override PartName="/ppt/slideLayouts/slideLayout65.xml" ContentType="application/vnd.openxmlformats-officedocument.presentationml.slideLayout+xml"/>
  <Override PartName="/ppt/slideLayouts/slideLayout59.xml" ContentType="application/vnd.openxmlformats-officedocument.presentationml.slideLayout+xml"/>
  <Override PartName="/ppt/theme/theme2.xml" ContentType="application/vnd.openxmlformats-officedocument.theme+xml"/>
  <Override PartName="/ppt/notesSlides/notesSlide13.xml" ContentType="application/vnd.openxmlformats-officedocument.presentationml.notesSlide+xml"/>
  <Override PartName="/ppt/slides/slide32.xml" ContentType="application/vnd.openxmlformats-officedocument.presentationml.slide+xml"/>
  <Override PartName="/ppt/slideLayouts/slideLayout43.xml" ContentType="application/vnd.openxmlformats-officedocument.presentationml.slideLayout+xml"/>
  <Override PartName="/ppt/slides/slide26.xml" ContentType="application/vnd.openxmlformats-officedocument.presentationml.slide+xml"/>
  <Override PartName="/ppt/slideLayouts/slideLayout37.xml" ContentType="application/vnd.openxmlformats-officedocument.presentationml.slideLayout+xml"/>
  <Override PartName="/ppt/slides/slide10.xml" ContentType="application/vnd.openxmlformats-officedocument.presentationml.slide+xml"/>
  <Override PartName="/ppt/slides/slide68.xml" ContentType="application/vnd.openxmlformats-officedocument.presentationml.slide+xml"/>
  <Override PartName="/ppt/notesSlides/notesSlide49.xml" ContentType="application/vnd.openxmlformats-officedocument.presentationml.notesSlide+xml"/>
  <Override PartName="/ppt/slideLayouts/slideLayout21.xml" ContentType="application/vnd.openxmlformats-officedocument.presentationml.slideLayout+xml"/>
  <Override PartName="/ppt/slideLayouts/slideLayout79.xml" ContentType="application/vnd.openxmlformats-officedocument.presentationml.slideLayout+xml"/>
  <Override PartName="/ppt/slides/slide52.xml" ContentType="application/vnd.openxmlformats-officedocument.presentationml.slide+xml"/>
  <Override PartName="/ppt/slideLayouts/slideLayout15.xml" ContentType="application/vnd.openxmlformats-officedocument.presentationml.slideLayout+xml"/>
  <Override PartName="/ppt/notesSlides/notesSlide27.xml" ContentType="application/vnd.openxmlformats-officedocument.presentationml.notesSlide+xml"/>
  <Override PartName="/ppt/slides/slide46.xml" ContentType="application/vnd.openxmlformats-officedocument.presentationml.slide+xml"/>
  <Override PartName="/ppt/presProps.xml" ContentType="application/vnd.openxmlformats-officedocument.presentationml.presProps+xml"/>
  <Override PartName="/ppt/slideLayouts/slideLayout57.xml" ContentType="application/vnd.openxmlformats-officedocument.presentationml.slideLayout+xml"/>
  <Override PartName="/ppt/notesSlides/notesSlide11.xml" ContentType="application/vnd.openxmlformats-officedocument.presentationml.notes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r:id="rId1"/>
    <p:sldMasterId r:id="rId2"/>
    <p:sldMasterId r:id="rId3"/>
    <p:sldMasterId r:id="rId4"/>
    <p:sldMasterId r:id="rId5"/>
    <p:sldMasterId r:id="rId6"/>
    <p:sldMasterId r:id="rId7"/>
    <p:sldMasterId r:id="rId8"/>
  </p:sldMasterIdLst>
  <p:notesMasterIdLst>
    <p:notesMasterId r:id="rId82"/>
  </p:notesMasterIdLst>
  <p:sldIdLst>
    <p:sldId id="257" r:id="rId9"/>
    <p:sldId id="268" r:id="rId10"/>
    <p:sldId id="410" r:id="rId11"/>
    <p:sldId id="393" r:id="rId12"/>
    <p:sldId id="395" r:id="rId13"/>
    <p:sldId id="396" r:id="rId14"/>
    <p:sldId id="397" r:id="rId15"/>
    <p:sldId id="399" r:id="rId16"/>
    <p:sldId id="402" r:id="rId17"/>
    <p:sldId id="404" r:id="rId18"/>
    <p:sldId id="405" r:id="rId19"/>
    <p:sldId id="411" r:id="rId20"/>
    <p:sldId id="408" r:id="rId21"/>
    <p:sldId id="373" r:id="rId22"/>
    <p:sldId id="374" r:id="rId23"/>
    <p:sldId id="412" r:id="rId24"/>
    <p:sldId id="413" r:id="rId25"/>
    <p:sldId id="414" r:id="rId26"/>
    <p:sldId id="375" r:id="rId27"/>
    <p:sldId id="376" r:id="rId28"/>
    <p:sldId id="377" r:id="rId29"/>
    <p:sldId id="378" r:id="rId30"/>
    <p:sldId id="379" r:id="rId31"/>
    <p:sldId id="380" r:id="rId32"/>
    <p:sldId id="381" r:id="rId33"/>
    <p:sldId id="382" r:id="rId34"/>
    <p:sldId id="383" r:id="rId35"/>
    <p:sldId id="384" r:id="rId36"/>
    <p:sldId id="385" r:id="rId37"/>
    <p:sldId id="386" r:id="rId38"/>
    <p:sldId id="387" r:id="rId39"/>
    <p:sldId id="390" r:id="rId40"/>
    <p:sldId id="388" r:id="rId41"/>
    <p:sldId id="389" r:id="rId42"/>
    <p:sldId id="263" r:id="rId43"/>
    <p:sldId id="260" r:id="rId44"/>
    <p:sldId id="272" r:id="rId45"/>
    <p:sldId id="273" r:id="rId46"/>
    <p:sldId id="274" r:id="rId47"/>
    <p:sldId id="275" r:id="rId48"/>
    <p:sldId id="276" r:id="rId49"/>
    <p:sldId id="352" r:id="rId50"/>
    <p:sldId id="277" r:id="rId51"/>
    <p:sldId id="353" r:id="rId52"/>
    <p:sldId id="354" r:id="rId53"/>
    <p:sldId id="355" r:id="rId54"/>
    <p:sldId id="288" r:id="rId55"/>
    <p:sldId id="278" r:id="rId56"/>
    <p:sldId id="279" r:id="rId57"/>
    <p:sldId id="280" r:id="rId58"/>
    <p:sldId id="281" r:id="rId59"/>
    <p:sldId id="282" r:id="rId60"/>
    <p:sldId id="283" r:id="rId61"/>
    <p:sldId id="284" r:id="rId62"/>
    <p:sldId id="285" r:id="rId63"/>
    <p:sldId id="286" r:id="rId64"/>
    <p:sldId id="356" r:id="rId65"/>
    <p:sldId id="357" r:id="rId66"/>
    <p:sldId id="358" r:id="rId67"/>
    <p:sldId id="359" r:id="rId68"/>
    <p:sldId id="360" r:id="rId69"/>
    <p:sldId id="361" r:id="rId70"/>
    <p:sldId id="362" r:id="rId71"/>
    <p:sldId id="363" r:id="rId72"/>
    <p:sldId id="364" r:id="rId73"/>
    <p:sldId id="365" r:id="rId74"/>
    <p:sldId id="366" r:id="rId75"/>
    <p:sldId id="367" r:id="rId76"/>
    <p:sldId id="368" r:id="rId77"/>
    <p:sldId id="369" r:id="rId78"/>
    <p:sldId id="370" r:id="rId79"/>
    <p:sldId id="371" r:id="rId80"/>
    <p:sldId id="372" r:id="rId81"/>
  </p:sldIdLst>
  <p:sldSz cx="9144000" cy="6858000" type="screen4x3"/>
  <p:notesSz cx="6858000" cy="91440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a="http://schemas.openxmlformats.org/drawingml/2006/main" xmlns:r="http://schemas.openxmlformats.org/officeDocument/2006/relationships" xmlns:p="http://schemas.openxmlformats.org/presentationml/2006/main" xmlns:p15="http://schemas.microsoft.com/office/powerpoint/2012/main" xmlns="" xmlns:mv="urn:schemas-microsoft-com:mac:vml" xmlns:mc="http://schemas.openxmlformats.org/markup-compatibility/2006">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75086E"/>
    <a:srgbClr val="64075D"/>
    <a:srgbClr val="FCC40D"/>
    <a:srgbClr val="F0E7F2"/>
    <a:srgbClr val="F2EAF5"/>
    <a:srgbClr val="F5F0F8"/>
  </p:clrMru>
  <p:extLst>
    <p:ext uri="{E76CE94A-603C-4142-B9EB-6D1370010A27}">
      <p14:discardImageEditData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0"/>
    </p:ext>
    <p:ext uri="{D31A062A-798A-4329-ABDD-BBA856620510}">
      <p14:defaultImageDpi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0"/>
    </p:ext>
    <p:ext uri="{FD5EFAAD-0ECE-453E-9831-46B23BE46B34}">
      <p15:chartTrackingRefBased xmlns:a="http://schemas.openxmlformats.org/drawingml/2006/main" xmlns:r="http://schemas.openxmlformats.org/officeDocument/2006/relationships" xmlns:p="http://schemas.openxmlformats.org/presentationml/2006/main" xmlns:p15="http://schemas.microsoft.com/office/powerpoint/2012/main" xmlns="" xmlns:mv="urn:schemas-microsoft-com:mac:vml" xmlns:mc="http://schemas.openxmlformats.org/markup-compatibility/2006"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showOutlineIcons="0">
    <p:restoredLeft sz="35969" autoAdjust="0"/>
    <p:restoredTop sz="86945" autoAdjust="0"/>
  </p:normalViewPr>
  <p:slideViewPr>
    <p:cSldViewPr snapToGrid="0" snapToObjects="1">
      <p:cViewPr varScale="1">
        <p:scale>
          <a:sx n="115" d="100"/>
          <a:sy n="115" d="100"/>
        </p:scale>
        <p:origin x="-1936" y="-10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Master" Target="slideMasters/slideMaster8.xml"/><Relationship Id="rId9" Type="http://schemas.openxmlformats.org/officeDocument/2006/relationships/slide" Target="slides/slide1.xml"/><Relationship Id="rId10" Type="http://schemas.openxmlformats.org/officeDocument/2006/relationships/slide" Target="slides/slide2.xml"/><Relationship Id="rId11" Type="http://schemas.openxmlformats.org/officeDocument/2006/relationships/slide" Target="slides/slide3.xml"/><Relationship Id="rId12" Type="http://schemas.openxmlformats.org/officeDocument/2006/relationships/slide" Target="slides/slide4.xml"/><Relationship Id="rId13" Type="http://schemas.openxmlformats.org/officeDocument/2006/relationships/slide" Target="slides/slide5.xml"/><Relationship Id="rId14" Type="http://schemas.openxmlformats.org/officeDocument/2006/relationships/slide" Target="slides/slide6.xml"/><Relationship Id="rId15" Type="http://schemas.openxmlformats.org/officeDocument/2006/relationships/slide" Target="slides/slide7.xml"/><Relationship Id="rId16" Type="http://schemas.openxmlformats.org/officeDocument/2006/relationships/slide" Target="slides/slide8.xml"/><Relationship Id="rId17" Type="http://schemas.openxmlformats.org/officeDocument/2006/relationships/slide" Target="slides/slide9.xml"/><Relationship Id="rId18" Type="http://schemas.openxmlformats.org/officeDocument/2006/relationships/slide" Target="slides/slide10.xml"/><Relationship Id="rId19" Type="http://schemas.openxmlformats.org/officeDocument/2006/relationships/slide" Target="slides/slide11.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slide" Target="slides/slide28.xml"/><Relationship Id="rId37" Type="http://schemas.openxmlformats.org/officeDocument/2006/relationships/slide" Target="slides/slide29.xml"/><Relationship Id="rId38" Type="http://schemas.openxmlformats.org/officeDocument/2006/relationships/slide" Target="slides/slide30.xml"/><Relationship Id="rId39" Type="http://schemas.openxmlformats.org/officeDocument/2006/relationships/slide" Target="slides/slide31.xml"/><Relationship Id="rId50" Type="http://schemas.openxmlformats.org/officeDocument/2006/relationships/slide" Target="slides/slide42.xml"/><Relationship Id="rId51" Type="http://schemas.openxmlformats.org/officeDocument/2006/relationships/slide" Target="slides/slide43.xml"/><Relationship Id="rId52" Type="http://schemas.openxmlformats.org/officeDocument/2006/relationships/slide" Target="slides/slide44.xml"/><Relationship Id="rId53" Type="http://schemas.openxmlformats.org/officeDocument/2006/relationships/slide" Target="slides/slide45.xml"/><Relationship Id="rId54" Type="http://schemas.openxmlformats.org/officeDocument/2006/relationships/slide" Target="slides/slide46.xml"/><Relationship Id="rId55" Type="http://schemas.openxmlformats.org/officeDocument/2006/relationships/slide" Target="slides/slide47.xml"/><Relationship Id="rId56" Type="http://schemas.openxmlformats.org/officeDocument/2006/relationships/slide" Target="slides/slide48.xml"/><Relationship Id="rId57" Type="http://schemas.openxmlformats.org/officeDocument/2006/relationships/slide" Target="slides/slide49.xml"/><Relationship Id="rId58" Type="http://schemas.openxmlformats.org/officeDocument/2006/relationships/slide" Target="slides/slide50.xml"/><Relationship Id="rId59" Type="http://schemas.openxmlformats.org/officeDocument/2006/relationships/slide" Target="slides/slide51.xml"/><Relationship Id="rId70" Type="http://schemas.openxmlformats.org/officeDocument/2006/relationships/slide" Target="slides/slide62.xml"/><Relationship Id="rId71" Type="http://schemas.openxmlformats.org/officeDocument/2006/relationships/slide" Target="slides/slide63.xml"/><Relationship Id="rId72" Type="http://schemas.openxmlformats.org/officeDocument/2006/relationships/slide" Target="slides/slide64.xml"/><Relationship Id="rId73" Type="http://schemas.openxmlformats.org/officeDocument/2006/relationships/slide" Target="slides/slide65.xml"/><Relationship Id="rId74" Type="http://schemas.openxmlformats.org/officeDocument/2006/relationships/slide" Target="slides/slide66.xml"/><Relationship Id="rId75" Type="http://schemas.openxmlformats.org/officeDocument/2006/relationships/slide" Target="slides/slide67.xml"/><Relationship Id="rId76" Type="http://schemas.openxmlformats.org/officeDocument/2006/relationships/slide" Target="slides/slide68.xml"/><Relationship Id="rId77" Type="http://schemas.openxmlformats.org/officeDocument/2006/relationships/slide" Target="slides/slide69.xml"/><Relationship Id="rId78" Type="http://schemas.openxmlformats.org/officeDocument/2006/relationships/slide" Target="slides/slide70.xml"/><Relationship Id="rId79" Type="http://schemas.openxmlformats.org/officeDocument/2006/relationships/slide" Target="slides/slide71.xml"/><Relationship Id="rId20" Type="http://schemas.openxmlformats.org/officeDocument/2006/relationships/slide" Target="slides/slide12.xml"/><Relationship Id="rId21" Type="http://schemas.openxmlformats.org/officeDocument/2006/relationships/slide" Target="slides/slide13.xml"/><Relationship Id="rId22" Type="http://schemas.openxmlformats.org/officeDocument/2006/relationships/slide" Target="slides/slide14.xml"/><Relationship Id="rId23" Type="http://schemas.openxmlformats.org/officeDocument/2006/relationships/slide" Target="slides/slide15.xml"/><Relationship Id="rId24" Type="http://schemas.openxmlformats.org/officeDocument/2006/relationships/slide" Target="slides/slide16.xml"/><Relationship Id="rId25" Type="http://schemas.openxmlformats.org/officeDocument/2006/relationships/slide" Target="slides/slide17.xml"/><Relationship Id="rId26" Type="http://schemas.openxmlformats.org/officeDocument/2006/relationships/slide" Target="slides/slide18.xml"/><Relationship Id="rId27" Type="http://schemas.openxmlformats.org/officeDocument/2006/relationships/slide" Target="slides/slide19.xml"/><Relationship Id="rId28" Type="http://schemas.openxmlformats.org/officeDocument/2006/relationships/slide" Target="slides/slide20.xml"/><Relationship Id="rId29" Type="http://schemas.openxmlformats.org/officeDocument/2006/relationships/slide" Target="slides/slide21.xml"/><Relationship Id="rId40" Type="http://schemas.openxmlformats.org/officeDocument/2006/relationships/slide" Target="slides/slide32.xml"/><Relationship Id="rId41" Type="http://schemas.openxmlformats.org/officeDocument/2006/relationships/slide" Target="slides/slide33.xml"/><Relationship Id="rId42" Type="http://schemas.openxmlformats.org/officeDocument/2006/relationships/slide" Target="slides/slide34.xml"/><Relationship Id="rId43" Type="http://schemas.openxmlformats.org/officeDocument/2006/relationships/slide" Target="slides/slide35.xml"/><Relationship Id="rId44" Type="http://schemas.openxmlformats.org/officeDocument/2006/relationships/slide" Target="slides/slide36.xml"/><Relationship Id="rId45" Type="http://schemas.openxmlformats.org/officeDocument/2006/relationships/slide" Target="slides/slide37.xml"/><Relationship Id="rId46" Type="http://schemas.openxmlformats.org/officeDocument/2006/relationships/slide" Target="slides/slide38.xml"/><Relationship Id="rId47" Type="http://schemas.openxmlformats.org/officeDocument/2006/relationships/slide" Target="slides/slide39.xml"/><Relationship Id="rId48" Type="http://schemas.openxmlformats.org/officeDocument/2006/relationships/slide" Target="slides/slide40.xml"/><Relationship Id="rId49" Type="http://schemas.openxmlformats.org/officeDocument/2006/relationships/slide" Target="slides/slide41.xml"/><Relationship Id="rId60" Type="http://schemas.openxmlformats.org/officeDocument/2006/relationships/slide" Target="slides/slide52.xml"/><Relationship Id="rId61" Type="http://schemas.openxmlformats.org/officeDocument/2006/relationships/slide" Target="slides/slide53.xml"/><Relationship Id="rId62" Type="http://schemas.openxmlformats.org/officeDocument/2006/relationships/slide" Target="slides/slide54.xml"/><Relationship Id="rId63" Type="http://schemas.openxmlformats.org/officeDocument/2006/relationships/slide" Target="slides/slide55.xml"/><Relationship Id="rId64" Type="http://schemas.openxmlformats.org/officeDocument/2006/relationships/slide" Target="slides/slide56.xml"/><Relationship Id="rId65" Type="http://schemas.openxmlformats.org/officeDocument/2006/relationships/slide" Target="slides/slide57.xml"/><Relationship Id="rId66" Type="http://schemas.openxmlformats.org/officeDocument/2006/relationships/slide" Target="slides/slide58.xml"/><Relationship Id="rId67" Type="http://schemas.openxmlformats.org/officeDocument/2006/relationships/slide" Target="slides/slide59.xml"/><Relationship Id="rId68" Type="http://schemas.openxmlformats.org/officeDocument/2006/relationships/slide" Target="slides/slide60.xml"/><Relationship Id="rId69" Type="http://schemas.openxmlformats.org/officeDocument/2006/relationships/slide" Target="slides/slide61.xml"/><Relationship Id="rId80" Type="http://schemas.openxmlformats.org/officeDocument/2006/relationships/slide" Target="slides/slide72.xml"/><Relationship Id="rId81" Type="http://schemas.openxmlformats.org/officeDocument/2006/relationships/slide" Target="slides/slide73.xml"/><Relationship Id="rId82" Type="http://schemas.openxmlformats.org/officeDocument/2006/relationships/notesMaster" Target="notesMasters/notesMaster1.xml"/><Relationship Id="rId83" Type="http://schemas.openxmlformats.org/officeDocument/2006/relationships/printerSettings" Target="printerSettings/printerSettings1.bin"/><Relationship Id="rId84" Type="http://schemas.openxmlformats.org/officeDocument/2006/relationships/presProps" Target="presProps.xml"/><Relationship Id="rId85" Type="http://schemas.openxmlformats.org/officeDocument/2006/relationships/viewProps" Target="viewProps.xml"/><Relationship Id="rId86" Type="http://schemas.openxmlformats.org/officeDocument/2006/relationships/theme" Target="theme/theme1.xml"/><Relationship Id="rId8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_tradnl"/>
          </a:p>
        </p:txBody>
      </p:sp>
      <p:sp>
        <p:nvSpPr>
          <p:cNvPr id="3" name="Marcador de fech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CD6711F-6BCA-1F4C-A070-3E51EE8E1A74}" type="datetimeFigureOut">
              <a:rPr lang="es-ES" smtClean="0"/>
              <a:pPr/>
              <a:t>29/9/17</a:t>
            </a:fld>
            <a:endParaRPr lang="es-ES_tradnl"/>
          </a:p>
        </p:txBody>
      </p:sp>
      <p:sp>
        <p:nvSpPr>
          <p:cNvPr id="4" name="Marcador de imagen d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_tradnl"/>
          </a:p>
        </p:txBody>
      </p:sp>
      <p:sp>
        <p:nvSpPr>
          <p:cNvPr id="5" name="Marcador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6" name="Marcador de pie de pá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_tradnl"/>
          </a:p>
        </p:txBody>
      </p:sp>
      <p:sp>
        <p:nvSpPr>
          <p:cNvPr id="7" name="Marcador de número de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BDC97F-0FE5-2D4B-83DD-AC8F8958D5B5}" type="slidenum">
              <a:rPr lang="es-ES_tradnl" smtClean="0"/>
              <a:pPr/>
              <a:t>‹Nr.›</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27482857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 Id="rId3" Type="http://schemas.openxmlformats.org/officeDocument/2006/relationships/image" Target="../media/image14.jpeg"/></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indent="0">
              <a:buFont typeface="Arial" charset="0"/>
              <a:buNone/>
            </a:pPr>
            <a:r>
              <a:rPr lang="es-ES_tradnl" sz="1200" b="1" kern="1200" dirty="0" smtClean="0">
                <a:solidFill>
                  <a:schemeClr val="tx1"/>
                </a:solidFill>
                <a:effectLst/>
                <a:latin typeface="+mn-lt"/>
                <a:ea typeface="+mn-ea"/>
                <a:cs typeface="+mn-cs"/>
              </a:rPr>
              <a:t>Bibliografía:</a:t>
            </a:r>
          </a:p>
          <a:p>
            <a:pPr marL="171450" indent="-171450">
              <a:buFont typeface="Arial" charset="0"/>
              <a:buChar char="•"/>
            </a:pPr>
            <a:r>
              <a:rPr lang="es-ES_tradnl" sz="1200" b="0" kern="1200" dirty="0" err="1" smtClean="0">
                <a:solidFill>
                  <a:schemeClr val="tx1"/>
                </a:solidFill>
                <a:effectLst/>
                <a:latin typeface="+mn-lt"/>
                <a:ea typeface="+mn-ea"/>
                <a:cs typeface="+mn-cs"/>
              </a:rPr>
              <a:t>García</a:t>
            </a:r>
            <a:r>
              <a:rPr lang="es-ES_tradnl" sz="1200" b="0" kern="1200" dirty="0" smtClean="0">
                <a:solidFill>
                  <a:schemeClr val="tx1"/>
                </a:solidFill>
                <a:effectLst/>
                <a:latin typeface="+mn-lt"/>
                <a:ea typeface="+mn-ea"/>
                <a:cs typeface="+mn-cs"/>
              </a:rPr>
              <a:t> Alfonso P, </a:t>
            </a:r>
            <a:r>
              <a:rPr lang="es-ES_tradnl" sz="1200" b="0" kern="1200" dirty="0" err="1" smtClean="0">
                <a:solidFill>
                  <a:schemeClr val="tx1"/>
                </a:solidFill>
                <a:effectLst/>
                <a:latin typeface="+mn-lt"/>
                <a:ea typeface="+mn-ea"/>
                <a:cs typeface="+mn-cs"/>
              </a:rPr>
              <a:t>Páez</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Ramírez</a:t>
            </a:r>
            <a:r>
              <a:rPr lang="es-ES_tradnl" sz="1200" b="0" kern="1200" dirty="0" smtClean="0">
                <a:solidFill>
                  <a:schemeClr val="tx1"/>
                </a:solidFill>
                <a:effectLst/>
                <a:latin typeface="+mn-lt"/>
                <a:ea typeface="+mn-ea"/>
                <a:cs typeface="+mn-cs"/>
              </a:rPr>
              <a:t> S, </a:t>
            </a:r>
            <a:r>
              <a:rPr lang="es-ES_tradnl" sz="1200" b="0" kern="1200" dirty="0" err="1" smtClean="0">
                <a:solidFill>
                  <a:schemeClr val="tx1"/>
                </a:solidFill>
                <a:effectLst/>
                <a:latin typeface="+mn-lt"/>
                <a:ea typeface="+mn-ea"/>
                <a:cs typeface="+mn-cs"/>
              </a:rPr>
              <a:t>Muñoz</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Martín</a:t>
            </a:r>
            <a:r>
              <a:rPr lang="es-ES_tradnl" sz="1200" b="0" kern="1200" dirty="0" smtClean="0">
                <a:solidFill>
                  <a:schemeClr val="tx1"/>
                </a:solidFill>
                <a:effectLst/>
                <a:latin typeface="+mn-lt"/>
                <a:ea typeface="+mn-ea"/>
                <a:cs typeface="+mn-cs"/>
              </a:rPr>
              <a:t> A. Manual SEOM cui- dados continuos. 2a </a:t>
            </a:r>
            <a:r>
              <a:rPr lang="es-ES_tradnl" sz="1200" b="0" kern="1200" dirty="0" err="1" smtClean="0">
                <a:solidFill>
                  <a:schemeClr val="tx1"/>
                </a:solidFill>
                <a:effectLst/>
                <a:latin typeface="+mn-lt"/>
                <a:ea typeface="+mn-ea"/>
                <a:cs typeface="+mn-cs"/>
              </a:rPr>
              <a:t>Edicion</a:t>
            </a:r>
            <a:r>
              <a:rPr lang="es-ES_tradnl" sz="1200" b="0" kern="1200" dirty="0" smtClean="0">
                <a:solidFill>
                  <a:schemeClr val="tx1"/>
                </a:solidFill>
                <a:effectLst/>
                <a:latin typeface="+mn-lt"/>
                <a:ea typeface="+mn-ea"/>
                <a:cs typeface="+mn-cs"/>
              </a:rPr>
              <a:t>. Sociedad </a:t>
            </a:r>
            <a:r>
              <a:rPr lang="es-ES_tradnl" sz="1200" b="0" kern="1200" dirty="0" err="1" smtClean="0">
                <a:solidFill>
                  <a:schemeClr val="tx1"/>
                </a:solidFill>
                <a:effectLst/>
                <a:latin typeface="+mn-lt"/>
                <a:ea typeface="+mn-ea"/>
                <a:cs typeface="+mn-cs"/>
              </a:rPr>
              <a:t>Española</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Oncología</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Médica</a:t>
            </a:r>
            <a:r>
              <a:rPr lang="es-ES_tradnl" sz="1200" b="0" kern="1200" dirty="0" smtClean="0">
                <a:solidFill>
                  <a:schemeClr val="tx1"/>
                </a:solidFill>
                <a:effectLst/>
                <a:latin typeface="+mn-lt"/>
                <a:ea typeface="+mn-ea"/>
                <a:cs typeface="+mn-cs"/>
              </a:rPr>
              <a:t> 2014:65-72. </a:t>
            </a:r>
          </a:p>
          <a:p>
            <a:pPr marL="171450" indent="-171450">
              <a:buFont typeface="Arial" charset="0"/>
              <a:buChar char="•"/>
            </a:pPr>
            <a:r>
              <a:rPr lang="es-ES_tradnl" sz="1200" b="0" kern="1200" dirty="0" err="1" smtClean="0">
                <a:solidFill>
                  <a:schemeClr val="tx1"/>
                </a:solidFill>
                <a:effectLst/>
                <a:latin typeface="+mn-lt"/>
                <a:ea typeface="+mn-ea"/>
                <a:cs typeface="+mn-cs"/>
              </a:rPr>
              <a:t>Gómez</a:t>
            </a:r>
            <a:r>
              <a:rPr lang="es-ES_tradnl" sz="1200" b="0" kern="1200" dirty="0" smtClean="0">
                <a:solidFill>
                  <a:schemeClr val="tx1"/>
                </a:solidFill>
                <a:effectLst/>
                <a:latin typeface="+mn-lt"/>
                <a:ea typeface="+mn-ea"/>
                <a:cs typeface="+mn-cs"/>
              </a:rPr>
              <a:t> Bernal A. Tratamiento </a:t>
            </a:r>
            <a:r>
              <a:rPr lang="es-ES_tradnl" sz="1200" b="0" kern="1200" dirty="0" err="1" smtClean="0">
                <a:solidFill>
                  <a:schemeClr val="tx1"/>
                </a:solidFill>
                <a:effectLst/>
                <a:latin typeface="+mn-lt"/>
                <a:ea typeface="+mn-ea"/>
                <a:cs typeface="+mn-cs"/>
              </a:rPr>
              <a:t>sistémico</a:t>
            </a:r>
            <a:r>
              <a:rPr lang="es-ES_tradnl" sz="1200" b="0" kern="1200" dirty="0" smtClean="0">
                <a:solidFill>
                  <a:schemeClr val="tx1"/>
                </a:solidFill>
                <a:effectLst/>
                <a:latin typeface="+mn-lt"/>
                <a:ea typeface="+mn-ea"/>
                <a:cs typeface="+mn-cs"/>
              </a:rPr>
              <a:t> del </a:t>
            </a:r>
            <a:r>
              <a:rPr lang="es-ES_tradnl" sz="1200" b="0" kern="1200" dirty="0" err="1" smtClean="0">
                <a:solidFill>
                  <a:schemeClr val="tx1"/>
                </a:solidFill>
                <a:effectLst/>
                <a:latin typeface="+mn-lt"/>
                <a:ea typeface="+mn-ea"/>
                <a:cs typeface="+mn-cs"/>
              </a:rPr>
              <a:t>cáncer</a:t>
            </a:r>
            <a:r>
              <a:rPr lang="es-ES_tradnl" sz="1200" b="0" kern="1200" dirty="0" smtClean="0">
                <a:solidFill>
                  <a:schemeClr val="tx1"/>
                </a:solidFill>
                <a:effectLst/>
                <a:latin typeface="+mn-lt"/>
                <a:ea typeface="+mn-ea"/>
                <a:cs typeface="+mn-cs"/>
              </a:rPr>
              <a:t>. Quimioterapia. En: Cruz </a:t>
            </a:r>
            <a:r>
              <a:rPr lang="es-ES_tradnl" sz="1200" b="0" kern="1200" dirty="0" err="1" smtClean="0">
                <a:solidFill>
                  <a:schemeClr val="tx1"/>
                </a:solidFill>
                <a:effectLst/>
                <a:latin typeface="+mn-lt"/>
                <a:ea typeface="+mn-ea"/>
                <a:cs typeface="+mn-cs"/>
              </a:rPr>
              <a:t>Hernández</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JJ.Oncologia</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Clínica</a:t>
            </a:r>
            <a:r>
              <a:rPr lang="es-ES_tradnl" sz="1200" b="0" kern="1200" dirty="0" smtClean="0">
                <a:solidFill>
                  <a:schemeClr val="tx1"/>
                </a:solidFill>
                <a:effectLst/>
                <a:latin typeface="+mn-lt"/>
                <a:ea typeface="+mn-ea"/>
                <a:cs typeface="+mn-cs"/>
              </a:rPr>
              <a:t>. 5a Ed Madrid. Aula </a:t>
            </a:r>
            <a:r>
              <a:rPr lang="es-ES_tradnl" sz="1200" b="0" kern="1200" dirty="0" err="1" smtClean="0">
                <a:solidFill>
                  <a:schemeClr val="tx1"/>
                </a:solidFill>
                <a:effectLst/>
                <a:latin typeface="+mn-lt"/>
                <a:ea typeface="+mn-ea"/>
                <a:cs typeface="+mn-cs"/>
              </a:rPr>
              <a:t>Médica</a:t>
            </a:r>
            <a:r>
              <a:rPr lang="es-ES_tradnl" sz="1200" b="0" kern="1200" dirty="0" smtClean="0">
                <a:solidFill>
                  <a:schemeClr val="tx1"/>
                </a:solidFill>
                <a:effectLst/>
                <a:latin typeface="+mn-lt"/>
                <a:ea typeface="+mn-ea"/>
                <a:cs typeface="+mn-cs"/>
              </a:rPr>
              <a:t> 2012:153-169. </a:t>
            </a:r>
          </a:p>
          <a:p>
            <a:pPr marL="171450" indent="-171450">
              <a:buFont typeface="Arial" charset="0"/>
              <a:buChar char="•"/>
            </a:pPr>
            <a:r>
              <a:rPr lang="es-ES_tradnl" sz="1200" b="0" kern="1200" dirty="0" err="1" smtClean="0">
                <a:solidFill>
                  <a:schemeClr val="tx1"/>
                </a:solidFill>
                <a:effectLst/>
                <a:latin typeface="+mn-lt"/>
                <a:ea typeface="+mn-ea"/>
                <a:cs typeface="+mn-cs"/>
              </a:rPr>
              <a:t>Burrand</a:t>
            </a:r>
            <a:r>
              <a:rPr lang="es-ES_tradnl" sz="1200" b="0" kern="1200" dirty="0" smtClean="0">
                <a:solidFill>
                  <a:schemeClr val="tx1"/>
                </a:solidFill>
                <a:effectLst/>
                <a:latin typeface="+mn-lt"/>
                <a:ea typeface="+mn-ea"/>
                <a:cs typeface="+mn-cs"/>
              </a:rPr>
              <a:t> HA More MJ, Andersen J </a:t>
            </a:r>
            <a:r>
              <a:rPr lang="es-ES_tradnl" sz="1200" b="0" i="1" kern="1200" dirty="0" smtClean="0">
                <a:solidFill>
                  <a:schemeClr val="tx1"/>
                </a:solidFill>
                <a:effectLst/>
                <a:latin typeface="+mn-lt"/>
                <a:ea typeface="+mn-ea"/>
                <a:cs typeface="+mn-cs"/>
              </a:rPr>
              <a:t>et al. </a:t>
            </a:r>
            <a:r>
              <a:rPr lang="es-ES_tradnl" sz="1200" b="0" kern="1200" dirty="0" err="1" smtClean="0">
                <a:solidFill>
                  <a:schemeClr val="tx1"/>
                </a:solidFill>
                <a:effectLst/>
                <a:latin typeface="+mn-lt"/>
                <a:ea typeface="+mn-ea"/>
                <a:cs typeface="+mn-cs"/>
              </a:rPr>
              <a:t>Improvements</a:t>
            </a:r>
            <a:r>
              <a:rPr lang="es-ES_tradnl" sz="1200" b="0" kern="1200" dirty="0" smtClean="0">
                <a:solidFill>
                  <a:schemeClr val="tx1"/>
                </a:solidFill>
                <a:effectLst/>
                <a:latin typeface="+mn-lt"/>
                <a:ea typeface="+mn-ea"/>
                <a:cs typeface="+mn-cs"/>
              </a:rPr>
              <a:t> in </a:t>
            </a:r>
            <a:r>
              <a:rPr lang="es-ES_tradnl" sz="1200" b="0" kern="1200" dirty="0" err="1" smtClean="0">
                <a:solidFill>
                  <a:schemeClr val="tx1"/>
                </a:solidFill>
                <a:effectLst/>
                <a:latin typeface="+mn-lt"/>
                <a:ea typeface="+mn-ea"/>
                <a:cs typeface="+mn-cs"/>
              </a:rPr>
              <a:t>survival</a:t>
            </a:r>
            <a:r>
              <a:rPr lang="es-ES_tradnl" sz="1200" b="0" kern="1200" dirty="0" smtClean="0">
                <a:solidFill>
                  <a:schemeClr val="tx1"/>
                </a:solidFill>
                <a:effectLst/>
                <a:latin typeface="+mn-lt"/>
                <a:ea typeface="+mn-ea"/>
                <a:cs typeface="+mn-cs"/>
              </a:rPr>
              <a:t> and </a:t>
            </a:r>
            <a:r>
              <a:rPr lang="es-ES_tradnl" sz="1200" b="0" kern="1200" dirty="0" err="1" smtClean="0">
                <a:solidFill>
                  <a:schemeClr val="tx1"/>
                </a:solidFill>
                <a:effectLst/>
                <a:latin typeface="+mn-lt"/>
                <a:ea typeface="+mn-ea"/>
                <a:cs typeface="+mn-cs"/>
              </a:rPr>
              <a:t>clinical</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benefit</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with</a:t>
            </a:r>
            <a:r>
              <a:rPr lang="es-ES_tradnl" sz="1200" b="0" kern="1200" baseline="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gemcitabina</a:t>
            </a:r>
            <a:r>
              <a:rPr lang="es-ES_tradnl" sz="1200" b="0" kern="1200" dirty="0" smtClean="0">
                <a:solidFill>
                  <a:schemeClr val="tx1"/>
                </a:solidFill>
                <a:effectLst/>
                <a:latin typeface="+mn-lt"/>
                <a:ea typeface="+mn-ea"/>
                <a:cs typeface="+mn-cs"/>
              </a:rPr>
              <a:t> as </a:t>
            </a:r>
            <a:r>
              <a:rPr lang="es-ES_tradnl" sz="1200" b="0" kern="1200" dirty="0" err="1" smtClean="0">
                <a:solidFill>
                  <a:schemeClr val="tx1"/>
                </a:solidFill>
                <a:effectLst/>
                <a:latin typeface="+mn-lt"/>
                <a:ea typeface="+mn-ea"/>
                <a:cs typeface="+mn-cs"/>
              </a:rPr>
              <a:t>first</a:t>
            </a:r>
            <a:r>
              <a:rPr lang="es-ES_tradnl" sz="1200" b="0" kern="1200" dirty="0" smtClean="0">
                <a:solidFill>
                  <a:schemeClr val="tx1"/>
                </a:solidFill>
                <a:effectLst/>
                <a:latin typeface="+mn-lt"/>
                <a:ea typeface="+mn-ea"/>
                <a:cs typeface="+mn-cs"/>
              </a:rPr>
              <a:t> line </a:t>
            </a:r>
            <a:r>
              <a:rPr lang="es-ES_tradnl" sz="1200" b="0" kern="1200" dirty="0" err="1" smtClean="0">
                <a:solidFill>
                  <a:schemeClr val="tx1"/>
                </a:solidFill>
                <a:effectLst/>
                <a:latin typeface="+mn-lt"/>
                <a:ea typeface="+mn-ea"/>
                <a:cs typeface="+mn-cs"/>
              </a:rPr>
              <a:t>therapy</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for</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patients</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with</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advanced</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pancreas</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cancer</a:t>
            </a:r>
            <a:r>
              <a:rPr lang="es-ES_tradnl" sz="1200" b="0" kern="1200" dirty="0" smtClean="0">
                <a:solidFill>
                  <a:schemeClr val="tx1"/>
                </a:solidFill>
                <a:effectLst/>
                <a:latin typeface="+mn-lt"/>
                <a:ea typeface="+mn-ea"/>
                <a:cs typeface="+mn-cs"/>
              </a:rPr>
              <a:t>: a </a:t>
            </a:r>
            <a:r>
              <a:rPr lang="es-ES_tradnl" sz="1200" b="0" kern="1200" dirty="0" err="1" smtClean="0">
                <a:solidFill>
                  <a:schemeClr val="tx1"/>
                </a:solidFill>
                <a:effectLst/>
                <a:latin typeface="+mn-lt"/>
                <a:ea typeface="+mn-ea"/>
                <a:cs typeface="+mn-cs"/>
              </a:rPr>
              <a:t>randomized</a:t>
            </a:r>
            <a:r>
              <a:rPr lang="es-ES_tradnl" sz="1200" b="0" kern="1200" dirty="0" smtClean="0">
                <a:solidFill>
                  <a:schemeClr val="tx1"/>
                </a:solidFill>
                <a:effectLst/>
                <a:latin typeface="+mn-lt"/>
                <a:ea typeface="+mn-ea"/>
                <a:cs typeface="+mn-cs"/>
              </a:rPr>
              <a:t> trial. </a:t>
            </a:r>
            <a:r>
              <a:rPr lang="es-ES_tradnl" sz="1200" b="0" kern="1200" dirty="0" err="1" smtClean="0">
                <a:solidFill>
                  <a:schemeClr val="tx1"/>
                </a:solidFill>
                <a:effectLst/>
                <a:latin typeface="+mn-lt"/>
                <a:ea typeface="+mn-ea"/>
                <a:cs typeface="+mn-cs"/>
              </a:rPr>
              <a:t>JClin</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Oncol</a:t>
            </a:r>
            <a:r>
              <a:rPr lang="es-ES_tradnl" sz="1200" b="0" kern="1200" dirty="0" smtClean="0">
                <a:solidFill>
                  <a:schemeClr val="tx1"/>
                </a:solidFill>
                <a:effectLst/>
                <a:latin typeface="+mn-lt"/>
                <a:ea typeface="+mn-ea"/>
                <a:cs typeface="+mn-cs"/>
              </a:rPr>
              <a:t> 1997;15:2403-13. </a:t>
            </a:r>
          </a:p>
          <a:p>
            <a:endParaRPr lang="es-ES_tradnl" dirty="0"/>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5</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903911794"/>
      </p:ext>
    </p:extLst>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b="1" dirty="0" smtClean="0"/>
              <a:t>Bibliografía:</a:t>
            </a:r>
          </a:p>
          <a:p>
            <a:r>
              <a:rPr lang="es-ES_tradnl" sz="1200" b="0" kern="1200" dirty="0" smtClean="0">
                <a:solidFill>
                  <a:schemeClr val="tx1"/>
                </a:solidFill>
                <a:effectLst/>
                <a:latin typeface="+mn-lt"/>
                <a:ea typeface="+mn-ea"/>
                <a:cs typeface="+mn-cs"/>
              </a:rPr>
              <a:t>Lo SH. Hormonal </a:t>
            </a:r>
            <a:r>
              <a:rPr lang="es-ES_tradnl" sz="1200" b="0" kern="1200" dirty="0" err="1" smtClean="0">
                <a:solidFill>
                  <a:schemeClr val="tx1"/>
                </a:solidFill>
                <a:effectLst/>
                <a:latin typeface="+mn-lt"/>
                <a:ea typeface="+mn-ea"/>
                <a:cs typeface="+mn-cs"/>
              </a:rPr>
              <a:t>therapy</a:t>
            </a:r>
            <a:r>
              <a:rPr lang="es-ES_tradnl" sz="1200" b="0" kern="1200" dirty="0" smtClean="0">
                <a:solidFill>
                  <a:schemeClr val="tx1"/>
                </a:solidFill>
                <a:effectLst/>
                <a:latin typeface="+mn-lt"/>
                <a:ea typeface="+mn-ea"/>
                <a:cs typeface="+mn-cs"/>
              </a:rPr>
              <a:t> and </a:t>
            </a:r>
            <a:r>
              <a:rPr lang="es-ES_tradnl" sz="1200" b="0" kern="1200" dirty="0" err="1" smtClean="0">
                <a:solidFill>
                  <a:schemeClr val="tx1"/>
                </a:solidFill>
                <a:effectLst/>
                <a:latin typeface="+mn-lt"/>
                <a:ea typeface="+mn-ea"/>
                <a:cs typeface="+mn-cs"/>
              </a:rPr>
              <a:t>targeted</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therapy</a:t>
            </a:r>
            <a:r>
              <a:rPr lang="es-ES_tradnl" sz="1200" b="0" kern="1200" dirty="0" smtClean="0">
                <a:solidFill>
                  <a:schemeClr val="tx1"/>
                </a:solidFill>
                <a:effectLst/>
                <a:latin typeface="+mn-lt"/>
                <a:ea typeface="+mn-ea"/>
                <a:cs typeface="+mn-cs"/>
              </a:rPr>
              <a:t> in </a:t>
            </a:r>
            <a:r>
              <a:rPr lang="es-ES_tradnl" sz="1200" b="0" kern="1200" dirty="0" err="1" smtClean="0">
                <a:solidFill>
                  <a:schemeClr val="tx1"/>
                </a:solidFill>
                <a:effectLst/>
                <a:latin typeface="+mn-lt"/>
                <a:ea typeface="+mn-ea"/>
                <a:cs typeface="+mn-cs"/>
              </a:rPr>
              <a:t>palliative</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cancer</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care</a:t>
            </a:r>
            <a:r>
              <a:rPr lang="es-ES_tradnl" sz="1200" b="0" kern="1200" dirty="0" smtClean="0">
                <a:solidFill>
                  <a:schemeClr val="tx1"/>
                </a:solidFill>
                <a:effectLst/>
                <a:latin typeface="+mn-lt"/>
                <a:ea typeface="+mn-ea"/>
                <a:cs typeface="+mn-cs"/>
              </a:rPr>
              <a:t>. HKSPM </a:t>
            </a:r>
            <a:r>
              <a:rPr lang="es-ES_tradnl" sz="1200" b="0" kern="1200" dirty="0" err="1" smtClean="0">
                <a:solidFill>
                  <a:schemeClr val="tx1"/>
                </a:solidFill>
                <a:effectLst/>
                <a:latin typeface="+mn-lt"/>
                <a:ea typeface="+mn-ea"/>
                <a:cs typeface="+mn-cs"/>
              </a:rPr>
              <a:t>Newsletter</a:t>
            </a:r>
            <a:r>
              <a:rPr lang="es-ES_tradnl" sz="1200" b="0" kern="1200" dirty="0" smtClean="0">
                <a:solidFill>
                  <a:schemeClr val="tx1"/>
                </a:solidFill>
                <a:effectLst/>
                <a:latin typeface="+mn-lt"/>
                <a:ea typeface="+mn-ea"/>
                <a:cs typeface="+mn-cs"/>
              </a:rPr>
              <a:t> 2007:1417. </a:t>
            </a:r>
          </a:p>
          <a:p>
            <a:r>
              <a:rPr lang="es-ES_tradnl" sz="1200" b="0" kern="1200" dirty="0" err="1" smtClean="0">
                <a:solidFill>
                  <a:schemeClr val="tx1"/>
                </a:solidFill>
                <a:effectLst/>
                <a:latin typeface="+mn-lt"/>
                <a:ea typeface="+mn-ea"/>
                <a:cs typeface="+mn-cs"/>
              </a:rPr>
              <a:t>Oberg</a:t>
            </a:r>
            <a:r>
              <a:rPr lang="es-ES_tradnl" sz="1200" b="0" kern="1200" dirty="0" smtClean="0">
                <a:solidFill>
                  <a:schemeClr val="tx1"/>
                </a:solidFill>
                <a:effectLst/>
                <a:latin typeface="+mn-lt"/>
                <a:ea typeface="+mn-ea"/>
                <a:cs typeface="+mn-cs"/>
              </a:rPr>
              <a:t> K, </a:t>
            </a:r>
            <a:r>
              <a:rPr lang="es-ES_tradnl" sz="1200" b="0" kern="1200" dirty="0" err="1" smtClean="0">
                <a:solidFill>
                  <a:schemeClr val="tx1"/>
                </a:solidFill>
                <a:effectLst/>
                <a:latin typeface="+mn-lt"/>
                <a:ea typeface="+mn-ea"/>
                <a:cs typeface="+mn-cs"/>
              </a:rPr>
              <a:t>Hellman</a:t>
            </a:r>
            <a:r>
              <a:rPr lang="es-ES_tradnl" sz="1200" b="0" kern="1200" dirty="0" smtClean="0">
                <a:solidFill>
                  <a:schemeClr val="tx1"/>
                </a:solidFill>
                <a:effectLst/>
                <a:latin typeface="+mn-lt"/>
                <a:ea typeface="+mn-ea"/>
                <a:cs typeface="+mn-cs"/>
              </a:rPr>
              <a:t> P, </a:t>
            </a:r>
            <a:r>
              <a:rPr lang="es-ES_tradnl" sz="1200" b="0" kern="1200" dirty="0" err="1" smtClean="0">
                <a:solidFill>
                  <a:schemeClr val="tx1"/>
                </a:solidFill>
                <a:effectLst/>
                <a:latin typeface="+mn-lt"/>
                <a:ea typeface="+mn-ea"/>
                <a:cs typeface="+mn-cs"/>
              </a:rPr>
              <a:t>Ferollo</a:t>
            </a:r>
            <a:r>
              <a:rPr lang="es-ES_tradnl" sz="1200" b="0" kern="1200" dirty="0" smtClean="0">
                <a:solidFill>
                  <a:schemeClr val="tx1"/>
                </a:solidFill>
                <a:effectLst/>
                <a:latin typeface="+mn-lt"/>
                <a:ea typeface="+mn-ea"/>
                <a:cs typeface="+mn-cs"/>
              </a:rPr>
              <a:t> P, </a:t>
            </a:r>
            <a:r>
              <a:rPr lang="es-ES_tradnl" sz="1200" b="0" i="1" kern="1200" dirty="0" smtClean="0">
                <a:solidFill>
                  <a:schemeClr val="tx1"/>
                </a:solidFill>
                <a:effectLst/>
                <a:latin typeface="+mn-lt"/>
                <a:ea typeface="+mn-ea"/>
                <a:cs typeface="+mn-cs"/>
              </a:rPr>
              <a:t>et al. </a:t>
            </a:r>
            <a:r>
              <a:rPr lang="es-ES_tradnl" sz="1200" b="0" kern="1200" dirty="0" err="1" smtClean="0">
                <a:solidFill>
                  <a:schemeClr val="tx1"/>
                </a:solidFill>
                <a:effectLst/>
                <a:latin typeface="+mn-lt"/>
                <a:ea typeface="+mn-ea"/>
                <a:cs typeface="+mn-cs"/>
              </a:rPr>
              <a:t>Neuroendocrine</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gastro</a:t>
            </a:r>
            <a:r>
              <a:rPr lang="es-ES_tradnl" sz="1200" b="0" kern="1200" dirty="0" smtClean="0">
                <a:solidFill>
                  <a:schemeClr val="tx1"/>
                </a:solidFill>
                <a:effectLst/>
                <a:latin typeface="+mn-lt"/>
                <a:ea typeface="+mn-ea"/>
                <a:cs typeface="+mn-cs"/>
              </a:rPr>
              <a:t>-ente- ro-</a:t>
            </a:r>
            <a:r>
              <a:rPr lang="es-ES_tradnl" sz="1200" b="0" kern="1200" dirty="0" err="1" smtClean="0">
                <a:solidFill>
                  <a:schemeClr val="tx1"/>
                </a:solidFill>
                <a:effectLst/>
                <a:latin typeface="+mn-lt"/>
                <a:ea typeface="+mn-ea"/>
                <a:cs typeface="+mn-cs"/>
              </a:rPr>
              <a:t>pancreatic</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tumors</a:t>
            </a:r>
            <a:r>
              <a:rPr lang="es-ES_tradnl" sz="1200" b="0" kern="1200" dirty="0" smtClean="0">
                <a:solidFill>
                  <a:schemeClr val="tx1"/>
                </a:solidFill>
                <a:effectLst/>
                <a:latin typeface="+mn-lt"/>
                <a:ea typeface="+mn-ea"/>
                <a:cs typeface="+mn-cs"/>
              </a:rPr>
              <a:t>. ESMO</a:t>
            </a:r>
            <a:r>
              <a:rPr lang="es-ES_tradnl" sz="1200" b="0" kern="1200" baseline="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Clinical</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Practice</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Guidelines</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for</a:t>
            </a:r>
            <a:r>
              <a:rPr lang="es-ES_tradnl" sz="1200" b="0" kern="1200" dirty="0" smtClean="0">
                <a:solidFill>
                  <a:schemeClr val="tx1"/>
                </a:solidFill>
                <a:effectLst/>
                <a:latin typeface="+mn-lt"/>
                <a:ea typeface="+mn-ea"/>
                <a:cs typeface="+mn-cs"/>
              </a:rPr>
              <a:t> diagnosis, </a:t>
            </a:r>
            <a:r>
              <a:rPr lang="es-ES_tradnl" sz="1200" b="0" kern="1200" dirty="0" err="1" smtClean="0">
                <a:solidFill>
                  <a:schemeClr val="tx1"/>
                </a:solidFill>
                <a:effectLst/>
                <a:latin typeface="+mn-lt"/>
                <a:ea typeface="+mn-ea"/>
                <a:cs typeface="+mn-cs"/>
              </a:rPr>
              <a:t>treatment</a:t>
            </a:r>
            <a:r>
              <a:rPr lang="es-ES_tradnl" sz="1200" b="0" kern="1200" dirty="0" smtClean="0">
                <a:solidFill>
                  <a:schemeClr val="tx1"/>
                </a:solidFill>
                <a:effectLst/>
                <a:latin typeface="+mn-lt"/>
                <a:ea typeface="+mn-ea"/>
                <a:cs typeface="+mn-cs"/>
              </a:rPr>
              <a:t> and </a:t>
            </a:r>
            <a:r>
              <a:rPr lang="es-ES_tradnl" sz="1200" b="0" kern="1200" dirty="0" err="1" smtClean="0">
                <a:solidFill>
                  <a:schemeClr val="tx1"/>
                </a:solidFill>
                <a:effectLst/>
                <a:latin typeface="+mn-lt"/>
                <a:ea typeface="+mn-ea"/>
                <a:cs typeface="+mn-cs"/>
              </a:rPr>
              <a:t>follow</a:t>
            </a:r>
            <a:r>
              <a:rPr lang="es-ES_tradnl" sz="1200" b="0" kern="1200" dirty="0" smtClean="0">
                <a:solidFill>
                  <a:schemeClr val="tx1"/>
                </a:solidFill>
                <a:effectLst/>
                <a:latin typeface="+mn-lt"/>
                <a:ea typeface="+mn-ea"/>
                <a:cs typeface="+mn-cs"/>
              </a:rPr>
              <a:t> up Ann Of </a:t>
            </a:r>
            <a:r>
              <a:rPr lang="es-ES_tradnl" sz="1200" b="0" kern="1200" dirty="0" err="1" smtClean="0">
                <a:solidFill>
                  <a:schemeClr val="tx1"/>
                </a:solidFill>
                <a:effectLst/>
                <a:latin typeface="+mn-lt"/>
                <a:ea typeface="+mn-ea"/>
                <a:cs typeface="+mn-cs"/>
              </a:rPr>
              <a:t>Oncol</a:t>
            </a:r>
            <a:r>
              <a:rPr lang="es-ES_tradnl" sz="1200" b="0" kern="1200" dirty="0" smtClean="0">
                <a:solidFill>
                  <a:schemeClr val="tx1"/>
                </a:solidFill>
                <a:effectLst/>
                <a:latin typeface="+mn-lt"/>
                <a:ea typeface="+mn-ea"/>
                <a:cs typeface="+mn-cs"/>
              </a:rPr>
              <a:t> 2012;23:124-30. </a:t>
            </a:r>
          </a:p>
          <a:p>
            <a:endParaRPr lang="es-ES_tradnl" dirty="0"/>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6</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7305680"/>
      </p:ext>
    </p:extLst>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kern="1200" dirty="0" smtClean="0">
                <a:solidFill>
                  <a:schemeClr val="tx1"/>
                </a:solidFill>
                <a:effectLst/>
                <a:latin typeface="+mn-lt"/>
                <a:ea typeface="+mn-ea"/>
                <a:cs typeface="+mn-cs"/>
              </a:rPr>
              <a:t>Las </a:t>
            </a:r>
            <a:r>
              <a:rPr lang="es-ES_tradnl" sz="1200" kern="1200" dirty="0" err="1" smtClean="0">
                <a:solidFill>
                  <a:schemeClr val="tx1"/>
                </a:solidFill>
                <a:effectLst/>
                <a:latin typeface="+mn-lt"/>
                <a:ea typeface="+mn-ea"/>
                <a:cs typeface="+mn-cs"/>
              </a:rPr>
              <a:t>células</a:t>
            </a:r>
            <a:r>
              <a:rPr lang="es-ES_tradnl" sz="1200" kern="1200" dirty="0" smtClean="0">
                <a:solidFill>
                  <a:schemeClr val="tx1"/>
                </a:solidFill>
                <a:effectLst/>
                <a:latin typeface="+mn-lt"/>
                <a:ea typeface="+mn-ea"/>
                <a:cs typeface="+mn-cs"/>
              </a:rPr>
              <a:t> tumorales mueren cuando el </a:t>
            </a:r>
            <a:r>
              <a:rPr lang="es-ES_tradnl" sz="1200" kern="1200" dirty="0" err="1" smtClean="0">
                <a:solidFill>
                  <a:schemeClr val="tx1"/>
                </a:solidFill>
                <a:effectLst/>
                <a:latin typeface="+mn-lt"/>
                <a:ea typeface="+mn-ea"/>
                <a:cs typeface="+mn-cs"/>
              </a:rPr>
              <a:t>daño</a:t>
            </a:r>
            <a:r>
              <a:rPr lang="es-ES_tradnl" sz="1200" kern="1200" dirty="0" smtClean="0">
                <a:solidFill>
                  <a:schemeClr val="tx1"/>
                </a:solidFill>
                <a:effectLst/>
                <a:latin typeface="+mn-lt"/>
                <a:ea typeface="+mn-ea"/>
                <a:cs typeface="+mn-cs"/>
              </a:rPr>
              <a:t> es lo suficientemente extenso para que no se puedan dividir </a:t>
            </a:r>
            <a:r>
              <a:rPr lang="es-ES_tradnl" sz="1200" kern="1200" dirty="0" err="1" smtClean="0">
                <a:solidFill>
                  <a:schemeClr val="tx1"/>
                </a:solidFill>
                <a:effectLst/>
                <a:latin typeface="+mn-lt"/>
                <a:ea typeface="+mn-ea"/>
                <a:cs typeface="+mn-cs"/>
              </a:rPr>
              <a:t>más</a:t>
            </a:r>
            <a:r>
              <a:rPr lang="es-ES_tradnl" sz="1200" kern="1200" dirty="0" smtClean="0">
                <a:solidFill>
                  <a:schemeClr val="tx1"/>
                </a:solidFill>
                <a:effectLst/>
                <a:latin typeface="+mn-lt"/>
                <a:ea typeface="+mn-ea"/>
                <a:cs typeface="+mn-cs"/>
              </a:rPr>
              <a:t>. Hay varios mecanismos posibles de muerte celular, incluyendo necrosis, apoptosis y la posibilidad de autofagia. La </a:t>
            </a:r>
            <a:r>
              <a:rPr lang="es-ES_tradnl" sz="1200" kern="1200" dirty="0" err="1" smtClean="0">
                <a:solidFill>
                  <a:schemeClr val="tx1"/>
                </a:solidFill>
                <a:effectLst/>
                <a:latin typeface="+mn-lt"/>
                <a:ea typeface="+mn-ea"/>
                <a:cs typeface="+mn-cs"/>
              </a:rPr>
              <a:t>radiación</a:t>
            </a:r>
            <a:r>
              <a:rPr lang="es-ES_tradnl" sz="1200" kern="1200" dirty="0" smtClean="0">
                <a:solidFill>
                  <a:schemeClr val="tx1"/>
                </a:solidFill>
                <a:effectLst/>
                <a:latin typeface="+mn-lt"/>
                <a:ea typeface="+mn-ea"/>
                <a:cs typeface="+mn-cs"/>
              </a:rPr>
              <a:t> </a:t>
            </a:r>
            <a:r>
              <a:rPr lang="es-ES_tradnl" sz="1200" kern="1200" dirty="0" err="1" smtClean="0">
                <a:solidFill>
                  <a:schemeClr val="tx1"/>
                </a:solidFill>
                <a:effectLst/>
                <a:latin typeface="+mn-lt"/>
                <a:ea typeface="+mn-ea"/>
                <a:cs typeface="+mn-cs"/>
              </a:rPr>
              <a:t>también</a:t>
            </a:r>
            <a:r>
              <a:rPr lang="es-ES_tradnl" sz="1200" kern="1200" dirty="0" smtClean="0">
                <a:solidFill>
                  <a:schemeClr val="tx1"/>
                </a:solidFill>
                <a:effectLst/>
                <a:latin typeface="+mn-lt"/>
                <a:ea typeface="+mn-ea"/>
                <a:cs typeface="+mn-cs"/>
              </a:rPr>
              <a:t> puede causar senescencia permanente, previniendo eficazmente el crecimiento tumoral. Los tumores tratan de producir una respuesta in amatoria en la zona de la enfermedad, lo que frecuentemente da como resultado la aparición de dolor. La radioterapia puede reducir las </a:t>
            </a:r>
            <a:r>
              <a:rPr lang="es-ES_tradnl" sz="1200" kern="1200" dirty="0" err="1" smtClean="0">
                <a:solidFill>
                  <a:schemeClr val="tx1"/>
                </a:solidFill>
                <a:effectLst/>
                <a:latin typeface="+mn-lt"/>
                <a:ea typeface="+mn-ea"/>
                <a:cs typeface="+mn-cs"/>
              </a:rPr>
              <a:t>células</a:t>
            </a:r>
            <a:r>
              <a:rPr lang="es-ES_tradnl" sz="1200" kern="1200" dirty="0" smtClean="0">
                <a:solidFill>
                  <a:schemeClr val="tx1"/>
                </a:solidFill>
                <a:effectLst/>
                <a:latin typeface="+mn-lt"/>
                <a:ea typeface="+mn-ea"/>
                <a:cs typeface="+mn-cs"/>
              </a:rPr>
              <a:t> in amatorias e inhibir la liberación de los mediadores químicos de la </a:t>
            </a:r>
            <a:r>
              <a:rPr lang="es-ES_tradnl" sz="1200" kern="1200" dirty="0" err="1" smtClean="0">
                <a:solidFill>
                  <a:schemeClr val="tx1"/>
                </a:solidFill>
                <a:effectLst/>
                <a:latin typeface="+mn-lt"/>
                <a:ea typeface="+mn-ea"/>
                <a:cs typeface="+mn-cs"/>
              </a:rPr>
              <a:t>nocicepción</a:t>
            </a:r>
            <a:r>
              <a:rPr lang="es-ES_tradnl" sz="1200" kern="1200" dirty="0" smtClean="0">
                <a:solidFill>
                  <a:schemeClr val="tx1"/>
                </a:solidFill>
                <a:effectLst/>
                <a:latin typeface="+mn-lt"/>
                <a:ea typeface="+mn-ea"/>
                <a:cs typeface="+mn-cs"/>
              </a:rPr>
              <a:t>, por lo que produce alivio del dolor aunque el mecanismo predominante sea </a:t>
            </a:r>
            <a:r>
              <a:rPr lang="es-ES_tradnl" sz="1200" kern="1200" dirty="0" err="1" smtClean="0">
                <a:solidFill>
                  <a:schemeClr val="tx1"/>
                </a:solidFill>
                <a:effectLst/>
                <a:latin typeface="+mn-lt"/>
                <a:ea typeface="+mn-ea"/>
                <a:cs typeface="+mn-cs"/>
              </a:rPr>
              <a:t>mecánico</a:t>
            </a:r>
            <a:r>
              <a:rPr lang="es-ES_tradnl" sz="1200" kern="1200" dirty="0" smtClean="0">
                <a:solidFill>
                  <a:schemeClr val="tx1"/>
                </a:solidFill>
                <a:effectLst/>
                <a:latin typeface="+mn-lt"/>
                <a:ea typeface="+mn-ea"/>
                <a:cs typeface="+mn-cs"/>
              </a:rPr>
              <a:t>. Esto también puede explicar parcialmente la respuesta del dolor al tratamiento con esteroides, en los casos donde no existe compromiso </a:t>
            </a:r>
            <a:r>
              <a:rPr lang="es-ES_tradnl" sz="1200" kern="1200" dirty="0" err="1" smtClean="0">
                <a:solidFill>
                  <a:schemeClr val="tx1"/>
                </a:solidFill>
                <a:effectLst/>
                <a:latin typeface="+mn-lt"/>
                <a:ea typeface="+mn-ea"/>
                <a:cs typeface="+mn-cs"/>
              </a:rPr>
              <a:t>neurológico</a:t>
            </a:r>
            <a:r>
              <a:rPr lang="es-ES_tradnl" sz="1200" kern="1200" dirty="0" smtClean="0">
                <a:solidFill>
                  <a:schemeClr val="tx1"/>
                </a:solidFill>
                <a:effectLst/>
                <a:latin typeface="+mn-lt"/>
                <a:ea typeface="+mn-ea"/>
                <a:cs typeface="+mn-cs"/>
              </a:rPr>
              <a:t>. Pero el mecanismo de respuesta no solo está relacionado con la muerte tumoral sino que la radioterapia </a:t>
            </a:r>
            <a:r>
              <a:rPr lang="es-ES_tradnl" sz="1200" kern="1200" dirty="0" err="1" smtClean="0">
                <a:solidFill>
                  <a:schemeClr val="tx1"/>
                </a:solidFill>
                <a:effectLst/>
                <a:latin typeface="+mn-lt"/>
                <a:ea typeface="+mn-ea"/>
                <a:cs typeface="+mn-cs"/>
              </a:rPr>
              <a:t>también</a:t>
            </a:r>
            <a:r>
              <a:rPr lang="es-ES_tradnl" sz="1200" kern="1200" dirty="0" smtClean="0">
                <a:solidFill>
                  <a:schemeClr val="tx1"/>
                </a:solidFill>
                <a:effectLst/>
                <a:latin typeface="+mn-lt"/>
                <a:ea typeface="+mn-ea"/>
                <a:cs typeface="+mn-cs"/>
              </a:rPr>
              <a:t> puede afectar a las </a:t>
            </a:r>
            <a:r>
              <a:rPr lang="es-ES_tradnl" sz="1200" kern="1200" dirty="0" err="1" smtClean="0">
                <a:solidFill>
                  <a:schemeClr val="tx1"/>
                </a:solidFill>
                <a:effectLst/>
                <a:latin typeface="+mn-lt"/>
                <a:ea typeface="+mn-ea"/>
                <a:cs typeface="+mn-cs"/>
              </a:rPr>
              <a:t>células</a:t>
            </a:r>
            <a:r>
              <a:rPr lang="es-ES_tradnl" sz="1200" kern="1200" dirty="0" smtClean="0">
                <a:solidFill>
                  <a:schemeClr val="tx1"/>
                </a:solidFill>
                <a:effectLst/>
                <a:latin typeface="+mn-lt"/>
                <a:ea typeface="+mn-ea"/>
                <a:cs typeface="+mn-cs"/>
              </a:rPr>
              <a:t> sanas de alrededor, inhibiendo las secreciones de determinadas sustancias </a:t>
            </a:r>
            <a:r>
              <a:rPr lang="es-ES_tradnl" sz="1200" kern="1200" dirty="0" err="1" smtClean="0">
                <a:solidFill>
                  <a:schemeClr val="tx1"/>
                </a:solidFill>
                <a:effectLst/>
                <a:latin typeface="+mn-lt"/>
                <a:ea typeface="+mn-ea"/>
                <a:cs typeface="+mn-cs"/>
              </a:rPr>
              <a:t>químicas</a:t>
            </a:r>
            <a:r>
              <a:rPr lang="es-ES_tradnl" sz="1200" kern="1200" dirty="0" smtClean="0">
                <a:solidFill>
                  <a:schemeClr val="tx1"/>
                </a:solidFill>
                <a:effectLst/>
                <a:latin typeface="+mn-lt"/>
                <a:ea typeface="+mn-ea"/>
                <a:cs typeface="+mn-cs"/>
              </a:rPr>
              <a:t> que tienen una </a:t>
            </a:r>
            <a:r>
              <a:rPr lang="es-ES_tradnl" sz="1200" kern="1200" dirty="0" err="1" smtClean="0">
                <a:solidFill>
                  <a:schemeClr val="tx1"/>
                </a:solidFill>
                <a:effectLst/>
                <a:latin typeface="+mn-lt"/>
                <a:ea typeface="+mn-ea"/>
                <a:cs typeface="+mn-cs"/>
              </a:rPr>
              <a:t>función</a:t>
            </a:r>
            <a:r>
              <a:rPr lang="es-ES_tradnl" sz="1200" kern="1200" dirty="0" smtClean="0">
                <a:solidFill>
                  <a:schemeClr val="tx1"/>
                </a:solidFill>
                <a:effectLst/>
                <a:latin typeface="+mn-lt"/>
                <a:ea typeface="+mn-ea"/>
                <a:cs typeface="+mn-cs"/>
              </a:rPr>
              <a:t> </a:t>
            </a:r>
            <a:r>
              <a:rPr lang="es-ES_tradnl" sz="1200" kern="1200" dirty="0" err="1" smtClean="0">
                <a:solidFill>
                  <a:schemeClr val="tx1"/>
                </a:solidFill>
                <a:effectLst/>
                <a:latin typeface="+mn-lt"/>
                <a:ea typeface="+mn-ea"/>
                <a:cs typeface="+mn-cs"/>
              </a:rPr>
              <a:t>proinflamatoria</a:t>
            </a:r>
            <a:r>
              <a:rPr lang="es-ES_tradnl" sz="1200" kern="1200" dirty="0" smtClean="0">
                <a:solidFill>
                  <a:schemeClr val="tx1"/>
                </a:solidFill>
                <a:effectLst/>
                <a:latin typeface="+mn-lt"/>
                <a:ea typeface="+mn-ea"/>
                <a:cs typeface="+mn-cs"/>
              </a:rPr>
              <a:t> </a:t>
            </a:r>
            <a:endParaRPr lang="es-ES_tradnl" dirty="0"/>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7</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13890291"/>
      </p:ext>
    </p:extLst>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8</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31379004"/>
      </p:ext>
    </p:extLst>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9</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964744062"/>
      </p:ext>
    </p:extLst>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kern="1200" dirty="0" smtClean="0">
                <a:solidFill>
                  <a:schemeClr val="tx1"/>
                </a:solidFill>
                <a:effectLst/>
                <a:latin typeface="+mn-lt"/>
                <a:ea typeface="+mn-ea"/>
                <a:cs typeface="+mn-cs"/>
              </a:rPr>
              <a:t>El Samario-153 ha demostrado mejor efecto </a:t>
            </a:r>
            <a:r>
              <a:rPr lang="es-ES_tradnl" sz="1200" kern="1200" dirty="0" err="1" smtClean="0">
                <a:solidFill>
                  <a:schemeClr val="tx1"/>
                </a:solidFill>
                <a:effectLst/>
                <a:latin typeface="+mn-lt"/>
                <a:ea typeface="+mn-ea"/>
                <a:cs typeface="+mn-cs"/>
              </a:rPr>
              <a:t>analgésico</a:t>
            </a:r>
            <a:r>
              <a:rPr lang="es-ES_tradnl" sz="1200" kern="1200" dirty="0" smtClean="0">
                <a:solidFill>
                  <a:schemeClr val="tx1"/>
                </a:solidFill>
                <a:effectLst/>
                <a:latin typeface="+mn-lt"/>
                <a:ea typeface="+mn-ea"/>
                <a:cs typeface="+mn-cs"/>
              </a:rPr>
              <a:t> y menor toxicidad </a:t>
            </a:r>
            <a:r>
              <a:rPr lang="es-ES_tradnl" sz="1200" kern="1200" dirty="0" err="1" smtClean="0">
                <a:solidFill>
                  <a:schemeClr val="tx1"/>
                </a:solidFill>
                <a:effectLst/>
                <a:latin typeface="+mn-lt"/>
                <a:ea typeface="+mn-ea"/>
                <a:cs typeface="+mn-cs"/>
              </a:rPr>
              <a:t>hematológica</a:t>
            </a:r>
            <a:r>
              <a:rPr lang="es-ES_tradnl" sz="1200" kern="1200" dirty="0" smtClean="0">
                <a:solidFill>
                  <a:schemeClr val="tx1"/>
                </a:solidFill>
                <a:effectLst/>
                <a:latin typeface="+mn-lt"/>
                <a:ea typeface="+mn-ea"/>
                <a:cs typeface="+mn-cs"/>
              </a:rPr>
              <a:t> que el Estroncio-891.</a:t>
            </a:r>
          </a:p>
          <a:p>
            <a:pPr marL="0" marR="0" indent="0" algn="l" defTabSz="457200" rtl="0" eaLnBrk="1" fontAlgn="auto" latinLnBrk="0" hangingPunct="1">
              <a:lnSpc>
                <a:spcPct val="100000"/>
              </a:lnSpc>
              <a:spcBef>
                <a:spcPts val="0"/>
              </a:spcBef>
              <a:spcAft>
                <a:spcPts val="0"/>
              </a:spcAft>
              <a:buClrTx/>
              <a:buSzTx/>
              <a:buFontTx/>
              <a:buNone/>
              <a:tabLst/>
              <a:defRPr/>
            </a:pPr>
            <a:r>
              <a:rPr lang="es-ES_tradnl" sz="1200" kern="1200" dirty="0" smtClean="0">
                <a:solidFill>
                  <a:schemeClr val="tx1"/>
                </a:solidFill>
                <a:effectLst/>
                <a:latin typeface="+mn-lt"/>
                <a:ea typeface="+mn-ea"/>
                <a:cs typeface="+mn-cs"/>
              </a:rPr>
              <a:t>Tanto el Estroncio-89 como el Samario-153 son emisores de </a:t>
            </a:r>
            <a:r>
              <a:rPr lang="es-ES_tradnl" sz="1200" kern="1200" dirty="0" err="1" smtClean="0">
                <a:solidFill>
                  <a:schemeClr val="tx1"/>
                </a:solidFill>
                <a:effectLst/>
                <a:latin typeface="+mn-lt"/>
                <a:ea typeface="+mn-ea"/>
                <a:cs typeface="+mn-cs"/>
              </a:rPr>
              <a:t>partículas</a:t>
            </a:r>
            <a:r>
              <a:rPr lang="es-ES_tradnl" sz="1200" kern="1200" dirty="0" smtClean="0">
                <a:solidFill>
                  <a:schemeClr val="tx1"/>
                </a:solidFill>
                <a:effectLst/>
                <a:latin typeface="+mn-lt"/>
                <a:ea typeface="+mn-ea"/>
                <a:cs typeface="+mn-cs"/>
              </a:rPr>
              <a:t> beta (electrones) pero existen más agentes que emiten otras </a:t>
            </a:r>
            <a:r>
              <a:rPr lang="es-ES_tradnl" sz="1200" kern="1200" dirty="0" err="1" smtClean="0">
                <a:solidFill>
                  <a:schemeClr val="tx1"/>
                </a:solidFill>
                <a:effectLst/>
                <a:latin typeface="+mn-lt"/>
                <a:ea typeface="+mn-ea"/>
                <a:cs typeface="+mn-cs"/>
              </a:rPr>
              <a:t>partículas</a:t>
            </a:r>
            <a:r>
              <a:rPr lang="es-ES_tradnl" sz="1200" kern="1200" dirty="0" smtClean="0">
                <a:solidFill>
                  <a:schemeClr val="tx1"/>
                </a:solidFill>
                <a:effectLst/>
                <a:latin typeface="+mn-lt"/>
                <a:ea typeface="+mn-ea"/>
                <a:cs typeface="+mn-cs"/>
              </a:rPr>
              <a:t> </a:t>
            </a:r>
            <a:r>
              <a:rPr lang="es-ES_tradnl" sz="1200" kern="1200" dirty="0" err="1" smtClean="0">
                <a:solidFill>
                  <a:schemeClr val="tx1"/>
                </a:solidFill>
                <a:effectLst/>
                <a:latin typeface="+mn-lt"/>
                <a:ea typeface="+mn-ea"/>
                <a:cs typeface="+mn-cs"/>
              </a:rPr>
              <a:t>útiles</a:t>
            </a:r>
            <a:r>
              <a:rPr lang="es-ES_tradnl" sz="1200" kern="1200" dirty="0" smtClean="0">
                <a:solidFill>
                  <a:schemeClr val="tx1"/>
                </a:solidFill>
                <a:effectLst/>
                <a:latin typeface="+mn-lt"/>
                <a:ea typeface="+mn-ea"/>
                <a:cs typeface="+mn-cs"/>
              </a:rPr>
              <a:t> para las </a:t>
            </a:r>
            <a:r>
              <a:rPr lang="es-ES_tradnl" sz="1200" kern="1200" dirty="0" err="1" smtClean="0">
                <a:solidFill>
                  <a:schemeClr val="tx1"/>
                </a:solidFill>
                <a:effectLst/>
                <a:latin typeface="+mn-lt"/>
                <a:ea typeface="+mn-ea"/>
                <a:cs typeface="+mn-cs"/>
              </a:rPr>
              <a:t>metástasis</a:t>
            </a:r>
            <a:r>
              <a:rPr lang="es-ES_tradnl" sz="1200" kern="1200" dirty="0" smtClean="0">
                <a:solidFill>
                  <a:schemeClr val="tx1"/>
                </a:solidFill>
                <a:effectLst/>
                <a:latin typeface="+mn-lt"/>
                <a:ea typeface="+mn-ea"/>
                <a:cs typeface="+mn-cs"/>
              </a:rPr>
              <a:t> </a:t>
            </a:r>
            <a:r>
              <a:rPr lang="es-ES_tradnl" sz="1200" kern="1200" dirty="0" err="1" smtClean="0">
                <a:solidFill>
                  <a:schemeClr val="tx1"/>
                </a:solidFill>
                <a:effectLst/>
                <a:latin typeface="+mn-lt"/>
                <a:ea typeface="+mn-ea"/>
                <a:cs typeface="+mn-cs"/>
              </a:rPr>
              <a:t>óseas</a:t>
            </a:r>
            <a:r>
              <a:rPr lang="es-ES_tradnl" sz="1200" kern="1200" dirty="0" smtClean="0">
                <a:solidFill>
                  <a:schemeClr val="tx1"/>
                </a:solidFill>
                <a:effectLst/>
                <a:latin typeface="+mn-lt"/>
                <a:ea typeface="+mn-ea"/>
                <a:cs typeface="+mn-cs"/>
              </a:rPr>
              <a:t>. </a:t>
            </a:r>
          </a:p>
          <a:p>
            <a:pPr marL="0" marR="0" indent="0" algn="l" defTabSz="457200" rtl="0" eaLnBrk="1" fontAlgn="auto" latinLnBrk="0" hangingPunct="1">
              <a:lnSpc>
                <a:spcPct val="100000"/>
              </a:lnSpc>
              <a:spcBef>
                <a:spcPts val="0"/>
              </a:spcBef>
              <a:spcAft>
                <a:spcPts val="0"/>
              </a:spcAft>
              <a:buClrTx/>
              <a:buSzTx/>
              <a:buFontTx/>
              <a:buNone/>
              <a:tabLst/>
              <a:defRPr/>
            </a:pPr>
            <a:r>
              <a:rPr lang="es-ES_tradnl" sz="1200" kern="1200" dirty="0" smtClean="0">
                <a:solidFill>
                  <a:schemeClr val="tx1"/>
                </a:solidFill>
                <a:effectLst/>
                <a:latin typeface="+mn-lt"/>
                <a:ea typeface="+mn-ea"/>
                <a:cs typeface="+mn-cs"/>
              </a:rPr>
              <a:t>El Radio-223 es un emisor alfa que mimetiza al calcio (de </a:t>
            </a:r>
            <a:r>
              <a:rPr lang="es-ES_tradnl" sz="1200" kern="1200" dirty="0" err="1" smtClean="0">
                <a:solidFill>
                  <a:schemeClr val="tx1"/>
                </a:solidFill>
                <a:effectLst/>
                <a:latin typeface="+mn-lt"/>
                <a:ea typeface="+mn-ea"/>
                <a:cs typeface="+mn-cs"/>
              </a:rPr>
              <a:t>ahi</a:t>
            </a:r>
            <a:r>
              <a:rPr lang="es-ES_tradnl" sz="1200" kern="1200" dirty="0" smtClean="0">
                <a:solidFill>
                  <a:schemeClr val="tx1"/>
                </a:solidFill>
                <a:effectLst/>
                <a:latin typeface="+mn-lt"/>
                <a:ea typeface="+mn-ea"/>
                <a:cs typeface="+mn-cs"/>
              </a:rPr>
              <a:t>́ su a </a:t>
            </a:r>
            <a:r>
              <a:rPr lang="es-ES_tradnl" sz="1200" kern="1200" dirty="0" err="1" smtClean="0">
                <a:solidFill>
                  <a:schemeClr val="tx1"/>
                </a:solidFill>
                <a:effectLst/>
                <a:latin typeface="+mn-lt"/>
                <a:ea typeface="+mn-ea"/>
                <a:cs typeface="+mn-cs"/>
              </a:rPr>
              <a:t>nidad</a:t>
            </a:r>
            <a:r>
              <a:rPr lang="es-ES_tradnl" sz="1200" kern="1200" dirty="0" smtClean="0">
                <a:solidFill>
                  <a:schemeClr val="tx1"/>
                </a:solidFill>
                <a:effectLst/>
                <a:latin typeface="+mn-lt"/>
                <a:ea typeface="+mn-ea"/>
                <a:cs typeface="+mn-cs"/>
              </a:rPr>
              <a:t> por el hueso) y que se une selectivamente a </a:t>
            </a:r>
            <a:r>
              <a:rPr lang="es-ES_tradnl" sz="1200" kern="1200" dirty="0" err="1" smtClean="0">
                <a:solidFill>
                  <a:schemeClr val="tx1"/>
                </a:solidFill>
                <a:effectLst/>
                <a:latin typeface="+mn-lt"/>
                <a:ea typeface="+mn-ea"/>
                <a:cs typeface="+mn-cs"/>
              </a:rPr>
              <a:t>áreas</a:t>
            </a:r>
            <a:r>
              <a:rPr lang="es-ES_tradnl" sz="1200" kern="1200" dirty="0" smtClean="0">
                <a:solidFill>
                  <a:schemeClr val="tx1"/>
                </a:solidFill>
                <a:effectLst/>
                <a:latin typeface="+mn-lt"/>
                <a:ea typeface="+mn-ea"/>
                <a:cs typeface="+mn-cs"/>
              </a:rPr>
              <a:t> del hueso con </a:t>
            </a:r>
            <a:r>
              <a:rPr lang="es-ES_tradnl" sz="1200" kern="1200" dirty="0" err="1" smtClean="0">
                <a:solidFill>
                  <a:schemeClr val="tx1"/>
                </a:solidFill>
                <a:effectLst/>
                <a:latin typeface="+mn-lt"/>
                <a:ea typeface="+mn-ea"/>
                <a:cs typeface="+mn-cs"/>
              </a:rPr>
              <a:t>metástasis</a:t>
            </a:r>
            <a:r>
              <a:rPr lang="es-ES_tradnl" sz="1200" kern="1200" dirty="0" smtClean="0">
                <a:solidFill>
                  <a:schemeClr val="tx1"/>
                </a:solidFill>
                <a:effectLst/>
                <a:latin typeface="+mn-lt"/>
                <a:ea typeface="+mn-ea"/>
                <a:cs typeface="+mn-cs"/>
              </a:rPr>
              <a:t> </a:t>
            </a:r>
            <a:r>
              <a:rPr lang="es-ES_tradnl" sz="1200" kern="1200" dirty="0" err="1" smtClean="0">
                <a:solidFill>
                  <a:schemeClr val="tx1"/>
                </a:solidFill>
                <a:effectLst/>
                <a:latin typeface="+mn-lt"/>
                <a:ea typeface="+mn-ea"/>
                <a:cs typeface="+mn-cs"/>
              </a:rPr>
              <a:t>blásticas</a:t>
            </a:r>
            <a:r>
              <a:rPr lang="es-ES_tradnl" sz="1200" kern="1200" dirty="0" smtClean="0">
                <a:solidFill>
                  <a:schemeClr val="tx1"/>
                </a:solidFill>
                <a:effectLst/>
                <a:latin typeface="+mn-lt"/>
                <a:ea typeface="+mn-ea"/>
                <a:cs typeface="+mn-cs"/>
              </a:rPr>
              <a:t>. Presenta, </a:t>
            </a:r>
            <a:r>
              <a:rPr lang="es-ES_tradnl" sz="1200" kern="1200" dirty="0" err="1" smtClean="0">
                <a:solidFill>
                  <a:schemeClr val="tx1"/>
                </a:solidFill>
                <a:effectLst/>
                <a:latin typeface="+mn-lt"/>
                <a:ea typeface="+mn-ea"/>
                <a:cs typeface="+mn-cs"/>
              </a:rPr>
              <a:t>además</a:t>
            </a:r>
            <a:r>
              <a:rPr lang="es-ES_tradnl" sz="1200" kern="1200" dirty="0" smtClean="0">
                <a:solidFill>
                  <a:schemeClr val="tx1"/>
                </a:solidFill>
                <a:effectLst/>
                <a:latin typeface="+mn-lt"/>
                <a:ea typeface="+mn-ea"/>
                <a:cs typeface="+mn-cs"/>
              </a:rPr>
              <a:t>, escasa </a:t>
            </a:r>
            <a:r>
              <a:rPr lang="es-ES_tradnl" sz="1200" kern="1200" dirty="0" err="1" smtClean="0">
                <a:solidFill>
                  <a:schemeClr val="tx1"/>
                </a:solidFill>
                <a:effectLst/>
                <a:latin typeface="+mn-lt"/>
                <a:ea typeface="+mn-ea"/>
                <a:cs typeface="+mn-cs"/>
              </a:rPr>
              <a:t>redistribución</a:t>
            </a:r>
            <a:r>
              <a:rPr lang="es-ES_tradnl" sz="1200" kern="1200" dirty="0" smtClean="0">
                <a:solidFill>
                  <a:schemeClr val="tx1"/>
                </a:solidFill>
                <a:effectLst/>
                <a:latin typeface="+mn-lt"/>
                <a:ea typeface="+mn-ea"/>
                <a:cs typeface="+mn-cs"/>
              </a:rPr>
              <a:t> </a:t>
            </a:r>
            <a:r>
              <a:rPr lang="es-ES_tradnl" sz="1200" kern="1200" dirty="0" err="1" smtClean="0">
                <a:solidFill>
                  <a:schemeClr val="tx1"/>
                </a:solidFill>
                <a:effectLst/>
                <a:latin typeface="+mn-lt"/>
                <a:ea typeface="+mn-ea"/>
                <a:cs typeface="+mn-cs"/>
              </a:rPr>
              <a:t>extraósea</a:t>
            </a:r>
            <a:r>
              <a:rPr lang="es-ES_tradnl" sz="1200" kern="1200" dirty="0" smtClean="0">
                <a:solidFill>
                  <a:schemeClr val="tx1"/>
                </a:solidFill>
                <a:effectLst/>
                <a:latin typeface="+mn-lt"/>
                <a:ea typeface="+mn-ea"/>
                <a:cs typeface="+mn-cs"/>
              </a:rPr>
              <a:t> y escasa </a:t>
            </a:r>
            <a:r>
              <a:rPr lang="es-ES_tradnl" sz="1200" kern="1200" dirty="0" err="1" smtClean="0">
                <a:solidFill>
                  <a:schemeClr val="tx1"/>
                </a:solidFill>
                <a:effectLst/>
                <a:latin typeface="+mn-lt"/>
                <a:ea typeface="+mn-ea"/>
                <a:cs typeface="+mn-cs"/>
              </a:rPr>
              <a:t>exposición</a:t>
            </a:r>
            <a:r>
              <a:rPr lang="es-ES_tradnl" sz="1200" kern="1200" dirty="0" smtClean="0">
                <a:solidFill>
                  <a:schemeClr val="tx1"/>
                </a:solidFill>
                <a:effectLst/>
                <a:latin typeface="+mn-lt"/>
                <a:ea typeface="+mn-ea"/>
                <a:cs typeface="+mn-cs"/>
              </a:rPr>
              <a:t> de la </a:t>
            </a:r>
            <a:r>
              <a:rPr lang="es-ES_tradnl" sz="1200" kern="1200" dirty="0" err="1" smtClean="0">
                <a:solidFill>
                  <a:schemeClr val="tx1"/>
                </a:solidFill>
                <a:effectLst/>
                <a:latin typeface="+mn-lt"/>
                <a:ea typeface="+mn-ea"/>
                <a:cs typeface="+mn-cs"/>
              </a:rPr>
              <a:t>médula</a:t>
            </a:r>
            <a:r>
              <a:rPr lang="es-ES_tradnl" sz="1200" kern="1200" dirty="0" smtClean="0">
                <a:solidFill>
                  <a:schemeClr val="tx1"/>
                </a:solidFill>
                <a:effectLst/>
                <a:latin typeface="+mn-lt"/>
                <a:ea typeface="+mn-ea"/>
                <a:cs typeface="+mn-cs"/>
              </a:rPr>
              <a:t> </a:t>
            </a:r>
            <a:r>
              <a:rPr lang="es-ES_tradnl" sz="1200" kern="1200" dirty="0" err="1" smtClean="0">
                <a:solidFill>
                  <a:schemeClr val="tx1"/>
                </a:solidFill>
                <a:effectLst/>
                <a:latin typeface="+mn-lt"/>
                <a:ea typeface="+mn-ea"/>
                <a:cs typeface="+mn-cs"/>
              </a:rPr>
              <a:t>ósea</a:t>
            </a:r>
            <a:r>
              <a:rPr lang="es-ES_tradnl" sz="1200" kern="1200" dirty="0" smtClean="0">
                <a:solidFill>
                  <a:schemeClr val="tx1"/>
                </a:solidFill>
                <a:effectLst/>
                <a:latin typeface="+mn-lt"/>
                <a:ea typeface="+mn-ea"/>
                <a:cs typeface="+mn-cs"/>
              </a:rPr>
              <a:t>. Se administra ambulatoriamente de forma IV. El tratamiento con Radio-223 ha demostrado, en pacientes con </a:t>
            </a:r>
            <a:r>
              <a:rPr lang="es-ES_tradnl" sz="1200" kern="1200" dirty="0" err="1" smtClean="0">
                <a:solidFill>
                  <a:schemeClr val="tx1"/>
                </a:solidFill>
                <a:effectLst/>
                <a:latin typeface="+mn-lt"/>
                <a:ea typeface="+mn-ea"/>
                <a:cs typeface="+mn-cs"/>
              </a:rPr>
              <a:t>cáncer</a:t>
            </a:r>
            <a:r>
              <a:rPr lang="es-ES_tradnl" sz="1200" kern="1200" dirty="0" smtClean="0">
                <a:solidFill>
                  <a:schemeClr val="tx1"/>
                </a:solidFill>
                <a:effectLst/>
                <a:latin typeface="+mn-lt"/>
                <a:ea typeface="+mn-ea"/>
                <a:cs typeface="+mn-cs"/>
              </a:rPr>
              <a:t> de </a:t>
            </a:r>
            <a:r>
              <a:rPr lang="es-ES_tradnl" sz="1200" kern="1200" dirty="0" err="1" smtClean="0">
                <a:solidFill>
                  <a:schemeClr val="tx1"/>
                </a:solidFill>
                <a:effectLst/>
                <a:latin typeface="+mn-lt"/>
                <a:ea typeface="+mn-ea"/>
                <a:cs typeface="+mn-cs"/>
              </a:rPr>
              <a:t>próstata</a:t>
            </a:r>
            <a:r>
              <a:rPr lang="es-ES_tradnl" sz="1200" kern="1200" dirty="0" smtClean="0">
                <a:solidFill>
                  <a:schemeClr val="tx1"/>
                </a:solidFill>
                <a:effectLst/>
                <a:latin typeface="+mn-lt"/>
                <a:ea typeface="+mn-ea"/>
                <a:cs typeface="+mn-cs"/>
              </a:rPr>
              <a:t> y </a:t>
            </a:r>
            <a:r>
              <a:rPr lang="es-ES_tradnl" sz="1200" kern="1200" dirty="0" err="1" smtClean="0">
                <a:solidFill>
                  <a:schemeClr val="tx1"/>
                </a:solidFill>
                <a:effectLst/>
                <a:latin typeface="+mn-lt"/>
                <a:ea typeface="+mn-ea"/>
                <a:cs typeface="+mn-cs"/>
              </a:rPr>
              <a:t>metástasis</a:t>
            </a:r>
            <a:r>
              <a:rPr lang="es-ES_tradnl" sz="1200" kern="1200" dirty="0" smtClean="0">
                <a:solidFill>
                  <a:schemeClr val="tx1"/>
                </a:solidFill>
                <a:effectLst/>
                <a:latin typeface="+mn-lt"/>
                <a:ea typeface="+mn-ea"/>
                <a:cs typeface="+mn-cs"/>
              </a:rPr>
              <a:t> </a:t>
            </a:r>
            <a:r>
              <a:rPr lang="es-ES_tradnl" sz="1200" kern="1200" dirty="0" err="1" smtClean="0">
                <a:solidFill>
                  <a:schemeClr val="tx1"/>
                </a:solidFill>
                <a:effectLst/>
                <a:latin typeface="+mn-lt"/>
                <a:ea typeface="+mn-ea"/>
                <a:cs typeface="+mn-cs"/>
              </a:rPr>
              <a:t>óseas</a:t>
            </a:r>
            <a:r>
              <a:rPr lang="es-ES_tradnl" sz="1200" kern="1200" dirty="0" smtClean="0">
                <a:solidFill>
                  <a:schemeClr val="tx1"/>
                </a:solidFill>
                <a:effectLst/>
                <a:latin typeface="+mn-lt"/>
                <a:ea typeface="+mn-ea"/>
                <a:cs typeface="+mn-cs"/>
              </a:rPr>
              <a:t>, un aumento la supervivencia global y un retraso en la </a:t>
            </a:r>
            <a:r>
              <a:rPr lang="es-ES_tradnl" sz="1200" kern="1200" dirty="0" err="1" smtClean="0">
                <a:solidFill>
                  <a:schemeClr val="tx1"/>
                </a:solidFill>
                <a:effectLst/>
                <a:latin typeface="+mn-lt"/>
                <a:ea typeface="+mn-ea"/>
                <a:cs typeface="+mn-cs"/>
              </a:rPr>
              <a:t>aparición</a:t>
            </a:r>
            <a:r>
              <a:rPr lang="es-ES_tradnl" sz="1200" kern="1200" dirty="0" smtClean="0">
                <a:solidFill>
                  <a:schemeClr val="tx1"/>
                </a:solidFill>
                <a:effectLst/>
                <a:latin typeface="+mn-lt"/>
                <a:ea typeface="+mn-ea"/>
                <a:cs typeface="+mn-cs"/>
              </a:rPr>
              <a:t> de complicaciones </a:t>
            </a:r>
            <a:r>
              <a:rPr lang="es-ES_tradnl" sz="1200" kern="1200" dirty="0" err="1" smtClean="0">
                <a:solidFill>
                  <a:schemeClr val="tx1"/>
                </a:solidFill>
                <a:effectLst/>
                <a:latin typeface="+mn-lt"/>
                <a:ea typeface="+mn-ea"/>
                <a:cs typeface="+mn-cs"/>
              </a:rPr>
              <a:t>óseas</a:t>
            </a:r>
            <a:r>
              <a:rPr lang="es-ES_tradnl" sz="1200" kern="1200" dirty="0" smtClean="0">
                <a:solidFill>
                  <a:schemeClr val="tx1"/>
                </a:solidFill>
                <a:effectLst/>
                <a:latin typeface="+mn-lt"/>
                <a:ea typeface="+mn-ea"/>
                <a:cs typeface="+mn-cs"/>
              </a:rPr>
              <a:t>, incluido el dolor13.</a:t>
            </a:r>
          </a:p>
          <a:p>
            <a:pPr marL="0" marR="0" indent="0" algn="l" defTabSz="457200" rtl="0" eaLnBrk="1" fontAlgn="auto" latinLnBrk="0" hangingPunct="1">
              <a:lnSpc>
                <a:spcPct val="100000"/>
              </a:lnSpc>
              <a:spcBef>
                <a:spcPts val="0"/>
              </a:spcBef>
              <a:spcAft>
                <a:spcPts val="0"/>
              </a:spcAft>
              <a:buClrTx/>
              <a:buSzTx/>
              <a:buFontTx/>
              <a:buNone/>
              <a:tabLst/>
              <a:defRPr/>
            </a:pPr>
            <a:endParaRPr lang="es-ES_tradnl"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s-ES_tradnl" sz="1200" kern="1200" dirty="0" smtClean="0">
                <a:solidFill>
                  <a:schemeClr val="tx1"/>
                </a:solidFill>
                <a:effectLst/>
                <a:latin typeface="+mn-lt"/>
                <a:ea typeface="+mn-ea"/>
                <a:cs typeface="+mn-cs"/>
              </a:rPr>
              <a:t>Bibliografía:</a:t>
            </a:r>
          </a:p>
          <a:p>
            <a:pPr marL="0" marR="0" indent="0" algn="l" defTabSz="457200" rtl="0" eaLnBrk="1" fontAlgn="auto" latinLnBrk="0" hangingPunct="1">
              <a:lnSpc>
                <a:spcPct val="100000"/>
              </a:lnSpc>
              <a:spcBef>
                <a:spcPts val="0"/>
              </a:spcBef>
              <a:spcAft>
                <a:spcPts val="0"/>
              </a:spcAft>
              <a:buClrTx/>
              <a:buSzTx/>
              <a:buFontTx/>
              <a:buNone/>
              <a:tabLst/>
              <a:defRPr/>
            </a:pPr>
            <a:endParaRPr lang="es-ES_tradnl" sz="1200" kern="1200" dirty="0" smtClean="0">
              <a:solidFill>
                <a:schemeClr val="tx1"/>
              </a:solidFill>
              <a:effectLst/>
              <a:latin typeface="+mn-lt"/>
              <a:ea typeface="+mn-ea"/>
              <a:cs typeface="+mn-cs"/>
            </a:endParaRPr>
          </a:p>
          <a:p>
            <a:pPr marL="171450" marR="0" indent="-171450" algn="l" defTabSz="457200" rtl="0" eaLnBrk="1" fontAlgn="auto" latinLnBrk="0" hangingPunct="1">
              <a:lnSpc>
                <a:spcPct val="100000"/>
              </a:lnSpc>
              <a:spcBef>
                <a:spcPts val="0"/>
              </a:spcBef>
              <a:spcAft>
                <a:spcPts val="0"/>
              </a:spcAft>
              <a:buClrTx/>
              <a:buSzTx/>
              <a:buFont typeface="Arial" charset="0"/>
              <a:buChar char="•"/>
              <a:tabLst/>
              <a:defRPr/>
            </a:pPr>
            <a:r>
              <a:rPr lang="es-ES_tradnl" sz="1200" b="1" kern="1200" dirty="0" smtClean="0">
                <a:solidFill>
                  <a:schemeClr val="tx1"/>
                </a:solidFill>
                <a:effectLst/>
                <a:latin typeface="+mn-lt"/>
                <a:ea typeface="+mn-ea"/>
                <a:cs typeface="+mn-cs"/>
              </a:rPr>
              <a:t>Parker C, </a:t>
            </a:r>
            <a:r>
              <a:rPr lang="es-ES_tradnl" sz="1200" b="1" kern="1200" dirty="0" err="1" smtClean="0">
                <a:solidFill>
                  <a:schemeClr val="tx1"/>
                </a:solidFill>
                <a:effectLst/>
                <a:latin typeface="+mn-lt"/>
                <a:ea typeface="+mn-ea"/>
                <a:cs typeface="+mn-cs"/>
              </a:rPr>
              <a:t>Sartor</a:t>
            </a:r>
            <a:r>
              <a:rPr lang="es-ES_tradnl" sz="1200" b="1" kern="1200" dirty="0" smtClean="0">
                <a:solidFill>
                  <a:schemeClr val="tx1"/>
                </a:solidFill>
                <a:effectLst/>
                <a:latin typeface="+mn-lt"/>
                <a:ea typeface="+mn-ea"/>
                <a:cs typeface="+mn-cs"/>
              </a:rPr>
              <a:t> O. Radium-223 in </a:t>
            </a:r>
            <a:r>
              <a:rPr lang="es-ES_tradnl" sz="1200" b="1" kern="1200" dirty="0" err="1" smtClean="0">
                <a:solidFill>
                  <a:schemeClr val="tx1"/>
                </a:solidFill>
                <a:effectLst/>
                <a:latin typeface="+mn-lt"/>
                <a:ea typeface="+mn-ea"/>
                <a:cs typeface="+mn-cs"/>
              </a:rPr>
              <a:t>prostate</a:t>
            </a:r>
            <a:r>
              <a:rPr lang="es-ES_tradnl" sz="1200" b="1" kern="1200" dirty="0" smtClean="0">
                <a:solidFill>
                  <a:schemeClr val="tx1"/>
                </a:solidFill>
                <a:effectLst/>
                <a:latin typeface="+mn-lt"/>
                <a:ea typeface="+mn-ea"/>
                <a:cs typeface="+mn-cs"/>
              </a:rPr>
              <a:t> </a:t>
            </a:r>
            <a:r>
              <a:rPr lang="es-ES_tradnl" sz="1200" b="1" kern="1200" dirty="0" err="1" smtClean="0">
                <a:solidFill>
                  <a:schemeClr val="tx1"/>
                </a:solidFill>
                <a:effectLst/>
                <a:latin typeface="+mn-lt"/>
                <a:ea typeface="+mn-ea"/>
                <a:cs typeface="+mn-cs"/>
              </a:rPr>
              <a:t>cáncer</a:t>
            </a:r>
            <a:r>
              <a:rPr lang="es-ES_tradnl" sz="1200" b="1" kern="1200" dirty="0" smtClean="0">
                <a:solidFill>
                  <a:schemeClr val="tx1"/>
                </a:solidFill>
                <a:effectLst/>
                <a:latin typeface="+mn-lt"/>
                <a:ea typeface="+mn-ea"/>
                <a:cs typeface="+mn-cs"/>
              </a:rPr>
              <a:t>. N </a:t>
            </a:r>
            <a:r>
              <a:rPr lang="es-ES_tradnl" sz="1200" b="1" kern="1200" dirty="0" err="1" smtClean="0">
                <a:solidFill>
                  <a:schemeClr val="tx1"/>
                </a:solidFill>
                <a:effectLst/>
                <a:latin typeface="+mn-lt"/>
                <a:ea typeface="+mn-ea"/>
                <a:cs typeface="+mn-cs"/>
              </a:rPr>
              <a:t>Engl</a:t>
            </a:r>
            <a:r>
              <a:rPr lang="es-ES_tradnl" sz="1200" b="1" kern="1200" dirty="0" smtClean="0">
                <a:solidFill>
                  <a:schemeClr val="tx1"/>
                </a:solidFill>
                <a:effectLst/>
                <a:latin typeface="+mn-lt"/>
                <a:ea typeface="+mn-ea"/>
                <a:cs typeface="+mn-cs"/>
              </a:rPr>
              <a:t> J </a:t>
            </a:r>
            <a:r>
              <a:rPr lang="es-ES_tradnl" sz="1200" b="1" kern="1200" dirty="0" err="1" smtClean="0">
                <a:solidFill>
                  <a:schemeClr val="tx1"/>
                </a:solidFill>
                <a:effectLst/>
                <a:latin typeface="+mn-lt"/>
                <a:ea typeface="+mn-ea"/>
                <a:cs typeface="+mn-cs"/>
              </a:rPr>
              <a:t>Med</a:t>
            </a:r>
            <a:r>
              <a:rPr lang="es-ES_tradnl" sz="1200" b="1" kern="1200" dirty="0" smtClean="0">
                <a:solidFill>
                  <a:schemeClr val="tx1"/>
                </a:solidFill>
                <a:effectLst/>
                <a:latin typeface="+mn-lt"/>
                <a:ea typeface="+mn-ea"/>
                <a:cs typeface="+mn-cs"/>
              </a:rPr>
              <a:t>. 2013; 369:1659-60. </a:t>
            </a:r>
          </a:p>
          <a:p>
            <a:pPr marL="0" marR="0" indent="0" algn="l" defTabSz="457200" rtl="0" eaLnBrk="1" fontAlgn="auto" latinLnBrk="0" hangingPunct="1">
              <a:lnSpc>
                <a:spcPct val="100000"/>
              </a:lnSpc>
              <a:spcBef>
                <a:spcPts val="0"/>
              </a:spcBef>
              <a:spcAft>
                <a:spcPts val="0"/>
              </a:spcAft>
              <a:buClrTx/>
              <a:buSzTx/>
              <a:buFontTx/>
              <a:buNone/>
              <a:tabLst/>
              <a:defRPr/>
            </a:pPr>
            <a:endParaRPr lang="es-ES_tradnl" dirty="0" smtClean="0"/>
          </a:p>
          <a:p>
            <a:endParaRPr lang="es-ES_tradnl" dirty="0" smtClean="0"/>
          </a:p>
          <a:p>
            <a:endParaRPr lang="es-ES_tradnl" dirty="0"/>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10</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662851619"/>
      </p:ext>
    </p:extLst>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71450" marR="0" indent="-171450" algn="l" defTabSz="457200" rtl="0" eaLnBrk="1" fontAlgn="auto" latinLnBrk="0" hangingPunct="1">
              <a:lnSpc>
                <a:spcPct val="100000"/>
              </a:lnSpc>
              <a:spcBef>
                <a:spcPts val="0"/>
              </a:spcBef>
              <a:spcAft>
                <a:spcPts val="0"/>
              </a:spcAft>
              <a:buClrTx/>
              <a:buSzTx/>
              <a:buFont typeface="Arial" charset="0"/>
              <a:buChar char="•"/>
              <a:tabLst/>
              <a:defRPr/>
            </a:pPr>
            <a:endParaRPr lang="es-ES_tradnl" sz="1200" b="1" kern="1200" dirty="0" smtClean="0">
              <a:solidFill>
                <a:schemeClr val="tx1"/>
              </a:solidFill>
              <a:effectLst/>
              <a:latin typeface="+mn-lt"/>
              <a:ea typeface="+mn-ea"/>
              <a:cs typeface="+mn-cs"/>
            </a:endParaRPr>
          </a:p>
          <a:p>
            <a:pPr marL="171450" indent="-171450">
              <a:buFont typeface="Arial" charset="0"/>
              <a:buChar char="•"/>
            </a:pPr>
            <a:endParaRPr lang="es-ES_tradnl" sz="1200" b="1"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s-ES_tradnl" sz="1200" b="1" kern="1200" dirty="0" smtClean="0">
                <a:solidFill>
                  <a:schemeClr val="tx1"/>
                </a:solidFill>
                <a:effectLst/>
                <a:latin typeface="+mn-lt"/>
                <a:ea typeface="+mn-ea"/>
                <a:cs typeface="+mn-cs"/>
              </a:rPr>
              <a:t>Bibliografía:</a:t>
            </a:r>
          </a:p>
          <a:p>
            <a:pPr marL="171450" marR="0" indent="-171450" algn="l" defTabSz="457200" rtl="0" eaLnBrk="1" fontAlgn="auto" latinLnBrk="0" hangingPunct="1">
              <a:lnSpc>
                <a:spcPct val="100000"/>
              </a:lnSpc>
              <a:spcBef>
                <a:spcPts val="0"/>
              </a:spcBef>
              <a:spcAft>
                <a:spcPts val="0"/>
              </a:spcAft>
              <a:buClrTx/>
              <a:buSzTx/>
              <a:buFont typeface="Arial" charset="0"/>
              <a:buChar char="•"/>
              <a:tabLst/>
              <a:defRPr/>
            </a:pPr>
            <a:r>
              <a:rPr lang="es-ES_tradnl" sz="1200" b="0" kern="1200" dirty="0" err="1" smtClean="0">
                <a:solidFill>
                  <a:schemeClr val="tx1"/>
                </a:solidFill>
                <a:effectLst/>
                <a:latin typeface="+mn-lt"/>
                <a:ea typeface="+mn-ea"/>
                <a:cs typeface="+mn-cs"/>
              </a:rPr>
              <a:t>Sindt</a:t>
            </a:r>
            <a:r>
              <a:rPr lang="es-ES_tradnl" sz="1200" b="0" kern="1200" dirty="0" smtClean="0">
                <a:solidFill>
                  <a:schemeClr val="tx1"/>
                </a:solidFill>
                <a:effectLst/>
                <a:latin typeface="+mn-lt"/>
                <a:ea typeface="+mn-ea"/>
                <a:cs typeface="+mn-cs"/>
              </a:rPr>
              <a:t> JE, </a:t>
            </a:r>
            <a:r>
              <a:rPr lang="es-ES_tradnl" sz="1200" b="0" kern="1200" dirty="0" err="1" smtClean="0">
                <a:solidFill>
                  <a:schemeClr val="tx1"/>
                </a:solidFill>
                <a:effectLst/>
                <a:latin typeface="+mn-lt"/>
                <a:ea typeface="+mn-ea"/>
                <a:cs typeface="+mn-cs"/>
              </a:rPr>
              <a:t>Brogan</a:t>
            </a:r>
            <a:r>
              <a:rPr lang="es-ES_tradnl" sz="1200" b="0" kern="1200" dirty="0" smtClean="0">
                <a:solidFill>
                  <a:schemeClr val="tx1"/>
                </a:solidFill>
                <a:effectLst/>
                <a:latin typeface="+mn-lt"/>
                <a:ea typeface="+mn-ea"/>
                <a:cs typeface="+mn-cs"/>
              </a:rPr>
              <a:t> SE. </a:t>
            </a:r>
            <a:r>
              <a:rPr lang="es-ES_tradnl" sz="1200" b="0" kern="1200" dirty="0" err="1" smtClean="0">
                <a:solidFill>
                  <a:schemeClr val="tx1"/>
                </a:solidFill>
                <a:effectLst/>
                <a:latin typeface="+mn-lt"/>
                <a:ea typeface="+mn-ea"/>
                <a:cs typeface="+mn-cs"/>
              </a:rPr>
              <a:t>Interventional</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Treatments</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of</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Cancer</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Pain</a:t>
            </a:r>
            <a:r>
              <a:rPr lang="es-ES_tradnl" sz="1200" b="0" kern="1200" dirty="0" smtClean="0">
                <a:solidFill>
                  <a:schemeClr val="tx1"/>
                </a:solidFill>
                <a:effectLst/>
                <a:latin typeface="+mn-lt"/>
                <a:ea typeface="+mn-ea"/>
                <a:cs typeface="+mn-cs"/>
              </a:rPr>
              <a:t>. Anes- </a:t>
            </a:r>
            <a:r>
              <a:rPr lang="es-ES_tradnl" sz="1200" b="0" kern="1200" dirty="0" err="1" smtClean="0">
                <a:solidFill>
                  <a:schemeClr val="tx1"/>
                </a:solidFill>
                <a:effectLst/>
                <a:latin typeface="+mn-lt"/>
                <a:ea typeface="+mn-ea"/>
                <a:cs typeface="+mn-cs"/>
              </a:rPr>
              <a:t>thesiol</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Clin</a:t>
            </a:r>
            <a:r>
              <a:rPr lang="es-ES_tradnl" sz="1200" b="0" kern="1200" dirty="0" smtClean="0">
                <a:solidFill>
                  <a:schemeClr val="tx1"/>
                </a:solidFill>
                <a:effectLst/>
                <a:latin typeface="+mn-lt"/>
                <a:ea typeface="+mn-ea"/>
                <a:cs typeface="+mn-cs"/>
              </a:rPr>
              <a:t> 2016;34:317-39. </a:t>
            </a:r>
          </a:p>
          <a:p>
            <a:pPr marL="171450" marR="0" indent="-171450" algn="l" defTabSz="457200" rtl="0" eaLnBrk="1" fontAlgn="auto" latinLnBrk="0" hangingPunct="1">
              <a:lnSpc>
                <a:spcPct val="100000"/>
              </a:lnSpc>
              <a:spcBef>
                <a:spcPts val="0"/>
              </a:spcBef>
              <a:spcAft>
                <a:spcPts val="0"/>
              </a:spcAft>
              <a:buClrTx/>
              <a:buSzTx/>
              <a:buFont typeface="Arial" charset="0"/>
              <a:buChar char="•"/>
              <a:tabLst/>
              <a:defRPr/>
            </a:pPr>
            <a:r>
              <a:rPr lang="es-ES_tradnl" sz="1200" b="0" kern="1200" dirty="0" err="1" smtClean="0">
                <a:solidFill>
                  <a:schemeClr val="tx1"/>
                </a:solidFill>
                <a:effectLst/>
                <a:latin typeface="+mn-lt"/>
                <a:ea typeface="+mn-ea"/>
                <a:cs typeface="+mn-cs"/>
              </a:rPr>
              <a:t>BentleyJN,ViswanathanA,RosenbergWS,PatilPG.Treatmentofmedically</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refractory</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cancer</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pain</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with</a:t>
            </a:r>
            <a:r>
              <a:rPr lang="es-ES_tradnl" sz="1200" b="0" kern="1200" dirty="0" smtClean="0">
                <a:solidFill>
                  <a:schemeClr val="tx1"/>
                </a:solidFill>
                <a:effectLst/>
                <a:latin typeface="+mn-lt"/>
                <a:ea typeface="+mn-ea"/>
                <a:cs typeface="+mn-cs"/>
              </a:rPr>
              <a:t> a </a:t>
            </a:r>
            <a:r>
              <a:rPr lang="es-ES_tradnl" sz="1200" b="0" kern="1200" dirty="0" err="1" smtClean="0">
                <a:solidFill>
                  <a:schemeClr val="tx1"/>
                </a:solidFill>
                <a:effectLst/>
                <a:latin typeface="+mn-lt"/>
                <a:ea typeface="+mn-ea"/>
                <a:cs typeface="+mn-cs"/>
              </a:rPr>
              <a:t>combination</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of</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intrathecal</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neuromodulation</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and</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neurosurgical</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ablation</a:t>
            </a:r>
            <a:r>
              <a:rPr lang="es-ES_tradnl" sz="1200" b="0" kern="1200" dirty="0" smtClean="0">
                <a:solidFill>
                  <a:schemeClr val="tx1"/>
                </a:solidFill>
                <a:effectLst/>
                <a:latin typeface="+mn-lt"/>
                <a:ea typeface="+mn-ea"/>
                <a:cs typeface="+mn-cs"/>
              </a:rPr>
              <a:t>: case series </a:t>
            </a:r>
            <a:r>
              <a:rPr lang="es-ES_tradnl" sz="1200" b="0" kern="1200" dirty="0" err="1" smtClean="0">
                <a:solidFill>
                  <a:schemeClr val="tx1"/>
                </a:solidFill>
                <a:effectLst/>
                <a:latin typeface="+mn-lt"/>
                <a:ea typeface="+mn-ea"/>
                <a:cs typeface="+mn-cs"/>
              </a:rPr>
              <a:t>and</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literature</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review</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Pain</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Med</a:t>
            </a:r>
            <a:r>
              <a:rPr lang="es-ES_tradnl" sz="1200" b="0" kern="1200" dirty="0" smtClean="0">
                <a:solidFill>
                  <a:schemeClr val="tx1"/>
                </a:solidFill>
                <a:effectLst/>
                <a:latin typeface="+mn-lt"/>
                <a:ea typeface="+mn-ea"/>
                <a:cs typeface="+mn-cs"/>
              </a:rPr>
              <a:t> 2014;15:1488-95. </a:t>
            </a:r>
          </a:p>
          <a:p>
            <a:endParaRPr lang="es-ES_tradnl" dirty="0"/>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11</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783220486"/>
      </p:ext>
    </p:extLst>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S_tradnl" sz="1200" kern="1200" dirty="0" smtClean="0">
                <a:solidFill>
                  <a:schemeClr val="tx1"/>
                </a:solidFill>
                <a:effectLst/>
                <a:latin typeface="+mn-lt"/>
                <a:ea typeface="+mn-ea"/>
                <a:cs typeface="+mn-cs"/>
              </a:rPr>
              <a:t>La </a:t>
            </a:r>
            <a:r>
              <a:rPr lang="es-ES_tradnl" sz="1200" kern="1200" dirty="0" err="1" smtClean="0">
                <a:solidFill>
                  <a:schemeClr val="tx1"/>
                </a:solidFill>
                <a:effectLst/>
                <a:latin typeface="+mn-lt"/>
                <a:ea typeface="+mn-ea"/>
                <a:cs typeface="+mn-cs"/>
              </a:rPr>
              <a:t>mayoría</a:t>
            </a:r>
            <a:r>
              <a:rPr lang="es-ES_tradnl" sz="1200" kern="1200" dirty="0" smtClean="0">
                <a:solidFill>
                  <a:schemeClr val="tx1"/>
                </a:solidFill>
                <a:effectLst/>
                <a:latin typeface="+mn-lt"/>
                <a:ea typeface="+mn-ea"/>
                <a:cs typeface="+mn-cs"/>
              </a:rPr>
              <a:t> de los estudios realizados para investigar el uso de HIFU en el dolor </a:t>
            </a:r>
            <a:r>
              <a:rPr lang="es-ES_tradnl" sz="1200" kern="1200" dirty="0" err="1" smtClean="0">
                <a:solidFill>
                  <a:schemeClr val="tx1"/>
                </a:solidFill>
                <a:effectLst/>
                <a:latin typeface="+mn-lt"/>
                <a:ea typeface="+mn-ea"/>
                <a:cs typeface="+mn-cs"/>
              </a:rPr>
              <a:t>todavía</a:t>
            </a:r>
            <a:r>
              <a:rPr lang="es-ES_tradnl" sz="1200" kern="1200" dirty="0" smtClean="0">
                <a:solidFill>
                  <a:schemeClr val="tx1"/>
                </a:solidFill>
                <a:effectLst/>
                <a:latin typeface="+mn-lt"/>
                <a:ea typeface="+mn-ea"/>
                <a:cs typeface="+mn-cs"/>
              </a:rPr>
              <a:t> </a:t>
            </a:r>
            <a:r>
              <a:rPr lang="es-ES_tradnl" sz="1200" kern="1200" dirty="0" err="1" smtClean="0">
                <a:solidFill>
                  <a:schemeClr val="tx1"/>
                </a:solidFill>
                <a:effectLst/>
                <a:latin typeface="+mn-lt"/>
                <a:ea typeface="+mn-ea"/>
                <a:cs typeface="+mn-cs"/>
              </a:rPr>
              <a:t>están</a:t>
            </a:r>
            <a:r>
              <a:rPr lang="es-ES_tradnl" sz="1200" kern="1200" dirty="0" smtClean="0">
                <a:solidFill>
                  <a:schemeClr val="tx1"/>
                </a:solidFill>
                <a:effectLst/>
                <a:latin typeface="+mn-lt"/>
                <a:ea typeface="+mn-ea"/>
                <a:cs typeface="+mn-cs"/>
              </a:rPr>
              <a:t> en una etapa temprana, aunque los resultados iniciales son alentadores. Entre los resultados </a:t>
            </a:r>
            <a:r>
              <a:rPr lang="es-ES_tradnl" sz="1200" kern="1200" dirty="0" err="1" smtClean="0">
                <a:solidFill>
                  <a:schemeClr val="tx1"/>
                </a:solidFill>
                <a:effectLst/>
                <a:latin typeface="+mn-lt"/>
                <a:ea typeface="+mn-ea"/>
                <a:cs typeface="+mn-cs"/>
              </a:rPr>
              <a:t>más</a:t>
            </a:r>
            <a:r>
              <a:rPr lang="es-ES_tradnl" sz="1200" kern="1200" dirty="0" smtClean="0">
                <a:solidFill>
                  <a:schemeClr val="tx1"/>
                </a:solidFill>
                <a:effectLst/>
                <a:latin typeface="+mn-lt"/>
                <a:ea typeface="+mn-ea"/>
                <a:cs typeface="+mn-cs"/>
              </a:rPr>
              <a:t> destacados está el tratamiento de los tumores de </a:t>
            </a:r>
            <a:r>
              <a:rPr lang="es-ES_tradnl" sz="1200" kern="1200" dirty="0" err="1" smtClean="0">
                <a:solidFill>
                  <a:schemeClr val="tx1"/>
                </a:solidFill>
                <a:effectLst/>
                <a:latin typeface="+mn-lt"/>
                <a:ea typeface="+mn-ea"/>
                <a:cs typeface="+mn-cs"/>
              </a:rPr>
              <a:t>páncreas</a:t>
            </a:r>
            <a:r>
              <a:rPr lang="es-ES_tradnl" sz="1200" kern="1200" dirty="0" smtClean="0">
                <a:solidFill>
                  <a:schemeClr val="tx1"/>
                </a:solidFill>
                <a:effectLst/>
                <a:latin typeface="+mn-lt"/>
                <a:ea typeface="+mn-ea"/>
                <a:cs typeface="+mn-cs"/>
              </a:rPr>
              <a:t> avanzados, siendo una </a:t>
            </a:r>
            <a:r>
              <a:rPr lang="es-ES_tradnl" sz="1200" kern="1200" dirty="0" err="1" smtClean="0">
                <a:solidFill>
                  <a:schemeClr val="tx1"/>
                </a:solidFill>
                <a:effectLst/>
                <a:latin typeface="+mn-lt"/>
                <a:ea typeface="+mn-ea"/>
                <a:cs typeface="+mn-cs"/>
              </a:rPr>
              <a:t>técnica</a:t>
            </a:r>
            <a:r>
              <a:rPr lang="es-ES_tradnl" sz="1200" kern="1200" dirty="0" smtClean="0">
                <a:solidFill>
                  <a:schemeClr val="tx1"/>
                </a:solidFill>
                <a:effectLst/>
                <a:latin typeface="+mn-lt"/>
                <a:ea typeface="+mn-ea"/>
                <a:cs typeface="+mn-cs"/>
              </a:rPr>
              <a:t> eficaz para disminuir la masa tumoral y conseguir un mejor control </a:t>
            </a:r>
            <a:r>
              <a:rPr lang="es-ES_tradnl" sz="1200" kern="1200" dirty="0" err="1" smtClean="0">
                <a:solidFill>
                  <a:schemeClr val="tx1"/>
                </a:solidFill>
                <a:effectLst/>
                <a:latin typeface="+mn-lt"/>
                <a:ea typeface="+mn-ea"/>
                <a:cs typeface="+mn-cs"/>
              </a:rPr>
              <a:t>analgésico</a:t>
            </a:r>
            <a:r>
              <a:rPr lang="es-ES_tradnl" sz="1200" kern="1200" dirty="0" smtClean="0">
                <a:solidFill>
                  <a:schemeClr val="tx1"/>
                </a:solidFill>
                <a:effectLst/>
                <a:latin typeface="+mn-lt"/>
                <a:ea typeface="+mn-ea"/>
                <a:cs typeface="+mn-cs"/>
              </a:rPr>
              <a:t> en estos pacientes.</a:t>
            </a:r>
            <a:endParaRPr lang="es-ES_tradnl" dirty="0" smtClean="0"/>
          </a:p>
          <a:p>
            <a:endParaRPr lang="es-ES_tradnl" b="1" dirty="0" smtClean="0"/>
          </a:p>
          <a:p>
            <a:r>
              <a:rPr lang="es-ES_tradnl" b="1" dirty="0" smtClean="0"/>
              <a:t>Bibliografía: </a:t>
            </a:r>
          </a:p>
          <a:p>
            <a:pPr marL="171450" indent="-171450">
              <a:buFont typeface="Arial" charset="0"/>
              <a:buChar char="•"/>
            </a:pPr>
            <a:r>
              <a:rPr lang="es-ES_tradnl" sz="1200" b="0" kern="1200" dirty="0" err="1" smtClean="0">
                <a:solidFill>
                  <a:schemeClr val="tx1"/>
                </a:solidFill>
                <a:effectLst/>
                <a:latin typeface="+mn-lt"/>
                <a:ea typeface="+mn-ea"/>
                <a:cs typeface="+mn-cs"/>
              </a:rPr>
              <a:t>Marinova</a:t>
            </a:r>
            <a:r>
              <a:rPr lang="es-ES_tradnl" sz="1200" b="0" kern="1200" dirty="0" smtClean="0">
                <a:solidFill>
                  <a:schemeClr val="tx1"/>
                </a:solidFill>
                <a:effectLst/>
                <a:latin typeface="+mn-lt"/>
                <a:ea typeface="+mn-ea"/>
                <a:cs typeface="+mn-cs"/>
              </a:rPr>
              <a:t> M, </a:t>
            </a:r>
            <a:r>
              <a:rPr lang="es-ES_tradnl" sz="1200" b="0" kern="1200" dirty="0" err="1" smtClean="0">
                <a:solidFill>
                  <a:schemeClr val="tx1"/>
                </a:solidFill>
                <a:effectLst/>
                <a:latin typeface="+mn-lt"/>
                <a:ea typeface="+mn-ea"/>
                <a:cs typeface="+mn-cs"/>
              </a:rPr>
              <a:t>Rauch</a:t>
            </a:r>
            <a:r>
              <a:rPr lang="es-ES_tradnl" sz="1200" b="0" kern="1200" dirty="0" smtClean="0">
                <a:solidFill>
                  <a:schemeClr val="tx1"/>
                </a:solidFill>
                <a:effectLst/>
                <a:latin typeface="+mn-lt"/>
                <a:ea typeface="+mn-ea"/>
                <a:cs typeface="+mn-cs"/>
              </a:rPr>
              <a:t> M, </a:t>
            </a:r>
            <a:r>
              <a:rPr lang="es-ES_tradnl" sz="1200" b="0" kern="1200" dirty="0" err="1" smtClean="0">
                <a:solidFill>
                  <a:schemeClr val="tx1"/>
                </a:solidFill>
                <a:effectLst/>
                <a:latin typeface="+mn-lt"/>
                <a:ea typeface="+mn-ea"/>
                <a:cs typeface="+mn-cs"/>
              </a:rPr>
              <a:t>Mücke</a:t>
            </a:r>
            <a:r>
              <a:rPr lang="es-ES_tradnl" sz="1200" b="0" kern="1200" dirty="0" smtClean="0">
                <a:solidFill>
                  <a:schemeClr val="tx1"/>
                </a:solidFill>
                <a:effectLst/>
                <a:latin typeface="+mn-lt"/>
                <a:ea typeface="+mn-ea"/>
                <a:cs typeface="+mn-cs"/>
              </a:rPr>
              <a:t> M, </a:t>
            </a:r>
            <a:r>
              <a:rPr lang="es-ES_tradnl" sz="1200" b="0" kern="1200" dirty="0" err="1" smtClean="0">
                <a:solidFill>
                  <a:schemeClr val="tx1"/>
                </a:solidFill>
                <a:effectLst/>
                <a:latin typeface="+mn-lt"/>
                <a:ea typeface="+mn-ea"/>
                <a:cs typeface="+mn-cs"/>
              </a:rPr>
              <a:t>Rolke</a:t>
            </a:r>
            <a:r>
              <a:rPr lang="es-ES_tradnl" sz="1200" b="0" kern="1200" dirty="0" smtClean="0">
                <a:solidFill>
                  <a:schemeClr val="tx1"/>
                </a:solidFill>
                <a:effectLst/>
                <a:latin typeface="+mn-lt"/>
                <a:ea typeface="+mn-ea"/>
                <a:cs typeface="+mn-cs"/>
              </a:rPr>
              <a:t> R, </a:t>
            </a:r>
            <a:r>
              <a:rPr lang="es-ES_tradnl" sz="1200" b="0" kern="1200" dirty="0" err="1" smtClean="0">
                <a:solidFill>
                  <a:schemeClr val="tx1"/>
                </a:solidFill>
                <a:effectLst/>
                <a:latin typeface="+mn-lt"/>
                <a:ea typeface="+mn-ea"/>
                <a:cs typeface="+mn-cs"/>
              </a:rPr>
              <a:t>Gonzalez</a:t>
            </a:r>
            <a:r>
              <a:rPr lang="es-ES_tradnl" sz="1200" b="0" kern="1200" dirty="0" smtClean="0">
                <a:solidFill>
                  <a:schemeClr val="tx1"/>
                </a:solidFill>
                <a:effectLst/>
                <a:latin typeface="+mn-lt"/>
                <a:ea typeface="+mn-ea"/>
                <a:cs typeface="+mn-cs"/>
              </a:rPr>
              <a:t>-Carmona MA, </a:t>
            </a:r>
            <a:r>
              <a:rPr lang="es-ES_tradnl" sz="1200" b="0" kern="1200" dirty="0" err="1" smtClean="0">
                <a:solidFill>
                  <a:schemeClr val="tx1"/>
                </a:solidFill>
                <a:effectLst/>
                <a:latin typeface="+mn-lt"/>
                <a:ea typeface="+mn-ea"/>
                <a:cs typeface="+mn-cs"/>
              </a:rPr>
              <a:t>Henseler</a:t>
            </a:r>
            <a:r>
              <a:rPr lang="es-ES_tradnl" sz="1200" b="0" kern="1200" dirty="0" smtClean="0">
                <a:solidFill>
                  <a:schemeClr val="tx1"/>
                </a:solidFill>
                <a:effectLst/>
                <a:latin typeface="+mn-lt"/>
                <a:ea typeface="+mn-ea"/>
                <a:cs typeface="+mn-cs"/>
              </a:rPr>
              <a:t> J, </a:t>
            </a:r>
            <a:r>
              <a:rPr lang="es-ES_tradnl" sz="1200" b="0" kern="1200" dirty="0" err="1" smtClean="0">
                <a:solidFill>
                  <a:schemeClr val="tx1"/>
                </a:solidFill>
                <a:effectLst/>
                <a:latin typeface="+mn-lt"/>
                <a:ea typeface="+mn-ea"/>
                <a:cs typeface="+mn-cs"/>
              </a:rPr>
              <a:t>Cuhls</a:t>
            </a:r>
            <a:r>
              <a:rPr lang="es-ES_tradnl" sz="1200" b="0" kern="1200" dirty="0" smtClean="0">
                <a:solidFill>
                  <a:schemeClr val="tx1"/>
                </a:solidFill>
                <a:effectLst/>
                <a:latin typeface="+mn-lt"/>
                <a:ea typeface="+mn-ea"/>
                <a:cs typeface="+mn-cs"/>
              </a:rPr>
              <a:t> H, </a:t>
            </a:r>
            <a:r>
              <a:rPr lang="es-ES_tradnl" sz="1200" b="0" kern="1200" dirty="0" err="1" smtClean="0">
                <a:solidFill>
                  <a:schemeClr val="tx1"/>
                </a:solidFill>
                <a:effectLst/>
                <a:latin typeface="+mn-lt"/>
                <a:ea typeface="+mn-ea"/>
                <a:cs typeface="+mn-cs"/>
              </a:rPr>
              <a:t>Radbruch</a:t>
            </a:r>
            <a:r>
              <a:rPr lang="es-ES_tradnl" sz="1200" b="0" kern="1200" dirty="0" smtClean="0">
                <a:solidFill>
                  <a:schemeClr val="tx1"/>
                </a:solidFill>
                <a:effectLst/>
                <a:latin typeface="+mn-lt"/>
                <a:ea typeface="+mn-ea"/>
                <a:cs typeface="+mn-cs"/>
              </a:rPr>
              <a:t> L, </a:t>
            </a:r>
            <a:r>
              <a:rPr lang="es-ES_tradnl" sz="1200" b="0" kern="1200" dirty="0" err="1" smtClean="0">
                <a:solidFill>
                  <a:schemeClr val="tx1"/>
                </a:solidFill>
                <a:effectLst/>
                <a:latin typeface="+mn-lt"/>
                <a:ea typeface="+mn-ea"/>
                <a:cs typeface="+mn-cs"/>
              </a:rPr>
              <a:t>Strassburg</a:t>
            </a:r>
            <a:r>
              <a:rPr lang="es-ES_tradnl" sz="1200" b="0" kern="1200" dirty="0" smtClean="0">
                <a:solidFill>
                  <a:schemeClr val="tx1"/>
                </a:solidFill>
                <a:effectLst/>
                <a:latin typeface="+mn-lt"/>
                <a:ea typeface="+mn-ea"/>
                <a:cs typeface="+mn-cs"/>
              </a:rPr>
              <a:t> CP, Zhang L, </a:t>
            </a:r>
            <a:r>
              <a:rPr lang="es-ES_tradnl" sz="1200" b="0" kern="1200" dirty="0" err="1" smtClean="0">
                <a:solidFill>
                  <a:schemeClr val="tx1"/>
                </a:solidFill>
                <a:effectLst/>
                <a:latin typeface="+mn-lt"/>
                <a:ea typeface="+mn-ea"/>
                <a:cs typeface="+mn-cs"/>
              </a:rPr>
              <a:t>Schild</a:t>
            </a:r>
            <a:r>
              <a:rPr lang="es-ES_tradnl" sz="1200" b="0" kern="1200" dirty="0" smtClean="0">
                <a:solidFill>
                  <a:schemeClr val="tx1"/>
                </a:solidFill>
                <a:effectLst/>
                <a:latin typeface="+mn-lt"/>
                <a:ea typeface="+mn-ea"/>
                <a:cs typeface="+mn-cs"/>
              </a:rPr>
              <a:t> HH, </a:t>
            </a:r>
            <a:r>
              <a:rPr lang="es-ES_tradnl" sz="1200" b="0" kern="1200" dirty="0" err="1" smtClean="0">
                <a:solidFill>
                  <a:schemeClr val="tx1"/>
                </a:solidFill>
                <a:effectLst/>
                <a:latin typeface="+mn-lt"/>
                <a:ea typeface="+mn-ea"/>
                <a:cs typeface="+mn-cs"/>
              </a:rPr>
              <a:t>Strunk</a:t>
            </a:r>
            <a:r>
              <a:rPr lang="es-ES_tradnl" sz="1200" b="0" kern="1200" dirty="0" smtClean="0">
                <a:solidFill>
                  <a:schemeClr val="tx1"/>
                </a:solidFill>
                <a:effectLst/>
                <a:latin typeface="+mn-lt"/>
                <a:ea typeface="+mn-ea"/>
                <a:cs typeface="+mn-cs"/>
              </a:rPr>
              <a:t> HM. High-</a:t>
            </a:r>
            <a:r>
              <a:rPr lang="es-ES_tradnl" sz="1200" b="0" kern="1200" dirty="0" err="1" smtClean="0">
                <a:solidFill>
                  <a:schemeClr val="tx1"/>
                </a:solidFill>
                <a:effectLst/>
                <a:latin typeface="+mn-lt"/>
                <a:ea typeface="+mn-ea"/>
                <a:cs typeface="+mn-cs"/>
              </a:rPr>
              <a:t>intensity</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focused</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ultrasound</a:t>
            </a:r>
            <a:r>
              <a:rPr lang="es-ES_tradnl" sz="1200" b="0" kern="1200" dirty="0" smtClean="0">
                <a:solidFill>
                  <a:schemeClr val="tx1"/>
                </a:solidFill>
                <a:effectLst/>
                <a:latin typeface="+mn-lt"/>
                <a:ea typeface="+mn-ea"/>
                <a:cs typeface="+mn-cs"/>
              </a:rPr>
              <a:t> (HIFU) </a:t>
            </a:r>
            <a:r>
              <a:rPr lang="es-ES_tradnl" sz="1200" b="0" kern="1200" dirty="0" err="1" smtClean="0">
                <a:solidFill>
                  <a:schemeClr val="tx1"/>
                </a:solidFill>
                <a:effectLst/>
                <a:latin typeface="+mn-lt"/>
                <a:ea typeface="+mn-ea"/>
                <a:cs typeface="+mn-cs"/>
              </a:rPr>
              <a:t>for</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pancreatic</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carcino</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ma</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evaluation</a:t>
            </a:r>
            <a:r>
              <a:rPr lang="es-ES_tradnl" sz="1200" b="0" kern="1200" dirty="0" smtClean="0">
                <a:solidFill>
                  <a:schemeClr val="tx1"/>
                </a:solidFill>
                <a:effectLst/>
                <a:latin typeface="+mn-lt"/>
                <a:ea typeface="+mn-ea"/>
                <a:cs typeface="+mn-cs"/>
              </a:rPr>
              <a:t> of </a:t>
            </a:r>
            <a:r>
              <a:rPr lang="es-ES_tradnl" sz="1200" b="0" kern="1200" dirty="0" err="1" smtClean="0">
                <a:solidFill>
                  <a:schemeClr val="tx1"/>
                </a:solidFill>
                <a:effectLst/>
                <a:latin typeface="+mn-lt"/>
                <a:ea typeface="+mn-ea"/>
                <a:cs typeface="+mn-cs"/>
              </a:rPr>
              <a:t>feasibility</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reduction</a:t>
            </a:r>
            <a:r>
              <a:rPr lang="es-ES_tradnl" sz="1200" b="0" kern="1200" dirty="0" smtClean="0">
                <a:solidFill>
                  <a:schemeClr val="tx1"/>
                </a:solidFill>
                <a:effectLst/>
                <a:latin typeface="+mn-lt"/>
                <a:ea typeface="+mn-ea"/>
                <a:cs typeface="+mn-cs"/>
              </a:rPr>
              <a:t> of </a:t>
            </a:r>
            <a:r>
              <a:rPr lang="es-ES_tradnl" sz="1200" b="0" kern="1200" dirty="0" err="1" smtClean="0">
                <a:solidFill>
                  <a:schemeClr val="tx1"/>
                </a:solidFill>
                <a:effectLst/>
                <a:latin typeface="+mn-lt"/>
                <a:ea typeface="+mn-ea"/>
                <a:cs typeface="+mn-cs"/>
              </a:rPr>
              <a:t>tumour</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volume</a:t>
            </a:r>
            <a:r>
              <a:rPr lang="es-ES_tradnl" sz="1200" b="0" kern="1200" dirty="0" smtClean="0">
                <a:solidFill>
                  <a:schemeClr val="tx1"/>
                </a:solidFill>
                <a:effectLst/>
                <a:latin typeface="+mn-lt"/>
                <a:ea typeface="+mn-ea"/>
                <a:cs typeface="+mn-cs"/>
              </a:rPr>
              <a:t> and</a:t>
            </a:r>
            <a:r>
              <a:rPr lang="es-ES_tradnl" sz="1200" b="0" kern="1200" baseline="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pain</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intensity</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Eur</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Radiol</a:t>
            </a:r>
            <a:r>
              <a:rPr lang="es-ES_tradnl" sz="1200" b="0" kern="1200" dirty="0" smtClean="0">
                <a:solidFill>
                  <a:schemeClr val="tx1"/>
                </a:solidFill>
                <a:effectLst/>
                <a:latin typeface="+mn-lt"/>
                <a:ea typeface="+mn-ea"/>
                <a:cs typeface="+mn-cs"/>
              </a:rPr>
              <a:t>. 2016;26:4047-56. </a:t>
            </a:r>
          </a:p>
          <a:p>
            <a:pPr marL="171450" indent="-171450">
              <a:buFont typeface="Arial" charset="0"/>
              <a:buChar char="•"/>
            </a:pPr>
            <a:r>
              <a:rPr lang="es-ES_tradnl" sz="1200" b="0" kern="1200" dirty="0" smtClean="0">
                <a:solidFill>
                  <a:schemeClr val="tx1"/>
                </a:solidFill>
                <a:effectLst/>
                <a:latin typeface="+mn-lt"/>
                <a:ea typeface="+mn-ea"/>
                <a:cs typeface="+mn-cs"/>
              </a:rPr>
              <a:t>Brown MR, </a:t>
            </a:r>
            <a:r>
              <a:rPr lang="es-ES_tradnl" sz="1200" b="0" kern="1200" dirty="0" err="1" smtClean="0">
                <a:solidFill>
                  <a:schemeClr val="tx1"/>
                </a:solidFill>
                <a:effectLst/>
                <a:latin typeface="+mn-lt"/>
                <a:ea typeface="+mn-ea"/>
                <a:cs typeface="+mn-cs"/>
              </a:rPr>
              <a:t>Farquhar</a:t>
            </a:r>
            <a:r>
              <a:rPr lang="es-ES_tradnl" sz="1200" b="0" kern="1200" dirty="0" smtClean="0">
                <a:solidFill>
                  <a:schemeClr val="tx1"/>
                </a:solidFill>
                <a:effectLst/>
                <a:latin typeface="+mn-lt"/>
                <a:ea typeface="+mn-ea"/>
                <a:cs typeface="+mn-cs"/>
              </a:rPr>
              <a:t>-Smith P, Williams JE, ter </a:t>
            </a:r>
            <a:r>
              <a:rPr lang="es-ES_tradnl" sz="1200" b="0" kern="1200" dirty="0" err="1" smtClean="0">
                <a:solidFill>
                  <a:schemeClr val="tx1"/>
                </a:solidFill>
                <a:effectLst/>
                <a:latin typeface="+mn-lt"/>
                <a:ea typeface="+mn-ea"/>
                <a:cs typeface="+mn-cs"/>
              </a:rPr>
              <a:t>Haar</a:t>
            </a:r>
            <a:r>
              <a:rPr lang="es-ES_tradnl" sz="1200" b="0" kern="1200" dirty="0" smtClean="0">
                <a:solidFill>
                  <a:schemeClr val="tx1"/>
                </a:solidFill>
                <a:effectLst/>
                <a:latin typeface="+mn-lt"/>
                <a:ea typeface="+mn-ea"/>
                <a:cs typeface="+mn-cs"/>
              </a:rPr>
              <a:t> G, </a:t>
            </a:r>
            <a:r>
              <a:rPr lang="es-ES_tradnl" sz="1200" b="0" kern="1200" dirty="0" err="1" smtClean="0">
                <a:solidFill>
                  <a:schemeClr val="tx1"/>
                </a:solidFill>
                <a:effectLst/>
                <a:latin typeface="+mn-lt"/>
                <a:ea typeface="+mn-ea"/>
                <a:cs typeface="+mn-cs"/>
              </a:rPr>
              <a:t>deSouza</a:t>
            </a:r>
            <a:r>
              <a:rPr lang="es-ES_tradnl" sz="1200" b="0" kern="1200" dirty="0" smtClean="0">
                <a:solidFill>
                  <a:schemeClr val="tx1"/>
                </a:solidFill>
                <a:effectLst/>
                <a:latin typeface="+mn-lt"/>
                <a:ea typeface="+mn-ea"/>
                <a:cs typeface="+mn-cs"/>
              </a:rPr>
              <a:t> NM. </a:t>
            </a:r>
            <a:r>
              <a:rPr lang="es-ES_tradnl" sz="1200" b="0" kern="1200" dirty="0" err="1" smtClean="0">
                <a:solidFill>
                  <a:schemeClr val="tx1"/>
                </a:solidFill>
                <a:effectLst/>
                <a:latin typeface="+mn-lt"/>
                <a:ea typeface="+mn-ea"/>
                <a:cs typeface="+mn-cs"/>
              </a:rPr>
              <a:t>The</a:t>
            </a:r>
            <a:r>
              <a:rPr lang="es-ES_tradnl" sz="1200" b="0" kern="1200" dirty="0" smtClean="0">
                <a:solidFill>
                  <a:schemeClr val="tx1"/>
                </a:solidFill>
                <a:effectLst/>
                <a:latin typeface="+mn-lt"/>
                <a:ea typeface="+mn-ea"/>
                <a:cs typeface="+mn-cs"/>
              </a:rPr>
              <a:t> use of </a:t>
            </a:r>
            <a:r>
              <a:rPr lang="es-ES_tradnl" sz="1200" b="0" kern="1200" dirty="0" err="1" smtClean="0">
                <a:solidFill>
                  <a:schemeClr val="tx1"/>
                </a:solidFill>
                <a:effectLst/>
                <a:latin typeface="+mn-lt"/>
                <a:ea typeface="+mn-ea"/>
                <a:cs typeface="+mn-cs"/>
              </a:rPr>
              <a:t>high-intensity</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focused</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ultrasound</a:t>
            </a:r>
            <a:r>
              <a:rPr lang="es-ES_tradnl" sz="1200" b="0" kern="1200" dirty="0" smtClean="0">
                <a:solidFill>
                  <a:schemeClr val="tx1"/>
                </a:solidFill>
                <a:effectLst/>
                <a:latin typeface="+mn-lt"/>
                <a:ea typeface="+mn-ea"/>
                <a:cs typeface="+mn-cs"/>
              </a:rPr>
              <a:t> as a novel </a:t>
            </a:r>
            <a:r>
              <a:rPr lang="es-ES_tradnl" sz="1200" b="0" kern="1200" dirty="0" err="1" smtClean="0">
                <a:solidFill>
                  <a:schemeClr val="tx1"/>
                </a:solidFill>
                <a:effectLst/>
                <a:latin typeface="+mn-lt"/>
                <a:ea typeface="+mn-ea"/>
                <a:cs typeface="+mn-cs"/>
              </a:rPr>
              <a:t>treatment</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for</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painful</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conditionsa</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description</a:t>
            </a:r>
            <a:r>
              <a:rPr lang="es-ES_tradnl" sz="1200" b="0" kern="1200" dirty="0" smtClean="0">
                <a:solidFill>
                  <a:schemeClr val="tx1"/>
                </a:solidFill>
                <a:effectLst/>
                <a:latin typeface="+mn-lt"/>
                <a:ea typeface="+mn-ea"/>
                <a:cs typeface="+mn-cs"/>
              </a:rPr>
              <a:t> and </a:t>
            </a:r>
            <a:r>
              <a:rPr lang="es-ES_tradnl" sz="1200" b="0" kern="1200" dirty="0" err="1" smtClean="0">
                <a:solidFill>
                  <a:schemeClr val="tx1"/>
                </a:solidFill>
                <a:effectLst/>
                <a:latin typeface="+mn-lt"/>
                <a:ea typeface="+mn-ea"/>
                <a:cs typeface="+mn-cs"/>
              </a:rPr>
              <a:t>narrative</a:t>
            </a:r>
            <a:r>
              <a:rPr lang="es-ES_tradnl" sz="1200" b="0" kern="1200" baseline="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review</a:t>
            </a:r>
            <a:r>
              <a:rPr lang="es-ES_tradnl" sz="1200" b="0" kern="1200" dirty="0" smtClean="0">
                <a:solidFill>
                  <a:schemeClr val="tx1"/>
                </a:solidFill>
                <a:effectLst/>
                <a:latin typeface="+mn-lt"/>
                <a:ea typeface="+mn-ea"/>
                <a:cs typeface="+mn-cs"/>
              </a:rPr>
              <a:t> of </a:t>
            </a:r>
            <a:r>
              <a:rPr lang="es-ES_tradnl" sz="1200" b="0" kern="1200" dirty="0" err="1" smtClean="0">
                <a:solidFill>
                  <a:schemeClr val="tx1"/>
                </a:solidFill>
                <a:effectLst/>
                <a:latin typeface="+mn-lt"/>
                <a:ea typeface="+mn-ea"/>
                <a:cs typeface="+mn-cs"/>
              </a:rPr>
              <a:t>the</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literature</a:t>
            </a:r>
            <a:r>
              <a:rPr lang="es-ES_tradnl" sz="1200" b="0" kern="1200" dirty="0" smtClean="0">
                <a:solidFill>
                  <a:schemeClr val="tx1"/>
                </a:solidFill>
                <a:effectLst/>
                <a:latin typeface="+mn-lt"/>
                <a:ea typeface="+mn-ea"/>
                <a:cs typeface="+mn-cs"/>
              </a:rPr>
              <a:t>. Br J </a:t>
            </a:r>
            <a:r>
              <a:rPr lang="es-ES_tradnl" sz="1200" b="0" kern="1200" dirty="0" err="1" smtClean="0">
                <a:solidFill>
                  <a:schemeClr val="tx1"/>
                </a:solidFill>
                <a:effectLst/>
                <a:latin typeface="+mn-lt"/>
                <a:ea typeface="+mn-ea"/>
                <a:cs typeface="+mn-cs"/>
              </a:rPr>
              <a:t>Anaesth</a:t>
            </a:r>
            <a:r>
              <a:rPr lang="es-ES_tradnl" sz="1200" b="0" kern="1200" dirty="0" smtClean="0">
                <a:solidFill>
                  <a:schemeClr val="tx1"/>
                </a:solidFill>
                <a:effectLst/>
                <a:latin typeface="+mn-lt"/>
                <a:ea typeface="+mn-ea"/>
                <a:cs typeface="+mn-cs"/>
              </a:rPr>
              <a:t> 2015;115:520-30. </a:t>
            </a:r>
          </a:p>
          <a:p>
            <a:pPr marL="171450" marR="0" indent="-171450" algn="l" defTabSz="457200" rtl="0" eaLnBrk="1" fontAlgn="auto" latinLnBrk="0" hangingPunct="1">
              <a:lnSpc>
                <a:spcPct val="100000"/>
              </a:lnSpc>
              <a:spcBef>
                <a:spcPts val="0"/>
              </a:spcBef>
              <a:spcAft>
                <a:spcPts val="0"/>
              </a:spcAft>
              <a:buClrTx/>
              <a:buSzTx/>
              <a:buFont typeface="Arial" charset="0"/>
              <a:buChar char="•"/>
              <a:tabLst/>
              <a:defRPr/>
            </a:pPr>
            <a:r>
              <a:rPr lang="es-ES_tradnl" sz="1200" b="0" kern="1200" dirty="0" err="1" smtClean="0">
                <a:solidFill>
                  <a:schemeClr val="tx1"/>
                </a:solidFill>
                <a:effectLst/>
                <a:latin typeface="+mn-lt"/>
                <a:ea typeface="+mn-ea"/>
                <a:cs typeface="+mn-cs"/>
              </a:rPr>
              <a:t>Dodd</a:t>
            </a:r>
            <a:r>
              <a:rPr lang="es-ES_tradnl" sz="1200" b="0" kern="1200" dirty="0" smtClean="0">
                <a:solidFill>
                  <a:schemeClr val="tx1"/>
                </a:solidFill>
                <a:effectLst/>
                <a:latin typeface="+mn-lt"/>
                <a:ea typeface="+mn-ea"/>
                <a:cs typeface="+mn-cs"/>
              </a:rPr>
              <a:t> RL, </a:t>
            </a:r>
            <a:r>
              <a:rPr lang="es-ES_tradnl" sz="1200" b="0" kern="1200" dirty="0" err="1" smtClean="0">
                <a:solidFill>
                  <a:schemeClr val="tx1"/>
                </a:solidFill>
                <a:effectLst/>
                <a:latin typeface="+mn-lt"/>
                <a:ea typeface="+mn-ea"/>
                <a:cs typeface="+mn-cs"/>
              </a:rPr>
              <a:t>Gibbs</a:t>
            </a:r>
            <a:r>
              <a:rPr lang="es-ES_tradnl" sz="1200" b="0" kern="1200" dirty="0" smtClean="0">
                <a:solidFill>
                  <a:schemeClr val="tx1"/>
                </a:solidFill>
                <a:effectLst/>
                <a:latin typeface="+mn-lt"/>
                <a:ea typeface="+mn-ea"/>
                <a:cs typeface="+mn-cs"/>
              </a:rPr>
              <a:t> I, Adler </a:t>
            </a:r>
            <a:r>
              <a:rPr lang="es-ES_tradnl" sz="1200" b="0" kern="1200" dirty="0" err="1" smtClean="0">
                <a:solidFill>
                  <a:schemeClr val="tx1"/>
                </a:solidFill>
                <a:effectLst/>
                <a:latin typeface="+mn-lt"/>
                <a:ea typeface="+mn-ea"/>
                <a:cs typeface="+mn-cs"/>
              </a:rPr>
              <a:t>Jr</a:t>
            </a:r>
            <a:r>
              <a:rPr lang="es-ES_tradnl" sz="1200" b="0" kern="1200" dirty="0" smtClean="0">
                <a:solidFill>
                  <a:schemeClr val="tx1"/>
                </a:solidFill>
                <a:effectLst/>
                <a:latin typeface="+mn-lt"/>
                <a:ea typeface="+mn-ea"/>
                <a:cs typeface="+mn-cs"/>
              </a:rPr>
              <a:t> JR, Chang SD. </a:t>
            </a:r>
            <a:r>
              <a:rPr lang="es-ES_tradnl" sz="1200" b="0" kern="1200" dirty="0" err="1" smtClean="0">
                <a:solidFill>
                  <a:schemeClr val="tx1"/>
                </a:solidFill>
                <a:effectLst/>
                <a:latin typeface="+mn-lt"/>
                <a:ea typeface="+mn-ea"/>
                <a:cs typeface="+mn-cs"/>
              </a:rPr>
              <a:t>Spinal</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tumors</a:t>
            </a:r>
            <a:r>
              <a:rPr lang="es-ES_tradnl" sz="1200" b="0" kern="1200" dirty="0" smtClean="0">
                <a:solidFill>
                  <a:schemeClr val="tx1"/>
                </a:solidFill>
                <a:effectLst/>
                <a:latin typeface="+mn-lt"/>
                <a:ea typeface="+mn-ea"/>
                <a:cs typeface="+mn-cs"/>
              </a:rPr>
              <a:t>. In: Chin LS, </a:t>
            </a:r>
            <a:r>
              <a:rPr lang="es-ES_tradnl" sz="1200" b="0" kern="1200" dirty="0" err="1" smtClean="0">
                <a:solidFill>
                  <a:schemeClr val="tx1"/>
                </a:solidFill>
                <a:effectLst/>
                <a:latin typeface="+mn-lt"/>
                <a:ea typeface="+mn-ea"/>
                <a:cs typeface="+mn-cs"/>
              </a:rPr>
              <a:t>RegineWF</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editors</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Principles</a:t>
            </a:r>
            <a:r>
              <a:rPr lang="es-ES_tradnl" sz="1200" b="0" kern="1200" dirty="0" smtClean="0">
                <a:solidFill>
                  <a:schemeClr val="tx1"/>
                </a:solidFill>
                <a:effectLst/>
                <a:latin typeface="+mn-lt"/>
                <a:ea typeface="+mn-ea"/>
                <a:cs typeface="+mn-cs"/>
              </a:rPr>
              <a:t> and </a:t>
            </a:r>
            <a:r>
              <a:rPr lang="es-ES_tradnl" sz="1200" b="0" kern="1200" dirty="0" err="1" smtClean="0">
                <a:solidFill>
                  <a:schemeClr val="tx1"/>
                </a:solidFill>
                <a:effectLst/>
                <a:latin typeface="+mn-lt"/>
                <a:ea typeface="+mn-ea"/>
                <a:cs typeface="+mn-cs"/>
              </a:rPr>
              <a:t>practice</a:t>
            </a:r>
            <a:r>
              <a:rPr lang="es-ES_tradnl" sz="1200" b="0" kern="1200" dirty="0" smtClean="0">
                <a:solidFill>
                  <a:schemeClr val="tx1"/>
                </a:solidFill>
                <a:effectLst/>
                <a:latin typeface="+mn-lt"/>
                <a:ea typeface="+mn-ea"/>
                <a:cs typeface="+mn-cs"/>
              </a:rPr>
              <a:t> of </a:t>
            </a:r>
            <a:r>
              <a:rPr lang="es-ES_tradnl" sz="1200" b="0" kern="1200" dirty="0" err="1" smtClean="0">
                <a:solidFill>
                  <a:schemeClr val="tx1"/>
                </a:solidFill>
                <a:effectLst/>
                <a:latin typeface="+mn-lt"/>
                <a:ea typeface="+mn-ea"/>
                <a:cs typeface="+mn-cs"/>
              </a:rPr>
              <a:t>stereotactic</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radiosur</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gery</a:t>
            </a:r>
            <a:r>
              <a:rPr lang="es-ES_tradnl" sz="1200" b="0" kern="1200" dirty="0" smtClean="0">
                <a:solidFill>
                  <a:schemeClr val="tx1"/>
                </a:solidFill>
                <a:effectLst/>
                <a:latin typeface="+mn-lt"/>
                <a:ea typeface="+mn-ea"/>
                <a:cs typeface="+mn-cs"/>
              </a:rPr>
              <a:t>. New York: </a:t>
            </a:r>
            <a:r>
              <a:rPr lang="es-ES_tradnl" sz="1200" b="0" kern="1200" dirty="0" err="1" smtClean="0">
                <a:solidFill>
                  <a:schemeClr val="tx1"/>
                </a:solidFill>
                <a:effectLst/>
                <a:latin typeface="+mn-lt"/>
                <a:ea typeface="+mn-ea"/>
                <a:cs typeface="+mn-cs"/>
              </a:rPr>
              <a:t>Springer</a:t>
            </a:r>
            <a:r>
              <a:rPr lang="es-ES_tradnl" sz="1200" b="0" kern="1200" dirty="0" smtClean="0">
                <a:solidFill>
                  <a:schemeClr val="tx1"/>
                </a:solidFill>
                <a:effectLst/>
                <a:latin typeface="+mn-lt"/>
                <a:ea typeface="+mn-ea"/>
                <a:cs typeface="+mn-cs"/>
              </a:rPr>
              <a:t>; 2008. </a:t>
            </a:r>
          </a:p>
          <a:p>
            <a:pPr marL="171450" marR="0" indent="-171450" algn="l" defTabSz="457200" rtl="0" eaLnBrk="1" fontAlgn="auto" latinLnBrk="0" hangingPunct="1">
              <a:lnSpc>
                <a:spcPct val="100000"/>
              </a:lnSpc>
              <a:spcBef>
                <a:spcPts val="0"/>
              </a:spcBef>
              <a:spcAft>
                <a:spcPts val="0"/>
              </a:spcAft>
              <a:buClrTx/>
              <a:buSzTx/>
              <a:buFont typeface="Arial" charset="0"/>
              <a:buChar char="•"/>
              <a:tabLst/>
              <a:defRPr/>
            </a:pPr>
            <a:r>
              <a:rPr lang="es-ES_tradnl" sz="1200" b="0" kern="1200" dirty="0" err="1" smtClean="0">
                <a:solidFill>
                  <a:schemeClr val="tx1"/>
                </a:solidFill>
                <a:effectLst/>
                <a:latin typeface="+mn-lt"/>
                <a:ea typeface="+mn-ea"/>
                <a:cs typeface="+mn-cs"/>
              </a:rPr>
              <a:t>BentleyJN,ViswanathanA,RosenbergWS,PatilPG.Treatmentofme</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dically</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refractory</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cancer</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pain</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with</a:t>
            </a:r>
            <a:r>
              <a:rPr lang="es-ES_tradnl" sz="1200" b="0" kern="1200" dirty="0" smtClean="0">
                <a:solidFill>
                  <a:schemeClr val="tx1"/>
                </a:solidFill>
                <a:effectLst/>
                <a:latin typeface="+mn-lt"/>
                <a:ea typeface="+mn-ea"/>
                <a:cs typeface="+mn-cs"/>
              </a:rPr>
              <a:t> a </a:t>
            </a:r>
            <a:r>
              <a:rPr lang="es-ES_tradnl" sz="1200" b="0" kern="1200" dirty="0" err="1" smtClean="0">
                <a:solidFill>
                  <a:schemeClr val="tx1"/>
                </a:solidFill>
                <a:effectLst/>
                <a:latin typeface="+mn-lt"/>
                <a:ea typeface="+mn-ea"/>
                <a:cs typeface="+mn-cs"/>
              </a:rPr>
              <a:t>combination</a:t>
            </a:r>
            <a:r>
              <a:rPr lang="es-ES_tradnl" sz="1200" b="0" kern="1200" dirty="0" smtClean="0">
                <a:solidFill>
                  <a:schemeClr val="tx1"/>
                </a:solidFill>
                <a:effectLst/>
                <a:latin typeface="+mn-lt"/>
                <a:ea typeface="+mn-ea"/>
                <a:cs typeface="+mn-cs"/>
              </a:rPr>
              <a:t> of </a:t>
            </a:r>
            <a:r>
              <a:rPr lang="es-ES_tradnl" sz="1200" b="0" kern="1200" dirty="0" err="1" smtClean="0">
                <a:solidFill>
                  <a:schemeClr val="tx1"/>
                </a:solidFill>
                <a:effectLst/>
                <a:latin typeface="+mn-lt"/>
                <a:ea typeface="+mn-ea"/>
                <a:cs typeface="+mn-cs"/>
              </a:rPr>
              <a:t>intrathecal</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neu</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romodulation</a:t>
            </a:r>
            <a:r>
              <a:rPr lang="es-ES_tradnl" sz="1200" b="0" kern="1200" dirty="0" smtClean="0">
                <a:solidFill>
                  <a:schemeClr val="tx1"/>
                </a:solidFill>
                <a:effectLst/>
                <a:latin typeface="+mn-lt"/>
                <a:ea typeface="+mn-ea"/>
                <a:cs typeface="+mn-cs"/>
              </a:rPr>
              <a:t> and </a:t>
            </a:r>
            <a:r>
              <a:rPr lang="es-ES_tradnl" sz="1200" b="0" kern="1200" dirty="0" err="1" smtClean="0">
                <a:solidFill>
                  <a:schemeClr val="tx1"/>
                </a:solidFill>
                <a:effectLst/>
                <a:latin typeface="+mn-lt"/>
                <a:ea typeface="+mn-ea"/>
                <a:cs typeface="+mn-cs"/>
              </a:rPr>
              <a:t>neurosurgical</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ablation</a:t>
            </a:r>
            <a:r>
              <a:rPr lang="es-ES_tradnl" sz="1200" b="0" kern="1200" dirty="0" smtClean="0">
                <a:solidFill>
                  <a:schemeClr val="tx1"/>
                </a:solidFill>
                <a:effectLst/>
                <a:latin typeface="+mn-lt"/>
                <a:ea typeface="+mn-ea"/>
                <a:cs typeface="+mn-cs"/>
              </a:rPr>
              <a:t>: case series and </a:t>
            </a:r>
            <a:r>
              <a:rPr lang="es-ES_tradnl" sz="1200" b="0" kern="1200" dirty="0" err="1" smtClean="0">
                <a:solidFill>
                  <a:schemeClr val="tx1"/>
                </a:solidFill>
                <a:effectLst/>
                <a:latin typeface="+mn-lt"/>
                <a:ea typeface="+mn-ea"/>
                <a:cs typeface="+mn-cs"/>
              </a:rPr>
              <a:t>literature</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review</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Pain</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Med</a:t>
            </a:r>
            <a:r>
              <a:rPr lang="es-ES_tradnl" sz="1200" b="0" kern="1200" dirty="0" smtClean="0">
                <a:solidFill>
                  <a:schemeClr val="tx1"/>
                </a:solidFill>
                <a:effectLst/>
                <a:latin typeface="+mn-lt"/>
                <a:ea typeface="+mn-ea"/>
                <a:cs typeface="+mn-cs"/>
              </a:rPr>
              <a:t> 2014;15:1488-95. </a:t>
            </a:r>
          </a:p>
          <a:p>
            <a:pPr marL="171450" marR="0" indent="-171450" algn="l" defTabSz="457200" rtl="0" eaLnBrk="1" fontAlgn="auto" latinLnBrk="0" hangingPunct="1">
              <a:lnSpc>
                <a:spcPct val="100000"/>
              </a:lnSpc>
              <a:spcBef>
                <a:spcPts val="0"/>
              </a:spcBef>
              <a:spcAft>
                <a:spcPts val="0"/>
              </a:spcAft>
              <a:buClrTx/>
              <a:buSzTx/>
              <a:buFont typeface="Arial" charset="0"/>
              <a:buChar char="•"/>
              <a:tabLst/>
              <a:defRPr/>
            </a:pPr>
            <a:endParaRPr lang="es-ES_tradnl" sz="1200" b="1" kern="1200" dirty="0" smtClean="0">
              <a:solidFill>
                <a:schemeClr val="tx1"/>
              </a:solidFill>
              <a:effectLst/>
              <a:latin typeface="+mn-lt"/>
              <a:ea typeface="+mn-ea"/>
              <a:cs typeface="+mn-cs"/>
            </a:endParaRPr>
          </a:p>
          <a:p>
            <a:pPr marL="171450" indent="-171450">
              <a:buFont typeface="Arial" charset="0"/>
              <a:buChar char="•"/>
            </a:pPr>
            <a:endParaRPr lang="es-ES_tradnl" sz="1200" b="1" kern="1200" dirty="0" smtClean="0">
              <a:solidFill>
                <a:schemeClr val="tx1"/>
              </a:solidFill>
              <a:effectLst/>
              <a:latin typeface="+mn-lt"/>
              <a:ea typeface="+mn-ea"/>
              <a:cs typeface="+mn-cs"/>
            </a:endParaRPr>
          </a:p>
          <a:p>
            <a:endParaRPr lang="es-ES_tradnl" dirty="0"/>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12</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783220486"/>
      </p:ext>
    </p:extLst>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1" kern="1200" dirty="0" smtClean="0">
                <a:solidFill>
                  <a:schemeClr val="tx1"/>
                </a:solidFill>
                <a:effectLst/>
                <a:latin typeface="+mn-lt"/>
                <a:ea typeface="+mn-ea"/>
                <a:cs typeface="+mn-cs"/>
              </a:rPr>
              <a:t>Bibliografía:</a:t>
            </a:r>
          </a:p>
          <a:p>
            <a:endParaRPr lang="es-ES_tradnl" sz="1200" b="1" kern="1200" dirty="0" smtClean="0">
              <a:solidFill>
                <a:schemeClr val="tx1"/>
              </a:solidFill>
              <a:effectLst/>
              <a:latin typeface="+mn-lt"/>
              <a:ea typeface="+mn-ea"/>
              <a:cs typeface="+mn-cs"/>
            </a:endParaRPr>
          </a:p>
          <a:p>
            <a:pPr marL="171450" indent="-171450">
              <a:buFont typeface="Arial" charset="0"/>
              <a:buChar char="•"/>
            </a:pPr>
            <a:r>
              <a:rPr lang="es-ES_tradnl" sz="1200" b="1" kern="1200" dirty="0" smtClean="0">
                <a:solidFill>
                  <a:schemeClr val="tx1"/>
                </a:solidFill>
                <a:effectLst/>
                <a:latin typeface="+mn-lt"/>
                <a:ea typeface="+mn-ea"/>
                <a:cs typeface="+mn-cs"/>
              </a:rPr>
              <a:t>AmericanSocietyofClinicalOncology.Previsionalclinicalopinion:the </a:t>
            </a:r>
            <a:r>
              <a:rPr lang="es-ES_tradnl" sz="1200" b="1" kern="1200" dirty="0" err="1" smtClean="0">
                <a:solidFill>
                  <a:schemeClr val="tx1"/>
                </a:solidFill>
                <a:effectLst/>
                <a:latin typeface="+mn-lt"/>
                <a:ea typeface="+mn-ea"/>
                <a:cs typeface="+mn-cs"/>
              </a:rPr>
              <a:t>integration</a:t>
            </a:r>
            <a:r>
              <a:rPr lang="es-ES_tradnl" sz="1200" b="1" kern="1200" dirty="0" smtClean="0">
                <a:solidFill>
                  <a:schemeClr val="tx1"/>
                </a:solidFill>
                <a:effectLst/>
                <a:latin typeface="+mn-lt"/>
                <a:ea typeface="+mn-ea"/>
                <a:cs typeface="+mn-cs"/>
              </a:rPr>
              <a:t> of </a:t>
            </a:r>
            <a:r>
              <a:rPr lang="es-ES_tradnl" sz="1200" b="1" kern="1200" dirty="0" err="1" smtClean="0">
                <a:solidFill>
                  <a:schemeClr val="tx1"/>
                </a:solidFill>
                <a:effectLst/>
                <a:latin typeface="+mn-lt"/>
                <a:ea typeface="+mn-ea"/>
                <a:cs typeface="+mn-cs"/>
              </a:rPr>
              <a:t>palliative</a:t>
            </a:r>
            <a:r>
              <a:rPr lang="es-ES_tradnl" sz="1200" b="1" kern="1200" dirty="0" smtClean="0">
                <a:solidFill>
                  <a:schemeClr val="tx1"/>
                </a:solidFill>
                <a:effectLst/>
                <a:latin typeface="+mn-lt"/>
                <a:ea typeface="+mn-ea"/>
                <a:cs typeface="+mn-cs"/>
              </a:rPr>
              <a:t> </a:t>
            </a:r>
            <a:r>
              <a:rPr lang="es-ES_tradnl" sz="1200" b="1" kern="1200" dirty="0" err="1" smtClean="0">
                <a:solidFill>
                  <a:schemeClr val="tx1"/>
                </a:solidFill>
                <a:effectLst/>
                <a:latin typeface="+mn-lt"/>
                <a:ea typeface="+mn-ea"/>
                <a:cs typeface="+mn-cs"/>
              </a:rPr>
              <a:t>care</a:t>
            </a:r>
            <a:r>
              <a:rPr lang="es-ES_tradnl" sz="1200" b="1" kern="1200" baseline="0" dirty="0" smtClean="0">
                <a:solidFill>
                  <a:schemeClr val="tx1"/>
                </a:solidFill>
                <a:effectLst/>
                <a:latin typeface="+mn-lt"/>
                <a:ea typeface="+mn-ea"/>
                <a:cs typeface="+mn-cs"/>
              </a:rPr>
              <a:t> </a:t>
            </a:r>
            <a:r>
              <a:rPr lang="es-ES_tradnl" sz="1200" b="1" kern="1200" dirty="0" err="1" smtClean="0">
                <a:solidFill>
                  <a:schemeClr val="tx1"/>
                </a:solidFill>
                <a:effectLst/>
                <a:latin typeface="+mn-lt"/>
                <a:ea typeface="+mn-ea"/>
                <a:cs typeface="+mn-cs"/>
              </a:rPr>
              <a:t>into</a:t>
            </a:r>
            <a:r>
              <a:rPr lang="es-ES_tradnl" sz="1200" b="1" kern="1200" dirty="0" smtClean="0">
                <a:solidFill>
                  <a:schemeClr val="tx1"/>
                </a:solidFill>
                <a:effectLst/>
                <a:latin typeface="+mn-lt"/>
                <a:ea typeface="+mn-ea"/>
                <a:cs typeface="+mn-cs"/>
              </a:rPr>
              <a:t> standard </a:t>
            </a:r>
            <a:r>
              <a:rPr lang="es-ES_tradnl" sz="1200" b="1" kern="1200" dirty="0" err="1" smtClean="0">
                <a:solidFill>
                  <a:schemeClr val="tx1"/>
                </a:solidFill>
                <a:effectLst/>
                <a:latin typeface="+mn-lt"/>
                <a:ea typeface="+mn-ea"/>
                <a:cs typeface="+mn-cs"/>
              </a:rPr>
              <a:t>oncology</a:t>
            </a:r>
            <a:r>
              <a:rPr lang="es-ES_tradnl" sz="1200" b="1" kern="1200" dirty="0" smtClean="0">
                <a:solidFill>
                  <a:schemeClr val="tx1"/>
                </a:solidFill>
                <a:effectLst/>
                <a:latin typeface="+mn-lt"/>
                <a:ea typeface="+mn-ea"/>
                <a:cs typeface="+mn-cs"/>
              </a:rPr>
              <a:t> </a:t>
            </a:r>
            <a:r>
              <a:rPr lang="es-ES_tradnl" sz="1200" b="1" kern="1200" dirty="0" err="1" smtClean="0">
                <a:solidFill>
                  <a:schemeClr val="tx1"/>
                </a:solidFill>
                <a:effectLst/>
                <a:latin typeface="+mn-lt"/>
                <a:ea typeface="+mn-ea"/>
                <a:cs typeface="+mn-cs"/>
              </a:rPr>
              <a:t>care</a:t>
            </a:r>
            <a:r>
              <a:rPr lang="es-ES_tradnl" sz="1200" b="1" kern="1200" dirty="0" smtClean="0">
                <a:solidFill>
                  <a:schemeClr val="tx1"/>
                </a:solidFill>
                <a:effectLst/>
                <a:latin typeface="+mn-lt"/>
                <a:ea typeface="+mn-ea"/>
                <a:cs typeface="+mn-cs"/>
              </a:rPr>
              <a:t>. J </a:t>
            </a:r>
            <a:r>
              <a:rPr lang="es-ES_tradnl" sz="1200" b="1" kern="1200" dirty="0" err="1" smtClean="0">
                <a:solidFill>
                  <a:schemeClr val="tx1"/>
                </a:solidFill>
                <a:effectLst/>
                <a:latin typeface="+mn-lt"/>
                <a:ea typeface="+mn-ea"/>
                <a:cs typeface="+mn-cs"/>
              </a:rPr>
              <a:t>Clin</a:t>
            </a:r>
            <a:r>
              <a:rPr lang="es-ES_tradnl" sz="1200" b="1" kern="1200" dirty="0" smtClean="0">
                <a:solidFill>
                  <a:schemeClr val="tx1"/>
                </a:solidFill>
                <a:effectLst/>
                <a:latin typeface="+mn-lt"/>
                <a:ea typeface="+mn-ea"/>
                <a:cs typeface="+mn-cs"/>
              </a:rPr>
              <a:t> </a:t>
            </a:r>
            <a:r>
              <a:rPr lang="es-ES_tradnl" sz="1200" b="1" kern="1200" dirty="0" err="1" smtClean="0">
                <a:solidFill>
                  <a:schemeClr val="tx1"/>
                </a:solidFill>
                <a:effectLst/>
                <a:latin typeface="+mn-lt"/>
                <a:ea typeface="+mn-ea"/>
                <a:cs typeface="+mn-cs"/>
              </a:rPr>
              <a:t>Oncol</a:t>
            </a:r>
            <a:r>
              <a:rPr lang="es-ES_tradnl" sz="1200" b="1" kern="1200" dirty="0" smtClean="0">
                <a:solidFill>
                  <a:schemeClr val="tx1"/>
                </a:solidFill>
                <a:effectLst/>
                <a:latin typeface="+mn-lt"/>
                <a:ea typeface="+mn-ea"/>
                <a:cs typeface="+mn-cs"/>
              </a:rPr>
              <a:t> 2012;30:880-887. </a:t>
            </a:r>
          </a:p>
          <a:p>
            <a:pPr marL="171450" indent="-171450">
              <a:buFont typeface="Arial" charset="0"/>
              <a:buChar char="•"/>
            </a:pPr>
            <a:r>
              <a:rPr lang="es-ES_tradnl" sz="1200" b="1" kern="1200" dirty="0" err="1" smtClean="0">
                <a:solidFill>
                  <a:schemeClr val="tx1"/>
                </a:solidFill>
                <a:effectLst/>
                <a:latin typeface="+mn-lt"/>
                <a:ea typeface="+mn-ea"/>
                <a:cs typeface="+mn-cs"/>
              </a:rPr>
              <a:t>Gómez-Roca</a:t>
            </a:r>
            <a:r>
              <a:rPr lang="es-ES_tradnl" sz="1200" b="1" kern="1200" dirty="0" smtClean="0">
                <a:solidFill>
                  <a:schemeClr val="tx1"/>
                </a:solidFill>
                <a:effectLst/>
                <a:latin typeface="+mn-lt"/>
                <a:ea typeface="+mn-ea"/>
                <a:cs typeface="+mn-cs"/>
              </a:rPr>
              <a:t> C, </a:t>
            </a:r>
            <a:r>
              <a:rPr lang="es-ES_tradnl" sz="1200" b="1" kern="1200" dirty="0" err="1" smtClean="0">
                <a:solidFill>
                  <a:schemeClr val="tx1"/>
                </a:solidFill>
                <a:effectLst/>
                <a:latin typeface="+mn-lt"/>
                <a:ea typeface="+mn-ea"/>
                <a:cs typeface="+mn-cs"/>
              </a:rPr>
              <a:t>Delord</a:t>
            </a:r>
            <a:r>
              <a:rPr lang="es-ES_tradnl" sz="1200" b="1" kern="1200" dirty="0" smtClean="0">
                <a:solidFill>
                  <a:schemeClr val="tx1"/>
                </a:solidFill>
                <a:effectLst/>
                <a:latin typeface="+mn-lt"/>
                <a:ea typeface="+mn-ea"/>
                <a:cs typeface="+mn-cs"/>
              </a:rPr>
              <a:t> JP. </a:t>
            </a:r>
            <a:r>
              <a:rPr lang="es-ES_tradnl" sz="1200" b="1" kern="1200" dirty="0" err="1" smtClean="0">
                <a:solidFill>
                  <a:schemeClr val="tx1"/>
                </a:solidFill>
                <a:effectLst/>
                <a:latin typeface="+mn-lt"/>
                <a:ea typeface="+mn-ea"/>
                <a:cs typeface="+mn-cs"/>
              </a:rPr>
              <a:t>Emerging</a:t>
            </a:r>
            <a:r>
              <a:rPr lang="es-ES_tradnl" sz="1200" b="1" kern="1200" dirty="0" smtClean="0">
                <a:solidFill>
                  <a:schemeClr val="tx1"/>
                </a:solidFill>
                <a:effectLst/>
                <a:latin typeface="+mn-lt"/>
                <a:ea typeface="+mn-ea"/>
                <a:cs typeface="+mn-cs"/>
              </a:rPr>
              <a:t> new </a:t>
            </a:r>
            <a:r>
              <a:rPr lang="es-ES_tradnl" sz="1200" b="1" kern="1200" dirty="0" err="1" smtClean="0">
                <a:solidFill>
                  <a:schemeClr val="tx1"/>
                </a:solidFill>
                <a:effectLst/>
                <a:latin typeface="+mn-lt"/>
                <a:ea typeface="+mn-ea"/>
                <a:cs typeface="+mn-cs"/>
              </a:rPr>
              <a:t>anticancer</a:t>
            </a:r>
            <a:r>
              <a:rPr lang="es-ES_tradnl" sz="1200" b="1" kern="1200" dirty="0" smtClean="0">
                <a:solidFill>
                  <a:schemeClr val="tx1"/>
                </a:solidFill>
                <a:effectLst/>
                <a:latin typeface="+mn-lt"/>
                <a:ea typeface="+mn-ea"/>
                <a:cs typeface="+mn-cs"/>
              </a:rPr>
              <a:t> </a:t>
            </a:r>
            <a:r>
              <a:rPr lang="es-ES_tradnl" sz="1200" b="1" kern="1200" dirty="0" err="1" smtClean="0">
                <a:solidFill>
                  <a:schemeClr val="tx1"/>
                </a:solidFill>
                <a:effectLst/>
                <a:latin typeface="+mn-lt"/>
                <a:ea typeface="+mn-ea"/>
                <a:cs typeface="+mn-cs"/>
              </a:rPr>
              <a:t>therapies</a:t>
            </a:r>
            <a:r>
              <a:rPr lang="es-ES_tradnl" sz="1200" b="1" kern="1200" dirty="0" smtClean="0">
                <a:solidFill>
                  <a:schemeClr val="tx1"/>
                </a:solidFill>
                <a:effectLst/>
                <a:latin typeface="+mn-lt"/>
                <a:ea typeface="+mn-ea"/>
                <a:cs typeface="+mn-cs"/>
              </a:rPr>
              <a:t>. </a:t>
            </a:r>
            <a:r>
              <a:rPr lang="es-ES_tradnl" sz="1200" b="1" kern="1200" dirty="0" err="1" smtClean="0">
                <a:solidFill>
                  <a:schemeClr val="tx1"/>
                </a:solidFill>
                <a:effectLst/>
                <a:latin typeface="+mn-lt"/>
                <a:ea typeface="+mn-ea"/>
                <a:cs typeface="+mn-cs"/>
              </a:rPr>
              <a:t>Curr</a:t>
            </a:r>
            <a:r>
              <a:rPr lang="es-ES_tradnl" sz="1200" b="1" kern="1200" dirty="0" smtClean="0">
                <a:solidFill>
                  <a:schemeClr val="tx1"/>
                </a:solidFill>
                <a:effectLst/>
                <a:latin typeface="+mn-lt"/>
                <a:ea typeface="+mn-ea"/>
                <a:cs typeface="+mn-cs"/>
              </a:rPr>
              <a:t> </a:t>
            </a:r>
            <a:r>
              <a:rPr lang="es-ES_tradnl" sz="1200" b="1" kern="1200" dirty="0" err="1" smtClean="0">
                <a:solidFill>
                  <a:schemeClr val="tx1"/>
                </a:solidFill>
                <a:effectLst/>
                <a:latin typeface="+mn-lt"/>
                <a:ea typeface="+mn-ea"/>
                <a:cs typeface="+mn-cs"/>
              </a:rPr>
              <a:t>Opin</a:t>
            </a:r>
            <a:r>
              <a:rPr lang="es-ES_tradnl" sz="1200" b="1" kern="1200" dirty="0" smtClean="0">
                <a:solidFill>
                  <a:schemeClr val="tx1"/>
                </a:solidFill>
                <a:effectLst/>
                <a:latin typeface="+mn-lt"/>
                <a:ea typeface="+mn-ea"/>
                <a:cs typeface="+mn-cs"/>
              </a:rPr>
              <a:t> </a:t>
            </a:r>
            <a:r>
              <a:rPr lang="es-ES_tradnl" sz="1200" b="1" kern="1200" dirty="0" err="1" smtClean="0">
                <a:solidFill>
                  <a:schemeClr val="tx1"/>
                </a:solidFill>
                <a:effectLst/>
                <a:latin typeface="+mn-lt"/>
                <a:ea typeface="+mn-ea"/>
                <a:cs typeface="+mn-cs"/>
              </a:rPr>
              <a:t>Oncol</a:t>
            </a:r>
            <a:r>
              <a:rPr lang="es-ES_tradnl" sz="1200" b="1" kern="1200" dirty="0" smtClean="0">
                <a:solidFill>
                  <a:schemeClr val="tx1"/>
                </a:solidFill>
                <a:effectLst/>
                <a:latin typeface="+mn-lt"/>
                <a:ea typeface="+mn-ea"/>
                <a:cs typeface="+mn-cs"/>
              </a:rPr>
              <a:t> 2014; 26:357-62. </a:t>
            </a:r>
          </a:p>
          <a:p>
            <a:endParaRPr lang="es-ES_tradnl" dirty="0"/>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13</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413348810"/>
      </p:ext>
    </p:extLst>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0" i="0" u="none" strike="noStrike" kern="1200" baseline="0" dirty="0" smtClean="0">
                <a:solidFill>
                  <a:schemeClr val="tx1"/>
                </a:solidFill>
                <a:latin typeface="+mn-lt"/>
                <a:ea typeface="+mn-ea"/>
                <a:cs typeface="+mn-cs"/>
              </a:rPr>
              <a:t>La magnitud del problema del </a:t>
            </a:r>
            <a:r>
              <a:rPr lang="es-ES_tradnl" sz="1200" b="0" i="0" u="none" strike="noStrike" kern="1200" baseline="0" dirty="0" err="1" smtClean="0">
                <a:solidFill>
                  <a:schemeClr val="tx1"/>
                </a:solidFill>
                <a:latin typeface="+mn-lt"/>
                <a:ea typeface="+mn-ea"/>
                <a:cs typeface="+mn-cs"/>
              </a:rPr>
              <a:t>infratratamiento</a:t>
            </a:r>
            <a:r>
              <a:rPr lang="es-ES_tradnl" sz="1200" b="0" i="0" u="none" strike="noStrike" kern="1200" baseline="0" dirty="0" smtClean="0">
                <a:solidFill>
                  <a:schemeClr val="tx1"/>
                </a:solidFill>
                <a:latin typeface="+mn-lt"/>
                <a:ea typeface="+mn-ea"/>
                <a:cs typeface="+mn-cs"/>
              </a:rPr>
              <a:t> del dolor oncológico llevó a la OMS, en 1986, a publicar las directrices para el control del dolor en el paciente con cáncer1. La Escalera analgésica de la OMS fue diseñada como un sencillo esquema de tratamiento progresivo del dolor oncológico.</a:t>
            </a:r>
          </a:p>
          <a:p>
            <a:r>
              <a:rPr lang="es-ES_tradnl" sz="1200" b="0" i="0" u="none" strike="noStrike" kern="1200" baseline="0" dirty="0" smtClean="0">
                <a:solidFill>
                  <a:schemeClr val="tx1"/>
                </a:solidFill>
                <a:latin typeface="+mn-lt"/>
                <a:ea typeface="+mn-ea"/>
                <a:cs typeface="+mn-cs"/>
              </a:rPr>
              <a:t>Los fármacos básicos son: </a:t>
            </a:r>
          </a:p>
          <a:p>
            <a:r>
              <a:rPr lang="es-ES_tradnl" sz="1200" b="0" i="0" u="none" strike="noStrike" kern="1200" baseline="0" dirty="0" smtClean="0">
                <a:solidFill>
                  <a:schemeClr val="tx1"/>
                </a:solidFill>
                <a:latin typeface="+mn-lt"/>
                <a:ea typeface="+mn-ea"/>
                <a:cs typeface="+mn-cs"/>
              </a:rPr>
              <a:t>- en el primer escalón: paracetamol y (AINE), </a:t>
            </a:r>
          </a:p>
          <a:p>
            <a:r>
              <a:rPr lang="es-ES_tradnl" sz="1200" b="0" i="0" u="none" strike="noStrike" kern="1200" baseline="0" dirty="0" smtClean="0">
                <a:solidFill>
                  <a:schemeClr val="tx1"/>
                </a:solidFill>
                <a:latin typeface="+mn-lt"/>
                <a:ea typeface="+mn-ea"/>
                <a:cs typeface="+mn-cs"/>
              </a:rPr>
              <a:t>- en el segundo escalón: opioides menores (con dosis techo) como </a:t>
            </a:r>
            <a:r>
              <a:rPr lang="es-ES_tradnl" sz="1200" b="0" i="0" u="none" strike="noStrike" kern="1200" baseline="0" dirty="0" err="1" smtClean="0">
                <a:solidFill>
                  <a:schemeClr val="tx1"/>
                </a:solidFill>
                <a:latin typeface="+mn-lt"/>
                <a:ea typeface="+mn-ea"/>
                <a:cs typeface="+mn-cs"/>
              </a:rPr>
              <a:t>tramadol</a:t>
            </a:r>
            <a:r>
              <a:rPr lang="es-ES_tradnl" sz="1200" b="0" i="0" u="none" strike="noStrike" kern="1200" baseline="0" dirty="0" smtClean="0">
                <a:solidFill>
                  <a:schemeClr val="tx1"/>
                </a:solidFill>
                <a:latin typeface="+mn-lt"/>
                <a:ea typeface="+mn-ea"/>
                <a:cs typeface="+mn-cs"/>
              </a:rPr>
              <a:t> y codeína, </a:t>
            </a:r>
          </a:p>
          <a:p>
            <a:pPr marL="0" indent="0">
              <a:buFontTx/>
              <a:buNone/>
            </a:pPr>
            <a:r>
              <a:rPr lang="es-ES_tradnl" sz="1200" b="0" i="0" u="none" strike="noStrike" kern="1200" baseline="0" dirty="0" smtClean="0">
                <a:solidFill>
                  <a:schemeClr val="tx1"/>
                </a:solidFill>
                <a:latin typeface="+mn-lt"/>
                <a:ea typeface="+mn-ea"/>
                <a:cs typeface="+mn-cs"/>
              </a:rPr>
              <a:t>- en el tercer escalón: opioides mayores (sin dosis techo) como morfina. </a:t>
            </a:r>
          </a:p>
          <a:p>
            <a:pPr marL="0" marR="0" indent="0" algn="l" defTabSz="457200" rtl="0" eaLnBrk="1" fontAlgn="auto" latinLnBrk="0" hangingPunct="1">
              <a:lnSpc>
                <a:spcPct val="100000"/>
              </a:lnSpc>
              <a:spcBef>
                <a:spcPts val="0"/>
              </a:spcBef>
              <a:spcAft>
                <a:spcPts val="0"/>
              </a:spcAft>
              <a:buClrTx/>
              <a:buSzTx/>
              <a:buFontTx/>
              <a:buNone/>
              <a:tabLst/>
              <a:defRPr/>
            </a:pPr>
            <a:r>
              <a:rPr lang="es-ES_tradnl" sz="1200" b="0" i="0" u="none" strike="noStrike" baseline="0" dirty="0" smtClean="0">
                <a:solidFill>
                  <a:srgbClr val="57585A"/>
                </a:solidFill>
                <a:latin typeface="Gotham Book"/>
              </a:rPr>
              <a:t>Los </a:t>
            </a:r>
            <a:r>
              <a:rPr lang="es-ES_tradnl" sz="1200" b="0" i="0" u="none" strike="noStrike" baseline="0" dirty="0" smtClean="0">
                <a:solidFill>
                  <a:srgbClr val="A2186C"/>
                </a:solidFill>
                <a:latin typeface="Gotham Book"/>
              </a:rPr>
              <a:t>adyuvantes pueden utilizarse en los tres escalones de analgesia</a:t>
            </a:r>
            <a:r>
              <a:rPr lang="es-ES_tradnl" sz="1200" b="0" i="0" u="none" strike="noStrike" baseline="0" dirty="0" smtClean="0">
                <a:solidFill>
                  <a:srgbClr val="57585A"/>
                </a:solidFill>
                <a:latin typeface="Gotham Book"/>
              </a:rPr>
              <a:t>. Antes de ascender a un escalón superior debería alcanzarse la dosis techo del fármaco elegido para el tratamiento. </a:t>
            </a:r>
          </a:p>
          <a:p>
            <a:pPr marL="0" marR="0" indent="0" algn="l" defTabSz="457200" rtl="0" eaLnBrk="1" fontAlgn="auto" latinLnBrk="0" hangingPunct="1">
              <a:lnSpc>
                <a:spcPct val="100000"/>
              </a:lnSpc>
              <a:spcBef>
                <a:spcPts val="0"/>
              </a:spcBef>
              <a:spcAft>
                <a:spcPts val="0"/>
              </a:spcAft>
              <a:buClrTx/>
              <a:buSzTx/>
              <a:buFontTx/>
              <a:buNone/>
              <a:tabLst/>
              <a:defRPr/>
            </a:pPr>
            <a:r>
              <a:rPr lang="es-ES_tradnl" sz="1200" b="0" i="0" u="none" strike="noStrike" kern="1200" baseline="0" dirty="0" smtClean="0">
                <a:solidFill>
                  <a:schemeClr val="tx1"/>
                </a:solidFill>
                <a:latin typeface="+mn-lt"/>
                <a:ea typeface="+mn-ea"/>
                <a:cs typeface="+mn-cs"/>
              </a:rPr>
              <a:t>Las vías de administración recomendadas en todos los escalones son la oral o la </a:t>
            </a:r>
            <a:r>
              <a:rPr lang="es-ES_tradnl" sz="1200" b="0" i="0" u="none" strike="noStrike" kern="1200" baseline="0" dirty="0" err="1" smtClean="0">
                <a:solidFill>
                  <a:schemeClr val="tx1"/>
                </a:solidFill>
                <a:latin typeface="+mn-lt"/>
                <a:ea typeface="+mn-ea"/>
                <a:cs typeface="+mn-cs"/>
              </a:rPr>
              <a:t>transdérmica</a:t>
            </a:r>
            <a:r>
              <a:rPr lang="es-ES_tradnl" sz="1200" b="0" i="0" u="none" strike="noStrike" kern="1200" baseline="0" dirty="0" smtClean="0">
                <a:solidFill>
                  <a:schemeClr val="tx1"/>
                </a:solidFill>
                <a:latin typeface="+mn-lt"/>
                <a:ea typeface="+mn-ea"/>
                <a:cs typeface="+mn-cs"/>
              </a:rPr>
              <a:t>. Numerosos estudios han validado estas directrices tanto en el ámbito hospitalario como en el domiciliario.</a:t>
            </a:r>
          </a:p>
          <a:p>
            <a:pPr marL="0" marR="0" indent="0" algn="l" defTabSz="457200" rtl="0" eaLnBrk="1" fontAlgn="auto" latinLnBrk="0" hangingPunct="1">
              <a:lnSpc>
                <a:spcPct val="100000"/>
              </a:lnSpc>
              <a:spcBef>
                <a:spcPts val="0"/>
              </a:spcBef>
              <a:spcAft>
                <a:spcPts val="0"/>
              </a:spcAft>
              <a:buClrTx/>
              <a:buSzTx/>
              <a:buFontTx/>
              <a:buNone/>
              <a:tabLst/>
              <a:defRPr/>
            </a:pPr>
            <a:r>
              <a:rPr lang="es-ES_tradnl" sz="1200" b="0" i="0" u="none" strike="noStrike" kern="1200" baseline="0" dirty="0" smtClean="0">
                <a:solidFill>
                  <a:schemeClr val="tx1"/>
                </a:solidFill>
                <a:latin typeface="+mn-lt"/>
                <a:ea typeface="+mn-ea"/>
                <a:cs typeface="+mn-cs"/>
              </a:rPr>
              <a:t>Más del 80% de los pacientes con dolor oncológico pueden ser controlados utilizando la escalera analgésica.</a:t>
            </a:r>
          </a:p>
          <a:p>
            <a:pPr marL="171450" indent="-171450">
              <a:buFontTx/>
              <a:buChar char="-"/>
            </a:pPr>
            <a:endParaRPr lang="es-ES_tradnl" sz="1200" b="1" i="0" u="none" strike="noStrike" kern="1200" baseline="0" dirty="0" smtClean="0">
              <a:solidFill>
                <a:schemeClr val="tx1"/>
              </a:solidFill>
              <a:latin typeface="+mn-lt"/>
              <a:ea typeface="+mn-ea"/>
              <a:cs typeface="+mn-cs"/>
            </a:endParaRPr>
          </a:p>
          <a:p>
            <a:r>
              <a:rPr lang="es-ES_tradnl" sz="1200" b="1" i="0" u="none" strike="noStrike" kern="1200" baseline="0" dirty="0" smtClean="0">
                <a:solidFill>
                  <a:schemeClr val="tx1"/>
                </a:solidFill>
                <a:latin typeface="+mn-lt"/>
                <a:ea typeface="+mn-ea"/>
                <a:cs typeface="+mn-cs"/>
              </a:rPr>
              <a:t>Bibliografía </a:t>
            </a:r>
          </a:p>
          <a:p>
            <a:r>
              <a:rPr lang="es-ES_tradnl" sz="1200" b="0" kern="1200" dirty="0" smtClean="0">
                <a:solidFill>
                  <a:schemeClr val="tx1"/>
                </a:solidFill>
                <a:effectLst/>
                <a:latin typeface="+mn-lt"/>
                <a:ea typeface="+mn-ea"/>
                <a:cs typeface="+mn-cs"/>
              </a:rPr>
              <a:t>• </a:t>
            </a:r>
            <a:r>
              <a:rPr lang="es-ES_tradnl" sz="1200" b="0" i="0" u="none" strike="noStrike" kern="1200" baseline="0" dirty="0" err="1" smtClean="0">
                <a:solidFill>
                  <a:schemeClr val="tx1"/>
                </a:solidFill>
                <a:latin typeface="+mn-lt"/>
                <a:ea typeface="+mn-ea"/>
                <a:cs typeface="+mn-cs"/>
              </a:rPr>
              <a:t>Ventafridda</a:t>
            </a:r>
            <a:r>
              <a:rPr lang="es-ES_tradnl" sz="1200" b="0" i="0" u="none" strike="noStrike" kern="1200" baseline="0" dirty="0" smtClean="0">
                <a:solidFill>
                  <a:schemeClr val="tx1"/>
                </a:solidFill>
                <a:latin typeface="+mn-lt"/>
                <a:ea typeface="+mn-ea"/>
                <a:cs typeface="+mn-cs"/>
              </a:rPr>
              <a:t> V, </a:t>
            </a:r>
            <a:r>
              <a:rPr lang="es-ES_tradnl" sz="1200" b="0" i="0" u="none" strike="noStrike" kern="1200" baseline="0" dirty="0" err="1" smtClean="0">
                <a:solidFill>
                  <a:schemeClr val="tx1"/>
                </a:solidFill>
                <a:latin typeface="+mn-lt"/>
                <a:ea typeface="+mn-ea"/>
                <a:cs typeface="+mn-cs"/>
              </a:rPr>
              <a:t>Tamburini</a:t>
            </a:r>
            <a:r>
              <a:rPr lang="es-ES_tradnl" sz="1200" b="0" i="0" u="none" strike="noStrike" kern="1200" baseline="0" dirty="0" smtClean="0">
                <a:solidFill>
                  <a:schemeClr val="tx1"/>
                </a:solidFill>
                <a:latin typeface="+mn-lt"/>
                <a:ea typeface="+mn-ea"/>
                <a:cs typeface="+mn-cs"/>
              </a:rPr>
              <a:t> M, </a:t>
            </a:r>
            <a:r>
              <a:rPr lang="es-ES_tradnl" sz="1200" b="0" i="0" u="none" strike="noStrike" kern="1200" baseline="0" dirty="0" err="1" smtClean="0">
                <a:solidFill>
                  <a:schemeClr val="tx1"/>
                </a:solidFill>
                <a:latin typeface="+mn-lt"/>
                <a:ea typeface="+mn-ea"/>
                <a:cs typeface="+mn-cs"/>
              </a:rPr>
              <a:t>Caraceni</a:t>
            </a:r>
            <a:r>
              <a:rPr lang="es-ES_tradnl" sz="1200" b="0" i="0" u="none" strike="noStrike" kern="1200" baseline="0" dirty="0" smtClean="0">
                <a:solidFill>
                  <a:schemeClr val="tx1"/>
                </a:solidFill>
                <a:latin typeface="+mn-lt"/>
                <a:ea typeface="+mn-ea"/>
                <a:cs typeface="+mn-cs"/>
              </a:rPr>
              <a:t> A, De </a:t>
            </a:r>
            <a:r>
              <a:rPr lang="es-ES_tradnl" sz="1200" b="0" i="0" u="none" strike="noStrike" kern="1200" baseline="0" dirty="0" err="1" smtClean="0">
                <a:solidFill>
                  <a:schemeClr val="tx1"/>
                </a:solidFill>
                <a:latin typeface="+mn-lt"/>
                <a:ea typeface="+mn-ea"/>
                <a:cs typeface="+mn-cs"/>
              </a:rPr>
              <a:t>Conno</a:t>
            </a:r>
            <a:r>
              <a:rPr lang="es-ES_tradnl" sz="1200" b="0" i="0" u="none" strike="noStrike" kern="1200" baseline="0" dirty="0" smtClean="0">
                <a:solidFill>
                  <a:schemeClr val="tx1"/>
                </a:solidFill>
                <a:latin typeface="+mn-lt"/>
                <a:ea typeface="+mn-ea"/>
                <a:cs typeface="+mn-cs"/>
              </a:rPr>
              <a:t> F, </a:t>
            </a:r>
            <a:r>
              <a:rPr lang="es-ES_tradnl" sz="1200" b="0" i="0" u="none" strike="noStrike" kern="1200" baseline="0" dirty="0" err="1" smtClean="0">
                <a:solidFill>
                  <a:schemeClr val="tx1"/>
                </a:solidFill>
                <a:latin typeface="+mn-lt"/>
                <a:ea typeface="+mn-ea"/>
                <a:cs typeface="+mn-cs"/>
              </a:rPr>
              <a:t>Naldi</a:t>
            </a:r>
            <a:r>
              <a:rPr lang="es-ES_tradnl" sz="1200" b="0" i="0" u="none" strike="noStrike" kern="1200" baseline="0" dirty="0" smtClean="0">
                <a:solidFill>
                  <a:schemeClr val="tx1"/>
                </a:solidFill>
                <a:latin typeface="+mn-lt"/>
                <a:ea typeface="+mn-ea"/>
                <a:cs typeface="+mn-cs"/>
              </a:rPr>
              <a:t> F. A </a:t>
            </a:r>
            <a:r>
              <a:rPr lang="es-ES_tradnl" sz="1200" b="0" i="0" u="none" strike="noStrike" kern="1200" baseline="0" dirty="0" err="1" smtClean="0">
                <a:solidFill>
                  <a:schemeClr val="tx1"/>
                </a:solidFill>
                <a:latin typeface="+mn-lt"/>
                <a:ea typeface="+mn-ea"/>
                <a:cs typeface="+mn-cs"/>
              </a:rPr>
              <a:t>validation</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WHO </a:t>
            </a:r>
            <a:r>
              <a:rPr lang="es-ES_tradnl" sz="1200" b="0" i="0" u="none" strike="noStrike" kern="1200" baseline="0" dirty="0" err="1" smtClean="0">
                <a:solidFill>
                  <a:schemeClr val="tx1"/>
                </a:solidFill>
                <a:latin typeface="+mn-lt"/>
                <a:ea typeface="+mn-ea"/>
                <a:cs typeface="+mn-cs"/>
              </a:rPr>
              <a:t>method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relief</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1987; 59: 850-6. </a:t>
            </a:r>
          </a:p>
          <a:p>
            <a:r>
              <a:rPr lang="es-ES_tradnl" sz="1200" b="0" kern="1200" dirty="0" smtClean="0">
                <a:solidFill>
                  <a:schemeClr val="tx1"/>
                </a:solidFill>
                <a:effectLst/>
                <a:latin typeface="+mn-lt"/>
                <a:ea typeface="+mn-ea"/>
                <a:cs typeface="+mn-cs"/>
              </a:rPr>
              <a:t>• </a:t>
            </a:r>
            <a:r>
              <a:rPr lang="es-ES_tradnl" sz="1200" b="0" i="0" u="none" strike="noStrike" kern="1200" baseline="0" dirty="0" smtClean="0">
                <a:solidFill>
                  <a:schemeClr val="tx1"/>
                </a:solidFill>
                <a:latin typeface="+mn-lt"/>
                <a:ea typeface="+mn-ea"/>
                <a:cs typeface="+mn-cs"/>
              </a:rPr>
              <a:t>Walker VA, </a:t>
            </a:r>
            <a:r>
              <a:rPr lang="es-ES_tradnl" sz="1200" b="0" i="0" u="none" strike="noStrike" kern="1200" baseline="0" dirty="0" err="1" smtClean="0">
                <a:solidFill>
                  <a:schemeClr val="tx1"/>
                </a:solidFill>
                <a:latin typeface="+mn-lt"/>
                <a:ea typeface="+mn-ea"/>
                <a:cs typeface="+mn-cs"/>
              </a:rPr>
              <a:t>Hospin</a:t>
            </a:r>
            <a:r>
              <a:rPr lang="es-ES_tradnl" sz="1200" b="0" i="0" u="none" strike="noStrike" kern="1200" baseline="0" dirty="0" smtClean="0">
                <a:solidFill>
                  <a:schemeClr val="tx1"/>
                </a:solidFill>
                <a:latin typeface="+mn-lt"/>
                <a:ea typeface="+mn-ea"/>
                <a:cs typeface="+mn-cs"/>
              </a:rPr>
              <a:t> PJ, </a:t>
            </a:r>
            <a:r>
              <a:rPr lang="es-ES_tradnl" sz="1200" b="0" i="0" u="none" strike="noStrike" kern="1200" baseline="0" dirty="0" err="1" smtClean="0">
                <a:solidFill>
                  <a:schemeClr val="tx1"/>
                </a:solidFill>
                <a:latin typeface="+mn-lt"/>
                <a:ea typeface="+mn-ea"/>
                <a:cs typeface="+mn-cs"/>
              </a:rPr>
              <a:t>Hanks</a:t>
            </a:r>
            <a:r>
              <a:rPr lang="es-ES_tradnl" sz="1200" b="0" i="0" u="none" strike="noStrike" kern="1200" baseline="0" dirty="0" smtClean="0">
                <a:solidFill>
                  <a:schemeClr val="tx1"/>
                </a:solidFill>
                <a:latin typeface="+mn-lt"/>
                <a:ea typeface="+mn-ea"/>
                <a:cs typeface="+mn-cs"/>
              </a:rPr>
              <a:t> GW, White ID. </a:t>
            </a:r>
            <a:r>
              <a:rPr lang="es-ES_tradnl" sz="1200" b="0" i="0" u="none" strike="noStrike" kern="1200" baseline="0" dirty="0" err="1" smtClean="0">
                <a:solidFill>
                  <a:schemeClr val="tx1"/>
                </a:solidFill>
                <a:latin typeface="+mn-lt"/>
                <a:ea typeface="+mn-ea"/>
                <a:cs typeface="+mn-cs"/>
              </a:rPr>
              <a:t>Evaluation</a:t>
            </a:r>
            <a:r>
              <a:rPr lang="es-ES_tradnl" sz="1200" b="0" i="0" u="none" strike="noStrike" kern="1200" baseline="0" dirty="0" smtClean="0">
                <a:solidFill>
                  <a:schemeClr val="tx1"/>
                </a:solidFill>
                <a:latin typeface="+mn-lt"/>
                <a:ea typeface="+mn-ea"/>
                <a:cs typeface="+mn-cs"/>
              </a:rPr>
              <a:t> of WHO </a:t>
            </a:r>
            <a:r>
              <a:rPr lang="es-ES_tradnl" sz="1200" b="0" i="0" u="none" strike="noStrike" kern="1200" baseline="0" dirty="0" err="1" smtClean="0">
                <a:solidFill>
                  <a:schemeClr val="tx1"/>
                </a:solidFill>
                <a:latin typeface="+mn-lt"/>
                <a:ea typeface="+mn-ea"/>
                <a:cs typeface="+mn-cs"/>
              </a:rPr>
              <a:t>analgesic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guidelines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in a hospital-</a:t>
            </a:r>
            <a:r>
              <a:rPr lang="es-ES_tradnl" sz="1200" b="0" i="0" u="none" strike="noStrike" kern="1200" baseline="0" dirty="0" err="1" smtClean="0">
                <a:solidFill>
                  <a:schemeClr val="tx1"/>
                </a:solidFill>
                <a:latin typeface="+mn-lt"/>
                <a:ea typeface="+mn-ea"/>
                <a:cs typeface="+mn-cs"/>
              </a:rPr>
              <a:t>based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palliative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care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unit</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Sympton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Manag</a:t>
            </a:r>
            <a:r>
              <a:rPr lang="es-ES_tradnl" sz="1200" b="0" i="0" u="none" strike="noStrike" kern="1200" baseline="0" dirty="0" smtClean="0">
                <a:solidFill>
                  <a:schemeClr val="tx1"/>
                </a:solidFill>
                <a:latin typeface="+mn-lt"/>
                <a:ea typeface="+mn-ea"/>
                <a:cs typeface="+mn-cs"/>
              </a:rPr>
              <a:t> 1988; 3:145-9. </a:t>
            </a:r>
          </a:p>
          <a:p>
            <a:r>
              <a:rPr lang="es-ES_tradnl" sz="1200" b="0" kern="1200" dirty="0" smtClean="0">
                <a:solidFill>
                  <a:schemeClr val="tx1"/>
                </a:solidFill>
                <a:effectLst/>
                <a:latin typeface="+mn-lt"/>
                <a:ea typeface="+mn-ea"/>
                <a:cs typeface="+mn-cs"/>
              </a:rPr>
              <a:t>• </a:t>
            </a:r>
            <a:r>
              <a:rPr lang="es-ES_tradnl" sz="1200" b="0" i="0" u="none" strike="noStrike" kern="1200" baseline="0" dirty="0" err="1" smtClean="0">
                <a:solidFill>
                  <a:schemeClr val="tx1"/>
                </a:solidFill>
                <a:latin typeface="+mn-lt"/>
                <a:ea typeface="+mn-ea"/>
                <a:cs typeface="+mn-cs"/>
              </a:rPr>
              <a:t>Schug</a:t>
            </a:r>
            <a:r>
              <a:rPr lang="es-ES_tradnl" sz="1200" b="0" i="0" u="none" strike="noStrike" kern="1200" baseline="0" dirty="0" smtClean="0">
                <a:solidFill>
                  <a:schemeClr val="tx1"/>
                </a:solidFill>
                <a:latin typeface="+mn-lt"/>
                <a:ea typeface="+mn-ea"/>
                <a:cs typeface="+mn-cs"/>
              </a:rPr>
              <a:t> SA, </a:t>
            </a:r>
            <a:r>
              <a:rPr lang="es-ES_tradnl" sz="1200" b="0" i="0" u="none" strike="noStrike" kern="1200" baseline="0" dirty="0" err="1" smtClean="0">
                <a:solidFill>
                  <a:schemeClr val="tx1"/>
                </a:solidFill>
                <a:latin typeface="+mn-lt"/>
                <a:ea typeface="+mn-ea"/>
                <a:cs typeface="+mn-cs"/>
              </a:rPr>
              <a:t>Zech</a:t>
            </a:r>
            <a:r>
              <a:rPr lang="es-ES_tradnl" sz="1200" b="0" i="0" u="none" strike="noStrike" kern="1200" baseline="0" dirty="0" smtClean="0">
                <a:solidFill>
                  <a:schemeClr val="tx1"/>
                </a:solidFill>
                <a:latin typeface="+mn-lt"/>
                <a:ea typeface="+mn-ea"/>
                <a:cs typeface="+mn-cs"/>
              </a:rPr>
              <a:t> D, </a:t>
            </a:r>
            <a:r>
              <a:rPr lang="es-ES_tradnl" sz="1200" b="0" i="0" u="none" strike="noStrike" kern="1200" baseline="0" dirty="0" err="1" smtClean="0">
                <a:solidFill>
                  <a:schemeClr val="tx1"/>
                </a:solidFill>
                <a:latin typeface="+mn-lt"/>
                <a:ea typeface="+mn-ea"/>
                <a:cs typeface="+mn-cs"/>
              </a:rPr>
              <a:t>Dörr</a:t>
            </a:r>
            <a:r>
              <a:rPr lang="es-ES_tradnl" sz="1200" b="0" i="0" u="none" strike="noStrike" kern="1200" baseline="0" dirty="0" smtClean="0">
                <a:solidFill>
                  <a:schemeClr val="tx1"/>
                </a:solidFill>
                <a:latin typeface="+mn-lt"/>
                <a:ea typeface="+mn-ea"/>
                <a:cs typeface="+mn-cs"/>
              </a:rPr>
              <a:t> U.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management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according</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to</a:t>
            </a:r>
            <a:r>
              <a:rPr lang="es-ES_tradnl" sz="1200" b="0" i="0" u="none" strike="noStrike" kern="1200" baseline="0" dirty="0" smtClean="0">
                <a:solidFill>
                  <a:schemeClr val="tx1"/>
                </a:solidFill>
                <a:latin typeface="+mn-lt"/>
                <a:ea typeface="+mn-ea"/>
                <a:cs typeface="+mn-cs"/>
              </a:rPr>
              <a:t> WHO </a:t>
            </a:r>
            <a:r>
              <a:rPr lang="es-ES_tradnl" sz="1200" b="0" i="0" u="none" strike="noStrike" kern="1200" baseline="0" dirty="0" err="1" smtClean="0">
                <a:solidFill>
                  <a:schemeClr val="tx1"/>
                </a:solidFill>
                <a:latin typeface="+mn-lt"/>
                <a:ea typeface="+mn-ea"/>
                <a:cs typeface="+mn-cs"/>
              </a:rPr>
              <a:t>analgesic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guidelines</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Symptom</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Manag</a:t>
            </a:r>
            <a:r>
              <a:rPr lang="es-ES_tradnl" sz="1200" b="0" i="0" u="none" strike="noStrike" kern="1200" baseline="0" dirty="0" smtClean="0">
                <a:solidFill>
                  <a:schemeClr val="tx1"/>
                </a:solidFill>
                <a:latin typeface="+mn-lt"/>
                <a:ea typeface="+mn-ea"/>
                <a:cs typeface="+mn-cs"/>
              </a:rPr>
              <a:t> 1990; 5: 27-32. </a:t>
            </a:r>
          </a:p>
          <a:p>
            <a:r>
              <a:rPr lang="es-ES_tradnl" sz="1200" b="0" kern="1200" dirty="0" smtClean="0">
                <a:solidFill>
                  <a:schemeClr val="tx1"/>
                </a:solidFill>
                <a:effectLst/>
                <a:latin typeface="+mn-lt"/>
                <a:ea typeface="+mn-ea"/>
                <a:cs typeface="+mn-cs"/>
              </a:rPr>
              <a:t>• </a:t>
            </a:r>
            <a:r>
              <a:rPr lang="es-ES_tradnl" sz="1200" b="0" i="0" u="none" strike="noStrike" kern="1200" baseline="0" dirty="0" err="1" smtClean="0">
                <a:solidFill>
                  <a:schemeClr val="tx1"/>
                </a:solidFill>
                <a:latin typeface="+mn-lt"/>
                <a:ea typeface="+mn-ea"/>
                <a:cs typeface="+mn-cs"/>
              </a:rPr>
              <a:t>Zech</a:t>
            </a:r>
            <a:r>
              <a:rPr lang="es-ES_tradnl" sz="1200" b="0" i="0" u="none" strike="noStrike" kern="1200" baseline="0" dirty="0" smtClean="0">
                <a:solidFill>
                  <a:schemeClr val="tx1"/>
                </a:solidFill>
                <a:latin typeface="+mn-lt"/>
                <a:ea typeface="+mn-ea"/>
                <a:cs typeface="+mn-cs"/>
              </a:rPr>
              <a:t> DFJ, </a:t>
            </a:r>
            <a:r>
              <a:rPr lang="es-ES_tradnl" sz="1200" b="0" i="0" u="none" strike="noStrike" kern="1200" baseline="0" dirty="0" err="1" smtClean="0">
                <a:solidFill>
                  <a:schemeClr val="tx1"/>
                </a:solidFill>
                <a:latin typeface="+mn-lt"/>
                <a:ea typeface="+mn-ea"/>
                <a:cs typeface="+mn-cs"/>
              </a:rPr>
              <a:t>Grond</a:t>
            </a:r>
            <a:r>
              <a:rPr lang="es-ES_tradnl" sz="1200" b="0" i="0" u="none" strike="noStrike" kern="1200" baseline="0" dirty="0" smtClean="0">
                <a:solidFill>
                  <a:schemeClr val="tx1"/>
                </a:solidFill>
                <a:latin typeface="+mn-lt"/>
                <a:ea typeface="+mn-ea"/>
                <a:cs typeface="+mn-cs"/>
              </a:rPr>
              <a:t> S, Lynch J, </a:t>
            </a:r>
            <a:r>
              <a:rPr lang="es-ES_tradnl" sz="1200" b="0" i="0" u="none" strike="noStrike" kern="1200" baseline="0" dirty="0" err="1" smtClean="0">
                <a:solidFill>
                  <a:schemeClr val="tx1"/>
                </a:solidFill>
                <a:latin typeface="+mn-lt"/>
                <a:ea typeface="+mn-ea"/>
                <a:cs typeface="+mn-cs"/>
              </a:rPr>
              <a:t>Hertel</a:t>
            </a:r>
            <a:r>
              <a:rPr lang="es-ES_tradnl" sz="1200" b="0" i="0" u="none" strike="noStrike" kern="1200" baseline="0" dirty="0" smtClean="0">
                <a:solidFill>
                  <a:schemeClr val="tx1"/>
                </a:solidFill>
                <a:latin typeface="+mn-lt"/>
                <a:ea typeface="+mn-ea"/>
                <a:cs typeface="+mn-cs"/>
              </a:rPr>
              <a:t> D, </a:t>
            </a:r>
            <a:r>
              <a:rPr lang="es-ES_tradnl" sz="1200" b="0" i="0" u="none" strike="noStrike" kern="1200" baseline="0" dirty="0" err="1" smtClean="0">
                <a:solidFill>
                  <a:schemeClr val="tx1"/>
                </a:solidFill>
                <a:latin typeface="+mn-lt"/>
                <a:ea typeface="+mn-ea"/>
                <a:cs typeface="+mn-cs"/>
              </a:rPr>
              <a:t>Lehman</a:t>
            </a:r>
            <a:r>
              <a:rPr lang="es-ES_tradnl" sz="1200" b="0" i="0" u="none" strike="noStrike" kern="1200" baseline="0" dirty="0" smtClean="0">
                <a:solidFill>
                  <a:schemeClr val="tx1"/>
                </a:solidFill>
                <a:latin typeface="+mn-lt"/>
                <a:ea typeface="+mn-ea"/>
                <a:cs typeface="+mn-cs"/>
              </a:rPr>
              <a:t> KA. </a:t>
            </a:r>
            <a:r>
              <a:rPr lang="es-ES_tradnl" sz="1200" b="0" i="0" u="none" strike="noStrike" kern="1200" baseline="0" dirty="0" err="1" smtClean="0">
                <a:solidFill>
                  <a:schemeClr val="tx1"/>
                </a:solidFill>
                <a:latin typeface="+mn-lt"/>
                <a:ea typeface="+mn-ea"/>
                <a:cs typeface="+mn-cs"/>
              </a:rPr>
              <a:t>Validation</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World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Health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Organization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guidelines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relief</a:t>
            </a:r>
            <a:r>
              <a:rPr lang="es-ES_tradnl" sz="1200" b="0" i="0" u="none" strike="noStrike" kern="1200" baseline="0" dirty="0" smtClean="0">
                <a:solidFill>
                  <a:schemeClr val="tx1"/>
                </a:solidFill>
                <a:latin typeface="+mn-lt"/>
                <a:ea typeface="+mn-ea"/>
                <a:cs typeface="+mn-cs"/>
              </a:rPr>
              <a:t>. A 10 </a:t>
            </a:r>
            <a:r>
              <a:rPr lang="es-ES_tradnl" sz="1200" b="0" i="0" u="none" strike="noStrike" kern="1200" baseline="0" dirty="0" err="1" smtClean="0">
                <a:solidFill>
                  <a:schemeClr val="tx1"/>
                </a:solidFill>
                <a:latin typeface="+mn-lt"/>
                <a:ea typeface="+mn-ea"/>
                <a:cs typeface="+mn-cs"/>
              </a:rPr>
              <a:t>year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prospective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study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1995; 63:65-76. </a:t>
            </a:r>
          </a:p>
          <a:p>
            <a:r>
              <a:rPr lang="es-ES_tradnl" sz="1200" b="0" kern="1200" dirty="0" smtClean="0">
                <a:solidFill>
                  <a:schemeClr val="tx1"/>
                </a:solidFill>
                <a:effectLst/>
                <a:latin typeface="+mn-lt"/>
                <a:ea typeface="+mn-ea"/>
                <a:cs typeface="+mn-cs"/>
              </a:rPr>
              <a:t>• </a:t>
            </a:r>
            <a:r>
              <a:rPr lang="es-ES_tradnl" sz="1200" b="0" i="0" u="none" strike="noStrike" kern="1200" baseline="0" dirty="0" smtClean="0">
                <a:solidFill>
                  <a:schemeClr val="tx1"/>
                </a:solidFill>
                <a:latin typeface="+mn-lt"/>
                <a:ea typeface="+mn-ea"/>
                <a:cs typeface="+mn-cs"/>
              </a:rPr>
              <a:t>Scottish </a:t>
            </a:r>
            <a:r>
              <a:rPr lang="es-ES_tradnl" sz="1200" b="0" i="0" u="none" strike="noStrike" kern="1200" baseline="0" dirty="0" err="1" smtClean="0">
                <a:solidFill>
                  <a:schemeClr val="tx1"/>
                </a:solidFill>
                <a:latin typeface="+mn-lt"/>
                <a:ea typeface="+mn-ea"/>
                <a:cs typeface="+mn-cs"/>
              </a:rPr>
              <a:t>Intercollegiate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Guidelines</a:t>
            </a:r>
            <a:r>
              <a:rPr lang="es-ES_tradnl" sz="1200" b="0" i="0" u="none" strike="noStrike" kern="1200" baseline="0" dirty="0" smtClean="0">
                <a:solidFill>
                  <a:schemeClr val="tx1"/>
                </a:solidFill>
                <a:latin typeface="+mn-lt"/>
                <a:ea typeface="+mn-ea"/>
                <a:cs typeface="+mn-cs"/>
              </a:rPr>
              <a:t> </a:t>
            </a:r>
            <a:endParaRPr lang="es-ES_tradnl" sz="1200" b="0" kern="1200" dirty="0" smtClean="0">
              <a:solidFill>
                <a:schemeClr val="tx1"/>
              </a:solidFill>
              <a:effectLst/>
              <a:latin typeface="+mn-lt"/>
              <a:ea typeface="+mn-ea"/>
              <a:cs typeface="+mn-cs"/>
            </a:endParaRPr>
          </a:p>
          <a:p>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Virizuela</a:t>
            </a:r>
            <a:r>
              <a:rPr lang="es-ES_tradnl" sz="1200" b="0" kern="1200" dirty="0" smtClean="0">
                <a:solidFill>
                  <a:schemeClr val="tx1"/>
                </a:solidFill>
                <a:effectLst/>
                <a:latin typeface="+mn-lt"/>
                <a:ea typeface="+mn-ea"/>
                <a:cs typeface="+mn-cs"/>
              </a:rPr>
              <a:t> JA, Escobar Y, </a:t>
            </a:r>
            <a:r>
              <a:rPr lang="es-ES_tradnl" sz="1200" b="0" kern="1200" dirty="0" err="1" smtClean="0">
                <a:solidFill>
                  <a:schemeClr val="tx1"/>
                </a:solidFill>
                <a:effectLst/>
                <a:latin typeface="+mn-lt"/>
                <a:ea typeface="+mn-ea"/>
                <a:cs typeface="+mn-cs"/>
              </a:rPr>
              <a:t>Cassinello</a:t>
            </a:r>
            <a:r>
              <a:rPr lang="es-ES_tradnl" sz="1200" b="0" kern="1200" dirty="0" smtClean="0">
                <a:solidFill>
                  <a:schemeClr val="tx1"/>
                </a:solidFill>
                <a:effectLst/>
                <a:latin typeface="+mn-lt"/>
                <a:ea typeface="+mn-ea"/>
                <a:cs typeface="+mn-cs"/>
              </a:rPr>
              <a:t> J, Borrega J. </a:t>
            </a:r>
            <a:r>
              <a:rPr lang="es-ES_tradnl" sz="1200" b="0" kern="1200" dirty="0" err="1" smtClean="0">
                <a:solidFill>
                  <a:schemeClr val="tx1"/>
                </a:solidFill>
                <a:effectLst/>
                <a:latin typeface="+mn-lt"/>
                <a:ea typeface="+mn-ea"/>
                <a:cs typeface="+mn-cs"/>
              </a:rPr>
              <a:t>Treatment</a:t>
            </a:r>
            <a:r>
              <a:rPr lang="es-ES_tradnl" sz="1200" b="0" kern="1200" dirty="0" smtClean="0">
                <a:solidFill>
                  <a:schemeClr val="tx1"/>
                </a:solidFill>
                <a:effectLst/>
                <a:latin typeface="+mn-lt"/>
                <a:ea typeface="+mn-ea"/>
                <a:cs typeface="+mn-cs"/>
              </a:rPr>
              <a:t> of </a:t>
            </a:r>
            <a:r>
              <a:rPr lang="es-ES_tradnl" sz="1200" b="0" kern="1200" dirty="0" err="1" smtClean="0">
                <a:solidFill>
                  <a:schemeClr val="tx1"/>
                </a:solidFill>
                <a:effectLst/>
                <a:latin typeface="+mn-lt"/>
                <a:ea typeface="+mn-ea"/>
                <a:cs typeface="+mn-cs"/>
              </a:rPr>
              <a:t>cancer</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pain</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Spanish</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Society</a:t>
            </a:r>
            <a:r>
              <a:rPr lang="es-ES_tradnl" sz="1200" b="0" kern="1200" dirty="0" smtClean="0">
                <a:solidFill>
                  <a:schemeClr val="tx1"/>
                </a:solidFill>
                <a:effectLst/>
                <a:latin typeface="+mn-lt"/>
                <a:ea typeface="+mn-ea"/>
                <a:cs typeface="+mn-cs"/>
              </a:rPr>
              <a:t> of Medical </a:t>
            </a:r>
            <a:r>
              <a:rPr lang="es-ES_tradnl" sz="1200" b="0" kern="1200" dirty="0" err="1" smtClean="0">
                <a:solidFill>
                  <a:schemeClr val="tx1"/>
                </a:solidFill>
                <a:effectLst/>
                <a:latin typeface="+mn-lt"/>
                <a:ea typeface="+mn-ea"/>
                <a:cs typeface="+mn-cs"/>
              </a:rPr>
              <a:t>Oncology</a:t>
            </a:r>
            <a:r>
              <a:rPr lang="es-ES_tradnl" sz="1200" b="0" kern="1200" dirty="0" smtClean="0">
                <a:solidFill>
                  <a:schemeClr val="tx1"/>
                </a:solidFill>
                <a:effectLst/>
                <a:latin typeface="+mn-lt"/>
                <a:ea typeface="+mn-ea"/>
                <a:cs typeface="+mn-cs"/>
              </a:rPr>
              <a:t> (SEOM) </a:t>
            </a:r>
            <a:r>
              <a:rPr lang="es-ES_tradnl" sz="1200" b="0" kern="1200" dirty="0" err="1" smtClean="0">
                <a:solidFill>
                  <a:schemeClr val="tx1"/>
                </a:solidFill>
                <a:effectLst/>
                <a:latin typeface="+mn-lt"/>
                <a:ea typeface="+mn-ea"/>
                <a:cs typeface="+mn-cs"/>
              </a:rPr>
              <a:t>recommendations</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for</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clinical</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practice</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Clin</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Transl</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Oncol</a:t>
            </a:r>
            <a:r>
              <a:rPr lang="es-ES_tradnl" sz="1200" b="0" kern="1200" dirty="0" smtClean="0">
                <a:solidFill>
                  <a:schemeClr val="tx1"/>
                </a:solidFill>
                <a:effectLst/>
                <a:latin typeface="+mn-lt"/>
                <a:ea typeface="+mn-ea"/>
                <a:cs typeface="+mn-cs"/>
              </a:rPr>
              <a:t> 2012;14:499-504. </a:t>
            </a:r>
          </a:p>
          <a:p>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Fallon</a:t>
            </a:r>
            <a:r>
              <a:rPr lang="es-ES_tradnl" sz="1200" b="0" kern="1200" dirty="0" smtClean="0">
                <a:solidFill>
                  <a:schemeClr val="tx1"/>
                </a:solidFill>
                <a:effectLst/>
                <a:latin typeface="+mn-lt"/>
                <a:ea typeface="+mn-ea"/>
                <a:cs typeface="+mn-cs"/>
              </a:rPr>
              <a:t> MT. </a:t>
            </a:r>
            <a:r>
              <a:rPr lang="es-ES_tradnl" sz="1200" b="0" kern="1200" dirty="0" err="1" smtClean="0">
                <a:solidFill>
                  <a:schemeClr val="tx1"/>
                </a:solidFill>
                <a:effectLst/>
                <a:latin typeface="+mn-lt"/>
                <a:ea typeface="+mn-ea"/>
                <a:cs typeface="+mn-cs"/>
              </a:rPr>
              <a:t>Neuropathic</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pain</a:t>
            </a:r>
            <a:r>
              <a:rPr lang="es-ES_tradnl" sz="1200" b="0" kern="1200" dirty="0" smtClean="0">
                <a:solidFill>
                  <a:schemeClr val="tx1"/>
                </a:solidFill>
                <a:effectLst/>
                <a:latin typeface="+mn-lt"/>
                <a:ea typeface="+mn-ea"/>
                <a:cs typeface="+mn-cs"/>
              </a:rPr>
              <a:t> in </a:t>
            </a:r>
            <a:r>
              <a:rPr lang="es-ES_tradnl" sz="1200" b="0" kern="1200" dirty="0" err="1" smtClean="0">
                <a:solidFill>
                  <a:schemeClr val="tx1"/>
                </a:solidFill>
                <a:effectLst/>
                <a:latin typeface="+mn-lt"/>
                <a:ea typeface="+mn-ea"/>
                <a:cs typeface="+mn-cs"/>
              </a:rPr>
              <a:t>cancer</a:t>
            </a:r>
            <a:r>
              <a:rPr lang="es-ES_tradnl" sz="1200" b="0" kern="1200" dirty="0" smtClean="0">
                <a:solidFill>
                  <a:schemeClr val="tx1"/>
                </a:solidFill>
                <a:effectLst/>
                <a:latin typeface="+mn-lt"/>
                <a:ea typeface="+mn-ea"/>
                <a:cs typeface="+mn-cs"/>
              </a:rPr>
              <a:t>. Br J </a:t>
            </a:r>
            <a:r>
              <a:rPr lang="es-ES_tradnl" sz="1200" b="0" kern="1200" dirty="0" err="1" smtClean="0">
                <a:solidFill>
                  <a:schemeClr val="tx1"/>
                </a:solidFill>
                <a:effectLst/>
                <a:latin typeface="+mn-lt"/>
                <a:ea typeface="+mn-ea"/>
                <a:cs typeface="+mn-cs"/>
              </a:rPr>
              <a:t>Anaesth</a:t>
            </a:r>
            <a:r>
              <a:rPr lang="es-ES_tradnl" sz="1200" b="0" kern="1200" dirty="0" smtClean="0">
                <a:solidFill>
                  <a:schemeClr val="tx1"/>
                </a:solidFill>
                <a:effectLst/>
                <a:latin typeface="+mn-lt"/>
                <a:ea typeface="+mn-ea"/>
                <a:cs typeface="+mn-cs"/>
              </a:rPr>
              <a:t> 2013;111: 105–11. </a:t>
            </a:r>
          </a:p>
          <a:p>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Ripamonti</a:t>
            </a:r>
            <a:r>
              <a:rPr lang="es-ES_tradnl" sz="1200" b="0" kern="1200" dirty="0" smtClean="0">
                <a:solidFill>
                  <a:schemeClr val="tx1"/>
                </a:solidFill>
                <a:effectLst/>
                <a:latin typeface="+mn-lt"/>
                <a:ea typeface="+mn-ea"/>
                <a:cs typeface="+mn-cs"/>
              </a:rPr>
              <a:t> CI, </a:t>
            </a:r>
            <a:r>
              <a:rPr lang="es-ES_tradnl" sz="1200" b="0" kern="1200" dirty="0" err="1" smtClean="0">
                <a:solidFill>
                  <a:schemeClr val="tx1"/>
                </a:solidFill>
                <a:effectLst/>
                <a:latin typeface="+mn-lt"/>
                <a:ea typeface="+mn-ea"/>
                <a:cs typeface="+mn-cs"/>
              </a:rPr>
              <a:t>Santini</a:t>
            </a:r>
            <a:r>
              <a:rPr lang="es-ES_tradnl" sz="1200" b="0" kern="1200" dirty="0" smtClean="0">
                <a:solidFill>
                  <a:schemeClr val="tx1"/>
                </a:solidFill>
                <a:effectLst/>
                <a:latin typeface="+mn-lt"/>
                <a:ea typeface="+mn-ea"/>
                <a:cs typeface="+mn-cs"/>
              </a:rPr>
              <a:t> D, </a:t>
            </a:r>
            <a:r>
              <a:rPr lang="es-ES_tradnl" sz="1200" b="0" kern="1200" dirty="0" err="1" smtClean="0">
                <a:solidFill>
                  <a:schemeClr val="tx1"/>
                </a:solidFill>
                <a:effectLst/>
                <a:latin typeface="+mn-lt"/>
                <a:ea typeface="+mn-ea"/>
                <a:cs typeface="+mn-cs"/>
              </a:rPr>
              <a:t>Maranzano</a:t>
            </a:r>
            <a:r>
              <a:rPr lang="es-ES_tradnl" sz="1200" b="0" kern="1200" dirty="0" smtClean="0">
                <a:solidFill>
                  <a:schemeClr val="tx1"/>
                </a:solidFill>
                <a:effectLst/>
                <a:latin typeface="+mn-lt"/>
                <a:ea typeface="+mn-ea"/>
                <a:cs typeface="+mn-cs"/>
              </a:rPr>
              <a:t> E, Berti M, </a:t>
            </a:r>
            <a:r>
              <a:rPr lang="es-ES_tradnl" sz="1200" b="0" kern="1200" dirty="0" err="1" smtClean="0">
                <a:solidFill>
                  <a:schemeClr val="tx1"/>
                </a:solidFill>
                <a:effectLst/>
                <a:latin typeface="+mn-lt"/>
                <a:ea typeface="+mn-ea"/>
                <a:cs typeface="+mn-cs"/>
              </a:rPr>
              <a:t>Roila</a:t>
            </a:r>
            <a:r>
              <a:rPr lang="es-ES_tradnl" sz="1200" b="0" kern="1200" dirty="0" smtClean="0">
                <a:solidFill>
                  <a:schemeClr val="tx1"/>
                </a:solidFill>
                <a:effectLst/>
                <a:latin typeface="+mn-lt"/>
                <a:ea typeface="+mn-ea"/>
                <a:cs typeface="+mn-cs"/>
              </a:rPr>
              <a:t> F, </a:t>
            </a:r>
            <a:r>
              <a:rPr lang="es-ES_tradnl" sz="1200" b="0" kern="1200" dirty="0" err="1" smtClean="0">
                <a:solidFill>
                  <a:schemeClr val="tx1"/>
                </a:solidFill>
                <a:effectLst/>
                <a:latin typeface="+mn-lt"/>
                <a:ea typeface="+mn-ea"/>
                <a:cs typeface="+mn-cs"/>
              </a:rPr>
              <a:t>on</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behalf</a:t>
            </a:r>
            <a:r>
              <a:rPr lang="es-ES_tradnl" sz="1200" b="0" kern="1200" dirty="0" smtClean="0">
                <a:solidFill>
                  <a:schemeClr val="tx1"/>
                </a:solidFill>
                <a:effectLst/>
                <a:latin typeface="+mn-lt"/>
                <a:ea typeface="+mn-ea"/>
                <a:cs typeface="+mn-cs"/>
              </a:rPr>
              <a:t> of </a:t>
            </a:r>
            <a:r>
              <a:rPr lang="es-ES_tradnl" sz="1200" b="0" kern="1200" dirty="0" err="1" smtClean="0">
                <a:solidFill>
                  <a:schemeClr val="tx1"/>
                </a:solidFill>
                <a:effectLst/>
                <a:latin typeface="+mn-lt"/>
                <a:ea typeface="+mn-ea"/>
                <a:cs typeface="+mn-cs"/>
              </a:rPr>
              <a:t>the</a:t>
            </a:r>
            <a:r>
              <a:rPr lang="es-ES_tradnl" sz="1200" b="0" kern="1200" dirty="0" smtClean="0">
                <a:solidFill>
                  <a:schemeClr val="tx1"/>
                </a:solidFill>
                <a:effectLst/>
                <a:latin typeface="+mn-lt"/>
                <a:ea typeface="+mn-ea"/>
                <a:cs typeface="+mn-cs"/>
              </a:rPr>
              <a:t> ESMO </a:t>
            </a:r>
            <a:r>
              <a:rPr lang="es-ES_tradnl" sz="1200" b="0" kern="1200" dirty="0" err="1" smtClean="0">
                <a:solidFill>
                  <a:schemeClr val="tx1"/>
                </a:solidFill>
                <a:effectLst/>
                <a:latin typeface="+mn-lt"/>
                <a:ea typeface="+mn-ea"/>
                <a:cs typeface="+mn-cs"/>
              </a:rPr>
              <a:t>Guidelines</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Working</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Group</a:t>
            </a:r>
            <a:r>
              <a:rPr lang="es-ES_tradnl" sz="1200" b="0" kern="1200" dirty="0" smtClean="0">
                <a:solidFill>
                  <a:schemeClr val="tx1"/>
                </a:solidFill>
                <a:effectLst/>
                <a:latin typeface="+mn-lt"/>
                <a:ea typeface="+mn-ea"/>
                <a:cs typeface="+mn-cs"/>
              </a:rPr>
              <a:t>* Management of </a:t>
            </a:r>
            <a:r>
              <a:rPr lang="es-ES_tradnl" sz="1200" b="0" kern="1200" dirty="0" err="1" smtClean="0">
                <a:solidFill>
                  <a:schemeClr val="tx1"/>
                </a:solidFill>
                <a:effectLst/>
                <a:latin typeface="+mn-lt"/>
                <a:ea typeface="+mn-ea"/>
                <a:cs typeface="+mn-cs"/>
              </a:rPr>
              <a:t>cancer</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pain</a:t>
            </a:r>
            <a:r>
              <a:rPr lang="es-ES_tradnl" sz="1200" b="0" kern="1200" dirty="0" smtClean="0">
                <a:solidFill>
                  <a:schemeClr val="tx1"/>
                </a:solidFill>
                <a:effectLst/>
                <a:latin typeface="+mn-lt"/>
                <a:ea typeface="+mn-ea"/>
                <a:cs typeface="+mn-cs"/>
              </a:rPr>
              <a:t>: ESMO </a:t>
            </a:r>
          </a:p>
          <a:p>
            <a:r>
              <a:rPr lang="es-ES_tradnl" sz="1200" b="0" kern="1200" dirty="0" err="1" smtClean="0">
                <a:solidFill>
                  <a:schemeClr val="tx1"/>
                </a:solidFill>
                <a:effectLst/>
                <a:latin typeface="+mn-lt"/>
                <a:ea typeface="+mn-ea"/>
                <a:cs typeface="+mn-cs"/>
              </a:rPr>
              <a:t>Clinical</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Practice</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Guidelines</a:t>
            </a:r>
            <a:r>
              <a:rPr lang="es-ES_tradnl" sz="1200" b="0" kern="1200" dirty="0" smtClean="0">
                <a:solidFill>
                  <a:schemeClr val="tx1"/>
                </a:solidFill>
                <a:effectLst/>
                <a:latin typeface="+mn-lt"/>
                <a:ea typeface="+mn-ea"/>
                <a:cs typeface="+mn-cs"/>
              </a:rPr>
              <a:t>. Ann </a:t>
            </a:r>
            <a:r>
              <a:rPr lang="es-ES_tradnl" sz="1200" b="0" kern="1200" dirty="0" err="1" smtClean="0">
                <a:solidFill>
                  <a:schemeClr val="tx1"/>
                </a:solidFill>
                <a:effectLst/>
                <a:latin typeface="+mn-lt"/>
                <a:ea typeface="+mn-ea"/>
                <a:cs typeface="+mn-cs"/>
              </a:rPr>
              <a:t>Oncol</a:t>
            </a:r>
            <a:r>
              <a:rPr lang="es-ES_tradnl" sz="1200" b="0" kern="1200" dirty="0" smtClean="0">
                <a:solidFill>
                  <a:schemeClr val="tx1"/>
                </a:solidFill>
                <a:effectLst/>
                <a:latin typeface="+mn-lt"/>
                <a:ea typeface="+mn-ea"/>
                <a:cs typeface="+mn-cs"/>
              </a:rPr>
              <a:t> 2012;23:139–54. </a:t>
            </a:r>
          </a:p>
          <a:p>
            <a:endParaRPr lang="es-ES_tradnl" sz="1200" b="0" kern="1200" dirty="0">
              <a:solidFill>
                <a:schemeClr val="tx1"/>
              </a:solidFill>
              <a:effectLst/>
              <a:latin typeface="+mn-lt"/>
              <a:ea typeface="+mn-ea"/>
              <a:cs typeface="+mn-cs"/>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15</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44549372"/>
      </p:ext>
    </p:extLst>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1" kern="1200" baseline="0" dirty="0" smtClean="0">
                <a:solidFill>
                  <a:schemeClr val="tx1"/>
                </a:solidFill>
                <a:effectLst/>
                <a:latin typeface="+mn-lt"/>
                <a:ea typeface="+mn-ea"/>
                <a:cs typeface="+mn-cs"/>
              </a:rPr>
              <a:t>Bibliografía</a:t>
            </a:r>
          </a:p>
          <a:p>
            <a:endParaRPr lang="es-ES_tradnl" sz="1200" b="1" kern="1200" baseline="0" dirty="0" smtClean="0">
              <a:solidFill>
                <a:schemeClr val="tx1"/>
              </a:solidFill>
              <a:effectLst/>
              <a:latin typeface="+mn-lt"/>
              <a:ea typeface="+mn-ea"/>
              <a:cs typeface="+mn-cs"/>
            </a:endParaRPr>
          </a:p>
          <a:p>
            <a:r>
              <a:rPr lang="es-ES_tradnl" sz="1200" b="0" kern="1200" baseline="0" dirty="0" smtClean="0">
                <a:solidFill>
                  <a:schemeClr val="tx1"/>
                </a:solidFill>
                <a:effectLst/>
                <a:latin typeface="+mn-lt"/>
                <a:ea typeface="+mn-ea"/>
                <a:cs typeface="+mn-cs"/>
              </a:rPr>
              <a:t>.</a:t>
            </a:r>
            <a:r>
              <a:rPr lang="es-ES_tradnl" sz="1200" kern="1200" baseline="0" dirty="0" smtClean="0">
                <a:solidFill>
                  <a:schemeClr val="tx1"/>
                </a:solidFill>
                <a:latin typeface="+mn-lt"/>
                <a:ea typeface="+mn-ea"/>
                <a:cs typeface="+mn-cs"/>
              </a:rPr>
              <a:t> Derry S, Rice A, Cole P, Tan T, Moore RA. </a:t>
            </a:r>
            <a:r>
              <a:rPr lang="es-ES_tradnl" sz="1200" kern="1200" baseline="0" dirty="0" err="1" smtClean="0">
                <a:solidFill>
                  <a:schemeClr val="tx1"/>
                </a:solidFill>
                <a:latin typeface="+mn-lt"/>
                <a:ea typeface="+mn-ea"/>
                <a:cs typeface="+mn-cs"/>
              </a:rPr>
              <a:t>Topical</a:t>
            </a:r>
            <a:r>
              <a:rPr lang="es-ES_tradnl" sz="1200" kern="1200" baseline="0" dirty="0" smtClean="0">
                <a:solidFill>
                  <a:schemeClr val="tx1"/>
                </a:solidFill>
                <a:latin typeface="+mn-lt"/>
                <a:ea typeface="+mn-ea"/>
                <a:cs typeface="+mn-cs"/>
              </a:rPr>
              <a:t> </a:t>
            </a:r>
            <a:r>
              <a:rPr lang="es-ES_tradnl" sz="1200" kern="1200" baseline="0" dirty="0" err="1" smtClean="0">
                <a:solidFill>
                  <a:schemeClr val="tx1"/>
                </a:solidFill>
                <a:latin typeface="+mn-lt"/>
                <a:ea typeface="+mn-ea"/>
                <a:cs typeface="+mn-cs"/>
              </a:rPr>
              <a:t>capsaicin</a:t>
            </a:r>
            <a:r>
              <a:rPr lang="es-ES_tradnl" sz="1200" kern="1200" baseline="0" dirty="0" smtClean="0">
                <a:solidFill>
                  <a:schemeClr val="tx1"/>
                </a:solidFill>
                <a:latin typeface="+mn-lt"/>
                <a:ea typeface="+mn-ea"/>
                <a:cs typeface="+mn-cs"/>
              </a:rPr>
              <a:t> (</a:t>
            </a:r>
            <a:r>
              <a:rPr lang="es-ES_tradnl" sz="1200" kern="1200" baseline="0" dirty="0" err="1" smtClean="0">
                <a:solidFill>
                  <a:schemeClr val="tx1"/>
                </a:solidFill>
                <a:latin typeface="+mn-lt"/>
                <a:ea typeface="+mn-ea"/>
                <a:cs typeface="+mn-cs"/>
              </a:rPr>
              <a:t>high</a:t>
            </a:r>
            <a:r>
              <a:rPr lang="es-ES_tradnl" sz="1200" kern="1200" baseline="0" dirty="0" smtClean="0">
                <a:solidFill>
                  <a:schemeClr val="tx1"/>
                </a:solidFill>
                <a:latin typeface="+mn-lt"/>
                <a:ea typeface="+mn-ea"/>
                <a:cs typeface="+mn-cs"/>
              </a:rPr>
              <a:t> </a:t>
            </a:r>
            <a:r>
              <a:rPr lang="es-ES_tradnl" sz="1200" kern="1200" baseline="0" dirty="0" err="1" smtClean="0">
                <a:solidFill>
                  <a:schemeClr val="tx1"/>
                </a:solidFill>
                <a:latin typeface="+mn-lt"/>
                <a:ea typeface="+mn-ea"/>
                <a:cs typeface="+mn-cs"/>
              </a:rPr>
              <a:t>concentration</a:t>
            </a:r>
            <a:r>
              <a:rPr lang="es-ES_tradnl" sz="1200" kern="1200" baseline="0" dirty="0" smtClean="0">
                <a:solidFill>
                  <a:schemeClr val="tx1"/>
                </a:solidFill>
                <a:latin typeface="+mn-lt"/>
                <a:ea typeface="+mn-ea"/>
                <a:cs typeface="+mn-cs"/>
              </a:rPr>
              <a:t>) </a:t>
            </a:r>
            <a:r>
              <a:rPr lang="es-ES_tradnl" sz="1200" kern="1200" baseline="0" dirty="0" err="1" smtClean="0">
                <a:solidFill>
                  <a:schemeClr val="tx1"/>
                </a:solidFill>
                <a:latin typeface="+mn-lt"/>
                <a:ea typeface="+mn-ea"/>
                <a:cs typeface="+mn-cs"/>
              </a:rPr>
              <a:t>for</a:t>
            </a:r>
            <a:endParaRPr lang="es-ES_tradnl" sz="1200" kern="1200" baseline="0" dirty="0" smtClean="0">
              <a:solidFill>
                <a:schemeClr val="tx1"/>
              </a:solidFill>
              <a:latin typeface="+mn-lt"/>
              <a:ea typeface="+mn-ea"/>
              <a:cs typeface="+mn-cs"/>
            </a:endParaRPr>
          </a:p>
          <a:p>
            <a:r>
              <a:rPr lang="es-ES_tradnl" sz="1200" kern="1200" baseline="0" dirty="0" err="1" smtClean="0">
                <a:solidFill>
                  <a:schemeClr val="tx1"/>
                </a:solidFill>
                <a:latin typeface="+mn-lt"/>
                <a:ea typeface="+mn-ea"/>
                <a:cs typeface="+mn-cs"/>
              </a:rPr>
              <a:t>chronic</a:t>
            </a:r>
            <a:r>
              <a:rPr lang="es-ES_tradnl" sz="1200" kern="1200" baseline="0" dirty="0" smtClean="0">
                <a:solidFill>
                  <a:schemeClr val="tx1"/>
                </a:solidFill>
                <a:latin typeface="+mn-lt"/>
                <a:ea typeface="+mn-ea"/>
                <a:cs typeface="+mn-cs"/>
              </a:rPr>
              <a:t> </a:t>
            </a:r>
            <a:r>
              <a:rPr lang="es-ES_tradnl" sz="1200" kern="1200" baseline="0" dirty="0" err="1" smtClean="0">
                <a:solidFill>
                  <a:schemeClr val="tx1"/>
                </a:solidFill>
                <a:latin typeface="+mn-lt"/>
                <a:ea typeface="+mn-ea"/>
                <a:cs typeface="+mn-cs"/>
              </a:rPr>
              <a:t>neuropathic</a:t>
            </a:r>
            <a:r>
              <a:rPr lang="es-ES_tradnl" sz="1200" kern="1200" baseline="0" dirty="0" smtClean="0">
                <a:solidFill>
                  <a:schemeClr val="tx1"/>
                </a:solidFill>
                <a:latin typeface="+mn-lt"/>
                <a:ea typeface="+mn-ea"/>
                <a:cs typeface="+mn-cs"/>
              </a:rPr>
              <a:t> </a:t>
            </a:r>
            <a:r>
              <a:rPr lang="es-ES_tradnl" sz="1200" kern="1200" baseline="0" dirty="0" err="1" smtClean="0">
                <a:solidFill>
                  <a:schemeClr val="tx1"/>
                </a:solidFill>
                <a:latin typeface="+mn-lt"/>
                <a:ea typeface="+mn-ea"/>
                <a:cs typeface="+mn-cs"/>
              </a:rPr>
              <a:t>pain</a:t>
            </a:r>
            <a:r>
              <a:rPr lang="es-ES_tradnl" sz="1200" kern="1200" baseline="0" dirty="0" smtClean="0">
                <a:solidFill>
                  <a:schemeClr val="tx1"/>
                </a:solidFill>
                <a:latin typeface="+mn-lt"/>
                <a:ea typeface="+mn-ea"/>
                <a:cs typeface="+mn-cs"/>
              </a:rPr>
              <a:t> in </a:t>
            </a:r>
            <a:r>
              <a:rPr lang="es-ES_tradnl" sz="1200" kern="1200" baseline="0" dirty="0" err="1" smtClean="0">
                <a:solidFill>
                  <a:schemeClr val="tx1"/>
                </a:solidFill>
                <a:latin typeface="+mn-lt"/>
                <a:ea typeface="+mn-ea"/>
                <a:cs typeface="+mn-cs"/>
              </a:rPr>
              <a:t>adults</a:t>
            </a:r>
            <a:r>
              <a:rPr lang="es-ES_tradnl" sz="1200" kern="1200" baseline="0" dirty="0" smtClean="0">
                <a:solidFill>
                  <a:schemeClr val="tx1"/>
                </a:solidFill>
                <a:latin typeface="+mn-lt"/>
                <a:ea typeface="+mn-ea"/>
                <a:cs typeface="+mn-cs"/>
              </a:rPr>
              <a:t>. </a:t>
            </a:r>
            <a:r>
              <a:rPr lang="es-ES_tradnl" sz="1200" kern="1200" baseline="0" dirty="0" err="1" smtClean="0">
                <a:solidFill>
                  <a:schemeClr val="tx1"/>
                </a:solidFill>
                <a:latin typeface="+mn-lt"/>
                <a:ea typeface="+mn-ea"/>
                <a:cs typeface="+mn-cs"/>
              </a:rPr>
              <a:t>Cochrane</a:t>
            </a:r>
            <a:r>
              <a:rPr lang="es-ES_tradnl" sz="1200" kern="1200" baseline="0" dirty="0" smtClean="0">
                <a:solidFill>
                  <a:schemeClr val="tx1"/>
                </a:solidFill>
                <a:latin typeface="+mn-lt"/>
                <a:ea typeface="+mn-ea"/>
                <a:cs typeface="+mn-cs"/>
              </a:rPr>
              <a:t> </a:t>
            </a:r>
            <a:r>
              <a:rPr lang="es-ES_tradnl" sz="1200" kern="1200" baseline="0" dirty="0" err="1" smtClean="0">
                <a:solidFill>
                  <a:schemeClr val="tx1"/>
                </a:solidFill>
                <a:latin typeface="+mn-lt"/>
                <a:ea typeface="+mn-ea"/>
                <a:cs typeface="+mn-cs"/>
              </a:rPr>
              <a:t>Database</a:t>
            </a:r>
            <a:r>
              <a:rPr lang="es-ES_tradnl" sz="1200" kern="1200" baseline="0" dirty="0" smtClean="0">
                <a:solidFill>
                  <a:schemeClr val="tx1"/>
                </a:solidFill>
                <a:latin typeface="+mn-lt"/>
                <a:ea typeface="+mn-ea"/>
                <a:cs typeface="+mn-cs"/>
              </a:rPr>
              <a:t> </a:t>
            </a:r>
            <a:r>
              <a:rPr lang="es-ES_tradnl" sz="1200" kern="1200" baseline="0" dirty="0" err="1" smtClean="0">
                <a:solidFill>
                  <a:schemeClr val="tx1"/>
                </a:solidFill>
                <a:latin typeface="+mn-lt"/>
                <a:ea typeface="+mn-ea"/>
                <a:cs typeface="+mn-cs"/>
              </a:rPr>
              <a:t>Syst</a:t>
            </a:r>
            <a:r>
              <a:rPr lang="es-ES_tradnl" sz="1200" kern="1200" baseline="0" dirty="0" smtClean="0">
                <a:solidFill>
                  <a:schemeClr val="tx1"/>
                </a:solidFill>
                <a:latin typeface="+mn-lt"/>
                <a:ea typeface="+mn-ea"/>
                <a:cs typeface="+mn-cs"/>
              </a:rPr>
              <a:t> </a:t>
            </a:r>
            <a:r>
              <a:rPr lang="es-ES_tradnl" sz="1200" kern="1200" baseline="0" dirty="0" err="1" smtClean="0">
                <a:solidFill>
                  <a:schemeClr val="tx1"/>
                </a:solidFill>
                <a:latin typeface="+mn-lt"/>
                <a:ea typeface="+mn-ea"/>
                <a:cs typeface="+mn-cs"/>
              </a:rPr>
              <a:t>Rev</a:t>
            </a:r>
            <a:r>
              <a:rPr lang="es-ES_tradnl" sz="1200" kern="1200" baseline="0" dirty="0" smtClean="0">
                <a:solidFill>
                  <a:schemeClr val="tx1"/>
                </a:solidFill>
                <a:latin typeface="+mn-lt"/>
                <a:ea typeface="+mn-ea"/>
                <a:cs typeface="+mn-cs"/>
              </a:rPr>
              <a:t> 2017;1:CD007393.</a:t>
            </a:r>
          </a:p>
          <a:p>
            <a:endParaRPr lang="es-ES_tradnl" sz="1200" b="0" kern="1200" dirty="0">
              <a:solidFill>
                <a:schemeClr val="tx1"/>
              </a:solidFill>
              <a:effectLst/>
              <a:latin typeface="+mn-lt"/>
              <a:ea typeface="+mn-ea"/>
              <a:cs typeface="+mn-cs"/>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16</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44549372"/>
      </p:ext>
    </p:extLst>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kern="1200" baseline="0" dirty="0" smtClean="0">
                <a:solidFill>
                  <a:schemeClr val="tx1"/>
                </a:solidFill>
                <a:latin typeface="+mn-lt"/>
                <a:ea typeface="+mn-ea"/>
                <a:cs typeface="+mn-cs"/>
              </a:rPr>
              <a:t>El dolor urgente se caracteriza por una urgencia oncológica que</a:t>
            </a:r>
          </a:p>
          <a:p>
            <a:r>
              <a:rPr lang="es-ES_tradnl" sz="1200" kern="1200" baseline="0" dirty="0" smtClean="0">
                <a:solidFill>
                  <a:schemeClr val="tx1"/>
                </a:solidFill>
                <a:latin typeface="+mn-lt"/>
                <a:ea typeface="+mn-ea"/>
                <a:cs typeface="+mn-cs"/>
              </a:rPr>
              <a:t>cursa con dolor (</a:t>
            </a:r>
            <a:r>
              <a:rPr lang="es-ES_tradnl" sz="1200" kern="1200" baseline="0" dirty="0" err="1" smtClean="0">
                <a:solidFill>
                  <a:schemeClr val="tx1"/>
                </a:solidFill>
                <a:latin typeface="+mn-lt"/>
                <a:ea typeface="+mn-ea"/>
                <a:cs typeface="+mn-cs"/>
              </a:rPr>
              <a:t>p</a:t>
            </a:r>
            <a:r>
              <a:rPr lang="es-ES_tradnl" sz="1200" kern="1200" baseline="0" dirty="0" smtClean="0">
                <a:solidFill>
                  <a:schemeClr val="tx1"/>
                </a:solidFill>
                <a:latin typeface="+mn-lt"/>
                <a:ea typeface="+mn-ea"/>
                <a:cs typeface="+mn-cs"/>
              </a:rPr>
              <a:t>. </a:t>
            </a:r>
            <a:r>
              <a:rPr lang="es-ES_tradnl" sz="1200" kern="1200" baseline="0" dirty="0" err="1" smtClean="0">
                <a:solidFill>
                  <a:schemeClr val="tx1"/>
                </a:solidFill>
                <a:latin typeface="+mn-lt"/>
                <a:ea typeface="+mn-ea"/>
                <a:cs typeface="+mn-cs"/>
              </a:rPr>
              <a:t>ej.</a:t>
            </a:r>
            <a:r>
              <a:rPr lang="es-ES_tradnl" sz="1200" kern="1200" baseline="0" dirty="0" smtClean="0">
                <a:solidFill>
                  <a:schemeClr val="tx1"/>
                </a:solidFill>
                <a:latin typeface="+mn-lt"/>
                <a:ea typeface="+mn-ea"/>
                <a:cs typeface="+mn-cs"/>
              </a:rPr>
              <a:t>, perforaciones de víscera hueca, metástasis</a:t>
            </a:r>
          </a:p>
          <a:p>
            <a:r>
              <a:rPr lang="es-ES_tradnl" sz="1200" kern="1200" baseline="0" dirty="0" err="1" smtClean="0">
                <a:solidFill>
                  <a:schemeClr val="tx1"/>
                </a:solidFill>
                <a:latin typeface="+mn-lt"/>
                <a:ea typeface="+mn-ea"/>
                <a:cs typeface="+mn-cs"/>
              </a:rPr>
              <a:t>epidurales</a:t>
            </a:r>
            <a:r>
              <a:rPr lang="es-ES_tradnl" sz="1200" kern="1200" baseline="0" dirty="0" smtClean="0">
                <a:solidFill>
                  <a:schemeClr val="tx1"/>
                </a:solidFill>
                <a:latin typeface="+mn-lt"/>
                <a:ea typeface="+mn-ea"/>
                <a:cs typeface="+mn-cs"/>
              </a:rPr>
              <a:t> o meníngeas o fracturas óseas patológicas) y el tratamiento</a:t>
            </a:r>
          </a:p>
          <a:p>
            <a:r>
              <a:rPr lang="es-ES_tradnl" sz="1200" kern="1200" baseline="0" dirty="0" smtClean="0">
                <a:solidFill>
                  <a:schemeClr val="tx1"/>
                </a:solidFill>
                <a:latin typeface="+mn-lt"/>
                <a:ea typeface="+mn-ea"/>
                <a:cs typeface="+mn-cs"/>
              </a:rPr>
              <a:t>indicado depende del proceso por el cual se ha producido</a:t>
            </a:r>
          </a:p>
          <a:p>
            <a:r>
              <a:rPr lang="es-ES_tradnl" sz="1200" kern="1200" baseline="0" dirty="0" smtClean="0">
                <a:solidFill>
                  <a:schemeClr val="tx1"/>
                </a:solidFill>
                <a:latin typeface="+mn-lt"/>
                <a:ea typeface="+mn-ea"/>
                <a:cs typeface="+mn-cs"/>
              </a:rPr>
              <a:t>(</a:t>
            </a:r>
            <a:r>
              <a:rPr lang="es-ES_tradnl" sz="1200" kern="1200" baseline="0" dirty="0" err="1" smtClean="0">
                <a:solidFill>
                  <a:schemeClr val="tx1"/>
                </a:solidFill>
                <a:latin typeface="+mn-lt"/>
                <a:ea typeface="+mn-ea"/>
                <a:cs typeface="+mn-cs"/>
              </a:rPr>
              <a:t>p</a:t>
            </a:r>
            <a:r>
              <a:rPr lang="es-ES_tradnl" sz="1200" kern="1200" baseline="0" dirty="0" smtClean="0">
                <a:solidFill>
                  <a:schemeClr val="tx1"/>
                </a:solidFill>
                <a:latin typeface="+mn-lt"/>
                <a:ea typeface="+mn-ea"/>
                <a:cs typeface="+mn-cs"/>
              </a:rPr>
              <a:t>. </a:t>
            </a:r>
            <a:r>
              <a:rPr lang="es-ES_tradnl" sz="1200" kern="1200" baseline="0" dirty="0" err="1" smtClean="0">
                <a:solidFill>
                  <a:schemeClr val="tx1"/>
                </a:solidFill>
                <a:latin typeface="+mn-lt"/>
                <a:ea typeface="+mn-ea"/>
                <a:cs typeface="+mn-cs"/>
              </a:rPr>
              <a:t>ej.</a:t>
            </a:r>
            <a:r>
              <a:rPr lang="es-ES_tradnl" sz="1200" kern="1200" baseline="0" dirty="0" smtClean="0">
                <a:solidFill>
                  <a:schemeClr val="tx1"/>
                </a:solidFill>
                <a:latin typeface="+mn-lt"/>
                <a:ea typeface="+mn-ea"/>
                <a:cs typeface="+mn-cs"/>
              </a:rPr>
              <a:t>, cirugía, corticoides, radioterapia, etc.). En cuanto a la analgesia</a:t>
            </a:r>
          </a:p>
          <a:p>
            <a:r>
              <a:rPr lang="es-ES_tradnl" sz="1200" kern="1200" baseline="0" dirty="0" smtClean="0">
                <a:solidFill>
                  <a:schemeClr val="tx1"/>
                </a:solidFill>
                <a:latin typeface="+mn-lt"/>
                <a:ea typeface="+mn-ea"/>
                <a:cs typeface="+mn-cs"/>
              </a:rPr>
              <a:t>están indicados los </a:t>
            </a:r>
            <a:r>
              <a:rPr lang="es-ES_tradnl" sz="1200" kern="1200" baseline="0" dirty="0" err="1" smtClean="0">
                <a:solidFill>
                  <a:schemeClr val="tx1"/>
                </a:solidFill>
                <a:latin typeface="+mn-lt"/>
                <a:ea typeface="+mn-ea"/>
                <a:cs typeface="+mn-cs"/>
              </a:rPr>
              <a:t>opioides</a:t>
            </a:r>
            <a:r>
              <a:rPr lang="es-ES_tradnl" sz="1200" kern="1200" baseline="0" dirty="0" smtClean="0">
                <a:solidFill>
                  <a:schemeClr val="tx1"/>
                </a:solidFill>
                <a:latin typeface="+mn-lt"/>
                <a:ea typeface="+mn-ea"/>
                <a:cs typeface="+mn-cs"/>
              </a:rPr>
              <a:t> por vía intravenosa o si no fuese</a:t>
            </a:r>
          </a:p>
          <a:p>
            <a:r>
              <a:rPr lang="es-ES_tradnl" sz="1200" kern="1200" baseline="0" dirty="0" smtClean="0">
                <a:solidFill>
                  <a:schemeClr val="tx1"/>
                </a:solidFill>
                <a:latin typeface="+mn-lt"/>
                <a:ea typeface="+mn-ea"/>
                <a:cs typeface="+mn-cs"/>
              </a:rPr>
              <a:t>posible los </a:t>
            </a:r>
            <a:r>
              <a:rPr lang="es-ES_tradnl" sz="1200" kern="1200" baseline="0" dirty="0" err="1" smtClean="0">
                <a:solidFill>
                  <a:schemeClr val="tx1"/>
                </a:solidFill>
                <a:latin typeface="+mn-lt"/>
                <a:ea typeface="+mn-ea"/>
                <a:cs typeface="+mn-cs"/>
              </a:rPr>
              <a:t>opioides</a:t>
            </a:r>
            <a:r>
              <a:rPr lang="es-ES_tradnl" sz="1200" kern="1200" baseline="0" dirty="0" smtClean="0">
                <a:solidFill>
                  <a:schemeClr val="tx1"/>
                </a:solidFill>
                <a:latin typeface="+mn-lt"/>
                <a:ea typeface="+mn-ea"/>
                <a:cs typeface="+mn-cs"/>
              </a:rPr>
              <a:t> por vía oral de acción rápida9,10.</a:t>
            </a:r>
          </a:p>
          <a:p>
            <a:r>
              <a:rPr lang="es-ES_tradnl" sz="1200" kern="1200" baseline="0" dirty="0" smtClean="0">
                <a:solidFill>
                  <a:schemeClr val="tx1"/>
                </a:solidFill>
                <a:latin typeface="+mn-lt"/>
                <a:ea typeface="+mn-ea"/>
                <a:cs typeface="+mn-cs"/>
              </a:rPr>
              <a:t>En el dolor intenso no urgente del paciente que no toma </a:t>
            </a:r>
            <a:r>
              <a:rPr lang="es-ES_tradnl" sz="1200" kern="1200" baseline="0" dirty="0" err="1" smtClean="0">
                <a:solidFill>
                  <a:schemeClr val="tx1"/>
                </a:solidFill>
                <a:latin typeface="+mn-lt"/>
                <a:ea typeface="+mn-ea"/>
                <a:cs typeface="+mn-cs"/>
              </a:rPr>
              <a:t>opioides</a:t>
            </a:r>
            <a:endParaRPr lang="es-ES_tradnl" sz="1200" kern="1200" baseline="0" dirty="0" smtClean="0">
              <a:solidFill>
                <a:schemeClr val="tx1"/>
              </a:solidFill>
              <a:latin typeface="+mn-lt"/>
              <a:ea typeface="+mn-ea"/>
              <a:cs typeface="+mn-cs"/>
            </a:endParaRPr>
          </a:p>
          <a:p>
            <a:r>
              <a:rPr lang="es-ES_tradnl" sz="1200" kern="1200" baseline="0" dirty="0" smtClean="0">
                <a:solidFill>
                  <a:schemeClr val="tx1"/>
                </a:solidFill>
                <a:latin typeface="+mn-lt"/>
                <a:ea typeface="+mn-ea"/>
                <a:cs typeface="+mn-cs"/>
              </a:rPr>
              <a:t>de forma previa (EVA entre 7-10, severo en la escala categórica)</a:t>
            </a:r>
          </a:p>
          <a:p>
            <a:r>
              <a:rPr lang="es-ES_tradnl" sz="1200" kern="1200" baseline="0" dirty="0" smtClean="0">
                <a:solidFill>
                  <a:schemeClr val="tx1"/>
                </a:solidFill>
                <a:latin typeface="+mn-lt"/>
                <a:ea typeface="+mn-ea"/>
                <a:cs typeface="+mn-cs"/>
              </a:rPr>
              <a:t>están indicados los </a:t>
            </a:r>
            <a:r>
              <a:rPr lang="es-ES_tradnl" sz="1200" kern="1200" baseline="0" dirty="0" err="1" smtClean="0">
                <a:solidFill>
                  <a:schemeClr val="tx1"/>
                </a:solidFill>
                <a:latin typeface="+mn-lt"/>
                <a:ea typeface="+mn-ea"/>
                <a:cs typeface="+mn-cs"/>
              </a:rPr>
              <a:t>opioides</a:t>
            </a:r>
            <a:r>
              <a:rPr lang="es-ES_tradnl" sz="1200" kern="1200" baseline="0" dirty="0" smtClean="0">
                <a:solidFill>
                  <a:schemeClr val="tx1"/>
                </a:solidFill>
                <a:latin typeface="+mn-lt"/>
                <a:ea typeface="+mn-ea"/>
                <a:cs typeface="+mn-cs"/>
              </a:rPr>
              <a:t> de acción corta (morfina de liberación</a:t>
            </a:r>
          </a:p>
          <a:p>
            <a:r>
              <a:rPr lang="es-ES_tradnl" sz="1200" kern="1200" baseline="0" dirty="0" smtClean="0">
                <a:solidFill>
                  <a:schemeClr val="tx1"/>
                </a:solidFill>
                <a:latin typeface="+mn-lt"/>
                <a:ea typeface="+mn-ea"/>
                <a:cs typeface="+mn-cs"/>
              </a:rPr>
              <a:t>rápida, oxicodona de liberación rápida bien en comprimidos</a:t>
            </a:r>
          </a:p>
          <a:p>
            <a:r>
              <a:rPr lang="es-ES_tradnl" sz="1200" kern="1200" baseline="0" dirty="0" smtClean="0">
                <a:solidFill>
                  <a:schemeClr val="tx1"/>
                </a:solidFill>
                <a:latin typeface="+mn-lt"/>
                <a:ea typeface="+mn-ea"/>
                <a:cs typeface="+mn-cs"/>
              </a:rPr>
              <a:t>o en solución), además de una pauta con un opioide de acción larga.</a:t>
            </a:r>
          </a:p>
          <a:p>
            <a:r>
              <a:rPr lang="es-ES_tradnl" sz="1200" kern="1200" baseline="0" dirty="0" smtClean="0">
                <a:solidFill>
                  <a:schemeClr val="tx1"/>
                </a:solidFill>
                <a:latin typeface="+mn-lt"/>
                <a:ea typeface="+mn-ea"/>
                <a:cs typeface="+mn-cs"/>
              </a:rPr>
              <a:t>No se recomienda pautar exclusivamente un opioide de acción</a:t>
            </a:r>
          </a:p>
          <a:p>
            <a:r>
              <a:rPr lang="es-ES_tradnl" sz="1200" kern="1200" baseline="0" dirty="0" smtClean="0">
                <a:solidFill>
                  <a:schemeClr val="tx1"/>
                </a:solidFill>
                <a:latin typeface="+mn-lt"/>
                <a:ea typeface="+mn-ea"/>
                <a:cs typeface="+mn-cs"/>
              </a:rPr>
              <a:t>retardada, debido a que el inicio de la analgesia se retrasa varias</a:t>
            </a:r>
          </a:p>
          <a:p>
            <a:r>
              <a:rPr lang="es-ES_tradnl" sz="1200" kern="1200" baseline="0" dirty="0" smtClean="0">
                <a:solidFill>
                  <a:schemeClr val="tx1"/>
                </a:solidFill>
                <a:latin typeface="+mn-lt"/>
                <a:ea typeface="+mn-ea"/>
                <a:cs typeface="+mn-cs"/>
              </a:rPr>
              <a:t>horas. La dosificación del opioide de acción rápida debe ser 5-10</a:t>
            </a:r>
          </a:p>
          <a:p>
            <a:r>
              <a:rPr lang="es-ES_tradnl" sz="1200" kern="1200" baseline="0" dirty="0" err="1" smtClean="0">
                <a:solidFill>
                  <a:schemeClr val="tx1"/>
                </a:solidFill>
                <a:latin typeface="+mn-lt"/>
                <a:ea typeface="+mn-ea"/>
                <a:cs typeface="+mn-cs"/>
              </a:rPr>
              <a:t>mg</a:t>
            </a:r>
            <a:r>
              <a:rPr lang="es-ES_tradnl" sz="1200" kern="1200" baseline="0" dirty="0" smtClean="0">
                <a:solidFill>
                  <a:schemeClr val="tx1"/>
                </a:solidFill>
                <a:latin typeface="+mn-lt"/>
                <a:ea typeface="+mn-ea"/>
                <a:cs typeface="+mn-cs"/>
              </a:rPr>
              <a:t> de morfina de liberación rápida cada 4 </a:t>
            </a:r>
            <a:r>
              <a:rPr lang="es-ES_tradnl" sz="1200" kern="1200" baseline="0" dirty="0" err="1" smtClean="0">
                <a:solidFill>
                  <a:schemeClr val="tx1"/>
                </a:solidFill>
                <a:latin typeface="+mn-lt"/>
                <a:ea typeface="+mn-ea"/>
                <a:cs typeface="+mn-cs"/>
              </a:rPr>
              <a:t>h</a:t>
            </a:r>
            <a:r>
              <a:rPr lang="es-ES_tradnl" sz="1200" kern="1200" baseline="0" dirty="0" smtClean="0">
                <a:solidFill>
                  <a:schemeClr val="tx1"/>
                </a:solidFill>
                <a:latin typeface="+mn-lt"/>
                <a:ea typeface="+mn-ea"/>
                <a:cs typeface="+mn-cs"/>
              </a:rPr>
              <a:t>; si pasada la primera</a:t>
            </a:r>
          </a:p>
          <a:p>
            <a:r>
              <a:rPr lang="es-ES_tradnl" sz="1200" kern="1200" baseline="0" dirty="0" smtClean="0">
                <a:solidFill>
                  <a:schemeClr val="tx1"/>
                </a:solidFill>
                <a:latin typeface="+mn-lt"/>
                <a:ea typeface="+mn-ea"/>
                <a:cs typeface="+mn-cs"/>
              </a:rPr>
              <a:t>dosis el dolor no cede, se puede doblar ésta. Se deben asociar</a:t>
            </a:r>
          </a:p>
          <a:p>
            <a:r>
              <a:rPr lang="es-ES_tradnl" sz="1200" kern="1200" baseline="0" dirty="0" smtClean="0">
                <a:solidFill>
                  <a:schemeClr val="tx1"/>
                </a:solidFill>
                <a:latin typeface="+mn-lt"/>
                <a:ea typeface="+mn-ea"/>
                <a:cs typeface="+mn-cs"/>
              </a:rPr>
              <a:t>otros analgésicos o </a:t>
            </a:r>
            <a:r>
              <a:rPr lang="es-ES_tradnl" sz="1200" kern="1200" baseline="0" dirty="0" err="1" smtClean="0">
                <a:solidFill>
                  <a:schemeClr val="tx1"/>
                </a:solidFill>
                <a:latin typeface="+mn-lt"/>
                <a:ea typeface="+mn-ea"/>
                <a:cs typeface="+mn-cs"/>
              </a:rPr>
              <a:t>neuromoduladores</a:t>
            </a:r>
            <a:r>
              <a:rPr lang="es-ES_tradnl" sz="1200" kern="1200" baseline="0" dirty="0" smtClean="0">
                <a:solidFill>
                  <a:schemeClr val="tx1"/>
                </a:solidFill>
                <a:latin typeface="+mn-lt"/>
                <a:ea typeface="+mn-ea"/>
                <a:cs typeface="+mn-cs"/>
              </a:rPr>
              <a:t>, si procede y prevenir el</a:t>
            </a:r>
          </a:p>
          <a:p>
            <a:r>
              <a:rPr lang="es-ES_tradnl" sz="1200" kern="1200" baseline="0" dirty="0" smtClean="0">
                <a:solidFill>
                  <a:schemeClr val="tx1"/>
                </a:solidFill>
                <a:latin typeface="+mn-lt"/>
                <a:ea typeface="+mn-ea"/>
                <a:cs typeface="+mn-cs"/>
              </a:rPr>
              <a:t>estreñimiento. Reevaluar al paciente tras 24-48 </a:t>
            </a:r>
            <a:r>
              <a:rPr lang="es-ES_tradnl" sz="1200" kern="1200" baseline="0" dirty="0" err="1" smtClean="0">
                <a:solidFill>
                  <a:schemeClr val="tx1"/>
                </a:solidFill>
                <a:latin typeface="+mn-lt"/>
                <a:ea typeface="+mn-ea"/>
                <a:cs typeface="+mn-cs"/>
              </a:rPr>
              <a:t>h</a:t>
            </a:r>
            <a:r>
              <a:rPr lang="es-ES_tradnl" sz="1200" kern="1200" baseline="0" dirty="0" smtClean="0">
                <a:solidFill>
                  <a:schemeClr val="tx1"/>
                </a:solidFill>
                <a:latin typeface="+mn-lt"/>
                <a:ea typeface="+mn-ea"/>
                <a:cs typeface="+mn-cs"/>
              </a:rPr>
              <a:t> para ajustar la</a:t>
            </a:r>
          </a:p>
          <a:p>
            <a:r>
              <a:rPr lang="es-ES_tradnl" sz="1200" kern="1200" baseline="0" dirty="0" smtClean="0">
                <a:solidFill>
                  <a:schemeClr val="tx1"/>
                </a:solidFill>
                <a:latin typeface="+mn-lt"/>
                <a:ea typeface="+mn-ea"/>
                <a:cs typeface="+mn-cs"/>
              </a:rPr>
              <a:t>dosis de tratamiento: añadir a la medicación basal la suma de la</a:t>
            </a:r>
          </a:p>
          <a:p>
            <a:r>
              <a:rPr lang="es-ES_tradnl" sz="1200" kern="1200" baseline="0" dirty="0" smtClean="0">
                <a:solidFill>
                  <a:schemeClr val="tx1"/>
                </a:solidFill>
                <a:latin typeface="+mn-lt"/>
                <a:ea typeface="+mn-ea"/>
                <a:cs typeface="+mn-cs"/>
              </a:rPr>
              <a:t>dosis de rescate (opioide de acción rápida) tomada durante las</a:t>
            </a:r>
          </a:p>
          <a:p>
            <a:r>
              <a:rPr lang="es-ES_tradnl" sz="1200" kern="1200" baseline="0" dirty="0" smtClean="0">
                <a:solidFill>
                  <a:schemeClr val="tx1"/>
                </a:solidFill>
                <a:latin typeface="+mn-lt"/>
                <a:ea typeface="+mn-ea"/>
                <a:cs typeface="+mn-cs"/>
              </a:rPr>
              <a:t>24 horas y convertir a </a:t>
            </a:r>
            <a:r>
              <a:rPr lang="es-ES_tradnl" sz="1200" kern="1200" baseline="0" dirty="0" err="1" smtClean="0">
                <a:solidFill>
                  <a:schemeClr val="tx1"/>
                </a:solidFill>
                <a:latin typeface="+mn-lt"/>
                <a:ea typeface="+mn-ea"/>
                <a:cs typeface="+mn-cs"/>
              </a:rPr>
              <a:t>opioides</a:t>
            </a:r>
            <a:r>
              <a:rPr lang="es-ES_tradnl" sz="1200" kern="1200" baseline="0" dirty="0" smtClean="0">
                <a:solidFill>
                  <a:schemeClr val="tx1"/>
                </a:solidFill>
                <a:latin typeface="+mn-lt"/>
                <a:ea typeface="+mn-ea"/>
                <a:cs typeface="+mn-cs"/>
              </a:rPr>
              <a:t> de liberación retardada, cuando</a:t>
            </a:r>
          </a:p>
          <a:p>
            <a:r>
              <a:rPr lang="es-ES_tradnl" sz="1200" kern="1200" baseline="0" dirty="0" smtClean="0">
                <a:solidFill>
                  <a:schemeClr val="tx1"/>
                </a:solidFill>
                <a:latin typeface="+mn-lt"/>
                <a:ea typeface="+mn-ea"/>
                <a:cs typeface="+mn-cs"/>
              </a:rPr>
              <a:t>el dolor sea medianamente controlado (EVA </a:t>
            </a:r>
            <a:r>
              <a:rPr lang="es-ES_tradnl" sz="1200" kern="1200" baseline="0" dirty="0" err="1" smtClean="0">
                <a:solidFill>
                  <a:schemeClr val="tx1"/>
                </a:solidFill>
                <a:latin typeface="+mn-lt"/>
                <a:ea typeface="+mn-ea"/>
                <a:cs typeface="+mn-cs"/>
              </a:rPr>
              <a:t>≤</a:t>
            </a:r>
            <a:r>
              <a:rPr lang="es-ES_tradnl" sz="1200" kern="1200" baseline="0" dirty="0" smtClean="0">
                <a:solidFill>
                  <a:schemeClr val="tx1"/>
                </a:solidFill>
                <a:latin typeface="+mn-lt"/>
                <a:ea typeface="+mn-ea"/>
                <a:cs typeface="+mn-cs"/>
              </a:rPr>
              <a:t> 4) (Ver Capítulo</a:t>
            </a:r>
          </a:p>
          <a:p>
            <a:r>
              <a:rPr lang="es-ES_tradnl" sz="1200" kern="1200" baseline="0" dirty="0" smtClean="0">
                <a:solidFill>
                  <a:schemeClr val="tx1"/>
                </a:solidFill>
                <a:latin typeface="+mn-lt"/>
                <a:ea typeface="+mn-ea"/>
                <a:cs typeface="+mn-cs"/>
              </a:rPr>
              <a:t>5. 2. Rotación de </a:t>
            </a:r>
            <a:r>
              <a:rPr lang="es-ES_tradnl" sz="1200" kern="1200" baseline="0" dirty="0" err="1" smtClean="0">
                <a:solidFill>
                  <a:schemeClr val="tx1"/>
                </a:solidFill>
                <a:latin typeface="+mn-lt"/>
                <a:ea typeface="+mn-ea"/>
                <a:cs typeface="+mn-cs"/>
              </a:rPr>
              <a:t>opioides</a:t>
            </a:r>
            <a:r>
              <a:rPr lang="es-ES_tradnl" sz="1200" kern="1200" baseline="0" dirty="0" smtClean="0">
                <a:solidFill>
                  <a:schemeClr val="tx1"/>
                </a:solidFill>
                <a:latin typeface="+mn-lt"/>
                <a:ea typeface="+mn-ea"/>
                <a:cs typeface="+mn-cs"/>
              </a:rPr>
              <a:t>). Si el dolor mantiene su intensidad se</a:t>
            </a:r>
          </a:p>
          <a:p>
            <a:r>
              <a:rPr lang="es-ES_tradnl" sz="1200" kern="1200" baseline="0" dirty="0" smtClean="0">
                <a:solidFill>
                  <a:schemeClr val="tx1"/>
                </a:solidFill>
                <a:latin typeface="+mn-lt"/>
                <a:ea typeface="+mn-ea"/>
                <a:cs typeface="+mn-cs"/>
              </a:rPr>
              <a:t>debe ajustar la dosis y volver a repetir la misma operación en las</a:t>
            </a:r>
          </a:p>
          <a:p>
            <a:r>
              <a:rPr lang="es-ES_tradnl" sz="1200" kern="1200" baseline="0" dirty="0" smtClean="0">
                <a:solidFill>
                  <a:schemeClr val="tx1"/>
                </a:solidFill>
                <a:latin typeface="+mn-lt"/>
                <a:ea typeface="+mn-ea"/>
                <a:cs typeface="+mn-cs"/>
              </a:rPr>
              <a:t>siguientes 24-48 h. Si a pesar del nuevo ajuste no se controla, se</a:t>
            </a:r>
          </a:p>
          <a:p>
            <a:r>
              <a:rPr lang="es-ES_tradnl" sz="1200" kern="1200" baseline="0" dirty="0" smtClean="0">
                <a:solidFill>
                  <a:schemeClr val="tx1"/>
                </a:solidFill>
                <a:latin typeface="+mn-lt"/>
                <a:ea typeface="+mn-ea"/>
                <a:cs typeface="+mn-cs"/>
              </a:rPr>
              <a:t>debe recurrir a otro tipo de tratamiento (infusión </a:t>
            </a:r>
            <a:r>
              <a:rPr lang="es-ES_tradnl" sz="1200" kern="1200" baseline="0" dirty="0" err="1" smtClean="0">
                <a:solidFill>
                  <a:schemeClr val="tx1"/>
                </a:solidFill>
                <a:latin typeface="+mn-lt"/>
                <a:ea typeface="+mn-ea"/>
                <a:cs typeface="+mn-cs"/>
              </a:rPr>
              <a:t>perineural</a:t>
            </a:r>
            <a:r>
              <a:rPr lang="es-ES_tradnl" sz="1200" kern="1200" baseline="0" dirty="0" smtClean="0">
                <a:solidFill>
                  <a:schemeClr val="tx1"/>
                </a:solidFill>
                <a:latin typeface="+mn-lt"/>
                <a:ea typeface="+mn-ea"/>
                <a:cs typeface="+mn-cs"/>
              </a:rPr>
              <a:t> de</a:t>
            </a:r>
          </a:p>
          <a:p>
            <a:r>
              <a:rPr lang="es-ES_tradnl" sz="1200" kern="1200" baseline="0" dirty="0" smtClean="0">
                <a:solidFill>
                  <a:schemeClr val="tx1"/>
                </a:solidFill>
                <a:latin typeface="+mn-lt"/>
                <a:ea typeface="+mn-ea"/>
                <a:cs typeface="+mn-cs"/>
              </a:rPr>
              <a:t>fármacos, bloqueos nerviosos o </a:t>
            </a:r>
            <a:r>
              <a:rPr lang="es-ES_tradnl" sz="1200" kern="1200" baseline="0" dirty="0" err="1" smtClean="0">
                <a:solidFill>
                  <a:schemeClr val="tx1"/>
                </a:solidFill>
                <a:latin typeface="+mn-lt"/>
                <a:ea typeface="+mn-ea"/>
                <a:cs typeface="+mn-cs"/>
              </a:rPr>
              <a:t>neurolíticos</a:t>
            </a:r>
            <a:r>
              <a:rPr lang="es-ES_tradnl" sz="1200" kern="1200" baseline="0" dirty="0" smtClean="0">
                <a:solidFill>
                  <a:schemeClr val="tx1"/>
                </a:solidFill>
                <a:latin typeface="+mn-lt"/>
                <a:ea typeface="+mn-ea"/>
                <a:cs typeface="+mn-cs"/>
              </a:rPr>
              <a:t>, etc.)</a:t>
            </a:r>
          </a:p>
          <a:p>
            <a:endParaRPr lang="es-ES_tradnl" sz="1200" kern="1200" baseline="0" dirty="0" smtClean="0">
              <a:solidFill>
                <a:schemeClr val="tx1"/>
              </a:solidFill>
              <a:latin typeface="+mn-lt"/>
              <a:ea typeface="+mn-ea"/>
              <a:cs typeface="+mn-cs"/>
            </a:endParaRPr>
          </a:p>
          <a:p>
            <a:r>
              <a:rPr lang="es-ES_tradnl" sz="1200" kern="1200" baseline="0" dirty="0" smtClean="0">
                <a:solidFill>
                  <a:schemeClr val="tx1"/>
                </a:solidFill>
                <a:latin typeface="+mn-lt"/>
                <a:ea typeface="+mn-ea"/>
                <a:cs typeface="+mn-cs"/>
              </a:rPr>
              <a:t>En el dolor moderado no urgente del paciente que no toma</a:t>
            </a:r>
          </a:p>
          <a:p>
            <a:r>
              <a:rPr lang="es-ES_tradnl" sz="1200" kern="1200" baseline="0" dirty="0" err="1" smtClean="0">
                <a:solidFill>
                  <a:schemeClr val="tx1"/>
                </a:solidFill>
                <a:latin typeface="+mn-lt"/>
                <a:ea typeface="+mn-ea"/>
                <a:cs typeface="+mn-cs"/>
              </a:rPr>
              <a:t>opioides</a:t>
            </a:r>
            <a:r>
              <a:rPr lang="es-ES_tradnl" sz="1200" kern="1200" baseline="0" dirty="0" smtClean="0">
                <a:solidFill>
                  <a:schemeClr val="tx1"/>
                </a:solidFill>
                <a:latin typeface="+mn-lt"/>
                <a:ea typeface="+mn-ea"/>
                <a:cs typeface="+mn-cs"/>
              </a:rPr>
              <a:t> de forma previa (EVA de 4 a 6) el inicio de tratamiento</a:t>
            </a:r>
          </a:p>
          <a:p>
            <a:r>
              <a:rPr lang="es-ES_tradnl" sz="1200" kern="1200" baseline="0" dirty="0" smtClean="0">
                <a:solidFill>
                  <a:schemeClr val="tx1"/>
                </a:solidFill>
                <a:latin typeface="+mn-lt"/>
                <a:ea typeface="+mn-ea"/>
                <a:cs typeface="+mn-cs"/>
              </a:rPr>
              <a:t>debe ser igual que en el dolor intenso. Respecto al seguimiento,</a:t>
            </a:r>
          </a:p>
          <a:p>
            <a:r>
              <a:rPr lang="es-ES_tradnl" sz="1200" kern="1200" baseline="0" dirty="0" smtClean="0">
                <a:solidFill>
                  <a:schemeClr val="tx1"/>
                </a:solidFill>
                <a:latin typeface="+mn-lt"/>
                <a:ea typeface="+mn-ea"/>
                <a:cs typeface="+mn-cs"/>
              </a:rPr>
              <a:t>se debe reevaluar al paciente dentro de las siguientes 72 </a:t>
            </a:r>
            <a:r>
              <a:rPr lang="es-ES_tradnl" sz="1200" kern="1200" baseline="0" dirty="0" err="1" smtClean="0">
                <a:solidFill>
                  <a:schemeClr val="tx1"/>
                </a:solidFill>
                <a:latin typeface="+mn-lt"/>
                <a:ea typeface="+mn-ea"/>
                <a:cs typeface="+mn-cs"/>
              </a:rPr>
              <a:t>h</a:t>
            </a:r>
            <a:r>
              <a:rPr lang="es-ES_tradnl" sz="1200" kern="1200" baseline="0" dirty="0" smtClean="0">
                <a:solidFill>
                  <a:schemeClr val="tx1"/>
                </a:solidFill>
                <a:latin typeface="+mn-lt"/>
                <a:ea typeface="+mn-ea"/>
                <a:cs typeface="+mn-cs"/>
              </a:rPr>
              <a:t> para</a:t>
            </a:r>
          </a:p>
          <a:p>
            <a:r>
              <a:rPr lang="es-ES_tradnl" sz="1200" kern="1200" baseline="0" dirty="0" smtClean="0">
                <a:solidFill>
                  <a:schemeClr val="tx1"/>
                </a:solidFill>
                <a:latin typeface="+mn-lt"/>
                <a:ea typeface="+mn-ea"/>
                <a:cs typeface="+mn-cs"/>
              </a:rPr>
              <a:t>ajustar las dosis (convertir la dosis de opioide de acción rápida</a:t>
            </a:r>
          </a:p>
          <a:p>
            <a:r>
              <a:rPr lang="es-ES_tradnl" sz="1200" kern="1200" baseline="0" dirty="0" smtClean="0">
                <a:solidFill>
                  <a:schemeClr val="tx1"/>
                </a:solidFill>
                <a:latin typeface="+mn-lt"/>
                <a:ea typeface="+mn-ea"/>
                <a:cs typeface="+mn-cs"/>
              </a:rPr>
              <a:t>a opioide de acción larga). El resto de consideraciones es similar</a:t>
            </a:r>
          </a:p>
          <a:p>
            <a:r>
              <a:rPr lang="es-ES_tradnl" sz="1200" kern="1200" baseline="0" dirty="0" smtClean="0">
                <a:solidFill>
                  <a:schemeClr val="tx1"/>
                </a:solidFill>
                <a:latin typeface="+mn-lt"/>
                <a:ea typeface="+mn-ea"/>
                <a:cs typeface="+mn-cs"/>
              </a:rPr>
              <a:t>al dolor intenso. En el caso de un dolor leve (EVA 1-3) puede ser</a:t>
            </a:r>
          </a:p>
          <a:p>
            <a:r>
              <a:rPr lang="es-ES_tradnl" sz="1200" kern="1200" baseline="0" dirty="0" smtClean="0">
                <a:solidFill>
                  <a:schemeClr val="tx1"/>
                </a:solidFill>
                <a:latin typeface="+mn-lt"/>
                <a:ea typeface="+mn-ea"/>
                <a:cs typeface="+mn-cs"/>
              </a:rPr>
              <a:t>controlado con </a:t>
            </a:r>
            <a:r>
              <a:rPr lang="es-ES_tradnl" sz="1200" kern="1200" baseline="0" dirty="0" err="1" smtClean="0">
                <a:solidFill>
                  <a:schemeClr val="tx1"/>
                </a:solidFill>
                <a:latin typeface="+mn-lt"/>
                <a:ea typeface="+mn-ea"/>
                <a:cs typeface="+mn-cs"/>
              </a:rPr>
              <a:t>opioides</a:t>
            </a:r>
            <a:r>
              <a:rPr lang="es-ES_tradnl" sz="1200" kern="1200" baseline="0" dirty="0" smtClean="0">
                <a:solidFill>
                  <a:schemeClr val="tx1"/>
                </a:solidFill>
                <a:latin typeface="+mn-lt"/>
                <a:ea typeface="+mn-ea"/>
                <a:cs typeface="+mn-cs"/>
              </a:rPr>
              <a:t> de segundo escalón (principalmente</a:t>
            </a:r>
          </a:p>
          <a:p>
            <a:r>
              <a:rPr lang="es-ES_tradnl" sz="1200" kern="1200" baseline="0" dirty="0" err="1" smtClean="0">
                <a:solidFill>
                  <a:schemeClr val="tx1"/>
                </a:solidFill>
                <a:latin typeface="+mn-lt"/>
                <a:ea typeface="+mn-ea"/>
                <a:cs typeface="+mn-cs"/>
              </a:rPr>
              <a:t>Tramadol</a:t>
            </a:r>
            <a:r>
              <a:rPr lang="es-ES_tradnl" sz="1200" kern="1200" baseline="0" dirty="0" smtClean="0">
                <a:solidFill>
                  <a:schemeClr val="tx1"/>
                </a:solidFill>
                <a:latin typeface="+mn-lt"/>
                <a:ea typeface="+mn-ea"/>
                <a:cs typeface="+mn-cs"/>
              </a:rPr>
              <a:t>).</a:t>
            </a:r>
          </a:p>
          <a:p>
            <a:r>
              <a:rPr lang="es-ES_tradnl" sz="1200" kern="1200" baseline="0" dirty="0" smtClean="0">
                <a:solidFill>
                  <a:schemeClr val="tx1"/>
                </a:solidFill>
                <a:latin typeface="+mn-lt"/>
                <a:ea typeface="+mn-ea"/>
                <a:cs typeface="+mn-cs"/>
              </a:rPr>
              <a:t>En el caso de que el paciente con dolor no urgente esté tomando</a:t>
            </a:r>
          </a:p>
          <a:p>
            <a:r>
              <a:rPr lang="es-ES_tradnl" sz="1200" kern="1200" baseline="0" dirty="0" err="1" smtClean="0">
                <a:solidFill>
                  <a:schemeClr val="tx1"/>
                </a:solidFill>
                <a:latin typeface="+mn-lt"/>
                <a:ea typeface="+mn-ea"/>
                <a:cs typeface="+mn-cs"/>
              </a:rPr>
              <a:t>opioides</a:t>
            </a:r>
            <a:r>
              <a:rPr lang="es-ES_tradnl" sz="1200" kern="1200" baseline="0" dirty="0" smtClean="0">
                <a:solidFill>
                  <a:schemeClr val="tx1"/>
                </a:solidFill>
                <a:latin typeface="+mn-lt"/>
                <a:ea typeface="+mn-ea"/>
                <a:cs typeface="+mn-cs"/>
              </a:rPr>
              <a:t> para el control del dolor se debe calcular la dosis de</a:t>
            </a:r>
          </a:p>
          <a:p>
            <a:r>
              <a:rPr lang="es-ES_tradnl" sz="1200" kern="1200" baseline="0" dirty="0" smtClean="0">
                <a:solidFill>
                  <a:schemeClr val="tx1"/>
                </a:solidFill>
                <a:latin typeface="+mn-lt"/>
                <a:ea typeface="+mn-ea"/>
                <a:cs typeface="+mn-cs"/>
              </a:rPr>
              <a:t>rescate ingerida el día previo y ajustar la dosificación a </a:t>
            </a:r>
            <a:r>
              <a:rPr lang="es-ES_tradnl" sz="1200" kern="1200" baseline="0" dirty="0" err="1" smtClean="0">
                <a:solidFill>
                  <a:schemeClr val="tx1"/>
                </a:solidFill>
                <a:latin typeface="+mn-lt"/>
                <a:ea typeface="+mn-ea"/>
                <a:cs typeface="+mn-cs"/>
              </a:rPr>
              <a:t>opioides</a:t>
            </a:r>
            <a:endParaRPr lang="es-ES_tradnl" sz="1200" kern="1200" baseline="0" dirty="0" smtClean="0">
              <a:solidFill>
                <a:schemeClr val="tx1"/>
              </a:solidFill>
              <a:latin typeface="+mn-lt"/>
              <a:ea typeface="+mn-ea"/>
              <a:cs typeface="+mn-cs"/>
            </a:endParaRPr>
          </a:p>
          <a:p>
            <a:r>
              <a:rPr lang="es-ES_tradnl" sz="1200" kern="1200" baseline="0" dirty="0" smtClean="0">
                <a:solidFill>
                  <a:schemeClr val="tx1"/>
                </a:solidFill>
                <a:latin typeface="+mn-lt"/>
                <a:ea typeface="+mn-ea"/>
                <a:cs typeface="+mn-cs"/>
              </a:rPr>
              <a:t>de acción prolongada añadiendo: un 30-100% en el caso de dolor</a:t>
            </a:r>
          </a:p>
          <a:p>
            <a:r>
              <a:rPr lang="es-ES_tradnl" sz="1200" kern="1200" baseline="0" dirty="0" smtClean="0">
                <a:solidFill>
                  <a:schemeClr val="tx1"/>
                </a:solidFill>
                <a:latin typeface="+mn-lt"/>
                <a:ea typeface="+mn-ea"/>
                <a:cs typeface="+mn-cs"/>
              </a:rPr>
              <a:t>severo (EVA 7-10) y un 10-50% en el dolor moderado (EVA:</a:t>
            </a:r>
          </a:p>
          <a:p>
            <a:r>
              <a:rPr lang="es-ES_tradnl" sz="1200" kern="1200" baseline="0" dirty="0" smtClean="0">
                <a:solidFill>
                  <a:schemeClr val="tx1"/>
                </a:solidFill>
                <a:latin typeface="+mn-lt"/>
                <a:ea typeface="+mn-ea"/>
                <a:cs typeface="+mn-cs"/>
              </a:rPr>
              <a:t>4-6) e incrementar la dosis de rescate adecuadamente (entre</a:t>
            </a:r>
          </a:p>
          <a:p>
            <a:r>
              <a:rPr lang="es-ES_tradnl" sz="1200" kern="1200" baseline="0" dirty="0" smtClean="0">
                <a:solidFill>
                  <a:schemeClr val="tx1"/>
                </a:solidFill>
                <a:latin typeface="+mn-lt"/>
                <a:ea typeface="+mn-ea"/>
                <a:cs typeface="+mn-cs"/>
              </a:rPr>
              <a:t>un 10 y un 20% de la nueva dosis). Pasadas 24-48 </a:t>
            </a:r>
            <a:r>
              <a:rPr lang="es-ES_tradnl" sz="1200" kern="1200" baseline="0" dirty="0" err="1" smtClean="0">
                <a:solidFill>
                  <a:schemeClr val="tx1"/>
                </a:solidFill>
                <a:latin typeface="+mn-lt"/>
                <a:ea typeface="+mn-ea"/>
                <a:cs typeface="+mn-cs"/>
              </a:rPr>
              <a:t>h</a:t>
            </a:r>
            <a:r>
              <a:rPr lang="es-ES_tradnl" sz="1200" kern="1200" baseline="0" dirty="0" smtClean="0">
                <a:solidFill>
                  <a:schemeClr val="tx1"/>
                </a:solidFill>
                <a:latin typeface="+mn-lt"/>
                <a:ea typeface="+mn-ea"/>
                <a:cs typeface="+mn-cs"/>
              </a:rPr>
              <a:t> el paciente</a:t>
            </a:r>
          </a:p>
          <a:p>
            <a:r>
              <a:rPr lang="es-ES_tradnl" sz="1200" kern="1200" baseline="0" dirty="0" smtClean="0">
                <a:solidFill>
                  <a:schemeClr val="tx1"/>
                </a:solidFill>
                <a:latin typeface="+mn-lt"/>
                <a:ea typeface="+mn-ea"/>
                <a:cs typeface="+mn-cs"/>
              </a:rPr>
              <a:t>debe ser reevaluado para ajustar la dosis eficaz.</a:t>
            </a:r>
          </a:p>
          <a:p>
            <a:endParaRPr lang="es-ES_tradnl" sz="1200" kern="1200" baseline="0" dirty="0" smtClean="0">
              <a:solidFill>
                <a:schemeClr val="tx1"/>
              </a:solidFill>
              <a:latin typeface="+mn-lt"/>
              <a:ea typeface="+mn-ea"/>
              <a:cs typeface="+mn-cs"/>
            </a:endParaRPr>
          </a:p>
          <a:p>
            <a:endParaRPr lang="es-ES_tradnl" sz="1200" b="0" kern="1200" baseline="0" dirty="0" smtClean="0">
              <a:solidFill>
                <a:schemeClr val="tx1"/>
              </a:solidFill>
              <a:effectLst/>
              <a:latin typeface="+mn-lt"/>
              <a:ea typeface="+mn-ea"/>
              <a:cs typeface="+mn-cs"/>
            </a:endParaRPr>
          </a:p>
          <a:p>
            <a:endParaRPr lang="es-ES_tradnl" sz="1200" b="0" kern="1200" baseline="0" dirty="0" smtClean="0">
              <a:solidFill>
                <a:schemeClr val="tx1"/>
              </a:solidFill>
              <a:effectLst/>
              <a:latin typeface="+mn-lt"/>
              <a:ea typeface="+mn-ea"/>
              <a:cs typeface="+mn-cs"/>
            </a:endParaRPr>
          </a:p>
          <a:p>
            <a:r>
              <a:rPr lang="es-ES_tradnl" sz="1200" b="1" kern="1200" baseline="0" dirty="0" smtClean="0">
                <a:solidFill>
                  <a:schemeClr val="tx1"/>
                </a:solidFill>
                <a:effectLst/>
                <a:latin typeface="+mn-lt"/>
                <a:ea typeface="+mn-ea"/>
                <a:cs typeface="+mn-cs"/>
              </a:rPr>
              <a:t>Bibliografía</a:t>
            </a:r>
          </a:p>
          <a:p>
            <a:endParaRPr lang="es-ES_tradnl" sz="1200" b="1" kern="1200" baseline="0" dirty="0" smtClean="0">
              <a:solidFill>
                <a:schemeClr val="tx1"/>
              </a:solidFill>
              <a:effectLst/>
              <a:latin typeface="+mn-lt"/>
              <a:ea typeface="+mn-ea"/>
              <a:cs typeface="+mn-cs"/>
            </a:endParaRPr>
          </a:p>
          <a:p>
            <a:r>
              <a:rPr lang="es-ES_tradnl" sz="1200" kern="1200" baseline="0" dirty="0" smtClean="0">
                <a:solidFill>
                  <a:schemeClr val="tx1"/>
                </a:solidFill>
                <a:latin typeface="+mn-lt"/>
                <a:ea typeface="+mn-ea"/>
                <a:cs typeface="+mn-cs"/>
              </a:rPr>
              <a:t>. Bennett MI, Laird B, van </a:t>
            </a:r>
            <a:r>
              <a:rPr lang="es-ES_tradnl" sz="1200" kern="1200" baseline="0" dirty="0" err="1" smtClean="0">
                <a:solidFill>
                  <a:schemeClr val="tx1"/>
                </a:solidFill>
                <a:latin typeface="+mn-lt"/>
                <a:ea typeface="+mn-ea"/>
                <a:cs typeface="+mn-cs"/>
              </a:rPr>
              <a:t>Litsenburg</a:t>
            </a:r>
            <a:r>
              <a:rPr lang="es-ES_tradnl" sz="1200" kern="1200" baseline="0" dirty="0" smtClean="0">
                <a:solidFill>
                  <a:schemeClr val="tx1"/>
                </a:solidFill>
                <a:latin typeface="+mn-lt"/>
                <a:ea typeface="+mn-ea"/>
                <a:cs typeface="+mn-cs"/>
              </a:rPr>
              <a:t> C, </a:t>
            </a:r>
            <a:r>
              <a:rPr lang="es-ES_tradnl" sz="1200" kern="1200" baseline="0" dirty="0" err="1" smtClean="0">
                <a:solidFill>
                  <a:schemeClr val="tx1"/>
                </a:solidFill>
                <a:latin typeface="+mn-lt"/>
                <a:ea typeface="+mn-ea"/>
                <a:cs typeface="+mn-cs"/>
              </a:rPr>
              <a:t>Nimour</a:t>
            </a:r>
            <a:r>
              <a:rPr lang="es-ES_tradnl" sz="1200" kern="1200" baseline="0" dirty="0" smtClean="0">
                <a:solidFill>
                  <a:schemeClr val="tx1"/>
                </a:solidFill>
                <a:latin typeface="+mn-lt"/>
                <a:ea typeface="+mn-ea"/>
                <a:cs typeface="+mn-cs"/>
              </a:rPr>
              <a:t> M. </a:t>
            </a:r>
            <a:r>
              <a:rPr lang="es-ES_tradnl" sz="1200" kern="1200" baseline="0" dirty="0" err="1" smtClean="0">
                <a:solidFill>
                  <a:schemeClr val="tx1"/>
                </a:solidFill>
                <a:latin typeface="+mn-lt"/>
                <a:ea typeface="+mn-ea"/>
                <a:cs typeface="+mn-cs"/>
              </a:rPr>
              <a:t>Pregabalin</a:t>
            </a:r>
            <a:r>
              <a:rPr lang="es-ES_tradnl" sz="1200" kern="1200" baseline="0" dirty="0" smtClean="0">
                <a:solidFill>
                  <a:schemeClr val="tx1"/>
                </a:solidFill>
                <a:latin typeface="+mn-lt"/>
                <a:ea typeface="+mn-ea"/>
                <a:cs typeface="+mn-cs"/>
              </a:rPr>
              <a:t> </a:t>
            </a:r>
            <a:r>
              <a:rPr lang="es-ES_tradnl" sz="1200" kern="1200" baseline="0" dirty="0" err="1" smtClean="0">
                <a:solidFill>
                  <a:schemeClr val="tx1"/>
                </a:solidFill>
                <a:latin typeface="+mn-lt"/>
                <a:ea typeface="+mn-ea"/>
                <a:cs typeface="+mn-cs"/>
              </a:rPr>
              <a:t>for</a:t>
            </a:r>
            <a:r>
              <a:rPr lang="es-ES_tradnl" sz="1200" kern="1200" baseline="0" dirty="0" smtClean="0">
                <a:solidFill>
                  <a:schemeClr val="tx1"/>
                </a:solidFill>
                <a:latin typeface="+mn-lt"/>
                <a:ea typeface="+mn-ea"/>
                <a:cs typeface="+mn-cs"/>
              </a:rPr>
              <a:t> </a:t>
            </a:r>
            <a:r>
              <a:rPr lang="es-ES_tradnl" sz="1200" kern="1200" baseline="0" dirty="0" err="1" smtClean="0">
                <a:solidFill>
                  <a:schemeClr val="tx1"/>
                </a:solidFill>
                <a:latin typeface="+mn-lt"/>
                <a:ea typeface="+mn-ea"/>
                <a:cs typeface="+mn-cs"/>
              </a:rPr>
              <a:t>the</a:t>
            </a:r>
            <a:r>
              <a:rPr lang="es-ES_tradnl" sz="1200" kern="1200" baseline="0" dirty="0" smtClean="0">
                <a:solidFill>
                  <a:schemeClr val="tx1"/>
                </a:solidFill>
                <a:latin typeface="+mn-lt"/>
                <a:ea typeface="+mn-ea"/>
                <a:cs typeface="+mn-cs"/>
              </a:rPr>
              <a:t> Management</a:t>
            </a:r>
          </a:p>
          <a:p>
            <a:r>
              <a:rPr lang="es-ES_tradnl" sz="1200" kern="1200" baseline="0" dirty="0" err="1" smtClean="0">
                <a:solidFill>
                  <a:schemeClr val="tx1"/>
                </a:solidFill>
                <a:latin typeface="+mn-lt"/>
                <a:ea typeface="+mn-ea"/>
                <a:cs typeface="+mn-cs"/>
              </a:rPr>
              <a:t>of</a:t>
            </a:r>
            <a:r>
              <a:rPr lang="es-ES_tradnl" sz="1200" kern="1200" baseline="0" dirty="0" smtClean="0">
                <a:solidFill>
                  <a:schemeClr val="tx1"/>
                </a:solidFill>
                <a:latin typeface="+mn-lt"/>
                <a:ea typeface="+mn-ea"/>
                <a:cs typeface="+mn-cs"/>
              </a:rPr>
              <a:t> </a:t>
            </a:r>
            <a:r>
              <a:rPr lang="es-ES_tradnl" sz="1200" kern="1200" baseline="0" dirty="0" err="1" smtClean="0">
                <a:solidFill>
                  <a:schemeClr val="tx1"/>
                </a:solidFill>
                <a:latin typeface="+mn-lt"/>
                <a:ea typeface="+mn-ea"/>
                <a:cs typeface="+mn-cs"/>
              </a:rPr>
              <a:t>Neuropathic</a:t>
            </a:r>
            <a:r>
              <a:rPr lang="es-ES_tradnl" sz="1200" kern="1200" baseline="0" dirty="0" smtClean="0">
                <a:solidFill>
                  <a:schemeClr val="tx1"/>
                </a:solidFill>
                <a:latin typeface="+mn-lt"/>
                <a:ea typeface="+mn-ea"/>
                <a:cs typeface="+mn-cs"/>
              </a:rPr>
              <a:t> </a:t>
            </a:r>
            <a:r>
              <a:rPr lang="es-ES_tradnl" sz="1200" kern="1200" baseline="0" dirty="0" err="1" smtClean="0">
                <a:solidFill>
                  <a:schemeClr val="tx1"/>
                </a:solidFill>
                <a:latin typeface="+mn-lt"/>
                <a:ea typeface="+mn-ea"/>
                <a:cs typeface="+mn-cs"/>
              </a:rPr>
              <a:t>Pain</a:t>
            </a:r>
            <a:r>
              <a:rPr lang="es-ES_tradnl" sz="1200" kern="1200" baseline="0" dirty="0" smtClean="0">
                <a:solidFill>
                  <a:schemeClr val="tx1"/>
                </a:solidFill>
                <a:latin typeface="+mn-lt"/>
                <a:ea typeface="+mn-ea"/>
                <a:cs typeface="+mn-cs"/>
              </a:rPr>
              <a:t> in </a:t>
            </a:r>
            <a:r>
              <a:rPr lang="es-ES_tradnl" sz="1200" kern="1200" baseline="0" dirty="0" err="1" smtClean="0">
                <a:solidFill>
                  <a:schemeClr val="tx1"/>
                </a:solidFill>
                <a:latin typeface="+mn-lt"/>
                <a:ea typeface="+mn-ea"/>
                <a:cs typeface="+mn-cs"/>
              </a:rPr>
              <a:t>Adults</a:t>
            </a:r>
            <a:r>
              <a:rPr lang="es-ES_tradnl" sz="1200" kern="1200" baseline="0" dirty="0" smtClean="0">
                <a:solidFill>
                  <a:schemeClr val="tx1"/>
                </a:solidFill>
                <a:latin typeface="+mn-lt"/>
                <a:ea typeface="+mn-ea"/>
                <a:cs typeface="+mn-cs"/>
              </a:rPr>
              <a:t> </a:t>
            </a:r>
            <a:r>
              <a:rPr lang="es-ES_tradnl" sz="1200" kern="1200" baseline="0" dirty="0" err="1" smtClean="0">
                <a:solidFill>
                  <a:schemeClr val="tx1"/>
                </a:solidFill>
                <a:latin typeface="+mn-lt"/>
                <a:ea typeface="+mn-ea"/>
                <a:cs typeface="+mn-cs"/>
              </a:rPr>
              <a:t>with</a:t>
            </a:r>
            <a:r>
              <a:rPr lang="es-ES_tradnl" sz="1200" kern="1200" baseline="0" dirty="0" smtClean="0">
                <a:solidFill>
                  <a:schemeClr val="tx1"/>
                </a:solidFill>
                <a:latin typeface="+mn-lt"/>
                <a:ea typeface="+mn-ea"/>
                <a:cs typeface="+mn-cs"/>
              </a:rPr>
              <a:t> </a:t>
            </a:r>
            <a:r>
              <a:rPr lang="es-ES_tradnl" sz="1200" kern="1200" baseline="0" dirty="0" err="1" smtClean="0">
                <a:solidFill>
                  <a:schemeClr val="tx1"/>
                </a:solidFill>
                <a:latin typeface="+mn-lt"/>
                <a:ea typeface="+mn-ea"/>
                <a:cs typeface="+mn-cs"/>
              </a:rPr>
              <a:t>Cancer</a:t>
            </a:r>
            <a:r>
              <a:rPr lang="es-ES_tradnl" sz="1200" kern="1200" baseline="0" dirty="0" smtClean="0">
                <a:solidFill>
                  <a:schemeClr val="tx1"/>
                </a:solidFill>
                <a:latin typeface="+mn-lt"/>
                <a:ea typeface="+mn-ea"/>
                <a:cs typeface="+mn-cs"/>
              </a:rPr>
              <a:t>: A </a:t>
            </a:r>
            <a:r>
              <a:rPr lang="es-ES_tradnl" sz="1200" kern="1200" baseline="0" dirty="0" err="1" smtClean="0">
                <a:solidFill>
                  <a:schemeClr val="tx1"/>
                </a:solidFill>
                <a:latin typeface="+mn-lt"/>
                <a:ea typeface="+mn-ea"/>
                <a:cs typeface="+mn-cs"/>
              </a:rPr>
              <a:t>Systematic</a:t>
            </a:r>
            <a:r>
              <a:rPr lang="es-ES_tradnl" sz="1200" kern="1200" baseline="0" dirty="0" smtClean="0">
                <a:solidFill>
                  <a:schemeClr val="tx1"/>
                </a:solidFill>
                <a:latin typeface="+mn-lt"/>
                <a:ea typeface="+mn-ea"/>
                <a:cs typeface="+mn-cs"/>
              </a:rPr>
              <a:t> </a:t>
            </a:r>
            <a:r>
              <a:rPr lang="es-ES_tradnl" sz="1200" kern="1200" baseline="0" dirty="0" err="1" smtClean="0">
                <a:solidFill>
                  <a:schemeClr val="tx1"/>
                </a:solidFill>
                <a:latin typeface="+mn-lt"/>
                <a:ea typeface="+mn-ea"/>
                <a:cs typeface="+mn-cs"/>
              </a:rPr>
              <a:t>Review</a:t>
            </a:r>
            <a:r>
              <a:rPr lang="es-ES_tradnl" sz="1200" kern="1200" baseline="0" dirty="0" smtClean="0">
                <a:solidFill>
                  <a:schemeClr val="tx1"/>
                </a:solidFill>
                <a:latin typeface="+mn-lt"/>
                <a:ea typeface="+mn-ea"/>
                <a:cs typeface="+mn-cs"/>
              </a:rPr>
              <a:t> </a:t>
            </a:r>
            <a:r>
              <a:rPr lang="es-ES_tradnl" sz="1200" kern="1200" baseline="0" dirty="0" err="1" smtClean="0">
                <a:solidFill>
                  <a:schemeClr val="tx1"/>
                </a:solidFill>
                <a:latin typeface="+mn-lt"/>
                <a:ea typeface="+mn-ea"/>
                <a:cs typeface="+mn-cs"/>
              </a:rPr>
              <a:t>of</a:t>
            </a:r>
            <a:r>
              <a:rPr lang="es-ES_tradnl" sz="1200" kern="1200" baseline="0" dirty="0" smtClean="0">
                <a:solidFill>
                  <a:schemeClr val="tx1"/>
                </a:solidFill>
                <a:latin typeface="+mn-lt"/>
                <a:ea typeface="+mn-ea"/>
                <a:cs typeface="+mn-cs"/>
              </a:rPr>
              <a:t> </a:t>
            </a:r>
            <a:r>
              <a:rPr lang="es-ES_tradnl" sz="1200" kern="1200" baseline="0" dirty="0" err="1" smtClean="0">
                <a:solidFill>
                  <a:schemeClr val="tx1"/>
                </a:solidFill>
                <a:latin typeface="+mn-lt"/>
                <a:ea typeface="+mn-ea"/>
                <a:cs typeface="+mn-cs"/>
              </a:rPr>
              <a:t>the</a:t>
            </a:r>
            <a:r>
              <a:rPr lang="es-ES_tradnl" sz="1200" kern="1200" baseline="0" dirty="0" smtClean="0">
                <a:solidFill>
                  <a:schemeClr val="tx1"/>
                </a:solidFill>
                <a:latin typeface="+mn-lt"/>
                <a:ea typeface="+mn-ea"/>
                <a:cs typeface="+mn-cs"/>
              </a:rPr>
              <a:t> </a:t>
            </a:r>
            <a:r>
              <a:rPr lang="es-ES_tradnl" sz="1200" kern="1200" baseline="0" dirty="0" err="1" smtClean="0">
                <a:solidFill>
                  <a:schemeClr val="tx1"/>
                </a:solidFill>
                <a:latin typeface="+mn-lt"/>
                <a:ea typeface="+mn-ea"/>
                <a:cs typeface="+mn-cs"/>
              </a:rPr>
              <a:t>Literature</a:t>
            </a:r>
            <a:r>
              <a:rPr lang="es-ES_tradnl" sz="1200" kern="1200" baseline="0" dirty="0" smtClean="0">
                <a:solidFill>
                  <a:schemeClr val="tx1"/>
                </a:solidFill>
                <a:latin typeface="+mn-lt"/>
                <a:ea typeface="+mn-ea"/>
                <a:cs typeface="+mn-cs"/>
              </a:rPr>
              <a:t>.</a:t>
            </a:r>
          </a:p>
          <a:p>
            <a:r>
              <a:rPr lang="es-ES_tradnl" sz="1200" kern="1200" baseline="0" dirty="0" err="1" smtClean="0">
                <a:solidFill>
                  <a:schemeClr val="tx1"/>
                </a:solidFill>
                <a:latin typeface="+mn-lt"/>
                <a:ea typeface="+mn-ea"/>
                <a:cs typeface="+mn-cs"/>
              </a:rPr>
              <a:t>Pain</a:t>
            </a:r>
            <a:r>
              <a:rPr lang="es-ES_tradnl" sz="1200" kern="1200" baseline="0" dirty="0" smtClean="0">
                <a:solidFill>
                  <a:schemeClr val="tx1"/>
                </a:solidFill>
                <a:latin typeface="+mn-lt"/>
                <a:ea typeface="+mn-ea"/>
                <a:cs typeface="+mn-cs"/>
              </a:rPr>
              <a:t> </a:t>
            </a:r>
            <a:r>
              <a:rPr lang="es-ES_tradnl" sz="1200" kern="1200" baseline="0" dirty="0" err="1" smtClean="0">
                <a:solidFill>
                  <a:schemeClr val="tx1"/>
                </a:solidFill>
                <a:latin typeface="+mn-lt"/>
                <a:ea typeface="+mn-ea"/>
                <a:cs typeface="+mn-cs"/>
              </a:rPr>
              <a:t>Med</a:t>
            </a:r>
            <a:r>
              <a:rPr lang="es-ES_tradnl" sz="1200" kern="1200" baseline="0" dirty="0" smtClean="0">
                <a:solidFill>
                  <a:schemeClr val="tx1"/>
                </a:solidFill>
                <a:latin typeface="+mn-lt"/>
                <a:ea typeface="+mn-ea"/>
                <a:cs typeface="+mn-cs"/>
              </a:rPr>
              <a:t> 2013;14:1681–1688.</a:t>
            </a:r>
          </a:p>
          <a:p>
            <a:r>
              <a:rPr lang="es-ES_tradnl" sz="1200" kern="1200" baseline="0" dirty="0" smtClean="0">
                <a:solidFill>
                  <a:schemeClr val="tx1"/>
                </a:solidFill>
                <a:latin typeface="+mn-lt"/>
                <a:ea typeface="+mn-ea"/>
                <a:cs typeface="+mn-cs"/>
              </a:rPr>
              <a:t>. Gallagher HC, Gallagher RM, Butler M, </a:t>
            </a:r>
            <a:r>
              <a:rPr lang="es-ES_tradnl" sz="1200" kern="1200" baseline="0" dirty="0" err="1" smtClean="0">
                <a:solidFill>
                  <a:schemeClr val="tx1"/>
                </a:solidFill>
                <a:latin typeface="+mn-lt"/>
                <a:ea typeface="+mn-ea"/>
                <a:cs typeface="+mn-cs"/>
              </a:rPr>
              <a:t>Buggy</a:t>
            </a:r>
            <a:r>
              <a:rPr lang="es-ES_tradnl" sz="1200" kern="1200" baseline="0" dirty="0" smtClean="0">
                <a:solidFill>
                  <a:schemeClr val="tx1"/>
                </a:solidFill>
                <a:latin typeface="+mn-lt"/>
                <a:ea typeface="+mn-ea"/>
                <a:cs typeface="+mn-cs"/>
              </a:rPr>
              <a:t> DJ, </a:t>
            </a:r>
            <a:r>
              <a:rPr lang="es-ES_tradnl" sz="1200" kern="1200" baseline="0" dirty="0" err="1" smtClean="0">
                <a:solidFill>
                  <a:schemeClr val="tx1"/>
                </a:solidFill>
                <a:latin typeface="+mn-lt"/>
                <a:ea typeface="+mn-ea"/>
                <a:cs typeface="+mn-cs"/>
              </a:rPr>
              <a:t>Henman</a:t>
            </a:r>
            <a:r>
              <a:rPr lang="es-ES_tradnl" sz="1200" kern="1200" baseline="0" dirty="0" smtClean="0">
                <a:solidFill>
                  <a:schemeClr val="tx1"/>
                </a:solidFill>
                <a:latin typeface="+mn-lt"/>
                <a:ea typeface="+mn-ea"/>
                <a:cs typeface="+mn-cs"/>
              </a:rPr>
              <a:t> MC. </a:t>
            </a:r>
            <a:r>
              <a:rPr lang="es-ES_tradnl" sz="1200" kern="1200" baseline="0" dirty="0" err="1" smtClean="0">
                <a:solidFill>
                  <a:schemeClr val="tx1"/>
                </a:solidFill>
                <a:latin typeface="+mn-lt"/>
                <a:ea typeface="+mn-ea"/>
                <a:cs typeface="+mn-cs"/>
              </a:rPr>
              <a:t>Venlafaxine</a:t>
            </a:r>
            <a:r>
              <a:rPr lang="es-ES_tradnl" sz="1200" kern="1200" baseline="0" dirty="0" smtClean="0">
                <a:solidFill>
                  <a:schemeClr val="tx1"/>
                </a:solidFill>
                <a:latin typeface="+mn-lt"/>
                <a:ea typeface="+mn-ea"/>
                <a:cs typeface="+mn-cs"/>
              </a:rPr>
              <a:t> </a:t>
            </a:r>
            <a:r>
              <a:rPr lang="es-ES_tradnl" sz="1200" kern="1200" baseline="0" dirty="0" err="1" smtClean="0">
                <a:solidFill>
                  <a:schemeClr val="tx1"/>
                </a:solidFill>
                <a:latin typeface="+mn-lt"/>
                <a:ea typeface="+mn-ea"/>
                <a:cs typeface="+mn-cs"/>
              </a:rPr>
              <a:t>for</a:t>
            </a:r>
            <a:r>
              <a:rPr lang="es-ES_tradnl" sz="1200" kern="1200" baseline="0" dirty="0" smtClean="0">
                <a:solidFill>
                  <a:schemeClr val="tx1"/>
                </a:solidFill>
                <a:latin typeface="+mn-lt"/>
                <a:ea typeface="+mn-ea"/>
                <a:cs typeface="+mn-cs"/>
              </a:rPr>
              <a:t> </a:t>
            </a:r>
            <a:r>
              <a:rPr lang="es-ES_tradnl" sz="1200" kern="1200" baseline="0" dirty="0" err="1" smtClean="0">
                <a:solidFill>
                  <a:schemeClr val="tx1"/>
                </a:solidFill>
                <a:latin typeface="+mn-lt"/>
                <a:ea typeface="+mn-ea"/>
                <a:cs typeface="+mn-cs"/>
              </a:rPr>
              <a:t>neuropathic</a:t>
            </a:r>
            <a:endParaRPr lang="es-ES_tradnl" sz="1200" kern="1200" baseline="0" dirty="0" smtClean="0">
              <a:solidFill>
                <a:schemeClr val="tx1"/>
              </a:solidFill>
              <a:latin typeface="+mn-lt"/>
              <a:ea typeface="+mn-ea"/>
              <a:cs typeface="+mn-cs"/>
            </a:endParaRPr>
          </a:p>
          <a:p>
            <a:r>
              <a:rPr lang="es-ES_tradnl" sz="1200" kern="1200" baseline="0" dirty="0" err="1" smtClean="0">
                <a:solidFill>
                  <a:schemeClr val="tx1"/>
                </a:solidFill>
                <a:latin typeface="+mn-lt"/>
                <a:ea typeface="+mn-ea"/>
                <a:cs typeface="+mn-cs"/>
              </a:rPr>
              <a:t>pain</a:t>
            </a:r>
            <a:r>
              <a:rPr lang="es-ES_tradnl" sz="1200" kern="1200" baseline="0" dirty="0" smtClean="0">
                <a:solidFill>
                  <a:schemeClr val="tx1"/>
                </a:solidFill>
                <a:latin typeface="+mn-lt"/>
                <a:ea typeface="+mn-ea"/>
                <a:cs typeface="+mn-cs"/>
              </a:rPr>
              <a:t> in </a:t>
            </a:r>
            <a:r>
              <a:rPr lang="es-ES_tradnl" sz="1200" kern="1200" baseline="0" dirty="0" err="1" smtClean="0">
                <a:solidFill>
                  <a:schemeClr val="tx1"/>
                </a:solidFill>
                <a:latin typeface="+mn-lt"/>
                <a:ea typeface="+mn-ea"/>
                <a:cs typeface="+mn-cs"/>
              </a:rPr>
              <a:t>adults</a:t>
            </a:r>
            <a:r>
              <a:rPr lang="es-ES_tradnl" sz="1200" kern="1200" baseline="0" dirty="0" smtClean="0">
                <a:solidFill>
                  <a:schemeClr val="tx1"/>
                </a:solidFill>
                <a:latin typeface="+mn-lt"/>
                <a:ea typeface="+mn-ea"/>
                <a:cs typeface="+mn-cs"/>
              </a:rPr>
              <a:t>. </a:t>
            </a:r>
            <a:r>
              <a:rPr lang="es-ES_tradnl" sz="1200" kern="1200" baseline="0" dirty="0" err="1" smtClean="0">
                <a:solidFill>
                  <a:schemeClr val="tx1"/>
                </a:solidFill>
                <a:latin typeface="+mn-lt"/>
                <a:ea typeface="+mn-ea"/>
                <a:cs typeface="+mn-cs"/>
              </a:rPr>
              <a:t>Cochrane</a:t>
            </a:r>
            <a:r>
              <a:rPr lang="es-ES_tradnl" sz="1200" kern="1200" baseline="0" dirty="0" smtClean="0">
                <a:solidFill>
                  <a:schemeClr val="tx1"/>
                </a:solidFill>
                <a:latin typeface="+mn-lt"/>
                <a:ea typeface="+mn-ea"/>
                <a:cs typeface="+mn-cs"/>
              </a:rPr>
              <a:t> </a:t>
            </a:r>
            <a:r>
              <a:rPr lang="es-ES_tradnl" sz="1200" kern="1200" baseline="0" dirty="0" err="1" smtClean="0">
                <a:solidFill>
                  <a:schemeClr val="tx1"/>
                </a:solidFill>
                <a:latin typeface="+mn-lt"/>
                <a:ea typeface="+mn-ea"/>
                <a:cs typeface="+mn-cs"/>
              </a:rPr>
              <a:t>Database</a:t>
            </a:r>
            <a:r>
              <a:rPr lang="es-ES_tradnl" sz="1200" kern="1200" baseline="0" dirty="0" smtClean="0">
                <a:solidFill>
                  <a:schemeClr val="tx1"/>
                </a:solidFill>
                <a:latin typeface="+mn-lt"/>
                <a:ea typeface="+mn-ea"/>
                <a:cs typeface="+mn-cs"/>
              </a:rPr>
              <a:t> </a:t>
            </a:r>
            <a:r>
              <a:rPr lang="es-ES_tradnl" sz="1200" kern="1200" baseline="0" dirty="0" err="1" smtClean="0">
                <a:solidFill>
                  <a:schemeClr val="tx1"/>
                </a:solidFill>
                <a:latin typeface="+mn-lt"/>
                <a:ea typeface="+mn-ea"/>
                <a:cs typeface="+mn-cs"/>
              </a:rPr>
              <a:t>Syst</a:t>
            </a:r>
            <a:r>
              <a:rPr lang="es-ES_tradnl" sz="1200" kern="1200" baseline="0" dirty="0" smtClean="0">
                <a:solidFill>
                  <a:schemeClr val="tx1"/>
                </a:solidFill>
                <a:latin typeface="+mn-lt"/>
                <a:ea typeface="+mn-ea"/>
                <a:cs typeface="+mn-cs"/>
              </a:rPr>
              <a:t> </a:t>
            </a:r>
            <a:r>
              <a:rPr lang="es-ES_tradnl" sz="1200" kern="1200" baseline="0" dirty="0" err="1" smtClean="0">
                <a:solidFill>
                  <a:schemeClr val="tx1"/>
                </a:solidFill>
                <a:latin typeface="+mn-lt"/>
                <a:ea typeface="+mn-ea"/>
                <a:cs typeface="+mn-cs"/>
              </a:rPr>
              <a:t>Rev</a:t>
            </a:r>
            <a:r>
              <a:rPr lang="es-ES_tradnl" sz="1200" kern="1200" baseline="0" dirty="0" smtClean="0">
                <a:solidFill>
                  <a:schemeClr val="tx1"/>
                </a:solidFill>
                <a:latin typeface="+mn-lt"/>
                <a:ea typeface="+mn-ea"/>
                <a:cs typeface="+mn-cs"/>
              </a:rPr>
              <a:t> 2015;8:CD01109</a:t>
            </a:r>
            <a:endParaRPr lang="es-ES_tradnl" sz="1200" b="0" kern="1200" dirty="0">
              <a:solidFill>
                <a:schemeClr val="tx1"/>
              </a:solidFill>
              <a:effectLst/>
              <a:latin typeface="+mn-lt"/>
              <a:ea typeface="+mn-ea"/>
              <a:cs typeface="+mn-cs"/>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17</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44549372"/>
      </p:ext>
    </p:extLst>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kern="1200" baseline="0" dirty="0" smtClean="0">
                <a:solidFill>
                  <a:schemeClr val="tx1"/>
                </a:solidFill>
                <a:latin typeface="+mn-lt"/>
                <a:ea typeface="+mn-ea"/>
                <a:cs typeface="+mn-cs"/>
              </a:rPr>
              <a:t>El dolor urgente se caracteriza por una urgencia oncológica que</a:t>
            </a:r>
          </a:p>
          <a:p>
            <a:r>
              <a:rPr lang="es-ES_tradnl" sz="1200" kern="1200" baseline="0" dirty="0" smtClean="0">
                <a:solidFill>
                  <a:schemeClr val="tx1"/>
                </a:solidFill>
                <a:latin typeface="+mn-lt"/>
                <a:ea typeface="+mn-ea"/>
                <a:cs typeface="+mn-cs"/>
              </a:rPr>
              <a:t>cursa con dolor (</a:t>
            </a:r>
            <a:r>
              <a:rPr lang="es-ES_tradnl" sz="1200" kern="1200" baseline="0" dirty="0" err="1" smtClean="0">
                <a:solidFill>
                  <a:schemeClr val="tx1"/>
                </a:solidFill>
                <a:latin typeface="+mn-lt"/>
                <a:ea typeface="+mn-ea"/>
                <a:cs typeface="+mn-cs"/>
              </a:rPr>
              <a:t>p</a:t>
            </a:r>
            <a:r>
              <a:rPr lang="es-ES_tradnl" sz="1200" kern="1200" baseline="0" dirty="0" smtClean="0">
                <a:solidFill>
                  <a:schemeClr val="tx1"/>
                </a:solidFill>
                <a:latin typeface="+mn-lt"/>
                <a:ea typeface="+mn-ea"/>
                <a:cs typeface="+mn-cs"/>
              </a:rPr>
              <a:t>. </a:t>
            </a:r>
            <a:r>
              <a:rPr lang="es-ES_tradnl" sz="1200" kern="1200" baseline="0" dirty="0" err="1" smtClean="0">
                <a:solidFill>
                  <a:schemeClr val="tx1"/>
                </a:solidFill>
                <a:latin typeface="+mn-lt"/>
                <a:ea typeface="+mn-ea"/>
                <a:cs typeface="+mn-cs"/>
              </a:rPr>
              <a:t>ej.</a:t>
            </a:r>
            <a:r>
              <a:rPr lang="es-ES_tradnl" sz="1200" kern="1200" baseline="0" dirty="0" smtClean="0">
                <a:solidFill>
                  <a:schemeClr val="tx1"/>
                </a:solidFill>
                <a:latin typeface="+mn-lt"/>
                <a:ea typeface="+mn-ea"/>
                <a:cs typeface="+mn-cs"/>
              </a:rPr>
              <a:t>, perforaciones de víscera hueca, metástasis</a:t>
            </a:r>
          </a:p>
          <a:p>
            <a:r>
              <a:rPr lang="es-ES_tradnl" sz="1200" kern="1200" baseline="0" dirty="0" err="1" smtClean="0">
                <a:solidFill>
                  <a:schemeClr val="tx1"/>
                </a:solidFill>
                <a:latin typeface="+mn-lt"/>
                <a:ea typeface="+mn-ea"/>
                <a:cs typeface="+mn-cs"/>
              </a:rPr>
              <a:t>epidurales</a:t>
            </a:r>
            <a:r>
              <a:rPr lang="es-ES_tradnl" sz="1200" kern="1200" baseline="0" dirty="0" smtClean="0">
                <a:solidFill>
                  <a:schemeClr val="tx1"/>
                </a:solidFill>
                <a:latin typeface="+mn-lt"/>
                <a:ea typeface="+mn-ea"/>
                <a:cs typeface="+mn-cs"/>
              </a:rPr>
              <a:t> o meníngeas o fracturas óseas patológicas) y el tratamiento</a:t>
            </a:r>
          </a:p>
          <a:p>
            <a:r>
              <a:rPr lang="es-ES_tradnl" sz="1200" kern="1200" baseline="0" dirty="0" smtClean="0">
                <a:solidFill>
                  <a:schemeClr val="tx1"/>
                </a:solidFill>
                <a:latin typeface="+mn-lt"/>
                <a:ea typeface="+mn-ea"/>
                <a:cs typeface="+mn-cs"/>
              </a:rPr>
              <a:t>indicado depende del proceso por el cual se ha producido</a:t>
            </a:r>
          </a:p>
          <a:p>
            <a:r>
              <a:rPr lang="es-ES_tradnl" sz="1200" kern="1200" baseline="0" dirty="0" smtClean="0">
                <a:solidFill>
                  <a:schemeClr val="tx1"/>
                </a:solidFill>
                <a:latin typeface="+mn-lt"/>
                <a:ea typeface="+mn-ea"/>
                <a:cs typeface="+mn-cs"/>
              </a:rPr>
              <a:t>(</a:t>
            </a:r>
            <a:r>
              <a:rPr lang="es-ES_tradnl" sz="1200" kern="1200" baseline="0" dirty="0" err="1" smtClean="0">
                <a:solidFill>
                  <a:schemeClr val="tx1"/>
                </a:solidFill>
                <a:latin typeface="+mn-lt"/>
                <a:ea typeface="+mn-ea"/>
                <a:cs typeface="+mn-cs"/>
              </a:rPr>
              <a:t>p</a:t>
            </a:r>
            <a:r>
              <a:rPr lang="es-ES_tradnl" sz="1200" kern="1200" baseline="0" dirty="0" smtClean="0">
                <a:solidFill>
                  <a:schemeClr val="tx1"/>
                </a:solidFill>
                <a:latin typeface="+mn-lt"/>
                <a:ea typeface="+mn-ea"/>
                <a:cs typeface="+mn-cs"/>
              </a:rPr>
              <a:t>. </a:t>
            </a:r>
            <a:r>
              <a:rPr lang="es-ES_tradnl" sz="1200" kern="1200" baseline="0" dirty="0" err="1" smtClean="0">
                <a:solidFill>
                  <a:schemeClr val="tx1"/>
                </a:solidFill>
                <a:latin typeface="+mn-lt"/>
                <a:ea typeface="+mn-ea"/>
                <a:cs typeface="+mn-cs"/>
              </a:rPr>
              <a:t>ej.</a:t>
            </a:r>
            <a:r>
              <a:rPr lang="es-ES_tradnl" sz="1200" kern="1200" baseline="0" dirty="0" smtClean="0">
                <a:solidFill>
                  <a:schemeClr val="tx1"/>
                </a:solidFill>
                <a:latin typeface="+mn-lt"/>
                <a:ea typeface="+mn-ea"/>
                <a:cs typeface="+mn-cs"/>
              </a:rPr>
              <a:t>, cirugía, corticoides, radioterapia, etc.). En cuanto a la analgesia</a:t>
            </a:r>
          </a:p>
          <a:p>
            <a:r>
              <a:rPr lang="es-ES_tradnl" sz="1200" kern="1200" baseline="0" dirty="0" smtClean="0">
                <a:solidFill>
                  <a:schemeClr val="tx1"/>
                </a:solidFill>
                <a:latin typeface="+mn-lt"/>
                <a:ea typeface="+mn-ea"/>
                <a:cs typeface="+mn-cs"/>
              </a:rPr>
              <a:t>están indicados los </a:t>
            </a:r>
            <a:r>
              <a:rPr lang="es-ES_tradnl" sz="1200" kern="1200" baseline="0" dirty="0" err="1" smtClean="0">
                <a:solidFill>
                  <a:schemeClr val="tx1"/>
                </a:solidFill>
                <a:latin typeface="+mn-lt"/>
                <a:ea typeface="+mn-ea"/>
                <a:cs typeface="+mn-cs"/>
              </a:rPr>
              <a:t>opioides</a:t>
            </a:r>
            <a:r>
              <a:rPr lang="es-ES_tradnl" sz="1200" kern="1200" baseline="0" dirty="0" smtClean="0">
                <a:solidFill>
                  <a:schemeClr val="tx1"/>
                </a:solidFill>
                <a:latin typeface="+mn-lt"/>
                <a:ea typeface="+mn-ea"/>
                <a:cs typeface="+mn-cs"/>
              </a:rPr>
              <a:t> por vía intravenosa o si no fuese</a:t>
            </a:r>
          </a:p>
          <a:p>
            <a:r>
              <a:rPr lang="es-ES_tradnl" sz="1200" kern="1200" baseline="0" dirty="0" smtClean="0">
                <a:solidFill>
                  <a:schemeClr val="tx1"/>
                </a:solidFill>
                <a:latin typeface="+mn-lt"/>
                <a:ea typeface="+mn-ea"/>
                <a:cs typeface="+mn-cs"/>
              </a:rPr>
              <a:t>posible los </a:t>
            </a:r>
            <a:r>
              <a:rPr lang="es-ES_tradnl" sz="1200" kern="1200" baseline="0" dirty="0" err="1" smtClean="0">
                <a:solidFill>
                  <a:schemeClr val="tx1"/>
                </a:solidFill>
                <a:latin typeface="+mn-lt"/>
                <a:ea typeface="+mn-ea"/>
                <a:cs typeface="+mn-cs"/>
              </a:rPr>
              <a:t>opioides</a:t>
            </a:r>
            <a:r>
              <a:rPr lang="es-ES_tradnl" sz="1200" kern="1200" baseline="0" dirty="0" smtClean="0">
                <a:solidFill>
                  <a:schemeClr val="tx1"/>
                </a:solidFill>
                <a:latin typeface="+mn-lt"/>
                <a:ea typeface="+mn-ea"/>
                <a:cs typeface="+mn-cs"/>
              </a:rPr>
              <a:t> por vía oral de acción rápida9,10.</a:t>
            </a:r>
          </a:p>
          <a:p>
            <a:r>
              <a:rPr lang="es-ES_tradnl" sz="1200" kern="1200" baseline="0" dirty="0" smtClean="0">
                <a:solidFill>
                  <a:schemeClr val="tx1"/>
                </a:solidFill>
                <a:latin typeface="+mn-lt"/>
                <a:ea typeface="+mn-ea"/>
                <a:cs typeface="+mn-cs"/>
              </a:rPr>
              <a:t>En el dolor intenso no urgente del paciente que no toma </a:t>
            </a:r>
            <a:r>
              <a:rPr lang="es-ES_tradnl" sz="1200" kern="1200" baseline="0" dirty="0" err="1" smtClean="0">
                <a:solidFill>
                  <a:schemeClr val="tx1"/>
                </a:solidFill>
                <a:latin typeface="+mn-lt"/>
                <a:ea typeface="+mn-ea"/>
                <a:cs typeface="+mn-cs"/>
              </a:rPr>
              <a:t>opioides</a:t>
            </a:r>
            <a:endParaRPr lang="es-ES_tradnl" sz="1200" kern="1200" baseline="0" dirty="0" smtClean="0">
              <a:solidFill>
                <a:schemeClr val="tx1"/>
              </a:solidFill>
              <a:latin typeface="+mn-lt"/>
              <a:ea typeface="+mn-ea"/>
              <a:cs typeface="+mn-cs"/>
            </a:endParaRPr>
          </a:p>
          <a:p>
            <a:r>
              <a:rPr lang="es-ES_tradnl" sz="1200" kern="1200" baseline="0" dirty="0" smtClean="0">
                <a:solidFill>
                  <a:schemeClr val="tx1"/>
                </a:solidFill>
                <a:latin typeface="+mn-lt"/>
                <a:ea typeface="+mn-ea"/>
                <a:cs typeface="+mn-cs"/>
              </a:rPr>
              <a:t>de forma previa (EVA entre 7-10, severo en la escala categórica)</a:t>
            </a:r>
          </a:p>
          <a:p>
            <a:r>
              <a:rPr lang="es-ES_tradnl" sz="1200" kern="1200" baseline="0" dirty="0" smtClean="0">
                <a:solidFill>
                  <a:schemeClr val="tx1"/>
                </a:solidFill>
                <a:latin typeface="+mn-lt"/>
                <a:ea typeface="+mn-ea"/>
                <a:cs typeface="+mn-cs"/>
              </a:rPr>
              <a:t>están indicados los </a:t>
            </a:r>
            <a:r>
              <a:rPr lang="es-ES_tradnl" sz="1200" kern="1200" baseline="0" dirty="0" err="1" smtClean="0">
                <a:solidFill>
                  <a:schemeClr val="tx1"/>
                </a:solidFill>
                <a:latin typeface="+mn-lt"/>
                <a:ea typeface="+mn-ea"/>
                <a:cs typeface="+mn-cs"/>
              </a:rPr>
              <a:t>opioides</a:t>
            </a:r>
            <a:r>
              <a:rPr lang="es-ES_tradnl" sz="1200" kern="1200" baseline="0" dirty="0" smtClean="0">
                <a:solidFill>
                  <a:schemeClr val="tx1"/>
                </a:solidFill>
                <a:latin typeface="+mn-lt"/>
                <a:ea typeface="+mn-ea"/>
                <a:cs typeface="+mn-cs"/>
              </a:rPr>
              <a:t> de acción corta (morfina de liberación</a:t>
            </a:r>
          </a:p>
          <a:p>
            <a:r>
              <a:rPr lang="es-ES_tradnl" sz="1200" kern="1200" baseline="0" dirty="0" smtClean="0">
                <a:solidFill>
                  <a:schemeClr val="tx1"/>
                </a:solidFill>
                <a:latin typeface="+mn-lt"/>
                <a:ea typeface="+mn-ea"/>
                <a:cs typeface="+mn-cs"/>
              </a:rPr>
              <a:t>rápida, oxicodona de liberación rápida bien en comprimidos</a:t>
            </a:r>
          </a:p>
          <a:p>
            <a:r>
              <a:rPr lang="es-ES_tradnl" sz="1200" kern="1200" baseline="0" dirty="0" smtClean="0">
                <a:solidFill>
                  <a:schemeClr val="tx1"/>
                </a:solidFill>
                <a:latin typeface="+mn-lt"/>
                <a:ea typeface="+mn-ea"/>
                <a:cs typeface="+mn-cs"/>
              </a:rPr>
              <a:t>o en solución), además de una pauta con un opioide de acción larga.</a:t>
            </a:r>
          </a:p>
          <a:p>
            <a:r>
              <a:rPr lang="es-ES_tradnl" sz="1200" kern="1200" baseline="0" dirty="0" smtClean="0">
                <a:solidFill>
                  <a:schemeClr val="tx1"/>
                </a:solidFill>
                <a:latin typeface="+mn-lt"/>
                <a:ea typeface="+mn-ea"/>
                <a:cs typeface="+mn-cs"/>
              </a:rPr>
              <a:t>No se recomienda pautar exclusivamente un opioide de acción</a:t>
            </a:r>
          </a:p>
          <a:p>
            <a:r>
              <a:rPr lang="es-ES_tradnl" sz="1200" kern="1200" baseline="0" dirty="0" smtClean="0">
                <a:solidFill>
                  <a:schemeClr val="tx1"/>
                </a:solidFill>
                <a:latin typeface="+mn-lt"/>
                <a:ea typeface="+mn-ea"/>
                <a:cs typeface="+mn-cs"/>
              </a:rPr>
              <a:t>retardada, debido a que el inicio de la analgesia se retrasa varias</a:t>
            </a:r>
          </a:p>
          <a:p>
            <a:r>
              <a:rPr lang="es-ES_tradnl" sz="1200" kern="1200" baseline="0" dirty="0" smtClean="0">
                <a:solidFill>
                  <a:schemeClr val="tx1"/>
                </a:solidFill>
                <a:latin typeface="+mn-lt"/>
                <a:ea typeface="+mn-ea"/>
                <a:cs typeface="+mn-cs"/>
              </a:rPr>
              <a:t>horas. La dosificación del opioide de acción rápida debe ser 5-10</a:t>
            </a:r>
          </a:p>
          <a:p>
            <a:r>
              <a:rPr lang="es-ES_tradnl" sz="1200" kern="1200" baseline="0" dirty="0" err="1" smtClean="0">
                <a:solidFill>
                  <a:schemeClr val="tx1"/>
                </a:solidFill>
                <a:latin typeface="+mn-lt"/>
                <a:ea typeface="+mn-ea"/>
                <a:cs typeface="+mn-cs"/>
              </a:rPr>
              <a:t>mg</a:t>
            </a:r>
            <a:r>
              <a:rPr lang="es-ES_tradnl" sz="1200" kern="1200" baseline="0" dirty="0" smtClean="0">
                <a:solidFill>
                  <a:schemeClr val="tx1"/>
                </a:solidFill>
                <a:latin typeface="+mn-lt"/>
                <a:ea typeface="+mn-ea"/>
                <a:cs typeface="+mn-cs"/>
              </a:rPr>
              <a:t> de morfina de liberación rápida cada 4 </a:t>
            </a:r>
            <a:r>
              <a:rPr lang="es-ES_tradnl" sz="1200" kern="1200" baseline="0" dirty="0" err="1" smtClean="0">
                <a:solidFill>
                  <a:schemeClr val="tx1"/>
                </a:solidFill>
                <a:latin typeface="+mn-lt"/>
                <a:ea typeface="+mn-ea"/>
                <a:cs typeface="+mn-cs"/>
              </a:rPr>
              <a:t>h</a:t>
            </a:r>
            <a:r>
              <a:rPr lang="es-ES_tradnl" sz="1200" kern="1200" baseline="0" dirty="0" smtClean="0">
                <a:solidFill>
                  <a:schemeClr val="tx1"/>
                </a:solidFill>
                <a:latin typeface="+mn-lt"/>
                <a:ea typeface="+mn-ea"/>
                <a:cs typeface="+mn-cs"/>
              </a:rPr>
              <a:t>; si pasada la primera</a:t>
            </a:r>
          </a:p>
          <a:p>
            <a:r>
              <a:rPr lang="es-ES_tradnl" sz="1200" kern="1200" baseline="0" dirty="0" smtClean="0">
                <a:solidFill>
                  <a:schemeClr val="tx1"/>
                </a:solidFill>
                <a:latin typeface="+mn-lt"/>
                <a:ea typeface="+mn-ea"/>
                <a:cs typeface="+mn-cs"/>
              </a:rPr>
              <a:t>dosis el dolor no cede, se puede doblar ésta. Se deben asociar</a:t>
            </a:r>
          </a:p>
          <a:p>
            <a:r>
              <a:rPr lang="es-ES_tradnl" sz="1200" kern="1200" baseline="0" dirty="0" smtClean="0">
                <a:solidFill>
                  <a:schemeClr val="tx1"/>
                </a:solidFill>
                <a:latin typeface="+mn-lt"/>
                <a:ea typeface="+mn-ea"/>
                <a:cs typeface="+mn-cs"/>
              </a:rPr>
              <a:t>otros analgésicos o </a:t>
            </a:r>
            <a:r>
              <a:rPr lang="es-ES_tradnl" sz="1200" kern="1200" baseline="0" dirty="0" err="1" smtClean="0">
                <a:solidFill>
                  <a:schemeClr val="tx1"/>
                </a:solidFill>
                <a:latin typeface="+mn-lt"/>
                <a:ea typeface="+mn-ea"/>
                <a:cs typeface="+mn-cs"/>
              </a:rPr>
              <a:t>neuromoduladores</a:t>
            </a:r>
            <a:r>
              <a:rPr lang="es-ES_tradnl" sz="1200" kern="1200" baseline="0" dirty="0" smtClean="0">
                <a:solidFill>
                  <a:schemeClr val="tx1"/>
                </a:solidFill>
                <a:latin typeface="+mn-lt"/>
                <a:ea typeface="+mn-ea"/>
                <a:cs typeface="+mn-cs"/>
              </a:rPr>
              <a:t>, si procede y prevenir el</a:t>
            </a:r>
          </a:p>
          <a:p>
            <a:r>
              <a:rPr lang="es-ES_tradnl" sz="1200" kern="1200" baseline="0" dirty="0" smtClean="0">
                <a:solidFill>
                  <a:schemeClr val="tx1"/>
                </a:solidFill>
                <a:latin typeface="+mn-lt"/>
                <a:ea typeface="+mn-ea"/>
                <a:cs typeface="+mn-cs"/>
              </a:rPr>
              <a:t>estreñimiento. Reevaluar al paciente tras 24-48 </a:t>
            </a:r>
            <a:r>
              <a:rPr lang="es-ES_tradnl" sz="1200" kern="1200" baseline="0" dirty="0" err="1" smtClean="0">
                <a:solidFill>
                  <a:schemeClr val="tx1"/>
                </a:solidFill>
                <a:latin typeface="+mn-lt"/>
                <a:ea typeface="+mn-ea"/>
                <a:cs typeface="+mn-cs"/>
              </a:rPr>
              <a:t>h</a:t>
            </a:r>
            <a:r>
              <a:rPr lang="es-ES_tradnl" sz="1200" kern="1200" baseline="0" dirty="0" smtClean="0">
                <a:solidFill>
                  <a:schemeClr val="tx1"/>
                </a:solidFill>
                <a:latin typeface="+mn-lt"/>
                <a:ea typeface="+mn-ea"/>
                <a:cs typeface="+mn-cs"/>
              </a:rPr>
              <a:t> para ajustar la</a:t>
            </a:r>
          </a:p>
          <a:p>
            <a:r>
              <a:rPr lang="es-ES_tradnl" sz="1200" kern="1200" baseline="0" dirty="0" smtClean="0">
                <a:solidFill>
                  <a:schemeClr val="tx1"/>
                </a:solidFill>
                <a:latin typeface="+mn-lt"/>
                <a:ea typeface="+mn-ea"/>
                <a:cs typeface="+mn-cs"/>
              </a:rPr>
              <a:t>dosis de tratamiento: añadir a la medicación basal la suma de la</a:t>
            </a:r>
          </a:p>
          <a:p>
            <a:r>
              <a:rPr lang="es-ES_tradnl" sz="1200" kern="1200" baseline="0" dirty="0" smtClean="0">
                <a:solidFill>
                  <a:schemeClr val="tx1"/>
                </a:solidFill>
                <a:latin typeface="+mn-lt"/>
                <a:ea typeface="+mn-ea"/>
                <a:cs typeface="+mn-cs"/>
              </a:rPr>
              <a:t>dosis de rescate (opioide de acción rápida) tomada durante las</a:t>
            </a:r>
          </a:p>
          <a:p>
            <a:r>
              <a:rPr lang="es-ES_tradnl" sz="1200" kern="1200" baseline="0" dirty="0" smtClean="0">
                <a:solidFill>
                  <a:schemeClr val="tx1"/>
                </a:solidFill>
                <a:latin typeface="+mn-lt"/>
                <a:ea typeface="+mn-ea"/>
                <a:cs typeface="+mn-cs"/>
              </a:rPr>
              <a:t>24 horas y convertir a </a:t>
            </a:r>
            <a:r>
              <a:rPr lang="es-ES_tradnl" sz="1200" kern="1200" baseline="0" dirty="0" err="1" smtClean="0">
                <a:solidFill>
                  <a:schemeClr val="tx1"/>
                </a:solidFill>
                <a:latin typeface="+mn-lt"/>
                <a:ea typeface="+mn-ea"/>
                <a:cs typeface="+mn-cs"/>
              </a:rPr>
              <a:t>opioides</a:t>
            </a:r>
            <a:r>
              <a:rPr lang="es-ES_tradnl" sz="1200" kern="1200" baseline="0" dirty="0" smtClean="0">
                <a:solidFill>
                  <a:schemeClr val="tx1"/>
                </a:solidFill>
                <a:latin typeface="+mn-lt"/>
                <a:ea typeface="+mn-ea"/>
                <a:cs typeface="+mn-cs"/>
              </a:rPr>
              <a:t> de liberación retardada, cuando</a:t>
            </a:r>
          </a:p>
          <a:p>
            <a:r>
              <a:rPr lang="es-ES_tradnl" sz="1200" kern="1200" baseline="0" dirty="0" smtClean="0">
                <a:solidFill>
                  <a:schemeClr val="tx1"/>
                </a:solidFill>
                <a:latin typeface="+mn-lt"/>
                <a:ea typeface="+mn-ea"/>
                <a:cs typeface="+mn-cs"/>
              </a:rPr>
              <a:t>el dolor sea medianamente controlado (EVA </a:t>
            </a:r>
            <a:r>
              <a:rPr lang="es-ES_tradnl" sz="1200" kern="1200" baseline="0" dirty="0" err="1" smtClean="0">
                <a:solidFill>
                  <a:schemeClr val="tx1"/>
                </a:solidFill>
                <a:latin typeface="+mn-lt"/>
                <a:ea typeface="+mn-ea"/>
                <a:cs typeface="+mn-cs"/>
              </a:rPr>
              <a:t>≤</a:t>
            </a:r>
            <a:r>
              <a:rPr lang="es-ES_tradnl" sz="1200" kern="1200" baseline="0" dirty="0" smtClean="0">
                <a:solidFill>
                  <a:schemeClr val="tx1"/>
                </a:solidFill>
                <a:latin typeface="+mn-lt"/>
                <a:ea typeface="+mn-ea"/>
                <a:cs typeface="+mn-cs"/>
              </a:rPr>
              <a:t> 4) (Ver Capítulo</a:t>
            </a:r>
          </a:p>
          <a:p>
            <a:r>
              <a:rPr lang="es-ES_tradnl" sz="1200" kern="1200" baseline="0" dirty="0" smtClean="0">
                <a:solidFill>
                  <a:schemeClr val="tx1"/>
                </a:solidFill>
                <a:latin typeface="+mn-lt"/>
                <a:ea typeface="+mn-ea"/>
                <a:cs typeface="+mn-cs"/>
              </a:rPr>
              <a:t>5. 2. Rotación de </a:t>
            </a:r>
            <a:r>
              <a:rPr lang="es-ES_tradnl" sz="1200" kern="1200" baseline="0" dirty="0" err="1" smtClean="0">
                <a:solidFill>
                  <a:schemeClr val="tx1"/>
                </a:solidFill>
                <a:latin typeface="+mn-lt"/>
                <a:ea typeface="+mn-ea"/>
                <a:cs typeface="+mn-cs"/>
              </a:rPr>
              <a:t>opioides</a:t>
            </a:r>
            <a:r>
              <a:rPr lang="es-ES_tradnl" sz="1200" kern="1200" baseline="0" dirty="0" smtClean="0">
                <a:solidFill>
                  <a:schemeClr val="tx1"/>
                </a:solidFill>
                <a:latin typeface="+mn-lt"/>
                <a:ea typeface="+mn-ea"/>
                <a:cs typeface="+mn-cs"/>
              </a:rPr>
              <a:t>). Si el dolor mantiene su intensidad se</a:t>
            </a:r>
          </a:p>
          <a:p>
            <a:r>
              <a:rPr lang="es-ES_tradnl" sz="1200" kern="1200" baseline="0" dirty="0" smtClean="0">
                <a:solidFill>
                  <a:schemeClr val="tx1"/>
                </a:solidFill>
                <a:latin typeface="+mn-lt"/>
                <a:ea typeface="+mn-ea"/>
                <a:cs typeface="+mn-cs"/>
              </a:rPr>
              <a:t>debe ajustar la dosis y volver a repetir la misma operación en las</a:t>
            </a:r>
          </a:p>
          <a:p>
            <a:r>
              <a:rPr lang="es-ES_tradnl" sz="1200" kern="1200" baseline="0" dirty="0" smtClean="0">
                <a:solidFill>
                  <a:schemeClr val="tx1"/>
                </a:solidFill>
                <a:latin typeface="+mn-lt"/>
                <a:ea typeface="+mn-ea"/>
                <a:cs typeface="+mn-cs"/>
              </a:rPr>
              <a:t>siguientes 24-48 h. Si a pesar del nuevo ajuste no se controla, se</a:t>
            </a:r>
          </a:p>
          <a:p>
            <a:r>
              <a:rPr lang="es-ES_tradnl" sz="1200" kern="1200" baseline="0" dirty="0" smtClean="0">
                <a:solidFill>
                  <a:schemeClr val="tx1"/>
                </a:solidFill>
                <a:latin typeface="+mn-lt"/>
                <a:ea typeface="+mn-ea"/>
                <a:cs typeface="+mn-cs"/>
              </a:rPr>
              <a:t>debe recurrir a otro tipo de tratamiento (infusión </a:t>
            </a:r>
            <a:r>
              <a:rPr lang="es-ES_tradnl" sz="1200" kern="1200" baseline="0" dirty="0" err="1" smtClean="0">
                <a:solidFill>
                  <a:schemeClr val="tx1"/>
                </a:solidFill>
                <a:latin typeface="+mn-lt"/>
                <a:ea typeface="+mn-ea"/>
                <a:cs typeface="+mn-cs"/>
              </a:rPr>
              <a:t>perineural</a:t>
            </a:r>
            <a:r>
              <a:rPr lang="es-ES_tradnl" sz="1200" kern="1200" baseline="0" dirty="0" smtClean="0">
                <a:solidFill>
                  <a:schemeClr val="tx1"/>
                </a:solidFill>
                <a:latin typeface="+mn-lt"/>
                <a:ea typeface="+mn-ea"/>
                <a:cs typeface="+mn-cs"/>
              </a:rPr>
              <a:t> de</a:t>
            </a:r>
          </a:p>
          <a:p>
            <a:r>
              <a:rPr lang="es-ES_tradnl" sz="1200" kern="1200" baseline="0" dirty="0" smtClean="0">
                <a:solidFill>
                  <a:schemeClr val="tx1"/>
                </a:solidFill>
                <a:latin typeface="+mn-lt"/>
                <a:ea typeface="+mn-ea"/>
                <a:cs typeface="+mn-cs"/>
              </a:rPr>
              <a:t>fármacos, bloqueos nerviosos o </a:t>
            </a:r>
            <a:r>
              <a:rPr lang="es-ES_tradnl" sz="1200" kern="1200" baseline="0" dirty="0" err="1" smtClean="0">
                <a:solidFill>
                  <a:schemeClr val="tx1"/>
                </a:solidFill>
                <a:latin typeface="+mn-lt"/>
                <a:ea typeface="+mn-ea"/>
                <a:cs typeface="+mn-cs"/>
              </a:rPr>
              <a:t>neurolíticos</a:t>
            </a:r>
            <a:r>
              <a:rPr lang="es-ES_tradnl" sz="1200" kern="1200" baseline="0" dirty="0" smtClean="0">
                <a:solidFill>
                  <a:schemeClr val="tx1"/>
                </a:solidFill>
                <a:latin typeface="+mn-lt"/>
                <a:ea typeface="+mn-ea"/>
                <a:cs typeface="+mn-cs"/>
              </a:rPr>
              <a:t>, etc.)</a:t>
            </a:r>
          </a:p>
          <a:p>
            <a:endParaRPr lang="es-ES_tradnl" sz="1200" kern="1200" baseline="0" dirty="0" smtClean="0">
              <a:solidFill>
                <a:schemeClr val="tx1"/>
              </a:solidFill>
              <a:latin typeface="+mn-lt"/>
              <a:ea typeface="+mn-ea"/>
              <a:cs typeface="+mn-cs"/>
            </a:endParaRPr>
          </a:p>
          <a:p>
            <a:r>
              <a:rPr lang="es-ES_tradnl" sz="1200" kern="1200" baseline="0" dirty="0" smtClean="0">
                <a:solidFill>
                  <a:schemeClr val="tx1"/>
                </a:solidFill>
                <a:latin typeface="+mn-lt"/>
                <a:ea typeface="+mn-ea"/>
                <a:cs typeface="+mn-cs"/>
              </a:rPr>
              <a:t>En el dolor moderado no urgente del paciente que no toma</a:t>
            </a:r>
          </a:p>
          <a:p>
            <a:r>
              <a:rPr lang="es-ES_tradnl" sz="1200" kern="1200" baseline="0" dirty="0" err="1" smtClean="0">
                <a:solidFill>
                  <a:schemeClr val="tx1"/>
                </a:solidFill>
                <a:latin typeface="+mn-lt"/>
                <a:ea typeface="+mn-ea"/>
                <a:cs typeface="+mn-cs"/>
              </a:rPr>
              <a:t>opioides</a:t>
            </a:r>
            <a:r>
              <a:rPr lang="es-ES_tradnl" sz="1200" kern="1200" baseline="0" dirty="0" smtClean="0">
                <a:solidFill>
                  <a:schemeClr val="tx1"/>
                </a:solidFill>
                <a:latin typeface="+mn-lt"/>
                <a:ea typeface="+mn-ea"/>
                <a:cs typeface="+mn-cs"/>
              </a:rPr>
              <a:t> de forma previa (EVA de 4 a 6) el inicio de tratamiento</a:t>
            </a:r>
          </a:p>
          <a:p>
            <a:r>
              <a:rPr lang="es-ES_tradnl" sz="1200" kern="1200" baseline="0" dirty="0" smtClean="0">
                <a:solidFill>
                  <a:schemeClr val="tx1"/>
                </a:solidFill>
                <a:latin typeface="+mn-lt"/>
                <a:ea typeface="+mn-ea"/>
                <a:cs typeface="+mn-cs"/>
              </a:rPr>
              <a:t>debe ser igual que en el dolor intenso. Respecto al seguimiento,</a:t>
            </a:r>
          </a:p>
          <a:p>
            <a:r>
              <a:rPr lang="es-ES_tradnl" sz="1200" kern="1200" baseline="0" dirty="0" smtClean="0">
                <a:solidFill>
                  <a:schemeClr val="tx1"/>
                </a:solidFill>
                <a:latin typeface="+mn-lt"/>
                <a:ea typeface="+mn-ea"/>
                <a:cs typeface="+mn-cs"/>
              </a:rPr>
              <a:t>se debe reevaluar al paciente dentro de las siguientes 72 </a:t>
            </a:r>
            <a:r>
              <a:rPr lang="es-ES_tradnl" sz="1200" kern="1200" baseline="0" dirty="0" err="1" smtClean="0">
                <a:solidFill>
                  <a:schemeClr val="tx1"/>
                </a:solidFill>
                <a:latin typeface="+mn-lt"/>
                <a:ea typeface="+mn-ea"/>
                <a:cs typeface="+mn-cs"/>
              </a:rPr>
              <a:t>h</a:t>
            </a:r>
            <a:r>
              <a:rPr lang="es-ES_tradnl" sz="1200" kern="1200" baseline="0" dirty="0" smtClean="0">
                <a:solidFill>
                  <a:schemeClr val="tx1"/>
                </a:solidFill>
                <a:latin typeface="+mn-lt"/>
                <a:ea typeface="+mn-ea"/>
                <a:cs typeface="+mn-cs"/>
              </a:rPr>
              <a:t> para</a:t>
            </a:r>
          </a:p>
          <a:p>
            <a:r>
              <a:rPr lang="es-ES_tradnl" sz="1200" kern="1200" baseline="0" dirty="0" smtClean="0">
                <a:solidFill>
                  <a:schemeClr val="tx1"/>
                </a:solidFill>
                <a:latin typeface="+mn-lt"/>
                <a:ea typeface="+mn-ea"/>
                <a:cs typeface="+mn-cs"/>
              </a:rPr>
              <a:t>ajustar las dosis (convertir la dosis de opioide de acción rápida</a:t>
            </a:r>
          </a:p>
          <a:p>
            <a:r>
              <a:rPr lang="es-ES_tradnl" sz="1200" kern="1200" baseline="0" dirty="0" smtClean="0">
                <a:solidFill>
                  <a:schemeClr val="tx1"/>
                </a:solidFill>
                <a:latin typeface="+mn-lt"/>
                <a:ea typeface="+mn-ea"/>
                <a:cs typeface="+mn-cs"/>
              </a:rPr>
              <a:t>a opioide de acción larga). El resto de consideraciones es similar</a:t>
            </a:r>
          </a:p>
          <a:p>
            <a:r>
              <a:rPr lang="es-ES_tradnl" sz="1200" kern="1200" baseline="0" dirty="0" smtClean="0">
                <a:solidFill>
                  <a:schemeClr val="tx1"/>
                </a:solidFill>
                <a:latin typeface="+mn-lt"/>
                <a:ea typeface="+mn-ea"/>
                <a:cs typeface="+mn-cs"/>
              </a:rPr>
              <a:t>al dolor intenso. En el caso de un dolor leve (EVA 1-3) puede ser</a:t>
            </a:r>
          </a:p>
          <a:p>
            <a:r>
              <a:rPr lang="es-ES_tradnl" sz="1200" kern="1200" baseline="0" dirty="0" smtClean="0">
                <a:solidFill>
                  <a:schemeClr val="tx1"/>
                </a:solidFill>
                <a:latin typeface="+mn-lt"/>
                <a:ea typeface="+mn-ea"/>
                <a:cs typeface="+mn-cs"/>
              </a:rPr>
              <a:t>controlado con </a:t>
            </a:r>
            <a:r>
              <a:rPr lang="es-ES_tradnl" sz="1200" kern="1200" baseline="0" dirty="0" err="1" smtClean="0">
                <a:solidFill>
                  <a:schemeClr val="tx1"/>
                </a:solidFill>
                <a:latin typeface="+mn-lt"/>
                <a:ea typeface="+mn-ea"/>
                <a:cs typeface="+mn-cs"/>
              </a:rPr>
              <a:t>opioides</a:t>
            </a:r>
            <a:r>
              <a:rPr lang="es-ES_tradnl" sz="1200" kern="1200" baseline="0" dirty="0" smtClean="0">
                <a:solidFill>
                  <a:schemeClr val="tx1"/>
                </a:solidFill>
                <a:latin typeface="+mn-lt"/>
                <a:ea typeface="+mn-ea"/>
                <a:cs typeface="+mn-cs"/>
              </a:rPr>
              <a:t> de segundo escalón (principalmente</a:t>
            </a:r>
          </a:p>
          <a:p>
            <a:r>
              <a:rPr lang="es-ES_tradnl" sz="1200" kern="1200" baseline="0" dirty="0" err="1" smtClean="0">
                <a:solidFill>
                  <a:schemeClr val="tx1"/>
                </a:solidFill>
                <a:latin typeface="+mn-lt"/>
                <a:ea typeface="+mn-ea"/>
                <a:cs typeface="+mn-cs"/>
              </a:rPr>
              <a:t>Tramadol</a:t>
            </a:r>
            <a:r>
              <a:rPr lang="es-ES_tradnl" sz="1200" kern="1200" baseline="0" dirty="0" smtClean="0">
                <a:solidFill>
                  <a:schemeClr val="tx1"/>
                </a:solidFill>
                <a:latin typeface="+mn-lt"/>
                <a:ea typeface="+mn-ea"/>
                <a:cs typeface="+mn-cs"/>
              </a:rPr>
              <a:t>).</a:t>
            </a:r>
          </a:p>
          <a:p>
            <a:r>
              <a:rPr lang="es-ES_tradnl" sz="1200" kern="1200" baseline="0" dirty="0" smtClean="0">
                <a:solidFill>
                  <a:schemeClr val="tx1"/>
                </a:solidFill>
                <a:latin typeface="+mn-lt"/>
                <a:ea typeface="+mn-ea"/>
                <a:cs typeface="+mn-cs"/>
              </a:rPr>
              <a:t>En el caso de que el paciente con dolor no urgente esté tomando</a:t>
            </a:r>
          </a:p>
          <a:p>
            <a:r>
              <a:rPr lang="es-ES_tradnl" sz="1200" kern="1200" baseline="0" dirty="0" err="1" smtClean="0">
                <a:solidFill>
                  <a:schemeClr val="tx1"/>
                </a:solidFill>
                <a:latin typeface="+mn-lt"/>
                <a:ea typeface="+mn-ea"/>
                <a:cs typeface="+mn-cs"/>
              </a:rPr>
              <a:t>opioides</a:t>
            </a:r>
            <a:r>
              <a:rPr lang="es-ES_tradnl" sz="1200" kern="1200" baseline="0" dirty="0" smtClean="0">
                <a:solidFill>
                  <a:schemeClr val="tx1"/>
                </a:solidFill>
                <a:latin typeface="+mn-lt"/>
                <a:ea typeface="+mn-ea"/>
                <a:cs typeface="+mn-cs"/>
              </a:rPr>
              <a:t> para el control del dolor se debe calcular la dosis de</a:t>
            </a:r>
          </a:p>
          <a:p>
            <a:r>
              <a:rPr lang="es-ES_tradnl" sz="1200" kern="1200" baseline="0" dirty="0" smtClean="0">
                <a:solidFill>
                  <a:schemeClr val="tx1"/>
                </a:solidFill>
                <a:latin typeface="+mn-lt"/>
                <a:ea typeface="+mn-ea"/>
                <a:cs typeface="+mn-cs"/>
              </a:rPr>
              <a:t>rescate ingerida el día previo y ajustar la dosificación a </a:t>
            </a:r>
            <a:r>
              <a:rPr lang="es-ES_tradnl" sz="1200" kern="1200" baseline="0" dirty="0" err="1" smtClean="0">
                <a:solidFill>
                  <a:schemeClr val="tx1"/>
                </a:solidFill>
                <a:latin typeface="+mn-lt"/>
                <a:ea typeface="+mn-ea"/>
                <a:cs typeface="+mn-cs"/>
              </a:rPr>
              <a:t>opioides</a:t>
            </a:r>
            <a:endParaRPr lang="es-ES_tradnl" sz="1200" kern="1200" baseline="0" dirty="0" smtClean="0">
              <a:solidFill>
                <a:schemeClr val="tx1"/>
              </a:solidFill>
              <a:latin typeface="+mn-lt"/>
              <a:ea typeface="+mn-ea"/>
              <a:cs typeface="+mn-cs"/>
            </a:endParaRPr>
          </a:p>
          <a:p>
            <a:r>
              <a:rPr lang="es-ES_tradnl" sz="1200" kern="1200" baseline="0" dirty="0" smtClean="0">
                <a:solidFill>
                  <a:schemeClr val="tx1"/>
                </a:solidFill>
                <a:latin typeface="+mn-lt"/>
                <a:ea typeface="+mn-ea"/>
                <a:cs typeface="+mn-cs"/>
              </a:rPr>
              <a:t>de acción prolongada añadiendo: un 30-100% en el caso de dolor</a:t>
            </a:r>
          </a:p>
          <a:p>
            <a:r>
              <a:rPr lang="es-ES_tradnl" sz="1200" kern="1200" baseline="0" dirty="0" smtClean="0">
                <a:solidFill>
                  <a:schemeClr val="tx1"/>
                </a:solidFill>
                <a:latin typeface="+mn-lt"/>
                <a:ea typeface="+mn-ea"/>
                <a:cs typeface="+mn-cs"/>
              </a:rPr>
              <a:t>severo (EVA 7-10) y un 10-50% en el dolor moderado (EVA:</a:t>
            </a:r>
          </a:p>
          <a:p>
            <a:r>
              <a:rPr lang="es-ES_tradnl" sz="1200" kern="1200" baseline="0" dirty="0" smtClean="0">
                <a:solidFill>
                  <a:schemeClr val="tx1"/>
                </a:solidFill>
                <a:latin typeface="+mn-lt"/>
                <a:ea typeface="+mn-ea"/>
                <a:cs typeface="+mn-cs"/>
              </a:rPr>
              <a:t>4-6) e incrementar la dosis de rescate adecuadamente (entre</a:t>
            </a:r>
          </a:p>
          <a:p>
            <a:r>
              <a:rPr lang="es-ES_tradnl" sz="1200" kern="1200" baseline="0" dirty="0" smtClean="0">
                <a:solidFill>
                  <a:schemeClr val="tx1"/>
                </a:solidFill>
                <a:latin typeface="+mn-lt"/>
                <a:ea typeface="+mn-ea"/>
                <a:cs typeface="+mn-cs"/>
              </a:rPr>
              <a:t>un 10 y un 20% de la nueva dosis). Pasadas 24-48 </a:t>
            </a:r>
            <a:r>
              <a:rPr lang="es-ES_tradnl" sz="1200" kern="1200" baseline="0" dirty="0" err="1" smtClean="0">
                <a:solidFill>
                  <a:schemeClr val="tx1"/>
                </a:solidFill>
                <a:latin typeface="+mn-lt"/>
                <a:ea typeface="+mn-ea"/>
                <a:cs typeface="+mn-cs"/>
              </a:rPr>
              <a:t>h</a:t>
            </a:r>
            <a:r>
              <a:rPr lang="es-ES_tradnl" sz="1200" kern="1200" baseline="0" dirty="0" smtClean="0">
                <a:solidFill>
                  <a:schemeClr val="tx1"/>
                </a:solidFill>
                <a:latin typeface="+mn-lt"/>
                <a:ea typeface="+mn-ea"/>
                <a:cs typeface="+mn-cs"/>
              </a:rPr>
              <a:t> el paciente</a:t>
            </a:r>
          </a:p>
          <a:p>
            <a:r>
              <a:rPr lang="es-ES_tradnl" sz="1200" kern="1200" baseline="0" dirty="0" smtClean="0">
                <a:solidFill>
                  <a:schemeClr val="tx1"/>
                </a:solidFill>
                <a:latin typeface="+mn-lt"/>
                <a:ea typeface="+mn-ea"/>
                <a:cs typeface="+mn-cs"/>
              </a:rPr>
              <a:t>debe ser reevaluado para ajustar la dosis eficaz.</a:t>
            </a:r>
          </a:p>
          <a:p>
            <a:endParaRPr lang="es-ES_tradnl" sz="1200" kern="1200" baseline="0" dirty="0" smtClean="0">
              <a:solidFill>
                <a:schemeClr val="tx1"/>
              </a:solidFill>
              <a:latin typeface="+mn-lt"/>
              <a:ea typeface="+mn-ea"/>
              <a:cs typeface="+mn-cs"/>
            </a:endParaRPr>
          </a:p>
          <a:p>
            <a:endParaRPr lang="es-ES_tradnl" sz="1200" b="0" kern="1200" baseline="0" dirty="0" smtClean="0">
              <a:solidFill>
                <a:schemeClr val="tx1"/>
              </a:solidFill>
              <a:effectLst/>
              <a:latin typeface="+mn-lt"/>
              <a:ea typeface="+mn-ea"/>
              <a:cs typeface="+mn-cs"/>
            </a:endParaRPr>
          </a:p>
          <a:p>
            <a:endParaRPr lang="es-ES_tradnl" sz="1200" b="0" kern="1200" baseline="0" dirty="0" smtClean="0">
              <a:solidFill>
                <a:schemeClr val="tx1"/>
              </a:solidFill>
              <a:effectLst/>
              <a:latin typeface="+mn-lt"/>
              <a:ea typeface="+mn-ea"/>
              <a:cs typeface="+mn-cs"/>
            </a:endParaRPr>
          </a:p>
          <a:p>
            <a:r>
              <a:rPr lang="es-ES_tradnl" sz="1200" b="1" kern="1200" baseline="0" dirty="0" smtClean="0">
                <a:solidFill>
                  <a:schemeClr val="tx1"/>
                </a:solidFill>
                <a:effectLst/>
                <a:latin typeface="+mn-lt"/>
                <a:ea typeface="+mn-ea"/>
                <a:cs typeface="+mn-cs"/>
              </a:rPr>
              <a:t>Bibliografía</a:t>
            </a:r>
          </a:p>
          <a:p>
            <a:endParaRPr lang="es-ES_tradnl" sz="1200" b="1" kern="1200" baseline="0" dirty="0" smtClean="0">
              <a:solidFill>
                <a:schemeClr val="tx1"/>
              </a:solidFill>
              <a:effectLst/>
              <a:latin typeface="+mn-lt"/>
              <a:ea typeface="+mn-ea"/>
              <a:cs typeface="+mn-cs"/>
            </a:endParaRPr>
          </a:p>
          <a:p>
            <a:r>
              <a:rPr lang="es-ES_tradnl" sz="1200" kern="1200" baseline="0" dirty="0" smtClean="0">
                <a:solidFill>
                  <a:schemeClr val="tx1"/>
                </a:solidFill>
                <a:latin typeface="+mn-lt"/>
                <a:ea typeface="+mn-ea"/>
                <a:cs typeface="+mn-cs"/>
              </a:rPr>
              <a:t>. Bennett MI, Laird B, van </a:t>
            </a:r>
            <a:r>
              <a:rPr lang="es-ES_tradnl" sz="1200" kern="1200" baseline="0" dirty="0" err="1" smtClean="0">
                <a:solidFill>
                  <a:schemeClr val="tx1"/>
                </a:solidFill>
                <a:latin typeface="+mn-lt"/>
                <a:ea typeface="+mn-ea"/>
                <a:cs typeface="+mn-cs"/>
              </a:rPr>
              <a:t>Litsenburg</a:t>
            </a:r>
            <a:r>
              <a:rPr lang="es-ES_tradnl" sz="1200" kern="1200" baseline="0" dirty="0" smtClean="0">
                <a:solidFill>
                  <a:schemeClr val="tx1"/>
                </a:solidFill>
                <a:latin typeface="+mn-lt"/>
                <a:ea typeface="+mn-ea"/>
                <a:cs typeface="+mn-cs"/>
              </a:rPr>
              <a:t> C, </a:t>
            </a:r>
            <a:r>
              <a:rPr lang="es-ES_tradnl" sz="1200" kern="1200" baseline="0" dirty="0" err="1" smtClean="0">
                <a:solidFill>
                  <a:schemeClr val="tx1"/>
                </a:solidFill>
                <a:latin typeface="+mn-lt"/>
                <a:ea typeface="+mn-ea"/>
                <a:cs typeface="+mn-cs"/>
              </a:rPr>
              <a:t>Nimour</a:t>
            </a:r>
            <a:r>
              <a:rPr lang="es-ES_tradnl" sz="1200" kern="1200" baseline="0" dirty="0" smtClean="0">
                <a:solidFill>
                  <a:schemeClr val="tx1"/>
                </a:solidFill>
                <a:latin typeface="+mn-lt"/>
                <a:ea typeface="+mn-ea"/>
                <a:cs typeface="+mn-cs"/>
              </a:rPr>
              <a:t> M. </a:t>
            </a:r>
            <a:r>
              <a:rPr lang="es-ES_tradnl" sz="1200" kern="1200" baseline="0" dirty="0" err="1" smtClean="0">
                <a:solidFill>
                  <a:schemeClr val="tx1"/>
                </a:solidFill>
                <a:latin typeface="+mn-lt"/>
                <a:ea typeface="+mn-ea"/>
                <a:cs typeface="+mn-cs"/>
              </a:rPr>
              <a:t>Pregabalin</a:t>
            </a:r>
            <a:r>
              <a:rPr lang="es-ES_tradnl" sz="1200" kern="1200" baseline="0" dirty="0" smtClean="0">
                <a:solidFill>
                  <a:schemeClr val="tx1"/>
                </a:solidFill>
                <a:latin typeface="+mn-lt"/>
                <a:ea typeface="+mn-ea"/>
                <a:cs typeface="+mn-cs"/>
              </a:rPr>
              <a:t> </a:t>
            </a:r>
            <a:r>
              <a:rPr lang="es-ES_tradnl" sz="1200" kern="1200" baseline="0" dirty="0" err="1" smtClean="0">
                <a:solidFill>
                  <a:schemeClr val="tx1"/>
                </a:solidFill>
                <a:latin typeface="+mn-lt"/>
                <a:ea typeface="+mn-ea"/>
                <a:cs typeface="+mn-cs"/>
              </a:rPr>
              <a:t>for</a:t>
            </a:r>
            <a:r>
              <a:rPr lang="es-ES_tradnl" sz="1200" kern="1200" baseline="0" dirty="0" smtClean="0">
                <a:solidFill>
                  <a:schemeClr val="tx1"/>
                </a:solidFill>
                <a:latin typeface="+mn-lt"/>
                <a:ea typeface="+mn-ea"/>
                <a:cs typeface="+mn-cs"/>
              </a:rPr>
              <a:t> </a:t>
            </a:r>
            <a:r>
              <a:rPr lang="es-ES_tradnl" sz="1200" kern="1200" baseline="0" dirty="0" err="1" smtClean="0">
                <a:solidFill>
                  <a:schemeClr val="tx1"/>
                </a:solidFill>
                <a:latin typeface="+mn-lt"/>
                <a:ea typeface="+mn-ea"/>
                <a:cs typeface="+mn-cs"/>
              </a:rPr>
              <a:t>the</a:t>
            </a:r>
            <a:r>
              <a:rPr lang="es-ES_tradnl" sz="1200" kern="1200" baseline="0" dirty="0" smtClean="0">
                <a:solidFill>
                  <a:schemeClr val="tx1"/>
                </a:solidFill>
                <a:latin typeface="+mn-lt"/>
                <a:ea typeface="+mn-ea"/>
                <a:cs typeface="+mn-cs"/>
              </a:rPr>
              <a:t> Management</a:t>
            </a:r>
          </a:p>
          <a:p>
            <a:r>
              <a:rPr lang="es-ES_tradnl" sz="1200" kern="1200" baseline="0" dirty="0" err="1" smtClean="0">
                <a:solidFill>
                  <a:schemeClr val="tx1"/>
                </a:solidFill>
                <a:latin typeface="+mn-lt"/>
                <a:ea typeface="+mn-ea"/>
                <a:cs typeface="+mn-cs"/>
              </a:rPr>
              <a:t>of</a:t>
            </a:r>
            <a:r>
              <a:rPr lang="es-ES_tradnl" sz="1200" kern="1200" baseline="0" dirty="0" smtClean="0">
                <a:solidFill>
                  <a:schemeClr val="tx1"/>
                </a:solidFill>
                <a:latin typeface="+mn-lt"/>
                <a:ea typeface="+mn-ea"/>
                <a:cs typeface="+mn-cs"/>
              </a:rPr>
              <a:t> </a:t>
            </a:r>
            <a:r>
              <a:rPr lang="es-ES_tradnl" sz="1200" kern="1200" baseline="0" dirty="0" err="1" smtClean="0">
                <a:solidFill>
                  <a:schemeClr val="tx1"/>
                </a:solidFill>
                <a:latin typeface="+mn-lt"/>
                <a:ea typeface="+mn-ea"/>
                <a:cs typeface="+mn-cs"/>
              </a:rPr>
              <a:t>Neuropathic</a:t>
            </a:r>
            <a:r>
              <a:rPr lang="es-ES_tradnl" sz="1200" kern="1200" baseline="0" dirty="0" smtClean="0">
                <a:solidFill>
                  <a:schemeClr val="tx1"/>
                </a:solidFill>
                <a:latin typeface="+mn-lt"/>
                <a:ea typeface="+mn-ea"/>
                <a:cs typeface="+mn-cs"/>
              </a:rPr>
              <a:t> </a:t>
            </a:r>
            <a:r>
              <a:rPr lang="es-ES_tradnl" sz="1200" kern="1200" baseline="0" dirty="0" err="1" smtClean="0">
                <a:solidFill>
                  <a:schemeClr val="tx1"/>
                </a:solidFill>
                <a:latin typeface="+mn-lt"/>
                <a:ea typeface="+mn-ea"/>
                <a:cs typeface="+mn-cs"/>
              </a:rPr>
              <a:t>Pain</a:t>
            </a:r>
            <a:r>
              <a:rPr lang="es-ES_tradnl" sz="1200" kern="1200" baseline="0" dirty="0" smtClean="0">
                <a:solidFill>
                  <a:schemeClr val="tx1"/>
                </a:solidFill>
                <a:latin typeface="+mn-lt"/>
                <a:ea typeface="+mn-ea"/>
                <a:cs typeface="+mn-cs"/>
              </a:rPr>
              <a:t> in </a:t>
            </a:r>
            <a:r>
              <a:rPr lang="es-ES_tradnl" sz="1200" kern="1200" baseline="0" dirty="0" err="1" smtClean="0">
                <a:solidFill>
                  <a:schemeClr val="tx1"/>
                </a:solidFill>
                <a:latin typeface="+mn-lt"/>
                <a:ea typeface="+mn-ea"/>
                <a:cs typeface="+mn-cs"/>
              </a:rPr>
              <a:t>Adults</a:t>
            </a:r>
            <a:r>
              <a:rPr lang="es-ES_tradnl" sz="1200" kern="1200" baseline="0" dirty="0" smtClean="0">
                <a:solidFill>
                  <a:schemeClr val="tx1"/>
                </a:solidFill>
                <a:latin typeface="+mn-lt"/>
                <a:ea typeface="+mn-ea"/>
                <a:cs typeface="+mn-cs"/>
              </a:rPr>
              <a:t> </a:t>
            </a:r>
            <a:r>
              <a:rPr lang="es-ES_tradnl" sz="1200" kern="1200" baseline="0" dirty="0" err="1" smtClean="0">
                <a:solidFill>
                  <a:schemeClr val="tx1"/>
                </a:solidFill>
                <a:latin typeface="+mn-lt"/>
                <a:ea typeface="+mn-ea"/>
                <a:cs typeface="+mn-cs"/>
              </a:rPr>
              <a:t>with</a:t>
            </a:r>
            <a:r>
              <a:rPr lang="es-ES_tradnl" sz="1200" kern="1200" baseline="0" dirty="0" smtClean="0">
                <a:solidFill>
                  <a:schemeClr val="tx1"/>
                </a:solidFill>
                <a:latin typeface="+mn-lt"/>
                <a:ea typeface="+mn-ea"/>
                <a:cs typeface="+mn-cs"/>
              </a:rPr>
              <a:t> </a:t>
            </a:r>
            <a:r>
              <a:rPr lang="es-ES_tradnl" sz="1200" kern="1200" baseline="0" dirty="0" err="1" smtClean="0">
                <a:solidFill>
                  <a:schemeClr val="tx1"/>
                </a:solidFill>
                <a:latin typeface="+mn-lt"/>
                <a:ea typeface="+mn-ea"/>
                <a:cs typeface="+mn-cs"/>
              </a:rPr>
              <a:t>Cancer</a:t>
            </a:r>
            <a:r>
              <a:rPr lang="es-ES_tradnl" sz="1200" kern="1200" baseline="0" dirty="0" smtClean="0">
                <a:solidFill>
                  <a:schemeClr val="tx1"/>
                </a:solidFill>
                <a:latin typeface="+mn-lt"/>
                <a:ea typeface="+mn-ea"/>
                <a:cs typeface="+mn-cs"/>
              </a:rPr>
              <a:t>: A </a:t>
            </a:r>
            <a:r>
              <a:rPr lang="es-ES_tradnl" sz="1200" kern="1200" baseline="0" dirty="0" err="1" smtClean="0">
                <a:solidFill>
                  <a:schemeClr val="tx1"/>
                </a:solidFill>
                <a:latin typeface="+mn-lt"/>
                <a:ea typeface="+mn-ea"/>
                <a:cs typeface="+mn-cs"/>
              </a:rPr>
              <a:t>Systematic</a:t>
            </a:r>
            <a:r>
              <a:rPr lang="es-ES_tradnl" sz="1200" kern="1200" baseline="0" dirty="0" smtClean="0">
                <a:solidFill>
                  <a:schemeClr val="tx1"/>
                </a:solidFill>
                <a:latin typeface="+mn-lt"/>
                <a:ea typeface="+mn-ea"/>
                <a:cs typeface="+mn-cs"/>
              </a:rPr>
              <a:t> </a:t>
            </a:r>
            <a:r>
              <a:rPr lang="es-ES_tradnl" sz="1200" kern="1200" baseline="0" dirty="0" err="1" smtClean="0">
                <a:solidFill>
                  <a:schemeClr val="tx1"/>
                </a:solidFill>
                <a:latin typeface="+mn-lt"/>
                <a:ea typeface="+mn-ea"/>
                <a:cs typeface="+mn-cs"/>
              </a:rPr>
              <a:t>Review</a:t>
            </a:r>
            <a:r>
              <a:rPr lang="es-ES_tradnl" sz="1200" kern="1200" baseline="0" dirty="0" smtClean="0">
                <a:solidFill>
                  <a:schemeClr val="tx1"/>
                </a:solidFill>
                <a:latin typeface="+mn-lt"/>
                <a:ea typeface="+mn-ea"/>
                <a:cs typeface="+mn-cs"/>
              </a:rPr>
              <a:t> </a:t>
            </a:r>
            <a:r>
              <a:rPr lang="es-ES_tradnl" sz="1200" kern="1200" baseline="0" dirty="0" err="1" smtClean="0">
                <a:solidFill>
                  <a:schemeClr val="tx1"/>
                </a:solidFill>
                <a:latin typeface="+mn-lt"/>
                <a:ea typeface="+mn-ea"/>
                <a:cs typeface="+mn-cs"/>
              </a:rPr>
              <a:t>of</a:t>
            </a:r>
            <a:r>
              <a:rPr lang="es-ES_tradnl" sz="1200" kern="1200" baseline="0" dirty="0" smtClean="0">
                <a:solidFill>
                  <a:schemeClr val="tx1"/>
                </a:solidFill>
                <a:latin typeface="+mn-lt"/>
                <a:ea typeface="+mn-ea"/>
                <a:cs typeface="+mn-cs"/>
              </a:rPr>
              <a:t> </a:t>
            </a:r>
            <a:r>
              <a:rPr lang="es-ES_tradnl" sz="1200" kern="1200" baseline="0" dirty="0" err="1" smtClean="0">
                <a:solidFill>
                  <a:schemeClr val="tx1"/>
                </a:solidFill>
                <a:latin typeface="+mn-lt"/>
                <a:ea typeface="+mn-ea"/>
                <a:cs typeface="+mn-cs"/>
              </a:rPr>
              <a:t>the</a:t>
            </a:r>
            <a:r>
              <a:rPr lang="es-ES_tradnl" sz="1200" kern="1200" baseline="0" dirty="0" smtClean="0">
                <a:solidFill>
                  <a:schemeClr val="tx1"/>
                </a:solidFill>
                <a:latin typeface="+mn-lt"/>
                <a:ea typeface="+mn-ea"/>
                <a:cs typeface="+mn-cs"/>
              </a:rPr>
              <a:t> </a:t>
            </a:r>
            <a:r>
              <a:rPr lang="es-ES_tradnl" sz="1200" kern="1200" baseline="0" dirty="0" err="1" smtClean="0">
                <a:solidFill>
                  <a:schemeClr val="tx1"/>
                </a:solidFill>
                <a:latin typeface="+mn-lt"/>
                <a:ea typeface="+mn-ea"/>
                <a:cs typeface="+mn-cs"/>
              </a:rPr>
              <a:t>Literature</a:t>
            </a:r>
            <a:r>
              <a:rPr lang="es-ES_tradnl" sz="1200" kern="1200" baseline="0" dirty="0" smtClean="0">
                <a:solidFill>
                  <a:schemeClr val="tx1"/>
                </a:solidFill>
                <a:latin typeface="+mn-lt"/>
                <a:ea typeface="+mn-ea"/>
                <a:cs typeface="+mn-cs"/>
              </a:rPr>
              <a:t>.</a:t>
            </a:r>
          </a:p>
          <a:p>
            <a:r>
              <a:rPr lang="es-ES_tradnl" sz="1200" kern="1200" baseline="0" dirty="0" err="1" smtClean="0">
                <a:solidFill>
                  <a:schemeClr val="tx1"/>
                </a:solidFill>
                <a:latin typeface="+mn-lt"/>
                <a:ea typeface="+mn-ea"/>
                <a:cs typeface="+mn-cs"/>
              </a:rPr>
              <a:t>Pain</a:t>
            </a:r>
            <a:r>
              <a:rPr lang="es-ES_tradnl" sz="1200" kern="1200" baseline="0" dirty="0" smtClean="0">
                <a:solidFill>
                  <a:schemeClr val="tx1"/>
                </a:solidFill>
                <a:latin typeface="+mn-lt"/>
                <a:ea typeface="+mn-ea"/>
                <a:cs typeface="+mn-cs"/>
              </a:rPr>
              <a:t> </a:t>
            </a:r>
            <a:r>
              <a:rPr lang="es-ES_tradnl" sz="1200" kern="1200" baseline="0" dirty="0" err="1" smtClean="0">
                <a:solidFill>
                  <a:schemeClr val="tx1"/>
                </a:solidFill>
                <a:latin typeface="+mn-lt"/>
                <a:ea typeface="+mn-ea"/>
                <a:cs typeface="+mn-cs"/>
              </a:rPr>
              <a:t>Med</a:t>
            </a:r>
            <a:r>
              <a:rPr lang="es-ES_tradnl" sz="1200" kern="1200" baseline="0" dirty="0" smtClean="0">
                <a:solidFill>
                  <a:schemeClr val="tx1"/>
                </a:solidFill>
                <a:latin typeface="+mn-lt"/>
                <a:ea typeface="+mn-ea"/>
                <a:cs typeface="+mn-cs"/>
              </a:rPr>
              <a:t> 2013;14:1681–1688.</a:t>
            </a:r>
          </a:p>
          <a:p>
            <a:r>
              <a:rPr lang="es-ES_tradnl" sz="1200" kern="1200" baseline="0" dirty="0" smtClean="0">
                <a:solidFill>
                  <a:schemeClr val="tx1"/>
                </a:solidFill>
                <a:latin typeface="+mn-lt"/>
                <a:ea typeface="+mn-ea"/>
                <a:cs typeface="+mn-cs"/>
              </a:rPr>
              <a:t>. Gallagher HC, Gallagher RM, Butler M, </a:t>
            </a:r>
            <a:r>
              <a:rPr lang="es-ES_tradnl" sz="1200" kern="1200" baseline="0" dirty="0" err="1" smtClean="0">
                <a:solidFill>
                  <a:schemeClr val="tx1"/>
                </a:solidFill>
                <a:latin typeface="+mn-lt"/>
                <a:ea typeface="+mn-ea"/>
                <a:cs typeface="+mn-cs"/>
              </a:rPr>
              <a:t>Buggy</a:t>
            </a:r>
            <a:r>
              <a:rPr lang="es-ES_tradnl" sz="1200" kern="1200" baseline="0" dirty="0" smtClean="0">
                <a:solidFill>
                  <a:schemeClr val="tx1"/>
                </a:solidFill>
                <a:latin typeface="+mn-lt"/>
                <a:ea typeface="+mn-ea"/>
                <a:cs typeface="+mn-cs"/>
              </a:rPr>
              <a:t> DJ, </a:t>
            </a:r>
            <a:r>
              <a:rPr lang="es-ES_tradnl" sz="1200" kern="1200" baseline="0" dirty="0" err="1" smtClean="0">
                <a:solidFill>
                  <a:schemeClr val="tx1"/>
                </a:solidFill>
                <a:latin typeface="+mn-lt"/>
                <a:ea typeface="+mn-ea"/>
                <a:cs typeface="+mn-cs"/>
              </a:rPr>
              <a:t>Henman</a:t>
            </a:r>
            <a:r>
              <a:rPr lang="es-ES_tradnl" sz="1200" kern="1200" baseline="0" dirty="0" smtClean="0">
                <a:solidFill>
                  <a:schemeClr val="tx1"/>
                </a:solidFill>
                <a:latin typeface="+mn-lt"/>
                <a:ea typeface="+mn-ea"/>
                <a:cs typeface="+mn-cs"/>
              </a:rPr>
              <a:t> MC. </a:t>
            </a:r>
            <a:r>
              <a:rPr lang="es-ES_tradnl" sz="1200" kern="1200" baseline="0" dirty="0" err="1" smtClean="0">
                <a:solidFill>
                  <a:schemeClr val="tx1"/>
                </a:solidFill>
                <a:latin typeface="+mn-lt"/>
                <a:ea typeface="+mn-ea"/>
                <a:cs typeface="+mn-cs"/>
              </a:rPr>
              <a:t>Venlafaxine</a:t>
            </a:r>
            <a:r>
              <a:rPr lang="es-ES_tradnl" sz="1200" kern="1200" baseline="0" dirty="0" smtClean="0">
                <a:solidFill>
                  <a:schemeClr val="tx1"/>
                </a:solidFill>
                <a:latin typeface="+mn-lt"/>
                <a:ea typeface="+mn-ea"/>
                <a:cs typeface="+mn-cs"/>
              </a:rPr>
              <a:t> </a:t>
            </a:r>
            <a:r>
              <a:rPr lang="es-ES_tradnl" sz="1200" kern="1200" baseline="0" dirty="0" err="1" smtClean="0">
                <a:solidFill>
                  <a:schemeClr val="tx1"/>
                </a:solidFill>
                <a:latin typeface="+mn-lt"/>
                <a:ea typeface="+mn-ea"/>
                <a:cs typeface="+mn-cs"/>
              </a:rPr>
              <a:t>for</a:t>
            </a:r>
            <a:r>
              <a:rPr lang="es-ES_tradnl" sz="1200" kern="1200" baseline="0" dirty="0" smtClean="0">
                <a:solidFill>
                  <a:schemeClr val="tx1"/>
                </a:solidFill>
                <a:latin typeface="+mn-lt"/>
                <a:ea typeface="+mn-ea"/>
                <a:cs typeface="+mn-cs"/>
              </a:rPr>
              <a:t> </a:t>
            </a:r>
            <a:r>
              <a:rPr lang="es-ES_tradnl" sz="1200" kern="1200" baseline="0" dirty="0" err="1" smtClean="0">
                <a:solidFill>
                  <a:schemeClr val="tx1"/>
                </a:solidFill>
                <a:latin typeface="+mn-lt"/>
                <a:ea typeface="+mn-ea"/>
                <a:cs typeface="+mn-cs"/>
              </a:rPr>
              <a:t>neuropathic</a:t>
            </a:r>
            <a:endParaRPr lang="es-ES_tradnl" sz="1200" kern="1200" baseline="0" dirty="0" smtClean="0">
              <a:solidFill>
                <a:schemeClr val="tx1"/>
              </a:solidFill>
              <a:latin typeface="+mn-lt"/>
              <a:ea typeface="+mn-ea"/>
              <a:cs typeface="+mn-cs"/>
            </a:endParaRPr>
          </a:p>
          <a:p>
            <a:r>
              <a:rPr lang="es-ES_tradnl" sz="1200" kern="1200" baseline="0" dirty="0" err="1" smtClean="0">
                <a:solidFill>
                  <a:schemeClr val="tx1"/>
                </a:solidFill>
                <a:latin typeface="+mn-lt"/>
                <a:ea typeface="+mn-ea"/>
                <a:cs typeface="+mn-cs"/>
              </a:rPr>
              <a:t>pain</a:t>
            </a:r>
            <a:r>
              <a:rPr lang="es-ES_tradnl" sz="1200" kern="1200" baseline="0" dirty="0" smtClean="0">
                <a:solidFill>
                  <a:schemeClr val="tx1"/>
                </a:solidFill>
                <a:latin typeface="+mn-lt"/>
                <a:ea typeface="+mn-ea"/>
                <a:cs typeface="+mn-cs"/>
              </a:rPr>
              <a:t> in </a:t>
            </a:r>
            <a:r>
              <a:rPr lang="es-ES_tradnl" sz="1200" kern="1200" baseline="0" dirty="0" err="1" smtClean="0">
                <a:solidFill>
                  <a:schemeClr val="tx1"/>
                </a:solidFill>
                <a:latin typeface="+mn-lt"/>
                <a:ea typeface="+mn-ea"/>
                <a:cs typeface="+mn-cs"/>
              </a:rPr>
              <a:t>adults</a:t>
            </a:r>
            <a:r>
              <a:rPr lang="es-ES_tradnl" sz="1200" kern="1200" baseline="0" dirty="0" smtClean="0">
                <a:solidFill>
                  <a:schemeClr val="tx1"/>
                </a:solidFill>
                <a:latin typeface="+mn-lt"/>
                <a:ea typeface="+mn-ea"/>
                <a:cs typeface="+mn-cs"/>
              </a:rPr>
              <a:t>. </a:t>
            </a:r>
            <a:r>
              <a:rPr lang="es-ES_tradnl" sz="1200" kern="1200" baseline="0" dirty="0" err="1" smtClean="0">
                <a:solidFill>
                  <a:schemeClr val="tx1"/>
                </a:solidFill>
                <a:latin typeface="+mn-lt"/>
                <a:ea typeface="+mn-ea"/>
                <a:cs typeface="+mn-cs"/>
              </a:rPr>
              <a:t>Cochrane</a:t>
            </a:r>
            <a:r>
              <a:rPr lang="es-ES_tradnl" sz="1200" kern="1200" baseline="0" dirty="0" smtClean="0">
                <a:solidFill>
                  <a:schemeClr val="tx1"/>
                </a:solidFill>
                <a:latin typeface="+mn-lt"/>
                <a:ea typeface="+mn-ea"/>
                <a:cs typeface="+mn-cs"/>
              </a:rPr>
              <a:t> </a:t>
            </a:r>
            <a:r>
              <a:rPr lang="es-ES_tradnl" sz="1200" kern="1200" baseline="0" dirty="0" err="1" smtClean="0">
                <a:solidFill>
                  <a:schemeClr val="tx1"/>
                </a:solidFill>
                <a:latin typeface="+mn-lt"/>
                <a:ea typeface="+mn-ea"/>
                <a:cs typeface="+mn-cs"/>
              </a:rPr>
              <a:t>Database</a:t>
            </a:r>
            <a:r>
              <a:rPr lang="es-ES_tradnl" sz="1200" kern="1200" baseline="0" dirty="0" smtClean="0">
                <a:solidFill>
                  <a:schemeClr val="tx1"/>
                </a:solidFill>
                <a:latin typeface="+mn-lt"/>
                <a:ea typeface="+mn-ea"/>
                <a:cs typeface="+mn-cs"/>
              </a:rPr>
              <a:t> </a:t>
            </a:r>
            <a:r>
              <a:rPr lang="es-ES_tradnl" sz="1200" kern="1200" baseline="0" dirty="0" err="1" smtClean="0">
                <a:solidFill>
                  <a:schemeClr val="tx1"/>
                </a:solidFill>
                <a:latin typeface="+mn-lt"/>
                <a:ea typeface="+mn-ea"/>
                <a:cs typeface="+mn-cs"/>
              </a:rPr>
              <a:t>Syst</a:t>
            </a:r>
            <a:r>
              <a:rPr lang="es-ES_tradnl" sz="1200" kern="1200" baseline="0" dirty="0" smtClean="0">
                <a:solidFill>
                  <a:schemeClr val="tx1"/>
                </a:solidFill>
                <a:latin typeface="+mn-lt"/>
                <a:ea typeface="+mn-ea"/>
                <a:cs typeface="+mn-cs"/>
              </a:rPr>
              <a:t> </a:t>
            </a:r>
            <a:r>
              <a:rPr lang="es-ES_tradnl" sz="1200" kern="1200" baseline="0" dirty="0" err="1" smtClean="0">
                <a:solidFill>
                  <a:schemeClr val="tx1"/>
                </a:solidFill>
                <a:latin typeface="+mn-lt"/>
                <a:ea typeface="+mn-ea"/>
                <a:cs typeface="+mn-cs"/>
              </a:rPr>
              <a:t>Rev</a:t>
            </a:r>
            <a:r>
              <a:rPr lang="es-ES_tradnl" sz="1200" kern="1200" baseline="0" dirty="0" smtClean="0">
                <a:solidFill>
                  <a:schemeClr val="tx1"/>
                </a:solidFill>
                <a:latin typeface="+mn-lt"/>
                <a:ea typeface="+mn-ea"/>
                <a:cs typeface="+mn-cs"/>
              </a:rPr>
              <a:t> 2015;8:CD01109</a:t>
            </a:r>
            <a:endParaRPr lang="es-ES_tradnl" sz="1200" b="0" kern="1200" dirty="0">
              <a:solidFill>
                <a:schemeClr val="tx1"/>
              </a:solidFill>
              <a:effectLst/>
              <a:latin typeface="+mn-lt"/>
              <a:ea typeface="+mn-ea"/>
              <a:cs typeface="+mn-cs"/>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18</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44549372"/>
      </p:ext>
    </p:extLst>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1" i="0" u="none" strike="noStrike" kern="1200" baseline="0" dirty="0" smtClean="0">
                <a:solidFill>
                  <a:schemeClr val="tx1"/>
                </a:solidFill>
                <a:latin typeface="+mn-lt"/>
                <a:ea typeface="+mn-ea"/>
                <a:cs typeface="+mn-cs"/>
              </a:rPr>
              <a:t>Bibliografía </a:t>
            </a:r>
          </a:p>
          <a:p>
            <a:endParaRPr lang="es-ES_tradnl" sz="1200" b="0" kern="1200" dirty="0" smtClean="0">
              <a:solidFill>
                <a:schemeClr val="tx1"/>
              </a:solidFill>
              <a:effectLst/>
              <a:latin typeface="+mn-lt"/>
              <a:ea typeface="+mn-ea"/>
              <a:cs typeface="+mn-cs"/>
            </a:endParaRPr>
          </a:p>
          <a:p>
            <a:r>
              <a:rPr lang="es-ES_tradnl" sz="1200" b="0" i="0" u="none" strike="noStrike" kern="1200" baseline="0" dirty="0" smtClean="0">
                <a:solidFill>
                  <a:schemeClr val="tx1"/>
                </a:solidFill>
                <a:latin typeface="+mn-lt"/>
                <a:ea typeface="+mn-ea"/>
                <a:cs typeface="+mn-cs"/>
              </a:rPr>
              <a:t>• Moore A, Collins S, Carroll D, </a:t>
            </a:r>
            <a:r>
              <a:rPr lang="es-ES_tradnl" sz="1200" b="0" i="0" u="none" strike="noStrike" kern="1200" baseline="0" dirty="0" err="1" smtClean="0">
                <a:solidFill>
                  <a:schemeClr val="tx1"/>
                </a:solidFill>
                <a:latin typeface="+mn-lt"/>
                <a:ea typeface="+mn-ea"/>
                <a:cs typeface="+mn-cs"/>
              </a:rPr>
              <a:t>McQuay</a:t>
            </a:r>
            <a:r>
              <a:rPr lang="es-ES_tradnl" sz="1200" b="0" i="0" u="none" strike="noStrike" kern="1200" baseline="0" dirty="0" smtClean="0">
                <a:solidFill>
                  <a:schemeClr val="tx1"/>
                </a:solidFill>
                <a:latin typeface="+mn-lt"/>
                <a:ea typeface="+mn-ea"/>
                <a:cs typeface="+mn-cs"/>
              </a:rPr>
              <a:t> H. Paracetamol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without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codeine</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acute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quantitative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systematic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review</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1997; 70:193- 201. </a:t>
            </a:r>
            <a:endParaRPr lang="es-ES_tradnl" sz="1200" b="0" kern="1200" dirty="0">
              <a:solidFill>
                <a:schemeClr val="tx1"/>
              </a:solidFill>
              <a:effectLst/>
              <a:latin typeface="+mn-lt"/>
              <a:ea typeface="+mn-ea"/>
              <a:cs typeface="+mn-cs"/>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19</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44549372"/>
      </p:ext>
    </p:extLst>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0" i="0" u="none" strike="noStrike" kern="1200" baseline="0" dirty="0" smtClean="0">
                <a:solidFill>
                  <a:schemeClr val="tx1"/>
                </a:solidFill>
                <a:latin typeface="+mn-lt"/>
                <a:ea typeface="+mn-ea"/>
                <a:cs typeface="+mn-cs"/>
              </a:rPr>
              <a:t>En tratamientos crónicos, hasta el 20% de los pacientes desarrollan una úlcera gástrica y, hasta el 10%, una úlcera duodenal. La mayoría de estas úlceras no dará complicaciones graves, de hecho se estima que solo el 1% de los pacientes tratados durante 6 meses con AINE desarrollarán una hemorragia digestiva. Es importante tener en cuenta los diferentes factores de riesgo con el fin de conocer qué pacientes se beneficiarán más de la </a:t>
            </a:r>
            <a:r>
              <a:rPr lang="es-ES_tradnl" sz="1200" b="0" i="0" u="none" strike="noStrike" kern="1200" baseline="0" dirty="0" err="1" smtClean="0">
                <a:solidFill>
                  <a:schemeClr val="tx1"/>
                </a:solidFill>
                <a:latin typeface="+mn-lt"/>
                <a:ea typeface="+mn-ea"/>
                <a:cs typeface="+mn-cs"/>
              </a:rPr>
              <a:t>gastroprotección</a:t>
            </a:r>
            <a:r>
              <a:rPr lang="es-ES_tradnl" sz="1200" b="0" i="0" u="none" strike="noStrike" kern="1200" baseline="0" dirty="0" smtClean="0">
                <a:solidFill>
                  <a:schemeClr val="tx1"/>
                </a:solidFill>
                <a:latin typeface="+mn-lt"/>
                <a:ea typeface="+mn-ea"/>
                <a:cs typeface="+mn-cs"/>
              </a:rPr>
              <a:t>.</a:t>
            </a:r>
          </a:p>
          <a:p>
            <a:r>
              <a:rPr lang="es-ES_tradnl" sz="1200" b="0" i="0" u="none" strike="noStrike" kern="1200" baseline="0" dirty="0" smtClean="0">
                <a:solidFill>
                  <a:schemeClr val="tx1"/>
                </a:solidFill>
                <a:latin typeface="+mn-lt"/>
                <a:ea typeface="+mn-ea"/>
                <a:cs typeface="+mn-cs"/>
              </a:rPr>
              <a:t>La reducción de la función renal es importante en situaciones patológicas ya que, al estar comprometida la función renal, el riñón incrementa la síntesis de prostaglandinas que desempeñan un papel esencial para asegurar una velocidad de filtración y un flujo sanguíneo renal adecuado. Esto ocurre especialmente en los pacientes con insuficiencia cardíaca congestiva y cirrosis hepática. </a:t>
            </a:r>
          </a:p>
          <a:p>
            <a:r>
              <a:rPr lang="es-ES_tradnl" sz="1200" b="0" i="0" u="none" strike="noStrike" kern="1200" baseline="0" dirty="0" smtClean="0">
                <a:solidFill>
                  <a:schemeClr val="tx1"/>
                </a:solidFill>
                <a:latin typeface="+mn-lt"/>
                <a:ea typeface="+mn-ea"/>
                <a:cs typeface="+mn-cs"/>
              </a:rPr>
              <a:t>Por otra parte, la retención de agua, sodio y potasio, contribuye también a agravar la insuficiencia cardíaca, a desencadenar insuficiencia renal aguda en pacientes con insuficiencia renal moderada y a reducir la eficacia de los diuréticos.</a:t>
            </a:r>
          </a:p>
          <a:p>
            <a:r>
              <a:rPr lang="es-ES_tradnl" sz="1200" b="0" i="0" u="none" strike="noStrike" kern="1200" baseline="0" dirty="0" smtClean="0">
                <a:solidFill>
                  <a:schemeClr val="tx1"/>
                </a:solidFill>
                <a:latin typeface="+mn-lt"/>
                <a:ea typeface="+mn-ea"/>
                <a:cs typeface="+mn-cs"/>
              </a:rPr>
              <a:t>Todo ello hace que los AINE, especialmente en ancianos, sean una causa frecuente de precipitación de insuficiencia cardíaca congestiva.</a:t>
            </a:r>
          </a:p>
          <a:p>
            <a:r>
              <a:rPr lang="es-ES_tradnl" sz="1200" b="0" i="0" u="none" strike="noStrike" kern="1200" baseline="0" dirty="0" smtClean="0">
                <a:solidFill>
                  <a:schemeClr val="tx1"/>
                </a:solidFill>
                <a:latin typeface="+mn-lt"/>
                <a:ea typeface="+mn-ea"/>
                <a:cs typeface="+mn-cs"/>
              </a:rPr>
              <a:t>Las asociaciones de AINE con mecanismo de acción periférico no están indicadas ya que no suponen generalmente una mayor eficacia clínica y sí una potenciación de los efectos secundarios, especialmente gastrointestinales. Por las mismas razones, también se debe evitar la asociación de AINE y corticoides14 (Grado de Recomendación B). </a:t>
            </a:r>
          </a:p>
          <a:p>
            <a:r>
              <a:rPr lang="es-ES_tradnl" sz="1200" b="1" i="0" u="none" strike="noStrike" kern="1200" baseline="0" dirty="0" smtClean="0">
                <a:solidFill>
                  <a:schemeClr val="tx1"/>
                </a:solidFill>
                <a:latin typeface="+mn-lt"/>
                <a:ea typeface="+mn-ea"/>
                <a:cs typeface="+mn-cs"/>
              </a:rPr>
              <a:t>Bibliografía </a:t>
            </a:r>
          </a:p>
          <a:p>
            <a:endParaRPr lang="es-ES_tradnl" sz="1200" b="0" kern="1200" dirty="0" smtClean="0">
              <a:solidFill>
                <a:schemeClr val="tx1"/>
              </a:solidFill>
              <a:effectLst/>
              <a:latin typeface="+mn-lt"/>
              <a:ea typeface="+mn-ea"/>
              <a:cs typeface="+mn-cs"/>
            </a:endParaRPr>
          </a:p>
          <a:p>
            <a:r>
              <a:rPr lang="es-ES_tradnl" sz="1200" b="0" i="0" u="none" strike="noStrike" kern="1200" baseline="0" dirty="0" smtClean="0">
                <a:solidFill>
                  <a:schemeClr val="tx1"/>
                </a:solidFill>
                <a:latin typeface="+mn-lt"/>
                <a:ea typeface="+mn-ea"/>
                <a:cs typeface="+mn-cs"/>
              </a:rPr>
              <a:t>• Feria M. Fármacos analgésicos-antitérmicos y antiinflamatorios no esteroideos. Antiartríticos. En: J Flórez. Farmacología Humana. 5ªed. </a:t>
            </a:r>
            <a:r>
              <a:rPr lang="es-ES_tradnl" sz="1200" b="0" i="0" u="none" strike="noStrike" kern="1200" baseline="0" dirty="0" err="1" smtClean="0">
                <a:solidFill>
                  <a:schemeClr val="tx1"/>
                </a:solidFill>
                <a:latin typeface="+mn-lt"/>
                <a:ea typeface="+mn-ea"/>
                <a:cs typeface="+mn-cs"/>
              </a:rPr>
              <a:t>Edc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Elsevier-Masson</a:t>
            </a:r>
            <a:r>
              <a:rPr lang="es-ES_tradnl" sz="1200" b="0" i="0" u="none" strike="noStrike" kern="1200" baseline="0" dirty="0" smtClean="0">
                <a:solidFill>
                  <a:schemeClr val="tx1"/>
                </a:solidFill>
                <a:latin typeface="+mn-lt"/>
                <a:ea typeface="+mn-ea"/>
                <a:cs typeface="+mn-cs"/>
              </a:rPr>
              <a:t> SA Barcelona 2008; 421-456.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smtClean="0">
                <a:solidFill>
                  <a:schemeClr val="tx1"/>
                </a:solidFill>
                <a:latin typeface="+mn-lt"/>
                <a:ea typeface="+mn-ea"/>
                <a:cs typeface="+mn-cs"/>
              </a:rPr>
              <a:t>Lanza FL, Chan FK, </a:t>
            </a:r>
            <a:r>
              <a:rPr lang="es-ES_tradnl" sz="1200" b="0" i="0" u="none" strike="noStrike" kern="1200" baseline="0" dirty="0" err="1" smtClean="0">
                <a:solidFill>
                  <a:schemeClr val="tx1"/>
                </a:solidFill>
                <a:latin typeface="+mn-lt"/>
                <a:ea typeface="+mn-ea"/>
                <a:cs typeface="+mn-cs"/>
              </a:rPr>
              <a:t>Quigley</a:t>
            </a:r>
            <a:r>
              <a:rPr lang="es-ES_tradnl" sz="1200" b="0" i="0" u="none" strike="noStrike" kern="1200" baseline="0" dirty="0" smtClean="0">
                <a:solidFill>
                  <a:schemeClr val="tx1"/>
                </a:solidFill>
                <a:latin typeface="+mn-lt"/>
                <a:ea typeface="+mn-ea"/>
                <a:cs typeface="+mn-cs"/>
              </a:rPr>
              <a:t> EM; </a:t>
            </a:r>
            <a:r>
              <a:rPr lang="es-ES_tradnl" sz="1200" b="0" i="0" u="none" strike="noStrike" kern="1200" baseline="0" dirty="0" err="1" smtClean="0">
                <a:solidFill>
                  <a:schemeClr val="tx1"/>
                </a:solidFill>
                <a:latin typeface="+mn-lt"/>
                <a:ea typeface="+mn-ea"/>
                <a:cs typeface="+mn-cs"/>
              </a:rPr>
              <a:t>Practice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Parameters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Committee</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American </a:t>
            </a:r>
            <a:r>
              <a:rPr lang="es-ES_tradnl" sz="1200" b="0" i="0" u="none" strike="noStrike" kern="1200" baseline="0" dirty="0" err="1" smtClean="0">
                <a:solidFill>
                  <a:schemeClr val="tx1"/>
                </a:solidFill>
                <a:latin typeface="+mn-lt"/>
                <a:ea typeface="+mn-ea"/>
                <a:cs typeface="+mn-cs"/>
              </a:rPr>
              <a:t>College</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Gastroenterology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Guidelines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prevention</a:t>
            </a:r>
            <a:r>
              <a:rPr lang="es-ES_tradnl" sz="1200" b="0" i="0" u="none" strike="noStrike" kern="1200" baseline="0" dirty="0" smtClean="0">
                <a:solidFill>
                  <a:schemeClr val="tx1"/>
                </a:solidFill>
                <a:latin typeface="+mn-lt"/>
                <a:ea typeface="+mn-ea"/>
                <a:cs typeface="+mn-cs"/>
              </a:rPr>
              <a:t> of NSAID-</a:t>
            </a:r>
            <a:r>
              <a:rPr lang="es-ES_tradnl" sz="1200" b="0" i="0" u="none" strike="noStrike" kern="1200" baseline="0" dirty="0" err="1" smtClean="0">
                <a:solidFill>
                  <a:schemeClr val="tx1"/>
                </a:solidFill>
                <a:latin typeface="+mn-lt"/>
                <a:ea typeface="+mn-ea"/>
                <a:cs typeface="+mn-cs"/>
              </a:rPr>
              <a:t>related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ulcer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complications</a:t>
            </a:r>
            <a:r>
              <a:rPr lang="es-ES_tradnl" sz="1200" b="0" i="0" u="none" strike="noStrike" kern="1200" baseline="0" dirty="0" smtClean="0">
                <a:solidFill>
                  <a:schemeClr val="tx1"/>
                </a:solidFill>
                <a:latin typeface="+mn-lt"/>
                <a:ea typeface="+mn-ea"/>
                <a:cs typeface="+mn-cs"/>
              </a:rPr>
              <a:t>. Am J </a:t>
            </a:r>
            <a:r>
              <a:rPr lang="es-ES_tradnl" sz="1200" b="0" i="0" u="none" strike="noStrike" kern="1200" baseline="0" dirty="0" err="1" smtClean="0">
                <a:solidFill>
                  <a:schemeClr val="tx1"/>
                </a:solidFill>
                <a:latin typeface="+mn-lt"/>
                <a:ea typeface="+mn-ea"/>
                <a:cs typeface="+mn-cs"/>
              </a:rPr>
              <a:t>Gastroenterol</a:t>
            </a:r>
            <a:r>
              <a:rPr lang="es-ES_tradnl" sz="1200" b="0" i="0" u="none" strike="noStrike" kern="1200" baseline="0" dirty="0" smtClean="0">
                <a:solidFill>
                  <a:schemeClr val="tx1"/>
                </a:solidFill>
                <a:latin typeface="+mn-lt"/>
                <a:ea typeface="+mn-ea"/>
                <a:cs typeface="+mn-cs"/>
              </a:rPr>
              <a:t> 2009; 104:728- 38.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smtClean="0">
                <a:solidFill>
                  <a:schemeClr val="tx1"/>
                </a:solidFill>
                <a:latin typeface="+mn-lt"/>
                <a:ea typeface="+mn-ea"/>
                <a:cs typeface="+mn-cs"/>
              </a:rPr>
              <a:t>Page J, Henry D. </a:t>
            </a:r>
            <a:r>
              <a:rPr lang="es-ES_tradnl" sz="1200" b="0" i="0" u="none" strike="noStrike" kern="1200" baseline="0" dirty="0" err="1" smtClean="0">
                <a:solidFill>
                  <a:schemeClr val="tx1"/>
                </a:solidFill>
                <a:latin typeface="+mn-lt"/>
                <a:ea typeface="+mn-ea"/>
                <a:cs typeface="+mn-cs"/>
              </a:rPr>
              <a:t>Consumption</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NSAIDs</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development</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Congestive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Heart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Failure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Arch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Intern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Med</a:t>
            </a:r>
            <a:r>
              <a:rPr lang="es-ES_tradnl" sz="1200" b="0" i="0" u="none" strike="noStrike" kern="1200" baseline="0" dirty="0" smtClean="0">
                <a:solidFill>
                  <a:schemeClr val="tx1"/>
                </a:solidFill>
                <a:latin typeface="+mn-lt"/>
                <a:ea typeface="+mn-ea"/>
                <a:cs typeface="+mn-cs"/>
              </a:rPr>
              <a:t> 2000; 160:777-784. </a:t>
            </a:r>
            <a:endParaRPr lang="es-ES_tradnl" sz="1200" b="0" kern="1200" dirty="0">
              <a:solidFill>
                <a:schemeClr val="tx1"/>
              </a:solidFill>
              <a:effectLst/>
              <a:latin typeface="+mn-lt"/>
              <a:ea typeface="+mn-ea"/>
              <a:cs typeface="+mn-cs"/>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20</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44549372"/>
      </p:ext>
    </p:extLst>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sz="1200" b="1" i="0" u="none" strike="noStrike" kern="1200" baseline="0" dirty="0" smtClean="0">
              <a:solidFill>
                <a:schemeClr val="tx1"/>
              </a:solidFill>
              <a:latin typeface="+mn-lt"/>
              <a:ea typeface="+mn-ea"/>
              <a:cs typeface="+mn-cs"/>
            </a:endParaRPr>
          </a:p>
          <a:p>
            <a:pPr>
              <a:buBlip>
                <a:blip r:embed="rId3"/>
              </a:buBlip>
            </a:pPr>
            <a:r>
              <a:rPr lang="es-ES_tradnl" sz="1200" dirty="0" smtClean="0">
                <a:solidFill>
                  <a:schemeClr val="bg1">
                    <a:lumMod val="50000"/>
                  </a:schemeClr>
                </a:solidFill>
                <a:cs typeface="Gotham Book"/>
              </a:rPr>
              <a:t>Analgésico no ácido, cierta afinidad por los tejidos nerviosos, acumulándose en terminaciones nerviosas, inhibiendo la síntesis de prostaglandinas y evitando la sensibilización del </a:t>
            </a:r>
            <a:r>
              <a:rPr lang="es-ES_tradnl" sz="1200" dirty="0" err="1" smtClean="0">
                <a:solidFill>
                  <a:schemeClr val="bg1">
                    <a:lumMod val="50000"/>
                  </a:schemeClr>
                </a:solidFill>
                <a:cs typeface="Gotham Book"/>
              </a:rPr>
              <a:t>nociceptor</a:t>
            </a:r>
            <a:r>
              <a:rPr lang="es-ES_tradnl" sz="1200" dirty="0" smtClean="0">
                <a:solidFill>
                  <a:schemeClr val="bg1">
                    <a:lumMod val="50000"/>
                  </a:schemeClr>
                </a:solidFill>
                <a:cs typeface="Gotham Book"/>
              </a:rPr>
              <a:t>.</a:t>
            </a:r>
          </a:p>
          <a:p>
            <a:pPr>
              <a:buBlip>
                <a:blip r:embed="rId3"/>
              </a:buBlip>
            </a:pPr>
            <a:r>
              <a:rPr lang="es-ES_tradnl" sz="1200" dirty="0" smtClean="0">
                <a:solidFill>
                  <a:schemeClr val="bg1">
                    <a:lumMod val="50000"/>
                  </a:schemeClr>
                </a:solidFill>
                <a:cs typeface="Gotham Book"/>
              </a:rPr>
              <a:t>Actúa sobre receptores </a:t>
            </a:r>
            <a:r>
              <a:rPr lang="es-ES_tradnl" sz="1200" dirty="0" err="1" smtClean="0">
                <a:solidFill>
                  <a:schemeClr val="bg1">
                    <a:lumMod val="50000"/>
                  </a:schemeClr>
                </a:solidFill>
                <a:cs typeface="Gotham Book"/>
              </a:rPr>
              <a:t>opioides</a:t>
            </a:r>
            <a:r>
              <a:rPr lang="es-ES_tradnl" sz="1200" dirty="0" smtClean="0">
                <a:solidFill>
                  <a:schemeClr val="bg1">
                    <a:lumMod val="50000"/>
                  </a:schemeClr>
                </a:solidFill>
                <a:cs typeface="Gotham Book"/>
              </a:rPr>
              <a:t> </a:t>
            </a:r>
            <a:r>
              <a:rPr lang="es-ES_tradnl" sz="1200" dirty="0" err="1" smtClean="0">
                <a:solidFill>
                  <a:schemeClr val="bg1">
                    <a:lumMod val="50000"/>
                  </a:schemeClr>
                </a:solidFill>
                <a:cs typeface="Gotham Book"/>
              </a:rPr>
              <a:t>presinápticos</a:t>
            </a:r>
            <a:r>
              <a:rPr lang="es-ES_tradnl" sz="1200" dirty="0" smtClean="0">
                <a:solidFill>
                  <a:schemeClr val="bg1">
                    <a:lumMod val="50000"/>
                  </a:schemeClr>
                </a:solidFill>
                <a:cs typeface="Gotham Book"/>
              </a:rPr>
              <a:t> periféricos, con menor actividad que morfina, a la cual potencia.</a:t>
            </a:r>
          </a:p>
          <a:p>
            <a:pPr>
              <a:buBlip>
                <a:blip r:embed="rId3"/>
              </a:buBlip>
            </a:pPr>
            <a:r>
              <a:rPr lang="es-ES_tradnl" sz="1200" dirty="0" smtClean="0">
                <a:solidFill>
                  <a:schemeClr val="bg1">
                    <a:lumMod val="50000"/>
                  </a:schemeClr>
                </a:solidFill>
                <a:cs typeface="Gotham Book"/>
              </a:rPr>
              <a:t>Modifica los umbrales de las fibras aferentes finas </a:t>
            </a:r>
            <a:r>
              <a:rPr lang="es-ES_tradnl" sz="1200" dirty="0" err="1" smtClean="0">
                <a:solidFill>
                  <a:schemeClr val="bg1">
                    <a:lumMod val="50000"/>
                  </a:schemeClr>
                </a:solidFill>
                <a:cs typeface="Gotham Book"/>
              </a:rPr>
              <a:t>mielinizadas</a:t>
            </a:r>
            <a:r>
              <a:rPr lang="es-ES_tradnl" sz="1200" dirty="0" smtClean="0">
                <a:solidFill>
                  <a:schemeClr val="bg1">
                    <a:lumMod val="50000"/>
                  </a:schemeClr>
                </a:solidFill>
                <a:cs typeface="Gotham Book"/>
              </a:rPr>
              <a:t> (</a:t>
            </a:r>
            <a:r>
              <a:rPr lang="es-ES_tradnl" sz="1200" dirty="0" err="1" smtClean="0">
                <a:solidFill>
                  <a:schemeClr val="bg1">
                    <a:lumMod val="50000"/>
                  </a:schemeClr>
                </a:solidFill>
                <a:cs typeface="Gotham Book"/>
              </a:rPr>
              <a:t>Aδ</a:t>
            </a:r>
            <a:r>
              <a:rPr lang="es-ES_tradnl" sz="1200" dirty="0" smtClean="0">
                <a:solidFill>
                  <a:schemeClr val="bg1">
                    <a:lumMod val="50000"/>
                  </a:schemeClr>
                </a:solidFill>
                <a:cs typeface="Gotham Book"/>
              </a:rPr>
              <a:t>), pero sobre todo por su acción sobre la médula espinal. </a:t>
            </a:r>
          </a:p>
          <a:p>
            <a:pPr>
              <a:buBlip>
                <a:blip r:embed="rId3"/>
              </a:buBlip>
            </a:pPr>
            <a:r>
              <a:rPr lang="es-ES_tradnl" sz="1200" dirty="0" smtClean="0">
                <a:solidFill>
                  <a:schemeClr val="bg1">
                    <a:lumMod val="50000"/>
                  </a:schemeClr>
                </a:solidFill>
                <a:cs typeface="Gotham Book"/>
              </a:rPr>
              <a:t>Deprime marcadamente la actividad en los axones ascendentes medulares, pero produciendo analgesia al activar la inhibición descendente cerebral</a:t>
            </a:r>
            <a:endParaRPr lang="es-ES_tradnl" sz="1200" b="1" i="0" u="none" strike="noStrike" kern="1200" baseline="0" dirty="0" smtClean="0">
              <a:solidFill>
                <a:schemeClr val="tx1"/>
              </a:solidFill>
              <a:latin typeface="+mn-lt"/>
              <a:ea typeface="+mn-ea"/>
              <a:cs typeface="+mn-cs"/>
            </a:endParaRPr>
          </a:p>
          <a:p>
            <a:endParaRPr lang="es-ES_tradnl" sz="1200" b="1" i="0" u="none" strike="noStrike" kern="1200" baseline="0" dirty="0" smtClean="0">
              <a:solidFill>
                <a:schemeClr val="tx1"/>
              </a:solidFill>
              <a:latin typeface="+mn-lt"/>
              <a:ea typeface="+mn-ea"/>
              <a:cs typeface="+mn-cs"/>
            </a:endParaRPr>
          </a:p>
          <a:p>
            <a:endParaRPr lang="es-ES_tradnl" sz="1200" b="1" i="0" u="none" strike="noStrike" kern="1200" baseline="0" dirty="0" smtClean="0">
              <a:solidFill>
                <a:schemeClr val="tx1"/>
              </a:solidFill>
              <a:latin typeface="+mn-lt"/>
              <a:ea typeface="+mn-ea"/>
              <a:cs typeface="+mn-cs"/>
            </a:endParaRPr>
          </a:p>
          <a:p>
            <a:endParaRPr lang="es-ES_tradnl" sz="1200" b="1" i="0" u="none" strike="noStrike" kern="1200" baseline="0" dirty="0" smtClean="0">
              <a:solidFill>
                <a:schemeClr val="tx1"/>
              </a:solidFill>
              <a:latin typeface="+mn-lt"/>
              <a:ea typeface="+mn-ea"/>
              <a:cs typeface="+mn-cs"/>
            </a:endParaRPr>
          </a:p>
          <a:p>
            <a:r>
              <a:rPr lang="es-ES_tradnl" sz="1200" b="1" i="0" u="none" strike="noStrike" kern="1200" baseline="0" dirty="0" smtClean="0">
                <a:solidFill>
                  <a:schemeClr val="tx1"/>
                </a:solidFill>
                <a:latin typeface="+mn-lt"/>
                <a:ea typeface="+mn-ea"/>
                <a:cs typeface="+mn-cs"/>
              </a:rPr>
              <a:t>Bibliografía </a:t>
            </a:r>
          </a:p>
          <a:p>
            <a:endParaRPr lang="es-ES_tradnl" sz="1200" b="0" kern="1200" dirty="0" smtClean="0">
              <a:solidFill>
                <a:schemeClr val="tx1"/>
              </a:solidFill>
              <a:effectLst/>
              <a:latin typeface="+mn-lt"/>
              <a:ea typeface="+mn-ea"/>
              <a:cs typeface="+mn-cs"/>
            </a:endParaRPr>
          </a:p>
          <a:p>
            <a:r>
              <a:rPr lang="es-ES_tradnl" sz="1200" b="0" i="0" u="none" strike="noStrike" kern="1200" baseline="0" dirty="0" smtClean="0">
                <a:solidFill>
                  <a:schemeClr val="tx1"/>
                </a:solidFill>
                <a:latin typeface="+mn-lt"/>
                <a:ea typeface="+mn-ea"/>
                <a:cs typeface="+mn-cs"/>
              </a:rPr>
              <a:t>• Scottish </a:t>
            </a:r>
            <a:r>
              <a:rPr lang="es-ES_tradnl" sz="1200" b="0" i="0" u="none" strike="noStrike" kern="1200" baseline="0" dirty="0" err="1" smtClean="0">
                <a:solidFill>
                  <a:schemeClr val="tx1"/>
                </a:solidFill>
                <a:latin typeface="+mn-lt"/>
                <a:ea typeface="+mn-ea"/>
                <a:cs typeface="+mn-cs"/>
              </a:rPr>
              <a:t>Intercollegiate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Guidelines</a:t>
            </a:r>
            <a:r>
              <a:rPr lang="es-ES_tradnl" sz="1200" b="0" i="0" u="none" strike="noStrike" kern="1200" baseline="0" dirty="0" smtClean="0">
                <a:solidFill>
                  <a:schemeClr val="tx1"/>
                </a:solidFill>
                <a:latin typeface="+mn-lt"/>
                <a:ea typeface="+mn-ea"/>
                <a:cs typeface="+mn-cs"/>
              </a:rPr>
              <a:t> Network (SIGN). Control of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adults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national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clinical</a:t>
            </a:r>
            <a:r>
              <a:rPr lang="es-ES_tradnl" sz="1200" b="0" i="0" u="none" strike="noStrike" kern="1200" baseline="0" dirty="0" smtClean="0">
                <a:solidFill>
                  <a:schemeClr val="tx1"/>
                </a:solidFill>
                <a:latin typeface="+mn-lt"/>
                <a:ea typeface="+mn-ea"/>
                <a:cs typeface="+mn-cs"/>
              </a:rPr>
              <a:t> guide-line. Edinburgh: SIGN; 2008. </a:t>
            </a:r>
            <a:r>
              <a:rPr lang="es-ES_tradnl" sz="1200" b="0" i="0" u="none" strike="noStrike" kern="1200" baseline="0" dirty="0" err="1" smtClean="0">
                <a:solidFill>
                  <a:schemeClr val="tx1"/>
                </a:solidFill>
                <a:latin typeface="+mn-lt"/>
                <a:ea typeface="+mn-ea"/>
                <a:cs typeface="+mn-cs"/>
              </a:rPr>
              <a:t>Report</a:t>
            </a:r>
            <a:r>
              <a:rPr lang="es-ES_tradnl" sz="1200" b="0" i="0" u="none" strike="noStrike" kern="1200" baseline="0" dirty="0" smtClean="0">
                <a:solidFill>
                  <a:schemeClr val="tx1"/>
                </a:solidFill>
                <a:latin typeface="+mn-lt"/>
                <a:ea typeface="+mn-ea"/>
                <a:cs typeface="+mn-cs"/>
              </a:rPr>
              <a:t> No.: 106. Disponible en: http://</a:t>
            </a:r>
            <a:r>
              <a:rPr lang="es-ES_tradnl" sz="1200" b="0" i="0" u="none" strike="noStrike" kern="1200" baseline="0" dirty="0" err="1" smtClean="0">
                <a:solidFill>
                  <a:schemeClr val="tx1"/>
                </a:solidFill>
                <a:latin typeface="+mn-lt"/>
                <a:ea typeface="+mn-ea"/>
                <a:cs typeface="+mn-cs"/>
              </a:rPr>
              <a:t>sign.ac.uk</a:t>
            </a:r>
            <a:r>
              <a:rPr lang="es-ES_tradnl" sz="1200" b="0" i="0" u="none" strike="noStrike" kern="1200" baseline="0" dirty="0" smtClean="0">
                <a:solidFill>
                  <a:schemeClr val="tx1"/>
                </a:solidFill>
                <a:latin typeface="+mn-lt"/>
                <a:ea typeface="+mn-ea"/>
                <a:cs typeface="+mn-cs"/>
              </a:rPr>
              <a:t>/</a:t>
            </a:r>
            <a:r>
              <a:rPr lang="es-ES_tradnl" sz="1200" b="0" i="0" u="none" strike="noStrike" kern="1200" baseline="0" dirty="0" err="1" smtClean="0">
                <a:solidFill>
                  <a:schemeClr val="tx1"/>
                </a:solidFill>
                <a:latin typeface="+mn-lt"/>
                <a:ea typeface="+mn-ea"/>
                <a:cs typeface="+mn-cs"/>
              </a:rPr>
              <a:t>guidelines</a:t>
            </a:r>
            <a:r>
              <a:rPr lang="es-ES_tradnl" sz="1200" b="0" i="0" u="none" strike="noStrike" kern="1200" baseline="0" dirty="0" smtClean="0">
                <a:solidFill>
                  <a:schemeClr val="tx1"/>
                </a:solidFill>
                <a:latin typeface="+mn-lt"/>
                <a:ea typeface="+mn-ea"/>
                <a:cs typeface="+mn-cs"/>
              </a:rPr>
              <a:t>/</a:t>
            </a:r>
            <a:r>
              <a:rPr lang="es-ES_tradnl" sz="1200" b="0" i="0" u="none" strike="noStrike" kern="1200" baseline="0" dirty="0" err="1" smtClean="0">
                <a:solidFill>
                  <a:schemeClr val="tx1"/>
                </a:solidFill>
                <a:latin typeface="+mn-lt"/>
                <a:ea typeface="+mn-ea"/>
                <a:cs typeface="+mn-cs"/>
              </a:rPr>
              <a:t>fulltext</a:t>
            </a:r>
            <a:r>
              <a:rPr lang="es-ES_tradnl" sz="1200" b="0" i="0" u="none" strike="noStrike" kern="1200" baseline="0" dirty="0" smtClean="0">
                <a:solidFill>
                  <a:schemeClr val="tx1"/>
                </a:solidFill>
                <a:latin typeface="+mn-lt"/>
                <a:ea typeface="+mn-ea"/>
                <a:cs typeface="+mn-cs"/>
              </a:rPr>
              <a:t>/106/ </a:t>
            </a:r>
            <a:r>
              <a:rPr lang="es-ES_tradnl" sz="1200" b="0" i="0" u="none" strike="noStrike" kern="1200" baseline="0" dirty="0" err="1" smtClean="0">
                <a:solidFill>
                  <a:schemeClr val="tx1"/>
                </a:solidFill>
                <a:latin typeface="+mn-lt"/>
                <a:ea typeface="+mn-ea"/>
                <a:cs typeface="+mn-cs"/>
              </a:rPr>
              <a:t>index.html</a:t>
            </a:r>
            <a:r>
              <a:rPr lang="es-ES_tradnl" sz="1200" b="0" i="0" u="none" strike="noStrike" kern="1200" baseline="0" dirty="0" smtClean="0">
                <a:solidFill>
                  <a:schemeClr val="tx1"/>
                </a:solidFill>
                <a:latin typeface="+mn-lt"/>
                <a:ea typeface="+mn-ea"/>
                <a:cs typeface="+mn-cs"/>
              </a:rPr>
              <a:t>. </a:t>
            </a:r>
          </a:p>
          <a:p>
            <a:r>
              <a:rPr lang="es-ES_tradnl" sz="1200" b="0" i="0" u="none" strike="noStrike" kern="1200" baseline="0" dirty="0" smtClean="0">
                <a:solidFill>
                  <a:schemeClr val="tx1"/>
                </a:solidFill>
                <a:effectLst/>
                <a:latin typeface="+mn-lt"/>
                <a:ea typeface="+mn-ea"/>
                <a:cs typeface="+mn-cs"/>
              </a:rPr>
              <a:t>• </a:t>
            </a:r>
            <a:r>
              <a:rPr lang="es-ES_tradnl" sz="1200" b="0" i="0" u="none" strike="noStrike" kern="1200" baseline="0" dirty="0" err="1" smtClean="0">
                <a:solidFill>
                  <a:schemeClr val="tx1"/>
                </a:solidFill>
                <a:latin typeface="+mn-lt"/>
                <a:ea typeface="+mn-ea"/>
                <a:cs typeface="+mn-cs"/>
              </a:rPr>
              <a:t>Virizuela</a:t>
            </a:r>
            <a:r>
              <a:rPr lang="es-ES_tradnl" sz="1200" b="0" i="0" u="none" strike="noStrike" kern="1200" baseline="0" dirty="0" smtClean="0">
                <a:solidFill>
                  <a:schemeClr val="tx1"/>
                </a:solidFill>
                <a:latin typeface="+mn-lt"/>
                <a:ea typeface="+mn-ea"/>
                <a:cs typeface="+mn-cs"/>
              </a:rPr>
              <a:t> JA, Escobar Y, </a:t>
            </a:r>
            <a:r>
              <a:rPr lang="es-ES_tradnl" sz="1200" b="0" i="0" u="none" strike="noStrike" kern="1200" baseline="0" dirty="0" err="1" smtClean="0">
                <a:solidFill>
                  <a:schemeClr val="tx1"/>
                </a:solidFill>
                <a:latin typeface="+mn-lt"/>
                <a:ea typeface="+mn-ea"/>
                <a:cs typeface="+mn-cs"/>
              </a:rPr>
              <a:t>Cassinello</a:t>
            </a:r>
            <a:r>
              <a:rPr lang="es-ES_tradnl" sz="1200" b="0" i="0" u="none" strike="noStrike" kern="1200" baseline="0" dirty="0" smtClean="0">
                <a:solidFill>
                  <a:schemeClr val="tx1"/>
                </a:solidFill>
                <a:latin typeface="+mn-lt"/>
                <a:ea typeface="+mn-ea"/>
                <a:cs typeface="+mn-cs"/>
              </a:rPr>
              <a:t> J, Borrega P. </a:t>
            </a:r>
            <a:r>
              <a:rPr lang="es-ES_tradnl" sz="1200" b="0" i="0" u="none" strike="noStrike" kern="1200" baseline="0" dirty="0" err="1" smtClean="0">
                <a:solidFill>
                  <a:schemeClr val="tx1"/>
                </a:solidFill>
                <a:latin typeface="+mn-lt"/>
                <a:ea typeface="+mn-ea"/>
                <a:cs typeface="+mn-cs"/>
              </a:rPr>
              <a:t>Treatment</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Spanish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Society</a:t>
            </a:r>
            <a:r>
              <a:rPr lang="es-ES_tradnl" sz="1200" b="0" i="0" u="none" strike="noStrike" kern="1200" baseline="0" dirty="0" smtClean="0">
                <a:solidFill>
                  <a:schemeClr val="tx1"/>
                </a:solidFill>
                <a:latin typeface="+mn-lt"/>
                <a:ea typeface="+mn-ea"/>
                <a:cs typeface="+mn-cs"/>
              </a:rPr>
              <a:t> of Medical </a:t>
            </a:r>
            <a:r>
              <a:rPr lang="es-ES_tradnl" sz="1200" b="0" i="0" u="none" strike="noStrike" kern="1200" baseline="0" dirty="0" err="1" smtClean="0">
                <a:solidFill>
                  <a:schemeClr val="tx1"/>
                </a:solidFill>
                <a:latin typeface="+mn-lt"/>
                <a:ea typeface="+mn-ea"/>
                <a:cs typeface="+mn-cs"/>
              </a:rPr>
              <a:t>Oncology</a:t>
            </a:r>
            <a:r>
              <a:rPr lang="es-ES_tradnl" sz="1200" b="0" i="0" u="none" strike="noStrike" kern="1200" baseline="0" dirty="0" smtClean="0">
                <a:solidFill>
                  <a:schemeClr val="tx1"/>
                </a:solidFill>
                <a:latin typeface="+mn-lt"/>
                <a:ea typeface="+mn-ea"/>
                <a:cs typeface="+mn-cs"/>
              </a:rPr>
              <a:t> (SEOM) </a:t>
            </a:r>
            <a:r>
              <a:rPr lang="es-ES_tradnl" sz="1200" b="0" i="0" u="none" strike="noStrike" kern="1200" baseline="0" dirty="0" err="1" smtClean="0">
                <a:solidFill>
                  <a:schemeClr val="tx1"/>
                </a:solidFill>
                <a:latin typeface="+mn-lt"/>
                <a:ea typeface="+mn-ea"/>
                <a:cs typeface="+mn-cs"/>
              </a:rPr>
              <a:t>recommendations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clinical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practice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Clin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Transl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Oncol</a:t>
            </a:r>
            <a:r>
              <a:rPr lang="es-ES_tradnl" sz="1200" b="0" i="0" u="none" strike="noStrike" kern="1200" baseline="0" dirty="0" smtClean="0">
                <a:solidFill>
                  <a:schemeClr val="tx1"/>
                </a:solidFill>
                <a:latin typeface="+mn-lt"/>
                <a:ea typeface="+mn-ea"/>
                <a:cs typeface="+mn-cs"/>
              </a:rPr>
              <a:t> 2012; 14:499-504.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Ripamonti</a:t>
            </a:r>
            <a:r>
              <a:rPr lang="es-ES_tradnl" sz="1200" b="0" i="0" u="none" strike="noStrike" kern="1200" baseline="0" dirty="0" smtClean="0">
                <a:solidFill>
                  <a:schemeClr val="tx1"/>
                </a:solidFill>
                <a:latin typeface="+mn-lt"/>
                <a:ea typeface="+mn-ea"/>
                <a:cs typeface="+mn-cs"/>
              </a:rPr>
              <a:t> CI, </a:t>
            </a:r>
            <a:r>
              <a:rPr lang="es-ES_tradnl" sz="1200" b="0" i="0" u="none" strike="noStrike" kern="1200" baseline="0" dirty="0" err="1" smtClean="0">
                <a:solidFill>
                  <a:schemeClr val="tx1"/>
                </a:solidFill>
                <a:latin typeface="+mn-lt"/>
                <a:ea typeface="+mn-ea"/>
                <a:cs typeface="+mn-cs"/>
              </a:rPr>
              <a:t>Santini</a:t>
            </a:r>
            <a:r>
              <a:rPr lang="es-ES_tradnl" sz="1200" b="0" i="0" u="none" strike="noStrike" kern="1200" baseline="0" dirty="0" smtClean="0">
                <a:solidFill>
                  <a:schemeClr val="tx1"/>
                </a:solidFill>
                <a:latin typeface="+mn-lt"/>
                <a:ea typeface="+mn-ea"/>
                <a:cs typeface="+mn-cs"/>
              </a:rPr>
              <a:t> D, </a:t>
            </a:r>
            <a:r>
              <a:rPr lang="es-ES_tradnl" sz="1200" b="0" i="0" u="none" strike="noStrike" kern="1200" baseline="0" dirty="0" err="1" smtClean="0">
                <a:solidFill>
                  <a:schemeClr val="tx1"/>
                </a:solidFill>
                <a:latin typeface="+mn-lt"/>
                <a:ea typeface="+mn-ea"/>
                <a:cs typeface="+mn-cs"/>
              </a:rPr>
              <a:t>Maranzano</a:t>
            </a:r>
            <a:r>
              <a:rPr lang="es-ES_tradnl" sz="1200" b="0" i="0" u="none" strike="noStrike" kern="1200" baseline="0" dirty="0" smtClean="0">
                <a:solidFill>
                  <a:schemeClr val="tx1"/>
                </a:solidFill>
                <a:latin typeface="+mn-lt"/>
                <a:ea typeface="+mn-ea"/>
                <a:cs typeface="+mn-cs"/>
              </a:rPr>
              <a:t> E, Berti M, </a:t>
            </a:r>
            <a:r>
              <a:rPr lang="es-ES_tradnl" sz="1200" b="0" i="0" u="none" strike="noStrike" kern="1200" baseline="0" dirty="0" err="1" smtClean="0">
                <a:solidFill>
                  <a:schemeClr val="tx1"/>
                </a:solidFill>
                <a:latin typeface="+mn-lt"/>
                <a:ea typeface="+mn-ea"/>
                <a:cs typeface="+mn-cs"/>
              </a:rPr>
              <a:t>Roila</a:t>
            </a:r>
            <a:r>
              <a:rPr lang="es-ES_tradnl" sz="1200" b="0" i="0" u="none" strike="noStrike" kern="1200" baseline="0" dirty="0" smtClean="0">
                <a:solidFill>
                  <a:schemeClr val="tx1"/>
                </a:solidFill>
                <a:latin typeface="+mn-lt"/>
                <a:ea typeface="+mn-ea"/>
                <a:cs typeface="+mn-cs"/>
              </a:rPr>
              <a:t> F. Mana-</a:t>
            </a:r>
            <a:r>
              <a:rPr lang="es-ES_tradnl" sz="1200" b="0" i="0" u="none" strike="noStrike" kern="1200" baseline="0" dirty="0" err="1" smtClean="0">
                <a:solidFill>
                  <a:schemeClr val="tx1"/>
                </a:solidFill>
                <a:latin typeface="+mn-lt"/>
                <a:ea typeface="+mn-ea"/>
                <a:cs typeface="+mn-cs"/>
              </a:rPr>
              <a:t>gement</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ESMO </a:t>
            </a:r>
            <a:r>
              <a:rPr lang="es-ES_tradnl" sz="1200" b="0" i="0" u="none" strike="noStrike" kern="1200" baseline="0" dirty="0" err="1" smtClean="0">
                <a:solidFill>
                  <a:schemeClr val="tx1"/>
                </a:solidFill>
                <a:latin typeface="+mn-lt"/>
                <a:ea typeface="+mn-ea"/>
                <a:cs typeface="+mn-cs"/>
              </a:rPr>
              <a:t>Clinical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Practice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Guidelines</a:t>
            </a:r>
            <a:r>
              <a:rPr lang="es-ES_tradnl" sz="1200" b="0" i="0" u="none" strike="noStrike" kern="1200" baseline="0" dirty="0" smtClean="0">
                <a:solidFill>
                  <a:schemeClr val="tx1"/>
                </a:solidFill>
                <a:latin typeface="+mn-lt"/>
                <a:ea typeface="+mn-ea"/>
                <a:cs typeface="+mn-cs"/>
              </a:rPr>
              <a:t>. Ann </a:t>
            </a:r>
            <a:r>
              <a:rPr lang="es-ES_tradnl" sz="1200" b="0" i="0" u="none" strike="noStrike" kern="1200" baseline="0" dirty="0" err="1" smtClean="0">
                <a:solidFill>
                  <a:schemeClr val="tx1"/>
                </a:solidFill>
                <a:latin typeface="+mn-lt"/>
                <a:ea typeface="+mn-ea"/>
                <a:cs typeface="+mn-cs"/>
              </a:rPr>
              <a:t>Oncol</a:t>
            </a:r>
            <a:r>
              <a:rPr lang="es-ES_tradnl" sz="1200" b="0" i="0" u="none" strike="noStrike" kern="1200" baseline="0" dirty="0" smtClean="0">
                <a:solidFill>
                  <a:schemeClr val="tx1"/>
                </a:solidFill>
                <a:latin typeface="+mn-lt"/>
                <a:ea typeface="+mn-ea"/>
                <a:cs typeface="+mn-cs"/>
              </a:rPr>
              <a:t> 2012; 23 Suppl7, vii139-54. </a:t>
            </a:r>
          </a:p>
          <a:p>
            <a:r>
              <a:rPr lang="es-ES_tradnl" sz="1200" b="0" i="0" u="none" strike="noStrike" kern="1200" baseline="0" dirty="0" err="1" smtClean="0">
                <a:solidFill>
                  <a:schemeClr val="tx1"/>
                </a:solidFill>
                <a:latin typeface="+mn-lt"/>
                <a:ea typeface="+mn-ea"/>
                <a:cs typeface="+mn-cs"/>
              </a:rPr>
              <a:t>McNicol</a:t>
            </a:r>
            <a:r>
              <a:rPr lang="es-ES_tradnl" sz="1200" b="0" i="0" u="none" strike="noStrike" kern="1200" baseline="0" dirty="0" smtClean="0">
                <a:solidFill>
                  <a:schemeClr val="tx1"/>
                </a:solidFill>
                <a:latin typeface="+mn-lt"/>
                <a:ea typeface="+mn-ea"/>
                <a:cs typeface="+mn-cs"/>
              </a:rPr>
              <a:t> E, </a:t>
            </a:r>
            <a:r>
              <a:rPr lang="es-ES_tradnl" sz="1200" b="0" i="0" u="none" strike="noStrike" kern="1200" baseline="0" dirty="0" err="1" smtClean="0">
                <a:solidFill>
                  <a:schemeClr val="tx1"/>
                </a:solidFill>
                <a:latin typeface="+mn-lt"/>
                <a:ea typeface="+mn-ea"/>
                <a:cs typeface="+mn-cs"/>
              </a:rPr>
              <a:t>Strassels</a:t>
            </a:r>
            <a:r>
              <a:rPr lang="es-ES_tradnl" sz="1200" b="0" i="0" u="none" strike="noStrike" kern="1200" baseline="0" dirty="0" smtClean="0">
                <a:solidFill>
                  <a:schemeClr val="tx1"/>
                </a:solidFill>
                <a:latin typeface="+mn-lt"/>
                <a:ea typeface="+mn-ea"/>
                <a:cs typeface="+mn-cs"/>
              </a:rPr>
              <a:t> S, Goudas L, </a:t>
            </a:r>
            <a:r>
              <a:rPr lang="es-ES_tradnl" sz="1200" b="0" i="0" u="none" strike="noStrike" kern="1200" baseline="0" dirty="0" err="1" smtClean="0">
                <a:solidFill>
                  <a:schemeClr val="tx1"/>
                </a:solidFill>
                <a:latin typeface="+mn-lt"/>
                <a:ea typeface="+mn-ea"/>
                <a:cs typeface="+mn-cs"/>
              </a:rPr>
              <a:t>Lau</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Carr</a:t>
            </a:r>
            <a:r>
              <a:rPr lang="es-ES_tradnl" sz="1200" b="0" i="0" u="none" strike="noStrike" kern="1200" baseline="0" dirty="0" smtClean="0">
                <a:solidFill>
                  <a:schemeClr val="tx1"/>
                </a:solidFill>
                <a:latin typeface="+mn-lt"/>
                <a:ea typeface="+mn-ea"/>
                <a:cs typeface="+mn-cs"/>
              </a:rPr>
              <a:t> D. </a:t>
            </a:r>
            <a:r>
              <a:rPr lang="es-ES_tradnl" sz="1200" b="0" i="0" u="none" strike="noStrike" kern="1200" baseline="0" dirty="0" err="1" smtClean="0">
                <a:solidFill>
                  <a:schemeClr val="tx1"/>
                </a:solidFill>
                <a:latin typeface="+mn-lt"/>
                <a:ea typeface="+mn-ea"/>
                <a:cs typeface="+mn-cs"/>
              </a:rPr>
              <a:t>Nonsteroidal</a:t>
            </a:r>
            <a:r>
              <a:rPr lang="es-ES_tradnl" sz="1200" b="0" i="0" u="none" strike="noStrike" kern="1200" baseline="0" dirty="0" smtClean="0">
                <a:solidFill>
                  <a:schemeClr val="tx1"/>
                </a:solidFill>
                <a:latin typeface="+mn-lt"/>
                <a:ea typeface="+mn-ea"/>
                <a:cs typeface="+mn-cs"/>
              </a:rPr>
              <a:t> anti-</a:t>
            </a:r>
            <a:r>
              <a:rPr lang="es-ES_tradnl" sz="1200" b="0" i="0" u="none" strike="noStrike" kern="1200" baseline="0" dirty="0" err="1" smtClean="0">
                <a:solidFill>
                  <a:schemeClr val="tx1"/>
                </a:solidFill>
                <a:latin typeface="+mn-lt"/>
                <a:ea typeface="+mn-ea"/>
                <a:cs typeface="+mn-cs"/>
              </a:rPr>
              <a:t>inflamatory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drugs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alone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combined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opioids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systematic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review</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Clin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Oncol</a:t>
            </a:r>
            <a:r>
              <a:rPr lang="es-ES_tradnl" sz="1200" b="0" i="0" u="none" strike="noStrike" kern="1200" baseline="0" dirty="0" smtClean="0">
                <a:solidFill>
                  <a:schemeClr val="tx1"/>
                </a:solidFill>
                <a:latin typeface="+mn-lt"/>
                <a:ea typeface="+mn-ea"/>
                <a:cs typeface="+mn-cs"/>
              </a:rPr>
              <a:t> 2004; 22:1975-92.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smtClean="0">
                <a:solidFill>
                  <a:schemeClr val="tx1"/>
                </a:solidFill>
                <a:latin typeface="+mn-lt"/>
                <a:ea typeface="+mn-ea"/>
                <a:cs typeface="+mn-cs"/>
              </a:rPr>
              <a:t>Mercadante S, </a:t>
            </a:r>
            <a:r>
              <a:rPr lang="es-ES_tradnl" sz="1200" b="0" i="0" u="none" strike="noStrike" kern="1200" baseline="0" dirty="0" err="1" smtClean="0">
                <a:solidFill>
                  <a:schemeClr val="tx1"/>
                </a:solidFill>
                <a:latin typeface="+mn-lt"/>
                <a:ea typeface="+mn-ea"/>
                <a:cs typeface="+mn-cs"/>
              </a:rPr>
              <a:t>Giarratano</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long</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winding</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road</a:t>
            </a:r>
            <a:r>
              <a:rPr lang="es-ES_tradnl" sz="1200" b="0" i="0" u="none" strike="noStrike" kern="1200" baseline="0" dirty="0" smtClean="0">
                <a:solidFill>
                  <a:schemeClr val="tx1"/>
                </a:solidFill>
                <a:latin typeface="+mn-lt"/>
                <a:ea typeface="+mn-ea"/>
                <a:cs typeface="+mn-cs"/>
              </a:rPr>
              <a:t> of non </a:t>
            </a:r>
            <a:r>
              <a:rPr lang="es-ES_tradnl" sz="1200" b="0" i="0" u="none" strike="noStrike" kern="1200" baseline="0" dirty="0" err="1" smtClean="0">
                <a:solidFill>
                  <a:schemeClr val="tx1"/>
                </a:solidFill>
                <a:latin typeface="+mn-lt"/>
                <a:ea typeface="+mn-ea"/>
                <a:cs typeface="+mn-cs"/>
              </a:rPr>
              <a:t>steroidal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antinflammatory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drugs</a:t>
            </a:r>
            <a:r>
              <a:rPr lang="es-ES_tradnl" sz="1200" b="0" i="0" u="none" strike="noStrike" kern="1200" baseline="0" dirty="0" smtClean="0">
                <a:solidFill>
                  <a:schemeClr val="tx1"/>
                </a:solidFill>
                <a:latin typeface="+mn-lt"/>
                <a:ea typeface="+mn-ea"/>
                <a:cs typeface="+mn-cs"/>
              </a:rPr>
              <a:t> and paracetamol in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management</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critical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review</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Crit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Rev</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Oncol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Hematol</a:t>
            </a:r>
            <a:r>
              <a:rPr lang="es-ES_tradnl" sz="1200" b="0" i="0" u="none" strike="noStrike" kern="1200" baseline="0" dirty="0" smtClean="0">
                <a:solidFill>
                  <a:schemeClr val="tx1"/>
                </a:solidFill>
                <a:latin typeface="+mn-lt"/>
                <a:ea typeface="+mn-ea"/>
                <a:cs typeface="+mn-cs"/>
              </a:rPr>
              <a:t>. 2013; 87:140-5. </a:t>
            </a:r>
            <a:endParaRPr lang="es-ES_tradnl" sz="1200" b="0" kern="1200" dirty="0">
              <a:solidFill>
                <a:schemeClr val="tx1"/>
              </a:solidFill>
              <a:effectLst/>
              <a:latin typeface="+mn-lt"/>
              <a:ea typeface="+mn-ea"/>
              <a:cs typeface="+mn-cs"/>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21</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44549372"/>
      </p:ext>
    </p:extLst>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1" i="0" u="none" strike="noStrike" kern="1200" baseline="0" dirty="0" smtClean="0">
                <a:solidFill>
                  <a:schemeClr val="tx1"/>
                </a:solidFill>
                <a:latin typeface="+mn-lt"/>
                <a:ea typeface="+mn-ea"/>
                <a:cs typeface="+mn-cs"/>
              </a:rPr>
              <a:t>Bibliografía </a:t>
            </a:r>
          </a:p>
          <a:p>
            <a:endParaRPr lang="es-ES_tradnl" sz="1200" b="0" kern="1200" dirty="0" smtClean="0">
              <a:solidFill>
                <a:schemeClr val="tx1"/>
              </a:solidFill>
              <a:effectLst/>
              <a:latin typeface="+mn-lt"/>
              <a:ea typeface="+mn-ea"/>
              <a:cs typeface="+mn-cs"/>
            </a:endParaRPr>
          </a:p>
          <a:p>
            <a:r>
              <a:rPr lang="es-ES_tradnl" sz="1200" b="0" i="0" u="none" strike="noStrike" kern="1200" baseline="0" dirty="0" smtClean="0">
                <a:solidFill>
                  <a:schemeClr val="tx1"/>
                </a:solidFill>
                <a:latin typeface="+mn-lt"/>
                <a:ea typeface="+mn-ea"/>
                <a:cs typeface="+mn-cs"/>
              </a:rPr>
              <a:t>• Moore A, Collins S, Carroll D, </a:t>
            </a:r>
            <a:r>
              <a:rPr lang="es-ES_tradnl" sz="1200" b="0" i="0" u="none" strike="noStrike" kern="1200" baseline="0" dirty="0" err="1" smtClean="0">
                <a:solidFill>
                  <a:schemeClr val="tx1"/>
                </a:solidFill>
                <a:latin typeface="+mn-lt"/>
                <a:ea typeface="+mn-ea"/>
                <a:cs typeface="+mn-cs"/>
              </a:rPr>
              <a:t>McQuay</a:t>
            </a:r>
            <a:r>
              <a:rPr lang="es-ES_tradnl" sz="1200" b="0" i="0" u="none" strike="noStrike" kern="1200" baseline="0" dirty="0" smtClean="0">
                <a:solidFill>
                  <a:schemeClr val="tx1"/>
                </a:solidFill>
                <a:latin typeface="+mn-lt"/>
                <a:ea typeface="+mn-ea"/>
                <a:cs typeface="+mn-cs"/>
              </a:rPr>
              <a:t> H. Paracetamol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without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codeine</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acute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quantitative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systematic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review</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1997; 70:193- 201. </a:t>
            </a:r>
            <a:endParaRPr lang="es-ES_tradnl" sz="1200" b="0" kern="1200" dirty="0">
              <a:solidFill>
                <a:schemeClr val="tx1"/>
              </a:solidFill>
              <a:effectLst/>
              <a:latin typeface="+mn-lt"/>
              <a:ea typeface="+mn-ea"/>
              <a:cs typeface="+mn-cs"/>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22</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44549372"/>
      </p:ext>
    </p:extLst>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1" i="0" u="none" strike="noStrike" kern="1200" baseline="0" dirty="0" smtClean="0">
                <a:solidFill>
                  <a:schemeClr val="tx1"/>
                </a:solidFill>
                <a:latin typeface="+mn-lt"/>
                <a:ea typeface="+mn-ea"/>
                <a:cs typeface="+mn-cs"/>
              </a:rPr>
              <a:t>Bibliografía </a:t>
            </a:r>
          </a:p>
          <a:p>
            <a:endParaRPr lang="es-ES_tradnl" sz="1200" b="0" kern="1200" dirty="0" smtClean="0">
              <a:solidFill>
                <a:schemeClr val="tx1"/>
              </a:solidFill>
              <a:effectLst/>
              <a:latin typeface="+mn-lt"/>
              <a:ea typeface="+mn-ea"/>
              <a:cs typeface="+mn-cs"/>
            </a:endParaRP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Kiguchi</a:t>
            </a:r>
            <a:r>
              <a:rPr lang="es-ES_tradnl" sz="1200" b="0" i="0" u="none" strike="noStrike" kern="1200" baseline="0" dirty="0" smtClean="0">
                <a:solidFill>
                  <a:schemeClr val="tx1"/>
                </a:solidFill>
                <a:latin typeface="+mn-lt"/>
                <a:ea typeface="+mn-ea"/>
                <a:cs typeface="+mn-cs"/>
              </a:rPr>
              <a:t> N, </a:t>
            </a:r>
            <a:r>
              <a:rPr lang="es-ES_tradnl" sz="1200" b="0" i="0" u="none" strike="noStrike" kern="1200" baseline="0" dirty="0" err="1" smtClean="0">
                <a:solidFill>
                  <a:schemeClr val="tx1"/>
                </a:solidFill>
                <a:latin typeface="+mn-lt"/>
                <a:ea typeface="+mn-ea"/>
                <a:cs typeface="+mn-cs"/>
              </a:rPr>
              <a:t>Ding</a:t>
            </a:r>
            <a:r>
              <a:rPr lang="es-ES_tradnl" sz="1200" b="0" i="0" u="none" strike="noStrike" kern="1200" baseline="0" dirty="0" smtClean="0">
                <a:solidFill>
                  <a:schemeClr val="tx1"/>
                </a:solidFill>
                <a:latin typeface="+mn-lt"/>
                <a:ea typeface="+mn-ea"/>
                <a:cs typeface="+mn-cs"/>
              </a:rPr>
              <a:t> H, </a:t>
            </a:r>
            <a:r>
              <a:rPr lang="es-ES_tradnl" sz="1200" b="0" i="0" u="none" strike="noStrike" kern="1200" baseline="0" dirty="0" err="1" smtClean="0">
                <a:solidFill>
                  <a:schemeClr val="tx1"/>
                </a:solidFill>
                <a:latin typeface="+mn-lt"/>
                <a:ea typeface="+mn-ea"/>
                <a:cs typeface="+mn-cs"/>
              </a:rPr>
              <a:t>Ko</a:t>
            </a:r>
            <a:r>
              <a:rPr lang="es-ES_tradnl" sz="1200" b="0" i="0" u="none" strike="noStrike" kern="1200" baseline="0" dirty="0" smtClean="0">
                <a:solidFill>
                  <a:schemeClr val="tx1"/>
                </a:solidFill>
                <a:latin typeface="+mn-lt"/>
                <a:ea typeface="+mn-ea"/>
                <a:cs typeface="+mn-cs"/>
              </a:rPr>
              <a:t> MC. Central N/OFQ-NOP Receptor </a:t>
            </a:r>
            <a:r>
              <a:rPr lang="es-ES_tradnl" sz="1200" b="0" i="0" u="none" strike="noStrike" kern="1200" baseline="0" dirty="0" err="1" smtClean="0">
                <a:solidFill>
                  <a:schemeClr val="tx1"/>
                </a:solidFill>
                <a:latin typeface="+mn-lt"/>
                <a:ea typeface="+mn-ea"/>
                <a:cs typeface="+mn-cs"/>
              </a:rPr>
              <a:t>System</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Modulation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Adv</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Pharmacol</a:t>
            </a:r>
            <a:r>
              <a:rPr lang="es-ES_tradnl" sz="1200" b="0" i="0" u="none" strike="noStrike" kern="1200" baseline="0" dirty="0" smtClean="0">
                <a:solidFill>
                  <a:schemeClr val="tx1"/>
                </a:solidFill>
                <a:latin typeface="+mn-lt"/>
                <a:ea typeface="+mn-ea"/>
                <a:cs typeface="+mn-cs"/>
              </a:rPr>
              <a:t> 2016; 75:217-43.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smtClean="0">
                <a:solidFill>
                  <a:schemeClr val="tx1"/>
                </a:solidFill>
                <a:latin typeface="+mn-lt"/>
                <a:ea typeface="+mn-ea"/>
                <a:cs typeface="+mn-cs"/>
              </a:rPr>
              <a:t>Pasternak GW. </a:t>
            </a:r>
            <a:r>
              <a:rPr lang="es-ES_tradnl" sz="1200" b="0" i="0" u="none" strike="noStrike" kern="1200" baseline="0" dirty="0" err="1" smtClean="0">
                <a:solidFill>
                  <a:schemeClr val="tx1"/>
                </a:solidFill>
                <a:latin typeface="+mn-lt"/>
                <a:ea typeface="+mn-ea"/>
                <a:cs typeface="+mn-cs"/>
              </a:rPr>
              <a:t>Opiate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pharmacology</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relief</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Clin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Oncol</a:t>
            </a:r>
            <a:r>
              <a:rPr lang="es-ES_tradnl" sz="1200" b="0" i="0" u="none" strike="noStrike" kern="1200" baseline="0" dirty="0" smtClean="0">
                <a:solidFill>
                  <a:schemeClr val="tx1"/>
                </a:solidFill>
                <a:latin typeface="+mn-lt"/>
                <a:ea typeface="+mn-ea"/>
                <a:cs typeface="+mn-cs"/>
              </a:rPr>
              <a:t> 2014; 32:1655-61.</a:t>
            </a:r>
            <a:endParaRPr lang="es-ES_tradnl" sz="1200" b="0" kern="1200" dirty="0">
              <a:solidFill>
                <a:schemeClr val="tx1"/>
              </a:solidFill>
              <a:effectLst/>
              <a:latin typeface="+mn-lt"/>
              <a:ea typeface="+mn-ea"/>
              <a:cs typeface="+mn-cs"/>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23</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44549372"/>
      </p:ext>
    </p:extLst>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1" i="0" u="none" strike="noStrike" kern="1200" baseline="0" dirty="0" smtClean="0">
                <a:solidFill>
                  <a:schemeClr val="tx1"/>
                </a:solidFill>
                <a:latin typeface="+mn-lt"/>
                <a:ea typeface="+mn-ea"/>
                <a:cs typeface="+mn-cs"/>
              </a:rPr>
              <a:t>Bibliografía </a:t>
            </a:r>
          </a:p>
          <a:p>
            <a:endParaRPr lang="es-ES_tradnl" sz="1200" b="0" kern="1200" dirty="0" smtClean="0">
              <a:solidFill>
                <a:schemeClr val="tx1"/>
              </a:solidFill>
              <a:effectLst/>
              <a:latin typeface="+mn-lt"/>
              <a:ea typeface="+mn-ea"/>
              <a:cs typeface="+mn-cs"/>
            </a:endParaRPr>
          </a:p>
          <a:p>
            <a:r>
              <a:rPr lang="es-ES_tradnl" sz="1200" b="0" i="0" u="none" strike="noStrike" kern="1200" baseline="0" dirty="0" smtClean="0">
                <a:solidFill>
                  <a:schemeClr val="tx1"/>
                </a:solidFill>
                <a:latin typeface="+mn-lt"/>
                <a:ea typeface="+mn-ea"/>
                <a:cs typeface="+mn-cs"/>
              </a:rPr>
              <a:t>• De </a:t>
            </a:r>
            <a:r>
              <a:rPr lang="es-ES_tradnl" sz="1200" b="0" i="0" u="none" strike="noStrike" kern="1200" baseline="0" dirty="0" err="1" smtClean="0">
                <a:solidFill>
                  <a:schemeClr val="tx1"/>
                </a:solidFill>
                <a:latin typeface="+mn-lt"/>
                <a:ea typeface="+mn-ea"/>
                <a:cs typeface="+mn-cs"/>
              </a:rPr>
              <a:t>Conno</a:t>
            </a:r>
            <a:r>
              <a:rPr lang="es-ES_tradnl" sz="1200" b="0" i="0" u="none" strike="noStrike" kern="1200" baseline="0" dirty="0" smtClean="0">
                <a:solidFill>
                  <a:schemeClr val="tx1"/>
                </a:solidFill>
                <a:latin typeface="+mn-lt"/>
                <a:ea typeface="+mn-ea"/>
                <a:cs typeface="+mn-cs"/>
              </a:rPr>
              <a:t> F, </a:t>
            </a:r>
            <a:r>
              <a:rPr lang="es-ES_tradnl" sz="1200" b="0" i="0" u="none" strike="noStrike" kern="1200" baseline="0" dirty="0" err="1" smtClean="0">
                <a:solidFill>
                  <a:schemeClr val="tx1"/>
                </a:solidFill>
                <a:latin typeface="+mn-lt"/>
                <a:ea typeface="+mn-ea"/>
                <a:cs typeface="+mn-cs"/>
              </a:rPr>
              <a:t>Ripamonti</a:t>
            </a:r>
            <a:r>
              <a:rPr lang="es-ES_tradnl" sz="1200" b="0" i="0" u="none" strike="noStrike" kern="1200" baseline="0" dirty="0" smtClean="0">
                <a:solidFill>
                  <a:schemeClr val="tx1"/>
                </a:solidFill>
                <a:latin typeface="+mn-lt"/>
                <a:ea typeface="+mn-ea"/>
                <a:cs typeface="+mn-cs"/>
              </a:rPr>
              <a:t> C, </a:t>
            </a:r>
            <a:r>
              <a:rPr lang="es-ES_tradnl" sz="1200" b="0" i="0" u="none" strike="noStrike" kern="1200" baseline="0" dirty="0" err="1" smtClean="0">
                <a:solidFill>
                  <a:schemeClr val="tx1"/>
                </a:solidFill>
                <a:latin typeface="+mn-lt"/>
                <a:ea typeface="+mn-ea"/>
                <a:cs typeface="+mn-cs"/>
              </a:rPr>
              <a:t>Brunelli</a:t>
            </a:r>
            <a:r>
              <a:rPr lang="es-ES_tradnl" sz="1200" b="0" i="0" u="none" strike="noStrike" kern="1200" baseline="0" dirty="0" smtClean="0">
                <a:solidFill>
                  <a:schemeClr val="tx1"/>
                </a:solidFill>
                <a:latin typeface="+mn-lt"/>
                <a:ea typeface="+mn-ea"/>
                <a:cs typeface="+mn-cs"/>
              </a:rPr>
              <a:t> C. </a:t>
            </a:r>
            <a:r>
              <a:rPr lang="es-ES_tradnl" sz="1200" b="0" i="0" u="none" strike="noStrike" kern="1200" baseline="0" dirty="0" err="1" smtClean="0">
                <a:solidFill>
                  <a:schemeClr val="tx1"/>
                </a:solidFill>
                <a:latin typeface="+mn-lt"/>
                <a:ea typeface="+mn-ea"/>
                <a:cs typeface="+mn-cs"/>
              </a:rPr>
              <a:t>Opioid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purchases</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expenditure</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nine</a:t>
            </a:r>
            <a:r>
              <a:rPr lang="es-ES_tradnl" sz="1200" b="0" i="0" u="none" strike="noStrike" kern="1200" baseline="0" dirty="0" smtClean="0">
                <a:solidFill>
                  <a:schemeClr val="tx1"/>
                </a:solidFill>
                <a:latin typeface="+mn-lt"/>
                <a:ea typeface="+mn-ea"/>
                <a:cs typeface="+mn-cs"/>
              </a:rPr>
              <a:t> western </a:t>
            </a:r>
            <a:r>
              <a:rPr lang="es-ES_tradnl" sz="1200" b="0" i="0" u="none" strike="noStrike" kern="1200" baseline="0" dirty="0" err="1" smtClean="0">
                <a:solidFill>
                  <a:schemeClr val="tx1"/>
                </a:solidFill>
                <a:latin typeface="+mn-lt"/>
                <a:ea typeface="+mn-ea"/>
                <a:cs typeface="+mn-cs"/>
              </a:rPr>
              <a:t>European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countries</a:t>
            </a:r>
            <a:r>
              <a:rPr lang="es-ES_tradnl" sz="1200" b="0" i="0" u="none" strike="noStrike" kern="1200" baseline="0" dirty="0" smtClean="0">
                <a:solidFill>
                  <a:schemeClr val="tx1"/>
                </a:solidFill>
                <a:latin typeface="+mn-lt"/>
                <a:ea typeface="+mn-ea"/>
                <a:cs typeface="+mn-cs"/>
              </a:rPr>
              <a:t>: ‘Are </a:t>
            </a:r>
            <a:r>
              <a:rPr lang="es-ES_tradnl" sz="1200" b="0" i="0" u="none" strike="noStrike" kern="1200" baseline="0" dirty="0" err="1" smtClean="0">
                <a:solidFill>
                  <a:schemeClr val="tx1"/>
                </a:solidFill>
                <a:latin typeface="+mn-lt"/>
                <a:ea typeface="+mn-ea"/>
                <a:cs typeface="+mn-cs"/>
              </a:rPr>
              <a:t>we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killing</a:t>
            </a:r>
            <a:r>
              <a:rPr lang="es-ES_tradnl" sz="1200" b="0" i="0" u="none" strike="noStrike" kern="1200" baseline="0" dirty="0" smtClean="0">
                <a:solidFill>
                  <a:schemeClr val="tx1"/>
                </a:solidFill>
                <a:latin typeface="+mn-lt"/>
                <a:ea typeface="+mn-ea"/>
                <a:cs typeface="+mn-cs"/>
              </a:rPr>
              <a:t> off </a:t>
            </a:r>
            <a:r>
              <a:rPr lang="es-ES_tradnl" sz="1200" b="0" i="0" u="none" strike="noStrike" kern="1200" baseline="0" dirty="0" err="1" smtClean="0">
                <a:solidFill>
                  <a:schemeClr val="tx1"/>
                </a:solidFill>
                <a:latin typeface="+mn-lt"/>
                <a:ea typeface="+mn-ea"/>
                <a:cs typeface="+mn-cs"/>
              </a:rPr>
              <a:t>morphine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Palliat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Med</a:t>
            </a:r>
            <a:r>
              <a:rPr lang="es-ES_tradnl" sz="1200" b="0" i="0" u="none" strike="noStrike" kern="1200" baseline="0" dirty="0" smtClean="0">
                <a:solidFill>
                  <a:schemeClr val="tx1"/>
                </a:solidFill>
                <a:latin typeface="+mn-lt"/>
                <a:ea typeface="+mn-ea"/>
                <a:cs typeface="+mn-cs"/>
              </a:rPr>
              <a:t> 2005; 19:179-184. </a:t>
            </a:r>
          </a:p>
          <a:p>
            <a:r>
              <a:rPr lang="es-ES_tradnl" sz="1200" b="0" i="0" u="none" strike="noStrike" kern="1200" baseline="0" dirty="0" smtClean="0">
                <a:solidFill>
                  <a:schemeClr val="tx1"/>
                </a:solidFill>
                <a:latin typeface="+mn-lt"/>
                <a:ea typeface="+mn-ea"/>
                <a:cs typeface="+mn-cs"/>
              </a:rPr>
              <a:t>• López-Saca JM, Guzmán JL, Centeno C. A </a:t>
            </a:r>
            <a:r>
              <a:rPr lang="es-ES_tradnl" sz="1200" b="0" i="0" u="none" strike="noStrike" kern="1200" baseline="0" dirty="0" err="1" smtClean="0">
                <a:solidFill>
                  <a:schemeClr val="tx1"/>
                </a:solidFill>
                <a:latin typeface="+mn-lt"/>
                <a:ea typeface="+mn-ea"/>
                <a:cs typeface="+mn-cs"/>
              </a:rPr>
              <a:t>systematic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review</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influence</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opioids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advanced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patient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survival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Curr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Opin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Support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Palliat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Care</a:t>
            </a:r>
            <a:r>
              <a:rPr lang="es-ES_tradnl" sz="1200" b="0" i="0" u="none" strike="noStrike" kern="1200" baseline="0" dirty="0" smtClean="0">
                <a:solidFill>
                  <a:schemeClr val="tx1"/>
                </a:solidFill>
                <a:latin typeface="+mn-lt"/>
                <a:ea typeface="+mn-ea"/>
                <a:cs typeface="+mn-cs"/>
              </a:rPr>
              <a:t> 2013; 7:424-30. </a:t>
            </a:r>
            <a:endParaRPr lang="es-ES_tradnl" sz="1200" b="0" kern="1200" dirty="0">
              <a:solidFill>
                <a:schemeClr val="tx1"/>
              </a:solidFill>
              <a:effectLst/>
              <a:latin typeface="+mn-lt"/>
              <a:ea typeface="+mn-ea"/>
              <a:cs typeface="+mn-cs"/>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24</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44549372"/>
      </p:ext>
    </p:extLst>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1" i="0" u="none" strike="noStrike" kern="1200" baseline="0" dirty="0" smtClean="0">
                <a:solidFill>
                  <a:schemeClr val="tx1"/>
                </a:solidFill>
                <a:latin typeface="+mn-lt"/>
                <a:ea typeface="+mn-ea"/>
                <a:cs typeface="+mn-cs"/>
              </a:rPr>
              <a:t>Bibliografía </a:t>
            </a:r>
          </a:p>
          <a:p>
            <a:endParaRPr lang="es-ES_tradnl" sz="1200" b="0" kern="1200" dirty="0" smtClean="0">
              <a:solidFill>
                <a:schemeClr val="tx1"/>
              </a:solidFill>
              <a:effectLst/>
              <a:latin typeface="+mn-lt"/>
              <a:ea typeface="+mn-ea"/>
              <a:cs typeface="+mn-cs"/>
            </a:endParaRPr>
          </a:p>
          <a:p>
            <a:r>
              <a:rPr lang="es-ES_tradnl" sz="1200" b="0" i="0" u="none" strike="noStrike" kern="1200" baseline="0" dirty="0" smtClean="0">
                <a:solidFill>
                  <a:schemeClr val="tx1"/>
                </a:solidFill>
                <a:latin typeface="+mn-lt"/>
                <a:ea typeface="+mn-ea"/>
                <a:cs typeface="+mn-cs"/>
              </a:rPr>
              <a:t>• Larkin PJ, </a:t>
            </a:r>
            <a:r>
              <a:rPr lang="es-ES_tradnl" sz="1200" b="0" i="0" u="none" strike="noStrike" kern="1200" baseline="0" dirty="0" err="1" smtClean="0">
                <a:solidFill>
                  <a:schemeClr val="tx1"/>
                </a:solidFill>
                <a:latin typeface="+mn-lt"/>
                <a:ea typeface="+mn-ea"/>
                <a:cs typeface="+mn-cs"/>
              </a:rPr>
              <a:t>Sykes</a:t>
            </a:r>
            <a:r>
              <a:rPr lang="es-ES_tradnl" sz="1200" b="0" i="0" u="none" strike="noStrike" kern="1200" baseline="0" dirty="0" smtClean="0">
                <a:solidFill>
                  <a:schemeClr val="tx1"/>
                </a:solidFill>
                <a:latin typeface="+mn-lt"/>
                <a:ea typeface="+mn-ea"/>
                <a:cs typeface="+mn-cs"/>
              </a:rPr>
              <a:t> NP, Centeno C, </a:t>
            </a:r>
            <a:r>
              <a:rPr lang="es-ES_tradnl" sz="1200" b="0" i="1" u="none" strike="noStrike" kern="1200" baseline="0" dirty="0" smtClean="0">
                <a:solidFill>
                  <a:schemeClr val="tx1"/>
                </a:solidFill>
                <a:latin typeface="+mn-lt"/>
                <a:ea typeface="+mn-ea"/>
                <a:cs typeface="+mn-cs"/>
              </a:rPr>
              <a:t>et al. </a:t>
            </a:r>
            <a:r>
              <a:rPr lang="es-ES_tradnl" sz="1200" b="0" i="0" u="none" strike="noStrike" kern="1200" baseline="0" dirty="0" err="1" smtClean="0">
                <a:solidFill>
                  <a:schemeClr val="tx1"/>
                </a:solidFill>
                <a:latin typeface="+mn-lt"/>
                <a:ea typeface="+mn-ea"/>
                <a:cs typeface="+mn-cs"/>
              </a:rPr>
              <a:t>European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Consensus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Group</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Constipation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Palliative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Care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management</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constipation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palliative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care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clinical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practice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recommendations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Palliat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Med</a:t>
            </a:r>
            <a:r>
              <a:rPr lang="es-ES_tradnl" sz="1200" b="0" i="0" u="none" strike="noStrike" kern="1200" baseline="0" dirty="0" smtClean="0">
                <a:solidFill>
                  <a:schemeClr val="tx1"/>
                </a:solidFill>
                <a:latin typeface="+mn-lt"/>
                <a:ea typeface="+mn-ea"/>
                <a:cs typeface="+mn-cs"/>
              </a:rPr>
              <a:t> 2008; 22:796- 807. </a:t>
            </a:r>
            <a:endParaRPr lang="es-ES_tradnl" sz="1200" b="0" kern="1200" dirty="0">
              <a:solidFill>
                <a:schemeClr val="tx1"/>
              </a:solidFill>
              <a:effectLst/>
              <a:latin typeface="+mn-lt"/>
              <a:ea typeface="+mn-ea"/>
              <a:cs typeface="+mn-cs"/>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25</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44549372"/>
      </p:ext>
    </p:extLst>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1" i="0" u="none" strike="noStrike" kern="1200" baseline="0" dirty="0" smtClean="0">
                <a:solidFill>
                  <a:schemeClr val="tx1"/>
                </a:solidFill>
                <a:latin typeface="+mn-lt"/>
                <a:ea typeface="+mn-ea"/>
                <a:cs typeface="+mn-cs"/>
              </a:rPr>
              <a:t>Bibliografía </a:t>
            </a:r>
          </a:p>
          <a:p>
            <a:endParaRPr lang="es-ES_tradnl" sz="1200" b="0" kern="1200" dirty="0" smtClean="0">
              <a:solidFill>
                <a:schemeClr val="tx1"/>
              </a:solidFill>
              <a:effectLst/>
              <a:latin typeface="+mn-lt"/>
              <a:ea typeface="+mn-ea"/>
              <a:cs typeface="+mn-cs"/>
            </a:endParaRPr>
          </a:p>
          <a:p>
            <a:r>
              <a:rPr lang="es-ES_tradnl" sz="1200" b="0" i="0" u="none" strike="noStrike" kern="1200" baseline="0" dirty="0" smtClean="0">
                <a:solidFill>
                  <a:schemeClr val="tx1"/>
                </a:solidFill>
                <a:latin typeface="+mn-lt"/>
                <a:ea typeface="+mn-ea"/>
                <a:cs typeface="+mn-cs"/>
              </a:rPr>
              <a:t>• De </a:t>
            </a:r>
            <a:r>
              <a:rPr lang="es-ES_tradnl" sz="1200" b="0" i="0" u="none" strike="noStrike" kern="1200" baseline="0" dirty="0" err="1" smtClean="0">
                <a:solidFill>
                  <a:schemeClr val="tx1"/>
                </a:solidFill>
                <a:latin typeface="+mn-lt"/>
                <a:ea typeface="+mn-ea"/>
                <a:cs typeface="+mn-cs"/>
              </a:rPr>
              <a:t>Conno</a:t>
            </a:r>
            <a:r>
              <a:rPr lang="es-ES_tradnl" sz="1200" b="0" i="0" u="none" strike="noStrike" kern="1200" baseline="0" dirty="0" smtClean="0">
                <a:solidFill>
                  <a:schemeClr val="tx1"/>
                </a:solidFill>
                <a:latin typeface="+mn-lt"/>
                <a:ea typeface="+mn-ea"/>
                <a:cs typeface="+mn-cs"/>
              </a:rPr>
              <a:t> F, </a:t>
            </a:r>
            <a:r>
              <a:rPr lang="es-ES_tradnl" sz="1200" b="0" i="0" u="none" strike="noStrike" kern="1200" baseline="0" dirty="0" err="1" smtClean="0">
                <a:solidFill>
                  <a:schemeClr val="tx1"/>
                </a:solidFill>
                <a:latin typeface="+mn-lt"/>
                <a:ea typeface="+mn-ea"/>
                <a:cs typeface="+mn-cs"/>
              </a:rPr>
              <a:t>Ripamonti</a:t>
            </a:r>
            <a:r>
              <a:rPr lang="es-ES_tradnl" sz="1200" b="0" i="0" u="none" strike="noStrike" kern="1200" baseline="0" dirty="0" smtClean="0">
                <a:solidFill>
                  <a:schemeClr val="tx1"/>
                </a:solidFill>
                <a:latin typeface="+mn-lt"/>
                <a:ea typeface="+mn-ea"/>
                <a:cs typeface="+mn-cs"/>
              </a:rPr>
              <a:t> C, </a:t>
            </a:r>
            <a:r>
              <a:rPr lang="es-ES_tradnl" sz="1200" b="0" i="0" u="none" strike="noStrike" kern="1200" baseline="0" dirty="0" err="1" smtClean="0">
                <a:solidFill>
                  <a:schemeClr val="tx1"/>
                </a:solidFill>
                <a:latin typeface="+mn-lt"/>
                <a:ea typeface="+mn-ea"/>
                <a:cs typeface="+mn-cs"/>
              </a:rPr>
              <a:t>Brunelli</a:t>
            </a:r>
            <a:r>
              <a:rPr lang="es-ES_tradnl" sz="1200" b="0" i="0" u="none" strike="noStrike" kern="1200" baseline="0" dirty="0" smtClean="0">
                <a:solidFill>
                  <a:schemeClr val="tx1"/>
                </a:solidFill>
                <a:latin typeface="+mn-lt"/>
                <a:ea typeface="+mn-ea"/>
                <a:cs typeface="+mn-cs"/>
              </a:rPr>
              <a:t> C. </a:t>
            </a:r>
            <a:r>
              <a:rPr lang="es-ES_tradnl" sz="1200" b="0" i="0" u="none" strike="noStrike" kern="1200" baseline="0" dirty="0" err="1" smtClean="0">
                <a:solidFill>
                  <a:schemeClr val="tx1"/>
                </a:solidFill>
                <a:latin typeface="+mn-lt"/>
                <a:ea typeface="+mn-ea"/>
                <a:cs typeface="+mn-cs"/>
              </a:rPr>
              <a:t>Opioid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purchases</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expenditure</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nine</a:t>
            </a:r>
            <a:r>
              <a:rPr lang="es-ES_tradnl" sz="1200" b="0" i="0" u="none" strike="noStrike" kern="1200" baseline="0" dirty="0" smtClean="0">
                <a:solidFill>
                  <a:schemeClr val="tx1"/>
                </a:solidFill>
                <a:latin typeface="+mn-lt"/>
                <a:ea typeface="+mn-ea"/>
                <a:cs typeface="+mn-cs"/>
              </a:rPr>
              <a:t> western </a:t>
            </a:r>
            <a:r>
              <a:rPr lang="es-ES_tradnl" sz="1200" b="0" i="0" u="none" strike="noStrike" kern="1200" baseline="0" dirty="0" err="1" smtClean="0">
                <a:solidFill>
                  <a:schemeClr val="tx1"/>
                </a:solidFill>
                <a:latin typeface="+mn-lt"/>
                <a:ea typeface="+mn-ea"/>
                <a:cs typeface="+mn-cs"/>
              </a:rPr>
              <a:t>European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countries</a:t>
            </a:r>
            <a:r>
              <a:rPr lang="es-ES_tradnl" sz="1200" b="0" i="0" u="none" strike="noStrike" kern="1200" baseline="0" dirty="0" smtClean="0">
                <a:solidFill>
                  <a:schemeClr val="tx1"/>
                </a:solidFill>
                <a:latin typeface="+mn-lt"/>
                <a:ea typeface="+mn-ea"/>
                <a:cs typeface="+mn-cs"/>
              </a:rPr>
              <a:t>: ‘Are </a:t>
            </a:r>
            <a:r>
              <a:rPr lang="es-ES_tradnl" sz="1200" b="0" i="0" u="none" strike="noStrike" kern="1200" baseline="0" dirty="0" err="1" smtClean="0">
                <a:solidFill>
                  <a:schemeClr val="tx1"/>
                </a:solidFill>
                <a:latin typeface="+mn-lt"/>
                <a:ea typeface="+mn-ea"/>
                <a:cs typeface="+mn-cs"/>
              </a:rPr>
              <a:t>we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killing</a:t>
            </a:r>
            <a:r>
              <a:rPr lang="es-ES_tradnl" sz="1200" b="0" i="0" u="none" strike="noStrike" kern="1200" baseline="0" dirty="0" smtClean="0">
                <a:solidFill>
                  <a:schemeClr val="tx1"/>
                </a:solidFill>
                <a:latin typeface="+mn-lt"/>
                <a:ea typeface="+mn-ea"/>
                <a:cs typeface="+mn-cs"/>
              </a:rPr>
              <a:t> off </a:t>
            </a:r>
            <a:r>
              <a:rPr lang="es-ES_tradnl" sz="1200" b="0" i="0" u="none" strike="noStrike" kern="1200" baseline="0" dirty="0" err="1" smtClean="0">
                <a:solidFill>
                  <a:schemeClr val="tx1"/>
                </a:solidFill>
                <a:latin typeface="+mn-lt"/>
                <a:ea typeface="+mn-ea"/>
                <a:cs typeface="+mn-cs"/>
              </a:rPr>
              <a:t>morphine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Palliat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Med</a:t>
            </a:r>
            <a:r>
              <a:rPr lang="es-ES_tradnl" sz="1200" b="0" i="0" u="none" strike="noStrike" kern="1200" baseline="0" dirty="0" smtClean="0">
                <a:solidFill>
                  <a:schemeClr val="tx1"/>
                </a:solidFill>
                <a:latin typeface="+mn-lt"/>
                <a:ea typeface="+mn-ea"/>
                <a:cs typeface="+mn-cs"/>
              </a:rPr>
              <a:t> 2005; 19:179-184. </a:t>
            </a:r>
          </a:p>
          <a:p>
            <a:r>
              <a:rPr lang="es-ES_tradnl" sz="1200" b="0" i="0" u="none" strike="noStrike" kern="1200" baseline="0" dirty="0" smtClean="0">
                <a:solidFill>
                  <a:schemeClr val="tx1"/>
                </a:solidFill>
                <a:latin typeface="+mn-lt"/>
                <a:ea typeface="+mn-ea"/>
                <a:cs typeface="+mn-cs"/>
              </a:rPr>
              <a:t>• López-Saca JM, Guzmán JL, Centeno C. A </a:t>
            </a:r>
            <a:r>
              <a:rPr lang="es-ES_tradnl" sz="1200" b="0" i="0" u="none" strike="noStrike" kern="1200" baseline="0" dirty="0" err="1" smtClean="0">
                <a:solidFill>
                  <a:schemeClr val="tx1"/>
                </a:solidFill>
                <a:latin typeface="+mn-lt"/>
                <a:ea typeface="+mn-ea"/>
                <a:cs typeface="+mn-cs"/>
              </a:rPr>
              <a:t>systematic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review</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influence</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opioids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advanced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patient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survival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Curr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Opin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Support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Palliat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Care</a:t>
            </a:r>
            <a:r>
              <a:rPr lang="es-ES_tradnl" sz="1200" b="0" i="0" u="none" strike="noStrike" kern="1200" baseline="0" dirty="0" smtClean="0">
                <a:solidFill>
                  <a:schemeClr val="tx1"/>
                </a:solidFill>
                <a:latin typeface="+mn-lt"/>
                <a:ea typeface="+mn-ea"/>
                <a:cs typeface="+mn-cs"/>
              </a:rPr>
              <a:t> 2013; 7:424-30. </a:t>
            </a:r>
            <a:endParaRPr lang="es-ES_tradnl" sz="1200" b="0" kern="1200" dirty="0">
              <a:solidFill>
                <a:schemeClr val="tx1"/>
              </a:solidFill>
              <a:effectLst/>
              <a:latin typeface="+mn-lt"/>
              <a:ea typeface="+mn-ea"/>
              <a:cs typeface="+mn-cs"/>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26</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44549372"/>
      </p:ext>
    </p:extLst>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1" i="0" u="none" strike="noStrike" kern="1200" baseline="0" dirty="0" smtClean="0">
                <a:solidFill>
                  <a:schemeClr val="tx1"/>
                </a:solidFill>
                <a:latin typeface="+mn-lt"/>
                <a:ea typeface="+mn-ea"/>
                <a:cs typeface="+mn-cs"/>
              </a:rPr>
              <a:t>Bibliografía </a:t>
            </a:r>
          </a:p>
          <a:p>
            <a:endParaRPr lang="es-ES_tradnl" sz="1200" b="0" kern="1200" dirty="0" smtClean="0">
              <a:solidFill>
                <a:schemeClr val="tx1"/>
              </a:solidFill>
              <a:effectLst/>
              <a:latin typeface="+mn-lt"/>
              <a:ea typeface="+mn-ea"/>
              <a:cs typeface="+mn-cs"/>
            </a:endParaRPr>
          </a:p>
          <a:p>
            <a:r>
              <a:rPr lang="es-ES_tradnl" sz="1200" b="0" kern="1200" dirty="0" smtClean="0">
                <a:solidFill>
                  <a:schemeClr val="tx1"/>
                </a:solidFill>
                <a:effectLst/>
                <a:latin typeface="+mn-lt"/>
                <a:ea typeface="+mn-ea"/>
                <a:cs typeface="+mn-cs"/>
              </a:rPr>
              <a:t>• </a:t>
            </a:r>
            <a:r>
              <a:rPr lang="es-ES_tradnl" sz="1200" b="0" i="0" u="none" strike="noStrike" kern="1200" baseline="0" dirty="0" smtClean="0">
                <a:solidFill>
                  <a:schemeClr val="tx1"/>
                </a:solidFill>
                <a:latin typeface="+mn-lt"/>
                <a:ea typeface="+mn-ea"/>
                <a:cs typeface="+mn-cs"/>
              </a:rPr>
              <a:t>Pasternak GW. </a:t>
            </a:r>
            <a:r>
              <a:rPr lang="es-ES_tradnl" sz="1200" b="0" i="0" u="none" strike="noStrike" kern="1200" baseline="0" dirty="0" err="1" smtClean="0">
                <a:solidFill>
                  <a:schemeClr val="tx1"/>
                </a:solidFill>
                <a:latin typeface="+mn-lt"/>
                <a:ea typeface="+mn-ea"/>
                <a:cs typeface="+mn-cs"/>
              </a:rPr>
              <a:t>Opiate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pharmacology</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relief</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Clin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Oncol</a:t>
            </a:r>
            <a:r>
              <a:rPr lang="es-ES_tradnl" sz="1200" b="0" i="0" u="none" strike="noStrike" kern="1200" baseline="0" dirty="0" smtClean="0">
                <a:solidFill>
                  <a:schemeClr val="tx1"/>
                </a:solidFill>
                <a:latin typeface="+mn-lt"/>
                <a:ea typeface="+mn-ea"/>
                <a:cs typeface="+mn-cs"/>
              </a:rPr>
              <a:t> 2014; 32:1655-61.</a:t>
            </a:r>
            <a:endParaRPr lang="es-ES_tradnl" sz="1200" b="0" kern="1200" dirty="0" smtClean="0">
              <a:solidFill>
                <a:schemeClr val="tx1"/>
              </a:solidFill>
              <a:effectLst/>
              <a:latin typeface="+mn-lt"/>
              <a:ea typeface="+mn-ea"/>
              <a:cs typeface="+mn-cs"/>
            </a:endParaRP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Caraceni</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Hanks</a:t>
            </a:r>
            <a:r>
              <a:rPr lang="es-ES_tradnl" sz="1200" b="0" i="0" u="none" strike="noStrike" kern="1200" baseline="0" dirty="0" smtClean="0">
                <a:solidFill>
                  <a:schemeClr val="tx1"/>
                </a:solidFill>
                <a:latin typeface="+mn-lt"/>
                <a:ea typeface="+mn-ea"/>
                <a:cs typeface="+mn-cs"/>
              </a:rPr>
              <a:t> G, </a:t>
            </a:r>
            <a:r>
              <a:rPr lang="es-ES_tradnl" sz="1200" b="0" i="0" u="none" strike="noStrike" kern="1200" baseline="0" dirty="0" err="1" smtClean="0">
                <a:solidFill>
                  <a:schemeClr val="tx1"/>
                </a:solidFill>
                <a:latin typeface="+mn-lt"/>
                <a:ea typeface="+mn-ea"/>
                <a:cs typeface="+mn-cs"/>
              </a:rPr>
              <a:t>Kaasa</a:t>
            </a:r>
            <a:r>
              <a:rPr lang="es-ES_tradnl" sz="1200" b="0" i="0" u="none" strike="noStrike" kern="1200" baseline="0" dirty="0" smtClean="0">
                <a:solidFill>
                  <a:schemeClr val="tx1"/>
                </a:solidFill>
                <a:latin typeface="+mn-lt"/>
                <a:ea typeface="+mn-ea"/>
                <a:cs typeface="+mn-cs"/>
              </a:rPr>
              <a:t> S, </a:t>
            </a:r>
            <a:r>
              <a:rPr lang="es-ES_tradnl" sz="1200" b="0" i="1" u="none" strike="noStrike" kern="1200" baseline="0" dirty="0" smtClean="0">
                <a:solidFill>
                  <a:schemeClr val="tx1"/>
                </a:solidFill>
                <a:latin typeface="+mn-lt"/>
                <a:ea typeface="+mn-ea"/>
                <a:cs typeface="+mn-cs"/>
              </a:rPr>
              <a:t>et al. </a:t>
            </a:r>
            <a:r>
              <a:rPr lang="es-ES_tradnl" sz="1200" b="0" i="0" u="none" strike="noStrike" kern="1200" baseline="0" dirty="0" err="1" smtClean="0">
                <a:solidFill>
                  <a:schemeClr val="tx1"/>
                </a:solidFill>
                <a:latin typeface="+mn-lt"/>
                <a:ea typeface="+mn-ea"/>
                <a:cs typeface="+mn-cs"/>
              </a:rPr>
              <a:t>European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Palliative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Care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Research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Collaborative</a:t>
            </a:r>
            <a:r>
              <a:rPr lang="es-ES_tradnl" sz="1200" b="0" i="0" u="none" strike="noStrike" kern="1200" baseline="0" dirty="0" smtClean="0">
                <a:solidFill>
                  <a:schemeClr val="tx1"/>
                </a:solidFill>
                <a:latin typeface="+mn-lt"/>
                <a:ea typeface="+mn-ea"/>
                <a:cs typeface="+mn-cs"/>
              </a:rPr>
              <a:t> (EPCRC); </a:t>
            </a:r>
            <a:r>
              <a:rPr lang="es-ES_tradnl" sz="1200" b="0" i="0" u="none" strike="noStrike" kern="1200" baseline="0" dirty="0" err="1" smtClean="0">
                <a:solidFill>
                  <a:schemeClr val="tx1"/>
                </a:solidFill>
                <a:latin typeface="+mn-lt"/>
                <a:ea typeface="+mn-ea"/>
                <a:cs typeface="+mn-cs"/>
              </a:rPr>
              <a:t>European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Association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Palliative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Care</a:t>
            </a:r>
            <a:r>
              <a:rPr lang="es-ES_tradnl" sz="1200" b="0" i="0" u="none" strike="noStrike" kern="1200" baseline="0" dirty="0" smtClean="0">
                <a:solidFill>
                  <a:schemeClr val="tx1"/>
                </a:solidFill>
                <a:latin typeface="+mn-lt"/>
                <a:ea typeface="+mn-ea"/>
                <a:cs typeface="+mn-cs"/>
              </a:rPr>
              <a:t> (EAPC). Use of </a:t>
            </a:r>
            <a:r>
              <a:rPr lang="es-ES_tradnl" sz="1200" b="0" i="0" u="none" strike="noStrike" kern="1200" baseline="0" dirty="0" err="1" smtClean="0">
                <a:solidFill>
                  <a:schemeClr val="tx1"/>
                </a:solidFill>
                <a:latin typeface="+mn-lt"/>
                <a:ea typeface="+mn-ea"/>
                <a:cs typeface="+mn-cs"/>
              </a:rPr>
              <a:t>opioid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analgesics</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treatment</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evidence-based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recommendations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from</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EAPC. </a:t>
            </a:r>
            <a:r>
              <a:rPr lang="es-ES_tradnl" sz="1200" b="0" i="0" u="none" strike="noStrike" kern="1200" baseline="0" dirty="0" err="1" smtClean="0">
                <a:solidFill>
                  <a:schemeClr val="tx1"/>
                </a:solidFill>
                <a:latin typeface="+mn-lt"/>
                <a:ea typeface="+mn-ea"/>
                <a:cs typeface="+mn-cs"/>
              </a:rPr>
              <a:t>Lancet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Oncol</a:t>
            </a:r>
            <a:r>
              <a:rPr lang="es-ES_tradnl" sz="1200" b="0" i="0" u="none" strike="noStrike" kern="1200" baseline="0" dirty="0" smtClean="0">
                <a:solidFill>
                  <a:schemeClr val="tx1"/>
                </a:solidFill>
                <a:latin typeface="+mn-lt"/>
                <a:ea typeface="+mn-ea"/>
                <a:cs typeface="+mn-cs"/>
              </a:rPr>
              <a:t> 2012; 13:e58-68 . </a:t>
            </a:r>
            <a:endParaRPr lang="es-ES_tradnl" sz="1200" b="0" kern="1200" dirty="0">
              <a:solidFill>
                <a:schemeClr val="tx1"/>
              </a:solidFill>
              <a:effectLst/>
              <a:latin typeface="+mn-lt"/>
              <a:ea typeface="+mn-ea"/>
              <a:cs typeface="+mn-cs"/>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27</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44549372"/>
      </p:ext>
    </p:extLst>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0" i="0" u="none" strike="noStrike" kern="1200" baseline="0" dirty="0" smtClean="0">
                <a:solidFill>
                  <a:schemeClr val="tx1"/>
                </a:solidFill>
                <a:latin typeface="+mn-lt"/>
                <a:ea typeface="+mn-ea"/>
                <a:cs typeface="+mn-cs"/>
              </a:rPr>
              <a:t>Las formulaciones de </a:t>
            </a:r>
            <a:r>
              <a:rPr lang="es-ES_tradnl" sz="1200" b="0" i="0" u="none" strike="noStrike" kern="1200" baseline="0" dirty="0" err="1" smtClean="0">
                <a:solidFill>
                  <a:schemeClr val="tx1"/>
                </a:solidFill>
                <a:latin typeface="+mn-lt"/>
                <a:ea typeface="+mn-ea"/>
                <a:cs typeface="+mn-cs"/>
              </a:rPr>
              <a:t>fentanilo</a:t>
            </a:r>
            <a:r>
              <a:rPr lang="es-ES_tradnl" sz="1200" b="0" i="0" u="none" strike="noStrike" kern="1200" baseline="0" dirty="0" smtClean="0">
                <a:solidFill>
                  <a:schemeClr val="tx1"/>
                </a:solidFill>
                <a:latin typeface="+mn-lt"/>
                <a:ea typeface="+mn-ea"/>
                <a:cs typeface="+mn-cs"/>
              </a:rPr>
              <a:t> tienen diferencias a nivel práctico de manera que no son </a:t>
            </a:r>
            <a:r>
              <a:rPr lang="es-ES_tradnl" sz="1200" b="0" i="0" u="none" strike="noStrike" kern="1200" baseline="0" dirty="0" err="1" smtClean="0">
                <a:solidFill>
                  <a:schemeClr val="tx1"/>
                </a:solidFill>
                <a:latin typeface="+mn-lt"/>
                <a:ea typeface="+mn-ea"/>
                <a:cs typeface="+mn-cs"/>
              </a:rPr>
              <a:t>bioequivalentes</a:t>
            </a:r>
            <a:r>
              <a:rPr lang="es-ES_tradnl" sz="1200" b="0" i="0" u="none" strike="noStrike" kern="1200" baseline="0" dirty="0" smtClean="0">
                <a:solidFill>
                  <a:schemeClr val="tx1"/>
                </a:solidFill>
                <a:latin typeface="+mn-lt"/>
                <a:ea typeface="+mn-ea"/>
                <a:cs typeface="+mn-cs"/>
              </a:rPr>
              <a:t>, no son intercambiables y tienen distintas formas de titulación de dosis. </a:t>
            </a:r>
          </a:p>
          <a:p>
            <a:r>
              <a:rPr lang="es-ES_tradnl" sz="1200" b="0" i="0" u="none" strike="noStrike" kern="1200" baseline="0" dirty="0" smtClean="0">
                <a:solidFill>
                  <a:schemeClr val="tx1"/>
                </a:solidFill>
                <a:latin typeface="+mn-lt"/>
                <a:ea typeface="+mn-ea"/>
                <a:cs typeface="+mn-cs"/>
              </a:rPr>
              <a:t>Hay varios estudios que indican que las formulaciones </a:t>
            </a:r>
            <a:r>
              <a:rPr lang="es-ES_tradnl" sz="1200" b="0" i="0" u="none" strike="noStrike" kern="1200" baseline="0" dirty="0" err="1" smtClean="0">
                <a:solidFill>
                  <a:schemeClr val="tx1"/>
                </a:solidFill>
                <a:latin typeface="+mn-lt"/>
                <a:ea typeface="+mn-ea"/>
                <a:cs typeface="+mn-cs"/>
              </a:rPr>
              <a:t>intranasales</a:t>
            </a:r>
            <a:r>
              <a:rPr lang="es-ES_tradnl" sz="1200" b="0" i="0" u="none" strike="noStrike" kern="1200" baseline="0" dirty="0" smtClean="0">
                <a:solidFill>
                  <a:schemeClr val="tx1"/>
                </a:solidFill>
                <a:latin typeface="+mn-lt"/>
                <a:ea typeface="+mn-ea"/>
                <a:cs typeface="+mn-cs"/>
              </a:rPr>
              <a:t> son más eficaces y preferidas por el paciente que las orales transmucosa32-34. </a:t>
            </a:r>
          </a:p>
          <a:p>
            <a:r>
              <a:rPr lang="es-ES_tradnl" sz="1200" b="0" i="0" u="none" strike="noStrike" kern="1200" baseline="0" dirty="0" smtClean="0">
                <a:solidFill>
                  <a:schemeClr val="tx1"/>
                </a:solidFill>
                <a:latin typeface="+mn-lt"/>
                <a:ea typeface="+mn-ea"/>
                <a:cs typeface="+mn-cs"/>
              </a:rPr>
              <a:t>Las formulaciones </a:t>
            </a:r>
            <a:r>
              <a:rPr lang="es-ES_tradnl" sz="1200" b="0" i="0" u="none" strike="noStrike" kern="1200" baseline="0" dirty="0" err="1" smtClean="0">
                <a:solidFill>
                  <a:schemeClr val="tx1"/>
                </a:solidFill>
                <a:latin typeface="+mn-lt"/>
                <a:ea typeface="+mn-ea"/>
                <a:cs typeface="+mn-cs"/>
              </a:rPr>
              <a:t>transmucosas</a:t>
            </a:r>
            <a:r>
              <a:rPr lang="es-ES_tradnl" sz="1200" b="0" i="0" u="none" strike="noStrike" kern="1200" baseline="0" dirty="0" smtClean="0">
                <a:solidFill>
                  <a:schemeClr val="tx1"/>
                </a:solidFill>
                <a:latin typeface="+mn-lt"/>
                <a:ea typeface="+mn-ea"/>
                <a:cs typeface="+mn-cs"/>
              </a:rPr>
              <a:t> se han aprobado solo para su administración en pacientes con DIO (Ver Capítulo 4.5. Dolor </a:t>
            </a:r>
            <a:r>
              <a:rPr lang="es-ES_tradnl" sz="1200" b="0" i="0" u="none" strike="noStrike" kern="1200" baseline="0" dirty="0" err="1" smtClean="0">
                <a:solidFill>
                  <a:schemeClr val="tx1"/>
                </a:solidFill>
                <a:latin typeface="+mn-lt"/>
                <a:ea typeface="+mn-ea"/>
                <a:cs typeface="+mn-cs"/>
              </a:rPr>
              <a:t>irruptivo</a:t>
            </a:r>
            <a:r>
              <a:rPr lang="es-ES_tradnl" sz="1200" b="0" i="0" u="none" strike="noStrike" kern="1200" baseline="0" dirty="0" smtClean="0">
                <a:solidFill>
                  <a:schemeClr val="tx1"/>
                </a:solidFill>
                <a:latin typeface="+mn-lt"/>
                <a:ea typeface="+mn-ea"/>
                <a:cs typeface="+mn-cs"/>
              </a:rPr>
              <a:t>) que ya sean tolerantes a los opioides, es decir, que estén tomando más de 60 mg de morfina oral al día, o más de 30 mg de </a:t>
            </a:r>
            <a:r>
              <a:rPr lang="es-ES_tradnl" sz="1200" b="0" i="0" u="none" strike="noStrike" kern="1200" baseline="0" dirty="0" err="1" smtClean="0">
                <a:solidFill>
                  <a:schemeClr val="tx1"/>
                </a:solidFill>
                <a:latin typeface="+mn-lt"/>
                <a:ea typeface="+mn-ea"/>
                <a:cs typeface="+mn-cs"/>
              </a:rPr>
              <a:t>oxicodona</a:t>
            </a:r>
            <a:r>
              <a:rPr lang="es-ES_tradnl" sz="1200" b="0" i="0" u="none" strike="noStrike" kern="1200" baseline="0" dirty="0" smtClean="0">
                <a:solidFill>
                  <a:schemeClr val="tx1"/>
                </a:solidFill>
                <a:latin typeface="+mn-lt"/>
                <a:ea typeface="+mn-ea"/>
                <a:cs typeface="+mn-cs"/>
              </a:rPr>
              <a:t> al día, o más de 8 mg de </a:t>
            </a:r>
            <a:r>
              <a:rPr lang="es-ES_tradnl" sz="1200" b="0" i="0" u="none" strike="noStrike" kern="1200" baseline="0" dirty="0" err="1" smtClean="0">
                <a:solidFill>
                  <a:schemeClr val="tx1"/>
                </a:solidFill>
                <a:latin typeface="+mn-lt"/>
                <a:ea typeface="+mn-ea"/>
                <a:cs typeface="+mn-cs"/>
              </a:rPr>
              <a:t>hidromorfona</a:t>
            </a:r>
            <a:r>
              <a:rPr lang="es-ES_tradnl" sz="1200" b="0" i="0" u="none" strike="noStrike" kern="1200" baseline="0" dirty="0" smtClean="0">
                <a:solidFill>
                  <a:schemeClr val="tx1"/>
                </a:solidFill>
                <a:latin typeface="+mn-lt"/>
                <a:ea typeface="+mn-ea"/>
                <a:cs typeface="+mn-cs"/>
              </a:rPr>
              <a:t> oral al día, o más de 25 mg de </a:t>
            </a:r>
            <a:r>
              <a:rPr lang="es-ES_tradnl" sz="1200" b="0" i="0" u="none" strike="noStrike" kern="1200" baseline="0" dirty="0" err="1" smtClean="0">
                <a:solidFill>
                  <a:schemeClr val="tx1"/>
                </a:solidFill>
                <a:latin typeface="+mn-lt"/>
                <a:ea typeface="+mn-ea"/>
                <a:cs typeface="+mn-cs"/>
              </a:rPr>
              <a:t>fentanilo</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transdérmico</a:t>
            </a:r>
            <a:r>
              <a:rPr lang="es-ES_tradnl" sz="1200" b="0" i="0" u="none" strike="noStrike" kern="1200" baseline="0" dirty="0" smtClean="0">
                <a:solidFill>
                  <a:schemeClr val="tx1"/>
                </a:solidFill>
                <a:latin typeface="+mn-lt"/>
                <a:ea typeface="+mn-ea"/>
                <a:cs typeface="+mn-cs"/>
              </a:rPr>
              <a:t> a la hora, o una dosis </a:t>
            </a:r>
            <a:r>
              <a:rPr lang="es-ES_tradnl" sz="1200" b="0" i="0" u="none" strike="noStrike" kern="1200" baseline="0" dirty="0" err="1" smtClean="0">
                <a:solidFill>
                  <a:schemeClr val="tx1"/>
                </a:solidFill>
                <a:latin typeface="+mn-lt"/>
                <a:ea typeface="+mn-ea"/>
                <a:cs typeface="+mn-cs"/>
              </a:rPr>
              <a:t>equianalgésica</a:t>
            </a:r>
            <a:r>
              <a:rPr lang="es-ES_tradnl" sz="1200" b="0" i="0" u="none" strike="noStrike" kern="1200" baseline="0" dirty="0" smtClean="0">
                <a:solidFill>
                  <a:schemeClr val="tx1"/>
                </a:solidFill>
                <a:latin typeface="+mn-lt"/>
                <a:ea typeface="+mn-ea"/>
                <a:cs typeface="+mn-cs"/>
              </a:rPr>
              <a:t> de cualquier otro opioide durante más de una semana. </a:t>
            </a:r>
          </a:p>
          <a:p>
            <a:r>
              <a:rPr lang="es-ES_tradnl" sz="1200" b="0" i="0" u="none" strike="noStrike" kern="1200" baseline="0" dirty="0" smtClean="0">
                <a:solidFill>
                  <a:schemeClr val="tx1"/>
                </a:solidFill>
                <a:latin typeface="+mn-lt"/>
                <a:ea typeface="+mn-ea"/>
                <a:cs typeface="+mn-cs"/>
              </a:rPr>
              <a:t>Los sistemas de </a:t>
            </a:r>
            <a:r>
              <a:rPr lang="es-ES_tradnl" sz="1200" b="0" i="0" u="none" strike="noStrike" kern="1200" baseline="0" dirty="0" err="1" smtClean="0">
                <a:solidFill>
                  <a:schemeClr val="tx1"/>
                </a:solidFill>
                <a:latin typeface="+mn-lt"/>
                <a:ea typeface="+mn-ea"/>
                <a:cs typeface="+mn-cs"/>
              </a:rPr>
              <a:t>fentanilo</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transdérmico</a:t>
            </a:r>
            <a:r>
              <a:rPr lang="es-ES_tradnl" sz="1200" b="0" i="0" u="none" strike="noStrike" kern="1200" baseline="0" dirty="0" smtClean="0">
                <a:solidFill>
                  <a:schemeClr val="tx1"/>
                </a:solidFill>
                <a:latin typeface="+mn-lt"/>
                <a:ea typeface="+mn-ea"/>
                <a:cs typeface="+mn-cs"/>
              </a:rPr>
              <a:t> han sido diseñados para liberar el fármaco de forma constante durante 72 horas, siendo la cantidad liberada proporcional al área del parche (disponibles comercialmente en nuestro país para tasas de liberación de 12, 25, 50, 75 y 100 </a:t>
            </a:r>
            <a:r>
              <a:rPr lang="es-ES_tradnl" sz="1200" b="0" i="0" u="none" strike="noStrike" kern="1200" baseline="0" dirty="0" err="1" smtClean="0">
                <a:solidFill>
                  <a:schemeClr val="tx1"/>
                </a:solidFill>
                <a:latin typeface="+mn-lt"/>
                <a:ea typeface="+mn-ea"/>
                <a:cs typeface="+mn-cs"/>
              </a:rPr>
              <a:t>μg</a:t>
            </a:r>
            <a:r>
              <a:rPr lang="es-ES_tradnl" sz="1200" b="0" i="0" u="none" strike="noStrike" kern="1200" baseline="0" dirty="0" smtClean="0">
                <a:solidFill>
                  <a:schemeClr val="tx1"/>
                </a:solidFill>
                <a:latin typeface="+mn-lt"/>
                <a:ea typeface="+mn-ea"/>
                <a:cs typeface="+mn-cs"/>
              </a:rPr>
              <a:t>/h). </a:t>
            </a:r>
          </a:p>
          <a:p>
            <a:pPr marL="0" marR="0" indent="0" algn="l" defTabSz="457200" rtl="0" eaLnBrk="1" fontAlgn="auto" latinLnBrk="0" hangingPunct="1">
              <a:lnSpc>
                <a:spcPct val="100000"/>
              </a:lnSpc>
              <a:spcBef>
                <a:spcPts val="0"/>
              </a:spcBef>
              <a:spcAft>
                <a:spcPts val="0"/>
              </a:spcAft>
              <a:buClrTx/>
              <a:buSzTx/>
              <a:buFontTx/>
              <a:buNone/>
              <a:tabLst/>
              <a:defRPr/>
            </a:pPr>
            <a:r>
              <a:rPr lang="es-ES_tradnl" sz="1200" b="0" i="0" u="none" strike="noStrike" kern="1200" baseline="0" dirty="0" smtClean="0">
                <a:solidFill>
                  <a:schemeClr val="tx1"/>
                </a:solidFill>
                <a:latin typeface="+mn-lt"/>
                <a:ea typeface="+mn-ea"/>
                <a:cs typeface="+mn-cs"/>
              </a:rPr>
              <a:t>La absorción del </a:t>
            </a:r>
            <a:r>
              <a:rPr lang="es-ES_tradnl" sz="1200" b="0" i="0" u="none" strike="noStrike" kern="1200" baseline="0" dirty="0" err="1" smtClean="0">
                <a:solidFill>
                  <a:schemeClr val="tx1"/>
                </a:solidFill>
                <a:latin typeface="+mn-lt"/>
                <a:ea typeface="+mn-ea"/>
                <a:cs typeface="+mn-cs"/>
              </a:rPr>
              <a:t>Fentanilo</a:t>
            </a:r>
            <a:r>
              <a:rPr lang="es-ES_tradnl" sz="1200" b="0" i="0" u="none" strike="noStrike" kern="1200" baseline="0" dirty="0" smtClean="0">
                <a:solidFill>
                  <a:schemeClr val="tx1"/>
                </a:solidFill>
                <a:latin typeface="+mn-lt"/>
                <a:ea typeface="+mn-ea"/>
                <a:cs typeface="+mn-cs"/>
              </a:rPr>
              <a:t> se ve incrementada significativamente por la exposición a fuentes externas de calor o por la fiebre. La edad no altera la absorción del </a:t>
            </a:r>
            <a:r>
              <a:rPr lang="es-ES_tradnl" sz="1200" b="0" i="0" u="none" strike="noStrike" kern="1200" baseline="0" dirty="0" err="1" smtClean="0">
                <a:solidFill>
                  <a:schemeClr val="tx1"/>
                </a:solidFill>
                <a:latin typeface="+mn-lt"/>
                <a:ea typeface="+mn-ea"/>
                <a:cs typeface="+mn-cs"/>
              </a:rPr>
              <a:t>fentanilo</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trasnsdérmico</a:t>
            </a:r>
            <a:r>
              <a:rPr lang="es-ES_tradnl" sz="1200" b="0" i="0" u="none" strike="noStrike" kern="1200" baseline="0" dirty="0" smtClean="0">
                <a:solidFill>
                  <a:schemeClr val="tx1"/>
                </a:solidFill>
                <a:latin typeface="+mn-lt"/>
                <a:ea typeface="+mn-ea"/>
                <a:cs typeface="+mn-cs"/>
              </a:rPr>
              <a:t> aunque la vida media de eliminación del fármaco aumenta significativamente en el anciano. En comparación con la morfina, produce menos estreñimiento35</a:t>
            </a:r>
          </a:p>
          <a:p>
            <a:endParaRPr lang="es-ES_tradnl" sz="1200" b="1" i="0" u="none" strike="noStrike" kern="1200" baseline="0" dirty="0" smtClean="0">
              <a:solidFill>
                <a:schemeClr val="tx1"/>
              </a:solidFill>
              <a:latin typeface="+mn-lt"/>
              <a:ea typeface="+mn-ea"/>
              <a:cs typeface="+mn-cs"/>
            </a:endParaRPr>
          </a:p>
          <a:p>
            <a:r>
              <a:rPr lang="es-ES_tradnl" sz="1200" b="1" i="0" u="none" strike="noStrike" kern="1200" baseline="0" dirty="0" smtClean="0">
                <a:solidFill>
                  <a:schemeClr val="tx1"/>
                </a:solidFill>
                <a:latin typeface="+mn-lt"/>
                <a:ea typeface="+mn-ea"/>
                <a:cs typeface="+mn-cs"/>
              </a:rPr>
              <a:t>Bibliografía </a:t>
            </a:r>
          </a:p>
          <a:p>
            <a:endParaRPr lang="es-ES_tradnl" sz="1200" b="0" kern="1200" dirty="0" smtClean="0">
              <a:solidFill>
                <a:schemeClr val="tx1"/>
              </a:solidFill>
              <a:effectLst/>
              <a:latin typeface="+mn-lt"/>
              <a:ea typeface="+mn-ea"/>
              <a:cs typeface="+mn-cs"/>
            </a:endParaRPr>
          </a:p>
          <a:p>
            <a:r>
              <a:rPr lang="es-ES_tradnl" sz="1200" b="0" kern="1200" dirty="0" smtClean="0">
                <a:solidFill>
                  <a:schemeClr val="tx1"/>
                </a:solidFill>
                <a:effectLst/>
                <a:latin typeface="+mn-lt"/>
                <a:ea typeface="+mn-ea"/>
                <a:cs typeface="+mn-cs"/>
              </a:rPr>
              <a:t>• </a:t>
            </a:r>
            <a:r>
              <a:rPr lang="es-ES_tradnl" sz="1200" b="0" i="0" u="none" strike="noStrike" kern="1200" baseline="0" dirty="0" smtClean="0">
                <a:solidFill>
                  <a:schemeClr val="tx1"/>
                </a:solidFill>
                <a:latin typeface="+mn-lt"/>
                <a:ea typeface="+mn-ea"/>
                <a:cs typeface="+mn-cs"/>
              </a:rPr>
              <a:t>Pasternak GW. </a:t>
            </a:r>
            <a:r>
              <a:rPr lang="es-ES_tradnl" sz="1200" b="0" i="0" u="none" strike="noStrike" kern="1200" baseline="0" dirty="0" err="1" smtClean="0">
                <a:solidFill>
                  <a:schemeClr val="tx1"/>
                </a:solidFill>
                <a:latin typeface="+mn-lt"/>
                <a:ea typeface="+mn-ea"/>
                <a:cs typeface="+mn-cs"/>
              </a:rPr>
              <a:t>Opiate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pharmacology</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relief</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Clin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Oncol</a:t>
            </a:r>
            <a:r>
              <a:rPr lang="es-ES_tradnl" sz="1200" b="0" i="0" u="none" strike="noStrike" kern="1200" baseline="0" dirty="0" smtClean="0">
                <a:solidFill>
                  <a:schemeClr val="tx1"/>
                </a:solidFill>
                <a:latin typeface="+mn-lt"/>
                <a:ea typeface="+mn-ea"/>
                <a:cs typeface="+mn-cs"/>
              </a:rPr>
              <a:t> 2014; 32:1655-61.</a:t>
            </a:r>
            <a:endParaRPr lang="es-ES_tradnl" sz="1200" b="0" kern="1200" dirty="0" smtClean="0">
              <a:solidFill>
                <a:schemeClr val="tx1"/>
              </a:solidFill>
              <a:effectLst/>
              <a:latin typeface="+mn-lt"/>
              <a:ea typeface="+mn-ea"/>
              <a:cs typeface="+mn-cs"/>
            </a:endParaRP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Caraceni</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Hanks</a:t>
            </a:r>
            <a:r>
              <a:rPr lang="es-ES_tradnl" sz="1200" b="0" i="0" u="none" strike="noStrike" kern="1200" baseline="0" dirty="0" smtClean="0">
                <a:solidFill>
                  <a:schemeClr val="tx1"/>
                </a:solidFill>
                <a:latin typeface="+mn-lt"/>
                <a:ea typeface="+mn-ea"/>
                <a:cs typeface="+mn-cs"/>
              </a:rPr>
              <a:t> G, </a:t>
            </a:r>
            <a:r>
              <a:rPr lang="es-ES_tradnl" sz="1200" b="0" i="0" u="none" strike="noStrike" kern="1200" baseline="0" dirty="0" err="1" smtClean="0">
                <a:solidFill>
                  <a:schemeClr val="tx1"/>
                </a:solidFill>
                <a:latin typeface="+mn-lt"/>
                <a:ea typeface="+mn-ea"/>
                <a:cs typeface="+mn-cs"/>
              </a:rPr>
              <a:t>Kaasa</a:t>
            </a:r>
            <a:r>
              <a:rPr lang="es-ES_tradnl" sz="1200" b="0" i="0" u="none" strike="noStrike" kern="1200" baseline="0" dirty="0" smtClean="0">
                <a:solidFill>
                  <a:schemeClr val="tx1"/>
                </a:solidFill>
                <a:latin typeface="+mn-lt"/>
                <a:ea typeface="+mn-ea"/>
                <a:cs typeface="+mn-cs"/>
              </a:rPr>
              <a:t> S, </a:t>
            </a:r>
            <a:r>
              <a:rPr lang="es-ES_tradnl" sz="1200" b="0" i="1" u="none" strike="noStrike" kern="1200" baseline="0" dirty="0" smtClean="0">
                <a:solidFill>
                  <a:schemeClr val="tx1"/>
                </a:solidFill>
                <a:latin typeface="+mn-lt"/>
                <a:ea typeface="+mn-ea"/>
                <a:cs typeface="+mn-cs"/>
              </a:rPr>
              <a:t>et al. </a:t>
            </a:r>
            <a:r>
              <a:rPr lang="es-ES_tradnl" sz="1200" b="0" i="0" u="none" strike="noStrike" kern="1200" baseline="0" dirty="0" err="1" smtClean="0">
                <a:solidFill>
                  <a:schemeClr val="tx1"/>
                </a:solidFill>
                <a:latin typeface="+mn-lt"/>
                <a:ea typeface="+mn-ea"/>
                <a:cs typeface="+mn-cs"/>
              </a:rPr>
              <a:t>European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Palliative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Care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Research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Collaborative</a:t>
            </a:r>
            <a:r>
              <a:rPr lang="es-ES_tradnl" sz="1200" b="0" i="0" u="none" strike="noStrike" kern="1200" baseline="0" dirty="0" smtClean="0">
                <a:solidFill>
                  <a:schemeClr val="tx1"/>
                </a:solidFill>
                <a:latin typeface="+mn-lt"/>
                <a:ea typeface="+mn-ea"/>
                <a:cs typeface="+mn-cs"/>
              </a:rPr>
              <a:t> (EPCRC); </a:t>
            </a:r>
            <a:r>
              <a:rPr lang="es-ES_tradnl" sz="1200" b="0" i="0" u="none" strike="noStrike" kern="1200" baseline="0" dirty="0" err="1" smtClean="0">
                <a:solidFill>
                  <a:schemeClr val="tx1"/>
                </a:solidFill>
                <a:latin typeface="+mn-lt"/>
                <a:ea typeface="+mn-ea"/>
                <a:cs typeface="+mn-cs"/>
              </a:rPr>
              <a:t>European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Association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Palliative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Care</a:t>
            </a:r>
            <a:r>
              <a:rPr lang="es-ES_tradnl" sz="1200" b="0" i="0" u="none" strike="noStrike" kern="1200" baseline="0" dirty="0" smtClean="0">
                <a:solidFill>
                  <a:schemeClr val="tx1"/>
                </a:solidFill>
                <a:latin typeface="+mn-lt"/>
                <a:ea typeface="+mn-ea"/>
                <a:cs typeface="+mn-cs"/>
              </a:rPr>
              <a:t> (EAPC). Use of </a:t>
            </a:r>
            <a:r>
              <a:rPr lang="es-ES_tradnl" sz="1200" b="0" i="0" u="none" strike="noStrike" kern="1200" baseline="0" dirty="0" err="1" smtClean="0">
                <a:solidFill>
                  <a:schemeClr val="tx1"/>
                </a:solidFill>
                <a:latin typeface="+mn-lt"/>
                <a:ea typeface="+mn-ea"/>
                <a:cs typeface="+mn-cs"/>
              </a:rPr>
              <a:t>opioid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analgesics</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treatment</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evidence-based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recommendations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from</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EAPC. </a:t>
            </a:r>
            <a:r>
              <a:rPr lang="es-ES_tradnl" sz="1200" b="0" i="0" u="none" strike="noStrike" kern="1200" baseline="0" dirty="0" err="1" smtClean="0">
                <a:solidFill>
                  <a:schemeClr val="tx1"/>
                </a:solidFill>
                <a:latin typeface="+mn-lt"/>
                <a:ea typeface="+mn-ea"/>
                <a:cs typeface="+mn-cs"/>
              </a:rPr>
              <a:t>Lancet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Oncol</a:t>
            </a:r>
            <a:r>
              <a:rPr lang="es-ES_tradnl" sz="1200" b="0" i="0" u="none" strike="noStrike" kern="1200" baseline="0" dirty="0" smtClean="0">
                <a:solidFill>
                  <a:schemeClr val="tx1"/>
                </a:solidFill>
                <a:latin typeface="+mn-lt"/>
                <a:ea typeface="+mn-ea"/>
                <a:cs typeface="+mn-cs"/>
              </a:rPr>
              <a:t> 2012; 13:e58-68 . </a:t>
            </a:r>
            <a:endParaRPr lang="es-ES_tradnl" sz="1200" b="0" kern="1200" dirty="0">
              <a:solidFill>
                <a:schemeClr val="tx1"/>
              </a:solidFill>
              <a:effectLst/>
              <a:latin typeface="+mn-lt"/>
              <a:ea typeface="+mn-ea"/>
              <a:cs typeface="+mn-cs"/>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28</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44549372"/>
      </p:ext>
    </p:extLst>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sz="1200" b="0" kern="1200" dirty="0">
              <a:solidFill>
                <a:schemeClr val="tx1"/>
              </a:solidFill>
              <a:effectLst/>
              <a:latin typeface="+mn-lt"/>
              <a:ea typeface="+mn-ea"/>
              <a:cs typeface="+mn-cs"/>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29</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44549372"/>
      </p:ext>
    </p:extLst>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0" i="0" u="none" strike="noStrike" kern="1200" baseline="0" dirty="0" smtClean="0">
                <a:solidFill>
                  <a:schemeClr val="tx1"/>
                </a:solidFill>
                <a:latin typeface="+mn-lt"/>
                <a:ea typeface="+mn-ea"/>
                <a:cs typeface="+mn-cs"/>
              </a:rPr>
              <a:t>La morfina es el arquetipo de analgésico opioide. Durante mucho tiempo ha sido el fármaco de primera elección para el tratamiento del dolor oncológico moderado a severo. La preferencia por la morfina estaba basada, no solo en su eficacia analgésica sino también, en su amplia experiencia clínica, flexibilidad de dosis y múltiples formulaciones y vías de administración. Los datos actuales muestran que no existen diferencias significativas entre morfina, </a:t>
            </a:r>
            <a:r>
              <a:rPr lang="es-ES_tradnl" sz="1200" b="0" i="0" u="none" strike="noStrike" kern="1200" baseline="0" dirty="0" err="1" smtClean="0">
                <a:solidFill>
                  <a:schemeClr val="tx1"/>
                </a:solidFill>
                <a:latin typeface="+mn-lt"/>
                <a:ea typeface="+mn-ea"/>
                <a:cs typeface="+mn-cs"/>
              </a:rPr>
              <a:t>oxicodona</a:t>
            </a:r>
            <a:r>
              <a:rPr lang="es-ES_tradnl" sz="1200" b="0" i="0" u="none" strike="noStrike" kern="1200" baseline="0" dirty="0" smtClean="0">
                <a:solidFill>
                  <a:schemeClr val="tx1"/>
                </a:solidFill>
                <a:latin typeface="+mn-lt"/>
                <a:ea typeface="+mn-ea"/>
                <a:cs typeface="+mn-cs"/>
              </a:rPr>
              <a:t> e </a:t>
            </a:r>
            <a:r>
              <a:rPr lang="es-ES_tradnl" sz="1200" b="0" i="0" u="none" strike="noStrike" kern="1200" baseline="0" dirty="0" err="1" smtClean="0">
                <a:solidFill>
                  <a:schemeClr val="tx1"/>
                </a:solidFill>
                <a:latin typeface="+mn-lt"/>
                <a:ea typeface="+mn-ea"/>
                <a:cs typeface="+mn-cs"/>
              </a:rPr>
              <a:t>hidromorfona</a:t>
            </a:r>
            <a:r>
              <a:rPr lang="es-ES_tradnl" sz="1200" b="0" i="0" u="none" strike="noStrike" kern="1200" baseline="0" dirty="0" smtClean="0">
                <a:solidFill>
                  <a:schemeClr val="tx1"/>
                </a:solidFill>
                <a:latin typeface="+mn-lt"/>
                <a:ea typeface="+mn-ea"/>
                <a:cs typeface="+mn-cs"/>
              </a:rPr>
              <a:t> por vía oral por lo que los tres fármacos podrían ser considerados de primera elección para el control del dolor oncológico moderado a severo9,20,27 (Grado de Recomendación B). La consideración de estos fármacos como primera elección se basa en la mayor facilidad para su titulación con formulaciones rápidas por vía oral. Sin embargo, en algunos casos se puede preferir la utilización de opioides </a:t>
            </a:r>
            <a:r>
              <a:rPr lang="es-ES_tradnl" sz="1200" b="0" i="0" u="none" strike="noStrike" kern="1200" baseline="0" dirty="0" err="1" smtClean="0">
                <a:solidFill>
                  <a:schemeClr val="tx1"/>
                </a:solidFill>
                <a:latin typeface="+mn-lt"/>
                <a:ea typeface="+mn-ea"/>
                <a:cs typeface="+mn-cs"/>
              </a:rPr>
              <a:t>transdérmicos</a:t>
            </a:r>
            <a:r>
              <a:rPr lang="es-ES_tradnl" sz="1200" b="0" i="0" u="none" strike="noStrike" kern="1200" baseline="0" dirty="0" smtClean="0">
                <a:solidFill>
                  <a:schemeClr val="tx1"/>
                </a:solidFill>
                <a:latin typeface="+mn-lt"/>
                <a:ea typeface="+mn-ea"/>
                <a:cs typeface="+mn-cs"/>
              </a:rPr>
              <a:t> tales como situaciones de imposibilidad de ingesta oral. </a:t>
            </a:r>
          </a:p>
          <a:p>
            <a:endParaRPr lang="es-ES_tradnl" sz="1200" b="1" i="0" u="none" strike="noStrike" kern="1200" baseline="0" dirty="0" smtClean="0">
              <a:solidFill>
                <a:schemeClr val="tx1"/>
              </a:solidFill>
              <a:latin typeface="+mn-lt"/>
              <a:ea typeface="+mn-ea"/>
              <a:cs typeface="+mn-cs"/>
            </a:endParaRPr>
          </a:p>
          <a:p>
            <a:r>
              <a:rPr lang="es-ES_tradnl" sz="1200" b="1" i="0" u="none" strike="noStrike" kern="1200" baseline="0" dirty="0" smtClean="0">
                <a:solidFill>
                  <a:schemeClr val="tx1"/>
                </a:solidFill>
                <a:latin typeface="+mn-lt"/>
                <a:ea typeface="+mn-ea"/>
                <a:cs typeface="+mn-cs"/>
              </a:rPr>
              <a:t>Bibliografía </a:t>
            </a:r>
          </a:p>
          <a:p>
            <a:endParaRPr lang="es-ES_tradnl" sz="1200" b="0" kern="1200" dirty="0" smtClean="0">
              <a:solidFill>
                <a:schemeClr val="tx1"/>
              </a:solidFill>
              <a:effectLst/>
              <a:latin typeface="+mn-lt"/>
              <a:ea typeface="+mn-ea"/>
              <a:cs typeface="+mn-cs"/>
            </a:endParaRPr>
          </a:p>
          <a:p>
            <a:r>
              <a:rPr lang="es-ES_tradnl" sz="1200" b="0" kern="1200" dirty="0" smtClean="0">
                <a:solidFill>
                  <a:schemeClr val="tx1"/>
                </a:solidFill>
                <a:effectLst/>
                <a:latin typeface="+mn-lt"/>
                <a:ea typeface="+mn-ea"/>
                <a:cs typeface="+mn-cs"/>
              </a:rPr>
              <a:t>• </a:t>
            </a:r>
            <a:r>
              <a:rPr lang="es-ES_tradnl" sz="1200" b="0" i="0" u="none" strike="noStrike" kern="1200" baseline="0" dirty="0" smtClean="0">
                <a:solidFill>
                  <a:schemeClr val="tx1"/>
                </a:solidFill>
                <a:latin typeface="+mn-lt"/>
                <a:ea typeface="+mn-ea"/>
                <a:cs typeface="+mn-cs"/>
              </a:rPr>
              <a:t>Schmidt-Hansen M, </a:t>
            </a:r>
            <a:r>
              <a:rPr lang="es-ES_tradnl" sz="1200" b="0" i="0" u="none" strike="noStrike" kern="1200" baseline="0" dirty="0" err="1" smtClean="0">
                <a:solidFill>
                  <a:schemeClr val="tx1"/>
                </a:solidFill>
                <a:latin typeface="+mn-lt"/>
                <a:ea typeface="+mn-ea"/>
                <a:cs typeface="+mn-cs"/>
              </a:rPr>
              <a:t>Taubert</a:t>
            </a:r>
            <a:r>
              <a:rPr lang="es-ES_tradnl" sz="1200" b="0" i="0" u="none" strike="noStrike" kern="1200" baseline="0" dirty="0" smtClean="0">
                <a:solidFill>
                  <a:schemeClr val="tx1"/>
                </a:solidFill>
                <a:latin typeface="+mn-lt"/>
                <a:ea typeface="+mn-ea"/>
                <a:cs typeface="+mn-cs"/>
              </a:rPr>
              <a:t> M, </a:t>
            </a:r>
            <a:r>
              <a:rPr lang="es-ES_tradnl" sz="1200" b="0" i="0" u="none" strike="noStrike" kern="1200" baseline="0" dirty="0" err="1" smtClean="0">
                <a:solidFill>
                  <a:schemeClr val="tx1"/>
                </a:solidFill>
                <a:latin typeface="+mn-lt"/>
                <a:ea typeface="+mn-ea"/>
                <a:cs typeface="+mn-cs"/>
              </a:rPr>
              <a:t>Bromham</a:t>
            </a:r>
            <a:r>
              <a:rPr lang="es-ES_tradnl" sz="1200" b="0" i="0" u="none" strike="noStrike" kern="1200" baseline="0" dirty="0" smtClean="0">
                <a:solidFill>
                  <a:schemeClr val="tx1"/>
                </a:solidFill>
                <a:latin typeface="+mn-lt"/>
                <a:ea typeface="+mn-ea"/>
                <a:cs typeface="+mn-cs"/>
              </a:rPr>
              <a:t> N, </a:t>
            </a:r>
            <a:r>
              <a:rPr lang="es-ES_tradnl" sz="1200" b="0" i="0" u="none" strike="noStrike" kern="1200" baseline="0" dirty="0" err="1" smtClean="0">
                <a:solidFill>
                  <a:schemeClr val="tx1"/>
                </a:solidFill>
                <a:latin typeface="+mn-lt"/>
                <a:ea typeface="+mn-ea"/>
                <a:cs typeface="+mn-cs"/>
              </a:rPr>
              <a:t>Hilgart</a:t>
            </a:r>
            <a:r>
              <a:rPr lang="es-ES_tradnl" sz="1200" b="0" i="0" u="none" strike="noStrike" kern="1200" baseline="0" dirty="0" smtClean="0">
                <a:solidFill>
                  <a:schemeClr val="tx1"/>
                </a:solidFill>
                <a:latin typeface="+mn-lt"/>
                <a:ea typeface="+mn-ea"/>
                <a:cs typeface="+mn-cs"/>
              </a:rPr>
              <a:t> JS, </a:t>
            </a:r>
            <a:r>
              <a:rPr lang="es-ES_tradnl" sz="1200" b="0" i="0" u="none" strike="noStrike" kern="1200" baseline="0" dirty="0" err="1" smtClean="0">
                <a:solidFill>
                  <a:schemeClr val="tx1"/>
                </a:solidFill>
                <a:latin typeface="+mn-lt"/>
                <a:ea typeface="+mn-ea"/>
                <a:cs typeface="+mn-cs"/>
              </a:rPr>
              <a:t>Arnold</a:t>
            </a:r>
            <a:r>
              <a:rPr lang="es-ES_tradnl" sz="1200" b="0" i="0" u="none" strike="noStrike" kern="1200" baseline="0" dirty="0" smtClean="0">
                <a:solidFill>
                  <a:schemeClr val="tx1"/>
                </a:solidFill>
                <a:latin typeface="+mn-lt"/>
                <a:ea typeface="+mn-ea"/>
                <a:cs typeface="+mn-cs"/>
              </a:rPr>
              <a:t> S.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effectiveness</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buprenorphine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treating</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abridged</a:t>
            </a:r>
            <a:r>
              <a:rPr lang="es-ES_tradnl" sz="1200" b="0" i="0" u="none" strike="noStrike" kern="1200" baseline="0" dirty="0" smtClean="0">
                <a:solidFill>
                  <a:schemeClr val="tx1"/>
                </a:solidFill>
                <a:latin typeface="+mn-lt"/>
                <a:ea typeface="+mn-ea"/>
                <a:cs typeface="+mn-cs"/>
              </a:rPr>
              <a:t> Cochrane </a:t>
            </a:r>
            <a:r>
              <a:rPr lang="es-ES_tradnl" sz="1200" b="0" i="0" u="none" strike="noStrike" kern="1200" baseline="0" dirty="0" err="1" smtClean="0">
                <a:solidFill>
                  <a:schemeClr val="tx1"/>
                </a:solidFill>
                <a:latin typeface="+mn-lt"/>
                <a:ea typeface="+mn-ea"/>
                <a:cs typeface="+mn-cs"/>
              </a:rPr>
              <a:t>review</a:t>
            </a:r>
            <a:r>
              <a:rPr lang="es-ES_tradnl" sz="1200" b="0" i="0" u="none" strike="noStrike" kern="1200" baseline="0" dirty="0" smtClean="0">
                <a:solidFill>
                  <a:schemeClr val="tx1"/>
                </a:solidFill>
                <a:latin typeface="+mn-lt"/>
                <a:ea typeface="+mn-ea"/>
                <a:cs typeface="+mn-cs"/>
              </a:rPr>
              <a:t>. BMJ </a:t>
            </a:r>
            <a:r>
              <a:rPr lang="es-ES_tradnl" sz="1200" b="0" i="0" u="none" strike="noStrike" kern="1200" baseline="0" dirty="0" err="1" smtClean="0">
                <a:solidFill>
                  <a:schemeClr val="tx1"/>
                </a:solidFill>
                <a:latin typeface="+mn-lt"/>
                <a:ea typeface="+mn-ea"/>
                <a:cs typeface="+mn-cs"/>
              </a:rPr>
              <a:t>Support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Palliat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Care</a:t>
            </a:r>
            <a:r>
              <a:rPr lang="es-ES_tradnl" sz="1200" b="0" i="0" u="none" strike="noStrike" kern="1200" baseline="0" dirty="0" smtClean="0">
                <a:solidFill>
                  <a:schemeClr val="tx1"/>
                </a:solidFill>
                <a:latin typeface="+mn-lt"/>
                <a:ea typeface="+mn-ea"/>
                <a:cs typeface="+mn-cs"/>
              </a:rPr>
              <a:t> 2016; 6:292-306.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Bruera</a:t>
            </a:r>
            <a:r>
              <a:rPr lang="es-ES_tradnl" sz="1200" b="0" i="0" u="none" strike="noStrike" kern="1200" baseline="0" dirty="0" smtClean="0">
                <a:solidFill>
                  <a:schemeClr val="tx1"/>
                </a:solidFill>
                <a:latin typeface="+mn-lt"/>
                <a:ea typeface="+mn-ea"/>
                <a:cs typeface="+mn-cs"/>
              </a:rPr>
              <a:t> E, Palmer JL, </a:t>
            </a:r>
            <a:r>
              <a:rPr lang="es-ES_tradnl" sz="1200" b="0" i="0" u="none" strike="noStrike" kern="1200" baseline="0" dirty="0" err="1" smtClean="0">
                <a:solidFill>
                  <a:schemeClr val="tx1"/>
                </a:solidFill>
                <a:latin typeface="+mn-lt"/>
                <a:ea typeface="+mn-ea"/>
                <a:cs typeface="+mn-cs"/>
              </a:rPr>
              <a:t>Bosnjak</a:t>
            </a:r>
            <a:r>
              <a:rPr lang="es-ES_tradnl" sz="1200" b="0" i="0" u="none" strike="noStrike" kern="1200" baseline="0" dirty="0" smtClean="0">
                <a:solidFill>
                  <a:schemeClr val="tx1"/>
                </a:solidFill>
                <a:latin typeface="+mn-lt"/>
                <a:ea typeface="+mn-ea"/>
                <a:cs typeface="+mn-cs"/>
              </a:rPr>
              <a:t> S, Rico MA, Moyano J, </a:t>
            </a:r>
            <a:r>
              <a:rPr lang="es-ES_tradnl" sz="1200" b="0" i="0" u="none" strike="noStrike" kern="1200" baseline="0" dirty="0" err="1" smtClean="0">
                <a:solidFill>
                  <a:schemeClr val="tx1"/>
                </a:solidFill>
                <a:latin typeface="+mn-lt"/>
                <a:ea typeface="+mn-ea"/>
                <a:cs typeface="+mn-cs"/>
              </a:rPr>
              <a:t>Sweeney</a:t>
            </a:r>
            <a:r>
              <a:rPr lang="es-ES_tradnl" sz="1200" b="0" i="0" u="none" strike="noStrike" kern="1200" baseline="0" dirty="0" smtClean="0">
                <a:solidFill>
                  <a:schemeClr val="tx1"/>
                </a:solidFill>
                <a:latin typeface="+mn-lt"/>
                <a:ea typeface="+mn-ea"/>
                <a:cs typeface="+mn-cs"/>
              </a:rPr>
              <a:t> C </a:t>
            </a:r>
            <a:r>
              <a:rPr lang="es-ES_tradnl" sz="1200" b="0" i="1" u="none" strike="noStrike" kern="1200" baseline="0" dirty="0" smtClean="0">
                <a:solidFill>
                  <a:schemeClr val="tx1"/>
                </a:solidFill>
                <a:latin typeface="+mn-lt"/>
                <a:ea typeface="+mn-ea"/>
                <a:cs typeface="+mn-cs"/>
              </a:rPr>
              <a:t>et al. </a:t>
            </a:r>
            <a:r>
              <a:rPr lang="es-ES_tradnl" sz="1200" b="0" i="0" u="none" strike="noStrike" kern="1200" baseline="0" dirty="0" err="1" smtClean="0">
                <a:solidFill>
                  <a:schemeClr val="tx1"/>
                </a:solidFill>
                <a:latin typeface="+mn-lt"/>
                <a:ea typeface="+mn-ea"/>
                <a:cs typeface="+mn-cs"/>
              </a:rPr>
              <a:t>Methadone</a:t>
            </a:r>
            <a:r>
              <a:rPr lang="es-ES_tradnl" sz="1200" b="0" i="0" u="none" strike="noStrike" kern="1200" baseline="0" dirty="0" smtClean="0">
                <a:solidFill>
                  <a:schemeClr val="tx1"/>
                </a:solidFill>
                <a:latin typeface="+mn-lt"/>
                <a:ea typeface="+mn-ea"/>
                <a:cs typeface="+mn-cs"/>
              </a:rPr>
              <a:t> versus </a:t>
            </a:r>
            <a:r>
              <a:rPr lang="es-ES_tradnl" sz="1200" b="0" i="0" u="none" strike="noStrike" kern="1200" baseline="0" dirty="0" err="1" smtClean="0">
                <a:solidFill>
                  <a:schemeClr val="tx1"/>
                </a:solidFill>
                <a:latin typeface="+mn-lt"/>
                <a:ea typeface="+mn-ea"/>
                <a:cs typeface="+mn-cs"/>
              </a:rPr>
              <a:t>morphine</a:t>
            </a:r>
            <a:r>
              <a:rPr lang="es-ES_tradnl" sz="1200" b="0" i="0" u="none" strike="noStrike" kern="1200" baseline="0" dirty="0" smtClean="0">
                <a:solidFill>
                  <a:schemeClr val="tx1"/>
                </a:solidFill>
                <a:latin typeface="+mn-lt"/>
                <a:ea typeface="+mn-ea"/>
                <a:cs typeface="+mn-cs"/>
              </a:rPr>
              <a:t> as a </a:t>
            </a:r>
            <a:r>
              <a:rPr lang="es-ES_tradnl" sz="1200" b="0" i="0" u="none" strike="noStrike" kern="1200" baseline="0" dirty="0" err="1" smtClean="0">
                <a:solidFill>
                  <a:schemeClr val="tx1"/>
                </a:solidFill>
                <a:latin typeface="+mn-lt"/>
                <a:ea typeface="+mn-ea"/>
                <a:cs typeface="+mn-cs"/>
              </a:rPr>
              <a:t>first</a:t>
            </a:r>
            <a:r>
              <a:rPr lang="es-ES_tradnl" sz="1200" b="0" i="0" u="none" strike="noStrike" kern="1200" baseline="0" dirty="0" smtClean="0">
                <a:solidFill>
                  <a:schemeClr val="tx1"/>
                </a:solidFill>
                <a:latin typeface="+mn-lt"/>
                <a:ea typeface="+mn-ea"/>
                <a:cs typeface="+mn-cs"/>
              </a:rPr>
              <a:t>-line </a:t>
            </a:r>
            <a:r>
              <a:rPr lang="es-ES_tradnl" sz="1200" b="0" i="0" u="none" strike="noStrike" kern="1200" baseline="0" dirty="0" err="1" smtClean="0">
                <a:solidFill>
                  <a:schemeClr val="tx1"/>
                </a:solidFill>
                <a:latin typeface="+mn-lt"/>
                <a:ea typeface="+mn-ea"/>
                <a:cs typeface="+mn-cs"/>
              </a:rPr>
              <a:t>strong</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opioid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randomized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double-blind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study</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Clin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Oncol</a:t>
            </a:r>
            <a:r>
              <a:rPr lang="es-ES_tradnl" sz="1200" b="0" i="0" u="none" strike="noStrike" kern="1200" baseline="0" dirty="0" smtClean="0">
                <a:solidFill>
                  <a:schemeClr val="tx1"/>
                </a:solidFill>
                <a:latin typeface="+mn-lt"/>
                <a:ea typeface="+mn-ea"/>
                <a:cs typeface="+mn-cs"/>
              </a:rPr>
              <a:t> 2004; 22:185-192.</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smtClean="0">
                <a:solidFill>
                  <a:schemeClr val="tx1"/>
                </a:solidFill>
                <a:latin typeface="+mn-lt"/>
                <a:ea typeface="+mn-ea"/>
                <a:cs typeface="+mn-cs"/>
              </a:rPr>
              <a:t>Porta-Sales J, Garzón-Rodríguez C, Villavicencio-Chávez C, Llorens-</a:t>
            </a:r>
            <a:r>
              <a:rPr lang="es-ES_tradnl" sz="1200" b="0" i="0" u="none" strike="noStrike" kern="1200" baseline="0" dirty="0" err="1" smtClean="0">
                <a:solidFill>
                  <a:schemeClr val="tx1"/>
                </a:solidFill>
                <a:latin typeface="+mn-lt"/>
                <a:ea typeface="+mn-ea"/>
                <a:cs typeface="+mn-cs"/>
              </a:rPr>
              <a:t>Torromé</a:t>
            </a:r>
            <a:r>
              <a:rPr lang="es-ES_tradnl" sz="1200" b="0" i="0" u="none" strike="noStrike" kern="1200" baseline="0" dirty="0" smtClean="0">
                <a:solidFill>
                  <a:schemeClr val="tx1"/>
                </a:solidFill>
                <a:latin typeface="+mn-lt"/>
                <a:ea typeface="+mn-ea"/>
                <a:cs typeface="+mn-cs"/>
              </a:rPr>
              <a:t> S, González-Barboteo J. </a:t>
            </a:r>
            <a:r>
              <a:rPr lang="es-ES_tradnl" sz="1200" b="0" i="0" u="none" strike="noStrike" kern="1200" baseline="0" dirty="0" err="1" smtClean="0">
                <a:solidFill>
                  <a:schemeClr val="tx1"/>
                </a:solidFill>
                <a:latin typeface="+mn-lt"/>
                <a:ea typeface="+mn-ea"/>
                <a:cs typeface="+mn-cs"/>
              </a:rPr>
              <a:t>Efficacy</a:t>
            </a:r>
            <a:r>
              <a:rPr lang="es-ES_tradnl" sz="1200" b="0" i="0" u="none" strike="noStrike" kern="1200" baseline="0" dirty="0" smtClean="0">
                <a:solidFill>
                  <a:schemeClr val="tx1"/>
                </a:solidFill>
                <a:latin typeface="+mn-lt"/>
                <a:ea typeface="+mn-ea"/>
                <a:cs typeface="+mn-cs"/>
              </a:rPr>
              <a:t> and Safety of </a:t>
            </a:r>
            <a:r>
              <a:rPr lang="es-ES_tradnl" sz="1200" b="0" i="0" u="none" strike="noStrike" kern="1200" baseline="0" dirty="0" err="1" smtClean="0">
                <a:solidFill>
                  <a:schemeClr val="tx1"/>
                </a:solidFill>
                <a:latin typeface="+mn-lt"/>
                <a:ea typeface="+mn-ea"/>
                <a:cs typeface="+mn-cs"/>
              </a:rPr>
              <a:t>Methadone</a:t>
            </a:r>
            <a:r>
              <a:rPr lang="es-ES_tradnl" sz="1200" b="0" i="0" u="none" strike="noStrike" kern="1200" baseline="0" dirty="0" smtClean="0">
                <a:solidFill>
                  <a:schemeClr val="tx1"/>
                </a:solidFill>
                <a:latin typeface="+mn-lt"/>
                <a:ea typeface="+mn-ea"/>
                <a:cs typeface="+mn-cs"/>
              </a:rPr>
              <a:t> as a </a:t>
            </a:r>
            <a:r>
              <a:rPr lang="es-ES_tradnl" sz="1200" b="0" i="0" u="none" strike="noStrike" kern="1200" baseline="0" dirty="0" err="1" smtClean="0">
                <a:solidFill>
                  <a:schemeClr val="tx1"/>
                </a:solidFill>
                <a:latin typeface="+mn-lt"/>
                <a:ea typeface="+mn-ea"/>
                <a:cs typeface="+mn-cs"/>
              </a:rPr>
              <a:t>Second</a:t>
            </a:r>
            <a:r>
              <a:rPr lang="es-ES_tradnl" sz="1200" b="0" i="0" u="none" strike="noStrike" kern="1200" baseline="0" dirty="0" smtClean="0">
                <a:solidFill>
                  <a:schemeClr val="tx1"/>
                </a:solidFill>
                <a:latin typeface="+mn-lt"/>
                <a:ea typeface="+mn-ea"/>
                <a:cs typeface="+mn-cs"/>
              </a:rPr>
              <a:t>-Line </a:t>
            </a:r>
            <a:r>
              <a:rPr lang="es-ES_tradnl" sz="1200" b="0" i="0" u="none" strike="noStrike" kern="1200" baseline="0" dirty="0" err="1" smtClean="0">
                <a:solidFill>
                  <a:schemeClr val="tx1"/>
                </a:solidFill>
                <a:latin typeface="+mn-lt"/>
                <a:ea typeface="+mn-ea"/>
                <a:cs typeface="+mn-cs"/>
              </a:rPr>
              <a:t>Opioid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an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Outpatient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Clinic</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Prospective</a:t>
            </a:r>
            <a:r>
              <a:rPr lang="es-ES_tradnl" sz="1200" b="0" i="0" u="none" strike="noStrike" kern="1200" baseline="0" dirty="0" smtClean="0">
                <a:solidFill>
                  <a:schemeClr val="tx1"/>
                </a:solidFill>
                <a:latin typeface="+mn-lt"/>
                <a:ea typeface="+mn-ea"/>
                <a:cs typeface="+mn-cs"/>
              </a:rPr>
              <a:t> Open-</a:t>
            </a:r>
            <a:r>
              <a:rPr lang="es-ES_tradnl" sz="1200" b="0" i="0" u="none" strike="noStrike" kern="1200" baseline="0" dirty="0" err="1" smtClean="0">
                <a:solidFill>
                  <a:schemeClr val="tx1"/>
                </a:solidFill>
                <a:latin typeface="+mn-lt"/>
                <a:ea typeface="+mn-ea"/>
                <a:cs typeface="+mn-cs"/>
              </a:rPr>
              <a:t>Label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Study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Oncologist</a:t>
            </a:r>
            <a:r>
              <a:rPr lang="es-ES_tradnl" sz="1200" b="0" i="0" u="none" strike="noStrike" kern="1200" baseline="0" dirty="0" smtClean="0">
                <a:solidFill>
                  <a:schemeClr val="tx1"/>
                </a:solidFill>
                <a:latin typeface="+mn-lt"/>
                <a:ea typeface="+mn-ea"/>
                <a:cs typeface="+mn-cs"/>
              </a:rPr>
              <a:t> 2016; 21:981-7.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Kress</a:t>
            </a:r>
            <a:r>
              <a:rPr lang="es-ES_tradnl" sz="1200" b="0" i="0" u="none" strike="noStrike" kern="1200" baseline="0" dirty="0" smtClean="0">
                <a:solidFill>
                  <a:schemeClr val="tx1"/>
                </a:solidFill>
                <a:latin typeface="+mn-lt"/>
                <a:ea typeface="+mn-ea"/>
                <a:cs typeface="+mn-cs"/>
              </a:rPr>
              <a:t> HG, Koch ED, </a:t>
            </a:r>
            <a:r>
              <a:rPr lang="es-ES_tradnl" sz="1200" b="0" i="0" u="none" strike="noStrike" kern="1200" baseline="0" dirty="0" err="1" smtClean="0">
                <a:solidFill>
                  <a:schemeClr val="tx1"/>
                </a:solidFill>
                <a:latin typeface="+mn-lt"/>
                <a:ea typeface="+mn-ea"/>
                <a:cs typeface="+mn-cs"/>
              </a:rPr>
              <a:t>Kosturski</a:t>
            </a:r>
            <a:r>
              <a:rPr lang="es-ES_tradnl" sz="1200" b="0" i="0" u="none" strike="noStrike" kern="1200" baseline="0" dirty="0" smtClean="0">
                <a:solidFill>
                  <a:schemeClr val="tx1"/>
                </a:solidFill>
                <a:latin typeface="+mn-lt"/>
                <a:ea typeface="+mn-ea"/>
                <a:cs typeface="+mn-cs"/>
              </a:rPr>
              <a:t> H </a:t>
            </a:r>
            <a:r>
              <a:rPr lang="es-ES_tradnl" sz="1200" b="0" i="1" u="none" strike="noStrike" kern="1200" baseline="0" dirty="0" smtClean="0">
                <a:solidFill>
                  <a:schemeClr val="tx1"/>
                </a:solidFill>
                <a:latin typeface="+mn-lt"/>
                <a:ea typeface="+mn-ea"/>
                <a:cs typeface="+mn-cs"/>
              </a:rPr>
              <a:t>et al. </a:t>
            </a:r>
            <a:r>
              <a:rPr lang="es-ES_tradnl" sz="1200" b="0" i="0" u="none" strike="noStrike" kern="1200" baseline="0" dirty="0" err="1" smtClean="0">
                <a:solidFill>
                  <a:schemeClr val="tx1"/>
                </a:solidFill>
                <a:latin typeface="+mn-lt"/>
                <a:ea typeface="+mn-ea"/>
                <a:cs typeface="+mn-cs"/>
              </a:rPr>
              <a:t>Tapentadol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prolonged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release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managing</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moderate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to</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severe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chronic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malignant</a:t>
            </a:r>
            <a:r>
              <a:rPr lang="es-ES_tradnl" sz="1200" b="0" i="0" u="none" strike="noStrike" kern="1200" baseline="0" dirty="0" smtClean="0">
                <a:solidFill>
                  <a:schemeClr val="tx1"/>
                </a:solidFill>
                <a:latin typeface="+mn-lt"/>
                <a:ea typeface="+mn-ea"/>
                <a:cs typeface="+mn-cs"/>
              </a:rPr>
              <a:t> tumor-</a:t>
            </a:r>
            <a:r>
              <a:rPr lang="es-ES_tradnl" sz="1200" b="0" i="0" u="none" strike="noStrike" kern="1200" baseline="0" dirty="0" err="1" smtClean="0">
                <a:solidFill>
                  <a:schemeClr val="tx1"/>
                </a:solidFill>
                <a:latin typeface="+mn-lt"/>
                <a:ea typeface="+mn-ea"/>
                <a:cs typeface="+mn-cs"/>
              </a:rPr>
              <a:t>related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Physician</a:t>
            </a:r>
            <a:r>
              <a:rPr lang="es-ES_tradnl" sz="1200" b="0" i="0" u="none" strike="noStrike" kern="1200" baseline="0" dirty="0" smtClean="0">
                <a:solidFill>
                  <a:schemeClr val="tx1"/>
                </a:solidFill>
                <a:latin typeface="+mn-lt"/>
                <a:ea typeface="+mn-ea"/>
                <a:cs typeface="+mn-cs"/>
              </a:rPr>
              <a:t> 2014; 17:329-43. </a:t>
            </a:r>
          </a:p>
          <a:p>
            <a:r>
              <a:rPr lang="es-ES_tradnl" sz="1200" b="1" i="0" u="none" strike="noStrike" kern="1200" baseline="0" smtClean="0">
                <a:solidFill>
                  <a:schemeClr val="tx1"/>
                </a:solidFill>
                <a:latin typeface="+mn-lt"/>
                <a:ea typeface="+mn-ea"/>
                <a:cs typeface="+mn-cs"/>
              </a:rPr>
              <a:t>• </a:t>
            </a:r>
            <a:r>
              <a:rPr lang="es-ES_tradnl" sz="1200" b="0" i="0" u="none" strike="noStrike" kern="1200" baseline="0" smtClean="0">
                <a:solidFill>
                  <a:schemeClr val="tx1"/>
                </a:solidFill>
                <a:latin typeface="+mn-lt"/>
                <a:ea typeface="+mn-ea"/>
                <a:cs typeface="+mn-cs"/>
              </a:rPr>
              <a:t>Wiffen</a:t>
            </a:r>
            <a:r>
              <a:rPr lang="es-ES_tradnl" sz="1200" b="0" i="0" u="none" strike="noStrike" kern="1200" baseline="0" dirty="0" smtClean="0">
                <a:solidFill>
                  <a:schemeClr val="tx1"/>
                </a:solidFill>
                <a:latin typeface="+mn-lt"/>
                <a:ea typeface="+mn-ea"/>
                <a:cs typeface="+mn-cs"/>
              </a:rPr>
              <a:t> PJ, </a:t>
            </a:r>
            <a:r>
              <a:rPr lang="es-ES_tradnl" sz="1200" b="0" i="0" u="none" strike="noStrike" kern="1200" baseline="0" dirty="0" err="1" smtClean="0">
                <a:solidFill>
                  <a:schemeClr val="tx1"/>
                </a:solidFill>
                <a:latin typeface="+mn-lt"/>
                <a:ea typeface="+mn-ea"/>
                <a:cs typeface="+mn-cs"/>
              </a:rPr>
              <a:t>Derry</a:t>
            </a:r>
            <a:r>
              <a:rPr lang="es-ES_tradnl" sz="1200" b="0" i="0" u="none" strike="noStrike" kern="1200" baseline="0" dirty="0" smtClean="0">
                <a:solidFill>
                  <a:schemeClr val="tx1"/>
                </a:solidFill>
                <a:latin typeface="+mn-lt"/>
                <a:ea typeface="+mn-ea"/>
                <a:cs typeface="+mn-cs"/>
              </a:rPr>
              <a:t> S, </a:t>
            </a:r>
            <a:r>
              <a:rPr lang="es-ES_tradnl" sz="1200" b="0" i="0" u="none" strike="noStrike" kern="1200" baseline="0" dirty="0" err="1" smtClean="0">
                <a:solidFill>
                  <a:schemeClr val="tx1"/>
                </a:solidFill>
                <a:latin typeface="+mn-lt"/>
                <a:ea typeface="+mn-ea"/>
                <a:cs typeface="+mn-cs"/>
              </a:rPr>
              <a:t>Naessens</a:t>
            </a:r>
            <a:r>
              <a:rPr lang="es-ES_tradnl" sz="1200" b="0" i="0" u="none" strike="noStrike" kern="1200" baseline="0" dirty="0" smtClean="0">
                <a:solidFill>
                  <a:schemeClr val="tx1"/>
                </a:solidFill>
                <a:latin typeface="+mn-lt"/>
                <a:ea typeface="+mn-ea"/>
                <a:cs typeface="+mn-cs"/>
              </a:rPr>
              <a:t> K, Bell RF. Oral </a:t>
            </a:r>
            <a:r>
              <a:rPr lang="es-ES_tradnl" sz="1200" b="0" i="0" u="none" strike="noStrike" kern="1200" baseline="0" dirty="0" err="1" smtClean="0">
                <a:solidFill>
                  <a:schemeClr val="tx1"/>
                </a:solidFill>
                <a:latin typeface="+mn-lt"/>
                <a:ea typeface="+mn-ea"/>
                <a:cs typeface="+mn-cs"/>
              </a:rPr>
              <a:t>tapentadol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Cochrane </a:t>
            </a:r>
            <a:r>
              <a:rPr lang="es-ES_tradnl" sz="1200" b="0" i="0" u="none" strike="noStrike" kern="1200" baseline="0" dirty="0" err="1" smtClean="0">
                <a:solidFill>
                  <a:schemeClr val="tx1"/>
                </a:solidFill>
                <a:latin typeface="+mn-lt"/>
                <a:ea typeface="+mn-ea"/>
                <a:cs typeface="+mn-cs"/>
              </a:rPr>
              <a:t>Database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Syst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Rev</a:t>
            </a:r>
            <a:r>
              <a:rPr lang="es-ES_tradnl" sz="1200" b="0" i="0" u="none" strike="noStrike" kern="1200" baseline="0" dirty="0" smtClean="0">
                <a:solidFill>
                  <a:schemeClr val="tx1"/>
                </a:solidFill>
                <a:latin typeface="+mn-lt"/>
                <a:ea typeface="+mn-ea"/>
                <a:cs typeface="+mn-cs"/>
              </a:rPr>
              <a:t> 2015; (9):CD011460. </a:t>
            </a:r>
            <a:endParaRPr lang="es-ES_tradnl" sz="1200" b="0" kern="1200" dirty="0">
              <a:solidFill>
                <a:schemeClr val="tx1"/>
              </a:solidFill>
              <a:effectLst/>
              <a:latin typeface="+mn-lt"/>
              <a:ea typeface="+mn-ea"/>
              <a:cs typeface="+mn-cs"/>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30</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44549372"/>
      </p:ext>
    </p:extLst>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0" i="0" u="none" strike="noStrike" kern="1200" baseline="0" dirty="0" smtClean="0">
                <a:solidFill>
                  <a:schemeClr val="tx1"/>
                </a:solidFill>
                <a:latin typeface="+mn-lt"/>
                <a:ea typeface="+mn-ea"/>
                <a:cs typeface="+mn-cs"/>
              </a:rPr>
              <a:t>La morfina es el arquetipo de analgésico opioide. Durante mucho tiempo ha sido el fármaco de primera elección para el tratamiento del dolor oncológico moderado a severo. La preferencia por la morfina estaba basada, no solo en su eficacia analgésica sino también, en su amplia experiencia clínica, flexibilidad de dosis y múltiples formulaciones y vías de administración. Los datos actuales muestran que no existen diferencias significativas entre morfina, </a:t>
            </a:r>
            <a:r>
              <a:rPr lang="es-ES_tradnl" sz="1200" b="0" i="0" u="none" strike="noStrike" kern="1200" baseline="0" dirty="0" err="1" smtClean="0">
                <a:solidFill>
                  <a:schemeClr val="tx1"/>
                </a:solidFill>
                <a:latin typeface="+mn-lt"/>
                <a:ea typeface="+mn-ea"/>
                <a:cs typeface="+mn-cs"/>
              </a:rPr>
              <a:t>oxicodona</a:t>
            </a:r>
            <a:r>
              <a:rPr lang="es-ES_tradnl" sz="1200" b="0" i="0" u="none" strike="noStrike" kern="1200" baseline="0" dirty="0" smtClean="0">
                <a:solidFill>
                  <a:schemeClr val="tx1"/>
                </a:solidFill>
                <a:latin typeface="+mn-lt"/>
                <a:ea typeface="+mn-ea"/>
                <a:cs typeface="+mn-cs"/>
              </a:rPr>
              <a:t> e </a:t>
            </a:r>
            <a:r>
              <a:rPr lang="es-ES_tradnl" sz="1200" b="0" i="0" u="none" strike="noStrike" kern="1200" baseline="0" dirty="0" err="1" smtClean="0">
                <a:solidFill>
                  <a:schemeClr val="tx1"/>
                </a:solidFill>
                <a:latin typeface="+mn-lt"/>
                <a:ea typeface="+mn-ea"/>
                <a:cs typeface="+mn-cs"/>
              </a:rPr>
              <a:t>hidromorfona</a:t>
            </a:r>
            <a:r>
              <a:rPr lang="es-ES_tradnl" sz="1200" b="0" i="0" u="none" strike="noStrike" kern="1200" baseline="0" dirty="0" smtClean="0">
                <a:solidFill>
                  <a:schemeClr val="tx1"/>
                </a:solidFill>
                <a:latin typeface="+mn-lt"/>
                <a:ea typeface="+mn-ea"/>
                <a:cs typeface="+mn-cs"/>
              </a:rPr>
              <a:t> por vía oral por lo que los tres fármacos podrían ser considerados de primera elección para el control del dolor oncológico moderado a severo9,20,27 (Grado de Recomendación B). La consideración de estos fármacos como primera elección se basa en la mayor facilidad para su titulación con formulaciones rápidas por vía oral. Sin embargo, en algunos casos se puede preferir la utilización de opioides </a:t>
            </a:r>
            <a:r>
              <a:rPr lang="es-ES_tradnl" sz="1200" b="0" i="0" u="none" strike="noStrike" kern="1200" baseline="0" dirty="0" err="1" smtClean="0">
                <a:solidFill>
                  <a:schemeClr val="tx1"/>
                </a:solidFill>
                <a:latin typeface="+mn-lt"/>
                <a:ea typeface="+mn-ea"/>
                <a:cs typeface="+mn-cs"/>
              </a:rPr>
              <a:t>transdérmicos</a:t>
            </a:r>
            <a:r>
              <a:rPr lang="es-ES_tradnl" sz="1200" b="0" i="0" u="none" strike="noStrike" kern="1200" baseline="0" dirty="0" smtClean="0">
                <a:solidFill>
                  <a:schemeClr val="tx1"/>
                </a:solidFill>
                <a:latin typeface="+mn-lt"/>
                <a:ea typeface="+mn-ea"/>
                <a:cs typeface="+mn-cs"/>
              </a:rPr>
              <a:t> tales como situaciones de imposibilidad de ingesta oral. </a:t>
            </a:r>
          </a:p>
          <a:p>
            <a:endParaRPr lang="es-ES_tradnl" sz="1200" b="1" i="0" u="none" strike="noStrike" kern="1200" baseline="0" dirty="0" smtClean="0">
              <a:solidFill>
                <a:schemeClr val="tx1"/>
              </a:solidFill>
              <a:latin typeface="+mn-lt"/>
              <a:ea typeface="+mn-ea"/>
              <a:cs typeface="+mn-cs"/>
            </a:endParaRPr>
          </a:p>
          <a:p>
            <a:r>
              <a:rPr lang="es-ES_tradnl" sz="1200" b="1" i="0" u="none" strike="noStrike" kern="1200" baseline="0" dirty="0" smtClean="0">
                <a:solidFill>
                  <a:schemeClr val="tx1"/>
                </a:solidFill>
                <a:latin typeface="+mn-lt"/>
                <a:ea typeface="+mn-ea"/>
                <a:cs typeface="+mn-cs"/>
              </a:rPr>
              <a:t>Bibliografía </a:t>
            </a:r>
          </a:p>
          <a:p>
            <a:r>
              <a:rPr lang="es-ES_tradnl" sz="1200" b="0" i="0" u="none" strike="noStrike" kern="1200" baseline="0" dirty="0" smtClean="0">
                <a:solidFill>
                  <a:schemeClr val="tx1"/>
                </a:solidFill>
                <a:latin typeface="+mn-lt"/>
                <a:ea typeface="+mn-ea"/>
                <a:cs typeface="+mn-cs"/>
              </a:rPr>
              <a:t>• Schmidt-Hansen M, </a:t>
            </a:r>
            <a:r>
              <a:rPr lang="es-ES_tradnl" sz="1200" b="0" i="0" u="none" strike="noStrike" kern="1200" baseline="0" dirty="0" err="1" smtClean="0">
                <a:solidFill>
                  <a:schemeClr val="tx1"/>
                </a:solidFill>
                <a:latin typeface="+mn-lt"/>
                <a:ea typeface="+mn-ea"/>
                <a:cs typeface="+mn-cs"/>
              </a:rPr>
              <a:t>Taubert</a:t>
            </a:r>
            <a:r>
              <a:rPr lang="es-ES_tradnl" sz="1200" b="0" i="0" u="none" strike="noStrike" kern="1200" baseline="0" dirty="0" smtClean="0">
                <a:solidFill>
                  <a:schemeClr val="tx1"/>
                </a:solidFill>
                <a:latin typeface="+mn-lt"/>
                <a:ea typeface="+mn-ea"/>
                <a:cs typeface="+mn-cs"/>
              </a:rPr>
              <a:t> M, </a:t>
            </a:r>
            <a:r>
              <a:rPr lang="es-ES_tradnl" sz="1200" b="0" i="0" u="none" strike="noStrike" kern="1200" baseline="0" dirty="0" err="1" smtClean="0">
                <a:solidFill>
                  <a:schemeClr val="tx1"/>
                </a:solidFill>
                <a:latin typeface="+mn-lt"/>
                <a:ea typeface="+mn-ea"/>
                <a:cs typeface="+mn-cs"/>
              </a:rPr>
              <a:t>Bromham</a:t>
            </a:r>
            <a:r>
              <a:rPr lang="es-ES_tradnl" sz="1200" b="0" i="0" u="none" strike="noStrike" kern="1200" baseline="0" dirty="0" smtClean="0">
                <a:solidFill>
                  <a:schemeClr val="tx1"/>
                </a:solidFill>
                <a:latin typeface="+mn-lt"/>
                <a:ea typeface="+mn-ea"/>
                <a:cs typeface="+mn-cs"/>
              </a:rPr>
              <a:t> N, </a:t>
            </a:r>
            <a:r>
              <a:rPr lang="es-ES_tradnl" sz="1200" b="0" i="0" u="none" strike="noStrike" kern="1200" baseline="0" dirty="0" err="1" smtClean="0">
                <a:solidFill>
                  <a:schemeClr val="tx1"/>
                </a:solidFill>
                <a:latin typeface="+mn-lt"/>
                <a:ea typeface="+mn-ea"/>
                <a:cs typeface="+mn-cs"/>
              </a:rPr>
              <a:t>Hilgart</a:t>
            </a:r>
            <a:r>
              <a:rPr lang="es-ES_tradnl" sz="1200" b="0" i="0" u="none" strike="noStrike" kern="1200" baseline="0" dirty="0" smtClean="0">
                <a:solidFill>
                  <a:schemeClr val="tx1"/>
                </a:solidFill>
                <a:latin typeface="+mn-lt"/>
                <a:ea typeface="+mn-ea"/>
                <a:cs typeface="+mn-cs"/>
              </a:rPr>
              <a:t> JS, </a:t>
            </a:r>
            <a:r>
              <a:rPr lang="es-ES_tradnl" sz="1200" b="0" i="0" u="none" strike="noStrike" kern="1200" baseline="0" dirty="0" err="1" smtClean="0">
                <a:solidFill>
                  <a:schemeClr val="tx1"/>
                </a:solidFill>
                <a:latin typeface="+mn-lt"/>
                <a:ea typeface="+mn-ea"/>
                <a:cs typeface="+mn-cs"/>
              </a:rPr>
              <a:t>Arnold</a:t>
            </a:r>
            <a:r>
              <a:rPr lang="es-ES_tradnl" sz="1200" b="0" i="0" u="none" strike="noStrike" kern="1200" baseline="0" dirty="0" smtClean="0">
                <a:solidFill>
                  <a:schemeClr val="tx1"/>
                </a:solidFill>
                <a:latin typeface="+mn-lt"/>
                <a:ea typeface="+mn-ea"/>
                <a:cs typeface="+mn-cs"/>
              </a:rPr>
              <a:t> S.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effectiveness</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buprenorphine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treating</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abridged</a:t>
            </a:r>
            <a:r>
              <a:rPr lang="es-ES_tradnl" sz="1200" b="0" i="0" u="none" strike="noStrike" kern="1200" baseline="0" dirty="0" smtClean="0">
                <a:solidFill>
                  <a:schemeClr val="tx1"/>
                </a:solidFill>
                <a:latin typeface="+mn-lt"/>
                <a:ea typeface="+mn-ea"/>
                <a:cs typeface="+mn-cs"/>
              </a:rPr>
              <a:t> Cochrane </a:t>
            </a:r>
            <a:r>
              <a:rPr lang="es-ES_tradnl" sz="1200" b="0" i="0" u="none" strike="noStrike" kern="1200" baseline="0" dirty="0" err="1" smtClean="0">
                <a:solidFill>
                  <a:schemeClr val="tx1"/>
                </a:solidFill>
                <a:latin typeface="+mn-lt"/>
                <a:ea typeface="+mn-ea"/>
                <a:cs typeface="+mn-cs"/>
              </a:rPr>
              <a:t>review</a:t>
            </a:r>
            <a:r>
              <a:rPr lang="es-ES_tradnl" sz="1200" b="0" i="0" u="none" strike="noStrike" kern="1200" baseline="0" dirty="0" smtClean="0">
                <a:solidFill>
                  <a:schemeClr val="tx1"/>
                </a:solidFill>
                <a:latin typeface="+mn-lt"/>
                <a:ea typeface="+mn-ea"/>
                <a:cs typeface="+mn-cs"/>
              </a:rPr>
              <a:t>. BMJ </a:t>
            </a:r>
            <a:r>
              <a:rPr lang="es-ES_tradnl" sz="1200" b="0" i="0" u="none" strike="noStrike" kern="1200" baseline="0" dirty="0" err="1" smtClean="0">
                <a:solidFill>
                  <a:schemeClr val="tx1"/>
                </a:solidFill>
                <a:latin typeface="+mn-lt"/>
                <a:ea typeface="+mn-ea"/>
                <a:cs typeface="+mn-cs"/>
              </a:rPr>
              <a:t>Support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Palliat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Care</a:t>
            </a:r>
            <a:r>
              <a:rPr lang="es-ES_tradnl" sz="1200" b="0" i="0" u="none" strike="noStrike" kern="1200" baseline="0" dirty="0" smtClean="0">
                <a:solidFill>
                  <a:schemeClr val="tx1"/>
                </a:solidFill>
                <a:latin typeface="+mn-lt"/>
                <a:ea typeface="+mn-ea"/>
                <a:cs typeface="+mn-cs"/>
              </a:rPr>
              <a:t> 2016; 6:292-306.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Bruera</a:t>
            </a:r>
            <a:r>
              <a:rPr lang="es-ES_tradnl" sz="1200" b="0" i="0" u="none" strike="noStrike" kern="1200" baseline="0" dirty="0" smtClean="0">
                <a:solidFill>
                  <a:schemeClr val="tx1"/>
                </a:solidFill>
                <a:latin typeface="+mn-lt"/>
                <a:ea typeface="+mn-ea"/>
                <a:cs typeface="+mn-cs"/>
              </a:rPr>
              <a:t> E, Palmer JL, </a:t>
            </a:r>
            <a:r>
              <a:rPr lang="es-ES_tradnl" sz="1200" b="0" i="0" u="none" strike="noStrike" kern="1200" baseline="0" dirty="0" err="1" smtClean="0">
                <a:solidFill>
                  <a:schemeClr val="tx1"/>
                </a:solidFill>
                <a:latin typeface="+mn-lt"/>
                <a:ea typeface="+mn-ea"/>
                <a:cs typeface="+mn-cs"/>
              </a:rPr>
              <a:t>Bosnjak</a:t>
            </a:r>
            <a:r>
              <a:rPr lang="es-ES_tradnl" sz="1200" b="0" i="0" u="none" strike="noStrike" kern="1200" baseline="0" dirty="0" smtClean="0">
                <a:solidFill>
                  <a:schemeClr val="tx1"/>
                </a:solidFill>
                <a:latin typeface="+mn-lt"/>
                <a:ea typeface="+mn-ea"/>
                <a:cs typeface="+mn-cs"/>
              </a:rPr>
              <a:t> S, Rico MA, Moyano J, </a:t>
            </a:r>
            <a:r>
              <a:rPr lang="es-ES_tradnl" sz="1200" b="0" i="0" u="none" strike="noStrike" kern="1200" baseline="0" dirty="0" err="1" smtClean="0">
                <a:solidFill>
                  <a:schemeClr val="tx1"/>
                </a:solidFill>
                <a:latin typeface="+mn-lt"/>
                <a:ea typeface="+mn-ea"/>
                <a:cs typeface="+mn-cs"/>
              </a:rPr>
              <a:t>Sweeney</a:t>
            </a:r>
            <a:r>
              <a:rPr lang="es-ES_tradnl" sz="1200" b="0" i="0" u="none" strike="noStrike" kern="1200" baseline="0" dirty="0" smtClean="0">
                <a:solidFill>
                  <a:schemeClr val="tx1"/>
                </a:solidFill>
                <a:latin typeface="+mn-lt"/>
                <a:ea typeface="+mn-ea"/>
                <a:cs typeface="+mn-cs"/>
              </a:rPr>
              <a:t> C </a:t>
            </a:r>
            <a:r>
              <a:rPr lang="es-ES_tradnl" sz="1200" b="0" i="1" u="none" strike="noStrike" kern="1200" baseline="0" dirty="0" smtClean="0">
                <a:solidFill>
                  <a:schemeClr val="tx1"/>
                </a:solidFill>
                <a:latin typeface="+mn-lt"/>
                <a:ea typeface="+mn-ea"/>
                <a:cs typeface="+mn-cs"/>
              </a:rPr>
              <a:t>et al. </a:t>
            </a:r>
            <a:r>
              <a:rPr lang="es-ES_tradnl" sz="1200" b="0" i="0" u="none" strike="noStrike" kern="1200" baseline="0" dirty="0" err="1" smtClean="0">
                <a:solidFill>
                  <a:schemeClr val="tx1"/>
                </a:solidFill>
                <a:latin typeface="+mn-lt"/>
                <a:ea typeface="+mn-ea"/>
                <a:cs typeface="+mn-cs"/>
              </a:rPr>
              <a:t>Methadone</a:t>
            </a:r>
            <a:r>
              <a:rPr lang="es-ES_tradnl" sz="1200" b="0" i="0" u="none" strike="noStrike" kern="1200" baseline="0" dirty="0" smtClean="0">
                <a:solidFill>
                  <a:schemeClr val="tx1"/>
                </a:solidFill>
                <a:latin typeface="+mn-lt"/>
                <a:ea typeface="+mn-ea"/>
                <a:cs typeface="+mn-cs"/>
              </a:rPr>
              <a:t> versus </a:t>
            </a:r>
            <a:r>
              <a:rPr lang="es-ES_tradnl" sz="1200" b="0" i="0" u="none" strike="noStrike" kern="1200" baseline="0" dirty="0" err="1" smtClean="0">
                <a:solidFill>
                  <a:schemeClr val="tx1"/>
                </a:solidFill>
                <a:latin typeface="+mn-lt"/>
                <a:ea typeface="+mn-ea"/>
                <a:cs typeface="+mn-cs"/>
              </a:rPr>
              <a:t>morphine</a:t>
            </a:r>
            <a:r>
              <a:rPr lang="es-ES_tradnl" sz="1200" b="0" i="0" u="none" strike="noStrike" kern="1200" baseline="0" dirty="0" smtClean="0">
                <a:solidFill>
                  <a:schemeClr val="tx1"/>
                </a:solidFill>
                <a:latin typeface="+mn-lt"/>
                <a:ea typeface="+mn-ea"/>
                <a:cs typeface="+mn-cs"/>
              </a:rPr>
              <a:t> as a </a:t>
            </a:r>
            <a:r>
              <a:rPr lang="es-ES_tradnl" sz="1200" b="0" i="0" u="none" strike="noStrike" kern="1200" baseline="0" dirty="0" err="1" smtClean="0">
                <a:solidFill>
                  <a:schemeClr val="tx1"/>
                </a:solidFill>
                <a:latin typeface="+mn-lt"/>
                <a:ea typeface="+mn-ea"/>
                <a:cs typeface="+mn-cs"/>
              </a:rPr>
              <a:t>first</a:t>
            </a:r>
            <a:r>
              <a:rPr lang="es-ES_tradnl" sz="1200" b="0" i="0" u="none" strike="noStrike" kern="1200" baseline="0" dirty="0" smtClean="0">
                <a:solidFill>
                  <a:schemeClr val="tx1"/>
                </a:solidFill>
                <a:latin typeface="+mn-lt"/>
                <a:ea typeface="+mn-ea"/>
                <a:cs typeface="+mn-cs"/>
              </a:rPr>
              <a:t>-line </a:t>
            </a:r>
            <a:r>
              <a:rPr lang="es-ES_tradnl" sz="1200" b="0" i="0" u="none" strike="noStrike" kern="1200" baseline="0" dirty="0" err="1" smtClean="0">
                <a:solidFill>
                  <a:schemeClr val="tx1"/>
                </a:solidFill>
                <a:latin typeface="+mn-lt"/>
                <a:ea typeface="+mn-ea"/>
                <a:cs typeface="+mn-cs"/>
              </a:rPr>
              <a:t>strong</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opioid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randomized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double-blind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study</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Clin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Oncol</a:t>
            </a:r>
            <a:r>
              <a:rPr lang="es-ES_tradnl" sz="1200" b="0" i="0" u="none" strike="noStrike" kern="1200" baseline="0" dirty="0" smtClean="0">
                <a:solidFill>
                  <a:schemeClr val="tx1"/>
                </a:solidFill>
                <a:latin typeface="+mn-lt"/>
                <a:ea typeface="+mn-ea"/>
                <a:cs typeface="+mn-cs"/>
              </a:rPr>
              <a:t> 2004; 22:185-192.</a:t>
            </a: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31</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44549372"/>
      </p:ext>
    </p:extLst>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0" i="0" u="none" strike="noStrike" kern="1200" baseline="0" dirty="0" smtClean="0">
                <a:solidFill>
                  <a:schemeClr val="tx1"/>
                </a:solidFill>
                <a:latin typeface="+mn-lt"/>
                <a:ea typeface="+mn-ea"/>
                <a:cs typeface="+mn-cs"/>
              </a:rPr>
              <a:t>La morfina es el arquetipo de analgésico opioide. Durante mucho tiempo ha sido el fármaco de primera elección para el tratamiento del dolor oncológico moderado a severo. La preferencia por la morfina estaba basada, no solo en su eficacia analgésica sino también, en su amplia experiencia clínica, flexibilidad de dosis y múltiples formulaciones y vías de administración. Los datos actuales muestran que no existen diferencias significativas entre morfina, </a:t>
            </a:r>
            <a:r>
              <a:rPr lang="es-ES_tradnl" sz="1200" b="0" i="0" u="none" strike="noStrike" kern="1200" baseline="0" dirty="0" err="1" smtClean="0">
                <a:solidFill>
                  <a:schemeClr val="tx1"/>
                </a:solidFill>
                <a:latin typeface="+mn-lt"/>
                <a:ea typeface="+mn-ea"/>
                <a:cs typeface="+mn-cs"/>
              </a:rPr>
              <a:t>oxicodona</a:t>
            </a:r>
            <a:r>
              <a:rPr lang="es-ES_tradnl" sz="1200" b="0" i="0" u="none" strike="noStrike" kern="1200" baseline="0" dirty="0" smtClean="0">
                <a:solidFill>
                  <a:schemeClr val="tx1"/>
                </a:solidFill>
                <a:latin typeface="+mn-lt"/>
                <a:ea typeface="+mn-ea"/>
                <a:cs typeface="+mn-cs"/>
              </a:rPr>
              <a:t> e </a:t>
            </a:r>
            <a:r>
              <a:rPr lang="es-ES_tradnl" sz="1200" b="0" i="0" u="none" strike="noStrike" kern="1200" baseline="0" dirty="0" err="1" smtClean="0">
                <a:solidFill>
                  <a:schemeClr val="tx1"/>
                </a:solidFill>
                <a:latin typeface="+mn-lt"/>
                <a:ea typeface="+mn-ea"/>
                <a:cs typeface="+mn-cs"/>
              </a:rPr>
              <a:t>hidromorfona</a:t>
            </a:r>
            <a:r>
              <a:rPr lang="es-ES_tradnl" sz="1200" b="0" i="0" u="none" strike="noStrike" kern="1200" baseline="0" dirty="0" smtClean="0">
                <a:solidFill>
                  <a:schemeClr val="tx1"/>
                </a:solidFill>
                <a:latin typeface="+mn-lt"/>
                <a:ea typeface="+mn-ea"/>
                <a:cs typeface="+mn-cs"/>
              </a:rPr>
              <a:t> por vía oral por lo que los tres fármacos podrían ser considerados de primera elección para el control del dolor oncológico moderado a severo9,20,27 (Grado de Recomendación B). La consideración de estos fármacos como primera elección se basa en la mayor facilidad para su titulación con formulaciones rápidas por vía oral. Sin embargo, en algunos casos se puede preferir la utilización de opioides </a:t>
            </a:r>
            <a:r>
              <a:rPr lang="es-ES_tradnl" sz="1200" b="0" i="0" u="none" strike="noStrike" kern="1200" baseline="0" dirty="0" err="1" smtClean="0">
                <a:solidFill>
                  <a:schemeClr val="tx1"/>
                </a:solidFill>
                <a:latin typeface="+mn-lt"/>
                <a:ea typeface="+mn-ea"/>
                <a:cs typeface="+mn-cs"/>
              </a:rPr>
              <a:t>transdérmicos</a:t>
            </a:r>
            <a:r>
              <a:rPr lang="es-ES_tradnl" sz="1200" b="0" i="0" u="none" strike="noStrike" kern="1200" baseline="0" dirty="0" smtClean="0">
                <a:solidFill>
                  <a:schemeClr val="tx1"/>
                </a:solidFill>
                <a:latin typeface="+mn-lt"/>
                <a:ea typeface="+mn-ea"/>
                <a:cs typeface="+mn-cs"/>
              </a:rPr>
              <a:t> tales como situaciones de imposibilidad de ingesta oral. </a:t>
            </a:r>
          </a:p>
          <a:p>
            <a:endParaRPr lang="es-ES_tradnl" sz="1200" b="1" i="0" u="none" strike="noStrike" kern="1200" baseline="0" dirty="0" smtClean="0">
              <a:solidFill>
                <a:schemeClr val="tx1"/>
              </a:solidFill>
              <a:latin typeface="+mn-lt"/>
              <a:ea typeface="+mn-ea"/>
              <a:cs typeface="+mn-cs"/>
            </a:endParaRPr>
          </a:p>
          <a:p>
            <a:r>
              <a:rPr lang="es-ES_tradnl" sz="1200" b="1" i="0" u="none" strike="noStrike" kern="1200" baseline="0" dirty="0" smtClean="0">
                <a:solidFill>
                  <a:schemeClr val="tx1"/>
                </a:solidFill>
                <a:latin typeface="+mn-lt"/>
                <a:ea typeface="+mn-ea"/>
                <a:cs typeface="+mn-cs"/>
              </a:rPr>
              <a:t>Bibliografía </a:t>
            </a:r>
          </a:p>
          <a:p>
            <a:r>
              <a:rPr lang="es-ES_tradnl" sz="1200" b="0" i="0" u="none" strike="noStrike" kern="1200" baseline="0" dirty="0" smtClean="0">
                <a:solidFill>
                  <a:schemeClr val="tx1"/>
                </a:solidFill>
                <a:latin typeface="+mn-lt"/>
                <a:ea typeface="+mn-ea"/>
                <a:cs typeface="+mn-cs"/>
              </a:rPr>
              <a:t>• Schmidt-Hansen M, </a:t>
            </a:r>
            <a:r>
              <a:rPr lang="es-ES_tradnl" sz="1200" b="0" i="0" u="none" strike="noStrike" kern="1200" baseline="0" dirty="0" err="1" smtClean="0">
                <a:solidFill>
                  <a:schemeClr val="tx1"/>
                </a:solidFill>
                <a:latin typeface="+mn-lt"/>
                <a:ea typeface="+mn-ea"/>
                <a:cs typeface="+mn-cs"/>
              </a:rPr>
              <a:t>Taubert</a:t>
            </a:r>
            <a:r>
              <a:rPr lang="es-ES_tradnl" sz="1200" b="0" i="0" u="none" strike="noStrike" kern="1200" baseline="0" dirty="0" smtClean="0">
                <a:solidFill>
                  <a:schemeClr val="tx1"/>
                </a:solidFill>
                <a:latin typeface="+mn-lt"/>
                <a:ea typeface="+mn-ea"/>
                <a:cs typeface="+mn-cs"/>
              </a:rPr>
              <a:t> M, </a:t>
            </a:r>
            <a:r>
              <a:rPr lang="es-ES_tradnl" sz="1200" b="0" i="0" u="none" strike="noStrike" kern="1200" baseline="0" dirty="0" err="1" smtClean="0">
                <a:solidFill>
                  <a:schemeClr val="tx1"/>
                </a:solidFill>
                <a:latin typeface="+mn-lt"/>
                <a:ea typeface="+mn-ea"/>
                <a:cs typeface="+mn-cs"/>
              </a:rPr>
              <a:t>Bromham</a:t>
            </a:r>
            <a:r>
              <a:rPr lang="es-ES_tradnl" sz="1200" b="0" i="0" u="none" strike="noStrike" kern="1200" baseline="0" dirty="0" smtClean="0">
                <a:solidFill>
                  <a:schemeClr val="tx1"/>
                </a:solidFill>
                <a:latin typeface="+mn-lt"/>
                <a:ea typeface="+mn-ea"/>
                <a:cs typeface="+mn-cs"/>
              </a:rPr>
              <a:t> N, </a:t>
            </a:r>
            <a:r>
              <a:rPr lang="es-ES_tradnl" sz="1200" b="0" i="0" u="none" strike="noStrike" kern="1200" baseline="0" dirty="0" err="1" smtClean="0">
                <a:solidFill>
                  <a:schemeClr val="tx1"/>
                </a:solidFill>
                <a:latin typeface="+mn-lt"/>
                <a:ea typeface="+mn-ea"/>
                <a:cs typeface="+mn-cs"/>
              </a:rPr>
              <a:t>Hilgart</a:t>
            </a:r>
            <a:r>
              <a:rPr lang="es-ES_tradnl" sz="1200" b="0" i="0" u="none" strike="noStrike" kern="1200" baseline="0" dirty="0" smtClean="0">
                <a:solidFill>
                  <a:schemeClr val="tx1"/>
                </a:solidFill>
                <a:latin typeface="+mn-lt"/>
                <a:ea typeface="+mn-ea"/>
                <a:cs typeface="+mn-cs"/>
              </a:rPr>
              <a:t> JS, </a:t>
            </a:r>
            <a:r>
              <a:rPr lang="es-ES_tradnl" sz="1200" b="0" i="0" u="none" strike="noStrike" kern="1200" baseline="0" dirty="0" err="1" smtClean="0">
                <a:solidFill>
                  <a:schemeClr val="tx1"/>
                </a:solidFill>
                <a:latin typeface="+mn-lt"/>
                <a:ea typeface="+mn-ea"/>
                <a:cs typeface="+mn-cs"/>
              </a:rPr>
              <a:t>Arnold</a:t>
            </a:r>
            <a:r>
              <a:rPr lang="es-ES_tradnl" sz="1200" b="0" i="0" u="none" strike="noStrike" kern="1200" baseline="0" dirty="0" smtClean="0">
                <a:solidFill>
                  <a:schemeClr val="tx1"/>
                </a:solidFill>
                <a:latin typeface="+mn-lt"/>
                <a:ea typeface="+mn-ea"/>
                <a:cs typeface="+mn-cs"/>
              </a:rPr>
              <a:t> S.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effectiveness</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buprenorphine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treating</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abridged</a:t>
            </a:r>
            <a:r>
              <a:rPr lang="es-ES_tradnl" sz="1200" b="0" i="0" u="none" strike="noStrike" kern="1200" baseline="0" dirty="0" smtClean="0">
                <a:solidFill>
                  <a:schemeClr val="tx1"/>
                </a:solidFill>
                <a:latin typeface="+mn-lt"/>
                <a:ea typeface="+mn-ea"/>
                <a:cs typeface="+mn-cs"/>
              </a:rPr>
              <a:t> Cochrane </a:t>
            </a:r>
            <a:r>
              <a:rPr lang="es-ES_tradnl" sz="1200" b="0" i="0" u="none" strike="noStrike" kern="1200" baseline="0" dirty="0" err="1" smtClean="0">
                <a:solidFill>
                  <a:schemeClr val="tx1"/>
                </a:solidFill>
                <a:latin typeface="+mn-lt"/>
                <a:ea typeface="+mn-ea"/>
                <a:cs typeface="+mn-cs"/>
              </a:rPr>
              <a:t>review</a:t>
            </a:r>
            <a:r>
              <a:rPr lang="es-ES_tradnl" sz="1200" b="0" i="0" u="none" strike="noStrike" kern="1200" baseline="0" dirty="0" smtClean="0">
                <a:solidFill>
                  <a:schemeClr val="tx1"/>
                </a:solidFill>
                <a:latin typeface="+mn-lt"/>
                <a:ea typeface="+mn-ea"/>
                <a:cs typeface="+mn-cs"/>
              </a:rPr>
              <a:t>. BMJ </a:t>
            </a:r>
            <a:r>
              <a:rPr lang="es-ES_tradnl" sz="1200" b="0" i="0" u="none" strike="noStrike" kern="1200" baseline="0" dirty="0" err="1" smtClean="0">
                <a:solidFill>
                  <a:schemeClr val="tx1"/>
                </a:solidFill>
                <a:latin typeface="+mn-lt"/>
                <a:ea typeface="+mn-ea"/>
                <a:cs typeface="+mn-cs"/>
              </a:rPr>
              <a:t>Support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Palliat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Care</a:t>
            </a:r>
            <a:r>
              <a:rPr lang="es-ES_tradnl" sz="1200" b="0" i="0" u="none" strike="noStrike" kern="1200" baseline="0" dirty="0" smtClean="0">
                <a:solidFill>
                  <a:schemeClr val="tx1"/>
                </a:solidFill>
                <a:latin typeface="+mn-lt"/>
                <a:ea typeface="+mn-ea"/>
                <a:cs typeface="+mn-cs"/>
              </a:rPr>
              <a:t> 2016; 6:292-306.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Bruera</a:t>
            </a:r>
            <a:r>
              <a:rPr lang="es-ES_tradnl" sz="1200" b="0" i="0" u="none" strike="noStrike" kern="1200" baseline="0" dirty="0" smtClean="0">
                <a:solidFill>
                  <a:schemeClr val="tx1"/>
                </a:solidFill>
                <a:latin typeface="+mn-lt"/>
                <a:ea typeface="+mn-ea"/>
                <a:cs typeface="+mn-cs"/>
              </a:rPr>
              <a:t> E, Palmer JL, </a:t>
            </a:r>
            <a:r>
              <a:rPr lang="es-ES_tradnl" sz="1200" b="0" i="0" u="none" strike="noStrike" kern="1200" baseline="0" dirty="0" err="1" smtClean="0">
                <a:solidFill>
                  <a:schemeClr val="tx1"/>
                </a:solidFill>
                <a:latin typeface="+mn-lt"/>
                <a:ea typeface="+mn-ea"/>
                <a:cs typeface="+mn-cs"/>
              </a:rPr>
              <a:t>Bosnjak</a:t>
            </a:r>
            <a:r>
              <a:rPr lang="es-ES_tradnl" sz="1200" b="0" i="0" u="none" strike="noStrike" kern="1200" baseline="0" dirty="0" smtClean="0">
                <a:solidFill>
                  <a:schemeClr val="tx1"/>
                </a:solidFill>
                <a:latin typeface="+mn-lt"/>
                <a:ea typeface="+mn-ea"/>
                <a:cs typeface="+mn-cs"/>
              </a:rPr>
              <a:t> S, Rico MA, Moyano J, </a:t>
            </a:r>
            <a:r>
              <a:rPr lang="es-ES_tradnl" sz="1200" b="0" i="0" u="none" strike="noStrike" kern="1200" baseline="0" dirty="0" err="1" smtClean="0">
                <a:solidFill>
                  <a:schemeClr val="tx1"/>
                </a:solidFill>
                <a:latin typeface="+mn-lt"/>
                <a:ea typeface="+mn-ea"/>
                <a:cs typeface="+mn-cs"/>
              </a:rPr>
              <a:t>Sweeney</a:t>
            </a:r>
            <a:r>
              <a:rPr lang="es-ES_tradnl" sz="1200" b="0" i="0" u="none" strike="noStrike" kern="1200" baseline="0" dirty="0" smtClean="0">
                <a:solidFill>
                  <a:schemeClr val="tx1"/>
                </a:solidFill>
                <a:latin typeface="+mn-lt"/>
                <a:ea typeface="+mn-ea"/>
                <a:cs typeface="+mn-cs"/>
              </a:rPr>
              <a:t> C </a:t>
            </a:r>
            <a:r>
              <a:rPr lang="es-ES_tradnl" sz="1200" b="0" i="1" u="none" strike="noStrike" kern="1200" baseline="0" dirty="0" smtClean="0">
                <a:solidFill>
                  <a:schemeClr val="tx1"/>
                </a:solidFill>
                <a:latin typeface="+mn-lt"/>
                <a:ea typeface="+mn-ea"/>
                <a:cs typeface="+mn-cs"/>
              </a:rPr>
              <a:t>et al. </a:t>
            </a:r>
            <a:r>
              <a:rPr lang="es-ES_tradnl" sz="1200" b="0" i="0" u="none" strike="noStrike" kern="1200" baseline="0" dirty="0" err="1" smtClean="0">
                <a:solidFill>
                  <a:schemeClr val="tx1"/>
                </a:solidFill>
                <a:latin typeface="+mn-lt"/>
                <a:ea typeface="+mn-ea"/>
                <a:cs typeface="+mn-cs"/>
              </a:rPr>
              <a:t>Methadone</a:t>
            </a:r>
            <a:r>
              <a:rPr lang="es-ES_tradnl" sz="1200" b="0" i="0" u="none" strike="noStrike" kern="1200" baseline="0" dirty="0" smtClean="0">
                <a:solidFill>
                  <a:schemeClr val="tx1"/>
                </a:solidFill>
                <a:latin typeface="+mn-lt"/>
                <a:ea typeface="+mn-ea"/>
                <a:cs typeface="+mn-cs"/>
              </a:rPr>
              <a:t> versus </a:t>
            </a:r>
            <a:r>
              <a:rPr lang="es-ES_tradnl" sz="1200" b="0" i="0" u="none" strike="noStrike" kern="1200" baseline="0" dirty="0" err="1" smtClean="0">
                <a:solidFill>
                  <a:schemeClr val="tx1"/>
                </a:solidFill>
                <a:latin typeface="+mn-lt"/>
                <a:ea typeface="+mn-ea"/>
                <a:cs typeface="+mn-cs"/>
              </a:rPr>
              <a:t>morphine</a:t>
            </a:r>
            <a:r>
              <a:rPr lang="es-ES_tradnl" sz="1200" b="0" i="0" u="none" strike="noStrike" kern="1200" baseline="0" dirty="0" smtClean="0">
                <a:solidFill>
                  <a:schemeClr val="tx1"/>
                </a:solidFill>
                <a:latin typeface="+mn-lt"/>
                <a:ea typeface="+mn-ea"/>
                <a:cs typeface="+mn-cs"/>
              </a:rPr>
              <a:t> as a </a:t>
            </a:r>
            <a:r>
              <a:rPr lang="es-ES_tradnl" sz="1200" b="0" i="0" u="none" strike="noStrike" kern="1200" baseline="0" dirty="0" err="1" smtClean="0">
                <a:solidFill>
                  <a:schemeClr val="tx1"/>
                </a:solidFill>
                <a:latin typeface="+mn-lt"/>
                <a:ea typeface="+mn-ea"/>
                <a:cs typeface="+mn-cs"/>
              </a:rPr>
              <a:t>first</a:t>
            </a:r>
            <a:r>
              <a:rPr lang="es-ES_tradnl" sz="1200" b="0" i="0" u="none" strike="noStrike" kern="1200" baseline="0" dirty="0" smtClean="0">
                <a:solidFill>
                  <a:schemeClr val="tx1"/>
                </a:solidFill>
                <a:latin typeface="+mn-lt"/>
                <a:ea typeface="+mn-ea"/>
                <a:cs typeface="+mn-cs"/>
              </a:rPr>
              <a:t>-line </a:t>
            </a:r>
            <a:r>
              <a:rPr lang="es-ES_tradnl" sz="1200" b="0" i="0" u="none" strike="noStrike" kern="1200" baseline="0" dirty="0" err="1" smtClean="0">
                <a:solidFill>
                  <a:schemeClr val="tx1"/>
                </a:solidFill>
                <a:latin typeface="+mn-lt"/>
                <a:ea typeface="+mn-ea"/>
                <a:cs typeface="+mn-cs"/>
              </a:rPr>
              <a:t>strong</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opioid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randomized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double-blind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study</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Clin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Oncol</a:t>
            </a:r>
            <a:r>
              <a:rPr lang="es-ES_tradnl" sz="1200" b="0" i="0" u="none" strike="noStrike" kern="1200" baseline="0" dirty="0" smtClean="0">
                <a:solidFill>
                  <a:schemeClr val="tx1"/>
                </a:solidFill>
                <a:latin typeface="+mn-lt"/>
                <a:ea typeface="+mn-ea"/>
                <a:cs typeface="+mn-cs"/>
              </a:rPr>
              <a:t> 2004; 22:185-192.</a:t>
            </a: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32</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44549372"/>
      </p:ext>
    </p:extLst>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kern="1200" baseline="0" dirty="0" smtClean="0">
                <a:solidFill>
                  <a:schemeClr val="tx1"/>
                </a:solidFill>
                <a:latin typeface="+mn-lt"/>
                <a:ea typeface="+mn-ea"/>
                <a:cs typeface="+mn-cs"/>
              </a:rPr>
              <a:t>En cualquier caso, se debe tener en cuenta que la rotación de </a:t>
            </a:r>
            <a:r>
              <a:rPr lang="es-ES_tradnl" sz="1200" kern="1200" baseline="0" dirty="0" err="1" smtClean="0">
                <a:solidFill>
                  <a:schemeClr val="tx1"/>
                </a:solidFill>
                <a:latin typeface="+mn-lt"/>
                <a:ea typeface="+mn-ea"/>
                <a:cs typeface="+mn-cs"/>
              </a:rPr>
              <a:t>opioides</a:t>
            </a:r>
            <a:endParaRPr lang="es-ES_tradnl" sz="1200" kern="1200" baseline="0" dirty="0" smtClean="0">
              <a:solidFill>
                <a:schemeClr val="tx1"/>
              </a:solidFill>
              <a:latin typeface="+mn-lt"/>
              <a:ea typeface="+mn-ea"/>
              <a:cs typeface="+mn-cs"/>
            </a:endParaRPr>
          </a:p>
          <a:p>
            <a:r>
              <a:rPr lang="es-ES_tradnl" sz="1200" kern="1200" baseline="0" dirty="0" smtClean="0">
                <a:solidFill>
                  <a:schemeClr val="tx1"/>
                </a:solidFill>
                <a:latin typeface="+mn-lt"/>
                <a:ea typeface="+mn-ea"/>
                <a:cs typeface="+mn-cs"/>
              </a:rPr>
              <a:t>no es un mero cálculo matemático, sino que forma parte de</a:t>
            </a:r>
          </a:p>
          <a:p>
            <a:r>
              <a:rPr lang="es-ES_tradnl" sz="1200" kern="1200" baseline="0" dirty="0" smtClean="0">
                <a:solidFill>
                  <a:schemeClr val="tx1"/>
                </a:solidFill>
                <a:latin typeface="+mn-lt"/>
                <a:ea typeface="+mn-ea"/>
                <a:cs typeface="+mn-cs"/>
              </a:rPr>
              <a:t>una evaluación rigurosa del paciente respecto al tipo de dolor, a los</a:t>
            </a:r>
          </a:p>
          <a:p>
            <a:r>
              <a:rPr lang="es-ES_tradnl" sz="1200" kern="1200" baseline="0" dirty="0" smtClean="0">
                <a:solidFill>
                  <a:schemeClr val="tx1"/>
                </a:solidFill>
                <a:latin typeface="+mn-lt"/>
                <a:ea typeface="+mn-ea"/>
                <a:cs typeface="+mn-cs"/>
              </a:rPr>
              <a:t>efectos adversos existentes, </a:t>
            </a:r>
            <a:r>
              <a:rPr lang="es-ES_tradnl" sz="1200" kern="1200" baseline="0" dirty="0" err="1" smtClean="0">
                <a:solidFill>
                  <a:schemeClr val="tx1"/>
                </a:solidFill>
                <a:latin typeface="+mn-lt"/>
                <a:ea typeface="+mn-ea"/>
                <a:cs typeface="+mn-cs"/>
              </a:rPr>
              <a:t>comorbilidades</a:t>
            </a:r>
            <a:r>
              <a:rPr lang="es-ES_tradnl" sz="1200" kern="1200" baseline="0" dirty="0" smtClean="0">
                <a:solidFill>
                  <a:schemeClr val="tx1"/>
                </a:solidFill>
                <a:latin typeface="+mn-lt"/>
                <a:ea typeface="+mn-ea"/>
                <a:cs typeface="+mn-cs"/>
              </a:rPr>
              <a:t> y tratamientos concomitantes.</a:t>
            </a:r>
          </a:p>
          <a:p>
            <a:r>
              <a:rPr lang="es-ES_tradnl" sz="1200" kern="1200" baseline="0" dirty="0" smtClean="0">
                <a:solidFill>
                  <a:schemeClr val="tx1"/>
                </a:solidFill>
                <a:latin typeface="+mn-lt"/>
                <a:ea typeface="+mn-ea"/>
                <a:cs typeface="+mn-cs"/>
              </a:rPr>
              <a:t>Hay que considerar el motivo de cambio del opioide y las características</a:t>
            </a:r>
          </a:p>
          <a:p>
            <a:r>
              <a:rPr lang="es-ES_tradnl" sz="1200" kern="1200" baseline="0" dirty="0" smtClean="0">
                <a:solidFill>
                  <a:schemeClr val="tx1"/>
                </a:solidFill>
                <a:latin typeface="+mn-lt"/>
                <a:ea typeface="+mn-ea"/>
                <a:cs typeface="+mn-cs"/>
              </a:rPr>
              <a:t>del opioide previo y el elegido para la rotación.</a:t>
            </a:r>
          </a:p>
          <a:p>
            <a:r>
              <a:rPr lang="es-ES_tradnl" sz="1200" kern="1200" baseline="0" dirty="0" smtClean="0">
                <a:solidFill>
                  <a:schemeClr val="tx1"/>
                </a:solidFill>
                <a:latin typeface="+mn-lt"/>
                <a:ea typeface="+mn-ea"/>
                <a:cs typeface="+mn-cs"/>
              </a:rPr>
              <a:t>Y, sobre todo, la rotación exige una monitorización estrecha del paciente,</a:t>
            </a:r>
          </a:p>
          <a:p>
            <a:r>
              <a:rPr lang="es-ES_tradnl" sz="1200" kern="1200" baseline="0" dirty="0" smtClean="0">
                <a:solidFill>
                  <a:schemeClr val="tx1"/>
                </a:solidFill>
                <a:latin typeface="+mn-lt"/>
                <a:ea typeface="+mn-ea"/>
                <a:cs typeface="+mn-cs"/>
              </a:rPr>
              <a:t>valorando tanto la eficacia analgésica como la presencia de</a:t>
            </a:r>
          </a:p>
          <a:p>
            <a:r>
              <a:rPr lang="es-ES_tradnl" sz="1200" kern="1200" baseline="0" dirty="0" smtClean="0">
                <a:solidFill>
                  <a:schemeClr val="tx1"/>
                </a:solidFill>
                <a:latin typeface="+mn-lt"/>
                <a:ea typeface="+mn-ea"/>
                <a:cs typeface="+mn-cs"/>
              </a:rPr>
              <a:t>efectos secundarios44.</a:t>
            </a:r>
            <a:endParaRPr lang="es-ES_tradnl" sz="1200" b="0" i="0" u="none" strike="noStrike" kern="1200" baseline="0" dirty="0" smtClean="0">
              <a:solidFill>
                <a:schemeClr val="tx1"/>
              </a:solidFill>
              <a:latin typeface="+mn-lt"/>
              <a:ea typeface="+mn-ea"/>
              <a:cs typeface="+mn-cs"/>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33</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44549372"/>
      </p:ext>
    </p:extLst>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0" i="0" u="none" strike="noStrike" kern="1200" baseline="0" dirty="0" smtClean="0">
                <a:solidFill>
                  <a:schemeClr val="tx1"/>
                </a:solidFill>
                <a:latin typeface="+mn-lt"/>
                <a:ea typeface="+mn-ea"/>
                <a:cs typeface="+mn-cs"/>
              </a:rPr>
              <a:t>Por tanto, la decisión final sobre añadir los fármacos de primer escalón a opioides potentes va a depender de las </a:t>
            </a:r>
            <a:r>
              <a:rPr lang="es-ES_tradnl" sz="1200" b="0" i="0" u="none" strike="noStrike" kern="1200" baseline="0" dirty="0" err="1" smtClean="0">
                <a:solidFill>
                  <a:schemeClr val="tx1"/>
                </a:solidFill>
                <a:latin typeface="+mn-lt"/>
                <a:ea typeface="+mn-ea"/>
                <a:cs typeface="+mn-cs"/>
              </a:rPr>
              <a:t>carácterísticas</a:t>
            </a:r>
            <a:r>
              <a:rPr lang="es-ES_tradnl" sz="1200" b="0" i="0" u="none" strike="noStrike" kern="1200" baseline="0" dirty="0" smtClean="0">
                <a:solidFill>
                  <a:schemeClr val="tx1"/>
                </a:solidFill>
                <a:latin typeface="+mn-lt"/>
                <a:ea typeface="+mn-ea"/>
                <a:cs typeface="+mn-cs"/>
              </a:rPr>
              <a:t> clínicas del paciente.</a:t>
            </a:r>
            <a:endParaRPr lang="es-ES_tradnl" sz="1200" b="1" i="0" u="none" strike="noStrike" kern="1200" baseline="0" dirty="0" smtClean="0">
              <a:solidFill>
                <a:schemeClr val="tx1"/>
              </a:solidFill>
              <a:latin typeface="+mn-lt"/>
              <a:ea typeface="+mn-ea"/>
              <a:cs typeface="+mn-cs"/>
            </a:endParaRPr>
          </a:p>
          <a:p>
            <a:r>
              <a:rPr lang="es-ES_tradnl" sz="1200" b="0" i="0" u="none" strike="noStrike" kern="1200" baseline="0" dirty="0" smtClean="0">
                <a:solidFill>
                  <a:schemeClr val="tx1"/>
                </a:solidFill>
                <a:latin typeface="+mn-lt"/>
                <a:ea typeface="+mn-ea"/>
                <a:cs typeface="+mn-cs"/>
              </a:rPr>
              <a:t>Las asociaciones entre opioides podrían reducir los efectos secundarios de estos fármacos al ser necesarias menores dosis para alcanzar el efecto analgésico requerido</a:t>
            </a:r>
          </a:p>
          <a:p>
            <a:endParaRPr lang="es-ES_tradnl" sz="1200" b="0" i="0" u="none" strike="noStrike" kern="1200" baseline="0" dirty="0" smtClean="0">
              <a:solidFill>
                <a:schemeClr val="tx1"/>
              </a:solidFill>
              <a:latin typeface="+mn-lt"/>
              <a:ea typeface="+mn-ea"/>
              <a:cs typeface="+mn-cs"/>
            </a:endParaRPr>
          </a:p>
          <a:p>
            <a:r>
              <a:rPr lang="es-ES_tradnl" sz="1200" b="1" i="0" u="none" strike="noStrike" kern="1200" baseline="0" dirty="0" smtClean="0">
                <a:solidFill>
                  <a:schemeClr val="tx1"/>
                </a:solidFill>
                <a:latin typeface="+mn-lt"/>
                <a:ea typeface="+mn-ea"/>
                <a:cs typeface="+mn-cs"/>
              </a:rPr>
              <a:t>Bibliografía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Ripamonti</a:t>
            </a:r>
            <a:r>
              <a:rPr lang="es-ES_tradnl" sz="1200" b="0" i="0" u="none" strike="noStrike" kern="1200" baseline="0" dirty="0" smtClean="0">
                <a:solidFill>
                  <a:schemeClr val="tx1"/>
                </a:solidFill>
                <a:latin typeface="+mn-lt"/>
                <a:ea typeface="+mn-ea"/>
                <a:cs typeface="+mn-cs"/>
              </a:rPr>
              <a:t> CI, </a:t>
            </a:r>
            <a:r>
              <a:rPr lang="es-ES_tradnl" sz="1200" b="0" i="0" u="none" strike="noStrike" kern="1200" baseline="0" dirty="0" err="1" smtClean="0">
                <a:solidFill>
                  <a:schemeClr val="tx1"/>
                </a:solidFill>
                <a:latin typeface="+mn-lt"/>
                <a:ea typeface="+mn-ea"/>
                <a:cs typeface="+mn-cs"/>
              </a:rPr>
              <a:t>Santini</a:t>
            </a:r>
            <a:r>
              <a:rPr lang="es-ES_tradnl" sz="1200" b="0" i="0" u="none" strike="noStrike" kern="1200" baseline="0" dirty="0" smtClean="0">
                <a:solidFill>
                  <a:schemeClr val="tx1"/>
                </a:solidFill>
                <a:latin typeface="+mn-lt"/>
                <a:ea typeface="+mn-ea"/>
                <a:cs typeface="+mn-cs"/>
              </a:rPr>
              <a:t> D, </a:t>
            </a:r>
            <a:r>
              <a:rPr lang="es-ES_tradnl" sz="1200" b="0" i="0" u="none" strike="noStrike" kern="1200" baseline="0" dirty="0" err="1" smtClean="0">
                <a:solidFill>
                  <a:schemeClr val="tx1"/>
                </a:solidFill>
                <a:latin typeface="+mn-lt"/>
                <a:ea typeface="+mn-ea"/>
                <a:cs typeface="+mn-cs"/>
              </a:rPr>
              <a:t>Maranzano</a:t>
            </a:r>
            <a:r>
              <a:rPr lang="es-ES_tradnl" sz="1200" b="0" i="0" u="none" strike="noStrike" kern="1200" baseline="0" dirty="0" smtClean="0">
                <a:solidFill>
                  <a:schemeClr val="tx1"/>
                </a:solidFill>
                <a:latin typeface="+mn-lt"/>
                <a:ea typeface="+mn-ea"/>
                <a:cs typeface="+mn-cs"/>
              </a:rPr>
              <a:t> E, Berti M, </a:t>
            </a:r>
            <a:r>
              <a:rPr lang="es-ES_tradnl" sz="1200" b="0" i="0" u="none" strike="noStrike" kern="1200" baseline="0" dirty="0" err="1" smtClean="0">
                <a:solidFill>
                  <a:schemeClr val="tx1"/>
                </a:solidFill>
                <a:latin typeface="+mn-lt"/>
                <a:ea typeface="+mn-ea"/>
                <a:cs typeface="+mn-cs"/>
              </a:rPr>
              <a:t>Roila</a:t>
            </a:r>
            <a:r>
              <a:rPr lang="es-ES_tradnl" sz="1200" b="0" i="0" u="none" strike="noStrike" kern="1200" baseline="0" dirty="0" smtClean="0">
                <a:solidFill>
                  <a:schemeClr val="tx1"/>
                </a:solidFill>
                <a:latin typeface="+mn-lt"/>
                <a:ea typeface="+mn-ea"/>
                <a:cs typeface="+mn-cs"/>
              </a:rPr>
              <a:t> F. Mana-</a:t>
            </a:r>
            <a:r>
              <a:rPr lang="es-ES_tradnl" sz="1200" b="0" i="0" u="none" strike="noStrike" kern="1200" baseline="0" dirty="0" err="1" smtClean="0">
                <a:solidFill>
                  <a:schemeClr val="tx1"/>
                </a:solidFill>
                <a:latin typeface="+mn-lt"/>
                <a:ea typeface="+mn-ea"/>
                <a:cs typeface="+mn-cs"/>
              </a:rPr>
              <a:t>gement</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ESMO </a:t>
            </a:r>
            <a:r>
              <a:rPr lang="es-ES_tradnl" sz="1200" b="0" i="0" u="none" strike="noStrike" kern="1200" baseline="0" dirty="0" err="1" smtClean="0">
                <a:solidFill>
                  <a:schemeClr val="tx1"/>
                </a:solidFill>
                <a:latin typeface="+mn-lt"/>
                <a:ea typeface="+mn-ea"/>
                <a:cs typeface="+mn-cs"/>
              </a:rPr>
              <a:t>Clinical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Practice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Guidelines</a:t>
            </a:r>
            <a:r>
              <a:rPr lang="es-ES_tradnl" sz="1200" b="0" i="0" u="none" strike="noStrike" kern="1200" baseline="0" dirty="0" smtClean="0">
                <a:solidFill>
                  <a:schemeClr val="tx1"/>
                </a:solidFill>
                <a:latin typeface="+mn-lt"/>
                <a:ea typeface="+mn-ea"/>
                <a:cs typeface="+mn-cs"/>
              </a:rPr>
              <a:t>. Ann </a:t>
            </a:r>
            <a:r>
              <a:rPr lang="es-ES_tradnl" sz="1200" b="0" i="0" u="none" strike="noStrike" kern="1200" baseline="0" dirty="0" err="1" smtClean="0">
                <a:solidFill>
                  <a:schemeClr val="tx1"/>
                </a:solidFill>
                <a:latin typeface="+mn-lt"/>
                <a:ea typeface="+mn-ea"/>
                <a:cs typeface="+mn-cs"/>
              </a:rPr>
              <a:t>Oncol</a:t>
            </a:r>
            <a:r>
              <a:rPr lang="es-ES_tradnl" sz="1200" b="0" i="0" u="none" strike="noStrike" kern="1200" baseline="0" dirty="0" smtClean="0">
                <a:solidFill>
                  <a:schemeClr val="tx1"/>
                </a:solidFill>
                <a:latin typeface="+mn-lt"/>
                <a:ea typeface="+mn-ea"/>
                <a:cs typeface="+mn-cs"/>
              </a:rPr>
              <a:t> 2012; 23 Suppl7, vii139-54. </a:t>
            </a:r>
            <a:endParaRPr lang="es-ES_tradnl" sz="1200" b="1" i="0" u="none" strike="noStrike" kern="1200" baseline="0" dirty="0" smtClean="0">
              <a:solidFill>
                <a:schemeClr val="tx1"/>
              </a:solidFill>
              <a:latin typeface="+mn-lt"/>
              <a:ea typeface="+mn-ea"/>
              <a:cs typeface="+mn-cs"/>
            </a:endParaRP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Caraceni</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Hanks</a:t>
            </a:r>
            <a:r>
              <a:rPr lang="es-ES_tradnl" sz="1200" b="0" i="0" u="none" strike="noStrike" kern="1200" baseline="0" dirty="0" smtClean="0">
                <a:solidFill>
                  <a:schemeClr val="tx1"/>
                </a:solidFill>
                <a:latin typeface="+mn-lt"/>
                <a:ea typeface="+mn-ea"/>
                <a:cs typeface="+mn-cs"/>
              </a:rPr>
              <a:t> G, </a:t>
            </a:r>
            <a:r>
              <a:rPr lang="es-ES_tradnl" sz="1200" b="0" i="0" u="none" strike="noStrike" kern="1200" baseline="0" dirty="0" err="1" smtClean="0">
                <a:solidFill>
                  <a:schemeClr val="tx1"/>
                </a:solidFill>
                <a:latin typeface="+mn-lt"/>
                <a:ea typeface="+mn-ea"/>
                <a:cs typeface="+mn-cs"/>
              </a:rPr>
              <a:t>Kaasa</a:t>
            </a:r>
            <a:r>
              <a:rPr lang="es-ES_tradnl" sz="1200" b="0" i="0" u="none" strike="noStrike" kern="1200" baseline="0" dirty="0" smtClean="0">
                <a:solidFill>
                  <a:schemeClr val="tx1"/>
                </a:solidFill>
                <a:latin typeface="+mn-lt"/>
                <a:ea typeface="+mn-ea"/>
                <a:cs typeface="+mn-cs"/>
              </a:rPr>
              <a:t> S, </a:t>
            </a:r>
            <a:r>
              <a:rPr lang="es-ES_tradnl" sz="1200" b="0" i="1" u="none" strike="noStrike" kern="1200" baseline="0" dirty="0" smtClean="0">
                <a:solidFill>
                  <a:schemeClr val="tx1"/>
                </a:solidFill>
                <a:latin typeface="+mn-lt"/>
                <a:ea typeface="+mn-ea"/>
                <a:cs typeface="+mn-cs"/>
              </a:rPr>
              <a:t>et al. </a:t>
            </a:r>
            <a:r>
              <a:rPr lang="es-ES_tradnl" sz="1200" b="0" i="0" u="none" strike="noStrike" kern="1200" baseline="0" dirty="0" err="1" smtClean="0">
                <a:solidFill>
                  <a:schemeClr val="tx1"/>
                </a:solidFill>
                <a:latin typeface="+mn-lt"/>
                <a:ea typeface="+mn-ea"/>
                <a:cs typeface="+mn-cs"/>
              </a:rPr>
              <a:t>European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Palliative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Care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Research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Collaborative</a:t>
            </a:r>
            <a:r>
              <a:rPr lang="es-ES_tradnl" sz="1200" b="0" i="0" u="none" strike="noStrike" kern="1200" baseline="0" dirty="0" smtClean="0">
                <a:solidFill>
                  <a:schemeClr val="tx1"/>
                </a:solidFill>
                <a:latin typeface="+mn-lt"/>
                <a:ea typeface="+mn-ea"/>
                <a:cs typeface="+mn-cs"/>
              </a:rPr>
              <a:t> (EPCRC); </a:t>
            </a:r>
            <a:r>
              <a:rPr lang="es-ES_tradnl" sz="1200" b="0" i="0" u="none" strike="noStrike" kern="1200" baseline="0" dirty="0" err="1" smtClean="0">
                <a:solidFill>
                  <a:schemeClr val="tx1"/>
                </a:solidFill>
                <a:latin typeface="+mn-lt"/>
                <a:ea typeface="+mn-ea"/>
                <a:cs typeface="+mn-cs"/>
              </a:rPr>
              <a:t>European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Association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Palliative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Care</a:t>
            </a:r>
            <a:r>
              <a:rPr lang="es-ES_tradnl" sz="1200" b="0" i="0" u="none" strike="noStrike" kern="1200" baseline="0" dirty="0" smtClean="0">
                <a:solidFill>
                  <a:schemeClr val="tx1"/>
                </a:solidFill>
                <a:latin typeface="+mn-lt"/>
                <a:ea typeface="+mn-ea"/>
                <a:cs typeface="+mn-cs"/>
              </a:rPr>
              <a:t> (EAPC). Use of </a:t>
            </a:r>
            <a:r>
              <a:rPr lang="es-ES_tradnl" sz="1200" b="0" i="0" u="none" strike="noStrike" kern="1200" baseline="0" dirty="0" err="1" smtClean="0">
                <a:solidFill>
                  <a:schemeClr val="tx1"/>
                </a:solidFill>
                <a:latin typeface="+mn-lt"/>
                <a:ea typeface="+mn-ea"/>
                <a:cs typeface="+mn-cs"/>
              </a:rPr>
              <a:t>opioid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analgesics</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treatment</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evidence</a:t>
            </a:r>
            <a:endParaRPr lang="es-ES_tradnl" sz="1200" b="1" i="0" u="none" strike="noStrike" kern="1200" baseline="0" dirty="0" smtClean="0">
              <a:solidFill>
                <a:schemeClr val="tx1"/>
              </a:solidFill>
              <a:latin typeface="+mn-lt"/>
              <a:ea typeface="+mn-ea"/>
              <a:cs typeface="+mn-cs"/>
            </a:endParaRP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Maltoni</a:t>
            </a:r>
            <a:r>
              <a:rPr lang="es-ES_tradnl" sz="1200" b="0" i="0" u="none" strike="noStrike" kern="1200" baseline="0" dirty="0" smtClean="0">
                <a:solidFill>
                  <a:schemeClr val="tx1"/>
                </a:solidFill>
                <a:latin typeface="+mn-lt"/>
                <a:ea typeface="+mn-ea"/>
                <a:cs typeface="+mn-cs"/>
              </a:rPr>
              <a:t> M, </a:t>
            </a:r>
            <a:r>
              <a:rPr lang="es-ES_tradnl" sz="1200" b="0" i="0" u="none" strike="noStrike" kern="1200" baseline="0" dirty="0" err="1" smtClean="0">
                <a:solidFill>
                  <a:schemeClr val="tx1"/>
                </a:solidFill>
                <a:latin typeface="+mn-lt"/>
                <a:ea typeface="+mn-ea"/>
                <a:cs typeface="+mn-cs"/>
              </a:rPr>
              <a:t>Scarpi</a:t>
            </a:r>
            <a:r>
              <a:rPr lang="es-ES_tradnl" sz="1200" b="0" i="0" u="none" strike="noStrike" kern="1200" baseline="0" dirty="0" smtClean="0">
                <a:solidFill>
                  <a:schemeClr val="tx1"/>
                </a:solidFill>
                <a:latin typeface="+mn-lt"/>
                <a:ea typeface="+mn-ea"/>
                <a:cs typeface="+mn-cs"/>
              </a:rPr>
              <a:t> E, </a:t>
            </a:r>
            <a:r>
              <a:rPr lang="es-ES_tradnl" sz="1200" b="0" i="0" u="none" strike="noStrike" kern="1200" baseline="0" dirty="0" err="1" smtClean="0">
                <a:solidFill>
                  <a:schemeClr val="tx1"/>
                </a:solidFill>
                <a:latin typeface="+mn-lt"/>
                <a:ea typeface="+mn-ea"/>
                <a:cs typeface="+mn-cs"/>
              </a:rPr>
              <a:t>Modonesi</a:t>
            </a:r>
            <a:r>
              <a:rPr lang="es-ES_tradnl" sz="1200" b="0" i="0" u="none" strike="noStrike" kern="1200" baseline="0" dirty="0" smtClean="0">
                <a:solidFill>
                  <a:schemeClr val="tx1"/>
                </a:solidFill>
                <a:latin typeface="+mn-lt"/>
                <a:ea typeface="+mn-ea"/>
                <a:cs typeface="+mn-cs"/>
              </a:rPr>
              <a:t> C, </a:t>
            </a:r>
            <a:r>
              <a:rPr lang="es-ES_tradnl" sz="1200" b="0" i="1" u="none" strike="noStrike" kern="1200" baseline="0" dirty="0" smtClean="0">
                <a:solidFill>
                  <a:schemeClr val="tx1"/>
                </a:solidFill>
                <a:latin typeface="+mn-lt"/>
                <a:ea typeface="+mn-ea"/>
                <a:cs typeface="+mn-cs"/>
              </a:rPr>
              <a:t>et al. </a:t>
            </a:r>
            <a:r>
              <a:rPr lang="es-ES_tradnl" sz="1200" b="0" i="0" u="none" strike="noStrike" kern="1200" baseline="0" dirty="0" smtClean="0">
                <a:solidFill>
                  <a:schemeClr val="tx1"/>
                </a:solidFill>
                <a:latin typeface="+mn-lt"/>
                <a:ea typeface="+mn-ea"/>
                <a:cs typeface="+mn-cs"/>
              </a:rPr>
              <a:t>A </a:t>
            </a:r>
            <a:r>
              <a:rPr lang="es-ES_tradnl" sz="1200" b="0" i="0" u="none" strike="noStrike" kern="1200" baseline="0" dirty="0" err="1" smtClean="0">
                <a:solidFill>
                  <a:schemeClr val="tx1"/>
                </a:solidFill>
                <a:latin typeface="+mn-lt"/>
                <a:ea typeface="+mn-ea"/>
                <a:cs typeface="+mn-cs"/>
              </a:rPr>
              <a:t>validation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study</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WHO </a:t>
            </a:r>
            <a:r>
              <a:rPr lang="es-ES_tradnl" sz="1200" b="0" i="0" u="none" strike="noStrike" kern="1200" baseline="0" dirty="0" err="1" smtClean="0">
                <a:solidFill>
                  <a:schemeClr val="tx1"/>
                </a:solidFill>
                <a:latin typeface="+mn-lt"/>
                <a:ea typeface="+mn-ea"/>
                <a:cs typeface="+mn-cs"/>
              </a:rPr>
              <a:t>analgesic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ladder</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two-step</a:t>
            </a:r>
            <a:r>
              <a:rPr lang="es-ES_tradnl" sz="1200" b="0" i="0" u="none" strike="noStrike" kern="1200" baseline="0" dirty="0" smtClean="0">
                <a:solidFill>
                  <a:schemeClr val="tx1"/>
                </a:solidFill>
                <a:latin typeface="+mn-lt"/>
                <a:ea typeface="+mn-ea"/>
                <a:cs typeface="+mn-cs"/>
              </a:rPr>
              <a:t> vs </a:t>
            </a:r>
            <a:r>
              <a:rPr lang="es-ES_tradnl" sz="1200" b="0" i="0" u="none" strike="noStrike" kern="1200" baseline="0" dirty="0" err="1" smtClean="0">
                <a:solidFill>
                  <a:schemeClr val="tx1"/>
                </a:solidFill>
                <a:latin typeface="+mn-lt"/>
                <a:ea typeface="+mn-ea"/>
                <a:cs typeface="+mn-cs"/>
              </a:rPr>
              <a:t>three-step</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strategy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Support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Care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2005; 13:888-94. </a:t>
            </a:r>
          </a:p>
          <a:p>
            <a:r>
              <a:rPr lang="es-ES_tradnl" sz="1200" b="0" i="0" u="none" strike="noStrike" kern="1200" baseline="0" dirty="0" smtClean="0">
                <a:solidFill>
                  <a:schemeClr val="tx1"/>
                </a:solidFill>
                <a:latin typeface="+mn-lt"/>
                <a:ea typeface="+mn-ea"/>
                <a:cs typeface="+mn-cs"/>
              </a:rPr>
              <a:t>• Mercadante S, </a:t>
            </a:r>
            <a:r>
              <a:rPr lang="es-ES_tradnl" sz="1200" b="0" i="0" u="none" strike="noStrike" kern="1200" baseline="0" dirty="0" err="1" smtClean="0">
                <a:solidFill>
                  <a:schemeClr val="tx1"/>
                </a:solidFill>
                <a:latin typeface="+mn-lt"/>
                <a:ea typeface="+mn-ea"/>
                <a:cs typeface="+mn-cs"/>
              </a:rPr>
              <a:t>Villari</a:t>
            </a:r>
            <a:r>
              <a:rPr lang="es-ES_tradnl" sz="1200" b="0" i="0" u="none" strike="noStrike" kern="1200" baseline="0" dirty="0" smtClean="0">
                <a:solidFill>
                  <a:schemeClr val="tx1"/>
                </a:solidFill>
                <a:latin typeface="+mn-lt"/>
                <a:ea typeface="+mn-ea"/>
                <a:cs typeface="+mn-cs"/>
              </a:rPr>
              <a:t> P, </a:t>
            </a:r>
            <a:r>
              <a:rPr lang="es-ES_tradnl" sz="1200" b="0" i="0" u="none" strike="noStrike" kern="1200" baseline="0" dirty="0" err="1" smtClean="0">
                <a:solidFill>
                  <a:schemeClr val="tx1"/>
                </a:solidFill>
                <a:latin typeface="+mn-lt"/>
                <a:ea typeface="+mn-ea"/>
                <a:cs typeface="+mn-cs"/>
              </a:rPr>
              <a:t>Ferrera</a:t>
            </a:r>
            <a:r>
              <a:rPr lang="es-ES_tradnl" sz="1200" b="0" i="0" u="none" strike="noStrike" kern="1200" baseline="0" dirty="0" smtClean="0">
                <a:solidFill>
                  <a:schemeClr val="tx1"/>
                </a:solidFill>
                <a:latin typeface="+mn-lt"/>
                <a:ea typeface="+mn-ea"/>
                <a:cs typeface="+mn-cs"/>
              </a:rPr>
              <a:t> P, </a:t>
            </a:r>
            <a:r>
              <a:rPr lang="es-ES_tradnl" sz="1200" b="0" i="0" u="none" strike="noStrike" kern="1200" baseline="0" dirty="0" err="1" smtClean="0">
                <a:solidFill>
                  <a:schemeClr val="tx1"/>
                </a:solidFill>
                <a:latin typeface="+mn-lt"/>
                <a:ea typeface="+mn-ea"/>
                <a:cs typeface="+mn-cs"/>
              </a:rPr>
              <a:t>Casuccio</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Addition</a:t>
            </a:r>
            <a:r>
              <a:rPr lang="es-ES_tradnl" sz="1200" b="0" i="0" u="none" strike="noStrike" kern="1200" baseline="0" dirty="0" smtClean="0">
                <a:solidFill>
                  <a:schemeClr val="tx1"/>
                </a:solidFill>
                <a:latin typeface="+mn-lt"/>
                <a:ea typeface="+mn-ea"/>
                <a:cs typeface="+mn-cs"/>
              </a:rPr>
              <a:t> of a </a:t>
            </a:r>
            <a:r>
              <a:rPr lang="es-ES_tradnl" sz="1200" b="0" i="0" u="none" strike="noStrike" kern="1200" baseline="0" dirty="0" err="1" smtClean="0">
                <a:solidFill>
                  <a:schemeClr val="tx1"/>
                </a:solidFill>
                <a:latin typeface="+mn-lt"/>
                <a:ea typeface="+mn-ea"/>
                <a:cs typeface="+mn-cs"/>
              </a:rPr>
              <a:t>second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opioid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improve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opioid</a:t>
            </a:r>
            <a:r>
              <a:rPr lang="es-ES_tradnl" sz="1200" b="0" i="0" u="none" strike="noStrike" kern="1200" baseline="0" dirty="0" smtClean="0">
                <a:solidFill>
                  <a:schemeClr val="tx1"/>
                </a:solidFill>
                <a:latin typeface="+mn-lt"/>
                <a:ea typeface="+mn-ea"/>
                <a:cs typeface="+mn-cs"/>
              </a:rPr>
              <a:t> response in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preliminary</a:t>
            </a:r>
            <a:r>
              <a:rPr lang="es-ES_tradnl" sz="1200" b="0" i="0" u="none" strike="noStrike" kern="1200" baseline="0" dirty="0" smtClean="0">
                <a:solidFill>
                  <a:schemeClr val="tx1"/>
                </a:solidFill>
                <a:latin typeface="+mn-lt"/>
                <a:ea typeface="+mn-ea"/>
                <a:cs typeface="+mn-cs"/>
              </a:rPr>
              <a:t> data. </a:t>
            </a:r>
            <a:r>
              <a:rPr lang="es-ES_tradnl" sz="1200" b="0" i="0" u="none" strike="noStrike" kern="1200" baseline="0" dirty="0" err="1" smtClean="0">
                <a:solidFill>
                  <a:schemeClr val="tx1"/>
                </a:solidFill>
                <a:latin typeface="+mn-lt"/>
                <a:ea typeface="+mn-ea"/>
                <a:cs typeface="+mn-cs"/>
              </a:rPr>
              <a:t>Support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Care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2004; 12:762-6. </a:t>
            </a: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34</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44549372"/>
      </p:ext>
    </p:extLst>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1" i="0" u="none" strike="noStrike" kern="1200" baseline="0" dirty="0" smtClean="0">
                <a:solidFill>
                  <a:schemeClr val="tx1"/>
                </a:solidFill>
                <a:latin typeface="+mn-lt"/>
                <a:ea typeface="+mn-ea"/>
                <a:cs typeface="+mn-cs"/>
              </a:rPr>
              <a:t>Bibliografía </a:t>
            </a:r>
          </a:p>
          <a:p>
            <a:endParaRPr lang="es-ES_tradnl" sz="1200" b="0" kern="1200" dirty="0" smtClean="0">
              <a:solidFill>
                <a:schemeClr val="tx1"/>
              </a:solidFill>
              <a:effectLst/>
              <a:latin typeface="+mn-lt"/>
              <a:ea typeface="+mn-ea"/>
              <a:cs typeface="+mn-cs"/>
            </a:endParaRPr>
          </a:p>
          <a:p>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Virizuela</a:t>
            </a:r>
            <a:r>
              <a:rPr lang="es-ES_tradnl" sz="1200" b="0" kern="1200" dirty="0" smtClean="0">
                <a:solidFill>
                  <a:schemeClr val="tx1"/>
                </a:solidFill>
                <a:effectLst/>
                <a:latin typeface="+mn-lt"/>
                <a:ea typeface="+mn-ea"/>
                <a:cs typeface="+mn-cs"/>
              </a:rPr>
              <a:t> JA, Escobar Y, </a:t>
            </a:r>
            <a:r>
              <a:rPr lang="es-ES_tradnl" sz="1200" b="0" kern="1200" dirty="0" err="1" smtClean="0">
                <a:solidFill>
                  <a:schemeClr val="tx1"/>
                </a:solidFill>
                <a:effectLst/>
                <a:latin typeface="+mn-lt"/>
                <a:ea typeface="+mn-ea"/>
                <a:cs typeface="+mn-cs"/>
              </a:rPr>
              <a:t>Cassinello</a:t>
            </a:r>
            <a:r>
              <a:rPr lang="es-ES_tradnl" sz="1200" b="0" kern="1200" dirty="0" smtClean="0">
                <a:solidFill>
                  <a:schemeClr val="tx1"/>
                </a:solidFill>
                <a:effectLst/>
                <a:latin typeface="+mn-lt"/>
                <a:ea typeface="+mn-ea"/>
                <a:cs typeface="+mn-cs"/>
              </a:rPr>
              <a:t> J, Borrega J. </a:t>
            </a:r>
            <a:r>
              <a:rPr lang="es-ES_tradnl" sz="1200" b="0" kern="1200" dirty="0" err="1" smtClean="0">
                <a:solidFill>
                  <a:schemeClr val="tx1"/>
                </a:solidFill>
                <a:effectLst/>
                <a:latin typeface="+mn-lt"/>
                <a:ea typeface="+mn-ea"/>
                <a:cs typeface="+mn-cs"/>
              </a:rPr>
              <a:t>Treatment</a:t>
            </a:r>
            <a:r>
              <a:rPr lang="es-ES_tradnl" sz="1200" b="0" kern="1200" dirty="0" smtClean="0">
                <a:solidFill>
                  <a:schemeClr val="tx1"/>
                </a:solidFill>
                <a:effectLst/>
                <a:latin typeface="+mn-lt"/>
                <a:ea typeface="+mn-ea"/>
                <a:cs typeface="+mn-cs"/>
              </a:rPr>
              <a:t> of </a:t>
            </a:r>
            <a:r>
              <a:rPr lang="es-ES_tradnl" sz="1200" b="0" kern="1200" dirty="0" err="1" smtClean="0">
                <a:solidFill>
                  <a:schemeClr val="tx1"/>
                </a:solidFill>
                <a:effectLst/>
                <a:latin typeface="+mn-lt"/>
                <a:ea typeface="+mn-ea"/>
                <a:cs typeface="+mn-cs"/>
              </a:rPr>
              <a:t>cancer</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pain</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Spanish</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Society</a:t>
            </a:r>
            <a:r>
              <a:rPr lang="es-ES_tradnl" sz="1200" b="0" kern="1200" dirty="0" smtClean="0">
                <a:solidFill>
                  <a:schemeClr val="tx1"/>
                </a:solidFill>
                <a:effectLst/>
                <a:latin typeface="+mn-lt"/>
                <a:ea typeface="+mn-ea"/>
                <a:cs typeface="+mn-cs"/>
              </a:rPr>
              <a:t> of Medical </a:t>
            </a:r>
            <a:r>
              <a:rPr lang="es-ES_tradnl" sz="1200" b="0" kern="1200" dirty="0" err="1" smtClean="0">
                <a:solidFill>
                  <a:schemeClr val="tx1"/>
                </a:solidFill>
                <a:effectLst/>
                <a:latin typeface="+mn-lt"/>
                <a:ea typeface="+mn-ea"/>
                <a:cs typeface="+mn-cs"/>
              </a:rPr>
              <a:t>Oncology</a:t>
            </a:r>
            <a:r>
              <a:rPr lang="es-ES_tradnl" sz="1200" b="0" kern="1200" dirty="0" smtClean="0">
                <a:solidFill>
                  <a:schemeClr val="tx1"/>
                </a:solidFill>
                <a:effectLst/>
                <a:latin typeface="+mn-lt"/>
                <a:ea typeface="+mn-ea"/>
                <a:cs typeface="+mn-cs"/>
              </a:rPr>
              <a:t> (SEOM) </a:t>
            </a:r>
            <a:r>
              <a:rPr lang="es-ES_tradnl" sz="1200" b="0" kern="1200" dirty="0" err="1" smtClean="0">
                <a:solidFill>
                  <a:schemeClr val="tx1"/>
                </a:solidFill>
                <a:effectLst/>
                <a:latin typeface="+mn-lt"/>
                <a:ea typeface="+mn-ea"/>
                <a:cs typeface="+mn-cs"/>
              </a:rPr>
              <a:t>recommendations</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for</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clinical</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practice</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Clin</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Transl</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Oncol</a:t>
            </a:r>
            <a:r>
              <a:rPr lang="es-ES_tradnl" sz="1200" b="0" kern="1200" dirty="0" smtClean="0">
                <a:solidFill>
                  <a:schemeClr val="tx1"/>
                </a:solidFill>
                <a:effectLst/>
                <a:latin typeface="+mn-lt"/>
                <a:ea typeface="+mn-ea"/>
                <a:cs typeface="+mn-cs"/>
              </a:rPr>
              <a:t> 2012;14:499-504. </a:t>
            </a:r>
          </a:p>
          <a:p>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Fallon</a:t>
            </a:r>
            <a:r>
              <a:rPr lang="es-ES_tradnl" sz="1200" b="0" kern="1200" dirty="0" smtClean="0">
                <a:solidFill>
                  <a:schemeClr val="tx1"/>
                </a:solidFill>
                <a:effectLst/>
                <a:latin typeface="+mn-lt"/>
                <a:ea typeface="+mn-ea"/>
                <a:cs typeface="+mn-cs"/>
              </a:rPr>
              <a:t> MT. </a:t>
            </a:r>
            <a:r>
              <a:rPr lang="es-ES_tradnl" sz="1200" b="0" kern="1200" dirty="0" err="1" smtClean="0">
                <a:solidFill>
                  <a:schemeClr val="tx1"/>
                </a:solidFill>
                <a:effectLst/>
                <a:latin typeface="+mn-lt"/>
                <a:ea typeface="+mn-ea"/>
                <a:cs typeface="+mn-cs"/>
              </a:rPr>
              <a:t>Neuropathic</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pain</a:t>
            </a:r>
            <a:r>
              <a:rPr lang="es-ES_tradnl" sz="1200" b="0" kern="1200" dirty="0" smtClean="0">
                <a:solidFill>
                  <a:schemeClr val="tx1"/>
                </a:solidFill>
                <a:effectLst/>
                <a:latin typeface="+mn-lt"/>
                <a:ea typeface="+mn-ea"/>
                <a:cs typeface="+mn-cs"/>
              </a:rPr>
              <a:t> in </a:t>
            </a:r>
            <a:r>
              <a:rPr lang="es-ES_tradnl" sz="1200" b="0" kern="1200" dirty="0" err="1" smtClean="0">
                <a:solidFill>
                  <a:schemeClr val="tx1"/>
                </a:solidFill>
                <a:effectLst/>
                <a:latin typeface="+mn-lt"/>
                <a:ea typeface="+mn-ea"/>
                <a:cs typeface="+mn-cs"/>
              </a:rPr>
              <a:t>cancer</a:t>
            </a:r>
            <a:r>
              <a:rPr lang="es-ES_tradnl" sz="1200" b="0" kern="1200" dirty="0" smtClean="0">
                <a:solidFill>
                  <a:schemeClr val="tx1"/>
                </a:solidFill>
                <a:effectLst/>
                <a:latin typeface="+mn-lt"/>
                <a:ea typeface="+mn-ea"/>
                <a:cs typeface="+mn-cs"/>
              </a:rPr>
              <a:t>. Br J </a:t>
            </a:r>
            <a:r>
              <a:rPr lang="es-ES_tradnl" sz="1200" b="0" kern="1200" dirty="0" err="1" smtClean="0">
                <a:solidFill>
                  <a:schemeClr val="tx1"/>
                </a:solidFill>
                <a:effectLst/>
                <a:latin typeface="+mn-lt"/>
                <a:ea typeface="+mn-ea"/>
                <a:cs typeface="+mn-cs"/>
              </a:rPr>
              <a:t>Anaesth</a:t>
            </a:r>
            <a:r>
              <a:rPr lang="es-ES_tradnl" sz="1200" b="0" kern="1200" dirty="0" smtClean="0">
                <a:solidFill>
                  <a:schemeClr val="tx1"/>
                </a:solidFill>
                <a:effectLst/>
                <a:latin typeface="+mn-lt"/>
                <a:ea typeface="+mn-ea"/>
                <a:cs typeface="+mn-cs"/>
              </a:rPr>
              <a:t> 2013;111: 105–11. </a:t>
            </a:r>
          </a:p>
          <a:p>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Ripamonti</a:t>
            </a:r>
            <a:r>
              <a:rPr lang="es-ES_tradnl" sz="1200" b="0" kern="1200" dirty="0" smtClean="0">
                <a:solidFill>
                  <a:schemeClr val="tx1"/>
                </a:solidFill>
                <a:effectLst/>
                <a:latin typeface="+mn-lt"/>
                <a:ea typeface="+mn-ea"/>
                <a:cs typeface="+mn-cs"/>
              </a:rPr>
              <a:t> CI, </a:t>
            </a:r>
            <a:r>
              <a:rPr lang="es-ES_tradnl" sz="1200" b="0" kern="1200" dirty="0" err="1" smtClean="0">
                <a:solidFill>
                  <a:schemeClr val="tx1"/>
                </a:solidFill>
                <a:effectLst/>
                <a:latin typeface="+mn-lt"/>
                <a:ea typeface="+mn-ea"/>
                <a:cs typeface="+mn-cs"/>
              </a:rPr>
              <a:t>Santini</a:t>
            </a:r>
            <a:r>
              <a:rPr lang="es-ES_tradnl" sz="1200" b="0" kern="1200" dirty="0" smtClean="0">
                <a:solidFill>
                  <a:schemeClr val="tx1"/>
                </a:solidFill>
                <a:effectLst/>
                <a:latin typeface="+mn-lt"/>
                <a:ea typeface="+mn-ea"/>
                <a:cs typeface="+mn-cs"/>
              </a:rPr>
              <a:t> D, </a:t>
            </a:r>
            <a:r>
              <a:rPr lang="es-ES_tradnl" sz="1200" b="0" kern="1200" dirty="0" err="1" smtClean="0">
                <a:solidFill>
                  <a:schemeClr val="tx1"/>
                </a:solidFill>
                <a:effectLst/>
                <a:latin typeface="+mn-lt"/>
                <a:ea typeface="+mn-ea"/>
                <a:cs typeface="+mn-cs"/>
              </a:rPr>
              <a:t>Maranzano</a:t>
            </a:r>
            <a:r>
              <a:rPr lang="es-ES_tradnl" sz="1200" b="0" kern="1200" dirty="0" smtClean="0">
                <a:solidFill>
                  <a:schemeClr val="tx1"/>
                </a:solidFill>
                <a:effectLst/>
                <a:latin typeface="+mn-lt"/>
                <a:ea typeface="+mn-ea"/>
                <a:cs typeface="+mn-cs"/>
              </a:rPr>
              <a:t> E, Berti M, </a:t>
            </a:r>
            <a:r>
              <a:rPr lang="es-ES_tradnl" sz="1200" b="0" kern="1200" dirty="0" err="1" smtClean="0">
                <a:solidFill>
                  <a:schemeClr val="tx1"/>
                </a:solidFill>
                <a:effectLst/>
                <a:latin typeface="+mn-lt"/>
                <a:ea typeface="+mn-ea"/>
                <a:cs typeface="+mn-cs"/>
              </a:rPr>
              <a:t>Roila</a:t>
            </a:r>
            <a:r>
              <a:rPr lang="es-ES_tradnl" sz="1200" b="0" kern="1200" dirty="0" smtClean="0">
                <a:solidFill>
                  <a:schemeClr val="tx1"/>
                </a:solidFill>
                <a:effectLst/>
                <a:latin typeface="+mn-lt"/>
                <a:ea typeface="+mn-ea"/>
                <a:cs typeface="+mn-cs"/>
              </a:rPr>
              <a:t> F, </a:t>
            </a:r>
            <a:r>
              <a:rPr lang="es-ES_tradnl" sz="1200" b="0" kern="1200" dirty="0" err="1" smtClean="0">
                <a:solidFill>
                  <a:schemeClr val="tx1"/>
                </a:solidFill>
                <a:effectLst/>
                <a:latin typeface="+mn-lt"/>
                <a:ea typeface="+mn-ea"/>
                <a:cs typeface="+mn-cs"/>
              </a:rPr>
              <a:t>on</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behalf</a:t>
            </a:r>
            <a:r>
              <a:rPr lang="es-ES_tradnl" sz="1200" b="0" kern="1200" dirty="0" smtClean="0">
                <a:solidFill>
                  <a:schemeClr val="tx1"/>
                </a:solidFill>
                <a:effectLst/>
                <a:latin typeface="+mn-lt"/>
                <a:ea typeface="+mn-ea"/>
                <a:cs typeface="+mn-cs"/>
              </a:rPr>
              <a:t> of </a:t>
            </a:r>
            <a:r>
              <a:rPr lang="es-ES_tradnl" sz="1200" b="0" kern="1200" dirty="0" err="1" smtClean="0">
                <a:solidFill>
                  <a:schemeClr val="tx1"/>
                </a:solidFill>
                <a:effectLst/>
                <a:latin typeface="+mn-lt"/>
                <a:ea typeface="+mn-ea"/>
                <a:cs typeface="+mn-cs"/>
              </a:rPr>
              <a:t>the</a:t>
            </a:r>
            <a:r>
              <a:rPr lang="es-ES_tradnl" sz="1200" b="0" kern="1200" dirty="0" smtClean="0">
                <a:solidFill>
                  <a:schemeClr val="tx1"/>
                </a:solidFill>
                <a:effectLst/>
                <a:latin typeface="+mn-lt"/>
                <a:ea typeface="+mn-ea"/>
                <a:cs typeface="+mn-cs"/>
              </a:rPr>
              <a:t> ESMO </a:t>
            </a:r>
            <a:r>
              <a:rPr lang="es-ES_tradnl" sz="1200" b="0" kern="1200" dirty="0" err="1" smtClean="0">
                <a:solidFill>
                  <a:schemeClr val="tx1"/>
                </a:solidFill>
                <a:effectLst/>
                <a:latin typeface="+mn-lt"/>
                <a:ea typeface="+mn-ea"/>
                <a:cs typeface="+mn-cs"/>
              </a:rPr>
              <a:t>Guidelines</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Working</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Group</a:t>
            </a:r>
            <a:r>
              <a:rPr lang="es-ES_tradnl" sz="1200" b="0" kern="1200" dirty="0" smtClean="0">
                <a:solidFill>
                  <a:schemeClr val="tx1"/>
                </a:solidFill>
                <a:effectLst/>
                <a:latin typeface="+mn-lt"/>
                <a:ea typeface="+mn-ea"/>
                <a:cs typeface="+mn-cs"/>
              </a:rPr>
              <a:t>* Management of </a:t>
            </a:r>
            <a:r>
              <a:rPr lang="es-ES_tradnl" sz="1200" b="0" kern="1200" dirty="0" err="1" smtClean="0">
                <a:solidFill>
                  <a:schemeClr val="tx1"/>
                </a:solidFill>
                <a:effectLst/>
                <a:latin typeface="+mn-lt"/>
                <a:ea typeface="+mn-ea"/>
                <a:cs typeface="+mn-cs"/>
              </a:rPr>
              <a:t>cancer</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pain</a:t>
            </a:r>
            <a:r>
              <a:rPr lang="es-ES_tradnl" sz="1200" b="0" kern="1200" dirty="0" smtClean="0">
                <a:solidFill>
                  <a:schemeClr val="tx1"/>
                </a:solidFill>
                <a:effectLst/>
                <a:latin typeface="+mn-lt"/>
                <a:ea typeface="+mn-ea"/>
                <a:cs typeface="+mn-cs"/>
              </a:rPr>
              <a:t>: ESMO </a:t>
            </a:r>
          </a:p>
          <a:p>
            <a:r>
              <a:rPr lang="es-ES_tradnl" sz="1200" b="0" kern="1200" dirty="0" err="1" smtClean="0">
                <a:solidFill>
                  <a:schemeClr val="tx1"/>
                </a:solidFill>
                <a:effectLst/>
                <a:latin typeface="+mn-lt"/>
                <a:ea typeface="+mn-ea"/>
                <a:cs typeface="+mn-cs"/>
              </a:rPr>
              <a:t>Clinical</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Practice</a:t>
            </a:r>
            <a:r>
              <a:rPr lang="es-ES_tradnl" sz="1200" b="0" kern="1200" dirty="0" smtClean="0">
                <a:solidFill>
                  <a:schemeClr val="tx1"/>
                </a:solidFill>
                <a:effectLst/>
                <a:latin typeface="+mn-lt"/>
                <a:ea typeface="+mn-ea"/>
                <a:cs typeface="+mn-cs"/>
              </a:rPr>
              <a:t> </a:t>
            </a:r>
            <a:r>
              <a:rPr lang="es-ES_tradnl" sz="1200" b="0" kern="1200" dirty="0" err="1" smtClean="0">
                <a:solidFill>
                  <a:schemeClr val="tx1"/>
                </a:solidFill>
                <a:effectLst/>
                <a:latin typeface="+mn-lt"/>
                <a:ea typeface="+mn-ea"/>
                <a:cs typeface="+mn-cs"/>
              </a:rPr>
              <a:t>Guidelines</a:t>
            </a:r>
            <a:r>
              <a:rPr lang="es-ES_tradnl" sz="1200" b="0" kern="1200" dirty="0" smtClean="0">
                <a:solidFill>
                  <a:schemeClr val="tx1"/>
                </a:solidFill>
                <a:effectLst/>
                <a:latin typeface="+mn-lt"/>
                <a:ea typeface="+mn-ea"/>
                <a:cs typeface="+mn-cs"/>
              </a:rPr>
              <a:t>. Ann </a:t>
            </a:r>
            <a:r>
              <a:rPr lang="es-ES_tradnl" sz="1200" b="0" kern="1200" dirty="0" err="1" smtClean="0">
                <a:solidFill>
                  <a:schemeClr val="tx1"/>
                </a:solidFill>
                <a:effectLst/>
                <a:latin typeface="+mn-lt"/>
                <a:ea typeface="+mn-ea"/>
                <a:cs typeface="+mn-cs"/>
              </a:rPr>
              <a:t>Oncol</a:t>
            </a:r>
            <a:r>
              <a:rPr lang="es-ES_tradnl" sz="1200" b="0" kern="1200" dirty="0" smtClean="0">
                <a:solidFill>
                  <a:schemeClr val="tx1"/>
                </a:solidFill>
                <a:effectLst/>
                <a:latin typeface="+mn-lt"/>
                <a:ea typeface="+mn-ea"/>
                <a:cs typeface="+mn-cs"/>
              </a:rPr>
              <a:t> 2012;23:139–54. </a:t>
            </a:r>
          </a:p>
          <a:p>
            <a:endParaRPr lang="es-ES_tradnl" sz="1200" b="0" kern="1200" dirty="0">
              <a:solidFill>
                <a:schemeClr val="tx1"/>
              </a:solidFill>
              <a:effectLst/>
              <a:latin typeface="+mn-lt"/>
              <a:ea typeface="+mn-ea"/>
              <a:cs typeface="+mn-cs"/>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36</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44549372"/>
      </p:ext>
    </p:extLst>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S_tradnl" sz="1200" b="1" i="0" u="none" strike="noStrike" kern="1200" baseline="0" dirty="0" smtClean="0">
                <a:solidFill>
                  <a:schemeClr val="tx1"/>
                </a:solidFill>
                <a:latin typeface="+mn-lt"/>
                <a:ea typeface="+mn-ea"/>
                <a:cs typeface="+mn-cs"/>
              </a:rPr>
              <a:t>Bibliografía </a:t>
            </a:r>
            <a:endParaRPr lang="es-ES_tradnl" sz="1200" b="0" i="0" u="none" strike="noStrike" kern="1200" baseline="0" dirty="0" smtClean="0">
              <a:solidFill>
                <a:schemeClr val="tx1"/>
              </a:solidFill>
              <a:latin typeface="+mn-lt"/>
              <a:ea typeface="+mn-ea"/>
              <a:cs typeface="+mn-cs"/>
            </a:endParaRPr>
          </a:p>
          <a:p>
            <a:endParaRPr lang="es-ES_tradnl" sz="1200" b="1" i="0" u="none" strike="noStrike" kern="1200" baseline="0" dirty="0" smtClean="0">
              <a:solidFill>
                <a:schemeClr val="tx1"/>
              </a:solidFill>
              <a:latin typeface="+mn-lt"/>
              <a:ea typeface="+mn-ea"/>
              <a:cs typeface="+mn-cs"/>
            </a:endParaRP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Besson</a:t>
            </a:r>
            <a:r>
              <a:rPr lang="es-ES_tradnl" sz="1200" b="0" i="0" u="none" strike="noStrike" kern="1200" baseline="0" dirty="0" smtClean="0">
                <a:solidFill>
                  <a:schemeClr val="tx1"/>
                </a:solidFill>
                <a:latin typeface="+mn-lt"/>
                <a:ea typeface="+mn-ea"/>
                <a:cs typeface="+mn-cs"/>
              </a:rPr>
              <a:t> JM. Te </a:t>
            </a:r>
            <a:r>
              <a:rPr lang="es-ES_tradnl" sz="1200" b="0" i="0" u="none" strike="noStrike" kern="1200" baseline="0" dirty="0" err="1" smtClean="0">
                <a:solidFill>
                  <a:schemeClr val="tx1"/>
                </a:solidFill>
                <a:latin typeface="+mn-lt"/>
                <a:ea typeface="+mn-ea"/>
                <a:cs typeface="+mn-cs"/>
              </a:rPr>
              <a:t>neurobiology</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Lancet</a:t>
            </a:r>
            <a:r>
              <a:rPr lang="es-ES_tradnl" sz="1200" b="0" i="0" u="none" strike="noStrike" kern="1200" baseline="0" dirty="0" smtClean="0">
                <a:solidFill>
                  <a:schemeClr val="tx1"/>
                </a:solidFill>
                <a:latin typeface="+mn-lt"/>
                <a:ea typeface="+mn-ea"/>
                <a:cs typeface="+mn-cs"/>
              </a:rPr>
              <a:t> 1999; 353:1610-15.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smtClean="0">
                <a:solidFill>
                  <a:schemeClr val="tx1"/>
                </a:solidFill>
                <a:latin typeface="+mn-lt"/>
                <a:ea typeface="+mn-ea"/>
                <a:cs typeface="+mn-cs"/>
              </a:rPr>
              <a:t>Schmidt BL, </a:t>
            </a:r>
            <a:r>
              <a:rPr lang="es-ES_tradnl" sz="1200" b="0" i="0" u="none" strike="noStrike" kern="1200" baseline="0" dirty="0" err="1" smtClean="0">
                <a:solidFill>
                  <a:schemeClr val="tx1"/>
                </a:solidFill>
                <a:latin typeface="+mn-lt"/>
                <a:ea typeface="+mn-ea"/>
                <a:cs typeface="+mn-cs"/>
              </a:rPr>
              <a:t>Hamamoto</a:t>
            </a:r>
            <a:r>
              <a:rPr lang="es-ES_tradnl" sz="1200" b="0" i="0" u="none" strike="noStrike" kern="1200" baseline="0" dirty="0" smtClean="0">
                <a:solidFill>
                  <a:schemeClr val="tx1"/>
                </a:solidFill>
                <a:latin typeface="+mn-lt"/>
                <a:ea typeface="+mn-ea"/>
                <a:cs typeface="+mn-cs"/>
              </a:rPr>
              <a:t> DT, </a:t>
            </a:r>
            <a:r>
              <a:rPr lang="es-ES_tradnl" sz="1200" b="0" i="0" u="none" strike="noStrike" kern="1200" baseline="0" dirty="0" err="1" smtClean="0">
                <a:solidFill>
                  <a:schemeClr val="tx1"/>
                </a:solidFill>
                <a:latin typeface="+mn-lt"/>
                <a:ea typeface="+mn-ea"/>
                <a:cs typeface="+mn-cs"/>
              </a:rPr>
              <a:t>Simone</a:t>
            </a:r>
            <a:r>
              <a:rPr lang="es-ES_tradnl" sz="1200" b="0" i="0" u="none" strike="noStrike" kern="1200" baseline="0" dirty="0" smtClean="0">
                <a:solidFill>
                  <a:schemeClr val="tx1"/>
                </a:solidFill>
                <a:latin typeface="+mn-lt"/>
                <a:ea typeface="+mn-ea"/>
                <a:cs typeface="+mn-cs"/>
              </a:rPr>
              <a:t> DA, </a:t>
            </a:r>
            <a:r>
              <a:rPr lang="es-ES_tradnl" sz="1200" b="0" i="0" u="none" strike="noStrike" kern="1200" baseline="0" dirty="0" err="1" smtClean="0">
                <a:solidFill>
                  <a:schemeClr val="tx1"/>
                </a:solidFill>
                <a:latin typeface="+mn-lt"/>
                <a:ea typeface="+mn-ea"/>
                <a:cs typeface="+mn-cs"/>
              </a:rPr>
              <a:t>Wilcox</a:t>
            </a:r>
            <a:r>
              <a:rPr lang="es-ES_tradnl" sz="1200" b="0" i="0" u="none" strike="noStrike" kern="1200" baseline="0" dirty="0" smtClean="0">
                <a:solidFill>
                  <a:schemeClr val="tx1"/>
                </a:solidFill>
                <a:latin typeface="+mn-lt"/>
                <a:ea typeface="+mn-ea"/>
                <a:cs typeface="+mn-cs"/>
              </a:rPr>
              <a:t> G. </a:t>
            </a:r>
            <a:r>
              <a:rPr lang="es-ES_tradnl" sz="1200" b="0" i="0" u="none" strike="noStrike" kern="1200" baseline="0" dirty="0" err="1" smtClean="0">
                <a:solidFill>
                  <a:schemeClr val="tx1"/>
                </a:solidFill>
                <a:latin typeface="+mn-lt"/>
                <a:ea typeface="+mn-ea"/>
                <a:cs typeface="+mn-cs"/>
              </a:rPr>
              <a:t>Mechanism</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Mol </a:t>
            </a:r>
            <a:r>
              <a:rPr lang="es-ES_tradnl" sz="1200" b="0" i="0" u="none" strike="noStrike" kern="1200" baseline="0" dirty="0" err="1" smtClean="0">
                <a:solidFill>
                  <a:schemeClr val="tx1"/>
                </a:solidFill>
                <a:latin typeface="+mn-lt"/>
                <a:ea typeface="+mn-ea"/>
                <a:cs typeface="+mn-cs"/>
              </a:rPr>
              <a:t>Interv</a:t>
            </a:r>
            <a:r>
              <a:rPr lang="es-ES_tradnl" sz="1200" b="0" i="0" u="none" strike="noStrike" kern="1200" baseline="0" dirty="0" smtClean="0">
                <a:solidFill>
                  <a:schemeClr val="tx1"/>
                </a:solidFill>
                <a:latin typeface="+mn-lt"/>
                <a:ea typeface="+mn-ea"/>
                <a:cs typeface="+mn-cs"/>
              </a:rPr>
              <a:t> 2010; 10:164-178. </a:t>
            </a:r>
            <a:endParaRPr lang="es-ES_tradnl" dirty="0"/>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37</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44549372"/>
      </p:ext>
    </p:extLst>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sz="1200" b="0" i="0" u="none" strike="noStrike" kern="1200" baseline="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s-ES_tradnl" sz="1200" b="1" i="0" u="none" strike="noStrike" kern="1200" baseline="0" dirty="0" smtClean="0">
                <a:solidFill>
                  <a:schemeClr val="tx1"/>
                </a:solidFill>
                <a:latin typeface="+mn-lt"/>
                <a:ea typeface="+mn-ea"/>
                <a:cs typeface="+mn-cs"/>
              </a:rPr>
              <a:t>Bibliografía </a:t>
            </a:r>
            <a:endParaRPr lang="es-ES_tradnl" sz="1200" b="0" i="0" u="none" strike="noStrike" kern="1200" baseline="0" dirty="0" smtClean="0">
              <a:solidFill>
                <a:schemeClr val="tx1"/>
              </a:solidFill>
              <a:latin typeface="+mn-lt"/>
              <a:ea typeface="+mn-ea"/>
              <a:cs typeface="+mn-cs"/>
            </a:endParaRP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Virizuela</a:t>
            </a:r>
            <a:r>
              <a:rPr lang="es-ES_tradnl" sz="1200" b="0" i="0" u="none" strike="noStrike" kern="1200" baseline="0" dirty="0" smtClean="0">
                <a:solidFill>
                  <a:schemeClr val="tx1"/>
                </a:solidFill>
                <a:latin typeface="+mn-lt"/>
                <a:ea typeface="+mn-ea"/>
                <a:cs typeface="+mn-cs"/>
              </a:rPr>
              <a:t> JA, Escobar Y, </a:t>
            </a:r>
            <a:r>
              <a:rPr lang="es-ES_tradnl" sz="1200" b="0" i="0" u="none" strike="noStrike" kern="1200" baseline="0" dirty="0" err="1" smtClean="0">
                <a:solidFill>
                  <a:schemeClr val="tx1"/>
                </a:solidFill>
                <a:latin typeface="+mn-lt"/>
                <a:ea typeface="+mn-ea"/>
                <a:cs typeface="+mn-cs"/>
              </a:rPr>
              <a:t>Cassinello</a:t>
            </a:r>
            <a:r>
              <a:rPr lang="es-ES_tradnl" sz="1200" b="0" i="0" u="none" strike="noStrike" kern="1200" baseline="0" dirty="0" smtClean="0">
                <a:solidFill>
                  <a:schemeClr val="tx1"/>
                </a:solidFill>
                <a:latin typeface="+mn-lt"/>
                <a:ea typeface="+mn-ea"/>
                <a:cs typeface="+mn-cs"/>
              </a:rPr>
              <a:t> J, Borrega J. </a:t>
            </a:r>
            <a:r>
              <a:rPr lang="es-ES_tradnl" sz="1200" b="0" i="0" u="none" strike="noStrike" kern="1200" baseline="0" dirty="0" err="1" smtClean="0">
                <a:solidFill>
                  <a:schemeClr val="tx1"/>
                </a:solidFill>
                <a:latin typeface="+mn-lt"/>
                <a:ea typeface="+mn-ea"/>
                <a:cs typeface="+mn-cs"/>
              </a:rPr>
              <a:t>Treatment</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Spanish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Society</a:t>
            </a:r>
            <a:r>
              <a:rPr lang="es-ES_tradnl" sz="1200" b="0" i="0" u="none" strike="noStrike" kern="1200" baseline="0" dirty="0" smtClean="0">
                <a:solidFill>
                  <a:schemeClr val="tx1"/>
                </a:solidFill>
                <a:latin typeface="+mn-lt"/>
                <a:ea typeface="+mn-ea"/>
                <a:cs typeface="+mn-cs"/>
              </a:rPr>
              <a:t> of Medical </a:t>
            </a:r>
            <a:r>
              <a:rPr lang="es-ES_tradnl" sz="1200" b="0" i="0" u="none" strike="noStrike" kern="1200" baseline="0" dirty="0" err="1" smtClean="0">
                <a:solidFill>
                  <a:schemeClr val="tx1"/>
                </a:solidFill>
                <a:latin typeface="+mn-lt"/>
                <a:ea typeface="+mn-ea"/>
                <a:cs typeface="+mn-cs"/>
              </a:rPr>
              <a:t>Oncology</a:t>
            </a:r>
            <a:r>
              <a:rPr lang="es-ES_tradnl" sz="1200" b="0" i="0" u="none" strike="noStrike" kern="1200" baseline="0" dirty="0" smtClean="0">
                <a:solidFill>
                  <a:schemeClr val="tx1"/>
                </a:solidFill>
                <a:latin typeface="+mn-lt"/>
                <a:ea typeface="+mn-ea"/>
                <a:cs typeface="+mn-cs"/>
              </a:rPr>
              <a:t> (SEOM) </a:t>
            </a:r>
            <a:r>
              <a:rPr lang="es-ES_tradnl" sz="1200" b="0" i="0" u="none" strike="noStrike" kern="1200" baseline="0" dirty="0" err="1" smtClean="0">
                <a:solidFill>
                  <a:schemeClr val="tx1"/>
                </a:solidFill>
                <a:latin typeface="+mn-lt"/>
                <a:ea typeface="+mn-ea"/>
                <a:cs typeface="+mn-cs"/>
              </a:rPr>
              <a:t>recommendations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clinical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practice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Clin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Transl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Oncol</a:t>
            </a:r>
            <a:r>
              <a:rPr lang="es-ES_tradnl" sz="1200" b="0" i="0" u="none" strike="noStrike" kern="1200" baseline="0" dirty="0" smtClean="0">
                <a:solidFill>
                  <a:schemeClr val="tx1"/>
                </a:solidFill>
                <a:latin typeface="+mn-lt"/>
                <a:ea typeface="+mn-ea"/>
                <a:cs typeface="+mn-cs"/>
              </a:rPr>
              <a:t> 2012;14:499-504.</a:t>
            </a: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Kane</a:t>
            </a:r>
            <a:r>
              <a:rPr lang="es-ES_tradnl" sz="1200" b="0" i="0" u="none" strike="noStrike" kern="1200" baseline="0" dirty="0" smtClean="0">
                <a:solidFill>
                  <a:schemeClr val="tx1"/>
                </a:solidFill>
                <a:latin typeface="+mn-lt"/>
                <a:ea typeface="+mn-ea"/>
                <a:cs typeface="+mn-cs"/>
              </a:rPr>
              <a:t> CM, </a:t>
            </a:r>
            <a:r>
              <a:rPr lang="es-ES_tradnl" sz="1200" b="0" i="0" u="none" strike="noStrike" kern="1200" baseline="0" dirty="0" err="1" smtClean="0">
                <a:solidFill>
                  <a:schemeClr val="tx1"/>
                </a:solidFill>
                <a:latin typeface="+mn-lt"/>
                <a:ea typeface="+mn-ea"/>
                <a:cs typeface="+mn-cs"/>
              </a:rPr>
              <a:t>Mulvey</a:t>
            </a:r>
            <a:r>
              <a:rPr lang="es-ES_tradnl" sz="1200" b="0" i="0" u="none" strike="noStrike" kern="1200" baseline="0" dirty="0" smtClean="0">
                <a:solidFill>
                  <a:schemeClr val="tx1"/>
                </a:solidFill>
                <a:latin typeface="+mn-lt"/>
                <a:ea typeface="+mn-ea"/>
                <a:cs typeface="+mn-cs"/>
              </a:rPr>
              <a:t> MR, Wright S, </a:t>
            </a:r>
            <a:r>
              <a:rPr lang="es-ES_tradnl" sz="1200" b="0" i="0" u="none" strike="noStrike" kern="1200" baseline="0" dirty="0" err="1" smtClean="0">
                <a:solidFill>
                  <a:schemeClr val="tx1"/>
                </a:solidFill>
                <a:latin typeface="+mn-lt"/>
                <a:ea typeface="+mn-ea"/>
                <a:cs typeface="+mn-cs"/>
              </a:rPr>
              <a:t>Craigs</a:t>
            </a:r>
            <a:r>
              <a:rPr lang="es-ES_tradnl" sz="1200" b="0" i="0" u="none" strike="noStrike" kern="1200" baseline="0" dirty="0" smtClean="0">
                <a:solidFill>
                  <a:schemeClr val="tx1"/>
                </a:solidFill>
                <a:latin typeface="+mn-lt"/>
                <a:ea typeface="+mn-ea"/>
                <a:cs typeface="+mn-cs"/>
              </a:rPr>
              <a:t> C, Wright JM, Bennett MI. </a:t>
            </a:r>
            <a:r>
              <a:rPr lang="es-ES_tradnl" sz="1200" b="0" i="0" u="none" strike="noStrike" kern="1200" baseline="0" dirty="0" err="1" smtClean="0">
                <a:solidFill>
                  <a:schemeClr val="tx1"/>
                </a:solidFill>
                <a:latin typeface="+mn-lt"/>
                <a:ea typeface="+mn-ea"/>
                <a:cs typeface="+mn-cs"/>
              </a:rPr>
              <a:t>Opioids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combined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antidepressants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antiepileptic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drugs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Systematic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review</a:t>
            </a:r>
            <a:r>
              <a:rPr lang="es-ES_tradnl" sz="1200" b="0" i="0" u="none" strike="noStrike" kern="1200" baseline="0" dirty="0" smtClean="0">
                <a:solidFill>
                  <a:schemeClr val="tx1"/>
                </a:solidFill>
                <a:latin typeface="+mn-lt"/>
                <a:ea typeface="+mn-ea"/>
                <a:cs typeface="+mn-cs"/>
              </a:rPr>
              <a:t> and meta-</a:t>
            </a:r>
            <a:r>
              <a:rPr lang="es-ES_tradnl" sz="1200" b="0" i="0" u="none" strike="noStrike" kern="1200" baseline="0" dirty="0" err="1" smtClean="0">
                <a:solidFill>
                  <a:schemeClr val="tx1"/>
                </a:solidFill>
                <a:latin typeface="+mn-lt"/>
                <a:ea typeface="+mn-ea"/>
                <a:cs typeface="+mn-cs"/>
              </a:rPr>
              <a:t>analysis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Palliat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Med</a:t>
            </a:r>
            <a:r>
              <a:rPr lang="es-ES_tradnl" sz="1200" b="0" i="0" u="none" strike="noStrike" kern="1200" baseline="0" dirty="0" smtClean="0">
                <a:solidFill>
                  <a:schemeClr val="tx1"/>
                </a:solidFill>
                <a:latin typeface="+mn-lt"/>
                <a:ea typeface="+mn-ea"/>
                <a:cs typeface="+mn-cs"/>
              </a:rPr>
              <a:t> 2017 Jun </a:t>
            </a:r>
            <a:r>
              <a:rPr lang="fr-FR" sz="1200" b="0" i="0" u="none" strike="noStrike" kern="1200" baseline="0" dirty="0" smtClean="0">
                <a:solidFill>
                  <a:schemeClr val="tx1"/>
                </a:solidFill>
                <a:latin typeface="+mn-lt"/>
                <a:ea typeface="+mn-ea"/>
                <a:cs typeface="+mn-cs"/>
              </a:rPr>
              <a:t>1:269216317711826. </a:t>
            </a:r>
            <a:r>
              <a:rPr lang="fr-FR" sz="1200" b="0" i="0" u="none" strike="noStrike" kern="1200" baseline="0" dirty="0" err="1" smtClean="0">
                <a:solidFill>
                  <a:schemeClr val="tx1"/>
                </a:solidFill>
                <a:latin typeface="+mn-lt"/>
                <a:ea typeface="+mn-ea"/>
                <a:cs typeface="+mn-cs"/>
              </a:rPr>
              <a:t>doi</a:t>
            </a:r>
            <a:r>
              <a:rPr lang="fr-FR" sz="1200" b="0" i="0" u="none" strike="noStrike" kern="1200" baseline="0" dirty="0" smtClean="0">
                <a:solidFill>
                  <a:schemeClr val="tx1"/>
                </a:solidFill>
                <a:latin typeface="+mn-lt"/>
                <a:ea typeface="+mn-ea"/>
                <a:cs typeface="+mn-cs"/>
              </a:rPr>
              <a:t>: 10.1177/0269216317711826.</a:t>
            </a: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Guan</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Tanaka</a:t>
            </a:r>
            <a:r>
              <a:rPr lang="es-ES_tradnl" sz="1200" b="0" i="0" u="none" strike="noStrike" kern="1200" baseline="0" dirty="0" smtClean="0">
                <a:solidFill>
                  <a:schemeClr val="tx1"/>
                </a:solidFill>
                <a:latin typeface="+mn-lt"/>
                <a:ea typeface="+mn-ea"/>
                <a:cs typeface="+mn-cs"/>
              </a:rPr>
              <a:t> S, </a:t>
            </a:r>
            <a:r>
              <a:rPr lang="es-ES_tradnl" sz="1200" b="0" i="0" u="none" strike="noStrike" kern="1200" baseline="0" dirty="0" err="1" smtClean="0">
                <a:solidFill>
                  <a:schemeClr val="tx1"/>
                </a:solidFill>
                <a:latin typeface="+mn-lt"/>
                <a:ea typeface="+mn-ea"/>
                <a:cs typeface="+mn-cs"/>
              </a:rPr>
              <a:t>Kawakami</a:t>
            </a:r>
            <a:r>
              <a:rPr lang="es-ES_tradnl" sz="1200" b="0" i="0" u="none" strike="noStrike" kern="1200" baseline="0" dirty="0" smtClean="0">
                <a:solidFill>
                  <a:schemeClr val="tx1"/>
                </a:solidFill>
                <a:latin typeface="+mn-lt"/>
                <a:ea typeface="+mn-ea"/>
                <a:cs typeface="+mn-cs"/>
              </a:rPr>
              <a:t> K. </a:t>
            </a:r>
            <a:r>
              <a:rPr lang="es-ES_tradnl" sz="1200" b="0" i="0" u="none" strike="noStrike" kern="1200" baseline="0" dirty="0" err="1" smtClean="0">
                <a:solidFill>
                  <a:schemeClr val="tx1"/>
                </a:solidFill>
                <a:latin typeface="+mn-lt"/>
                <a:ea typeface="+mn-ea"/>
                <a:cs typeface="+mn-cs"/>
              </a:rPr>
              <a:t>Anticonvulsants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Antidepressants</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Combination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Pharmacotherapy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Treatment</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Neuropathic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in</a:t>
            </a:r>
          </a:p>
          <a:p>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Patients</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Systematic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Review</a:t>
            </a:r>
            <a:r>
              <a:rPr lang="es-ES_tradnl" sz="1200" b="0" i="0" u="none" strike="noStrike" kern="1200" baseline="0" dirty="0" smtClean="0">
                <a:solidFill>
                  <a:schemeClr val="tx1"/>
                </a:solidFill>
                <a:latin typeface="+mn-lt"/>
                <a:ea typeface="+mn-ea"/>
                <a:cs typeface="+mn-cs"/>
              </a:rPr>
              <a:t> and Meta-</a:t>
            </a:r>
            <a:r>
              <a:rPr lang="es-ES_tradnl" sz="1200" b="0" i="0" u="none" strike="noStrike" kern="1200" baseline="0" dirty="0" err="1" smtClean="0">
                <a:solidFill>
                  <a:schemeClr val="tx1"/>
                </a:solidFill>
                <a:latin typeface="+mn-lt"/>
                <a:ea typeface="+mn-ea"/>
                <a:cs typeface="+mn-cs"/>
              </a:rPr>
              <a:t>analysis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Clin</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2016;32:719-25.</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smtClean="0">
                <a:solidFill>
                  <a:schemeClr val="tx1"/>
                </a:solidFill>
                <a:latin typeface="+mn-lt"/>
                <a:ea typeface="+mn-ea"/>
                <a:cs typeface="+mn-cs"/>
              </a:rPr>
              <a:t>Bennett MI. </a:t>
            </a:r>
            <a:r>
              <a:rPr lang="es-ES_tradnl" sz="1200" b="0" i="0" u="none" strike="noStrike" kern="1200" baseline="0" dirty="0" err="1" smtClean="0">
                <a:solidFill>
                  <a:schemeClr val="tx1"/>
                </a:solidFill>
                <a:latin typeface="+mn-lt"/>
                <a:ea typeface="+mn-ea"/>
                <a:cs typeface="+mn-cs"/>
              </a:rPr>
              <a:t>Effectiveness</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antiepileptic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antidepressant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drugs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when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added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to</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opioids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systematic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review</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Pall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Med</a:t>
            </a:r>
            <a:r>
              <a:rPr lang="es-ES_tradnl" sz="1200" b="0" i="0" u="none" strike="noStrike" kern="1200" baseline="0" dirty="0" smtClean="0">
                <a:solidFill>
                  <a:schemeClr val="tx1"/>
                </a:solidFill>
                <a:latin typeface="+mn-lt"/>
                <a:ea typeface="+mn-ea"/>
                <a:cs typeface="+mn-cs"/>
              </a:rPr>
              <a:t> 2010;25:553–59.</a:t>
            </a:r>
            <a:endParaRPr lang="es-ES_tradnl" dirty="0"/>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38</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44549372"/>
      </p:ext>
    </p:extLst>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S_tradnl" sz="1200" b="1" i="0" u="none" strike="noStrike" kern="1200" baseline="0" dirty="0" smtClean="0">
                <a:solidFill>
                  <a:schemeClr val="tx1"/>
                </a:solidFill>
                <a:latin typeface="+mn-lt"/>
                <a:ea typeface="+mn-ea"/>
                <a:cs typeface="+mn-cs"/>
              </a:rPr>
              <a:t>Bibliografía </a:t>
            </a:r>
          </a:p>
          <a:p>
            <a:pPr marL="0" marR="0" indent="0" algn="l" defTabSz="457200" rtl="0" eaLnBrk="1" fontAlgn="auto" latinLnBrk="0" hangingPunct="1">
              <a:lnSpc>
                <a:spcPct val="100000"/>
              </a:lnSpc>
              <a:spcBef>
                <a:spcPts val="0"/>
              </a:spcBef>
              <a:spcAft>
                <a:spcPts val="0"/>
              </a:spcAft>
              <a:buClrTx/>
              <a:buSzTx/>
              <a:buFontTx/>
              <a:buNone/>
              <a:tabLst/>
              <a:defRPr/>
            </a:pPr>
            <a:endParaRPr lang="es-ES_tradnl" sz="1200" b="0" i="0" u="none" strike="noStrike" kern="1200" baseline="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Gálvez</a:t>
            </a:r>
            <a:r>
              <a:rPr lang="es-ES_tradnl" sz="1200" b="0" i="0" u="none" strike="noStrike" kern="1200" baseline="0" dirty="0" smtClean="0">
                <a:solidFill>
                  <a:schemeClr val="tx1"/>
                </a:solidFill>
                <a:latin typeface="+mn-lt"/>
                <a:ea typeface="+mn-ea"/>
                <a:cs typeface="+mn-cs"/>
              </a:rPr>
              <a:t> Mateos R, Rivera </a:t>
            </a:r>
            <a:r>
              <a:rPr lang="es-ES_tradnl" sz="1200" b="0" i="0" u="none" strike="noStrike" kern="1200" baseline="0" dirty="0" err="1" smtClean="0">
                <a:solidFill>
                  <a:schemeClr val="tx1"/>
                </a:solidFill>
                <a:latin typeface="+mn-lt"/>
                <a:ea typeface="+mn-ea"/>
                <a:cs typeface="+mn-cs"/>
              </a:rPr>
              <a:t>Canudas</a:t>
            </a:r>
            <a:r>
              <a:rPr lang="es-ES_tradnl" sz="1200" b="0" i="0" u="none" strike="noStrike" kern="1200" baseline="0" dirty="0" smtClean="0">
                <a:solidFill>
                  <a:schemeClr val="tx1"/>
                </a:solidFill>
                <a:latin typeface="+mn-lt"/>
                <a:ea typeface="+mn-ea"/>
                <a:cs typeface="+mn-cs"/>
              </a:rPr>
              <a:t> V, </a:t>
            </a:r>
            <a:r>
              <a:rPr lang="es-ES_tradnl" sz="1200" b="0" i="0" u="none" strike="noStrike" kern="1200" baseline="0" dirty="0" err="1" smtClean="0">
                <a:solidFill>
                  <a:schemeClr val="tx1"/>
                </a:solidFill>
                <a:latin typeface="+mn-lt"/>
                <a:ea typeface="+mn-ea"/>
                <a:cs typeface="+mn-cs"/>
              </a:rPr>
              <a:t>Pérez</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Hernández</a:t>
            </a:r>
            <a:r>
              <a:rPr lang="es-ES_tradnl" sz="1200" b="0" i="0" u="none" strike="noStrike" kern="1200" baseline="0" dirty="0" smtClean="0">
                <a:solidFill>
                  <a:schemeClr val="tx1"/>
                </a:solidFill>
                <a:latin typeface="+mn-lt"/>
                <a:ea typeface="+mn-ea"/>
                <a:cs typeface="+mn-cs"/>
              </a:rPr>
              <a:t> C, et al. </a:t>
            </a:r>
            <a:r>
              <a:rPr lang="es-ES_tradnl" sz="1200" b="0" i="0" u="none" strike="noStrike" kern="1200" baseline="0" dirty="0" err="1" smtClean="0">
                <a:solidFill>
                  <a:schemeClr val="tx1"/>
                </a:solidFill>
                <a:latin typeface="+mn-lt"/>
                <a:ea typeface="+mn-ea"/>
                <a:cs typeface="+mn-cs"/>
              </a:rPr>
              <a:t>Guía</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prác</a:t>
            </a:r>
            <a:r>
              <a:rPr lang="es-ES_tradnl" sz="1200" b="0" i="0" u="none" strike="noStrike" kern="1200" baseline="0" dirty="0" smtClean="0">
                <a:solidFill>
                  <a:schemeClr val="tx1"/>
                </a:solidFill>
                <a:latin typeface="+mn-lt"/>
                <a:ea typeface="+mn-ea"/>
                <a:cs typeface="+mn-cs"/>
              </a:rPr>
              <a:t>- tica de </a:t>
            </a:r>
            <a:r>
              <a:rPr lang="es-ES_tradnl" sz="1200" b="0" i="0" u="none" strike="noStrike" kern="1200" baseline="0" dirty="0" err="1" smtClean="0">
                <a:solidFill>
                  <a:schemeClr val="tx1"/>
                </a:solidFill>
                <a:latin typeface="+mn-lt"/>
                <a:ea typeface="+mn-ea"/>
                <a:cs typeface="+mn-cs"/>
              </a:rPr>
              <a:t>práctica</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clínica</a:t>
            </a:r>
            <a:r>
              <a:rPr lang="es-ES_tradnl" sz="1200" b="0" i="0" u="none" strike="noStrike" kern="1200" baseline="0" dirty="0" smtClean="0">
                <a:solidFill>
                  <a:schemeClr val="tx1"/>
                </a:solidFill>
                <a:latin typeface="+mn-lt"/>
                <a:ea typeface="+mn-ea"/>
                <a:cs typeface="+mn-cs"/>
              </a:rPr>
              <a:t> sobre el tratamiento </a:t>
            </a:r>
            <a:r>
              <a:rPr lang="es-ES_tradnl" sz="1200" b="0" i="0" u="none" strike="noStrike" kern="1200" baseline="0" dirty="0" err="1" smtClean="0">
                <a:solidFill>
                  <a:schemeClr val="tx1"/>
                </a:solidFill>
                <a:latin typeface="+mn-lt"/>
                <a:ea typeface="+mn-ea"/>
                <a:cs typeface="+mn-cs"/>
              </a:rPr>
              <a:t>farmacológico</a:t>
            </a:r>
            <a:r>
              <a:rPr lang="es-ES_tradnl" sz="1200" b="0" i="0" u="none" strike="noStrike" kern="1200" baseline="0" dirty="0" smtClean="0">
                <a:solidFill>
                  <a:schemeClr val="tx1"/>
                </a:solidFill>
                <a:latin typeface="+mn-lt"/>
                <a:ea typeface="+mn-ea"/>
                <a:cs typeface="+mn-cs"/>
              </a:rPr>
              <a:t> del dolor </a:t>
            </a:r>
            <a:r>
              <a:rPr lang="es-ES_tradnl" sz="1200" b="0" i="0" u="none" strike="noStrike" kern="1200" baseline="0" dirty="0" err="1" smtClean="0">
                <a:solidFill>
                  <a:schemeClr val="tx1"/>
                </a:solidFill>
                <a:latin typeface="+mn-lt"/>
                <a:ea typeface="+mn-ea"/>
                <a:cs typeface="+mn-cs"/>
              </a:rPr>
              <a:t>neuropático</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periférico</a:t>
            </a:r>
            <a:r>
              <a:rPr lang="es-ES_tradnl" sz="1200" b="0" i="0" u="none" strike="noStrike" kern="1200" baseline="0" dirty="0" smtClean="0">
                <a:solidFill>
                  <a:schemeClr val="tx1"/>
                </a:solidFill>
                <a:latin typeface="+mn-lt"/>
                <a:ea typeface="+mn-ea"/>
                <a:cs typeface="+mn-cs"/>
              </a:rPr>
              <a:t> en </a:t>
            </a:r>
            <a:r>
              <a:rPr lang="es-ES_tradnl" sz="1200" b="0" i="0" u="none" strike="noStrike" kern="1200" baseline="0" dirty="0" err="1" smtClean="0">
                <a:solidFill>
                  <a:schemeClr val="tx1"/>
                </a:solidFill>
                <a:latin typeface="+mn-lt"/>
                <a:ea typeface="+mn-ea"/>
                <a:cs typeface="+mn-cs"/>
              </a:rPr>
              <a:t>atención</a:t>
            </a:r>
            <a:r>
              <a:rPr lang="es-ES_tradnl" sz="1200" b="0" i="0" u="none" strike="noStrike" kern="1200" baseline="0" dirty="0" smtClean="0">
                <a:solidFill>
                  <a:schemeClr val="tx1"/>
                </a:solidFill>
                <a:latin typeface="+mn-lt"/>
                <a:ea typeface="+mn-ea"/>
                <a:cs typeface="+mn-cs"/>
              </a:rPr>
              <a:t> primaria. Editorial: </a:t>
            </a:r>
            <a:r>
              <a:rPr lang="es-ES_tradnl" sz="1200" b="0" i="0" u="none" strike="noStrike" kern="1200" baseline="0" dirty="0" err="1" smtClean="0">
                <a:solidFill>
                  <a:schemeClr val="tx1"/>
                </a:solidFill>
                <a:latin typeface="+mn-lt"/>
                <a:ea typeface="+mn-ea"/>
                <a:cs typeface="+mn-cs"/>
              </a:rPr>
              <a:t>mster</a:t>
            </a:r>
            <a:r>
              <a:rPr lang="es-ES_tradnl" sz="1200" b="0" i="0" u="none" strike="noStrike" kern="1200" baseline="0" dirty="0" smtClean="0">
                <a:solidFill>
                  <a:schemeClr val="tx1"/>
                </a:solidFill>
                <a:latin typeface="+mn-lt"/>
                <a:ea typeface="+mn-ea"/>
                <a:cs typeface="+mn-cs"/>
              </a:rPr>
              <a:t> Line, 2016. </a:t>
            </a:r>
          </a:p>
          <a:p>
            <a:pPr marL="0" marR="0" indent="0" algn="l" defTabSz="457200" rtl="0" eaLnBrk="1" fontAlgn="auto" latinLnBrk="0" hangingPunct="1">
              <a:lnSpc>
                <a:spcPct val="100000"/>
              </a:lnSpc>
              <a:spcBef>
                <a:spcPts val="0"/>
              </a:spcBef>
              <a:spcAft>
                <a:spcPts val="0"/>
              </a:spcAft>
              <a:buClrTx/>
              <a:buSzTx/>
              <a:buFontTx/>
              <a:buNone/>
              <a:tabLst/>
              <a:defRPr/>
            </a:pP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Derry</a:t>
            </a:r>
            <a:r>
              <a:rPr lang="es-ES_tradnl" sz="1200" b="0" i="0" u="none" strike="noStrike" kern="1200" baseline="0" dirty="0" smtClean="0">
                <a:solidFill>
                  <a:schemeClr val="tx1"/>
                </a:solidFill>
                <a:latin typeface="+mn-lt"/>
                <a:ea typeface="+mn-ea"/>
                <a:cs typeface="+mn-cs"/>
              </a:rPr>
              <a:t> S, Rice A, Cole P, Tan T, Moore RA. </a:t>
            </a:r>
            <a:r>
              <a:rPr lang="es-ES_tradnl" sz="1200" b="0" i="0" u="none" strike="noStrike" kern="1200" baseline="0" dirty="0" err="1" smtClean="0">
                <a:solidFill>
                  <a:schemeClr val="tx1"/>
                </a:solidFill>
                <a:latin typeface="+mn-lt"/>
                <a:ea typeface="+mn-ea"/>
                <a:cs typeface="+mn-cs"/>
              </a:rPr>
              <a:t>Topical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capsaicin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high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concen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tration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chronic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neuropathic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adults</a:t>
            </a:r>
            <a:r>
              <a:rPr lang="es-ES_tradnl" sz="1200" b="0" i="0" u="none" strike="noStrike" kern="1200" baseline="0" dirty="0" smtClean="0">
                <a:solidFill>
                  <a:schemeClr val="tx1"/>
                </a:solidFill>
                <a:latin typeface="+mn-lt"/>
                <a:ea typeface="+mn-ea"/>
                <a:cs typeface="+mn-cs"/>
              </a:rPr>
              <a:t>. Cochrane </a:t>
            </a:r>
            <a:r>
              <a:rPr lang="es-ES_tradnl" sz="1200" b="0" i="0" u="none" strike="noStrike" kern="1200" baseline="0" dirty="0" err="1" smtClean="0">
                <a:solidFill>
                  <a:schemeClr val="tx1"/>
                </a:solidFill>
                <a:latin typeface="+mn-lt"/>
                <a:ea typeface="+mn-ea"/>
                <a:cs typeface="+mn-cs"/>
              </a:rPr>
              <a:t>Database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Syst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Rev</a:t>
            </a:r>
            <a:r>
              <a:rPr lang="es-ES_tradnl" sz="1200" b="0" i="0" u="none" strike="noStrike" kern="1200" baseline="0" dirty="0" smtClean="0">
                <a:solidFill>
                  <a:schemeClr val="tx1"/>
                </a:solidFill>
                <a:latin typeface="+mn-lt"/>
                <a:ea typeface="+mn-ea"/>
                <a:cs typeface="+mn-cs"/>
              </a:rPr>
              <a:t> 2017;1:CD007393</a:t>
            </a:r>
            <a:r>
              <a:rPr lang="es-ES_tradnl" sz="1200" b="1" i="0" u="none" strike="noStrike" kern="1200" baseline="0" dirty="0" smtClean="0">
                <a:solidFill>
                  <a:schemeClr val="tx1"/>
                </a:solidFill>
                <a:latin typeface="+mn-lt"/>
                <a:ea typeface="+mn-ea"/>
                <a:cs typeface="+mn-cs"/>
              </a:rPr>
              <a:t>. </a:t>
            </a:r>
          </a:p>
          <a:p>
            <a:pPr marL="0" marR="0" indent="0" algn="l" defTabSz="457200" rtl="0" eaLnBrk="1" fontAlgn="auto" latinLnBrk="0" hangingPunct="1">
              <a:lnSpc>
                <a:spcPct val="100000"/>
              </a:lnSpc>
              <a:spcBef>
                <a:spcPts val="0"/>
              </a:spcBef>
              <a:spcAft>
                <a:spcPts val="0"/>
              </a:spcAft>
              <a:buClrTx/>
              <a:buSzTx/>
              <a:buFontTx/>
              <a:buNone/>
              <a:tabLst/>
              <a:defRPr/>
            </a:pPr>
            <a:endParaRPr lang="es-ES_tradnl" sz="1200" b="0" i="0" u="none" strike="noStrike" kern="1200" baseline="0" dirty="0" smtClean="0">
              <a:solidFill>
                <a:schemeClr val="tx1"/>
              </a:solidFill>
              <a:latin typeface="+mn-lt"/>
              <a:ea typeface="+mn-ea"/>
              <a:cs typeface="+mn-cs"/>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39</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44549372"/>
      </p:ext>
    </p:extLst>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S_tradnl" sz="1200" b="1" i="0" u="none" strike="noStrike" kern="1200" baseline="0" dirty="0" smtClean="0">
                <a:solidFill>
                  <a:schemeClr val="tx1"/>
                </a:solidFill>
                <a:latin typeface="+mn-lt"/>
                <a:ea typeface="+mn-ea"/>
                <a:cs typeface="+mn-cs"/>
              </a:rPr>
              <a:t>Bibliografía </a:t>
            </a:r>
          </a:p>
          <a:p>
            <a:endParaRPr lang="es-ES_tradnl" sz="1200" b="0" i="0" u="none" strike="noStrike" kern="1200" baseline="0" dirty="0" smtClean="0">
              <a:solidFill>
                <a:schemeClr val="tx1"/>
              </a:solidFill>
              <a:latin typeface="+mn-lt"/>
              <a:ea typeface="+mn-ea"/>
              <a:cs typeface="+mn-cs"/>
            </a:endParaRP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Gálvez</a:t>
            </a:r>
            <a:r>
              <a:rPr lang="es-ES_tradnl" sz="1200" b="0" i="0" u="none" strike="noStrike" kern="1200" baseline="0" dirty="0" smtClean="0">
                <a:solidFill>
                  <a:schemeClr val="tx1"/>
                </a:solidFill>
                <a:latin typeface="+mn-lt"/>
                <a:ea typeface="+mn-ea"/>
                <a:cs typeface="+mn-cs"/>
              </a:rPr>
              <a:t> Mateos R, Rivera </a:t>
            </a:r>
            <a:r>
              <a:rPr lang="es-ES_tradnl" sz="1200" b="0" i="0" u="none" strike="noStrike" kern="1200" baseline="0" dirty="0" err="1" smtClean="0">
                <a:solidFill>
                  <a:schemeClr val="tx1"/>
                </a:solidFill>
                <a:latin typeface="+mn-lt"/>
                <a:ea typeface="+mn-ea"/>
                <a:cs typeface="+mn-cs"/>
              </a:rPr>
              <a:t>Canudas</a:t>
            </a:r>
            <a:r>
              <a:rPr lang="es-ES_tradnl" sz="1200" b="0" i="0" u="none" strike="noStrike" kern="1200" baseline="0" dirty="0" smtClean="0">
                <a:solidFill>
                  <a:schemeClr val="tx1"/>
                </a:solidFill>
                <a:latin typeface="+mn-lt"/>
                <a:ea typeface="+mn-ea"/>
                <a:cs typeface="+mn-cs"/>
              </a:rPr>
              <a:t> V, </a:t>
            </a:r>
            <a:r>
              <a:rPr lang="es-ES_tradnl" sz="1200" b="0" i="0" u="none" strike="noStrike" kern="1200" baseline="0" dirty="0" err="1" smtClean="0">
                <a:solidFill>
                  <a:schemeClr val="tx1"/>
                </a:solidFill>
                <a:latin typeface="+mn-lt"/>
                <a:ea typeface="+mn-ea"/>
                <a:cs typeface="+mn-cs"/>
              </a:rPr>
              <a:t>Pérez</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Hernández</a:t>
            </a:r>
            <a:r>
              <a:rPr lang="es-ES_tradnl" sz="1200" b="0" i="0" u="none" strike="noStrike" kern="1200" baseline="0" dirty="0" smtClean="0">
                <a:solidFill>
                  <a:schemeClr val="tx1"/>
                </a:solidFill>
                <a:latin typeface="+mn-lt"/>
                <a:ea typeface="+mn-ea"/>
                <a:cs typeface="+mn-cs"/>
              </a:rPr>
              <a:t> C, et al. </a:t>
            </a:r>
            <a:r>
              <a:rPr lang="es-ES_tradnl" sz="1200" b="0" i="0" u="none" strike="noStrike" kern="1200" baseline="0" dirty="0" err="1" smtClean="0">
                <a:solidFill>
                  <a:schemeClr val="tx1"/>
                </a:solidFill>
                <a:latin typeface="+mn-lt"/>
                <a:ea typeface="+mn-ea"/>
                <a:cs typeface="+mn-cs"/>
              </a:rPr>
              <a:t>Guía</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prác</a:t>
            </a:r>
            <a:r>
              <a:rPr lang="es-ES_tradnl" sz="1200" b="0" i="0" u="none" strike="noStrike" kern="1200" baseline="0" dirty="0" smtClean="0">
                <a:solidFill>
                  <a:schemeClr val="tx1"/>
                </a:solidFill>
                <a:latin typeface="+mn-lt"/>
                <a:ea typeface="+mn-ea"/>
                <a:cs typeface="+mn-cs"/>
              </a:rPr>
              <a:t>- tica de </a:t>
            </a:r>
            <a:r>
              <a:rPr lang="es-ES_tradnl" sz="1200" b="0" i="0" u="none" strike="noStrike" kern="1200" baseline="0" dirty="0" err="1" smtClean="0">
                <a:solidFill>
                  <a:schemeClr val="tx1"/>
                </a:solidFill>
                <a:latin typeface="+mn-lt"/>
                <a:ea typeface="+mn-ea"/>
                <a:cs typeface="+mn-cs"/>
              </a:rPr>
              <a:t>práctica</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clínica</a:t>
            </a:r>
            <a:r>
              <a:rPr lang="es-ES_tradnl" sz="1200" b="0" i="0" u="none" strike="noStrike" kern="1200" baseline="0" dirty="0" smtClean="0">
                <a:solidFill>
                  <a:schemeClr val="tx1"/>
                </a:solidFill>
                <a:latin typeface="+mn-lt"/>
                <a:ea typeface="+mn-ea"/>
                <a:cs typeface="+mn-cs"/>
              </a:rPr>
              <a:t> sobre el tratamiento </a:t>
            </a:r>
            <a:r>
              <a:rPr lang="es-ES_tradnl" sz="1200" b="0" i="0" u="none" strike="noStrike" kern="1200" baseline="0" dirty="0" err="1" smtClean="0">
                <a:solidFill>
                  <a:schemeClr val="tx1"/>
                </a:solidFill>
                <a:latin typeface="+mn-lt"/>
                <a:ea typeface="+mn-ea"/>
                <a:cs typeface="+mn-cs"/>
              </a:rPr>
              <a:t>farmacológico</a:t>
            </a:r>
            <a:r>
              <a:rPr lang="es-ES_tradnl" sz="1200" b="0" i="0" u="none" strike="noStrike" kern="1200" baseline="0" dirty="0" smtClean="0">
                <a:solidFill>
                  <a:schemeClr val="tx1"/>
                </a:solidFill>
                <a:latin typeface="+mn-lt"/>
                <a:ea typeface="+mn-ea"/>
                <a:cs typeface="+mn-cs"/>
              </a:rPr>
              <a:t> del dolor </a:t>
            </a:r>
            <a:r>
              <a:rPr lang="es-ES_tradnl" sz="1200" b="0" i="0" u="none" strike="noStrike" kern="1200" baseline="0" dirty="0" err="1" smtClean="0">
                <a:solidFill>
                  <a:schemeClr val="tx1"/>
                </a:solidFill>
                <a:latin typeface="+mn-lt"/>
                <a:ea typeface="+mn-ea"/>
                <a:cs typeface="+mn-cs"/>
              </a:rPr>
              <a:t>neuropático</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periférico</a:t>
            </a:r>
            <a:r>
              <a:rPr lang="es-ES_tradnl" sz="1200" b="0" i="0" u="none" strike="noStrike" kern="1200" baseline="0" dirty="0" smtClean="0">
                <a:solidFill>
                  <a:schemeClr val="tx1"/>
                </a:solidFill>
                <a:latin typeface="+mn-lt"/>
                <a:ea typeface="+mn-ea"/>
                <a:cs typeface="+mn-cs"/>
              </a:rPr>
              <a:t> en </a:t>
            </a:r>
            <a:r>
              <a:rPr lang="es-ES_tradnl" sz="1200" b="0" i="0" u="none" strike="noStrike" kern="1200" baseline="0" dirty="0" err="1" smtClean="0">
                <a:solidFill>
                  <a:schemeClr val="tx1"/>
                </a:solidFill>
                <a:latin typeface="+mn-lt"/>
                <a:ea typeface="+mn-ea"/>
                <a:cs typeface="+mn-cs"/>
              </a:rPr>
              <a:t>atención</a:t>
            </a:r>
            <a:r>
              <a:rPr lang="es-ES_tradnl" sz="1200" b="0" i="0" u="none" strike="noStrike" kern="1200" baseline="0" dirty="0" smtClean="0">
                <a:solidFill>
                  <a:schemeClr val="tx1"/>
                </a:solidFill>
                <a:latin typeface="+mn-lt"/>
                <a:ea typeface="+mn-ea"/>
                <a:cs typeface="+mn-cs"/>
              </a:rPr>
              <a:t> primaria. Editorial: </a:t>
            </a:r>
            <a:r>
              <a:rPr lang="es-ES_tradnl" sz="1200" b="0" i="0" u="none" strike="noStrike" kern="1200" baseline="0" dirty="0" err="1" smtClean="0">
                <a:solidFill>
                  <a:schemeClr val="tx1"/>
                </a:solidFill>
                <a:latin typeface="+mn-lt"/>
                <a:ea typeface="+mn-ea"/>
                <a:cs typeface="+mn-cs"/>
              </a:rPr>
              <a:t>mster</a:t>
            </a:r>
            <a:r>
              <a:rPr lang="es-ES_tradnl" sz="1200" b="0" i="0" u="none" strike="noStrike" kern="1200" baseline="0" dirty="0" smtClean="0">
                <a:solidFill>
                  <a:schemeClr val="tx1"/>
                </a:solidFill>
                <a:latin typeface="+mn-lt"/>
                <a:ea typeface="+mn-ea"/>
                <a:cs typeface="+mn-cs"/>
              </a:rPr>
              <a:t> Line, 2016 </a:t>
            </a: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40</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44549372"/>
      </p:ext>
    </p:extLst>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S_tradnl" sz="1200" b="1" i="0" u="none" strike="noStrike" kern="1200" baseline="0" dirty="0" smtClean="0">
                <a:solidFill>
                  <a:schemeClr val="tx1"/>
                </a:solidFill>
                <a:latin typeface="+mn-lt"/>
                <a:ea typeface="+mn-ea"/>
                <a:cs typeface="+mn-cs"/>
              </a:rPr>
              <a:t>Bibliografía </a:t>
            </a:r>
          </a:p>
          <a:p>
            <a:endParaRPr lang="es-ES_tradnl" sz="1200" b="0" i="0" u="none" strike="noStrike" kern="1200" baseline="0" dirty="0" smtClean="0">
              <a:solidFill>
                <a:schemeClr val="tx1"/>
              </a:solidFill>
              <a:latin typeface="+mn-lt"/>
              <a:ea typeface="+mn-ea"/>
              <a:cs typeface="+mn-cs"/>
            </a:endParaRP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Gálvez</a:t>
            </a:r>
            <a:r>
              <a:rPr lang="es-ES_tradnl" sz="1200" b="0" i="0" u="none" strike="noStrike" kern="1200" baseline="0" dirty="0" smtClean="0">
                <a:solidFill>
                  <a:schemeClr val="tx1"/>
                </a:solidFill>
                <a:latin typeface="+mn-lt"/>
                <a:ea typeface="+mn-ea"/>
                <a:cs typeface="+mn-cs"/>
              </a:rPr>
              <a:t> Mateos R, Rivera </a:t>
            </a:r>
            <a:r>
              <a:rPr lang="es-ES_tradnl" sz="1200" b="0" i="0" u="none" strike="noStrike" kern="1200" baseline="0" dirty="0" err="1" smtClean="0">
                <a:solidFill>
                  <a:schemeClr val="tx1"/>
                </a:solidFill>
                <a:latin typeface="+mn-lt"/>
                <a:ea typeface="+mn-ea"/>
                <a:cs typeface="+mn-cs"/>
              </a:rPr>
              <a:t>Canudas</a:t>
            </a:r>
            <a:r>
              <a:rPr lang="es-ES_tradnl" sz="1200" b="0" i="0" u="none" strike="noStrike" kern="1200" baseline="0" dirty="0" smtClean="0">
                <a:solidFill>
                  <a:schemeClr val="tx1"/>
                </a:solidFill>
                <a:latin typeface="+mn-lt"/>
                <a:ea typeface="+mn-ea"/>
                <a:cs typeface="+mn-cs"/>
              </a:rPr>
              <a:t> V, </a:t>
            </a:r>
            <a:r>
              <a:rPr lang="es-ES_tradnl" sz="1200" b="0" i="0" u="none" strike="noStrike" kern="1200" baseline="0" dirty="0" err="1" smtClean="0">
                <a:solidFill>
                  <a:schemeClr val="tx1"/>
                </a:solidFill>
                <a:latin typeface="+mn-lt"/>
                <a:ea typeface="+mn-ea"/>
                <a:cs typeface="+mn-cs"/>
              </a:rPr>
              <a:t>Pérez</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Hernández</a:t>
            </a:r>
            <a:r>
              <a:rPr lang="es-ES_tradnl" sz="1200" b="0" i="0" u="none" strike="noStrike" kern="1200" baseline="0" dirty="0" smtClean="0">
                <a:solidFill>
                  <a:schemeClr val="tx1"/>
                </a:solidFill>
                <a:latin typeface="+mn-lt"/>
                <a:ea typeface="+mn-ea"/>
                <a:cs typeface="+mn-cs"/>
              </a:rPr>
              <a:t> C, et al. </a:t>
            </a:r>
            <a:r>
              <a:rPr lang="es-ES_tradnl" sz="1200" b="0" i="0" u="none" strike="noStrike" kern="1200" baseline="0" dirty="0" err="1" smtClean="0">
                <a:solidFill>
                  <a:schemeClr val="tx1"/>
                </a:solidFill>
                <a:latin typeface="+mn-lt"/>
                <a:ea typeface="+mn-ea"/>
                <a:cs typeface="+mn-cs"/>
              </a:rPr>
              <a:t>Guía</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prác</a:t>
            </a:r>
            <a:r>
              <a:rPr lang="es-ES_tradnl" sz="1200" b="0" i="0" u="none" strike="noStrike" kern="1200" baseline="0" dirty="0" smtClean="0">
                <a:solidFill>
                  <a:schemeClr val="tx1"/>
                </a:solidFill>
                <a:latin typeface="+mn-lt"/>
                <a:ea typeface="+mn-ea"/>
                <a:cs typeface="+mn-cs"/>
              </a:rPr>
              <a:t>- tica de </a:t>
            </a:r>
            <a:r>
              <a:rPr lang="es-ES_tradnl" sz="1200" b="0" i="0" u="none" strike="noStrike" kern="1200" baseline="0" dirty="0" err="1" smtClean="0">
                <a:solidFill>
                  <a:schemeClr val="tx1"/>
                </a:solidFill>
                <a:latin typeface="+mn-lt"/>
                <a:ea typeface="+mn-ea"/>
                <a:cs typeface="+mn-cs"/>
              </a:rPr>
              <a:t>práctica</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clínica</a:t>
            </a:r>
            <a:r>
              <a:rPr lang="es-ES_tradnl" sz="1200" b="0" i="0" u="none" strike="noStrike" kern="1200" baseline="0" dirty="0" smtClean="0">
                <a:solidFill>
                  <a:schemeClr val="tx1"/>
                </a:solidFill>
                <a:latin typeface="+mn-lt"/>
                <a:ea typeface="+mn-ea"/>
                <a:cs typeface="+mn-cs"/>
              </a:rPr>
              <a:t> sobre el tratamiento </a:t>
            </a:r>
            <a:r>
              <a:rPr lang="es-ES_tradnl" sz="1200" b="0" i="0" u="none" strike="noStrike" kern="1200" baseline="0" dirty="0" err="1" smtClean="0">
                <a:solidFill>
                  <a:schemeClr val="tx1"/>
                </a:solidFill>
                <a:latin typeface="+mn-lt"/>
                <a:ea typeface="+mn-ea"/>
                <a:cs typeface="+mn-cs"/>
              </a:rPr>
              <a:t>farmacológico</a:t>
            </a:r>
            <a:r>
              <a:rPr lang="es-ES_tradnl" sz="1200" b="0" i="0" u="none" strike="noStrike" kern="1200" baseline="0" dirty="0" smtClean="0">
                <a:solidFill>
                  <a:schemeClr val="tx1"/>
                </a:solidFill>
                <a:latin typeface="+mn-lt"/>
                <a:ea typeface="+mn-ea"/>
                <a:cs typeface="+mn-cs"/>
              </a:rPr>
              <a:t> del dolor </a:t>
            </a:r>
            <a:r>
              <a:rPr lang="es-ES_tradnl" sz="1200" b="0" i="0" u="none" strike="noStrike" kern="1200" baseline="0" dirty="0" err="1" smtClean="0">
                <a:solidFill>
                  <a:schemeClr val="tx1"/>
                </a:solidFill>
                <a:latin typeface="+mn-lt"/>
                <a:ea typeface="+mn-ea"/>
                <a:cs typeface="+mn-cs"/>
              </a:rPr>
              <a:t>neuropático</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periférico</a:t>
            </a:r>
            <a:r>
              <a:rPr lang="es-ES_tradnl" sz="1200" b="0" i="0" u="none" strike="noStrike" kern="1200" baseline="0" dirty="0" smtClean="0">
                <a:solidFill>
                  <a:schemeClr val="tx1"/>
                </a:solidFill>
                <a:latin typeface="+mn-lt"/>
                <a:ea typeface="+mn-ea"/>
                <a:cs typeface="+mn-cs"/>
              </a:rPr>
              <a:t> en </a:t>
            </a:r>
            <a:r>
              <a:rPr lang="es-ES_tradnl" sz="1200" b="0" i="0" u="none" strike="noStrike" kern="1200" baseline="0" dirty="0" err="1" smtClean="0">
                <a:solidFill>
                  <a:schemeClr val="tx1"/>
                </a:solidFill>
                <a:latin typeface="+mn-lt"/>
                <a:ea typeface="+mn-ea"/>
                <a:cs typeface="+mn-cs"/>
              </a:rPr>
              <a:t>atención</a:t>
            </a:r>
            <a:r>
              <a:rPr lang="es-ES_tradnl" sz="1200" b="0" i="0" u="none" strike="noStrike" kern="1200" baseline="0" dirty="0" smtClean="0">
                <a:solidFill>
                  <a:schemeClr val="tx1"/>
                </a:solidFill>
                <a:latin typeface="+mn-lt"/>
                <a:ea typeface="+mn-ea"/>
                <a:cs typeface="+mn-cs"/>
              </a:rPr>
              <a:t> primaria. Editorial: </a:t>
            </a:r>
            <a:r>
              <a:rPr lang="es-ES_tradnl" sz="1200" b="0" i="0" u="none" strike="noStrike" kern="1200" baseline="0" dirty="0" err="1" smtClean="0">
                <a:solidFill>
                  <a:schemeClr val="tx1"/>
                </a:solidFill>
                <a:latin typeface="+mn-lt"/>
                <a:ea typeface="+mn-ea"/>
                <a:cs typeface="+mn-cs"/>
              </a:rPr>
              <a:t>mster</a:t>
            </a:r>
            <a:r>
              <a:rPr lang="es-ES_tradnl" sz="1200" b="0" i="0" u="none" strike="noStrike" kern="1200" baseline="0" dirty="0" smtClean="0">
                <a:solidFill>
                  <a:schemeClr val="tx1"/>
                </a:solidFill>
                <a:latin typeface="+mn-lt"/>
                <a:ea typeface="+mn-ea"/>
                <a:cs typeface="+mn-cs"/>
              </a:rPr>
              <a:t> Line, 2016 </a:t>
            </a: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41</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44549372"/>
      </p:ext>
    </p:extLst>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S_tradnl" sz="1200" b="1" i="0" u="none" strike="noStrike" kern="1200" baseline="0" dirty="0" smtClean="0">
                <a:solidFill>
                  <a:schemeClr val="tx1"/>
                </a:solidFill>
                <a:latin typeface="+mn-lt"/>
                <a:ea typeface="+mn-ea"/>
                <a:cs typeface="+mn-cs"/>
              </a:rPr>
              <a:t>Bibliografía </a:t>
            </a:r>
          </a:p>
          <a:p>
            <a:endParaRPr lang="es-ES_tradnl" sz="1200" b="0" i="0" u="none" strike="noStrike" kern="1200" baseline="0" dirty="0" smtClean="0">
              <a:solidFill>
                <a:schemeClr val="tx1"/>
              </a:solidFill>
              <a:latin typeface="+mn-lt"/>
              <a:ea typeface="+mn-ea"/>
              <a:cs typeface="+mn-cs"/>
            </a:endParaRP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Gálvez</a:t>
            </a:r>
            <a:r>
              <a:rPr lang="es-ES_tradnl" sz="1200" b="0" i="0" u="none" strike="noStrike" kern="1200" baseline="0" dirty="0" smtClean="0">
                <a:solidFill>
                  <a:schemeClr val="tx1"/>
                </a:solidFill>
                <a:latin typeface="+mn-lt"/>
                <a:ea typeface="+mn-ea"/>
                <a:cs typeface="+mn-cs"/>
              </a:rPr>
              <a:t> Mateos R, Rivera </a:t>
            </a:r>
            <a:r>
              <a:rPr lang="es-ES_tradnl" sz="1200" b="0" i="0" u="none" strike="noStrike" kern="1200" baseline="0" dirty="0" err="1" smtClean="0">
                <a:solidFill>
                  <a:schemeClr val="tx1"/>
                </a:solidFill>
                <a:latin typeface="+mn-lt"/>
                <a:ea typeface="+mn-ea"/>
                <a:cs typeface="+mn-cs"/>
              </a:rPr>
              <a:t>Canudas</a:t>
            </a:r>
            <a:r>
              <a:rPr lang="es-ES_tradnl" sz="1200" b="0" i="0" u="none" strike="noStrike" kern="1200" baseline="0" dirty="0" smtClean="0">
                <a:solidFill>
                  <a:schemeClr val="tx1"/>
                </a:solidFill>
                <a:latin typeface="+mn-lt"/>
                <a:ea typeface="+mn-ea"/>
                <a:cs typeface="+mn-cs"/>
              </a:rPr>
              <a:t> V, </a:t>
            </a:r>
            <a:r>
              <a:rPr lang="es-ES_tradnl" sz="1200" b="0" i="0" u="none" strike="noStrike" kern="1200" baseline="0" dirty="0" err="1" smtClean="0">
                <a:solidFill>
                  <a:schemeClr val="tx1"/>
                </a:solidFill>
                <a:latin typeface="+mn-lt"/>
                <a:ea typeface="+mn-ea"/>
                <a:cs typeface="+mn-cs"/>
              </a:rPr>
              <a:t>Pérez</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Hernández</a:t>
            </a:r>
            <a:r>
              <a:rPr lang="es-ES_tradnl" sz="1200" b="0" i="0" u="none" strike="noStrike" kern="1200" baseline="0" dirty="0" smtClean="0">
                <a:solidFill>
                  <a:schemeClr val="tx1"/>
                </a:solidFill>
                <a:latin typeface="+mn-lt"/>
                <a:ea typeface="+mn-ea"/>
                <a:cs typeface="+mn-cs"/>
              </a:rPr>
              <a:t> C, et al. </a:t>
            </a:r>
            <a:r>
              <a:rPr lang="es-ES_tradnl" sz="1200" b="0" i="0" u="none" strike="noStrike" kern="1200" baseline="0" dirty="0" err="1" smtClean="0">
                <a:solidFill>
                  <a:schemeClr val="tx1"/>
                </a:solidFill>
                <a:latin typeface="+mn-lt"/>
                <a:ea typeface="+mn-ea"/>
                <a:cs typeface="+mn-cs"/>
              </a:rPr>
              <a:t>Guía</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prác</a:t>
            </a:r>
            <a:r>
              <a:rPr lang="es-ES_tradnl" sz="1200" b="0" i="0" u="none" strike="noStrike" kern="1200" baseline="0" dirty="0" smtClean="0">
                <a:solidFill>
                  <a:schemeClr val="tx1"/>
                </a:solidFill>
                <a:latin typeface="+mn-lt"/>
                <a:ea typeface="+mn-ea"/>
                <a:cs typeface="+mn-cs"/>
              </a:rPr>
              <a:t>- tica de </a:t>
            </a:r>
            <a:r>
              <a:rPr lang="es-ES_tradnl" sz="1200" b="0" i="0" u="none" strike="noStrike" kern="1200" baseline="0" dirty="0" err="1" smtClean="0">
                <a:solidFill>
                  <a:schemeClr val="tx1"/>
                </a:solidFill>
                <a:latin typeface="+mn-lt"/>
                <a:ea typeface="+mn-ea"/>
                <a:cs typeface="+mn-cs"/>
              </a:rPr>
              <a:t>práctica</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clínica</a:t>
            </a:r>
            <a:r>
              <a:rPr lang="es-ES_tradnl" sz="1200" b="0" i="0" u="none" strike="noStrike" kern="1200" baseline="0" dirty="0" smtClean="0">
                <a:solidFill>
                  <a:schemeClr val="tx1"/>
                </a:solidFill>
                <a:latin typeface="+mn-lt"/>
                <a:ea typeface="+mn-ea"/>
                <a:cs typeface="+mn-cs"/>
              </a:rPr>
              <a:t> sobre el tratamiento </a:t>
            </a:r>
            <a:r>
              <a:rPr lang="es-ES_tradnl" sz="1200" b="0" i="0" u="none" strike="noStrike" kern="1200" baseline="0" dirty="0" err="1" smtClean="0">
                <a:solidFill>
                  <a:schemeClr val="tx1"/>
                </a:solidFill>
                <a:latin typeface="+mn-lt"/>
                <a:ea typeface="+mn-ea"/>
                <a:cs typeface="+mn-cs"/>
              </a:rPr>
              <a:t>farmacológico</a:t>
            </a:r>
            <a:r>
              <a:rPr lang="es-ES_tradnl" sz="1200" b="0" i="0" u="none" strike="noStrike" kern="1200" baseline="0" dirty="0" smtClean="0">
                <a:solidFill>
                  <a:schemeClr val="tx1"/>
                </a:solidFill>
                <a:latin typeface="+mn-lt"/>
                <a:ea typeface="+mn-ea"/>
                <a:cs typeface="+mn-cs"/>
              </a:rPr>
              <a:t> del dolor </a:t>
            </a:r>
            <a:r>
              <a:rPr lang="es-ES_tradnl" sz="1200" b="0" i="0" u="none" strike="noStrike" kern="1200" baseline="0" dirty="0" err="1" smtClean="0">
                <a:solidFill>
                  <a:schemeClr val="tx1"/>
                </a:solidFill>
                <a:latin typeface="+mn-lt"/>
                <a:ea typeface="+mn-ea"/>
                <a:cs typeface="+mn-cs"/>
              </a:rPr>
              <a:t>neuropático</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periférico</a:t>
            </a:r>
            <a:r>
              <a:rPr lang="es-ES_tradnl" sz="1200" b="0" i="0" u="none" strike="noStrike" kern="1200" baseline="0" dirty="0" smtClean="0">
                <a:solidFill>
                  <a:schemeClr val="tx1"/>
                </a:solidFill>
                <a:latin typeface="+mn-lt"/>
                <a:ea typeface="+mn-ea"/>
                <a:cs typeface="+mn-cs"/>
              </a:rPr>
              <a:t> en </a:t>
            </a:r>
            <a:r>
              <a:rPr lang="es-ES_tradnl" sz="1200" b="0" i="0" u="none" strike="noStrike" kern="1200" baseline="0" dirty="0" err="1" smtClean="0">
                <a:solidFill>
                  <a:schemeClr val="tx1"/>
                </a:solidFill>
                <a:latin typeface="+mn-lt"/>
                <a:ea typeface="+mn-ea"/>
                <a:cs typeface="+mn-cs"/>
              </a:rPr>
              <a:t>atención</a:t>
            </a:r>
            <a:r>
              <a:rPr lang="es-ES_tradnl" sz="1200" b="0" i="0" u="none" strike="noStrike" kern="1200" baseline="0" dirty="0" smtClean="0">
                <a:solidFill>
                  <a:schemeClr val="tx1"/>
                </a:solidFill>
                <a:latin typeface="+mn-lt"/>
                <a:ea typeface="+mn-ea"/>
                <a:cs typeface="+mn-cs"/>
              </a:rPr>
              <a:t> primaria. Editorial: </a:t>
            </a:r>
            <a:r>
              <a:rPr lang="es-ES_tradnl" sz="1200" b="0" i="0" u="none" strike="noStrike" kern="1200" baseline="0" dirty="0" err="1" smtClean="0">
                <a:solidFill>
                  <a:schemeClr val="tx1"/>
                </a:solidFill>
                <a:latin typeface="+mn-lt"/>
                <a:ea typeface="+mn-ea"/>
                <a:cs typeface="+mn-cs"/>
              </a:rPr>
              <a:t>mster</a:t>
            </a:r>
            <a:r>
              <a:rPr lang="es-ES_tradnl" sz="1200" b="0" i="0" u="none" strike="noStrike" kern="1200" baseline="0" dirty="0" smtClean="0">
                <a:solidFill>
                  <a:schemeClr val="tx1"/>
                </a:solidFill>
                <a:latin typeface="+mn-lt"/>
                <a:ea typeface="+mn-ea"/>
                <a:cs typeface="+mn-cs"/>
              </a:rPr>
              <a:t> Line, 2016 </a:t>
            </a: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42</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937369435"/>
      </p:ext>
    </p:extLst>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1" i="0" u="none" strike="noStrike" kern="1200" baseline="0" dirty="0" smtClean="0">
                <a:solidFill>
                  <a:schemeClr val="tx1"/>
                </a:solidFill>
                <a:latin typeface="+mn-lt"/>
                <a:ea typeface="+mn-ea"/>
                <a:cs typeface="+mn-cs"/>
              </a:rPr>
              <a:t>Bibliografía </a:t>
            </a:r>
          </a:p>
          <a:p>
            <a:endParaRPr lang="es-ES_tradnl" sz="1200" b="0" i="0" u="none" strike="noStrike" kern="1200" baseline="0" dirty="0" smtClean="0">
              <a:solidFill>
                <a:schemeClr val="tx1"/>
              </a:solidFill>
              <a:latin typeface="+mn-lt"/>
              <a:ea typeface="+mn-ea"/>
              <a:cs typeface="+mn-cs"/>
            </a:endParaRPr>
          </a:p>
          <a:p>
            <a:r>
              <a:rPr lang="es-ES_tradnl" sz="1200" b="1" i="0" u="none" strike="noStrike" kern="1200" baseline="0" dirty="0" smtClean="0">
                <a:solidFill>
                  <a:schemeClr val="tx1"/>
                </a:solidFill>
                <a:latin typeface="+mn-lt"/>
                <a:ea typeface="+mn-ea"/>
                <a:cs typeface="+mn-cs"/>
              </a:rPr>
              <a: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Virizuela</a:t>
            </a:r>
            <a:r>
              <a:rPr lang="es-ES_tradnl" sz="1200" b="0" i="0" u="none" strike="noStrike" kern="1200" baseline="0" dirty="0" smtClean="0">
                <a:solidFill>
                  <a:schemeClr val="tx1"/>
                </a:solidFill>
                <a:latin typeface="+mn-lt"/>
                <a:ea typeface="+mn-ea"/>
                <a:cs typeface="+mn-cs"/>
              </a:rPr>
              <a:t> JA, Escobar Y, </a:t>
            </a:r>
            <a:r>
              <a:rPr lang="es-ES_tradnl" sz="1200" b="0" i="0" u="none" strike="noStrike" kern="1200" baseline="0" dirty="0" err="1" smtClean="0">
                <a:solidFill>
                  <a:schemeClr val="tx1"/>
                </a:solidFill>
                <a:latin typeface="+mn-lt"/>
                <a:ea typeface="+mn-ea"/>
                <a:cs typeface="+mn-cs"/>
              </a:rPr>
              <a:t>Cassinello</a:t>
            </a:r>
            <a:r>
              <a:rPr lang="es-ES_tradnl" sz="1200" b="0" i="0" u="none" strike="noStrike" kern="1200" baseline="0" dirty="0" smtClean="0">
                <a:solidFill>
                  <a:schemeClr val="tx1"/>
                </a:solidFill>
                <a:latin typeface="+mn-lt"/>
                <a:ea typeface="+mn-ea"/>
                <a:cs typeface="+mn-cs"/>
              </a:rPr>
              <a:t> J, Borrega J. </a:t>
            </a:r>
            <a:r>
              <a:rPr lang="es-ES_tradnl" sz="1200" b="0" i="0" u="none" strike="noStrike" kern="1200" baseline="0" dirty="0" err="1" smtClean="0">
                <a:solidFill>
                  <a:schemeClr val="tx1"/>
                </a:solidFill>
                <a:latin typeface="+mn-lt"/>
                <a:ea typeface="+mn-ea"/>
                <a:cs typeface="+mn-cs"/>
              </a:rPr>
              <a:t>Treatment</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Spanish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Society</a:t>
            </a:r>
            <a:r>
              <a:rPr lang="es-ES_tradnl" sz="1200" b="0" i="0" u="none" strike="noStrike" kern="1200" baseline="0" dirty="0" smtClean="0">
                <a:solidFill>
                  <a:schemeClr val="tx1"/>
                </a:solidFill>
                <a:latin typeface="+mn-lt"/>
                <a:ea typeface="+mn-ea"/>
                <a:cs typeface="+mn-cs"/>
              </a:rPr>
              <a:t> of Medical </a:t>
            </a:r>
            <a:r>
              <a:rPr lang="es-ES_tradnl" sz="1200" b="0" i="0" u="none" strike="noStrike" kern="1200" baseline="0" dirty="0" err="1" smtClean="0">
                <a:solidFill>
                  <a:schemeClr val="tx1"/>
                </a:solidFill>
                <a:latin typeface="+mn-lt"/>
                <a:ea typeface="+mn-ea"/>
                <a:cs typeface="+mn-cs"/>
              </a:rPr>
              <a:t>Oncology</a:t>
            </a:r>
            <a:r>
              <a:rPr lang="es-ES_tradnl" sz="1200" b="0" i="0" u="none" strike="noStrike" kern="1200" baseline="0" dirty="0" smtClean="0">
                <a:solidFill>
                  <a:schemeClr val="tx1"/>
                </a:solidFill>
                <a:latin typeface="+mn-lt"/>
                <a:ea typeface="+mn-ea"/>
                <a:cs typeface="+mn-cs"/>
              </a:rPr>
              <a:t> (SEOM) </a:t>
            </a:r>
            <a:r>
              <a:rPr lang="es-ES_tradnl" sz="1200" b="0" i="0" u="none" strike="noStrike" kern="1200" baseline="0" dirty="0" err="1" smtClean="0">
                <a:solidFill>
                  <a:schemeClr val="tx1"/>
                </a:solidFill>
                <a:latin typeface="+mn-lt"/>
                <a:ea typeface="+mn-ea"/>
                <a:cs typeface="+mn-cs"/>
              </a:rPr>
              <a:t>recommendations</a:t>
            </a:r>
            <a:endParaRPr lang="es-ES_tradnl" sz="1200" b="0" i="0" u="none" strike="noStrike" kern="1200" baseline="0" dirty="0" smtClean="0">
              <a:solidFill>
                <a:schemeClr val="tx1"/>
              </a:solidFill>
              <a:latin typeface="+mn-lt"/>
              <a:ea typeface="+mn-ea"/>
              <a:cs typeface="+mn-cs"/>
            </a:endParaRPr>
          </a:p>
          <a:p>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clinical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practice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Clin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Transl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Oncol</a:t>
            </a:r>
            <a:r>
              <a:rPr lang="es-ES_tradnl" sz="1200" b="0" i="0" u="none" strike="noStrike" kern="1200" baseline="0" dirty="0" smtClean="0">
                <a:solidFill>
                  <a:schemeClr val="tx1"/>
                </a:solidFill>
                <a:latin typeface="+mn-lt"/>
                <a:ea typeface="+mn-ea"/>
                <a:cs typeface="+mn-cs"/>
              </a:rPr>
              <a:t> 2012;14:499-504.</a:t>
            </a: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Fallon</a:t>
            </a:r>
            <a:r>
              <a:rPr lang="es-ES_tradnl" sz="1200" b="0" i="0" u="none" strike="noStrike" kern="1200" baseline="0" dirty="0" smtClean="0">
                <a:solidFill>
                  <a:schemeClr val="tx1"/>
                </a:solidFill>
                <a:latin typeface="+mn-lt"/>
                <a:ea typeface="+mn-ea"/>
                <a:cs typeface="+mn-cs"/>
              </a:rPr>
              <a:t> MT. </a:t>
            </a:r>
            <a:r>
              <a:rPr lang="es-ES_tradnl" sz="1200" b="0" i="0" u="none" strike="noStrike" kern="1200" baseline="0" dirty="0" err="1" smtClean="0">
                <a:solidFill>
                  <a:schemeClr val="tx1"/>
                </a:solidFill>
                <a:latin typeface="+mn-lt"/>
                <a:ea typeface="+mn-ea"/>
                <a:cs typeface="+mn-cs"/>
              </a:rPr>
              <a:t>Neuropathic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Br J </a:t>
            </a:r>
            <a:r>
              <a:rPr lang="es-ES_tradnl" sz="1200" b="0" i="0" u="none" strike="noStrike" kern="1200" baseline="0" dirty="0" err="1" smtClean="0">
                <a:solidFill>
                  <a:schemeClr val="tx1"/>
                </a:solidFill>
                <a:latin typeface="+mn-lt"/>
                <a:ea typeface="+mn-ea"/>
                <a:cs typeface="+mn-cs"/>
              </a:rPr>
              <a:t>Anaesth</a:t>
            </a:r>
            <a:r>
              <a:rPr lang="es-ES_tradnl" sz="1200" b="0" i="0" u="none" strike="noStrike" kern="1200" baseline="0" dirty="0" smtClean="0">
                <a:solidFill>
                  <a:schemeClr val="tx1"/>
                </a:solidFill>
                <a:latin typeface="+mn-lt"/>
                <a:ea typeface="+mn-ea"/>
                <a:cs typeface="+mn-cs"/>
              </a:rPr>
              <a:t> 2013;111: 105–11.</a:t>
            </a: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Guan</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Tanaka</a:t>
            </a:r>
            <a:r>
              <a:rPr lang="es-ES_tradnl" sz="1200" b="0" i="0" u="none" strike="noStrike" kern="1200" baseline="0" dirty="0" smtClean="0">
                <a:solidFill>
                  <a:schemeClr val="tx1"/>
                </a:solidFill>
                <a:latin typeface="+mn-lt"/>
                <a:ea typeface="+mn-ea"/>
                <a:cs typeface="+mn-cs"/>
              </a:rPr>
              <a:t> S, </a:t>
            </a:r>
            <a:r>
              <a:rPr lang="es-ES_tradnl" sz="1200" b="0" i="0" u="none" strike="noStrike" kern="1200" baseline="0" dirty="0" err="1" smtClean="0">
                <a:solidFill>
                  <a:schemeClr val="tx1"/>
                </a:solidFill>
                <a:latin typeface="+mn-lt"/>
                <a:ea typeface="+mn-ea"/>
                <a:cs typeface="+mn-cs"/>
              </a:rPr>
              <a:t>Kawakami</a:t>
            </a:r>
            <a:r>
              <a:rPr lang="es-ES_tradnl" sz="1200" b="0" i="0" u="none" strike="noStrike" kern="1200" baseline="0" dirty="0" smtClean="0">
                <a:solidFill>
                  <a:schemeClr val="tx1"/>
                </a:solidFill>
                <a:latin typeface="+mn-lt"/>
                <a:ea typeface="+mn-ea"/>
                <a:cs typeface="+mn-cs"/>
              </a:rPr>
              <a:t> K. </a:t>
            </a:r>
            <a:r>
              <a:rPr lang="es-ES_tradnl" sz="1200" b="0" i="0" u="none" strike="noStrike" kern="1200" baseline="0" dirty="0" err="1" smtClean="0">
                <a:solidFill>
                  <a:schemeClr val="tx1"/>
                </a:solidFill>
                <a:latin typeface="+mn-lt"/>
                <a:ea typeface="+mn-ea"/>
                <a:cs typeface="+mn-cs"/>
              </a:rPr>
              <a:t>Anticonvulsants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Antidepressants</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Combination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Pharmacotherapy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Treatment</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Neuropathic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Patients</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Systematic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Review</a:t>
            </a:r>
            <a:r>
              <a:rPr lang="es-ES_tradnl" sz="1200" b="0" i="0" u="none" strike="noStrike" kern="1200" baseline="0" dirty="0" smtClean="0">
                <a:solidFill>
                  <a:schemeClr val="tx1"/>
                </a:solidFill>
                <a:latin typeface="+mn-lt"/>
                <a:ea typeface="+mn-ea"/>
                <a:cs typeface="+mn-cs"/>
              </a:rPr>
              <a:t> and Meta-</a:t>
            </a:r>
            <a:r>
              <a:rPr lang="es-ES_tradnl" sz="1200" b="0" i="0" u="none" strike="noStrike" kern="1200" baseline="0" dirty="0" err="1" smtClean="0">
                <a:solidFill>
                  <a:schemeClr val="tx1"/>
                </a:solidFill>
                <a:latin typeface="+mn-lt"/>
                <a:ea typeface="+mn-ea"/>
                <a:cs typeface="+mn-cs"/>
              </a:rPr>
              <a:t>analysis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Clin</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2016;32:719-25.</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Eisenberg</a:t>
            </a:r>
            <a:r>
              <a:rPr lang="es-ES_tradnl" sz="1200" b="0" i="0" u="none" strike="noStrike" kern="1200" baseline="0" dirty="0" smtClean="0">
                <a:solidFill>
                  <a:schemeClr val="tx1"/>
                </a:solidFill>
                <a:latin typeface="+mn-lt"/>
                <a:ea typeface="+mn-ea"/>
                <a:cs typeface="+mn-cs"/>
              </a:rPr>
              <a:t> E, </a:t>
            </a:r>
            <a:r>
              <a:rPr lang="es-ES_tradnl" sz="1200" b="0" i="0" u="none" strike="noStrike" kern="1200" baseline="0" dirty="0" err="1" smtClean="0">
                <a:solidFill>
                  <a:schemeClr val="tx1"/>
                </a:solidFill>
                <a:latin typeface="+mn-lt"/>
                <a:ea typeface="+mn-ea"/>
                <a:cs typeface="+mn-cs"/>
              </a:rPr>
              <a:t>Suzan</a:t>
            </a:r>
            <a:r>
              <a:rPr lang="es-ES_tradnl" sz="1200" b="0" i="0" u="none" strike="noStrike" kern="1200" baseline="0" dirty="0" smtClean="0">
                <a:solidFill>
                  <a:schemeClr val="tx1"/>
                </a:solidFill>
                <a:latin typeface="+mn-lt"/>
                <a:ea typeface="+mn-ea"/>
                <a:cs typeface="+mn-cs"/>
              </a:rPr>
              <a:t> E. </a:t>
            </a:r>
            <a:r>
              <a:rPr lang="es-ES_tradnl" sz="1200" b="0" i="0" u="none" strike="noStrike" kern="1200" baseline="0" dirty="0" err="1" smtClean="0">
                <a:solidFill>
                  <a:schemeClr val="tx1"/>
                </a:solidFill>
                <a:latin typeface="+mn-lt"/>
                <a:ea typeface="+mn-ea"/>
                <a:cs typeface="+mn-cs"/>
              </a:rPr>
              <a:t>Drug</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combinations</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treatment</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neuropathic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Curr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Headache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Rep</a:t>
            </a:r>
            <a:r>
              <a:rPr lang="es-ES_tradnl" sz="1200" b="0" i="0" u="none" strike="noStrike" kern="1200" baseline="0" dirty="0" smtClean="0">
                <a:solidFill>
                  <a:schemeClr val="tx1"/>
                </a:solidFill>
                <a:latin typeface="+mn-lt"/>
                <a:ea typeface="+mn-ea"/>
                <a:cs typeface="+mn-cs"/>
              </a:rPr>
              <a:t> 2014;18:463.</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smtClean="0">
                <a:solidFill>
                  <a:schemeClr val="tx1"/>
                </a:solidFill>
                <a:latin typeface="+mn-lt"/>
                <a:ea typeface="+mn-ea"/>
                <a:cs typeface="+mn-cs"/>
              </a:rPr>
              <a:t>Chaparro LE, </a:t>
            </a:r>
            <a:r>
              <a:rPr lang="es-ES_tradnl" sz="1200" b="0" i="0" u="none" strike="noStrike" kern="1200" baseline="0" dirty="0" err="1" smtClean="0">
                <a:solidFill>
                  <a:schemeClr val="tx1"/>
                </a:solidFill>
                <a:latin typeface="+mn-lt"/>
                <a:ea typeface="+mn-ea"/>
                <a:cs typeface="+mn-cs"/>
              </a:rPr>
              <a:t>Wiffen</a:t>
            </a:r>
            <a:r>
              <a:rPr lang="es-ES_tradnl" sz="1200" b="0" i="0" u="none" strike="noStrike" kern="1200" baseline="0" dirty="0" smtClean="0">
                <a:solidFill>
                  <a:schemeClr val="tx1"/>
                </a:solidFill>
                <a:latin typeface="+mn-lt"/>
                <a:ea typeface="+mn-ea"/>
                <a:cs typeface="+mn-cs"/>
              </a:rPr>
              <a:t> PJ, Moore RA, </a:t>
            </a:r>
            <a:r>
              <a:rPr lang="es-ES_tradnl" sz="1200" b="0" i="0" u="none" strike="noStrike" kern="1200" baseline="0" dirty="0" err="1" smtClean="0">
                <a:solidFill>
                  <a:schemeClr val="tx1"/>
                </a:solidFill>
                <a:latin typeface="+mn-lt"/>
                <a:ea typeface="+mn-ea"/>
                <a:cs typeface="+mn-cs"/>
              </a:rPr>
              <a:t>Gilron</a:t>
            </a:r>
            <a:r>
              <a:rPr lang="es-ES_tradnl" sz="1200" b="0" i="0" u="none" strike="noStrike" kern="1200" baseline="0" dirty="0" smtClean="0">
                <a:solidFill>
                  <a:schemeClr val="tx1"/>
                </a:solidFill>
                <a:latin typeface="+mn-lt"/>
                <a:ea typeface="+mn-ea"/>
                <a:cs typeface="+mn-cs"/>
              </a:rPr>
              <a:t> I. </a:t>
            </a:r>
            <a:r>
              <a:rPr lang="es-ES_tradnl" sz="1200" b="0" i="0" u="none" strike="noStrike" kern="1200" baseline="0" dirty="0" err="1" smtClean="0">
                <a:solidFill>
                  <a:schemeClr val="tx1"/>
                </a:solidFill>
                <a:latin typeface="+mn-lt"/>
                <a:ea typeface="+mn-ea"/>
                <a:cs typeface="+mn-cs"/>
              </a:rPr>
              <a:t>Combination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pharmacotherapy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treatment</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neuropathic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adults</a:t>
            </a:r>
            <a:r>
              <a:rPr lang="es-ES_tradnl" sz="1200" b="0" i="0" u="none" strike="noStrike" kern="1200" baseline="0" dirty="0" smtClean="0">
                <a:solidFill>
                  <a:schemeClr val="tx1"/>
                </a:solidFill>
                <a:latin typeface="+mn-lt"/>
                <a:ea typeface="+mn-ea"/>
                <a:cs typeface="+mn-cs"/>
              </a:rPr>
              <a:t>. Cochrane </a:t>
            </a:r>
            <a:r>
              <a:rPr lang="es-ES_tradnl" sz="1200" b="0" i="0" u="none" strike="noStrike" kern="1200" baseline="0" dirty="0" err="1" smtClean="0">
                <a:solidFill>
                  <a:schemeClr val="tx1"/>
                </a:solidFill>
                <a:latin typeface="+mn-lt"/>
                <a:ea typeface="+mn-ea"/>
                <a:cs typeface="+mn-cs"/>
              </a:rPr>
              <a:t>Database</a:t>
            </a:r>
            <a:r>
              <a:rPr lang="es-ES_tradnl" sz="1200" b="0" i="0" u="none" strike="noStrike" kern="1200" baseline="0" dirty="0" smtClean="0">
                <a:solidFill>
                  <a:schemeClr val="tx1"/>
                </a:solidFill>
                <a:latin typeface="+mn-lt"/>
                <a:ea typeface="+mn-ea"/>
                <a:cs typeface="+mn-cs"/>
              </a:rPr>
              <a:t> </a:t>
            </a:r>
            <a:r>
              <a:rPr lang="ro-RO" sz="1200" b="0" i="0" u="none" strike="noStrike" kern="1200" baseline="0" dirty="0" smtClean="0">
                <a:solidFill>
                  <a:schemeClr val="tx1"/>
                </a:solidFill>
                <a:latin typeface="+mn-lt"/>
                <a:ea typeface="+mn-ea"/>
                <a:cs typeface="+mn-cs"/>
              </a:rPr>
              <a:t>Syst Rev 2012 Jul 11;7:CD008943.</a:t>
            </a:r>
            <a:endParaRPr lang="es-ES_tradnl" dirty="0"/>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43</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44549372"/>
      </p:ext>
    </p:extLst>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1" i="0" u="none" strike="noStrike" kern="1200" baseline="0" dirty="0" smtClean="0">
                <a:solidFill>
                  <a:schemeClr val="tx1"/>
                </a:solidFill>
                <a:latin typeface="+mn-lt"/>
                <a:ea typeface="+mn-ea"/>
                <a:cs typeface="+mn-cs"/>
              </a:rPr>
              <a:t>Bibliografía </a:t>
            </a:r>
          </a:p>
          <a:p>
            <a:endParaRPr lang="es-ES_tradnl" sz="1200" b="0" i="0" u="none" strike="noStrike" kern="1200" baseline="0" dirty="0" smtClean="0">
              <a:solidFill>
                <a:schemeClr val="tx1"/>
              </a:solidFill>
              <a:latin typeface="+mn-lt"/>
              <a:ea typeface="+mn-ea"/>
              <a:cs typeface="+mn-cs"/>
            </a:endParaRPr>
          </a:p>
          <a:p>
            <a:r>
              <a:rPr lang="es-ES_tradnl" sz="1200" b="1" i="0" u="none" strike="noStrike" kern="1200" baseline="0" dirty="0" smtClean="0">
                <a:solidFill>
                  <a:schemeClr val="tx1"/>
                </a:solidFill>
                <a:latin typeface="+mn-lt"/>
                <a:ea typeface="+mn-ea"/>
                <a:cs typeface="+mn-cs"/>
              </a:rPr>
              <a: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Virizuela</a:t>
            </a:r>
            <a:r>
              <a:rPr lang="es-ES_tradnl" sz="1200" b="0" i="0" u="none" strike="noStrike" kern="1200" baseline="0" dirty="0" smtClean="0">
                <a:solidFill>
                  <a:schemeClr val="tx1"/>
                </a:solidFill>
                <a:latin typeface="+mn-lt"/>
                <a:ea typeface="+mn-ea"/>
                <a:cs typeface="+mn-cs"/>
              </a:rPr>
              <a:t> JA, Escobar Y, </a:t>
            </a:r>
            <a:r>
              <a:rPr lang="es-ES_tradnl" sz="1200" b="0" i="0" u="none" strike="noStrike" kern="1200" baseline="0" dirty="0" err="1" smtClean="0">
                <a:solidFill>
                  <a:schemeClr val="tx1"/>
                </a:solidFill>
                <a:latin typeface="+mn-lt"/>
                <a:ea typeface="+mn-ea"/>
                <a:cs typeface="+mn-cs"/>
              </a:rPr>
              <a:t>Cassinello</a:t>
            </a:r>
            <a:r>
              <a:rPr lang="es-ES_tradnl" sz="1200" b="0" i="0" u="none" strike="noStrike" kern="1200" baseline="0" dirty="0" smtClean="0">
                <a:solidFill>
                  <a:schemeClr val="tx1"/>
                </a:solidFill>
                <a:latin typeface="+mn-lt"/>
                <a:ea typeface="+mn-ea"/>
                <a:cs typeface="+mn-cs"/>
              </a:rPr>
              <a:t> J, Borrega J. </a:t>
            </a:r>
            <a:r>
              <a:rPr lang="es-ES_tradnl" sz="1200" b="0" i="0" u="none" strike="noStrike" kern="1200" baseline="0" dirty="0" err="1" smtClean="0">
                <a:solidFill>
                  <a:schemeClr val="tx1"/>
                </a:solidFill>
                <a:latin typeface="+mn-lt"/>
                <a:ea typeface="+mn-ea"/>
                <a:cs typeface="+mn-cs"/>
              </a:rPr>
              <a:t>Treatment</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Spanish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Society</a:t>
            </a:r>
            <a:r>
              <a:rPr lang="es-ES_tradnl" sz="1200" b="0" i="0" u="none" strike="noStrike" kern="1200" baseline="0" dirty="0" smtClean="0">
                <a:solidFill>
                  <a:schemeClr val="tx1"/>
                </a:solidFill>
                <a:latin typeface="+mn-lt"/>
                <a:ea typeface="+mn-ea"/>
                <a:cs typeface="+mn-cs"/>
              </a:rPr>
              <a:t> of Medical </a:t>
            </a:r>
            <a:r>
              <a:rPr lang="es-ES_tradnl" sz="1200" b="0" i="0" u="none" strike="noStrike" kern="1200" baseline="0" dirty="0" err="1" smtClean="0">
                <a:solidFill>
                  <a:schemeClr val="tx1"/>
                </a:solidFill>
                <a:latin typeface="+mn-lt"/>
                <a:ea typeface="+mn-ea"/>
                <a:cs typeface="+mn-cs"/>
              </a:rPr>
              <a:t>Oncology</a:t>
            </a:r>
            <a:r>
              <a:rPr lang="es-ES_tradnl" sz="1200" b="0" i="0" u="none" strike="noStrike" kern="1200" baseline="0" dirty="0" smtClean="0">
                <a:solidFill>
                  <a:schemeClr val="tx1"/>
                </a:solidFill>
                <a:latin typeface="+mn-lt"/>
                <a:ea typeface="+mn-ea"/>
                <a:cs typeface="+mn-cs"/>
              </a:rPr>
              <a:t> (SEOM) </a:t>
            </a:r>
            <a:r>
              <a:rPr lang="es-ES_tradnl" sz="1200" b="0" i="0" u="none" strike="noStrike" kern="1200" baseline="0" dirty="0" err="1" smtClean="0">
                <a:solidFill>
                  <a:schemeClr val="tx1"/>
                </a:solidFill>
                <a:latin typeface="+mn-lt"/>
                <a:ea typeface="+mn-ea"/>
                <a:cs typeface="+mn-cs"/>
              </a:rPr>
              <a:t>recommendations</a:t>
            </a:r>
            <a:endParaRPr lang="es-ES_tradnl" sz="1200" b="0" i="0" u="none" strike="noStrike" kern="1200" baseline="0" dirty="0" smtClean="0">
              <a:solidFill>
                <a:schemeClr val="tx1"/>
              </a:solidFill>
              <a:latin typeface="+mn-lt"/>
              <a:ea typeface="+mn-ea"/>
              <a:cs typeface="+mn-cs"/>
            </a:endParaRPr>
          </a:p>
          <a:p>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clinical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practice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Clin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Transl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Oncol</a:t>
            </a:r>
            <a:r>
              <a:rPr lang="es-ES_tradnl" sz="1200" b="0" i="0" u="none" strike="noStrike" kern="1200" baseline="0" dirty="0" smtClean="0">
                <a:solidFill>
                  <a:schemeClr val="tx1"/>
                </a:solidFill>
                <a:latin typeface="+mn-lt"/>
                <a:ea typeface="+mn-ea"/>
                <a:cs typeface="+mn-cs"/>
              </a:rPr>
              <a:t> 2012;14:499-504.</a:t>
            </a: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Fallon</a:t>
            </a:r>
            <a:r>
              <a:rPr lang="es-ES_tradnl" sz="1200" b="0" i="0" u="none" strike="noStrike" kern="1200" baseline="0" dirty="0" smtClean="0">
                <a:solidFill>
                  <a:schemeClr val="tx1"/>
                </a:solidFill>
                <a:latin typeface="+mn-lt"/>
                <a:ea typeface="+mn-ea"/>
                <a:cs typeface="+mn-cs"/>
              </a:rPr>
              <a:t> MT. </a:t>
            </a:r>
            <a:r>
              <a:rPr lang="es-ES_tradnl" sz="1200" b="0" i="0" u="none" strike="noStrike" kern="1200" baseline="0" dirty="0" err="1" smtClean="0">
                <a:solidFill>
                  <a:schemeClr val="tx1"/>
                </a:solidFill>
                <a:latin typeface="+mn-lt"/>
                <a:ea typeface="+mn-ea"/>
                <a:cs typeface="+mn-cs"/>
              </a:rPr>
              <a:t>Neuropathic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Br J </a:t>
            </a:r>
            <a:r>
              <a:rPr lang="es-ES_tradnl" sz="1200" b="0" i="0" u="none" strike="noStrike" kern="1200" baseline="0" dirty="0" err="1" smtClean="0">
                <a:solidFill>
                  <a:schemeClr val="tx1"/>
                </a:solidFill>
                <a:latin typeface="+mn-lt"/>
                <a:ea typeface="+mn-ea"/>
                <a:cs typeface="+mn-cs"/>
              </a:rPr>
              <a:t>Anaesth</a:t>
            </a:r>
            <a:r>
              <a:rPr lang="es-ES_tradnl" sz="1200" b="0" i="0" u="none" strike="noStrike" kern="1200" baseline="0" dirty="0" smtClean="0">
                <a:solidFill>
                  <a:schemeClr val="tx1"/>
                </a:solidFill>
                <a:latin typeface="+mn-lt"/>
                <a:ea typeface="+mn-ea"/>
                <a:cs typeface="+mn-cs"/>
              </a:rPr>
              <a:t> 2013;111: 105–11.</a:t>
            </a: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Guan</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Tanaka</a:t>
            </a:r>
            <a:r>
              <a:rPr lang="es-ES_tradnl" sz="1200" b="0" i="0" u="none" strike="noStrike" kern="1200" baseline="0" dirty="0" smtClean="0">
                <a:solidFill>
                  <a:schemeClr val="tx1"/>
                </a:solidFill>
                <a:latin typeface="+mn-lt"/>
                <a:ea typeface="+mn-ea"/>
                <a:cs typeface="+mn-cs"/>
              </a:rPr>
              <a:t> S, </a:t>
            </a:r>
            <a:r>
              <a:rPr lang="es-ES_tradnl" sz="1200" b="0" i="0" u="none" strike="noStrike" kern="1200" baseline="0" dirty="0" err="1" smtClean="0">
                <a:solidFill>
                  <a:schemeClr val="tx1"/>
                </a:solidFill>
                <a:latin typeface="+mn-lt"/>
                <a:ea typeface="+mn-ea"/>
                <a:cs typeface="+mn-cs"/>
              </a:rPr>
              <a:t>Kawakami</a:t>
            </a:r>
            <a:r>
              <a:rPr lang="es-ES_tradnl" sz="1200" b="0" i="0" u="none" strike="noStrike" kern="1200" baseline="0" dirty="0" smtClean="0">
                <a:solidFill>
                  <a:schemeClr val="tx1"/>
                </a:solidFill>
                <a:latin typeface="+mn-lt"/>
                <a:ea typeface="+mn-ea"/>
                <a:cs typeface="+mn-cs"/>
              </a:rPr>
              <a:t> K. </a:t>
            </a:r>
            <a:r>
              <a:rPr lang="es-ES_tradnl" sz="1200" b="0" i="0" u="none" strike="noStrike" kern="1200" baseline="0" dirty="0" err="1" smtClean="0">
                <a:solidFill>
                  <a:schemeClr val="tx1"/>
                </a:solidFill>
                <a:latin typeface="+mn-lt"/>
                <a:ea typeface="+mn-ea"/>
                <a:cs typeface="+mn-cs"/>
              </a:rPr>
              <a:t>Anticonvulsants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Antidepressants</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Combination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Pharmacotherapy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Treatment</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Neuropathic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Patients</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Systematic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Review</a:t>
            </a:r>
            <a:r>
              <a:rPr lang="es-ES_tradnl" sz="1200" b="0" i="0" u="none" strike="noStrike" kern="1200" baseline="0" dirty="0" smtClean="0">
                <a:solidFill>
                  <a:schemeClr val="tx1"/>
                </a:solidFill>
                <a:latin typeface="+mn-lt"/>
                <a:ea typeface="+mn-ea"/>
                <a:cs typeface="+mn-cs"/>
              </a:rPr>
              <a:t> and Meta-</a:t>
            </a:r>
            <a:r>
              <a:rPr lang="es-ES_tradnl" sz="1200" b="0" i="0" u="none" strike="noStrike" kern="1200" baseline="0" dirty="0" err="1" smtClean="0">
                <a:solidFill>
                  <a:schemeClr val="tx1"/>
                </a:solidFill>
                <a:latin typeface="+mn-lt"/>
                <a:ea typeface="+mn-ea"/>
                <a:cs typeface="+mn-cs"/>
              </a:rPr>
              <a:t>analysis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Clin</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2016;32:719-25.</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Eisenberg</a:t>
            </a:r>
            <a:r>
              <a:rPr lang="es-ES_tradnl" sz="1200" b="0" i="0" u="none" strike="noStrike" kern="1200" baseline="0" dirty="0" smtClean="0">
                <a:solidFill>
                  <a:schemeClr val="tx1"/>
                </a:solidFill>
                <a:latin typeface="+mn-lt"/>
                <a:ea typeface="+mn-ea"/>
                <a:cs typeface="+mn-cs"/>
              </a:rPr>
              <a:t> E, </a:t>
            </a:r>
            <a:r>
              <a:rPr lang="es-ES_tradnl" sz="1200" b="0" i="0" u="none" strike="noStrike" kern="1200" baseline="0" dirty="0" err="1" smtClean="0">
                <a:solidFill>
                  <a:schemeClr val="tx1"/>
                </a:solidFill>
                <a:latin typeface="+mn-lt"/>
                <a:ea typeface="+mn-ea"/>
                <a:cs typeface="+mn-cs"/>
              </a:rPr>
              <a:t>Suzan</a:t>
            </a:r>
            <a:r>
              <a:rPr lang="es-ES_tradnl" sz="1200" b="0" i="0" u="none" strike="noStrike" kern="1200" baseline="0" dirty="0" smtClean="0">
                <a:solidFill>
                  <a:schemeClr val="tx1"/>
                </a:solidFill>
                <a:latin typeface="+mn-lt"/>
                <a:ea typeface="+mn-ea"/>
                <a:cs typeface="+mn-cs"/>
              </a:rPr>
              <a:t> E. </a:t>
            </a:r>
            <a:r>
              <a:rPr lang="es-ES_tradnl" sz="1200" b="0" i="0" u="none" strike="noStrike" kern="1200" baseline="0" dirty="0" err="1" smtClean="0">
                <a:solidFill>
                  <a:schemeClr val="tx1"/>
                </a:solidFill>
                <a:latin typeface="+mn-lt"/>
                <a:ea typeface="+mn-ea"/>
                <a:cs typeface="+mn-cs"/>
              </a:rPr>
              <a:t>Drug</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combinations</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treatment</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neuropathic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Curr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Headache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Rep</a:t>
            </a:r>
            <a:r>
              <a:rPr lang="es-ES_tradnl" sz="1200" b="0" i="0" u="none" strike="noStrike" kern="1200" baseline="0" dirty="0" smtClean="0">
                <a:solidFill>
                  <a:schemeClr val="tx1"/>
                </a:solidFill>
                <a:latin typeface="+mn-lt"/>
                <a:ea typeface="+mn-ea"/>
                <a:cs typeface="+mn-cs"/>
              </a:rPr>
              <a:t> 2014;18:463.</a:t>
            </a:r>
          </a:p>
          <a:p>
            <a:r>
              <a:rPr lang="es-ES_tradnl" sz="1200" b="1" i="0" u="none" strike="noStrike" kern="1200" baseline="0" smtClean="0">
                <a:solidFill>
                  <a:schemeClr val="tx1"/>
                </a:solidFill>
                <a:latin typeface="+mn-lt"/>
                <a:ea typeface="+mn-ea"/>
                <a:cs typeface="+mn-cs"/>
              </a:rPr>
              <a:t>• </a:t>
            </a:r>
            <a:r>
              <a:rPr lang="es-ES_tradnl" sz="1200" b="0" i="0" u="none" strike="noStrike" kern="1200" baseline="0" dirty="0" smtClean="0">
                <a:solidFill>
                  <a:schemeClr val="tx1"/>
                </a:solidFill>
                <a:latin typeface="+mn-lt"/>
                <a:ea typeface="+mn-ea"/>
                <a:cs typeface="+mn-cs"/>
              </a:rPr>
              <a:t>Chaparro LE, </a:t>
            </a:r>
            <a:r>
              <a:rPr lang="es-ES_tradnl" sz="1200" b="0" i="0" u="none" strike="noStrike" kern="1200" baseline="0" dirty="0" err="1" smtClean="0">
                <a:solidFill>
                  <a:schemeClr val="tx1"/>
                </a:solidFill>
                <a:latin typeface="+mn-lt"/>
                <a:ea typeface="+mn-ea"/>
                <a:cs typeface="+mn-cs"/>
              </a:rPr>
              <a:t>Wiffen</a:t>
            </a:r>
            <a:r>
              <a:rPr lang="es-ES_tradnl" sz="1200" b="0" i="0" u="none" strike="noStrike" kern="1200" baseline="0" dirty="0" smtClean="0">
                <a:solidFill>
                  <a:schemeClr val="tx1"/>
                </a:solidFill>
                <a:latin typeface="+mn-lt"/>
                <a:ea typeface="+mn-ea"/>
                <a:cs typeface="+mn-cs"/>
              </a:rPr>
              <a:t> PJ, Moore RA, </a:t>
            </a:r>
            <a:r>
              <a:rPr lang="es-ES_tradnl" sz="1200" b="0" i="0" u="none" strike="noStrike" kern="1200" baseline="0" dirty="0" err="1" smtClean="0">
                <a:solidFill>
                  <a:schemeClr val="tx1"/>
                </a:solidFill>
                <a:latin typeface="+mn-lt"/>
                <a:ea typeface="+mn-ea"/>
                <a:cs typeface="+mn-cs"/>
              </a:rPr>
              <a:t>Gilron</a:t>
            </a:r>
            <a:r>
              <a:rPr lang="es-ES_tradnl" sz="1200" b="0" i="0" u="none" strike="noStrike" kern="1200" baseline="0" dirty="0" smtClean="0">
                <a:solidFill>
                  <a:schemeClr val="tx1"/>
                </a:solidFill>
                <a:latin typeface="+mn-lt"/>
                <a:ea typeface="+mn-ea"/>
                <a:cs typeface="+mn-cs"/>
              </a:rPr>
              <a:t> I. </a:t>
            </a:r>
            <a:r>
              <a:rPr lang="es-ES_tradnl" sz="1200" b="0" i="0" u="none" strike="noStrike" kern="1200" baseline="0" dirty="0" err="1" smtClean="0">
                <a:solidFill>
                  <a:schemeClr val="tx1"/>
                </a:solidFill>
                <a:latin typeface="+mn-lt"/>
                <a:ea typeface="+mn-ea"/>
                <a:cs typeface="+mn-cs"/>
              </a:rPr>
              <a:t>Combination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pharmacotherapy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treatment</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neuropathic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adults</a:t>
            </a:r>
            <a:r>
              <a:rPr lang="es-ES_tradnl" sz="1200" b="0" i="0" u="none" strike="noStrike" kern="1200" baseline="0" dirty="0" smtClean="0">
                <a:solidFill>
                  <a:schemeClr val="tx1"/>
                </a:solidFill>
                <a:latin typeface="+mn-lt"/>
                <a:ea typeface="+mn-ea"/>
                <a:cs typeface="+mn-cs"/>
              </a:rPr>
              <a:t>. Cochrane </a:t>
            </a:r>
            <a:r>
              <a:rPr lang="es-ES_tradnl" sz="1200" b="0" i="0" u="none" strike="noStrike" kern="1200" baseline="0" dirty="0" err="1" smtClean="0">
                <a:solidFill>
                  <a:schemeClr val="tx1"/>
                </a:solidFill>
                <a:latin typeface="+mn-lt"/>
                <a:ea typeface="+mn-ea"/>
                <a:cs typeface="+mn-cs"/>
              </a:rPr>
              <a:t>Database</a:t>
            </a:r>
            <a:r>
              <a:rPr lang="es-ES_tradnl" sz="1200" b="0" i="0" u="none" strike="noStrike" kern="1200" baseline="0" dirty="0" smtClean="0">
                <a:solidFill>
                  <a:schemeClr val="tx1"/>
                </a:solidFill>
                <a:latin typeface="+mn-lt"/>
                <a:ea typeface="+mn-ea"/>
                <a:cs typeface="+mn-cs"/>
              </a:rPr>
              <a:t> </a:t>
            </a:r>
            <a:r>
              <a:rPr lang="ro-RO" sz="1200" b="0" i="0" u="none" strike="noStrike" kern="1200" baseline="0" dirty="0" smtClean="0">
                <a:solidFill>
                  <a:schemeClr val="tx1"/>
                </a:solidFill>
                <a:latin typeface="+mn-lt"/>
                <a:ea typeface="+mn-ea"/>
                <a:cs typeface="+mn-cs"/>
              </a:rPr>
              <a:t>Syst Rev 2012 Jul 11;7:CD008943.</a:t>
            </a:r>
            <a:endParaRPr lang="es-ES_tradnl" dirty="0"/>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44</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44549372"/>
      </p:ext>
    </p:extLst>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0" i="0" u="none" strike="noStrike" kern="1200" baseline="0" dirty="0" smtClean="0">
                <a:solidFill>
                  <a:schemeClr val="tx1"/>
                </a:solidFill>
                <a:latin typeface="+mn-lt"/>
                <a:ea typeface="+mn-ea"/>
                <a:cs typeface="+mn-cs"/>
              </a:rPr>
              <a:t>En el dolor de cáncer, la </a:t>
            </a:r>
            <a:r>
              <a:rPr lang="es-ES_tradnl" sz="1200" b="0" i="0" u="none" strike="noStrike" kern="1200" baseline="0" dirty="0" err="1" smtClean="0">
                <a:solidFill>
                  <a:schemeClr val="tx1"/>
                </a:solidFill>
                <a:latin typeface="+mn-lt"/>
                <a:ea typeface="+mn-ea"/>
                <a:cs typeface="+mn-cs"/>
              </a:rPr>
              <a:t>ketamina</a:t>
            </a:r>
            <a:r>
              <a:rPr lang="es-ES_tradnl" sz="1200" b="0" i="0" u="none" strike="noStrike" kern="1200" baseline="0" dirty="0" smtClean="0">
                <a:solidFill>
                  <a:schemeClr val="tx1"/>
                </a:solidFill>
                <a:latin typeface="+mn-lt"/>
                <a:ea typeface="+mn-ea"/>
                <a:cs typeface="+mn-cs"/>
              </a:rPr>
              <a:t> suele ser prescrita como adyuvante a la terapia con opioides cuando el dolor se vuelve resistente a los opioides o cuando los síntomas del dolor </a:t>
            </a:r>
            <a:r>
              <a:rPr lang="es-ES_tradnl" sz="1200" b="0" i="0" u="none" strike="noStrike" kern="1200" baseline="0" dirty="0" err="1" smtClean="0">
                <a:solidFill>
                  <a:schemeClr val="tx1"/>
                </a:solidFill>
                <a:latin typeface="+mn-lt"/>
                <a:ea typeface="+mn-ea"/>
                <a:cs typeface="+mn-cs"/>
              </a:rPr>
              <a:t>neuropático</a:t>
            </a:r>
            <a:r>
              <a:rPr lang="es-ES_tradnl" sz="1200" b="0" i="0" u="none" strike="noStrike" kern="1200" baseline="0" dirty="0" smtClean="0">
                <a:solidFill>
                  <a:schemeClr val="tx1"/>
                </a:solidFill>
                <a:latin typeface="+mn-lt"/>
                <a:ea typeface="+mn-ea"/>
                <a:cs typeface="+mn-cs"/>
              </a:rPr>
              <a:t> dominan el cuadro clínico. Carece de evidencia y los estudios que existen publicados son de mal diseño metodológico.</a:t>
            </a:r>
          </a:p>
          <a:p>
            <a:r>
              <a:rPr lang="es-ES_tradnl" sz="1200" b="0" i="0" u="none" strike="noStrike" kern="1200" baseline="0" dirty="0" smtClean="0">
                <a:solidFill>
                  <a:schemeClr val="tx1"/>
                </a:solidFill>
                <a:latin typeface="+mn-lt"/>
                <a:ea typeface="+mn-ea"/>
                <a:cs typeface="+mn-cs"/>
              </a:rPr>
              <a:t>Las dosis recomendadas de infusión de </a:t>
            </a:r>
            <a:r>
              <a:rPr lang="es-ES_tradnl" sz="1200" b="0" i="0" u="none" strike="noStrike" kern="1200" baseline="0" dirty="0" err="1" smtClean="0">
                <a:solidFill>
                  <a:schemeClr val="tx1"/>
                </a:solidFill>
                <a:latin typeface="+mn-lt"/>
                <a:ea typeface="+mn-ea"/>
                <a:cs typeface="+mn-cs"/>
              </a:rPr>
              <a:t>ketamina</a:t>
            </a:r>
            <a:r>
              <a:rPr lang="es-ES_tradnl" sz="1200" b="0" i="0" u="none" strike="noStrike" kern="1200" baseline="0" dirty="0" smtClean="0">
                <a:solidFill>
                  <a:schemeClr val="tx1"/>
                </a:solidFill>
                <a:latin typeface="+mn-lt"/>
                <a:ea typeface="+mn-ea"/>
                <a:cs typeface="+mn-cs"/>
              </a:rPr>
              <a:t> son de </a:t>
            </a:r>
            <a:r>
              <a:rPr lang="pt-BR" sz="1200" b="0" i="0" u="none" strike="noStrike" kern="1200" baseline="0" dirty="0" smtClean="0">
                <a:solidFill>
                  <a:schemeClr val="tx1"/>
                </a:solidFill>
                <a:latin typeface="+mn-lt"/>
                <a:ea typeface="+mn-ea"/>
                <a:cs typeface="+mn-cs"/>
              </a:rPr>
              <a:t>0,05 a 0,5 mg/kg/</a:t>
            </a:r>
            <a:r>
              <a:rPr lang="pt-BR" sz="1200" b="0" i="0" u="none" strike="noStrike" kern="1200" baseline="0" dirty="0" err="1" smtClean="0">
                <a:solidFill>
                  <a:schemeClr val="tx1"/>
                </a:solidFill>
                <a:latin typeface="+mn-lt"/>
                <a:ea typeface="+mn-ea"/>
                <a:cs typeface="+mn-cs"/>
              </a:rPr>
              <a:t>h</a:t>
            </a:r>
            <a:r>
              <a:rPr lang="pt-BR" sz="1200" b="0" i="0" u="none" strike="noStrike" kern="1200" baseline="0" dirty="0" smtClean="0">
                <a:solidFill>
                  <a:schemeClr val="tx1"/>
                </a:solidFill>
                <a:latin typeface="+mn-lt"/>
                <a:ea typeface="+mn-ea"/>
                <a:cs typeface="+mn-cs"/>
              </a:rPr>
              <a:t> (IV o SC).</a:t>
            </a:r>
          </a:p>
          <a:p>
            <a:r>
              <a:rPr lang="pt-BR" sz="1200" b="0" i="0" u="none" strike="noStrike" kern="1200" baseline="0" dirty="0" err="1" smtClean="0">
                <a:solidFill>
                  <a:schemeClr val="tx1"/>
                </a:solidFill>
                <a:latin typeface="+mn-lt"/>
                <a:ea typeface="+mn-ea"/>
                <a:cs typeface="+mn-cs"/>
              </a:rPr>
              <a:t>Las</a:t>
            </a:r>
            <a:r>
              <a:rPr lang="pt-BR" sz="1200" b="0" i="0" u="none" strike="noStrike" kern="1200" baseline="0" dirty="0" smtClean="0">
                <a:solidFill>
                  <a:schemeClr val="tx1"/>
                </a:solidFill>
                <a:latin typeface="+mn-lt"/>
                <a:ea typeface="+mn-ea"/>
                <a:cs typeface="+mn-cs"/>
              </a:rPr>
              <a:t> </a:t>
            </a:r>
            <a:r>
              <a:rPr lang="pt-BR" sz="1200" b="0" i="0" u="none" strike="noStrike" kern="1200" baseline="0" dirty="0" err="1" smtClean="0">
                <a:solidFill>
                  <a:schemeClr val="tx1"/>
                </a:solidFill>
                <a:latin typeface="+mn-lt"/>
                <a:ea typeface="+mn-ea"/>
                <a:cs typeface="+mn-cs"/>
              </a:rPr>
              <a:t>dosis</a:t>
            </a:r>
            <a:r>
              <a:rPr lang="pt-BR" sz="1200" b="0" i="0" u="none" strike="noStrike" kern="1200" baseline="0" dirty="0" smtClean="0">
                <a:solidFill>
                  <a:schemeClr val="tx1"/>
                </a:solidFill>
                <a:latin typeface="+mn-lt"/>
                <a:ea typeface="+mn-ea"/>
                <a:cs typeface="+mn-cs"/>
              </a:rPr>
              <a:t> </a:t>
            </a:r>
            <a:r>
              <a:rPr lang="pt-BR" sz="1200" b="0" i="0" u="none" strike="noStrike" kern="1200" baseline="0" dirty="0" err="1" smtClean="0">
                <a:solidFill>
                  <a:schemeClr val="tx1"/>
                </a:solidFill>
                <a:latin typeface="+mn-lt"/>
                <a:ea typeface="+mn-ea"/>
                <a:cs typeface="+mn-cs"/>
              </a:rPr>
              <a:t>orales</a:t>
            </a:r>
            <a:r>
              <a:rPr lang="pt-BR" sz="1200" b="0" i="0" u="none" strike="noStrike" kern="1200" baseline="0" dirty="0" smtClean="0">
                <a:solidFill>
                  <a:schemeClr val="tx1"/>
                </a:solidFill>
                <a:latin typeface="+mn-lt"/>
                <a:ea typeface="+mn-ea"/>
                <a:cs typeface="+mn-cs"/>
              </a:rPr>
              <a:t> recomendadas de </a:t>
            </a:r>
            <a:r>
              <a:rPr lang="pt-BR" sz="1200" b="0" i="0" u="none" strike="noStrike" kern="1200" baseline="0" dirty="0" err="1" smtClean="0">
                <a:solidFill>
                  <a:schemeClr val="tx1"/>
                </a:solidFill>
                <a:latin typeface="+mn-lt"/>
                <a:ea typeface="+mn-ea"/>
                <a:cs typeface="+mn-cs"/>
              </a:rPr>
              <a:t>ketamina</a:t>
            </a:r>
            <a:r>
              <a:rPr lang="pt-BR" sz="1200" b="0" i="0" u="none" strike="noStrike" kern="1200" baseline="0" dirty="0" smtClean="0">
                <a:solidFill>
                  <a:schemeClr val="tx1"/>
                </a:solidFill>
                <a:latin typeface="+mn-lt"/>
                <a:ea typeface="+mn-ea"/>
                <a:cs typeface="+mn-cs"/>
              </a:rPr>
              <a:t> </a:t>
            </a:r>
            <a:r>
              <a:rPr lang="pt-BR" sz="1200" b="0" i="0" u="none" strike="noStrike" kern="1200" baseline="0" dirty="0" err="1" smtClean="0">
                <a:solidFill>
                  <a:schemeClr val="tx1"/>
                </a:solidFill>
                <a:latin typeface="+mn-lt"/>
                <a:ea typeface="+mn-ea"/>
                <a:cs typeface="+mn-cs"/>
              </a:rPr>
              <a:t>son</a:t>
            </a:r>
            <a:r>
              <a:rPr lang="pt-BR" sz="1200" b="0" i="0" u="none" strike="noStrike" kern="1200" baseline="0" dirty="0" smtClean="0">
                <a:solidFill>
                  <a:schemeClr val="tx1"/>
                </a:solidFill>
                <a:latin typeface="+mn-lt"/>
                <a:ea typeface="+mn-ea"/>
                <a:cs typeface="+mn-cs"/>
              </a:rPr>
              <a:t> de 0,2-0,5 mg/kg/</a:t>
            </a:r>
            <a:r>
              <a:rPr lang="pt-BR" sz="1200" b="0" i="0" u="none" strike="noStrike" kern="1200" baseline="0" dirty="0" err="1" smtClean="0">
                <a:solidFill>
                  <a:schemeClr val="tx1"/>
                </a:solidFill>
                <a:latin typeface="+mn-lt"/>
                <a:ea typeface="+mn-ea"/>
                <a:cs typeface="+mn-cs"/>
              </a:rPr>
              <a:t>dosis</a:t>
            </a:r>
            <a:r>
              <a:rPr lang="pt-BR" sz="1200" b="0" i="0" u="none" strike="noStrike" kern="1200" baseline="0" dirty="0" smtClean="0">
                <a:solidFill>
                  <a:schemeClr val="tx1"/>
                </a:solidFill>
                <a:latin typeface="+mn-lt"/>
                <a:ea typeface="+mn-ea"/>
                <a:cs typeface="+mn-cs"/>
              </a:rPr>
              <a:t> dos o </a:t>
            </a:r>
            <a:r>
              <a:rPr lang="pt-BR" sz="1200" b="0" i="0" u="none" strike="noStrike" kern="1200" baseline="0" dirty="0" err="1" smtClean="0">
                <a:solidFill>
                  <a:schemeClr val="tx1"/>
                </a:solidFill>
                <a:latin typeface="+mn-lt"/>
                <a:ea typeface="+mn-ea"/>
                <a:cs typeface="+mn-cs"/>
              </a:rPr>
              <a:t>tres</a:t>
            </a:r>
            <a:r>
              <a:rPr lang="pt-BR" sz="1200" b="0" i="0" u="none" strike="noStrike" kern="1200" baseline="0" dirty="0" smtClean="0">
                <a:solidFill>
                  <a:schemeClr val="tx1"/>
                </a:solidFill>
                <a:latin typeface="+mn-lt"/>
                <a:ea typeface="+mn-ea"/>
                <a:cs typeface="+mn-cs"/>
              </a:rPr>
              <a:t> </a:t>
            </a:r>
            <a:r>
              <a:rPr lang="pt-BR" sz="1200" b="0" i="0" u="none" strike="noStrike" kern="1200" baseline="0" dirty="0" err="1" smtClean="0">
                <a:solidFill>
                  <a:schemeClr val="tx1"/>
                </a:solidFill>
                <a:latin typeface="+mn-lt"/>
                <a:ea typeface="+mn-ea"/>
                <a:cs typeface="+mn-cs"/>
              </a:rPr>
              <a:t>veces</a:t>
            </a:r>
            <a:r>
              <a:rPr lang="pt-BR" sz="1200" b="0" i="0" u="none" strike="noStrike" kern="1200" baseline="0" dirty="0" smtClean="0">
                <a:solidFill>
                  <a:schemeClr val="tx1"/>
                </a:solidFill>
                <a:latin typeface="+mn-lt"/>
                <a:ea typeface="+mn-ea"/>
                <a:cs typeface="+mn-cs"/>
              </a:rPr>
              <a:t> al </a:t>
            </a:r>
            <a:r>
              <a:rPr lang="pt-BR" sz="1200" b="0" i="0" u="none" strike="noStrike" kern="1200" baseline="0" dirty="0" err="1" smtClean="0">
                <a:solidFill>
                  <a:schemeClr val="tx1"/>
                </a:solidFill>
                <a:latin typeface="+mn-lt"/>
                <a:ea typeface="+mn-ea"/>
                <a:cs typeface="+mn-cs"/>
              </a:rPr>
              <a:t>día</a:t>
            </a:r>
            <a:r>
              <a:rPr lang="pt-BR" sz="1200" b="0" i="0" u="none" strike="noStrike" kern="1200" baseline="0" dirty="0" smtClean="0">
                <a:solidFill>
                  <a:schemeClr val="tx1"/>
                </a:solidFill>
                <a:latin typeface="+mn-lt"/>
                <a:ea typeface="+mn-ea"/>
                <a:cs typeface="+mn-cs"/>
              </a:rPr>
              <a:t>; </a:t>
            </a:r>
            <a:r>
              <a:rPr lang="pt-BR" sz="1200" b="0" i="0" u="none" strike="noStrike" kern="1200" baseline="0" dirty="0" err="1" smtClean="0">
                <a:solidFill>
                  <a:schemeClr val="tx1"/>
                </a:solidFill>
                <a:latin typeface="+mn-lt"/>
                <a:ea typeface="+mn-ea"/>
                <a:cs typeface="+mn-cs"/>
              </a:rPr>
              <a:t>la</a:t>
            </a:r>
            <a:r>
              <a:rPr lang="pt-BR" sz="1200" b="0" i="0" u="none" strike="noStrike" kern="1200" baseline="0" dirty="0" smtClean="0">
                <a:solidFill>
                  <a:schemeClr val="tx1"/>
                </a:solidFill>
                <a:latin typeface="+mn-lt"/>
                <a:ea typeface="+mn-ea"/>
                <a:cs typeface="+mn-cs"/>
              </a:rPr>
              <a:t> </a:t>
            </a:r>
            <a:r>
              <a:rPr lang="pt-BR" sz="1200" b="0" i="0" u="none" strike="noStrike" kern="1200" baseline="0" dirty="0" err="1" smtClean="0">
                <a:solidFill>
                  <a:schemeClr val="tx1"/>
                </a:solidFill>
                <a:latin typeface="+mn-lt"/>
                <a:ea typeface="+mn-ea"/>
                <a:cs typeface="+mn-cs"/>
              </a:rPr>
              <a:t>dosis</a:t>
            </a:r>
            <a:r>
              <a:rPr lang="pt-BR" sz="1200" b="0" i="0" u="none" strike="noStrike" kern="1200" baseline="0" dirty="0" smtClean="0">
                <a:solidFill>
                  <a:schemeClr val="tx1"/>
                </a:solidFill>
                <a:latin typeface="+mn-lt"/>
                <a:ea typeface="+mn-ea"/>
                <a:cs typeface="+mn-cs"/>
              </a:rPr>
              <a:t> habitual </a:t>
            </a:r>
            <a:r>
              <a:rPr lang="pt-BR" sz="1200" b="0" i="0" u="none" strike="noStrike" kern="1200" baseline="0" dirty="0" err="1" smtClean="0">
                <a:solidFill>
                  <a:schemeClr val="tx1"/>
                </a:solidFill>
                <a:latin typeface="+mn-lt"/>
                <a:ea typeface="+mn-ea"/>
                <a:cs typeface="+mn-cs"/>
              </a:rPr>
              <a:t>suele</a:t>
            </a:r>
            <a:r>
              <a:rPr lang="pt-BR" sz="1200" b="0" i="0" u="none" strike="noStrike" kern="1200" baseline="0" dirty="0" smtClean="0">
                <a:solidFill>
                  <a:schemeClr val="tx1"/>
                </a:solidFill>
                <a:latin typeface="+mn-lt"/>
                <a:ea typeface="+mn-ea"/>
                <a:cs typeface="+mn-cs"/>
              </a:rPr>
              <a:t> estar </a:t>
            </a:r>
            <a:r>
              <a:rPr lang="pt-BR" sz="1200" b="0" i="0" u="none" strike="noStrike" kern="1200" baseline="0" dirty="0" err="1" smtClean="0">
                <a:solidFill>
                  <a:schemeClr val="tx1"/>
                </a:solidFill>
                <a:latin typeface="+mn-lt"/>
                <a:ea typeface="+mn-ea"/>
                <a:cs typeface="+mn-cs"/>
              </a:rPr>
              <a:t>en</a:t>
            </a:r>
            <a:r>
              <a:rPr lang="pt-BR" sz="1200" b="0" i="0" u="none" strike="noStrike" kern="1200" baseline="0" dirty="0" smtClean="0">
                <a:solidFill>
                  <a:schemeClr val="tx1"/>
                </a:solidFill>
                <a:latin typeface="+mn-lt"/>
                <a:ea typeface="+mn-ea"/>
                <a:cs typeface="+mn-cs"/>
              </a:rPr>
              <a:t> 50 mg/</a:t>
            </a:r>
            <a:r>
              <a:rPr lang="pt-BR" sz="1200" b="0" i="0" u="none" strike="noStrike" kern="1200" baseline="0" dirty="0" err="1" smtClean="0">
                <a:solidFill>
                  <a:schemeClr val="tx1"/>
                </a:solidFill>
                <a:latin typeface="+mn-lt"/>
                <a:ea typeface="+mn-ea"/>
                <a:cs typeface="+mn-cs"/>
              </a:rPr>
              <a:t>dosis</a:t>
            </a:r>
            <a:r>
              <a:rPr lang="pt-BR" sz="1200" b="0" i="0" u="none" strike="noStrike" kern="1200" baseline="0" dirty="0" smtClean="0">
                <a:solidFill>
                  <a:schemeClr val="tx1"/>
                </a:solidFill>
                <a:latin typeface="+mn-lt"/>
                <a:ea typeface="+mn-ea"/>
                <a:cs typeface="+mn-cs"/>
              </a:rPr>
              <a:t> </a:t>
            </a:r>
            <a:r>
              <a:rPr lang="pt-BR" sz="1200" b="0" i="0" u="none" strike="noStrike" kern="1200" baseline="0" dirty="0" err="1" smtClean="0">
                <a:solidFill>
                  <a:schemeClr val="tx1"/>
                </a:solidFill>
                <a:latin typeface="+mn-lt"/>
                <a:ea typeface="+mn-ea"/>
                <a:cs typeface="+mn-cs"/>
              </a:rPr>
              <a:t>tres</a:t>
            </a:r>
            <a:r>
              <a:rPr lang="pt-BR" sz="1200" b="0" i="0" u="none" strike="noStrike" kern="1200" baseline="0" dirty="0" smtClean="0">
                <a:solidFill>
                  <a:schemeClr val="tx1"/>
                </a:solidFill>
                <a:latin typeface="+mn-lt"/>
                <a:ea typeface="+mn-ea"/>
                <a:cs typeface="+mn-cs"/>
              </a:rPr>
              <a:t> </a:t>
            </a:r>
            <a:r>
              <a:rPr lang="pt-BR" sz="1200" b="0" i="0" u="none" strike="noStrike" kern="1200" baseline="0" dirty="0" err="1" smtClean="0">
                <a:solidFill>
                  <a:schemeClr val="tx1"/>
                </a:solidFill>
                <a:latin typeface="+mn-lt"/>
                <a:ea typeface="+mn-ea"/>
                <a:cs typeface="+mn-cs"/>
              </a:rPr>
              <a:t>veces</a:t>
            </a:r>
            <a:r>
              <a:rPr lang="pt-BR" sz="1200" b="0" i="0" u="none" strike="noStrike" kern="1200" baseline="0" dirty="0" smtClean="0">
                <a:solidFill>
                  <a:schemeClr val="tx1"/>
                </a:solidFill>
                <a:latin typeface="+mn-lt"/>
                <a:ea typeface="+mn-ea"/>
                <a:cs typeface="+mn-cs"/>
              </a:rPr>
              <a:t> al </a:t>
            </a:r>
            <a:r>
              <a:rPr lang="pt-BR" sz="1200" b="0" i="0" u="none" strike="noStrike" kern="1200" baseline="0" dirty="0" err="1" smtClean="0">
                <a:solidFill>
                  <a:schemeClr val="tx1"/>
                </a:solidFill>
                <a:latin typeface="+mn-lt"/>
                <a:ea typeface="+mn-ea"/>
                <a:cs typeface="+mn-cs"/>
              </a:rPr>
              <a:t>día</a:t>
            </a:r>
            <a:r>
              <a:rPr lang="pt-BR" sz="1200" b="0" i="0" u="none" strike="noStrike" kern="1200" baseline="0" dirty="0" smtClean="0">
                <a:solidFill>
                  <a:schemeClr val="tx1"/>
                </a:solidFill>
                <a:latin typeface="+mn-lt"/>
                <a:ea typeface="+mn-ea"/>
                <a:cs typeface="+mn-cs"/>
              </a:rPr>
              <a:t>. La </a:t>
            </a:r>
            <a:r>
              <a:rPr lang="pt-BR" sz="1200" b="0" i="0" u="none" strike="noStrike" kern="1200" baseline="0" dirty="0" err="1" smtClean="0">
                <a:solidFill>
                  <a:schemeClr val="tx1"/>
                </a:solidFill>
                <a:latin typeface="+mn-lt"/>
                <a:ea typeface="+mn-ea"/>
                <a:cs typeface="+mn-cs"/>
              </a:rPr>
              <a:t>conversión</a:t>
            </a:r>
            <a:r>
              <a:rPr lang="pt-BR" sz="1200" b="0" i="0" u="none" strike="noStrike" kern="1200" baseline="0" dirty="0" smtClean="0">
                <a:solidFill>
                  <a:schemeClr val="tx1"/>
                </a:solidFill>
                <a:latin typeface="+mn-lt"/>
                <a:ea typeface="+mn-ea"/>
                <a:cs typeface="+mn-cs"/>
              </a:rPr>
              <a:t> de </a:t>
            </a:r>
            <a:r>
              <a:rPr lang="pt-BR" sz="1200" b="0" i="0" u="none" strike="noStrike" kern="1200" baseline="0" dirty="0" err="1" smtClean="0">
                <a:solidFill>
                  <a:schemeClr val="tx1"/>
                </a:solidFill>
                <a:latin typeface="+mn-lt"/>
                <a:ea typeface="+mn-ea"/>
                <a:cs typeface="+mn-cs"/>
              </a:rPr>
              <a:t>dosis</a:t>
            </a:r>
            <a:r>
              <a:rPr lang="pt-BR" sz="1200" b="0" i="0" u="none" strike="noStrike" kern="1200" baseline="0" dirty="0" smtClean="0">
                <a:solidFill>
                  <a:schemeClr val="tx1"/>
                </a:solidFill>
                <a:latin typeface="+mn-lt"/>
                <a:ea typeface="+mn-ea"/>
                <a:cs typeface="+mn-cs"/>
              </a:rPr>
              <a:t> de </a:t>
            </a:r>
            <a:r>
              <a:rPr lang="pt-BR" sz="1200" b="0" i="0" u="none" strike="noStrike" kern="1200" baseline="0" dirty="0" err="1" smtClean="0">
                <a:solidFill>
                  <a:schemeClr val="tx1"/>
                </a:solidFill>
                <a:latin typeface="+mn-lt"/>
                <a:ea typeface="+mn-ea"/>
                <a:cs typeface="+mn-cs"/>
              </a:rPr>
              <a:t>vía</a:t>
            </a:r>
            <a:r>
              <a:rPr lang="pt-BR" sz="1200" b="0" i="0" u="none" strike="noStrike" kern="1200" baseline="0" dirty="0" smtClean="0">
                <a:solidFill>
                  <a:schemeClr val="tx1"/>
                </a:solidFill>
                <a:latin typeface="+mn-lt"/>
                <a:ea typeface="+mn-ea"/>
                <a:cs typeface="+mn-cs"/>
              </a:rPr>
              <a:t> IV o SC a VO es 1:1. La </a:t>
            </a:r>
            <a:r>
              <a:rPr lang="pt-BR" sz="1200" b="0" i="0" u="none" strike="noStrike" kern="1200" baseline="0" dirty="0" err="1" smtClean="0">
                <a:solidFill>
                  <a:schemeClr val="tx1"/>
                </a:solidFill>
                <a:latin typeface="+mn-lt"/>
                <a:ea typeface="+mn-ea"/>
                <a:cs typeface="+mn-cs"/>
              </a:rPr>
              <a:t>dosis</a:t>
            </a:r>
            <a:r>
              <a:rPr lang="pt-BR" sz="1200" b="0" i="0" u="none" strike="noStrike" kern="1200" baseline="0" dirty="0" smtClean="0">
                <a:solidFill>
                  <a:schemeClr val="tx1"/>
                </a:solidFill>
                <a:latin typeface="+mn-lt"/>
                <a:ea typeface="+mn-ea"/>
                <a:cs typeface="+mn-cs"/>
              </a:rPr>
              <a:t> de inicio </a:t>
            </a:r>
            <a:r>
              <a:rPr lang="fr-FR" sz="1200" b="0" i="0" u="none" strike="noStrike" kern="1200" baseline="0" dirty="0" smtClean="0">
                <a:solidFill>
                  <a:schemeClr val="tx1"/>
                </a:solidFill>
                <a:latin typeface="+mn-lt"/>
                <a:ea typeface="+mn-ea"/>
                <a:cs typeface="+mn-cs"/>
              </a:rPr>
              <a:t>son de 0,02 mg/kg/h. </a:t>
            </a:r>
            <a:r>
              <a:rPr lang="es-ES_tradnl" sz="1200" b="0" i="0" u="none" strike="noStrike" kern="1200" baseline="0" dirty="0" smtClean="0">
                <a:solidFill>
                  <a:schemeClr val="tx1"/>
                </a:solidFill>
                <a:latin typeface="+mn-lt"/>
                <a:ea typeface="+mn-ea"/>
                <a:cs typeface="+mn-cs"/>
              </a:rPr>
              <a:t>Se puede iniciar con la dosis nocturna para evitar los efectos secundarios durante 2-3 días y posteriormente ir subiendo dosis cada 8 horas.</a:t>
            </a:r>
          </a:p>
          <a:p>
            <a:endParaRPr lang="es-ES_tradnl" sz="1200" b="1" i="0" u="none" strike="noStrike" kern="1200" baseline="0" dirty="0" smtClean="0">
              <a:solidFill>
                <a:schemeClr val="tx1"/>
              </a:solidFill>
              <a:latin typeface="+mn-lt"/>
              <a:ea typeface="+mn-ea"/>
              <a:cs typeface="+mn-cs"/>
            </a:endParaRPr>
          </a:p>
          <a:p>
            <a:r>
              <a:rPr lang="es-ES_tradnl" sz="1200" b="1" i="0" u="none" strike="noStrike" kern="1200" baseline="0" dirty="0" smtClean="0">
                <a:solidFill>
                  <a:schemeClr val="tx1"/>
                </a:solidFill>
                <a:latin typeface="+mn-lt"/>
                <a:ea typeface="+mn-ea"/>
                <a:cs typeface="+mn-cs"/>
              </a:rPr>
              <a:t>Bibliografía </a:t>
            </a:r>
          </a:p>
          <a:p>
            <a:endParaRPr lang="es-ES_tradnl" sz="1200" b="0" i="0" u="none" strike="noStrike" kern="1200" baseline="0" dirty="0" smtClean="0">
              <a:solidFill>
                <a:schemeClr val="tx1"/>
              </a:solidFill>
              <a:latin typeface="+mn-lt"/>
              <a:ea typeface="+mn-ea"/>
              <a:cs typeface="+mn-cs"/>
            </a:endParaRPr>
          </a:p>
          <a:p>
            <a:r>
              <a:rPr lang="es-ES_tradnl" sz="1200" b="1" i="0" u="none" strike="noStrike" kern="1200" baseline="0" dirty="0" smtClean="0">
                <a:solidFill>
                  <a:schemeClr val="tx1"/>
                </a:solidFill>
                <a:latin typeface="+mn-lt"/>
                <a:ea typeface="+mn-ea"/>
                <a:cs typeface="+mn-cs"/>
              </a:rPr>
              <a:t>•</a:t>
            </a:r>
            <a:r>
              <a:rPr lang="es-ES_tradnl" sz="1200" b="0" i="0" u="none" strike="noStrike" kern="1200" baseline="0" dirty="0" smtClean="0">
                <a:solidFill>
                  <a:schemeClr val="tx1"/>
                </a:solidFill>
                <a:latin typeface="+mn-lt"/>
                <a:ea typeface="+mn-ea"/>
                <a:cs typeface="+mn-cs"/>
              </a:rPr>
              <a:t> Lobos Urbina D, Peña Durán J. Are </a:t>
            </a:r>
            <a:r>
              <a:rPr lang="es-ES_tradnl" sz="1200" b="0" i="0" u="none" strike="noStrike" kern="1200" baseline="0" dirty="0" err="1" smtClean="0">
                <a:solidFill>
                  <a:schemeClr val="tx1"/>
                </a:solidFill>
                <a:latin typeface="+mn-lt"/>
                <a:ea typeface="+mn-ea"/>
                <a:cs typeface="+mn-cs"/>
              </a:rPr>
              <a:t>cannabinoids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effective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treatment</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patients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active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Medwave</a:t>
            </a:r>
            <a:r>
              <a:rPr lang="es-ES_tradnl" sz="1200" b="0" i="0" u="none" strike="noStrike" kern="1200" baseline="0" dirty="0" smtClean="0">
                <a:solidFill>
                  <a:schemeClr val="tx1"/>
                </a:solidFill>
                <a:latin typeface="+mn-lt"/>
                <a:ea typeface="+mn-ea"/>
                <a:cs typeface="+mn-cs"/>
              </a:rPr>
              <a:t> 2016;16:6539.</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Schrot</a:t>
            </a:r>
            <a:r>
              <a:rPr lang="es-ES_tradnl" sz="1200" b="0" i="0" u="none" strike="noStrike" kern="1200" baseline="0" dirty="0" smtClean="0">
                <a:solidFill>
                  <a:schemeClr val="tx1"/>
                </a:solidFill>
                <a:latin typeface="+mn-lt"/>
                <a:ea typeface="+mn-ea"/>
                <a:cs typeface="+mn-cs"/>
              </a:rPr>
              <a:t> RJ, </a:t>
            </a:r>
            <a:r>
              <a:rPr lang="es-ES_tradnl" sz="1200" b="0" i="0" u="none" strike="noStrike" kern="1200" baseline="0" dirty="0" err="1" smtClean="0">
                <a:solidFill>
                  <a:schemeClr val="tx1"/>
                </a:solidFill>
                <a:latin typeface="+mn-lt"/>
                <a:ea typeface="+mn-ea"/>
                <a:cs typeface="+mn-cs"/>
              </a:rPr>
              <a:t>Hubbard</a:t>
            </a:r>
            <a:r>
              <a:rPr lang="es-ES_tradnl" sz="1200" b="0" i="0" u="none" strike="noStrike" kern="1200" baseline="0" dirty="0" smtClean="0">
                <a:solidFill>
                  <a:schemeClr val="tx1"/>
                </a:solidFill>
                <a:latin typeface="+mn-lt"/>
                <a:ea typeface="+mn-ea"/>
                <a:cs typeface="+mn-cs"/>
              </a:rPr>
              <a:t> JR. </a:t>
            </a:r>
            <a:r>
              <a:rPr lang="es-ES_tradnl" sz="1200" b="0" i="0" u="none" strike="noStrike" kern="1200" baseline="0" dirty="0" err="1" smtClean="0">
                <a:solidFill>
                  <a:schemeClr val="tx1"/>
                </a:solidFill>
                <a:latin typeface="+mn-lt"/>
                <a:ea typeface="+mn-ea"/>
                <a:cs typeface="+mn-cs"/>
              </a:rPr>
              <a:t>Cannabinoids</a:t>
            </a:r>
            <a:r>
              <a:rPr lang="es-ES_tradnl" sz="1200" b="0" i="0" u="none" strike="noStrike" kern="1200" baseline="0" dirty="0" smtClean="0">
                <a:solidFill>
                  <a:schemeClr val="tx1"/>
                </a:solidFill>
                <a:latin typeface="+mn-lt"/>
                <a:ea typeface="+mn-ea"/>
                <a:cs typeface="+mn-cs"/>
              </a:rPr>
              <a:t>: Medical </a:t>
            </a:r>
            <a:r>
              <a:rPr lang="es-ES_tradnl" sz="1200" b="0" i="0" u="none" strike="noStrike" kern="1200" baseline="0" dirty="0" err="1" smtClean="0">
                <a:solidFill>
                  <a:schemeClr val="tx1"/>
                </a:solidFill>
                <a:latin typeface="+mn-lt"/>
                <a:ea typeface="+mn-ea"/>
                <a:cs typeface="+mn-cs"/>
              </a:rPr>
              <a:t>implications</a:t>
            </a:r>
            <a:r>
              <a:rPr lang="es-ES_tradnl" sz="1200" b="0" i="0" u="none" strike="noStrike" kern="1200" baseline="0" dirty="0" smtClean="0">
                <a:solidFill>
                  <a:schemeClr val="tx1"/>
                </a:solidFill>
                <a:latin typeface="+mn-lt"/>
                <a:ea typeface="+mn-ea"/>
                <a:cs typeface="+mn-cs"/>
              </a:rPr>
              <a:t>. Ann </a:t>
            </a:r>
            <a:r>
              <a:rPr lang="es-ES_tradnl" sz="1200" b="0" i="0" u="none" strike="noStrike" kern="1200" baseline="0" dirty="0" err="1" smtClean="0">
                <a:solidFill>
                  <a:schemeClr val="tx1"/>
                </a:solidFill>
                <a:latin typeface="+mn-lt"/>
                <a:ea typeface="+mn-ea"/>
                <a:cs typeface="+mn-cs"/>
              </a:rPr>
              <a:t>Med</a:t>
            </a:r>
            <a:r>
              <a:rPr lang="es-ES_tradnl" sz="1200" b="0" i="0" u="none" strike="noStrike" kern="1200" baseline="0" dirty="0" smtClean="0">
                <a:solidFill>
                  <a:schemeClr val="tx1"/>
                </a:solidFill>
                <a:latin typeface="+mn-lt"/>
                <a:ea typeface="+mn-ea"/>
                <a:cs typeface="+mn-cs"/>
              </a:rPr>
              <a:t> 2016;48:128-141.</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Afsharimani</a:t>
            </a:r>
            <a:r>
              <a:rPr lang="es-ES_tradnl" sz="1200" b="0" i="0" u="none" strike="noStrike" kern="1200" baseline="0" dirty="0" smtClean="0">
                <a:solidFill>
                  <a:schemeClr val="tx1"/>
                </a:solidFill>
                <a:latin typeface="+mn-lt"/>
                <a:ea typeface="+mn-ea"/>
                <a:cs typeface="+mn-cs"/>
              </a:rPr>
              <a:t> B, </a:t>
            </a:r>
            <a:r>
              <a:rPr lang="es-ES_tradnl" sz="1200" b="0" i="0" u="none" strike="noStrike" kern="1200" baseline="0" dirty="0" err="1" smtClean="0">
                <a:solidFill>
                  <a:schemeClr val="tx1"/>
                </a:solidFill>
                <a:latin typeface="+mn-lt"/>
                <a:ea typeface="+mn-ea"/>
                <a:cs typeface="+mn-cs"/>
              </a:rPr>
              <a:t>Kindl</a:t>
            </a:r>
            <a:r>
              <a:rPr lang="es-ES_tradnl" sz="1200" b="0" i="0" u="none" strike="noStrike" kern="1200" baseline="0" dirty="0" smtClean="0">
                <a:solidFill>
                  <a:schemeClr val="tx1"/>
                </a:solidFill>
                <a:latin typeface="+mn-lt"/>
                <a:ea typeface="+mn-ea"/>
                <a:cs typeface="+mn-cs"/>
              </a:rPr>
              <a:t> K, </a:t>
            </a:r>
            <a:r>
              <a:rPr lang="es-ES_tradnl" sz="1200" b="0" i="0" u="none" strike="noStrike" kern="1200" baseline="0" dirty="0" err="1" smtClean="0">
                <a:solidFill>
                  <a:schemeClr val="tx1"/>
                </a:solidFill>
                <a:latin typeface="+mn-lt"/>
                <a:ea typeface="+mn-ea"/>
                <a:cs typeface="+mn-cs"/>
              </a:rPr>
              <a:t>Good</a:t>
            </a:r>
            <a:r>
              <a:rPr lang="es-ES_tradnl" sz="1200" b="0" i="0" u="none" strike="noStrike" kern="1200" baseline="0" dirty="0" smtClean="0">
                <a:solidFill>
                  <a:schemeClr val="tx1"/>
                </a:solidFill>
                <a:latin typeface="+mn-lt"/>
                <a:ea typeface="+mn-ea"/>
                <a:cs typeface="+mn-cs"/>
              </a:rPr>
              <a:t> P, Hardy J. </a:t>
            </a:r>
            <a:r>
              <a:rPr lang="es-ES_tradnl" sz="1200" b="0" i="0" u="none" strike="noStrike" kern="1200" baseline="0" dirty="0" err="1" smtClean="0">
                <a:solidFill>
                  <a:schemeClr val="tx1"/>
                </a:solidFill>
                <a:latin typeface="+mn-lt"/>
                <a:ea typeface="+mn-ea"/>
                <a:cs typeface="+mn-cs"/>
              </a:rPr>
              <a:t>Pharmacological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options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management</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refractory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pain-what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is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evidence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Support</a:t>
            </a:r>
            <a:endParaRPr lang="es-ES_tradnl" sz="1200" b="0" i="0" u="none" strike="noStrike" kern="1200" baseline="0" dirty="0" smtClean="0">
              <a:solidFill>
                <a:schemeClr val="tx1"/>
              </a:solidFill>
              <a:latin typeface="+mn-lt"/>
              <a:ea typeface="+mn-ea"/>
              <a:cs typeface="+mn-cs"/>
            </a:endParaRPr>
          </a:p>
          <a:p>
            <a:r>
              <a:rPr lang="ro-RO" sz="1200" b="0" i="0" u="none" strike="noStrike" kern="1200" baseline="0" dirty="0" smtClean="0">
                <a:solidFill>
                  <a:schemeClr val="tx1"/>
                </a:solidFill>
                <a:latin typeface="+mn-lt"/>
                <a:ea typeface="+mn-ea"/>
                <a:cs typeface="+mn-cs"/>
              </a:rPr>
              <a:t>Care Cancer 2015;23:1473-81.</a:t>
            </a:r>
            <a:endParaRPr lang="es-ES_tradnl" dirty="0"/>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45</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44549372"/>
      </p:ext>
    </p:extLst>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0" i="0" u="none" strike="noStrike" kern="1200" baseline="0" dirty="0" smtClean="0">
                <a:solidFill>
                  <a:schemeClr val="tx1"/>
                </a:solidFill>
                <a:latin typeface="+mn-lt"/>
                <a:ea typeface="+mn-ea"/>
                <a:cs typeface="+mn-cs"/>
              </a:rPr>
              <a:t>Existe también algún reporte de uso por vía SC con eficacia a dosis de 0,67 mg/kg/h en una media de 5 días como coadyuvante en pacientes refractarios</a:t>
            </a:r>
          </a:p>
          <a:p>
            <a:r>
              <a:rPr lang="es-ES_tradnl" sz="1200" b="0" i="0" u="none" strike="noStrike" kern="1200" baseline="0" dirty="0" smtClean="0">
                <a:solidFill>
                  <a:schemeClr val="tx1"/>
                </a:solidFill>
                <a:latin typeface="+mn-lt"/>
                <a:ea typeface="+mn-ea"/>
                <a:cs typeface="+mn-cs"/>
              </a:rPr>
              <a:t>a opioides29. Además existen líneas de investigación recientes que valoran su papel protector en la diseminación </a:t>
            </a:r>
            <a:r>
              <a:rPr lang="es-ES_tradnl" sz="1200" b="0" i="0" u="none" strike="noStrike" kern="1200" baseline="0" dirty="0" err="1" smtClean="0">
                <a:solidFill>
                  <a:schemeClr val="tx1"/>
                </a:solidFill>
                <a:latin typeface="+mn-lt"/>
                <a:ea typeface="+mn-ea"/>
                <a:cs typeface="+mn-cs"/>
              </a:rPr>
              <a:t>metastásica</a:t>
            </a:r>
            <a:r>
              <a:rPr lang="es-ES_tradnl" sz="1200" b="0" i="0" u="none" strike="noStrike" kern="1200" baseline="0" dirty="0" smtClean="0">
                <a:solidFill>
                  <a:schemeClr val="tx1"/>
                </a:solidFill>
                <a:latin typeface="+mn-lt"/>
                <a:ea typeface="+mn-ea"/>
                <a:cs typeface="+mn-cs"/>
              </a:rPr>
              <a:t>, especialmente preoperatoria o intraoperatoriamente30,31.Intervencionismo Un 20% de los pacientes con dolor oncológico a pesar de un correcto tratamiento tienen un dolor refractario que</a:t>
            </a:r>
          </a:p>
          <a:p>
            <a:r>
              <a:rPr lang="es-ES_tradnl" sz="1200" b="0" i="0" u="none" strike="noStrike" kern="1200" baseline="0" dirty="0" smtClean="0">
                <a:solidFill>
                  <a:schemeClr val="tx1"/>
                </a:solidFill>
                <a:latin typeface="+mn-lt"/>
                <a:ea typeface="+mn-ea"/>
                <a:cs typeface="+mn-cs"/>
              </a:rPr>
              <a:t>puede beneficiarse de diferentes técnicas intervencionistas.</a:t>
            </a:r>
            <a:endParaRPr lang="es-ES_tradnl" sz="1200" b="1" i="0" u="none" strike="noStrike" kern="1200" baseline="0" dirty="0" smtClean="0">
              <a:solidFill>
                <a:schemeClr val="tx1"/>
              </a:solidFill>
              <a:latin typeface="+mn-lt"/>
              <a:ea typeface="+mn-ea"/>
              <a:cs typeface="+mn-cs"/>
            </a:endParaRPr>
          </a:p>
          <a:p>
            <a:endParaRPr lang="es-ES_tradnl" sz="1200" b="1" i="0" u="none" strike="noStrike" kern="1200" baseline="0" dirty="0" smtClean="0">
              <a:solidFill>
                <a:schemeClr val="tx1"/>
              </a:solidFill>
              <a:latin typeface="+mn-lt"/>
              <a:ea typeface="+mn-ea"/>
              <a:cs typeface="+mn-cs"/>
            </a:endParaRPr>
          </a:p>
          <a:p>
            <a:r>
              <a:rPr lang="es-ES_tradnl" sz="1200" b="1" i="0" u="none" strike="noStrike" kern="1200" baseline="0" dirty="0" smtClean="0">
                <a:solidFill>
                  <a:schemeClr val="tx1"/>
                </a:solidFill>
                <a:latin typeface="+mn-lt"/>
                <a:ea typeface="+mn-ea"/>
                <a:cs typeface="+mn-cs"/>
              </a:rPr>
              <a:t>Bibliografía </a:t>
            </a:r>
          </a:p>
          <a:p>
            <a:endParaRPr lang="es-ES_tradnl" sz="1200" b="0" i="0" u="none" strike="noStrike" kern="1200" baseline="0" dirty="0" smtClean="0">
              <a:solidFill>
                <a:schemeClr val="tx1"/>
              </a:solidFill>
              <a:latin typeface="+mn-lt"/>
              <a:ea typeface="+mn-ea"/>
              <a:cs typeface="+mn-cs"/>
            </a:endParaRPr>
          </a:p>
          <a:p>
            <a:r>
              <a:rPr lang="es-ES_tradnl" sz="1200" b="1" i="0" u="none" strike="noStrike" kern="1200" baseline="0" dirty="0" smtClean="0">
                <a:solidFill>
                  <a:schemeClr val="tx1"/>
                </a:solidFill>
                <a:latin typeface="+mn-lt"/>
                <a:ea typeface="+mn-ea"/>
                <a:cs typeface="+mn-cs"/>
              </a:rPr>
              <a:t>•</a:t>
            </a:r>
            <a:r>
              <a:rPr lang="es-ES_tradnl" sz="1200" b="0" i="0" u="none" strike="noStrike" kern="1200" baseline="0" dirty="0" smtClean="0">
                <a:solidFill>
                  <a:schemeClr val="tx1"/>
                </a:solidFill>
                <a:latin typeface="+mn-lt"/>
                <a:ea typeface="+mn-ea"/>
                <a:cs typeface="+mn-cs"/>
              </a:rPr>
              <a:t> Wang HL, </a:t>
            </a:r>
            <a:r>
              <a:rPr lang="es-ES_tradnl" sz="1200" b="0" i="0" u="none" strike="noStrike" kern="1200" baseline="0" dirty="0" err="1" smtClean="0">
                <a:solidFill>
                  <a:schemeClr val="tx1"/>
                </a:solidFill>
                <a:latin typeface="+mn-lt"/>
                <a:ea typeface="+mn-ea"/>
                <a:cs typeface="+mn-cs"/>
              </a:rPr>
              <a:t>Yan</a:t>
            </a:r>
            <a:r>
              <a:rPr lang="es-ES_tradnl" sz="1200" b="0" i="0" u="none" strike="noStrike" kern="1200" baseline="0" dirty="0" smtClean="0">
                <a:solidFill>
                  <a:schemeClr val="tx1"/>
                </a:solidFill>
                <a:latin typeface="+mn-lt"/>
                <a:ea typeface="+mn-ea"/>
                <a:cs typeface="+mn-cs"/>
              </a:rPr>
              <a:t> HD, </a:t>
            </a:r>
            <a:r>
              <a:rPr lang="es-ES_tradnl" sz="1200" b="0" i="0" u="none" strike="noStrike" kern="1200" baseline="0" dirty="0" err="1" smtClean="0">
                <a:solidFill>
                  <a:schemeClr val="tx1"/>
                </a:solidFill>
                <a:latin typeface="+mn-lt"/>
                <a:ea typeface="+mn-ea"/>
                <a:cs typeface="+mn-cs"/>
              </a:rPr>
              <a:t>Liu</a:t>
            </a:r>
            <a:r>
              <a:rPr lang="es-ES_tradnl" sz="1200" b="0" i="0" u="none" strike="noStrike" kern="1200" baseline="0" dirty="0" smtClean="0">
                <a:solidFill>
                  <a:schemeClr val="tx1"/>
                </a:solidFill>
                <a:latin typeface="+mn-lt"/>
                <a:ea typeface="+mn-ea"/>
                <a:cs typeface="+mn-cs"/>
              </a:rPr>
              <a:t> YY, </a:t>
            </a:r>
            <a:r>
              <a:rPr lang="es-ES_tradnl" sz="1200" b="0" i="1" u="none" strike="noStrike" kern="1200" baseline="0" dirty="0" smtClean="0">
                <a:solidFill>
                  <a:schemeClr val="tx1"/>
                </a:solidFill>
                <a:latin typeface="+mn-lt"/>
                <a:ea typeface="+mn-ea"/>
                <a:cs typeface="+mn-cs"/>
              </a:rPr>
              <a:t>et al. </a:t>
            </a:r>
            <a:r>
              <a:rPr lang="es-ES_tradnl" sz="1200" b="0" i="0" u="none" strike="noStrike" kern="1200" baseline="0" dirty="0" err="1" smtClean="0">
                <a:solidFill>
                  <a:schemeClr val="tx1"/>
                </a:solidFill>
                <a:latin typeface="+mn-lt"/>
                <a:ea typeface="+mn-ea"/>
                <a:cs typeface="+mn-cs"/>
              </a:rPr>
              <a:t>Intraoperative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intravenous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lidocaine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exerts</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protective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effect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cell-mediated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immunity</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patients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undergoing</a:t>
            </a:r>
            <a:endParaRPr lang="es-ES_tradnl" sz="1200" b="0" i="0" u="none" strike="noStrike" kern="1200" baseline="0" dirty="0" smtClean="0">
              <a:solidFill>
                <a:schemeClr val="tx1"/>
              </a:solidFill>
              <a:latin typeface="+mn-lt"/>
              <a:ea typeface="+mn-ea"/>
              <a:cs typeface="+mn-cs"/>
            </a:endParaRPr>
          </a:p>
          <a:p>
            <a:r>
              <a:rPr lang="es-ES_tradnl" sz="1200" b="0" i="0" u="none" strike="noStrike" kern="1200" baseline="0" dirty="0" smtClean="0">
                <a:solidFill>
                  <a:schemeClr val="tx1"/>
                </a:solidFill>
                <a:latin typeface="+mn-lt"/>
                <a:ea typeface="+mn-ea"/>
                <a:cs typeface="+mn-cs"/>
              </a:rPr>
              <a:t>radical </a:t>
            </a:r>
            <a:r>
              <a:rPr lang="es-ES_tradnl" sz="1200" b="0" i="0" u="none" strike="noStrike" kern="1200" baseline="0" dirty="0" err="1" smtClean="0">
                <a:solidFill>
                  <a:schemeClr val="tx1"/>
                </a:solidFill>
                <a:latin typeface="+mn-lt"/>
                <a:ea typeface="+mn-ea"/>
                <a:cs typeface="+mn-cs"/>
              </a:rPr>
              <a:t>hysterectomy</a:t>
            </a:r>
            <a:r>
              <a:rPr lang="es-ES_tradnl" sz="1200" b="0" i="0" u="none" strike="noStrike" kern="1200" baseline="0" dirty="0" smtClean="0">
                <a:solidFill>
                  <a:schemeClr val="tx1"/>
                </a:solidFill>
                <a:latin typeface="+mn-lt"/>
                <a:ea typeface="+mn-ea"/>
                <a:cs typeface="+mn-cs"/>
              </a:rPr>
              <a:t>. Mol </a:t>
            </a:r>
            <a:r>
              <a:rPr lang="es-ES_tradnl" sz="1200" b="0" i="0" u="none" strike="noStrike" kern="1200" baseline="0" dirty="0" err="1" smtClean="0">
                <a:solidFill>
                  <a:schemeClr val="tx1"/>
                </a:solidFill>
                <a:latin typeface="+mn-lt"/>
                <a:ea typeface="+mn-ea"/>
                <a:cs typeface="+mn-cs"/>
              </a:rPr>
              <a:t>Med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Rep</a:t>
            </a:r>
            <a:r>
              <a:rPr lang="es-ES_tradnl" sz="1200" b="0" i="0" u="none" strike="noStrike" kern="1200" baseline="0" dirty="0" smtClean="0">
                <a:solidFill>
                  <a:schemeClr val="tx1"/>
                </a:solidFill>
                <a:latin typeface="+mn-lt"/>
                <a:ea typeface="+mn-ea"/>
                <a:cs typeface="+mn-cs"/>
              </a:rPr>
              <a:t> 2015;12:7039-44.</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Bundscherer</a:t>
            </a:r>
            <a:r>
              <a:rPr lang="es-ES_tradnl" sz="1200" b="0" i="0" u="none" strike="noStrike" kern="1200" baseline="0" dirty="0" smtClean="0">
                <a:solidFill>
                  <a:schemeClr val="tx1"/>
                </a:solidFill>
                <a:latin typeface="+mn-lt"/>
                <a:ea typeface="+mn-ea"/>
                <a:cs typeface="+mn-cs"/>
              </a:rPr>
              <a:t> AC, </a:t>
            </a:r>
            <a:r>
              <a:rPr lang="es-ES_tradnl" sz="1200" b="0" i="0" u="none" strike="noStrike" kern="1200" baseline="0" dirty="0" err="1" smtClean="0">
                <a:solidFill>
                  <a:schemeClr val="tx1"/>
                </a:solidFill>
                <a:latin typeface="+mn-lt"/>
                <a:ea typeface="+mn-ea"/>
                <a:cs typeface="+mn-cs"/>
              </a:rPr>
              <a:t>Malsy</a:t>
            </a:r>
            <a:r>
              <a:rPr lang="es-ES_tradnl" sz="1200" b="0" i="0" u="none" strike="noStrike" kern="1200" baseline="0" dirty="0" smtClean="0">
                <a:solidFill>
                  <a:schemeClr val="tx1"/>
                </a:solidFill>
                <a:latin typeface="+mn-lt"/>
                <a:ea typeface="+mn-ea"/>
                <a:cs typeface="+mn-cs"/>
              </a:rPr>
              <a:t> M, </a:t>
            </a:r>
            <a:r>
              <a:rPr lang="es-ES_tradnl" sz="1200" b="0" i="0" u="none" strike="noStrike" kern="1200" baseline="0" dirty="0" err="1" smtClean="0">
                <a:solidFill>
                  <a:schemeClr val="tx1"/>
                </a:solidFill>
                <a:latin typeface="+mn-lt"/>
                <a:ea typeface="+mn-ea"/>
                <a:cs typeface="+mn-cs"/>
              </a:rPr>
              <a:t>Bitzinger</a:t>
            </a:r>
            <a:r>
              <a:rPr lang="es-ES_tradnl" sz="1200" b="0" i="0" u="none" strike="noStrike" kern="1200" baseline="0" dirty="0" smtClean="0">
                <a:solidFill>
                  <a:schemeClr val="tx1"/>
                </a:solidFill>
                <a:latin typeface="+mn-lt"/>
                <a:ea typeface="+mn-ea"/>
                <a:cs typeface="+mn-cs"/>
              </a:rPr>
              <a:t> D, </a:t>
            </a:r>
            <a:r>
              <a:rPr lang="es-ES_tradnl" sz="1200" b="0" i="0" u="none" strike="noStrike" kern="1200" baseline="0" dirty="0" err="1" smtClean="0">
                <a:solidFill>
                  <a:schemeClr val="tx1"/>
                </a:solidFill>
                <a:latin typeface="+mn-lt"/>
                <a:ea typeface="+mn-ea"/>
                <a:cs typeface="+mn-cs"/>
              </a:rPr>
              <a:t>Wiese</a:t>
            </a:r>
            <a:r>
              <a:rPr lang="es-ES_tradnl" sz="1200" b="0" i="0" u="none" strike="noStrike" kern="1200" baseline="0" dirty="0" smtClean="0">
                <a:solidFill>
                  <a:schemeClr val="tx1"/>
                </a:solidFill>
                <a:latin typeface="+mn-lt"/>
                <a:ea typeface="+mn-ea"/>
                <a:cs typeface="+mn-cs"/>
              </a:rPr>
              <a:t> CH, </a:t>
            </a:r>
            <a:r>
              <a:rPr lang="es-ES_tradnl" sz="1200" b="0" i="0" u="none" strike="noStrike" kern="1200" baseline="0" dirty="0" err="1" smtClean="0">
                <a:solidFill>
                  <a:schemeClr val="tx1"/>
                </a:solidFill>
                <a:latin typeface="+mn-lt"/>
                <a:ea typeface="+mn-ea"/>
                <a:cs typeface="+mn-cs"/>
              </a:rPr>
              <a:t>Gruber</a:t>
            </a:r>
            <a:r>
              <a:rPr lang="es-ES_tradnl" sz="1200" b="0" i="0" u="none" strike="noStrike" kern="1200" baseline="0" dirty="0" smtClean="0">
                <a:solidFill>
                  <a:schemeClr val="tx1"/>
                </a:solidFill>
                <a:latin typeface="+mn-lt"/>
                <a:ea typeface="+mn-ea"/>
                <a:cs typeface="+mn-cs"/>
              </a:rPr>
              <a:t> MA, Graf BM. </a:t>
            </a:r>
            <a:r>
              <a:rPr lang="es-ES_tradnl" sz="1200" b="0" i="0" u="none" strike="noStrike" kern="1200" baseline="0" dirty="0" err="1" smtClean="0">
                <a:solidFill>
                  <a:schemeClr val="tx1"/>
                </a:solidFill>
                <a:latin typeface="+mn-lt"/>
                <a:ea typeface="+mn-ea"/>
                <a:cs typeface="+mn-cs"/>
              </a:rPr>
              <a:t>Effects</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Lidocaine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a:t>
            </a:r>
            <a:r>
              <a:rPr lang="es-ES_tradnl" sz="1200" b="0" i="0" u="none" strike="noStrike" kern="1200" baseline="0" dirty="0" smtClean="0">
                <a:solidFill>
                  <a:schemeClr val="tx1"/>
                </a:solidFill>
                <a:latin typeface="+mn-lt"/>
                <a:ea typeface="+mn-ea"/>
                <a:cs typeface="+mn-cs"/>
              </a:rPr>
              <a:t> HT-29 and SW480 Colon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Cells</a:t>
            </a:r>
            <a:r>
              <a:rPr lang="es-ES_tradnl" sz="1200" b="0" i="0" u="none" strike="noStrike" kern="1200" baseline="0" dirty="0" smtClean="0">
                <a:solidFill>
                  <a:schemeClr val="tx1"/>
                </a:solidFill>
                <a:latin typeface="+mn-lt"/>
                <a:ea typeface="+mn-ea"/>
                <a:cs typeface="+mn-cs"/>
              </a:rPr>
              <a:t> In Vitro.</a:t>
            </a:r>
          </a:p>
          <a:p>
            <a:r>
              <a:rPr lang="de-DE" sz="1200" b="0" i="0" u="none" strike="noStrike" kern="1200" baseline="0" dirty="0" err="1" smtClean="0">
                <a:solidFill>
                  <a:schemeClr val="tx1"/>
                </a:solidFill>
                <a:latin typeface="+mn-lt"/>
                <a:ea typeface="+mn-ea"/>
                <a:cs typeface="+mn-cs"/>
              </a:rPr>
              <a:t>Anticancer</a:t>
            </a:r>
            <a:r>
              <a:rPr lang="de-DE" sz="1200" b="0" i="0" u="none" strike="noStrike" kern="1200" baseline="0" dirty="0" smtClean="0">
                <a:solidFill>
                  <a:schemeClr val="tx1"/>
                </a:solidFill>
                <a:latin typeface="+mn-lt"/>
                <a:ea typeface="+mn-ea"/>
                <a:cs typeface="+mn-cs"/>
              </a:rPr>
              <a:t> Res 2017;37:1941-45.</a:t>
            </a:r>
            <a:endParaRPr lang="es-ES_tradnl" dirty="0"/>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46</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44549372"/>
      </p:ext>
    </p:extLst>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1" i="0" u="none" strike="noStrike" kern="1200" baseline="0" dirty="0" smtClean="0">
                <a:solidFill>
                  <a:schemeClr val="tx1"/>
                </a:solidFill>
                <a:latin typeface="+mn-lt"/>
                <a:ea typeface="+mn-ea"/>
                <a:cs typeface="+mn-cs"/>
              </a:rPr>
              <a:t>Bibliografía </a:t>
            </a:r>
            <a:endParaRPr lang="es-ES_tradnl" sz="1200" b="0" i="0" u="none" strike="noStrike" kern="1200" baseline="0" dirty="0" smtClean="0">
              <a:solidFill>
                <a:schemeClr val="tx1"/>
              </a:solidFill>
              <a:latin typeface="+mn-lt"/>
              <a:ea typeface="+mn-ea"/>
              <a:cs typeface="+mn-cs"/>
            </a:endParaRPr>
          </a:p>
          <a:p>
            <a:endParaRPr lang="es-ES_tradnl" sz="1200" b="1" i="0" u="none" strike="noStrike" kern="1200" baseline="0" dirty="0" smtClean="0">
              <a:solidFill>
                <a:schemeClr val="tx1"/>
              </a:solidFill>
              <a:latin typeface="+mn-lt"/>
              <a:ea typeface="+mn-ea"/>
              <a:cs typeface="+mn-cs"/>
            </a:endParaRP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Manchchikanti</a:t>
            </a:r>
            <a:r>
              <a:rPr lang="es-ES_tradnl" sz="1200" b="0" i="0" u="none" strike="noStrike" kern="1200" baseline="0" dirty="0" smtClean="0">
                <a:solidFill>
                  <a:schemeClr val="tx1"/>
                </a:solidFill>
                <a:latin typeface="+mn-lt"/>
                <a:ea typeface="+mn-ea"/>
                <a:cs typeface="+mn-cs"/>
              </a:rPr>
              <a:t> L, Singh V, </a:t>
            </a:r>
            <a:r>
              <a:rPr lang="es-ES_tradnl" sz="1200" b="0" i="0" u="none" strike="noStrike" kern="1200" baseline="0" dirty="0" err="1" smtClean="0">
                <a:solidFill>
                  <a:schemeClr val="tx1"/>
                </a:solidFill>
                <a:latin typeface="+mn-lt"/>
                <a:ea typeface="+mn-ea"/>
                <a:cs typeface="+mn-cs"/>
              </a:rPr>
              <a:t>Kloth</a:t>
            </a:r>
            <a:r>
              <a:rPr lang="es-ES_tradnl" sz="1200" b="0" i="0" u="none" strike="noStrike" kern="1200" baseline="0" dirty="0" smtClean="0">
                <a:solidFill>
                  <a:schemeClr val="tx1"/>
                </a:solidFill>
                <a:latin typeface="+mn-lt"/>
                <a:ea typeface="+mn-ea"/>
                <a:cs typeface="+mn-cs"/>
              </a:rPr>
              <a:t> D, </a:t>
            </a:r>
            <a:r>
              <a:rPr lang="es-ES_tradnl" sz="1200" b="0" i="1" u="none" strike="noStrike" kern="1200" baseline="0" dirty="0" smtClean="0">
                <a:solidFill>
                  <a:schemeClr val="tx1"/>
                </a:solidFill>
                <a:latin typeface="+mn-lt"/>
                <a:ea typeface="+mn-ea"/>
                <a:cs typeface="+mn-cs"/>
              </a:rPr>
              <a:t>et 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Interventional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techniques</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management</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chronic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Physician</a:t>
            </a:r>
            <a:r>
              <a:rPr lang="es-ES_tradnl" sz="1200" b="0" i="0" u="none" strike="noStrike" kern="1200" baseline="0" dirty="0" smtClean="0">
                <a:solidFill>
                  <a:schemeClr val="tx1"/>
                </a:solidFill>
                <a:latin typeface="+mn-lt"/>
                <a:ea typeface="+mn-ea"/>
                <a:cs typeface="+mn-cs"/>
              </a:rPr>
              <a:t> 2001;4:24-98.</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Ashburn</a:t>
            </a:r>
            <a:r>
              <a:rPr lang="es-ES_tradnl" sz="1200" b="0" i="0" u="none" strike="noStrike" kern="1200" baseline="0" dirty="0" smtClean="0">
                <a:solidFill>
                  <a:schemeClr val="tx1"/>
                </a:solidFill>
                <a:latin typeface="+mn-lt"/>
                <a:ea typeface="+mn-ea"/>
                <a:cs typeface="+mn-cs"/>
              </a:rPr>
              <a:t> MA, </a:t>
            </a:r>
            <a:r>
              <a:rPr lang="es-ES_tradnl" sz="1200" b="0" i="0" u="none" strike="noStrike" kern="1200" baseline="0" dirty="0" err="1" smtClean="0">
                <a:solidFill>
                  <a:schemeClr val="tx1"/>
                </a:solidFill>
                <a:latin typeface="+mn-lt"/>
                <a:ea typeface="+mn-ea"/>
                <a:cs typeface="+mn-cs"/>
              </a:rPr>
              <a:t>Staats</a:t>
            </a:r>
            <a:r>
              <a:rPr lang="es-ES_tradnl" sz="1200" b="0" i="0" u="none" strike="noStrike" kern="1200" baseline="0" dirty="0" smtClean="0">
                <a:solidFill>
                  <a:schemeClr val="tx1"/>
                </a:solidFill>
                <a:latin typeface="+mn-lt"/>
                <a:ea typeface="+mn-ea"/>
                <a:cs typeface="+mn-cs"/>
              </a:rPr>
              <a:t> PS. Management of </a:t>
            </a:r>
            <a:r>
              <a:rPr lang="es-ES_tradnl" sz="1200" b="0" i="0" u="none" strike="noStrike" kern="1200" baseline="0" dirty="0" err="1" smtClean="0">
                <a:solidFill>
                  <a:schemeClr val="tx1"/>
                </a:solidFill>
                <a:latin typeface="+mn-lt"/>
                <a:ea typeface="+mn-ea"/>
                <a:cs typeface="+mn-cs"/>
              </a:rPr>
              <a:t>chronic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Lancet</a:t>
            </a:r>
            <a:r>
              <a:rPr lang="es-ES_tradnl" sz="1200" b="0" i="0" u="none" strike="noStrike" kern="1200" baseline="0" dirty="0" smtClean="0">
                <a:solidFill>
                  <a:schemeClr val="tx1"/>
                </a:solidFill>
                <a:latin typeface="+mn-lt"/>
                <a:ea typeface="+mn-ea"/>
                <a:cs typeface="+mn-cs"/>
              </a:rPr>
              <a:t> 1999;29: 353:1865-69.</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Gulati</a:t>
            </a:r>
            <a:r>
              <a:rPr lang="es-ES_tradnl" sz="1200" b="0" i="0" u="none" strike="noStrike" kern="1200" baseline="0" dirty="0" smtClean="0">
                <a:solidFill>
                  <a:schemeClr val="tx1"/>
                </a:solidFill>
                <a:latin typeface="+mn-lt"/>
                <a:ea typeface="+mn-ea"/>
                <a:cs typeface="+mn-cs"/>
              </a:rPr>
              <a:t> A1, </a:t>
            </a:r>
            <a:r>
              <a:rPr lang="es-ES_tradnl" sz="1200" b="0" i="0" u="none" strike="noStrike" kern="1200" baseline="0" dirty="0" err="1" smtClean="0">
                <a:solidFill>
                  <a:schemeClr val="tx1"/>
                </a:solidFill>
                <a:latin typeface="+mn-lt"/>
                <a:ea typeface="+mn-ea"/>
                <a:cs typeface="+mn-cs"/>
              </a:rPr>
              <a:t>Joshi</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Baqai</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An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overview</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treatment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strategies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focus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interventional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strategies</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techniques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Manag</a:t>
            </a:r>
            <a:r>
              <a:rPr lang="es-ES_tradnl" sz="1200" b="0" i="0" u="none" strike="noStrike" kern="1200" baseline="0" dirty="0" smtClean="0">
                <a:solidFill>
                  <a:schemeClr val="tx1"/>
                </a:solidFill>
                <a:latin typeface="+mn-lt"/>
                <a:ea typeface="+mn-ea"/>
                <a:cs typeface="+mn-cs"/>
              </a:rPr>
              <a:t> 2012;2:569-80.. </a:t>
            </a:r>
            <a:endParaRPr lang="es-ES_tradnl" dirty="0"/>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48</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44549372"/>
      </p:ext>
    </p:extLst>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1" i="0" u="none" strike="noStrike" kern="1200" baseline="0" dirty="0" smtClean="0">
                <a:solidFill>
                  <a:schemeClr val="tx1"/>
                </a:solidFill>
                <a:latin typeface="+mn-lt"/>
                <a:ea typeface="+mn-ea"/>
                <a:cs typeface="+mn-cs"/>
              </a:rPr>
              <a:t>Bibliografía </a:t>
            </a:r>
            <a:endParaRPr lang="es-ES_tradnl" sz="1200" b="0" i="0" u="none" strike="noStrike" kern="1200" baseline="0" dirty="0" smtClean="0">
              <a:solidFill>
                <a:schemeClr val="tx1"/>
              </a:solidFill>
              <a:latin typeface="+mn-lt"/>
              <a:ea typeface="+mn-ea"/>
              <a:cs typeface="+mn-cs"/>
            </a:endParaRPr>
          </a:p>
          <a:p>
            <a:endParaRPr lang="es-ES_tradnl" sz="1200" b="1" i="0" u="none" strike="noStrike" kern="1200" baseline="0" dirty="0" smtClean="0">
              <a:solidFill>
                <a:schemeClr val="tx1"/>
              </a:solidFill>
              <a:latin typeface="+mn-lt"/>
              <a:ea typeface="+mn-ea"/>
              <a:cs typeface="+mn-cs"/>
            </a:endParaRP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smtClean="0">
                <a:solidFill>
                  <a:schemeClr val="tx1"/>
                </a:solidFill>
                <a:latin typeface="+mn-lt"/>
                <a:ea typeface="+mn-ea"/>
                <a:cs typeface="+mn-cs"/>
              </a:rPr>
              <a:t>Raphael J, </a:t>
            </a:r>
            <a:r>
              <a:rPr lang="es-ES_tradnl" sz="1200" b="0" i="0" u="none" strike="noStrike" kern="1200" baseline="0" dirty="0" err="1" smtClean="0">
                <a:solidFill>
                  <a:schemeClr val="tx1"/>
                </a:solidFill>
                <a:latin typeface="+mn-lt"/>
                <a:ea typeface="+mn-ea"/>
                <a:cs typeface="+mn-cs"/>
              </a:rPr>
              <a:t>Hester</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Ahmedzai</a:t>
            </a:r>
            <a:r>
              <a:rPr lang="es-ES_tradnl" sz="1200" b="0" i="0" u="none" strike="noStrike" kern="1200" baseline="0" dirty="0" smtClean="0">
                <a:solidFill>
                  <a:schemeClr val="tx1"/>
                </a:solidFill>
                <a:latin typeface="+mn-lt"/>
                <a:ea typeface="+mn-ea"/>
                <a:cs typeface="+mn-cs"/>
              </a:rPr>
              <a:t> S, </a:t>
            </a:r>
            <a:r>
              <a:rPr lang="es-ES_tradnl" sz="1200" b="0" i="1" u="none" strike="noStrike" kern="1200" baseline="0" dirty="0" smtClean="0">
                <a:solidFill>
                  <a:schemeClr val="tx1"/>
                </a:solidFill>
                <a:latin typeface="+mn-lt"/>
                <a:ea typeface="+mn-ea"/>
                <a:cs typeface="+mn-cs"/>
              </a:rPr>
              <a:t>et 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part</a:t>
            </a:r>
            <a:r>
              <a:rPr lang="es-ES_tradnl" sz="1200" b="0" i="0" u="none" strike="noStrike" kern="1200" baseline="0" dirty="0" smtClean="0">
                <a:solidFill>
                  <a:schemeClr val="tx1"/>
                </a:solidFill>
                <a:latin typeface="+mn-lt"/>
                <a:ea typeface="+mn-ea"/>
                <a:cs typeface="+mn-cs"/>
              </a:rPr>
              <a:t> 2: </a:t>
            </a:r>
            <a:r>
              <a:rPr lang="es-ES_tradnl" sz="1200" b="0" i="0" u="none" strike="noStrike" kern="1200" baseline="0" dirty="0" err="1" smtClean="0">
                <a:solidFill>
                  <a:schemeClr val="tx1"/>
                </a:solidFill>
                <a:latin typeface="+mn-lt"/>
                <a:ea typeface="+mn-ea"/>
                <a:cs typeface="+mn-cs"/>
              </a:rPr>
              <a:t>physical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interventional</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complimentary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therapies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management</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community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acute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treatment-related</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complex</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perspective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from</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British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Society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endorsed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by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UK </a:t>
            </a:r>
            <a:r>
              <a:rPr lang="es-ES_tradnl" sz="1200" b="0" i="0" u="none" strike="noStrike" kern="1200" baseline="0" dirty="0" err="1" smtClean="0">
                <a:solidFill>
                  <a:schemeClr val="tx1"/>
                </a:solidFill>
                <a:latin typeface="+mn-lt"/>
                <a:ea typeface="+mn-ea"/>
                <a:cs typeface="+mn-cs"/>
              </a:rPr>
              <a:t>Association</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Palliative</a:t>
            </a:r>
            <a:r>
              <a:rPr lang="es-ES_tradnl" sz="1200" b="0" i="0" u="none" strike="noStrike" kern="1200" baseline="0" dirty="0" smtClean="0">
                <a:solidFill>
                  <a:schemeClr val="tx1"/>
                </a:solidFill>
                <a:latin typeface="+mn-lt"/>
                <a:ea typeface="+mn-ea"/>
                <a:cs typeface="+mn-cs"/>
              </a:rPr>
              <a:t> Medicine and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Royal </a:t>
            </a:r>
            <a:r>
              <a:rPr lang="es-ES_tradnl" sz="1200" b="0" i="0" u="none" strike="noStrike" kern="1200" baseline="0" dirty="0" err="1" smtClean="0">
                <a:solidFill>
                  <a:schemeClr val="tx1"/>
                </a:solidFill>
                <a:latin typeface="+mn-lt"/>
                <a:ea typeface="+mn-ea"/>
                <a:cs typeface="+mn-cs"/>
              </a:rPr>
              <a:t>College</a:t>
            </a:r>
            <a:r>
              <a:rPr lang="es-ES_tradnl" sz="1200" b="0" i="0" u="none" strike="noStrike" kern="1200" baseline="0" dirty="0" smtClean="0">
                <a:solidFill>
                  <a:schemeClr val="tx1"/>
                </a:solidFill>
                <a:latin typeface="+mn-lt"/>
                <a:ea typeface="+mn-ea"/>
                <a:cs typeface="+mn-cs"/>
              </a:rPr>
              <a:t> of General </a:t>
            </a:r>
            <a:r>
              <a:rPr lang="es-ES_tradnl" sz="1200" b="0" i="0" u="none" strike="noStrike" kern="1200" baseline="0" dirty="0" err="1" smtClean="0">
                <a:solidFill>
                  <a:schemeClr val="tx1"/>
                </a:solidFill>
                <a:latin typeface="+mn-lt"/>
                <a:ea typeface="+mn-ea"/>
                <a:cs typeface="+mn-cs"/>
              </a:rPr>
              <a:t>Practitioners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Med</a:t>
            </a:r>
            <a:r>
              <a:rPr lang="es-ES_tradnl" sz="1200" b="0" i="0" u="none" strike="noStrike" kern="1200" baseline="0" dirty="0" smtClean="0">
                <a:solidFill>
                  <a:schemeClr val="tx1"/>
                </a:solidFill>
                <a:latin typeface="+mn-lt"/>
                <a:ea typeface="+mn-ea"/>
                <a:cs typeface="+mn-cs"/>
              </a:rPr>
              <a:t> 2010;11:872-96.</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Sindt</a:t>
            </a:r>
            <a:r>
              <a:rPr lang="es-ES_tradnl" sz="1200" b="0" i="0" u="none" strike="noStrike" kern="1200" baseline="0" dirty="0" smtClean="0">
                <a:solidFill>
                  <a:schemeClr val="tx1"/>
                </a:solidFill>
                <a:latin typeface="+mn-lt"/>
                <a:ea typeface="+mn-ea"/>
                <a:cs typeface="+mn-cs"/>
              </a:rPr>
              <a:t> JE, </a:t>
            </a:r>
            <a:r>
              <a:rPr lang="es-ES_tradnl" sz="1200" b="0" i="0" u="none" strike="noStrike" kern="1200" baseline="0" dirty="0" err="1" smtClean="0">
                <a:solidFill>
                  <a:schemeClr val="tx1"/>
                </a:solidFill>
                <a:latin typeface="+mn-lt"/>
                <a:ea typeface="+mn-ea"/>
                <a:cs typeface="+mn-cs"/>
              </a:rPr>
              <a:t>Brogan</a:t>
            </a:r>
            <a:r>
              <a:rPr lang="es-ES_tradnl" sz="1200" b="0" i="0" u="none" strike="noStrike" kern="1200" baseline="0" dirty="0" smtClean="0">
                <a:solidFill>
                  <a:schemeClr val="tx1"/>
                </a:solidFill>
                <a:latin typeface="+mn-lt"/>
                <a:ea typeface="+mn-ea"/>
                <a:cs typeface="+mn-cs"/>
              </a:rPr>
              <a:t> SE. </a:t>
            </a:r>
            <a:r>
              <a:rPr lang="es-ES_tradnl" sz="1200" b="0" i="0" u="none" strike="noStrike" kern="1200" baseline="0" dirty="0" err="1" smtClean="0">
                <a:solidFill>
                  <a:schemeClr val="tx1"/>
                </a:solidFill>
                <a:latin typeface="+mn-lt"/>
                <a:ea typeface="+mn-ea"/>
                <a:cs typeface="+mn-cs"/>
              </a:rPr>
              <a:t>Interventional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Treatments</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Anesthesiol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Clin</a:t>
            </a:r>
            <a:r>
              <a:rPr lang="es-ES_tradnl" sz="1200" b="0" i="0" u="none" strike="noStrike" kern="1200" baseline="0" dirty="0" smtClean="0">
                <a:solidFill>
                  <a:schemeClr val="tx1"/>
                </a:solidFill>
                <a:latin typeface="+mn-lt"/>
                <a:ea typeface="+mn-ea"/>
                <a:cs typeface="+mn-cs"/>
              </a:rPr>
              <a:t>. 2016;34:317-39.</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Birthi</a:t>
            </a:r>
            <a:r>
              <a:rPr lang="es-ES_tradnl" sz="1200" b="0" i="0" u="none" strike="noStrike" kern="1200" baseline="0" dirty="0" smtClean="0">
                <a:solidFill>
                  <a:schemeClr val="tx1"/>
                </a:solidFill>
                <a:latin typeface="+mn-lt"/>
                <a:ea typeface="+mn-ea"/>
                <a:cs typeface="+mn-cs"/>
              </a:rPr>
              <a:t> P, </a:t>
            </a:r>
            <a:r>
              <a:rPr lang="es-ES_tradnl" sz="1200" b="0" i="0" u="none" strike="noStrike" kern="1200" baseline="0" dirty="0" err="1" smtClean="0">
                <a:solidFill>
                  <a:schemeClr val="tx1"/>
                </a:solidFill>
                <a:latin typeface="+mn-lt"/>
                <a:ea typeface="+mn-ea"/>
                <a:cs typeface="+mn-cs"/>
              </a:rPr>
              <a:t>Sloan</a:t>
            </a:r>
            <a:r>
              <a:rPr lang="es-ES_tradnl" sz="1200" b="0" i="0" u="none" strike="noStrike" kern="1200" baseline="0" dirty="0" smtClean="0">
                <a:solidFill>
                  <a:schemeClr val="tx1"/>
                </a:solidFill>
                <a:latin typeface="+mn-lt"/>
                <a:ea typeface="+mn-ea"/>
                <a:cs typeface="+mn-cs"/>
              </a:rPr>
              <a:t> P. </a:t>
            </a:r>
            <a:r>
              <a:rPr lang="es-ES_tradnl" sz="1200" b="0" i="0" u="none" strike="noStrike" kern="1200" baseline="0" dirty="0" err="1" smtClean="0">
                <a:solidFill>
                  <a:schemeClr val="tx1"/>
                </a:solidFill>
                <a:latin typeface="+mn-lt"/>
                <a:ea typeface="+mn-ea"/>
                <a:cs typeface="+mn-cs"/>
              </a:rPr>
              <a:t>Interventional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treatment</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refractory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J. 2013;19:390-6.</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Moeschler</a:t>
            </a:r>
            <a:r>
              <a:rPr lang="es-ES_tradnl" sz="1200" b="0" i="0" u="none" strike="noStrike" kern="1200" baseline="0" dirty="0" smtClean="0">
                <a:solidFill>
                  <a:schemeClr val="tx1"/>
                </a:solidFill>
                <a:latin typeface="+mn-lt"/>
                <a:ea typeface="+mn-ea"/>
                <a:cs typeface="+mn-cs"/>
              </a:rPr>
              <a:t> SM1, </a:t>
            </a:r>
            <a:r>
              <a:rPr lang="es-ES_tradnl" sz="1200" b="0" i="0" u="none" strike="noStrike" kern="1200" baseline="0" dirty="0" err="1" smtClean="0">
                <a:solidFill>
                  <a:schemeClr val="tx1"/>
                </a:solidFill>
                <a:latin typeface="+mn-lt"/>
                <a:ea typeface="+mn-ea"/>
                <a:cs typeface="+mn-cs"/>
              </a:rPr>
              <a:t>Rosenberg</a:t>
            </a:r>
            <a:r>
              <a:rPr lang="es-ES_tradnl" sz="1200" b="0" i="0" u="none" strike="noStrike" kern="1200" baseline="0" dirty="0" smtClean="0">
                <a:solidFill>
                  <a:schemeClr val="tx1"/>
                </a:solidFill>
                <a:latin typeface="+mn-lt"/>
                <a:ea typeface="+mn-ea"/>
                <a:cs typeface="+mn-cs"/>
              </a:rPr>
              <a:t> C, </a:t>
            </a:r>
            <a:r>
              <a:rPr lang="es-ES_tradnl" sz="1200" b="0" i="0" u="none" strike="noStrike" kern="1200" baseline="0" dirty="0" err="1" smtClean="0">
                <a:solidFill>
                  <a:schemeClr val="tx1"/>
                </a:solidFill>
                <a:latin typeface="+mn-lt"/>
                <a:ea typeface="+mn-ea"/>
                <a:cs typeface="+mn-cs"/>
              </a:rPr>
              <a:t>Trainor</a:t>
            </a:r>
            <a:r>
              <a:rPr lang="es-ES_tradnl" sz="1200" b="0" i="0" u="none" strike="noStrike" kern="1200" baseline="0" dirty="0" smtClean="0">
                <a:solidFill>
                  <a:schemeClr val="tx1"/>
                </a:solidFill>
                <a:latin typeface="+mn-lt"/>
                <a:ea typeface="+mn-ea"/>
                <a:cs typeface="+mn-cs"/>
              </a:rPr>
              <a:t> D, Rho RH, </a:t>
            </a:r>
            <a:r>
              <a:rPr lang="es-ES_tradnl" sz="1200" b="0" i="0" u="none" strike="noStrike" kern="1200" baseline="0" dirty="0" err="1" smtClean="0">
                <a:solidFill>
                  <a:schemeClr val="tx1"/>
                </a:solidFill>
                <a:latin typeface="+mn-lt"/>
                <a:ea typeface="+mn-ea"/>
                <a:cs typeface="+mn-cs"/>
              </a:rPr>
              <a:t>Mauck</a:t>
            </a:r>
            <a:r>
              <a:rPr lang="es-ES_tradnl" sz="1200" b="0" i="0" u="none" strike="noStrike" kern="1200" baseline="0" dirty="0" smtClean="0">
                <a:solidFill>
                  <a:schemeClr val="tx1"/>
                </a:solidFill>
                <a:latin typeface="+mn-lt"/>
                <a:ea typeface="+mn-ea"/>
                <a:cs typeface="+mn-cs"/>
              </a:rPr>
              <a:t> WD. </a:t>
            </a:r>
            <a:r>
              <a:rPr lang="es-ES_tradnl" sz="1200" b="0" i="0" u="none" strike="noStrike" kern="1200" baseline="0" dirty="0" err="1" smtClean="0">
                <a:solidFill>
                  <a:schemeClr val="tx1"/>
                </a:solidFill>
                <a:latin typeface="+mn-lt"/>
                <a:ea typeface="+mn-ea"/>
                <a:cs typeface="+mn-cs"/>
              </a:rPr>
              <a:t>Interventional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modalities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to</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treat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cancer-related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Hosp</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Pract</a:t>
            </a:r>
            <a:r>
              <a:rPr lang="es-ES_tradnl" sz="1200" b="0" i="0" u="none" strike="noStrike" kern="1200" baseline="0" dirty="0" smtClean="0">
                <a:solidFill>
                  <a:schemeClr val="tx1"/>
                </a:solidFill>
                <a:latin typeface="+mn-lt"/>
                <a:ea typeface="+mn-ea"/>
                <a:cs typeface="+mn-cs"/>
              </a:rPr>
              <a:t> 2014;42:14-23.</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smtClean="0">
                <a:solidFill>
                  <a:schemeClr val="tx1"/>
                </a:solidFill>
                <a:latin typeface="+mn-lt"/>
                <a:ea typeface="+mn-ea"/>
                <a:cs typeface="+mn-cs"/>
              </a:rPr>
              <a:t>Burton AW, Fine PG, </a:t>
            </a:r>
            <a:r>
              <a:rPr lang="es-ES_tradnl" sz="1200" b="0" i="0" u="none" strike="noStrike" kern="1200" baseline="0" dirty="0" err="1" smtClean="0">
                <a:solidFill>
                  <a:schemeClr val="tx1"/>
                </a:solidFill>
                <a:latin typeface="+mn-lt"/>
                <a:ea typeface="+mn-ea"/>
                <a:cs typeface="+mn-cs"/>
              </a:rPr>
              <a:t>Passik</a:t>
            </a:r>
            <a:r>
              <a:rPr lang="es-ES_tradnl" sz="1200" b="0" i="0" u="none" strike="noStrike" kern="1200" baseline="0" dirty="0" smtClean="0">
                <a:solidFill>
                  <a:schemeClr val="tx1"/>
                </a:solidFill>
                <a:latin typeface="+mn-lt"/>
                <a:ea typeface="+mn-ea"/>
                <a:cs typeface="+mn-cs"/>
              </a:rPr>
              <a:t> SD. </a:t>
            </a:r>
            <a:r>
              <a:rPr lang="es-ES_tradnl" sz="1200" b="0" i="0" u="none" strike="noStrike" kern="1200" baseline="0" dirty="0" err="1" smtClean="0">
                <a:solidFill>
                  <a:schemeClr val="tx1"/>
                </a:solidFill>
                <a:latin typeface="+mn-lt"/>
                <a:ea typeface="+mn-ea"/>
                <a:cs typeface="+mn-cs"/>
              </a:rPr>
              <a:t>Transformation</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acute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to</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chronic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syndromes</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Support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Oncol</a:t>
            </a:r>
            <a:r>
              <a:rPr lang="es-ES_tradnl" sz="1200" b="0" i="0" u="none" strike="noStrike" kern="1200" baseline="0" dirty="0" smtClean="0">
                <a:solidFill>
                  <a:schemeClr val="tx1"/>
                </a:solidFill>
                <a:latin typeface="+mn-lt"/>
                <a:ea typeface="+mn-ea"/>
                <a:cs typeface="+mn-cs"/>
              </a:rPr>
              <a:t> 2012;10:89-95.</a:t>
            </a:r>
            <a:endParaRPr lang="es-ES_tradnl" dirty="0"/>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49</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44549372"/>
      </p:ext>
    </p:extLst>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S_tradnl" sz="1200" b="1" i="0" u="none" strike="noStrike" kern="1200" baseline="0" dirty="0" smtClean="0">
                <a:solidFill>
                  <a:schemeClr val="tx1"/>
                </a:solidFill>
                <a:latin typeface="+mn-lt"/>
                <a:ea typeface="+mn-ea"/>
                <a:cs typeface="+mn-cs"/>
              </a:rPr>
              <a:t>Bibliografía </a:t>
            </a:r>
            <a:endParaRPr lang="es-ES_tradnl" sz="1200" b="0" i="0" u="none" strike="noStrike" kern="1200" baseline="0" dirty="0" smtClean="0">
              <a:solidFill>
                <a:schemeClr val="tx1"/>
              </a:solidFill>
              <a:latin typeface="+mn-lt"/>
              <a:ea typeface="+mn-ea"/>
              <a:cs typeface="+mn-cs"/>
            </a:endParaRPr>
          </a:p>
          <a:p>
            <a:endParaRPr lang="es-ES_tradnl" sz="1200" b="0" i="0" u="none" strike="noStrike" kern="1200" baseline="0" dirty="0" smtClean="0">
              <a:solidFill>
                <a:schemeClr val="tx1"/>
              </a:solidFill>
              <a:latin typeface="+mn-lt"/>
              <a:ea typeface="+mn-ea"/>
              <a:cs typeface="+mn-cs"/>
            </a:endParaRPr>
          </a:p>
          <a:p>
            <a:r>
              <a:rPr lang="es-ES_tradnl" sz="1200" b="0" i="0" u="none" strike="noStrike" kern="1200" baseline="0" dirty="0" smtClean="0">
                <a:solidFill>
                  <a:schemeClr val="tx1"/>
                </a:solidFill>
                <a:latin typeface="+mn-lt"/>
                <a:ea typeface="+mn-ea"/>
                <a:cs typeface="+mn-cs"/>
              </a:rPr>
              <a:t>• O’Brien T, </a:t>
            </a:r>
            <a:r>
              <a:rPr lang="es-ES_tradnl" sz="1200" b="0" i="0" u="none" strike="noStrike" kern="1200" baseline="0" dirty="0" err="1" smtClean="0">
                <a:solidFill>
                  <a:schemeClr val="tx1"/>
                </a:solidFill>
                <a:latin typeface="+mn-lt"/>
                <a:ea typeface="+mn-ea"/>
                <a:cs typeface="+mn-cs"/>
              </a:rPr>
              <a:t>Kane</a:t>
            </a:r>
            <a:r>
              <a:rPr lang="es-ES_tradnl" sz="1200" b="0" i="0" u="none" strike="noStrike" kern="1200" baseline="0" dirty="0" smtClean="0">
                <a:solidFill>
                  <a:schemeClr val="tx1"/>
                </a:solidFill>
                <a:latin typeface="+mn-lt"/>
                <a:ea typeface="+mn-ea"/>
                <a:cs typeface="+mn-cs"/>
              </a:rPr>
              <a:t> CM.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services</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palliative</a:t>
            </a:r>
            <a:r>
              <a:rPr lang="es-ES_tradnl" sz="1200" b="0" i="0" u="none" strike="noStrike" kern="1200" baseline="0" dirty="0" smtClean="0">
                <a:solidFill>
                  <a:schemeClr val="tx1"/>
                </a:solidFill>
                <a:latin typeface="+mn-lt"/>
                <a:ea typeface="+mn-ea"/>
                <a:cs typeface="+mn-cs"/>
              </a:rPr>
              <a:t> medicine - </a:t>
            </a:r>
            <a:r>
              <a:rPr lang="es-ES_tradnl" sz="1200" b="0" i="0" u="none" strike="noStrike" kern="1200" baseline="0" dirty="0" err="1" smtClean="0">
                <a:solidFill>
                  <a:schemeClr val="tx1"/>
                </a:solidFill>
                <a:latin typeface="+mn-lt"/>
                <a:ea typeface="+mn-ea"/>
                <a:cs typeface="+mn-cs"/>
              </a:rPr>
              <a:t>an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integrated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approach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to</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management</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patient</a:t>
            </a:r>
            <a:r>
              <a:rPr lang="es-ES_tradnl" sz="1200" b="0" i="0" u="none" strike="noStrike" kern="1200" baseline="0" dirty="0" smtClean="0">
                <a:solidFill>
                  <a:schemeClr val="tx1"/>
                </a:solidFill>
                <a:latin typeface="+mn-lt"/>
                <a:ea typeface="+mn-ea"/>
                <a:cs typeface="+mn-cs"/>
              </a:rPr>
              <a:t>. Br J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2014;8:163-71.</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Cahana</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Arigoni</a:t>
            </a:r>
            <a:r>
              <a:rPr lang="es-ES_tradnl" sz="1200" b="0" i="0" u="none" strike="noStrike" kern="1200" baseline="0" dirty="0" smtClean="0">
                <a:solidFill>
                  <a:schemeClr val="tx1"/>
                </a:solidFill>
                <a:latin typeface="+mn-lt"/>
                <a:ea typeface="+mn-ea"/>
                <a:cs typeface="+mn-cs"/>
              </a:rPr>
              <a:t> F, Robert L. </a:t>
            </a:r>
            <a:r>
              <a:rPr lang="es-ES_tradnl" sz="1200" b="0" i="0" u="none" strike="noStrike" kern="1200" baseline="0" dirty="0" err="1" smtClean="0">
                <a:solidFill>
                  <a:schemeClr val="tx1"/>
                </a:solidFill>
                <a:latin typeface="+mn-lt"/>
                <a:ea typeface="+mn-ea"/>
                <a:cs typeface="+mn-cs"/>
              </a:rPr>
              <a:t>Attitudes</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beliefs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regarding</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role of </a:t>
            </a:r>
            <a:r>
              <a:rPr lang="es-ES_tradnl" sz="1200" b="0" i="0" u="none" strike="noStrike" kern="1200" baseline="0" dirty="0" err="1" smtClean="0">
                <a:solidFill>
                  <a:schemeClr val="tx1"/>
                </a:solidFill>
                <a:latin typeface="+mn-lt"/>
                <a:ea typeface="+mn-ea"/>
                <a:cs typeface="+mn-cs"/>
              </a:rPr>
              <a:t>interventional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management</a:t>
            </a:r>
            <a:r>
              <a:rPr lang="es-ES_tradnl" sz="1200" b="0" i="0" u="none" strike="noStrike" kern="1200" baseline="0" dirty="0" smtClean="0">
                <a:solidFill>
                  <a:schemeClr val="tx1"/>
                </a:solidFill>
                <a:latin typeface="+mn-lt"/>
                <a:ea typeface="+mn-ea"/>
                <a:cs typeface="+mn-cs"/>
              </a:rPr>
              <a:t> at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end</a:t>
            </a:r>
            <a:r>
              <a:rPr lang="es-ES_tradnl" sz="1200" b="0" i="0" u="none" strike="noStrike" kern="1200" baseline="0" dirty="0" smtClean="0">
                <a:solidFill>
                  <a:schemeClr val="tx1"/>
                </a:solidFill>
                <a:latin typeface="+mn-lt"/>
                <a:ea typeface="+mn-ea"/>
                <a:cs typeface="+mn-cs"/>
              </a:rPr>
              <a:t>-of-</a:t>
            </a:r>
            <a:r>
              <a:rPr lang="es-ES_tradnl" sz="1200" b="0" i="0" u="none" strike="noStrike" kern="1200" baseline="0" dirty="0" err="1" smtClean="0">
                <a:solidFill>
                  <a:schemeClr val="tx1"/>
                </a:solidFill>
                <a:latin typeface="+mn-lt"/>
                <a:ea typeface="+mn-ea"/>
                <a:cs typeface="+mn-cs"/>
              </a:rPr>
              <a:t>life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among</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caregivers</a:t>
            </a:r>
            <a:r>
              <a:rPr lang="es-ES_tradnl" sz="1200" b="0" i="0" u="none" strike="noStrike" kern="1200" baseline="0" dirty="0" smtClean="0">
                <a:solidFill>
                  <a:schemeClr val="tx1"/>
                </a:solidFill>
                <a:latin typeface="+mn-lt"/>
                <a:ea typeface="+mn-ea"/>
                <a:cs typeface="+mn-cs"/>
              </a:rPr>
              <a:t>: a 4-year </a:t>
            </a:r>
            <a:r>
              <a:rPr lang="es-ES_tradnl" sz="1200" b="0" i="0" u="none" strike="noStrike" kern="1200" baseline="0" dirty="0" err="1" smtClean="0">
                <a:solidFill>
                  <a:schemeClr val="tx1"/>
                </a:solidFill>
                <a:latin typeface="+mn-lt"/>
                <a:ea typeface="+mn-ea"/>
                <a:cs typeface="+mn-cs"/>
              </a:rPr>
              <a:t>perspective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Pract</a:t>
            </a:r>
            <a:r>
              <a:rPr lang="es-ES_tradnl" sz="1200" b="0" i="0" u="none" strike="noStrike" kern="1200" baseline="0" dirty="0" smtClean="0">
                <a:solidFill>
                  <a:schemeClr val="tx1"/>
                </a:solidFill>
                <a:latin typeface="+mn-lt"/>
                <a:ea typeface="+mn-ea"/>
                <a:cs typeface="+mn-cs"/>
              </a:rPr>
              <a:t> 2007;7:103-9.</a:t>
            </a:r>
            <a:endParaRPr lang="es-ES_tradnl" dirty="0"/>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50</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44549372"/>
      </p:ext>
    </p:extLst>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S_tradnl" sz="1200" b="1" i="0" u="none" strike="noStrike" kern="1200" baseline="0" dirty="0" smtClean="0">
                <a:solidFill>
                  <a:schemeClr val="tx1"/>
                </a:solidFill>
                <a:latin typeface="+mn-lt"/>
                <a:ea typeface="+mn-ea"/>
                <a:cs typeface="+mn-cs"/>
              </a:rPr>
              <a:t>Bibliografía </a:t>
            </a:r>
            <a:endParaRPr lang="es-ES_tradnl" sz="1200" b="0" i="0" u="none" strike="noStrike" kern="1200" baseline="0" dirty="0" smtClean="0">
              <a:solidFill>
                <a:schemeClr val="tx1"/>
              </a:solidFill>
              <a:latin typeface="+mn-lt"/>
              <a:ea typeface="+mn-ea"/>
              <a:cs typeface="+mn-cs"/>
            </a:endParaRPr>
          </a:p>
          <a:p>
            <a:endParaRPr lang="es-ES_tradnl" sz="1200" b="0" i="0" u="none" strike="noStrike" kern="1200" baseline="0" dirty="0" smtClean="0">
              <a:solidFill>
                <a:schemeClr val="tx1"/>
              </a:solidFill>
              <a:latin typeface="+mn-lt"/>
              <a:ea typeface="+mn-ea"/>
              <a:cs typeface="+mn-cs"/>
            </a:endParaRP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Birthi</a:t>
            </a:r>
            <a:r>
              <a:rPr lang="es-ES_tradnl" sz="1200" b="0" i="0" u="none" strike="noStrike" kern="1200" baseline="0" dirty="0" smtClean="0">
                <a:solidFill>
                  <a:schemeClr val="tx1"/>
                </a:solidFill>
                <a:latin typeface="+mn-lt"/>
                <a:ea typeface="+mn-ea"/>
                <a:cs typeface="+mn-cs"/>
              </a:rPr>
              <a:t> P, </a:t>
            </a:r>
            <a:r>
              <a:rPr lang="es-ES_tradnl" sz="1200" b="0" i="0" u="none" strike="noStrike" kern="1200" baseline="0" dirty="0" err="1" smtClean="0">
                <a:solidFill>
                  <a:schemeClr val="tx1"/>
                </a:solidFill>
                <a:latin typeface="+mn-lt"/>
                <a:ea typeface="+mn-ea"/>
                <a:cs typeface="+mn-cs"/>
              </a:rPr>
              <a:t>Sloan</a:t>
            </a:r>
            <a:r>
              <a:rPr lang="es-ES_tradnl" sz="1200" b="0" i="0" u="none" strike="noStrike" kern="1200" baseline="0" dirty="0" smtClean="0">
                <a:solidFill>
                  <a:schemeClr val="tx1"/>
                </a:solidFill>
                <a:latin typeface="+mn-lt"/>
                <a:ea typeface="+mn-ea"/>
                <a:cs typeface="+mn-cs"/>
              </a:rPr>
              <a:t> P. </a:t>
            </a:r>
            <a:r>
              <a:rPr lang="es-ES_tradnl" sz="1200" b="0" i="0" u="none" strike="noStrike" kern="1200" baseline="0" dirty="0" err="1" smtClean="0">
                <a:solidFill>
                  <a:schemeClr val="tx1"/>
                </a:solidFill>
                <a:latin typeface="+mn-lt"/>
                <a:ea typeface="+mn-ea"/>
                <a:cs typeface="+mn-cs"/>
              </a:rPr>
              <a:t>Interventional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treatment</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refractory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J. 2013;19:390-6. </a:t>
            </a:r>
          </a:p>
          <a:p>
            <a:r>
              <a:rPr lang="es-ES_tradnl" sz="1200" b="0" i="0" u="none" strike="noStrike" kern="1200" baseline="0" dirty="0" smtClean="0">
                <a:solidFill>
                  <a:schemeClr val="tx1"/>
                </a:solidFill>
                <a:latin typeface="+mn-lt"/>
                <a:ea typeface="+mn-ea"/>
                <a:cs typeface="+mn-cs"/>
              </a:rPr>
              <a:t>•</a:t>
            </a:r>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Moeschler</a:t>
            </a:r>
            <a:r>
              <a:rPr lang="es-ES_tradnl" sz="1200" b="0" i="0" u="none" strike="noStrike" kern="1200" baseline="0" dirty="0" smtClean="0">
                <a:solidFill>
                  <a:schemeClr val="tx1"/>
                </a:solidFill>
                <a:latin typeface="+mn-lt"/>
                <a:ea typeface="+mn-ea"/>
                <a:cs typeface="+mn-cs"/>
              </a:rPr>
              <a:t> SM1, </a:t>
            </a:r>
            <a:r>
              <a:rPr lang="es-ES_tradnl" sz="1200" b="0" i="0" u="none" strike="noStrike" kern="1200" baseline="0" dirty="0" err="1" smtClean="0">
                <a:solidFill>
                  <a:schemeClr val="tx1"/>
                </a:solidFill>
                <a:latin typeface="+mn-lt"/>
                <a:ea typeface="+mn-ea"/>
                <a:cs typeface="+mn-cs"/>
              </a:rPr>
              <a:t>Rosenberg</a:t>
            </a:r>
            <a:r>
              <a:rPr lang="es-ES_tradnl" sz="1200" b="0" i="0" u="none" strike="noStrike" kern="1200" baseline="0" dirty="0" smtClean="0">
                <a:solidFill>
                  <a:schemeClr val="tx1"/>
                </a:solidFill>
                <a:latin typeface="+mn-lt"/>
                <a:ea typeface="+mn-ea"/>
                <a:cs typeface="+mn-cs"/>
              </a:rPr>
              <a:t> C, </a:t>
            </a:r>
            <a:r>
              <a:rPr lang="es-ES_tradnl" sz="1200" b="0" i="0" u="none" strike="noStrike" kern="1200" baseline="0" dirty="0" err="1" smtClean="0">
                <a:solidFill>
                  <a:schemeClr val="tx1"/>
                </a:solidFill>
                <a:latin typeface="+mn-lt"/>
                <a:ea typeface="+mn-ea"/>
                <a:cs typeface="+mn-cs"/>
              </a:rPr>
              <a:t>Trainor</a:t>
            </a:r>
            <a:r>
              <a:rPr lang="es-ES_tradnl" sz="1200" b="0" i="0" u="none" strike="noStrike" kern="1200" baseline="0" dirty="0" smtClean="0">
                <a:solidFill>
                  <a:schemeClr val="tx1"/>
                </a:solidFill>
                <a:latin typeface="+mn-lt"/>
                <a:ea typeface="+mn-ea"/>
                <a:cs typeface="+mn-cs"/>
              </a:rPr>
              <a:t> D, Rho RH, </a:t>
            </a:r>
            <a:r>
              <a:rPr lang="es-ES_tradnl" sz="1200" b="0" i="0" u="none" strike="noStrike" kern="1200" baseline="0" dirty="0" err="1" smtClean="0">
                <a:solidFill>
                  <a:schemeClr val="tx1"/>
                </a:solidFill>
                <a:latin typeface="+mn-lt"/>
                <a:ea typeface="+mn-ea"/>
                <a:cs typeface="+mn-cs"/>
              </a:rPr>
              <a:t>Mauck</a:t>
            </a:r>
            <a:r>
              <a:rPr lang="es-ES_tradnl" sz="1200" b="0" i="0" u="none" strike="noStrike" kern="1200" baseline="0" dirty="0" smtClean="0">
                <a:solidFill>
                  <a:schemeClr val="tx1"/>
                </a:solidFill>
                <a:latin typeface="+mn-lt"/>
                <a:ea typeface="+mn-ea"/>
                <a:cs typeface="+mn-cs"/>
              </a:rPr>
              <a:t> WD. </a:t>
            </a:r>
            <a:r>
              <a:rPr lang="es-ES_tradnl" sz="1200" b="0" i="0" u="none" strike="noStrike" kern="1200" baseline="0" dirty="0" err="1" smtClean="0">
                <a:solidFill>
                  <a:schemeClr val="tx1"/>
                </a:solidFill>
                <a:latin typeface="+mn-lt"/>
                <a:ea typeface="+mn-ea"/>
                <a:cs typeface="+mn-cs"/>
              </a:rPr>
              <a:t>Interventional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modalities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to</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treat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cancer-related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Hosp</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Pract</a:t>
            </a:r>
            <a:r>
              <a:rPr lang="es-ES_tradnl" sz="1200" b="0" i="0" u="none" strike="noStrike" kern="1200" baseline="0" dirty="0" smtClean="0">
                <a:solidFill>
                  <a:schemeClr val="tx1"/>
                </a:solidFill>
                <a:latin typeface="+mn-lt"/>
                <a:ea typeface="+mn-ea"/>
                <a:cs typeface="+mn-cs"/>
              </a:rPr>
              <a:t> 2014;42:14-23.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smtClean="0">
                <a:solidFill>
                  <a:schemeClr val="tx1"/>
                </a:solidFill>
                <a:latin typeface="+mn-lt"/>
                <a:ea typeface="+mn-ea"/>
                <a:cs typeface="+mn-cs"/>
              </a:rPr>
              <a:t>Burton AW, Fine PG, </a:t>
            </a:r>
            <a:r>
              <a:rPr lang="es-ES_tradnl" sz="1200" b="0" i="0" u="none" strike="noStrike" kern="1200" baseline="0" dirty="0" err="1" smtClean="0">
                <a:solidFill>
                  <a:schemeClr val="tx1"/>
                </a:solidFill>
                <a:latin typeface="+mn-lt"/>
                <a:ea typeface="+mn-ea"/>
                <a:cs typeface="+mn-cs"/>
              </a:rPr>
              <a:t>Passik</a:t>
            </a:r>
            <a:r>
              <a:rPr lang="es-ES_tradnl" sz="1200" b="0" i="0" u="none" strike="noStrike" kern="1200" baseline="0" dirty="0" smtClean="0">
                <a:solidFill>
                  <a:schemeClr val="tx1"/>
                </a:solidFill>
                <a:latin typeface="+mn-lt"/>
                <a:ea typeface="+mn-ea"/>
                <a:cs typeface="+mn-cs"/>
              </a:rPr>
              <a:t> SD. </a:t>
            </a:r>
            <a:r>
              <a:rPr lang="es-ES_tradnl" sz="1200" b="0" i="0" u="none" strike="noStrike" kern="1200" baseline="0" dirty="0" err="1" smtClean="0">
                <a:solidFill>
                  <a:schemeClr val="tx1"/>
                </a:solidFill>
                <a:latin typeface="+mn-lt"/>
                <a:ea typeface="+mn-ea"/>
                <a:cs typeface="+mn-cs"/>
              </a:rPr>
              <a:t>Transformation</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acute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to</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chronic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syndromes</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Support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Oncol</a:t>
            </a:r>
            <a:r>
              <a:rPr lang="es-ES_tradnl" sz="1200" b="0" i="0" u="none" strike="noStrike" kern="1200" baseline="0" dirty="0" smtClean="0">
                <a:solidFill>
                  <a:schemeClr val="tx1"/>
                </a:solidFill>
                <a:latin typeface="+mn-lt"/>
                <a:ea typeface="+mn-ea"/>
                <a:cs typeface="+mn-cs"/>
              </a:rPr>
              <a:t> 2012;10:89-95.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smtClean="0">
                <a:solidFill>
                  <a:schemeClr val="tx1"/>
                </a:solidFill>
                <a:latin typeface="+mn-lt"/>
                <a:ea typeface="+mn-ea"/>
                <a:cs typeface="+mn-cs"/>
              </a:rPr>
              <a:t>O’Brien T, </a:t>
            </a:r>
            <a:r>
              <a:rPr lang="es-ES_tradnl" sz="1200" b="0" i="0" u="none" strike="noStrike" kern="1200" baseline="0" dirty="0" err="1" smtClean="0">
                <a:solidFill>
                  <a:schemeClr val="tx1"/>
                </a:solidFill>
                <a:latin typeface="+mn-lt"/>
                <a:ea typeface="+mn-ea"/>
                <a:cs typeface="+mn-cs"/>
              </a:rPr>
              <a:t>Kane</a:t>
            </a:r>
            <a:r>
              <a:rPr lang="es-ES_tradnl" sz="1200" b="0" i="0" u="none" strike="noStrike" kern="1200" baseline="0" dirty="0" smtClean="0">
                <a:solidFill>
                  <a:schemeClr val="tx1"/>
                </a:solidFill>
                <a:latin typeface="+mn-lt"/>
                <a:ea typeface="+mn-ea"/>
                <a:cs typeface="+mn-cs"/>
              </a:rPr>
              <a:t> CM.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services</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palliative</a:t>
            </a:r>
            <a:r>
              <a:rPr lang="es-ES_tradnl" sz="1200" b="0" i="0" u="none" strike="noStrike" kern="1200" baseline="0" dirty="0" smtClean="0">
                <a:solidFill>
                  <a:schemeClr val="tx1"/>
                </a:solidFill>
                <a:latin typeface="+mn-lt"/>
                <a:ea typeface="+mn-ea"/>
                <a:cs typeface="+mn-cs"/>
              </a:rPr>
              <a:t> medicine - </a:t>
            </a:r>
            <a:r>
              <a:rPr lang="es-ES_tradnl" sz="1200" b="0" i="0" u="none" strike="noStrike" kern="1200" baseline="0" dirty="0" err="1" smtClean="0">
                <a:solidFill>
                  <a:schemeClr val="tx1"/>
                </a:solidFill>
                <a:latin typeface="+mn-lt"/>
                <a:ea typeface="+mn-ea"/>
                <a:cs typeface="+mn-cs"/>
              </a:rPr>
              <a:t>an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integrated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approach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to</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management</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patient</a:t>
            </a:r>
            <a:r>
              <a:rPr lang="es-ES_tradnl" sz="1200" b="0" i="0" u="none" strike="noStrike" kern="1200" baseline="0" dirty="0" smtClean="0">
                <a:solidFill>
                  <a:schemeClr val="tx1"/>
                </a:solidFill>
                <a:latin typeface="+mn-lt"/>
                <a:ea typeface="+mn-ea"/>
                <a:cs typeface="+mn-cs"/>
              </a:rPr>
              <a:t>. Br J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2014;8:163-71.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Cahana</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Arigoni</a:t>
            </a:r>
            <a:r>
              <a:rPr lang="es-ES_tradnl" sz="1200" b="0" i="0" u="none" strike="noStrike" kern="1200" baseline="0" dirty="0" smtClean="0">
                <a:solidFill>
                  <a:schemeClr val="tx1"/>
                </a:solidFill>
                <a:latin typeface="+mn-lt"/>
                <a:ea typeface="+mn-ea"/>
                <a:cs typeface="+mn-cs"/>
              </a:rPr>
              <a:t> F, Robert L. </a:t>
            </a:r>
            <a:r>
              <a:rPr lang="es-ES_tradnl" sz="1200" b="0" i="0" u="none" strike="noStrike" kern="1200" baseline="0" dirty="0" err="1" smtClean="0">
                <a:solidFill>
                  <a:schemeClr val="tx1"/>
                </a:solidFill>
                <a:latin typeface="+mn-lt"/>
                <a:ea typeface="+mn-ea"/>
                <a:cs typeface="+mn-cs"/>
              </a:rPr>
              <a:t>Attitudes</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beliefs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regarding</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role of </a:t>
            </a:r>
            <a:r>
              <a:rPr lang="es-ES_tradnl" sz="1200" b="0" i="0" u="none" strike="noStrike" kern="1200" baseline="0" dirty="0" err="1" smtClean="0">
                <a:solidFill>
                  <a:schemeClr val="tx1"/>
                </a:solidFill>
                <a:latin typeface="+mn-lt"/>
                <a:ea typeface="+mn-ea"/>
                <a:cs typeface="+mn-cs"/>
              </a:rPr>
              <a:t>interventional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management</a:t>
            </a:r>
            <a:r>
              <a:rPr lang="es-ES_tradnl" sz="1200" b="0" i="0" u="none" strike="noStrike" kern="1200" baseline="0" dirty="0" smtClean="0">
                <a:solidFill>
                  <a:schemeClr val="tx1"/>
                </a:solidFill>
                <a:latin typeface="+mn-lt"/>
                <a:ea typeface="+mn-ea"/>
                <a:cs typeface="+mn-cs"/>
              </a:rPr>
              <a:t> at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end</a:t>
            </a:r>
            <a:r>
              <a:rPr lang="es-ES_tradnl" sz="1200" b="0" i="0" u="none" strike="noStrike" kern="1200" baseline="0" dirty="0" smtClean="0">
                <a:solidFill>
                  <a:schemeClr val="tx1"/>
                </a:solidFill>
                <a:latin typeface="+mn-lt"/>
                <a:ea typeface="+mn-ea"/>
                <a:cs typeface="+mn-cs"/>
              </a:rPr>
              <a:t>-of-</a:t>
            </a:r>
            <a:r>
              <a:rPr lang="es-ES_tradnl" sz="1200" b="0" i="0" u="none" strike="noStrike" kern="1200" baseline="0" dirty="0" err="1" smtClean="0">
                <a:solidFill>
                  <a:schemeClr val="tx1"/>
                </a:solidFill>
                <a:latin typeface="+mn-lt"/>
                <a:ea typeface="+mn-ea"/>
                <a:cs typeface="+mn-cs"/>
              </a:rPr>
              <a:t>life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among</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caregivers</a:t>
            </a:r>
            <a:r>
              <a:rPr lang="es-ES_tradnl" sz="1200" b="0" i="0" u="none" strike="noStrike" kern="1200" baseline="0" dirty="0" smtClean="0">
                <a:solidFill>
                  <a:schemeClr val="tx1"/>
                </a:solidFill>
                <a:latin typeface="+mn-lt"/>
                <a:ea typeface="+mn-ea"/>
                <a:cs typeface="+mn-cs"/>
              </a:rPr>
              <a:t>: a 4-year </a:t>
            </a:r>
            <a:r>
              <a:rPr lang="es-ES_tradnl" sz="1200" b="0" i="0" u="none" strike="noStrike" kern="1200" baseline="0" dirty="0" err="1" smtClean="0">
                <a:solidFill>
                  <a:schemeClr val="tx1"/>
                </a:solidFill>
                <a:latin typeface="+mn-lt"/>
                <a:ea typeface="+mn-ea"/>
                <a:cs typeface="+mn-cs"/>
              </a:rPr>
              <a:t>perspective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Pract</a:t>
            </a:r>
            <a:r>
              <a:rPr lang="es-ES_tradnl" sz="1200" b="0" i="0" u="none" strike="noStrike" kern="1200" baseline="0" dirty="0" smtClean="0">
                <a:solidFill>
                  <a:schemeClr val="tx1"/>
                </a:solidFill>
                <a:latin typeface="+mn-lt"/>
                <a:ea typeface="+mn-ea"/>
                <a:cs typeface="+mn-cs"/>
              </a:rPr>
              <a:t> 2007;7:103-9.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Hassenbusch</a:t>
            </a:r>
            <a:r>
              <a:rPr lang="es-ES_tradnl" sz="1200" b="0" i="0" u="none" strike="noStrike" kern="1200" baseline="0" dirty="0" smtClean="0">
                <a:solidFill>
                  <a:schemeClr val="tx1"/>
                </a:solidFill>
                <a:latin typeface="+mn-lt"/>
                <a:ea typeface="+mn-ea"/>
                <a:cs typeface="+mn-cs"/>
              </a:rPr>
              <a:t> SJ. </a:t>
            </a:r>
            <a:r>
              <a:rPr lang="es-ES_tradnl" sz="1200" b="0" i="0" u="none" strike="noStrike" kern="1200" baseline="0" dirty="0" err="1" smtClean="0">
                <a:solidFill>
                  <a:schemeClr val="tx1"/>
                </a:solidFill>
                <a:latin typeface="+mn-lt"/>
                <a:ea typeface="+mn-ea"/>
                <a:cs typeface="+mn-cs"/>
              </a:rPr>
              <a:t>Surgical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management</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Neurosurg</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Clin</a:t>
            </a:r>
            <a:r>
              <a:rPr lang="es-ES_tradnl" sz="1200" b="0" i="0" u="none" strike="noStrike" kern="1200" baseline="0" dirty="0" smtClean="0">
                <a:solidFill>
                  <a:schemeClr val="tx1"/>
                </a:solidFill>
                <a:latin typeface="+mn-lt"/>
                <a:ea typeface="+mn-ea"/>
                <a:cs typeface="+mn-cs"/>
              </a:rPr>
              <a:t> N Am 1995;6:127–134. </a:t>
            </a:r>
            <a:r>
              <a:rPr lang="es-ES_tradnl" sz="1200" b="0" i="0" u="none" strike="noStrike" kern="1200" baseline="0" dirty="0" err="1" smtClean="0">
                <a:solidFill>
                  <a:schemeClr val="tx1"/>
                </a:solidFill>
                <a:latin typeface="+mn-lt"/>
                <a:ea typeface="+mn-ea"/>
                <a:cs typeface="+mn-cs"/>
              </a:rPr>
              <a:t>Joshi</a:t>
            </a:r>
            <a:r>
              <a:rPr lang="es-ES_tradnl" sz="1200" b="0" i="0" u="none" strike="noStrike" kern="1200" baseline="0" dirty="0" smtClean="0">
                <a:solidFill>
                  <a:schemeClr val="tx1"/>
                </a:solidFill>
                <a:latin typeface="+mn-lt"/>
                <a:ea typeface="+mn-ea"/>
                <a:cs typeface="+mn-cs"/>
              </a:rPr>
              <a:t> M, </a:t>
            </a:r>
            <a:r>
              <a:rPr lang="es-ES_tradnl" sz="1200" b="0" i="0" u="none" strike="noStrike" kern="1200" baseline="0" dirty="0" err="1" smtClean="0">
                <a:solidFill>
                  <a:schemeClr val="tx1"/>
                </a:solidFill>
                <a:latin typeface="+mn-lt"/>
                <a:ea typeface="+mn-ea"/>
                <a:cs typeface="+mn-cs"/>
              </a:rPr>
              <a:t>Chambers</a:t>
            </a:r>
            <a:r>
              <a:rPr lang="es-ES_tradnl" sz="1200" b="0" i="0" u="none" strike="noStrike" kern="1200" baseline="0" dirty="0" smtClean="0">
                <a:solidFill>
                  <a:schemeClr val="tx1"/>
                </a:solidFill>
                <a:latin typeface="+mn-lt"/>
                <a:ea typeface="+mn-ea"/>
                <a:cs typeface="+mn-cs"/>
              </a:rPr>
              <a:t> WA.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relief</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palliative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care</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focus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interventional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management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Expert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Rev</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Neurother</a:t>
            </a:r>
            <a:r>
              <a:rPr lang="es-ES_tradnl" sz="1200" b="0" i="0" u="none" strike="noStrike" kern="1200" baseline="0" dirty="0" smtClean="0">
                <a:solidFill>
                  <a:schemeClr val="tx1"/>
                </a:solidFill>
                <a:latin typeface="+mn-lt"/>
                <a:ea typeface="+mn-ea"/>
                <a:cs typeface="+mn-cs"/>
              </a:rPr>
              <a:t> 2010;10:747-56. </a:t>
            </a:r>
            <a:endParaRPr lang="es-ES_tradnl" dirty="0"/>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51</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44549372"/>
      </p:ext>
    </p:extLst>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52</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44549372"/>
      </p:ext>
    </p:extLst>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0" i="0" u="none" strike="noStrike" kern="1200" baseline="0" dirty="0" smtClean="0">
                <a:solidFill>
                  <a:schemeClr val="tx1"/>
                </a:solidFill>
                <a:latin typeface="+mn-lt"/>
                <a:ea typeface="+mn-ea"/>
                <a:cs typeface="+mn-cs"/>
              </a:rPr>
              <a:t>En ocasiones existe fracaso en la analgesia </a:t>
            </a:r>
            <a:r>
              <a:rPr lang="es-ES_tradnl" sz="1200" b="0" i="0" u="none" strike="noStrike" kern="1200" baseline="0" dirty="0" err="1" smtClean="0">
                <a:solidFill>
                  <a:schemeClr val="tx1"/>
                </a:solidFill>
                <a:latin typeface="+mn-lt"/>
                <a:ea typeface="+mn-ea"/>
                <a:cs typeface="+mn-cs"/>
              </a:rPr>
              <a:t>intratecal</a:t>
            </a:r>
            <a:r>
              <a:rPr lang="es-ES_tradnl" sz="1200" b="0" i="0" u="none" strike="noStrike" kern="1200" baseline="0" dirty="0" smtClean="0">
                <a:solidFill>
                  <a:schemeClr val="tx1"/>
                </a:solidFill>
                <a:latin typeface="+mn-lt"/>
                <a:ea typeface="+mn-ea"/>
                <a:cs typeface="+mn-cs"/>
              </a:rPr>
              <a:t> en pacientes con cáncer, habitualmente esto es debido a la existencia de metástasis epidurales o </a:t>
            </a:r>
            <a:r>
              <a:rPr lang="es-ES_tradnl" sz="1200" b="0" i="0" u="none" strike="noStrike" kern="1200" baseline="0" dirty="0" err="1" smtClean="0">
                <a:solidFill>
                  <a:schemeClr val="tx1"/>
                </a:solidFill>
                <a:latin typeface="+mn-lt"/>
                <a:ea typeface="+mn-ea"/>
                <a:cs typeface="+mn-cs"/>
              </a:rPr>
              <a:t>intratecales</a:t>
            </a:r>
            <a:r>
              <a:rPr lang="es-ES_tradnl" sz="1200" b="0" i="0" u="none" strike="noStrike" kern="1200" baseline="0" dirty="0" smtClean="0">
                <a:solidFill>
                  <a:schemeClr val="tx1"/>
                </a:solidFill>
                <a:latin typeface="+mn-lt"/>
                <a:ea typeface="+mn-ea"/>
                <a:cs typeface="+mn-cs"/>
              </a:rPr>
              <a:t> (IT) o estenosis espinales. En la actualidad, la evidencia es de B+ para la analgesia </a:t>
            </a:r>
            <a:r>
              <a:rPr lang="es-ES_tradnl" sz="1200" b="0" i="0" u="none" strike="noStrike" kern="1200" baseline="0" dirty="0" err="1" smtClean="0">
                <a:solidFill>
                  <a:schemeClr val="tx1"/>
                </a:solidFill>
                <a:latin typeface="+mn-lt"/>
                <a:ea typeface="+mn-ea"/>
                <a:cs typeface="+mn-cs"/>
              </a:rPr>
              <a:t>intraespinal</a:t>
            </a:r>
            <a:r>
              <a:rPr lang="es-ES_tradnl" sz="1200" b="0" i="0" u="none" strike="noStrike" kern="1200" baseline="0" dirty="0" smtClean="0">
                <a:solidFill>
                  <a:schemeClr val="tx1"/>
                </a:solidFill>
                <a:latin typeface="+mn-lt"/>
                <a:ea typeface="+mn-ea"/>
                <a:cs typeface="+mn-cs"/>
              </a:rPr>
              <a:t> (ha demostrado eficacia en ensayos clínicos controlados, pero es necesario sopesar riesgo/beneficio) y de un 2C+ para la infusión epidural (no existen estudios clínicos controlados y sí series de casos). Ambas están recomendadas en todas las guías de dolor oncológico en pacientes refractarios</a:t>
            </a:r>
          </a:p>
          <a:p>
            <a:r>
              <a:rPr lang="es-ES_tradnl" sz="1200" b="0" i="0" u="none" strike="noStrike" kern="1200" baseline="0" dirty="0" smtClean="0">
                <a:solidFill>
                  <a:schemeClr val="tx1"/>
                </a:solidFill>
                <a:latin typeface="+mn-lt"/>
                <a:ea typeface="+mn-ea"/>
                <a:cs typeface="+mn-cs"/>
              </a:rPr>
              <a:t>Con respecto a los supervivientes de cáncer (es decir, cualquier persona que ha tenido un diagnóstico de cáncer, en particular, los que están más allá del diagnóstico agudo y la fase de tratamiento de la enfermedad), representan una población de pacientes única para la terapia de IT para el dolor crónico en la que hay poca o ninguna evidencia con respecto al tratamiento con terapia IT. Por lo tanto, el uso de esta terapia debe extrapolarse a partir de estudios de pacientes con dolor crónico no oncológico. </a:t>
            </a:r>
          </a:p>
          <a:p>
            <a:r>
              <a:rPr lang="es-ES_tradnl" sz="1200" b="0" i="0" u="none" strike="noStrike" kern="1200" baseline="0" dirty="0" smtClean="0">
                <a:solidFill>
                  <a:schemeClr val="tx1"/>
                </a:solidFill>
                <a:latin typeface="+mn-lt"/>
                <a:ea typeface="+mn-ea"/>
                <a:cs typeface="+mn-cs"/>
              </a:rPr>
              <a:t>En los pacientes con enfermedad activa (lo más frecuente), la terapia IT debe ser individualizada, típicamente, se precisará una titulación más rápida y un uso más liberal de los tratamientos combinados.</a:t>
            </a:r>
          </a:p>
          <a:p>
            <a:endParaRPr lang="es-ES_tradnl" sz="1200" b="0" i="0" u="none" strike="noStrike" kern="1200" baseline="0" dirty="0" smtClean="0">
              <a:solidFill>
                <a:schemeClr val="tx1"/>
              </a:solidFill>
              <a:latin typeface="+mn-lt"/>
              <a:ea typeface="+mn-ea"/>
              <a:cs typeface="+mn-cs"/>
            </a:endParaRPr>
          </a:p>
          <a:p>
            <a:endParaRPr lang="es-ES_tradnl" sz="1200" b="1" i="0" u="none" strike="noStrike" kern="1200" baseline="0" dirty="0" smtClean="0">
              <a:solidFill>
                <a:schemeClr val="tx1"/>
              </a:solidFill>
              <a:latin typeface="+mn-lt"/>
              <a:ea typeface="+mn-ea"/>
              <a:cs typeface="+mn-cs"/>
            </a:endParaRPr>
          </a:p>
          <a:p>
            <a:r>
              <a:rPr lang="es-ES_tradnl" sz="1200" b="1" i="0" u="none" strike="noStrike" kern="1200" baseline="0" dirty="0" smtClean="0">
                <a:solidFill>
                  <a:schemeClr val="tx1"/>
                </a:solidFill>
                <a:latin typeface="+mn-lt"/>
                <a:ea typeface="+mn-ea"/>
                <a:cs typeface="+mn-cs"/>
              </a:rPr>
              <a:t>Bibliografía </a:t>
            </a:r>
            <a:endParaRPr lang="es-ES_tradnl" sz="1200" b="0" i="0" u="none" strike="noStrike" kern="1200" baseline="0" dirty="0" smtClean="0">
              <a:solidFill>
                <a:schemeClr val="tx1"/>
              </a:solidFill>
              <a:latin typeface="+mn-lt"/>
              <a:ea typeface="+mn-ea"/>
              <a:cs typeface="+mn-cs"/>
            </a:endParaRPr>
          </a:p>
          <a:p>
            <a:endParaRPr lang="es-ES_tradnl" sz="1200" b="1" i="0" u="none" strike="noStrike" kern="1200" baseline="0" dirty="0" smtClean="0">
              <a:solidFill>
                <a:schemeClr val="tx1"/>
              </a:solidFill>
              <a:latin typeface="+mn-lt"/>
              <a:ea typeface="+mn-ea"/>
              <a:cs typeface="+mn-cs"/>
            </a:endParaRP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Moeschler</a:t>
            </a:r>
            <a:r>
              <a:rPr lang="es-ES_tradnl" sz="1200" b="0" i="0" u="none" strike="noStrike" kern="1200" baseline="0" dirty="0" smtClean="0">
                <a:solidFill>
                  <a:schemeClr val="tx1"/>
                </a:solidFill>
                <a:latin typeface="+mn-lt"/>
                <a:ea typeface="+mn-ea"/>
                <a:cs typeface="+mn-cs"/>
              </a:rPr>
              <a:t> SM1, </a:t>
            </a:r>
            <a:r>
              <a:rPr lang="es-ES_tradnl" sz="1200" b="0" i="0" u="none" strike="noStrike" kern="1200" baseline="0" dirty="0" err="1" smtClean="0">
                <a:solidFill>
                  <a:schemeClr val="tx1"/>
                </a:solidFill>
                <a:latin typeface="+mn-lt"/>
                <a:ea typeface="+mn-ea"/>
                <a:cs typeface="+mn-cs"/>
              </a:rPr>
              <a:t>Rosenberg</a:t>
            </a:r>
            <a:r>
              <a:rPr lang="es-ES_tradnl" sz="1200" b="0" i="0" u="none" strike="noStrike" kern="1200" baseline="0" dirty="0" smtClean="0">
                <a:solidFill>
                  <a:schemeClr val="tx1"/>
                </a:solidFill>
                <a:latin typeface="+mn-lt"/>
                <a:ea typeface="+mn-ea"/>
                <a:cs typeface="+mn-cs"/>
              </a:rPr>
              <a:t> C, </a:t>
            </a:r>
            <a:r>
              <a:rPr lang="es-ES_tradnl" sz="1200" b="0" i="0" u="none" strike="noStrike" kern="1200" baseline="0" dirty="0" err="1" smtClean="0">
                <a:solidFill>
                  <a:schemeClr val="tx1"/>
                </a:solidFill>
                <a:latin typeface="+mn-lt"/>
                <a:ea typeface="+mn-ea"/>
                <a:cs typeface="+mn-cs"/>
              </a:rPr>
              <a:t>Trainor</a:t>
            </a:r>
            <a:r>
              <a:rPr lang="es-ES_tradnl" sz="1200" b="0" i="0" u="none" strike="noStrike" kern="1200" baseline="0" dirty="0" smtClean="0">
                <a:solidFill>
                  <a:schemeClr val="tx1"/>
                </a:solidFill>
                <a:latin typeface="+mn-lt"/>
                <a:ea typeface="+mn-ea"/>
                <a:cs typeface="+mn-cs"/>
              </a:rPr>
              <a:t> D, Rho RH, </a:t>
            </a:r>
            <a:r>
              <a:rPr lang="es-ES_tradnl" sz="1200" b="0" i="0" u="none" strike="noStrike" kern="1200" baseline="0" dirty="0" err="1" smtClean="0">
                <a:solidFill>
                  <a:schemeClr val="tx1"/>
                </a:solidFill>
                <a:latin typeface="+mn-lt"/>
                <a:ea typeface="+mn-ea"/>
                <a:cs typeface="+mn-cs"/>
              </a:rPr>
              <a:t>Mauck</a:t>
            </a:r>
            <a:r>
              <a:rPr lang="es-ES_tradnl" sz="1200" b="0" i="0" u="none" strike="noStrike" kern="1200" baseline="0" dirty="0" smtClean="0">
                <a:solidFill>
                  <a:schemeClr val="tx1"/>
                </a:solidFill>
                <a:latin typeface="+mn-lt"/>
                <a:ea typeface="+mn-ea"/>
                <a:cs typeface="+mn-cs"/>
              </a:rPr>
              <a:t> WD. </a:t>
            </a:r>
            <a:r>
              <a:rPr lang="es-ES_tradnl" sz="1200" b="0" i="0" u="none" strike="noStrike" kern="1200" baseline="0" dirty="0" err="1" smtClean="0">
                <a:solidFill>
                  <a:schemeClr val="tx1"/>
                </a:solidFill>
                <a:latin typeface="+mn-lt"/>
                <a:ea typeface="+mn-ea"/>
                <a:cs typeface="+mn-cs"/>
              </a:rPr>
              <a:t>Interventional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modalities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to</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treat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cancer-related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Hosp</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Pract</a:t>
            </a:r>
            <a:r>
              <a:rPr lang="es-ES_tradnl" sz="1200" b="0" i="0" u="none" strike="noStrike" kern="1200" baseline="0" dirty="0" smtClean="0">
                <a:solidFill>
                  <a:schemeClr val="tx1"/>
                </a:solidFill>
                <a:latin typeface="+mn-lt"/>
                <a:ea typeface="+mn-ea"/>
                <a:cs typeface="+mn-cs"/>
              </a:rPr>
              <a:t> 2014;42:14-23. </a:t>
            </a:r>
          </a:p>
          <a:p>
            <a:r>
              <a:rPr lang="es-ES_tradnl" sz="1200" b="0" i="0" u="none" strike="noStrike" kern="1200" baseline="0" dirty="0" err="1" smtClean="0">
                <a:solidFill>
                  <a:schemeClr val="tx1"/>
                </a:solidFill>
                <a:latin typeface="+mn-lt"/>
                <a:ea typeface="+mn-ea"/>
                <a:cs typeface="+mn-cs"/>
              </a:rPr>
              <a:t>Bruel</a:t>
            </a:r>
            <a:r>
              <a:rPr lang="es-ES_tradnl" sz="1200" b="0" i="0" u="none" strike="noStrike" kern="1200" baseline="0" dirty="0" smtClean="0">
                <a:solidFill>
                  <a:schemeClr val="tx1"/>
                </a:solidFill>
                <a:latin typeface="+mn-lt"/>
                <a:ea typeface="+mn-ea"/>
                <a:cs typeface="+mn-cs"/>
              </a:rPr>
              <a:t> BM, Burton AW. </a:t>
            </a:r>
            <a:r>
              <a:rPr lang="es-ES_tradnl" sz="1200" b="0" i="0" u="none" strike="noStrike" kern="1200" baseline="0" dirty="0" err="1" smtClean="0">
                <a:solidFill>
                  <a:schemeClr val="tx1"/>
                </a:solidFill>
                <a:latin typeface="+mn-lt"/>
                <a:ea typeface="+mn-ea"/>
                <a:cs typeface="+mn-cs"/>
              </a:rPr>
              <a:t>Intrathecal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Therapy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Cancer-Related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Med</a:t>
            </a:r>
            <a:r>
              <a:rPr lang="es-ES_tradnl" sz="1200" b="0" i="0" u="none" strike="noStrike" kern="1200" baseline="0" dirty="0" smtClean="0">
                <a:solidFill>
                  <a:schemeClr val="tx1"/>
                </a:solidFill>
                <a:latin typeface="+mn-lt"/>
                <a:ea typeface="+mn-ea"/>
                <a:cs typeface="+mn-cs"/>
              </a:rPr>
              <a:t> 2016;0:1-18.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Applegren</a:t>
            </a:r>
            <a:r>
              <a:rPr lang="es-ES_tradnl" sz="1200" b="0" i="0" u="none" strike="noStrike" kern="1200" baseline="0" dirty="0" smtClean="0">
                <a:solidFill>
                  <a:schemeClr val="tx1"/>
                </a:solidFill>
                <a:latin typeface="+mn-lt"/>
                <a:ea typeface="+mn-ea"/>
                <a:cs typeface="+mn-cs"/>
              </a:rPr>
              <a:t> L, </a:t>
            </a:r>
            <a:r>
              <a:rPr lang="es-ES_tradnl" sz="1200" b="0" i="0" u="none" strike="noStrike" kern="1200" baseline="0" dirty="0" err="1" smtClean="0">
                <a:solidFill>
                  <a:schemeClr val="tx1"/>
                </a:solidFill>
                <a:latin typeface="+mn-lt"/>
                <a:ea typeface="+mn-ea"/>
                <a:cs typeface="+mn-cs"/>
              </a:rPr>
              <a:t>Nordborg</a:t>
            </a:r>
            <a:r>
              <a:rPr lang="es-ES_tradnl" sz="1200" b="0" i="0" u="none" strike="noStrike" kern="1200" baseline="0" dirty="0" smtClean="0">
                <a:solidFill>
                  <a:schemeClr val="tx1"/>
                </a:solidFill>
                <a:latin typeface="+mn-lt"/>
                <a:ea typeface="+mn-ea"/>
                <a:cs typeface="+mn-cs"/>
              </a:rPr>
              <a:t> C, </a:t>
            </a:r>
            <a:r>
              <a:rPr lang="es-ES_tradnl" sz="1200" b="0" i="0" u="none" strike="noStrike" kern="1200" baseline="0" dirty="0" err="1" smtClean="0">
                <a:solidFill>
                  <a:schemeClr val="tx1"/>
                </a:solidFill>
                <a:latin typeface="+mn-lt"/>
                <a:ea typeface="+mn-ea"/>
                <a:cs typeface="+mn-cs"/>
              </a:rPr>
              <a:t>Sjoberg</a:t>
            </a:r>
            <a:r>
              <a:rPr lang="es-ES_tradnl" sz="1200" b="0" i="0" u="none" strike="noStrike" kern="1200" baseline="0" dirty="0" smtClean="0">
                <a:solidFill>
                  <a:schemeClr val="tx1"/>
                </a:solidFill>
                <a:latin typeface="+mn-lt"/>
                <a:ea typeface="+mn-ea"/>
                <a:cs typeface="+mn-cs"/>
              </a:rPr>
              <a:t> M, </a:t>
            </a:r>
            <a:r>
              <a:rPr lang="es-ES_tradnl" sz="1200" b="0" i="0" u="none" strike="noStrike" kern="1200" baseline="0" dirty="0" err="1" smtClean="0">
                <a:solidFill>
                  <a:schemeClr val="tx1"/>
                </a:solidFill>
                <a:latin typeface="+mn-lt"/>
                <a:ea typeface="+mn-ea"/>
                <a:cs typeface="+mn-cs"/>
              </a:rPr>
              <a:t>Karlsson</a:t>
            </a:r>
            <a:r>
              <a:rPr lang="es-ES_tradnl" sz="1200" b="0" i="0" u="none" strike="noStrike" kern="1200" baseline="0" dirty="0" smtClean="0">
                <a:solidFill>
                  <a:schemeClr val="tx1"/>
                </a:solidFill>
                <a:latin typeface="+mn-lt"/>
                <a:ea typeface="+mn-ea"/>
                <a:cs typeface="+mn-cs"/>
              </a:rPr>
              <a:t> PA, </a:t>
            </a:r>
            <a:r>
              <a:rPr lang="es-ES_tradnl" sz="1200" b="0" i="0" u="none" strike="noStrike" kern="1200" baseline="0" dirty="0" err="1" smtClean="0">
                <a:solidFill>
                  <a:schemeClr val="tx1"/>
                </a:solidFill>
                <a:latin typeface="+mn-lt"/>
                <a:ea typeface="+mn-ea"/>
                <a:cs typeface="+mn-cs"/>
              </a:rPr>
              <a:t>Nitescu</a:t>
            </a:r>
            <a:r>
              <a:rPr lang="es-ES_tradnl" sz="1200" b="0" i="0" u="none" strike="noStrike" kern="1200" baseline="0" dirty="0" smtClean="0">
                <a:solidFill>
                  <a:schemeClr val="tx1"/>
                </a:solidFill>
                <a:latin typeface="+mn-lt"/>
                <a:ea typeface="+mn-ea"/>
                <a:cs typeface="+mn-cs"/>
              </a:rPr>
              <a:t> P. </a:t>
            </a:r>
            <a:r>
              <a:rPr lang="es-ES_tradnl" sz="1200" b="0" i="0" u="none" strike="noStrike" kern="1200" baseline="0" dirty="0" err="1" smtClean="0">
                <a:solidFill>
                  <a:schemeClr val="tx1"/>
                </a:solidFill>
                <a:latin typeface="+mn-lt"/>
                <a:ea typeface="+mn-ea"/>
                <a:cs typeface="+mn-cs"/>
              </a:rPr>
              <a:t>Spinal</a:t>
            </a:r>
            <a:r>
              <a:rPr lang="es-ES_tradnl" sz="1200" b="0" i="0" u="none" strike="noStrike" kern="1200" baseline="0" dirty="0" smtClean="0">
                <a:solidFill>
                  <a:schemeClr val="tx1"/>
                </a:solidFill>
                <a:latin typeface="+mn-lt"/>
                <a:ea typeface="+mn-ea"/>
                <a:cs typeface="+mn-cs"/>
              </a:rPr>
              <a:t> epidural metástasis: </a:t>
            </a:r>
            <a:r>
              <a:rPr lang="es-ES_tradnl" sz="1200" b="0" i="0" u="none" strike="noStrike" kern="1200" baseline="0" dirty="0" err="1" smtClean="0">
                <a:solidFill>
                  <a:schemeClr val="tx1"/>
                </a:solidFill>
                <a:latin typeface="+mn-lt"/>
                <a:ea typeface="+mn-ea"/>
                <a:cs typeface="+mn-cs"/>
              </a:rPr>
              <a:t>implications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spinal</a:t>
            </a:r>
            <a:r>
              <a:rPr lang="es-ES_tradnl" sz="1200" b="0" i="0" u="none" strike="noStrike" kern="1200" baseline="0" dirty="0" smtClean="0">
                <a:solidFill>
                  <a:schemeClr val="tx1"/>
                </a:solidFill>
                <a:latin typeface="+mn-lt"/>
                <a:ea typeface="+mn-ea"/>
                <a:cs typeface="+mn-cs"/>
              </a:rPr>
              <a:t> analgesia </a:t>
            </a:r>
            <a:r>
              <a:rPr lang="es-ES_tradnl" sz="1200" b="0" i="0" u="none" strike="noStrike" kern="1200" baseline="0" dirty="0" err="1" smtClean="0">
                <a:solidFill>
                  <a:schemeClr val="tx1"/>
                </a:solidFill>
                <a:latin typeface="+mn-lt"/>
                <a:ea typeface="+mn-ea"/>
                <a:cs typeface="+mn-cs"/>
              </a:rPr>
              <a:t>to</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treat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refractory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Symptom</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Manage</a:t>
            </a:r>
            <a:r>
              <a:rPr lang="es-ES_tradnl" sz="1200" b="0" i="0" u="none" strike="noStrike" kern="1200" baseline="0" dirty="0" smtClean="0">
                <a:solidFill>
                  <a:schemeClr val="tx1"/>
                </a:solidFill>
                <a:latin typeface="+mn-lt"/>
                <a:ea typeface="+mn-ea"/>
                <a:cs typeface="+mn-cs"/>
              </a:rPr>
              <a:t> 1997;13:25-42.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Vissers</a:t>
            </a:r>
            <a:r>
              <a:rPr lang="es-ES_tradnl" sz="1200" b="0" i="0" u="none" strike="noStrike" kern="1200" baseline="0" dirty="0" smtClean="0">
                <a:solidFill>
                  <a:schemeClr val="tx1"/>
                </a:solidFill>
                <a:latin typeface="+mn-lt"/>
                <a:ea typeface="+mn-ea"/>
                <a:cs typeface="+mn-cs"/>
              </a:rPr>
              <a:t> KC, </a:t>
            </a:r>
            <a:r>
              <a:rPr lang="es-ES_tradnl" sz="1200" b="0" i="0" u="none" strike="noStrike" kern="1200" baseline="0" dirty="0" err="1" smtClean="0">
                <a:solidFill>
                  <a:schemeClr val="tx1"/>
                </a:solidFill>
                <a:latin typeface="+mn-lt"/>
                <a:ea typeface="+mn-ea"/>
                <a:cs typeface="+mn-cs"/>
              </a:rPr>
              <a:t>Besse</a:t>
            </a:r>
            <a:r>
              <a:rPr lang="es-ES_tradnl" sz="1200" b="0" i="0" u="none" strike="noStrike" kern="1200" baseline="0" dirty="0" smtClean="0">
                <a:solidFill>
                  <a:schemeClr val="tx1"/>
                </a:solidFill>
                <a:latin typeface="+mn-lt"/>
                <a:ea typeface="+mn-ea"/>
                <a:cs typeface="+mn-cs"/>
              </a:rPr>
              <a:t> K, </a:t>
            </a:r>
            <a:r>
              <a:rPr lang="es-ES_tradnl" sz="1200" b="0" i="0" u="none" strike="noStrike" kern="1200" baseline="0" dirty="0" err="1" smtClean="0">
                <a:solidFill>
                  <a:schemeClr val="tx1"/>
                </a:solidFill>
                <a:latin typeface="+mn-lt"/>
                <a:ea typeface="+mn-ea"/>
                <a:cs typeface="+mn-cs"/>
              </a:rPr>
              <a:t>Wagemans</a:t>
            </a:r>
            <a:r>
              <a:rPr lang="es-ES_tradnl" sz="1200" b="0" i="0" u="none" strike="noStrike" kern="1200" baseline="0" dirty="0" smtClean="0">
                <a:solidFill>
                  <a:schemeClr val="tx1"/>
                </a:solidFill>
                <a:latin typeface="+mn-lt"/>
                <a:ea typeface="+mn-ea"/>
                <a:cs typeface="+mn-cs"/>
              </a:rPr>
              <a:t> M, </a:t>
            </a:r>
            <a:r>
              <a:rPr lang="es-ES_tradnl" sz="1200" b="0" i="1" u="none" strike="noStrike" kern="1200" baseline="0" dirty="0" smtClean="0">
                <a:solidFill>
                  <a:schemeClr val="tx1"/>
                </a:solidFill>
                <a:latin typeface="+mn-lt"/>
                <a:ea typeface="+mn-ea"/>
                <a:cs typeface="+mn-cs"/>
              </a:rPr>
              <a:t>et 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patients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Pract</a:t>
            </a:r>
            <a:r>
              <a:rPr lang="es-ES_tradnl" sz="1200" b="0" i="0" u="none" strike="noStrike" kern="1200" baseline="0" dirty="0" smtClean="0">
                <a:solidFill>
                  <a:schemeClr val="tx1"/>
                </a:solidFill>
                <a:latin typeface="+mn-lt"/>
                <a:ea typeface="+mn-ea"/>
                <a:cs typeface="+mn-cs"/>
              </a:rPr>
              <a:t>. 2011;11:453-75.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Kurita</a:t>
            </a:r>
            <a:r>
              <a:rPr lang="es-ES_tradnl" sz="1200" b="0" i="0" u="none" strike="noStrike" kern="1200" baseline="0" dirty="0" smtClean="0">
                <a:solidFill>
                  <a:schemeClr val="tx1"/>
                </a:solidFill>
                <a:latin typeface="+mn-lt"/>
                <a:ea typeface="+mn-ea"/>
                <a:cs typeface="+mn-cs"/>
              </a:rPr>
              <a:t> GP, </a:t>
            </a:r>
            <a:r>
              <a:rPr lang="es-ES_tradnl" sz="1200" b="0" i="0" u="none" strike="noStrike" kern="1200" baseline="0" dirty="0" err="1" smtClean="0">
                <a:solidFill>
                  <a:schemeClr val="tx1"/>
                </a:solidFill>
                <a:latin typeface="+mn-lt"/>
                <a:ea typeface="+mn-ea"/>
                <a:cs typeface="+mn-cs"/>
              </a:rPr>
              <a:t>Benthien</a:t>
            </a:r>
            <a:r>
              <a:rPr lang="es-ES_tradnl" sz="1200" b="0" i="0" u="none" strike="noStrike" kern="1200" baseline="0" dirty="0" smtClean="0">
                <a:solidFill>
                  <a:schemeClr val="tx1"/>
                </a:solidFill>
                <a:latin typeface="+mn-lt"/>
                <a:ea typeface="+mn-ea"/>
                <a:cs typeface="+mn-cs"/>
              </a:rPr>
              <a:t> KS, </a:t>
            </a:r>
            <a:r>
              <a:rPr lang="es-ES_tradnl" sz="1200" b="0" i="0" u="none" strike="noStrike" kern="1200" baseline="0" dirty="0" err="1" smtClean="0">
                <a:solidFill>
                  <a:schemeClr val="tx1"/>
                </a:solidFill>
                <a:latin typeface="+mn-lt"/>
                <a:ea typeface="+mn-ea"/>
                <a:cs typeface="+mn-cs"/>
              </a:rPr>
              <a:t>Nordly</a:t>
            </a:r>
            <a:r>
              <a:rPr lang="es-ES_tradnl" sz="1200" b="0" i="0" u="none" strike="noStrike" kern="1200" baseline="0" dirty="0" smtClean="0">
                <a:solidFill>
                  <a:schemeClr val="tx1"/>
                </a:solidFill>
                <a:latin typeface="+mn-lt"/>
                <a:ea typeface="+mn-ea"/>
                <a:cs typeface="+mn-cs"/>
              </a:rPr>
              <a:t> M, </a:t>
            </a:r>
            <a:r>
              <a:rPr lang="es-ES_tradnl" sz="1200" b="0" i="1" u="none" strike="noStrike" kern="1200" baseline="0" dirty="0" smtClean="0">
                <a:solidFill>
                  <a:schemeClr val="tx1"/>
                </a:solidFill>
                <a:latin typeface="+mn-lt"/>
                <a:ea typeface="+mn-ea"/>
                <a:cs typeface="+mn-cs"/>
              </a:rPr>
              <a:t>et al. </a:t>
            </a:r>
            <a:r>
              <a:rPr lang="es-ES_tradnl" sz="1200" b="0" i="0" u="none" strike="noStrike" kern="1200" baseline="0" dirty="0" err="1" smtClean="0">
                <a:solidFill>
                  <a:schemeClr val="tx1"/>
                </a:solidFill>
                <a:latin typeface="+mn-lt"/>
                <a:ea typeface="+mn-ea"/>
                <a:cs typeface="+mn-cs"/>
              </a:rPr>
              <a:t>European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Palliative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Care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Research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Collaborative</a:t>
            </a:r>
            <a:r>
              <a:rPr lang="es-ES_tradnl" sz="1200" b="0" i="0" u="none" strike="noStrike" kern="1200" baseline="0" dirty="0" smtClean="0">
                <a:solidFill>
                  <a:schemeClr val="tx1"/>
                </a:solidFill>
                <a:latin typeface="+mn-lt"/>
                <a:ea typeface="+mn-ea"/>
                <a:cs typeface="+mn-cs"/>
              </a:rPr>
              <a:t> (EPCRC).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evidence</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neuraxial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administration</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analgesics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cancer-related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systematic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review</a:t>
            </a:r>
            <a:r>
              <a:rPr lang="es-ES_tradnl" sz="1200" b="0" i="0" u="none" strike="noStrike" kern="1200" baseline="0" dirty="0" smtClean="0">
                <a:solidFill>
                  <a:schemeClr val="tx1"/>
                </a:solidFill>
                <a:latin typeface="+mn-lt"/>
                <a:ea typeface="+mn-ea"/>
                <a:cs typeface="+mn-cs"/>
              </a:rPr>
              <a:t>. Acta </a:t>
            </a:r>
            <a:r>
              <a:rPr lang="es-ES_tradnl" sz="1200" b="0" i="0" u="none" strike="noStrike" kern="1200" baseline="0" dirty="0" err="1" smtClean="0">
                <a:solidFill>
                  <a:schemeClr val="tx1"/>
                </a:solidFill>
                <a:latin typeface="+mn-lt"/>
                <a:ea typeface="+mn-ea"/>
                <a:cs typeface="+mn-cs"/>
              </a:rPr>
              <a:t>Anaesthesiol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Scand</a:t>
            </a:r>
            <a:r>
              <a:rPr lang="es-ES_tradnl" sz="1200" b="0" i="0" u="none" strike="noStrike" kern="1200" baseline="0" dirty="0" smtClean="0">
                <a:solidFill>
                  <a:schemeClr val="tx1"/>
                </a:solidFill>
                <a:latin typeface="+mn-lt"/>
                <a:ea typeface="+mn-ea"/>
                <a:cs typeface="+mn-cs"/>
              </a:rPr>
              <a:t> 2015;59:1103-15.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Ballantyne</a:t>
            </a:r>
            <a:r>
              <a:rPr lang="es-ES_tradnl" sz="1200" b="0" i="0" u="none" strike="noStrike" kern="1200" baseline="0" dirty="0" smtClean="0">
                <a:solidFill>
                  <a:schemeClr val="tx1"/>
                </a:solidFill>
                <a:latin typeface="+mn-lt"/>
                <a:ea typeface="+mn-ea"/>
                <a:cs typeface="+mn-cs"/>
              </a:rPr>
              <a:t> JC, </a:t>
            </a:r>
            <a:r>
              <a:rPr lang="es-ES_tradnl" sz="1200" b="0" i="0" u="none" strike="noStrike" kern="1200" baseline="0" dirty="0" err="1" smtClean="0">
                <a:solidFill>
                  <a:schemeClr val="tx1"/>
                </a:solidFill>
                <a:latin typeface="+mn-lt"/>
                <a:ea typeface="+mn-ea"/>
                <a:cs typeface="+mn-cs"/>
              </a:rPr>
              <a:t>Carwood</a:t>
            </a:r>
            <a:r>
              <a:rPr lang="es-ES_tradnl" sz="1200" b="0" i="0" u="none" strike="noStrike" kern="1200" baseline="0" dirty="0" smtClean="0">
                <a:solidFill>
                  <a:schemeClr val="tx1"/>
                </a:solidFill>
                <a:latin typeface="+mn-lt"/>
                <a:ea typeface="+mn-ea"/>
                <a:cs typeface="+mn-cs"/>
              </a:rPr>
              <a:t> CM. </a:t>
            </a:r>
            <a:r>
              <a:rPr lang="es-ES_tradnl" sz="1200" b="0" i="0" u="none" strike="noStrike" kern="1200" baseline="0" dirty="0" err="1" smtClean="0">
                <a:solidFill>
                  <a:schemeClr val="tx1"/>
                </a:solidFill>
                <a:latin typeface="+mn-lt"/>
                <a:ea typeface="+mn-ea"/>
                <a:cs typeface="+mn-cs"/>
              </a:rPr>
              <a:t>Comparative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efficacy</a:t>
            </a:r>
            <a:r>
              <a:rPr lang="es-ES_tradnl" sz="1200" b="0" i="0" u="none" strike="noStrike" kern="1200" baseline="0" dirty="0" smtClean="0">
                <a:solidFill>
                  <a:schemeClr val="tx1"/>
                </a:solidFill>
                <a:latin typeface="+mn-lt"/>
                <a:ea typeface="+mn-ea"/>
                <a:cs typeface="+mn-cs"/>
              </a:rPr>
              <a:t> of epidural, </a:t>
            </a:r>
            <a:r>
              <a:rPr lang="es-ES_tradnl" sz="1200" b="0" i="0" u="none" strike="noStrike" kern="1200" baseline="0" dirty="0" err="1" smtClean="0">
                <a:solidFill>
                  <a:schemeClr val="tx1"/>
                </a:solidFill>
                <a:latin typeface="+mn-lt"/>
                <a:ea typeface="+mn-ea"/>
                <a:cs typeface="+mn-cs"/>
              </a:rPr>
              <a:t>subarachnoid</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intracerebroventricular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opioids</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patients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due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to</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Cochrane </a:t>
            </a:r>
            <a:r>
              <a:rPr lang="es-ES_tradnl" sz="1200" b="0" i="0" u="none" strike="noStrike" kern="1200" baseline="0" dirty="0" err="1" smtClean="0">
                <a:solidFill>
                  <a:schemeClr val="tx1"/>
                </a:solidFill>
                <a:latin typeface="+mn-lt"/>
                <a:ea typeface="+mn-ea"/>
                <a:cs typeface="+mn-cs"/>
              </a:rPr>
              <a:t>Database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Syst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Rev</a:t>
            </a:r>
            <a:r>
              <a:rPr lang="es-ES_tradnl" sz="1200" b="0" i="0" u="none" strike="noStrike" kern="1200" baseline="0" dirty="0" smtClean="0">
                <a:solidFill>
                  <a:schemeClr val="tx1"/>
                </a:solidFill>
                <a:latin typeface="+mn-lt"/>
                <a:ea typeface="+mn-ea"/>
                <a:cs typeface="+mn-cs"/>
              </a:rPr>
              <a:t> 2005;(1):CD005178.</a:t>
            </a:r>
            <a:endParaRPr lang="es-ES_tradnl" dirty="0"/>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53</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44549372"/>
      </p:ext>
    </p:extLst>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1" i="0" u="none" strike="noStrike" kern="1200" baseline="0" dirty="0" smtClean="0">
                <a:solidFill>
                  <a:schemeClr val="tx1"/>
                </a:solidFill>
                <a:latin typeface="+mn-lt"/>
                <a:ea typeface="+mn-ea"/>
                <a:cs typeface="+mn-cs"/>
              </a:rPr>
              <a:t>Bibliografía </a:t>
            </a:r>
            <a:endParaRPr lang="es-ES_tradnl" sz="1200" b="0" i="0" u="none" strike="noStrike" kern="1200" baseline="0" dirty="0" smtClean="0">
              <a:solidFill>
                <a:schemeClr val="tx1"/>
              </a:solidFill>
              <a:latin typeface="+mn-lt"/>
              <a:ea typeface="+mn-ea"/>
              <a:cs typeface="+mn-cs"/>
            </a:endParaRPr>
          </a:p>
          <a:p>
            <a:endParaRPr lang="es-ES_tradnl" sz="1200" b="1" i="0" u="none" strike="noStrike" kern="1200" baseline="0" dirty="0" smtClean="0">
              <a:solidFill>
                <a:schemeClr val="tx1"/>
              </a:solidFill>
              <a:latin typeface="+mn-lt"/>
              <a:ea typeface="+mn-ea"/>
              <a:cs typeface="+mn-cs"/>
            </a:endParaRP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Cervero</a:t>
            </a:r>
            <a:r>
              <a:rPr lang="es-ES_tradnl" sz="1200" b="0" i="0" u="none" strike="noStrike" kern="1200" baseline="0" dirty="0" smtClean="0">
                <a:solidFill>
                  <a:schemeClr val="tx1"/>
                </a:solidFill>
                <a:latin typeface="+mn-lt"/>
                <a:ea typeface="+mn-ea"/>
                <a:cs typeface="+mn-cs"/>
              </a:rPr>
              <a:t> F, Meyer RA, and Campbell JN. A </a:t>
            </a:r>
            <a:r>
              <a:rPr lang="es-ES_tradnl" sz="1200" b="0" i="0" u="none" strike="noStrike" kern="1200" baseline="0" dirty="0" err="1" smtClean="0">
                <a:solidFill>
                  <a:schemeClr val="tx1"/>
                </a:solidFill>
                <a:latin typeface="+mn-lt"/>
                <a:ea typeface="+mn-ea"/>
                <a:cs typeface="+mn-cs"/>
              </a:rPr>
              <a:t>psychophysical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study</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secondary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hyperalgesia</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evidence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increased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to</a:t>
            </a:r>
            <a:r>
              <a:rPr lang="es-ES_tradnl" sz="1200" b="0" i="0" u="none" strike="noStrike" kern="1200" baseline="0" dirty="0" smtClean="0">
                <a:solidFill>
                  <a:schemeClr val="tx1"/>
                </a:solidFill>
                <a:latin typeface="+mn-lt"/>
                <a:ea typeface="+mn-ea"/>
                <a:cs typeface="+mn-cs"/>
              </a:rPr>
              <a:t> input </a:t>
            </a:r>
            <a:r>
              <a:rPr lang="es-ES_tradnl" sz="1200" b="0" i="0" u="none" strike="noStrike" kern="1200" baseline="0" dirty="0" err="1" smtClean="0">
                <a:solidFill>
                  <a:schemeClr val="tx1"/>
                </a:solidFill>
                <a:latin typeface="+mn-lt"/>
                <a:ea typeface="+mn-ea"/>
                <a:cs typeface="+mn-cs"/>
              </a:rPr>
              <a:t>from</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nociceptors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1994;58:21-28.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Ripamonti</a:t>
            </a:r>
            <a:r>
              <a:rPr lang="es-ES_tradnl" sz="1200" b="0" i="0" u="none" strike="noStrike" kern="1200" baseline="0" dirty="0" smtClean="0">
                <a:solidFill>
                  <a:schemeClr val="tx1"/>
                </a:solidFill>
                <a:latin typeface="+mn-lt"/>
                <a:ea typeface="+mn-ea"/>
                <a:cs typeface="+mn-cs"/>
              </a:rPr>
              <a:t> CI and </a:t>
            </a:r>
            <a:r>
              <a:rPr lang="es-ES_tradnl" sz="1200" b="0" i="0" u="none" strike="noStrike" kern="1200" baseline="0" dirty="0" err="1" smtClean="0">
                <a:solidFill>
                  <a:schemeClr val="tx1"/>
                </a:solidFill>
                <a:latin typeface="+mn-lt"/>
                <a:ea typeface="+mn-ea"/>
                <a:cs typeface="+mn-cs"/>
              </a:rPr>
              <a:t>Brunelli</a:t>
            </a:r>
            <a:r>
              <a:rPr lang="es-ES_tradnl" sz="1200" b="0" i="0" u="none" strike="noStrike" kern="1200" baseline="0" dirty="0" smtClean="0">
                <a:solidFill>
                  <a:schemeClr val="tx1"/>
                </a:solidFill>
                <a:latin typeface="+mn-lt"/>
                <a:ea typeface="+mn-ea"/>
                <a:cs typeface="+mn-cs"/>
              </a:rPr>
              <a:t> C. </a:t>
            </a:r>
            <a:r>
              <a:rPr lang="es-ES_tradnl" sz="1200" b="0" i="0" u="none" strike="noStrike" kern="1200" baseline="0" dirty="0" err="1" smtClean="0">
                <a:solidFill>
                  <a:schemeClr val="tx1"/>
                </a:solidFill>
                <a:latin typeface="+mn-lt"/>
                <a:ea typeface="+mn-ea"/>
                <a:cs typeface="+mn-cs"/>
              </a:rPr>
              <a:t>Comparison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between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numerical</a:t>
            </a:r>
            <a:r>
              <a:rPr lang="es-ES_tradnl" sz="1200" b="0" i="0" u="none" strike="noStrike" kern="1200" baseline="0" dirty="0" smtClean="0">
                <a:solidFill>
                  <a:schemeClr val="tx1"/>
                </a:solidFill>
                <a:latin typeface="+mn-lt"/>
                <a:ea typeface="+mn-ea"/>
                <a:cs typeface="+mn-cs"/>
              </a:rPr>
              <a:t> rating </a:t>
            </a:r>
            <a:r>
              <a:rPr lang="es-ES_tradnl" sz="1200" b="0" i="0" u="none" strike="noStrike" kern="1200" baseline="0" dirty="0" err="1" smtClean="0">
                <a:solidFill>
                  <a:schemeClr val="tx1"/>
                </a:solidFill>
                <a:latin typeface="+mn-lt"/>
                <a:ea typeface="+mn-ea"/>
                <a:cs typeface="+mn-cs"/>
              </a:rPr>
              <a:t>scale</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six-level</a:t>
            </a:r>
            <a:r>
              <a:rPr lang="es-ES_tradnl" sz="1200" b="0" i="0" u="none" strike="noStrike" kern="1200" baseline="0" dirty="0" smtClean="0">
                <a:solidFill>
                  <a:schemeClr val="tx1"/>
                </a:solidFill>
                <a:latin typeface="+mn-lt"/>
                <a:ea typeface="+mn-ea"/>
                <a:cs typeface="+mn-cs"/>
              </a:rPr>
              <a:t> verbal rating </a:t>
            </a:r>
            <a:r>
              <a:rPr lang="es-ES_tradnl" sz="1200" b="0" i="0" u="none" strike="noStrike" kern="1200" baseline="0" dirty="0" err="1" smtClean="0">
                <a:solidFill>
                  <a:schemeClr val="tx1"/>
                </a:solidFill>
                <a:latin typeface="+mn-lt"/>
                <a:ea typeface="+mn-ea"/>
                <a:cs typeface="+mn-cs"/>
              </a:rPr>
              <a:t>scale</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patients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preliminary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report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Support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Care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2009;17:1433-34. </a:t>
            </a:r>
            <a:endParaRPr lang="es-ES_tradnl" dirty="0"/>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54</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44549372"/>
      </p:ext>
    </p:extLst>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1" i="0" u="none" strike="noStrike" kern="1200" baseline="0" dirty="0" smtClean="0">
                <a:solidFill>
                  <a:schemeClr val="tx1"/>
                </a:solidFill>
                <a:latin typeface="+mn-lt"/>
                <a:ea typeface="+mn-ea"/>
                <a:cs typeface="+mn-cs"/>
              </a:rPr>
              <a:t>Bibliografía </a:t>
            </a:r>
            <a:endParaRPr lang="es-ES_tradnl" sz="1200" b="0" i="0" u="none" strike="noStrike" kern="1200" baseline="0" dirty="0" smtClean="0">
              <a:solidFill>
                <a:schemeClr val="tx1"/>
              </a:solidFill>
              <a:latin typeface="+mn-lt"/>
              <a:ea typeface="+mn-ea"/>
              <a:cs typeface="+mn-cs"/>
            </a:endParaRPr>
          </a:p>
          <a:p>
            <a:endParaRPr lang="es-ES_tradnl" sz="1200" b="1" i="0" u="none" strike="noStrike" kern="1200" baseline="0" dirty="0" smtClean="0">
              <a:solidFill>
                <a:schemeClr val="tx1"/>
              </a:solidFill>
              <a:latin typeface="+mn-lt"/>
              <a:ea typeface="+mn-ea"/>
              <a:cs typeface="+mn-cs"/>
            </a:endParaRP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Portenoy</a:t>
            </a:r>
            <a:r>
              <a:rPr lang="es-ES_tradnl" sz="1200" b="0" i="0" u="none" strike="noStrike" kern="1200" baseline="0" dirty="0" smtClean="0">
                <a:solidFill>
                  <a:schemeClr val="tx1"/>
                </a:solidFill>
                <a:latin typeface="+mn-lt"/>
                <a:ea typeface="+mn-ea"/>
                <a:cs typeface="+mn-cs"/>
              </a:rPr>
              <a:t> RK. </a:t>
            </a:r>
            <a:r>
              <a:rPr lang="es-ES_tradnl" sz="1200" b="0" i="0" u="none" strike="noStrike" kern="1200" baseline="0" dirty="0" err="1" smtClean="0">
                <a:solidFill>
                  <a:schemeClr val="tx1"/>
                </a:solidFill>
                <a:latin typeface="+mn-lt"/>
                <a:ea typeface="+mn-ea"/>
                <a:cs typeface="+mn-cs"/>
              </a:rPr>
              <a:t>Treatment</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Lancet</a:t>
            </a:r>
            <a:r>
              <a:rPr lang="es-ES_tradnl" sz="1200" b="0" i="0" u="none" strike="noStrike" kern="1200" baseline="0" dirty="0" smtClean="0">
                <a:solidFill>
                  <a:schemeClr val="tx1"/>
                </a:solidFill>
                <a:latin typeface="+mn-lt"/>
                <a:ea typeface="+mn-ea"/>
                <a:cs typeface="+mn-cs"/>
              </a:rPr>
              <a:t> 2011;377:2236-47.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smtClean="0">
                <a:solidFill>
                  <a:schemeClr val="tx1"/>
                </a:solidFill>
                <a:latin typeface="+mn-lt"/>
                <a:ea typeface="+mn-ea"/>
                <a:cs typeface="+mn-cs"/>
              </a:rPr>
              <a:t>De </a:t>
            </a:r>
            <a:r>
              <a:rPr lang="es-ES_tradnl" sz="1200" b="0" i="0" u="none" strike="noStrike" kern="1200" baseline="0" dirty="0" err="1" smtClean="0">
                <a:solidFill>
                  <a:schemeClr val="tx1"/>
                </a:solidFill>
                <a:latin typeface="+mn-lt"/>
                <a:ea typeface="+mn-ea"/>
                <a:cs typeface="+mn-cs"/>
              </a:rPr>
              <a:t>Wit</a:t>
            </a:r>
            <a:r>
              <a:rPr lang="es-ES_tradnl" sz="1200" b="0" i="0" u="none" strike="noStrike" kern="1200" baseline="0" dirty="0" smtClean="0">
                <a:solidFill>
                  <a:schemeClr val="tx1"/>
                </a:solidFill>
                <a:latin typeface="+mn-lt"/>
                <a:ea typeface="+mn-ea"/>
                <a:cs typeface="+mn-cs"/>
              </a:rPr>
              <a:t> R, van </a:t>
            </a:r>
            <a:r>
              <a:rPr lang="es-ES_tradnl" sz="1200" b="0" i="0" u="none" strike="noStrike" kern="1200" baseline="0" dirty="0" err="1" smtClean="0">
                <a:solidFill>
                  <a:schemeClr val="tx1"/>
                </a:solidFill>
                <a:latin typeface="+mn-lt"/>
                <a:ea typeface="+mn-ea"/>
                <a:cs typeface="+mn-cs"/>
              </a:rPr>
              <a:t>Dam</a:t>
            </a:r>
            <a:r>
              <a:rPr lang="es-ES_tradnl" sz="1200" b="0" i="0" u="none" strike="noStrike" kern="1200" baseline="0" dirty="0" smtClean="0">
                <a:solidFill>
                  <a:schemeClr val="tx1"/>
                </a:solidFill>
                <a:latin typeface="+mn-lt"/>
                <a:ea typeface="+mn-ea"/>
                <a:cs typeface="+mn-cs"/>
              </a:rPr>
              <a:t> F, </a:t>
            </a:r>
            <a:r>
              <a:rPr lang="es-ES_tradnl" sz="1200" b="0" i="0" u="none" strike="noStrike" kern="1200" baseline="0" dirty="0" err="1" smtClean="0">
                <a:solidFill>
                  <a:schemeClr val="tx1"/>
                </a:solidFill>
                <a:latin typeface="+mn-lt"/>
                <a:ea typeface="+mn-ea"/>
                <a:cs typeface="+mn-cs"/>
              </a:rPr>
              <a:t>Zandbelt</a:t>
            </a:r>
            <a:r>
              <a:rPr lang="es-ES_tradnl" sz="1200" b="0" i="0" u="none" strike="noStrike" kern="1200" baseline="0" dirty="0" smtClean="0">
                <a:solidFill>
                  <a:schemeClr val="tx1"/>
                </a:solidFill>
                <a:latin typeface="+mn-lt"/>
                <a:ea typeface="+mn-ea"/>
                <a:cs typeface="+mn-cs"/>
              </a:rPr>
              <a:t> L et al. A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education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program</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chronic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patients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follow</a:t>
            </a:r>
            <a:r>
              <a:rPr lang="es-ES_tradnl" sz="1200" b="0" i="0" u="none" strike="noStrike" kern="1200" baseline="0" dirty="0" smtClean="0">
                <a:solidFill>
                  <a:schemeClr val="tx1"/>
                </a:solidFill>
                <a:latin typeface="+mn-lt"/>
                <a:ea typeface="+mn-ea"/>
                <a:cs typeface="+mn-cs"/>
              </a:rPr>
              <a:t>-up </a:t>
            </a:r>
            <a:r>
              <a:rPr lang="es-ES_tradnl" sz="1200" b="0" i="0" u="none" strike="noStrike" kern="1200" baseline="0" dirty="0" err="1" smtClean="0">
                <a:solidFill>
                  <a:schemeClr val="tx1"/>
                </a:solidFill>
                <a:latin typeface="+mn-lt"/>
                <a:ea typeface="+mn-ea"/>
                <a:cs typeface="+mn-cs"/>
              </a:rPr>
              <a:t>results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from</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randomized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controlled</a:t>
            </a:r>
            <a:r>
              <a:rPr lang="es-ES_tradnl" sz="1200" b="0" i="0" u="none" strike="noStrike" kern="1200" baseline="0" dirty="0" smtClean="0">
                <a:solidFill>
                  <a:schemeClr val="tx1"/>
                </a:solidFill>
                <a:latin typeface="+mn-lt"/>
                <a:ea typeface="+mn-ea"/>
                <a:cs typeface="+mn-cs"/>
              </a:rPr>
              <a:t> trial.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1997;73:55-69 </a:t>
            </a:r>
            <a:endParaRPr lang="es-ES_tradnl" dirty="0"/>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55</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44549372"/>
      </p:ext>
    </p:extLst>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S_tradnl" sz="1200" b="1" i="0" u="none" strike="noStrike" kern="1200" baseline="0" dirty="0" smtClean="0">
                <a:solidFill>
                  <a:schemeClr val="tx1"/>
                </a:solidFill>
                <a:latin typeface="+mn-lt"/>
                <a:ea typeface="+mn-ea"/>
                <a:cs typeface="+mn-cs"/>
              </a:rPr>
              <a:t>Bibliografía </a:t>
            </a:r>
          </a:p>
          <a:p>
            <a:pPr marL="0" marR="0" indent="0" algn="l" defTabSz="457200" rtl="0" eaLnBrk="1" fontAlgn="auto" latinLnBrk="0" hangingPunct="1">
              <a:lnSpc>
                <a:spcPct val="100000"/>
              </a:lnSpc>
              <a:spcBef>
                <a:spcPts val="0"/>
              </a:spcBef>
              <a:spcAft>
                <a:spcPts val="0"/>
              </a:spcAft>
              <a:buClrTx/>
              <a:buSzTx/>
              <a:buFontTx/>
              <a:buNone/>
              <a:tabLst/>
              <a:defRPr/>
            </a:pPr>
            <a:endParaRPr lang="es-ES_tradnl" sz="1200" b="0" i="0" u="none" strike="noStrike" kern="1200" baseline="0" dirty="0" smtClean="0">
              <a:solidFill>
                <a:schemeClr val="tx1"/>
              </a:solidFill>
              <a:latin typeface="+mn-lt"/>
              <a:ea typeface="+mn-ea"/>
              <a:cs typeface="+mn-cs"/>
            </a:endParaRPr>
          </a:p>
          <a:p>
            <a:r>
              <a:rPr lang="es-ES_tradnl" sz="1200" b="0" i="0" u="none" strike="noStrike" kern="1200" baseline="0" dirty="0" smtClean="0">
                <a:solidFill>
                  <a:schemeClr val="tx1"/>
                </a:solidFill>
                <a:latin typeface="+mn-lt"/>
                <a:ea typeface="+mn-ea"/>
                <a:cs typeface="+mn-cs"/>
              </a:rPr>
              <a:t>• Cifuentes P, Henderson DP, </a:t>
            </a:r>
            <a:r>
              <a:rPr lang="es-ES_tradnl" sz="1200" b="0" i="0" u="none" strike="noStrike" kern="1200" baseline="0" dirty="0" err="1" smtClean="0">
                <a:solidFill>
                  <a:schemeClr val="tx1"/>
                </a:solidFill>
                <a:latin typeface="+mn-lt"/>
                <a:ea typeface="+mn-ea"/>
                <a:cs typeface="+mn-cs"/>
              </a:rPr>
              <a:t>Ozaki</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R.Palliative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surgery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West J </a:t>
            </a:r>
            <a:r>
              <a:rPr lang="es-ES_tradnl" sz="1200" b="0" i="0" u="none" strike="noStrike" kern="1200" baseline="0" dirty="0" err="1" smtClean="0">
                <a:solidFill>
                  <a:schemeClr val="tx1"/>
                </a:solidFill>
                <a:latin typeface="+mn-lt"/>
                <a:ea typeface="+mn-ea"/>
                <a:cs typeface="+mn-cs"/>
              </a:rPr>
              <a:t>Med</a:t>
            </a:r>
            <a:r>
              <a:rPr lang="es-ES_tradnl" sz="1200" b="0" i="0" u="none" strike="noStrike" kern="1200" baseline="0" dirty="0" smtClean="0">
                <a:solidFill>
                  <a:schemeClr val="tx1"/>
                </a:solidFill>
                <a:latin typeface="+mn-lt"/>
                <a:ea typeface="+mn-ea"/>
                <a:cs typeface="+mn-cs"/>
              </a:rPr>
              <a:t> 2002; 176: 110-14.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Culleton</a:t>
            </a:r>
            <a:r>
              <a:rPr lang="es-ES_tradnl" sz="1200" b="0" i="0" u="none" strike="noStrike" kern="1200" baseline="0" dirty="0" smtClean="0">
                <a:solidFill>
                  <a:schemeClr val="tx1"/>
                </a:solidFill>
                <a:latin typeface="+mn-lt"/>
                <a:ea typeface="+mn-ea"/>
                <a:cs typeface="+mn-cs"/>
              </a:rPr>
              <a:t> S, </a:t>
            </a:r>
            <a:r>
              <a:rPr lang="es-ES_tradnl" sz="1200" b="0" i="0" u="none" strike="noStrike" kern="1200" baseline="0" dirty="0" err="1" smtClean="0">
                <a:solidFill>
                  <a:schemeClr val="tx1"/>
                </a:solidFill>
                <a:latin typeface="+mn-lt"/>
                <a:ea typeface="+mn-ea"/>
                <a:cs typeface="+mn-cs"/>
              </a:rPr>
              <a:t>Kwok</a:t>
            </a:r>
            <a:r>
              <a:rPr lang="es-ES_tradnl" sz="1200" b="0" i="0" u="none" strike="noStrike" kern="1200" baseline="0" dirty="0" smtClean="0">
                <a:solidFill>
                  <a:schemeClr val="tx1"/>
                </a:solidFill>
                <a:latin typeface="+mn-lt"/>
                <a:ea typeface="+mn-ea"/>
                <a:cs typeface="+mn-cs"/>
              </a:rPr>
              <a:t> S, </a:t>
            </a:r>
            <a:r>
              <a:rPr lang="es-ES_tradnl" sz="1200" b="0" i="0" u="none" strike="noStrike" kern="1200" baseline="0" dirty="0" err="1" smtClean="0">
                <a:solidFill>
                  <a:schemeClr val="tx1"/>
                </a:solidFill>
                <a:latin typeface="+mn-lt"/>
                <a:ea typeface="+mn-ea"/>
                <a:cs typeface="+mn-cs"/>
              </a:rPr>
              <a:t>Chow</a:t>
            </a:r>
            <a:r>
              <a:rPr lang="es-ES_tradnl" sz="1200" b="0" i="0" u="none" strike="noStrike" kern="1200" baseline="0" dirty="0" smtClean="0">
                <a:solidFill>
                  <a:schemeClr val="tx1"/>
                </a:solidFill>
                <a:latin typeface="+mn-lt"/>
                <a:ea typeface="+mn-ea"/>
                <a:cs typeface="+mn-cs"/>
              </a:rPr>
              <a:t> E. </a:t>
            </a:r>
            <a:r>
              <a:rPr lang="es-ES_tradnl" sz="1200" b="0" i="0" u="none" strike="noStrike" kern="1200" baseline="0" dirty="0" err="1" smtClean="0">
                <a:solidFill>
                  <a:schemeClr val="tx1"/>
                </a:solidFill>
                <a:latin typeface="+mn-lt"/>
                <a:ea typeface="+mn-ea"/>
                <a:cs typeface="+mn-cs"/>
              </a:rPr>
              <a:t>Radiotherapy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Clin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Oncol</a:t>
            </a:r>
            <a:r>
              <a:rPr lang="es-ES_tradnl" sz="1200" b="0" i="0" u="none" strike="noStrike" kern="1200" baseline="0" dirty="0" smtClean="0">
                <a:solidFill>
                  <a:schemeClr val="tx1"/>
                </a:solidFill>
                <a:latin typeface="+mn-lt"/>
                <a:ea typeface="+mn-ea"/>
                <a:cs typeface="+mn-cs"/>
              </a:rPr>
              <a:t> 2011;23:399-406.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Rockhill</a:t>
            </a:r>
            <a:r>
              <a:rPr lang="es-ES_tradnl" sz="1200" b="0" i="0" u="none" strike="noStrike" kern="1200" baseline="0" dirty="0" smtClean="0">
                <a:solidFill>
                  <a:schemeClr val="tx1"/>
                </a:solidFill>
                <a:latin typeface="+mn-lt"/>
                <a:ea typeface="+mn-ea"/>
                <a:cs typeface="+mn-cs"/>
              </a:rPr>
              <a:t> JK. </a:t>
            </a:r>
            <a:r>
              <a:rPr lang="es-ES_tradnl" sz="1200" b="0" i="0" u="none" strike="noStrike" kern="1200" baseline="0" dirty="0" err="1" smtClean="0">
                <a:solidFill>
                  <a:schemeClr val="tx1"/>
                </a:solidFill>
                <a:latin typeface="+mn-lt"/>
                <a:ea typeface="+mn-ea"/>
                <a:cs typeface="+mn-cs"/>
              </a:rPr>
              <a:t>Advances</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radiation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therapy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oncologic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Curr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Headache</a:t>
            </a:r>
            <a:r>
              <a:rPr lang="es-ES_tradnl" sz="1200" b="0" i="0" u="none" strike="noStrike" kern="1200" baseline="0" dirty="0" smtClean="0">
                <a:solidFill>
                  <a:schemeClr val="tx1"/>
                </a:solidFill>
                <a:latin typeface="+mn-lt"/>
                <a:ea typeface="+mn-ea"/>
                <a:cs typeface="+mn-cs"/>
              </a:rPr>
              <a:t> Rep. 2007;11:270-5. </a:t>
            </a:r>
            <a:endParaRPr lang="es-ES_tradnl" dirty="0"/>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56</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44549372"/>
      </p:ext>
    </p:extLst>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1" i="0" u="none" strike="noStrike" kern="1200" baseline="0" dirty="0" smtClean="0">
                <a:solidFill>
                  <a:schemeClr val="tx1"/>
                </a:solidFill>
                <a:latin typeface="+mn-lt"/>
                <a:ea typeface="+mn-ea"/>
                <a:cs typeface="+mn-cs"/>
              </a:rPr>
              <a:t>Bibliografía </a:t>
            </a:r>
            <a:endParaRPr lang="es-ES_tradnl" sz="1200" b="0" i="0" u="none" strike="noStrike" kern="1200" baseline="0" dirty="0" smtClean="0">
              <a:solidFill>
                <a:schemeClr val="tx1"/>
              </a:solidFill>
              <a:latin typeface="+mn-lt"/>
              <a:ea typeface="+mn-ea"/>
              <a:cs typeface="+mn-cs"/>
            </a:endParaRPr>
          </a:p>
          <a:p>
            <a:endParaRPr lang="es-ES_tradnl" sz="1200" b="1" i="0" u="none" strike="noStrike" kern="1200" baseline="0" dirty="0" smtClean="0">
              <a:solidFill>
                <a:schemeClr val="tx1"/>
              </a:solidFill>
              <a:latin typeface="+mn-lt"/>
              <a:ea typeface="+mn-ea"/>
              <a:cs typeface="+mn-cs"/>
            </a:endParaRP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Gulati</a:t>
            </a:r>
            <a:r>
              <a:rPr lang="es-ES_tradnl" sz="1200" b="0" i="0" u="none" strike="noStrike" kern="1200" baseline="0" dirty="0" smtClean="0">
                <a:solidFill>
                  <a:schemeClr val="tx1"/>
                </a:solidFill>
                <a:latin typeface="+mn-lt"/>
                <a:ea typeface="+mn-ea"/>
                <a:cs typeface="+mn-cs"/>
              </a:rPr>
              <a:t> A1, </a:t>
            </a:r>
            <a:r>
              <a:rPr lang="es-ES_tradnl" sz="1200" b="0" i="0" u="none" strike="noStrike" kern="1200" baseline="0" dirty="0" err="1" smtClean="0">
                <a:solidFill>
                  <a:schemeClr val="tx1"/>
                </a:solidFill>
                <a:latin typeface="+mn-lt"/>
                <a:ea typeface="+mn-ea"/>
                <a:cs typeface="+mn-cs"/>
              </a:rPr>
              <a:t>Joshi</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Baqai</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An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overview</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treatment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strategies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focus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interventional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strategies</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techniques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Manag</a:t>
            </a:r>
            <a:r>
              <a:rPr lang="es-ES_tradnl" sz="1200" b="0" i="0" u="none" strike="noStrike" kern="1200" baseline="0" dirty="0" smtClean="0">
                <a:solidFill>
                  <a:schemeClr val="tx1"/>
                </a:solidFill>
                <a:latin typeface="+mn-lt"/>
                <a:ea typeface="+mn-ea"/>
                <a:cs typeface="+mn-cs"/>
              </a:rPr>
              <a:t> 2012;2:569-80. </a:t>
            </a: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Birthi</a:t>
            </a:r>
            <a:r>
              <a:rPr lang="es-ES_tradnl" sz="1200" b="0" i="0" u="none" strike="noStrike" kern="1200" baseline="0" dirty="0" smtClean="0">
                <a:solidFill>
                  <a:schemeClr val="tx1"/>
                </a:solidFill>
                <a:latin typeface="+mn-lt"/>
                <a:ea typeface="+mn-ea"/>
                <a:cs typeface="+mn-cs"/>
              </a:rPr>
              <a:t> P, </a:t>
            </a:r>
            <a:r>
              <a:rPr lang="es-ES_tradnl" sz="1200" b="0" i="0" u="none" strike="noStrike" kern="1200" baseline="0" dirty="0" err="1" smtClean="0">
                <a:solidFill>
                  <a:schemeClr val="tx1"/>
                </a:solidFill>
                <a:latin typeface="+mn-lt"/>
                <a:ea typeface="+mn-ea"/>
                <a:cs typeface="+mn-cs"/>
              </a:rPr>
              <a:t>Sloan</a:t>
            </a:r>
            <a:r>
              <a:rPr lang="es-ES_tradnl" sz="1200" b="0" i="0" u="none" strike="noStrike" kern="1200" baseline="0" dirty="0" smtClean="0">
                <a:solidFill>
                  <a:schemeClr val="tx1"/>
                </a:solidFill>
                <a:latin typeface="+mn-lt"/>
                <a:ea typeface="+mn-ea"/>
                <a:cs typeface="+mn-cs"/>
              </a:rPr>
              <a:t> P. </a:t>
            </a:r>
            <a:r>
              <a:rPr lang="es-ES_tradnl" sz="1200" b="0" i="0" u="none" strike="noStrike" kern="1200" baseline="0" dirty="0" err="1" smtClean="0">
                <a:solidFill>
                  <a:schemeClr val="tx1"/>
                </a:solidFill>
                <a:latin typeface="+mn-lt"/>
                <a:ea typeface="+mn-ea"/>
                <a:cs typeface="+mn-cs"/>
              </a:rPr>
              <a:t>Interventional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treatment</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refractory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J. 2013;19:390-6. </a:t>
            </a:r>
            <a:endParaRPr lang="es-ES_tradnl" sz="1200" b="1" i="0" u="none" strike="noStrike" kern="1200" baseline="0" dirty="0" smtClean="0">
              <a:solidFill>
                <a:schemeClr val="tx1"/>
              </a:solidFill>
              <a:latin typeface="+mn-lt"/>
              <a:ea typeface="+mn-ea"/>
              <a:cs typeface="+mn-cs"/>
            </a:endParaRPr>
          </a:p>
          <a:p>
            <a:r>
              <a:rPr lang="es-ES_tradnl" sz="1200" b="0" i="0" u="none" strike="noStrike" kern="1200" baseline="0" dirty="0" smtClean="0">
                <a:solidFill>
                  <a:schemeClr val="tx1"/>
                </a:solidFill>
                <a:latin typeface="+mn-lt"/>
                <a:ea typeface="+mn-ea"/>
                <a:cs typeface="+mn-cs"/>
              </a:rPr>
              <a:t>• Burton AW, Fine PG, </a:t>
            </a:r>
            <a:r>
              <a:rPr lang="es-ES_tradnl" sz="1200" b="0" i="0" u="none" strike="noStrike" kern="1200" baseline="0" dirty="0" err="1" smtClean="0">
                <a:solidFill>
                  <a:schemeClr val="tx1"/>
                </a:solidFill>
                <a:latin typeface="+mn-lt"/>
                <a:ea typeface="+mn-ea"/>
                <a:cs typeface="+mn-cs"/>
              </a:rPr>
              <a:t>Passik</a:t>
            </a:r>
            <a:r>
              <a:rPr lang="es-ES_tradnl" sz="1200" b="0" i="0" u="none" strike="noStrike" kern="1200" baseline="0" dirty="0" smtClean="0">
                <a:solidFill>
                  <a:schemeClr val="tx1"/>
                </a:solidFill>
                <a:latin typeface="+mn-lt"/>
                <a:ea typeface="+mn-ea"/>
                <a:cs typeface="+mn-cs"/>
              </a:rPr>
              <a:t> SD. </a:t>
            </a:r>
            <a:r>
              <a:rPr lang="es-ES_tradnl" sz="1200" b="0" i="0" u="none" strike="noStrike" kern="1200" baseline="0" dirty="0" err="1" smtClean="0">
                <a:solidFill>
                  <a:schemeClr val="tx1"/>
                </a:solidFill>
                <a:latin typeface="+mn-lt"/>
                <a:ea typeface="+mn-ea"/>
                <a:cs typeface="+mn-cs"/>
              </a:rPr>
              <a:t>Transformation</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acute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to</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chronic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syndromes</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Support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Oncol</a:t>
            </a:r>
            <a:r>
              <a:rPr lang="es-ES_tradnl" sz="1200" b="0" i="0" u="none" strike="noStrike" kern="1200" baseline="0" dirty="0" smtClean="0">
                <a:solidFill>
                  <a:schemeClr val="tx1"/>
                </a:solidFill>
                <a:latin typeface="+mn-lt"/>
                <a:ea typeface="+mn-ea"/>
                <a:cs typeface="+mn-cs"/>
              </a:rPr>
              <a:t> 2012;10:89-95. </a:t>
            </a: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Vissers</a:t>
            </a:r>
            <a:r>
              <a:rPr lang="es-ES_tradnl" sz="1200" b="0" i="0" u="none" strike="noStrike" kern="1200" baseline="0" dirty="0" smtClean="0">
                <a:solidFill>
                  <a:schemeClr val="tx1"/>
                </a:solidFill>
                <a:latin typeface="+mn-lt"/>
                <a:ea typeface="+mn-ea"/>
                <a:cs typeface="+mn-cs"/>
              </a:rPr>
              <a:t> KC, </a:t>
            </a:r>
            <a:r>
              <a:rPr lang="es-ES_tradnl" sz="1200" b="0" i="0" u="none" strike="noStrike" kern="1200" baseline="0" dirty="0" err="1" smtClean="0">
                <a:solidFill>
                  <a:schemeClr val="tx1"/>
                </a:solidFill>
                <a:latin typeface="+mn-lt"/>
                <a:ea typeface="+mn-ea"/>
                <a:cs typeface="+mn-cs"/>
              </a:rPr>
              <a:t>Besse</a:t>
            </a:r>
            <a:r>
              <a:rPr lang="es-ES_tradnl" sz="1200" b="0" i="0" u="none" strike="noStrike" kern="1200" baseline="0" dirty="0" smtClean="0">
                <a:solidFill>
                  <a:schemeClr val="tx1"/>
                </a:solidFill>
                <a:latin typeface="+mn-lt"/>
                <a:ea typeface="+mn-ea"/>
                <a:cs typeface="+mn-cs"/>
              </a:rPr>
              <a:t> K, </a:t>
            </a:r>
            <a:r>
              <a:rPr lang="es-ES_tradnl" sz="1200" b="0" i="0" u="none" strike="noStrike" kern="1200" baseline="0" dirty="0" err="1" smtClean="0">
                <a:solidFill>
                  <a:schemeClr val="tx1"/>
                </a:solidFill>
                <a:latin typeface="+mn-lt"/>
                <a:ea typeface="+mn-ea"/>
                <a:cs typeface="+mn-cs"/>
              </a:rPr>
              <a:t>Wagemans</a:t>
            </a:r>
            <a:r>
              <a:rPr lang="es-ES_tradnl" sz="1200" b="0" i="0" u="none" strike="noStrike" kern="1200" baseline="0" dirty="0" smtClean="0">
                <a:solidFill>
                  <a:schemeClr val="tx1"/>
                </a:solidFill>
                <a:latin typeface="+mn-lt"/>
                <a:ea typeface="+mn-ea"/>
                <a:cs typeface="+mn-cs"/>
              </a:rPr>
              <a:t> M, </a:t>
            </a:r>
            <a:r>
              <a:rPr lang="es-ES_tradnl" sz="1200" b="0" i="1" u="none" strike="noStrike" kern="1200" baseline="0" dirty="0" smtClean="0">
                <a:solidFill>
                  <a:schemeClr val="tx1"/>
                </a:solidFill>
                <a:latin typeface="+mn-lt"/>
                <a:ea typeface="+mn-ea"/>
                <a:cs typeface="+mn-cs"/>
              </a:rPr>
              <a:t>et 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patients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Pract</a:t>
            </a:r>
            <a:r>
              <a:rPr lang="es-ES_tradnl" sz="1200" b="0" i="0" u="none" strike="noStrike" kern="1200" baseline="0" dirty="0" smtClean="0">
                <a:solidFill>
                  <a:schemeClr val="tx1"/>
                </a:solidFill>
                <a:latin typeface="+mn-lt"/>
                <a:ea typeface="+mn-ea"/>
                <a:cs typeface="+mn-cs"/>
              </a:rPr>
              <a:t>. 2011;11:453-75. </a:t>
            </a: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Vayne-Bossert</a:t>
            </a:r>
            <a:r>
              <a:rPr lang="es-ES_tradnl" sz="1200" b="0" i="0" u="none" strike="noStrike" kern="1200" baseline="0" dirty="0" smtClean="0">
                <a:solidFill>
                  <a:schemeClr val="tx1"/>
                </a:solidFill>
                <a:latin typeface="+mn-lt"/>
                <a:ea typeface="+mn-ea"/>
                <a:cs typeface="+mn-cs"/>
              </a:rPr>
              <a:t> P, </a:t>
            </a:r>
            <a:r>
              <a:rPr lang="es-ES_tradnl" sz="1200" b="0" i="0" u="none" strike="noStrike" kern="1200" baseline="0" dirty="0" err="1" smtClean="0">
                <a:solidFill>
                  <a:schemeClr val="tx1"/>
                </a:solidFill>
                <a:latin typeface="+mn-lt"/>
                <a:ea typeface="+mn-ea"/>
                <a:cs typeface="+mn-cs"/>
              </a:rPr>
              <a:t>Afsharimani</a:t>
            </a:r>
            <a:r>
              <a:rPr lang="es-ES_tradnl" sz="1200" b="0" i="0" u="none" strike="noStrike" kern="1200" baseline="0" dirty="0" smtClean="0">
                <a:solidFill>
                  <a:schemeClr val="tx1"/>
                </a:solidFill>
                <a:latin typeface="+mn-lt"/>
                <a:ea typeface="+mn-ea"/>
                <a:cs typeface="+mn-cs"/>
              </a:rPr>
              <a:t> B, </a:t>
            </a:r>
            <a:r>
              <a:rPr lang="es-ES_tradnl" sz="1200" b="0" i="0" u="none" strike="noStrike" kern="1200" baseline="0" dirty="0" err="1" smtClean="0">
                <a:solidFill>
                  <a:schemeClr val="tx1"/>
                </a:solidFill>
                <a:latin typeface="+mn-lt"/>
                <a:ea typeface="+mn-ea"/>
                <a:cs typeface="+mn-cs"/>
              </a:rPr>
              <a:t>Good</a:t>
            </a:r>
            <a:r>
              <a:rPr lang="es-ES_tradnl" sz="1200" b="0" i="0" u="none" strike="noStrike" kern="1200" baseline="0" dirty="0" smtClean="0">
                <a:solidFill>
                  <a:schemeClr val="tx1"/>
                </a:solidFill>
                <a:latin typeface="+mn-lt"/>
                <a:ea typeface="+mn-ea"/>
                <a:cs typeface="+mn-cs"/>
              </a:rPr>
              <a:t> P, Gray P, Hardy J. </a:t>
            </a:r>
            <a:r>
              <a:rPr lang="es-ES_tradnl" sz="1200" b="0" i="0" u="none" strike="noStrike" kern="1200" baseline="0" dirty="0" err="1" smtClean="0">
                <a:solidFill>
                  <a:schemeClr val="tx1"/>
                </a:solidFill>
                <a:latin typeface="+mn-lt"/>
                <a:ea typeface="+mn-ea"/>
                <a:cs typeface="+mn-cs"/>
              </a:rPr>
              <a:t>Interventional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options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management</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refractory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a:t>
            </a:r>
            <a:r>
              <a:rPr lang="es-ES_tradnl" sz="1200" b="0" i="0" u="none" strike="noStrike" kern="1200" baseline="0" dirty="0" err="1" smtClean="0">
                <a:solidFill>
                  <a:schemeClr val="tx1"/>
                </a:solidFill>
                <a:latin typeface="+mn-lt"/>
                <a:ea typeface="+mn-ea"/>
                <a:cs typeface="+mn-cs"/>
              </a:rPr>
              <a:t>what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is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evidence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Support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Care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2016;24:1429-38.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Deer</a:t>
            </a:r>
            <a:r>
              <a:rPr lang="es-ES_tradnl" sz="1200" b="0" i="0" u="none" strike="noStrike" kern="1200" baseline="0" dirty="0" smtClean="0">
                <a:solidFill>
                  <a:schemeClr val="tx1"/>
                </a:solidFill>
                <a:latin typeface="+mn-lt"/>
                <a:ea typeface="+mn-ea"/>
                <a:cs typeface="+mn-cs"/>
              </a:rPr>
              <a:t> TR, </a:t>
            </a:r>
            <a:r>
              <a:rPr lang="es-ES_tradnl" sz="1200" b="0" i="0" u="none" strike="noStrike" kern="1200" baseline="0" dirty="0" err="1" smtClean="0">
                <a:solidFill>
                  <a:schemeClr val="tx1"/>
                </a:solidFill>
                <a:latin typeface="+mn-lt"/>
                <a:ea typeface="+mn-ea"/>
                <a:cs typeface="+mn-cs"/>
              </a:rPr>
              <a:t>Hayek</a:t>
            </a:r>
            <a:r>
              <a:rPr lang="es-ES_tradnl" sz="1200" b="0" i="0" u="none" strike="noStrike" kern="1200" baseline="0" dirty="0" smtClean="0">
                <a:solidFill>
                  <a:schemeClr val="tx1"/>
                </a:solidFill>
                <a:latin typeface="+mn-lt"/>
                <a:ea typeface="+mn-ea"/>
                <a:cs typeface="+mn-cs"/>
              </a:rPr>
              <a:t> SM, Pope JE, </a:t>
            </a:r>
            <a:r>
              <a:rPr lang="es-ES_tradnl" sz="1200" b="0" i="1" u="none" strike="noStrike" kern="1200" baseline="0" dirty="0" smtClean="0">
                <a:solidFill>
                  <a:schemeClr val="tx1"/>
                </a:solidFill>
                <a:latin typeface="+mn-lt"/>
                <a:ea typeface="+mn-ea"/>
                <a:cs typeface="+mn-cs"/>
              </a:rPr>
              <a:t>et 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Polyanalgesic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Consensus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Conference</a:t>
            </a:r>
            <a:r>
              <a:rPr lang="es-ES_tradnl" sz="1200" b="0" i="0" u="none" strike="noStrike" kern="1200" baseline="0" dirty="0" smtClean="0">
                <a:solidFill>
                  <a:schemeClr val="tx1"/>
                </a:solidFill>
                <a:latin typeface="+mn-lt"/>
                <a:ea typeface="+mn-ea"/>
                <a:cs typeface="+mn-cs"/>
              </a:rPr>
              <a:t> (PACC): </a:t>
            </a:r>
            <a:r>
              <a:rPr lang="es-ES_tradnl" sz="1200" b="0" i="0" u="none" strike="noStrike" kern="1200" baseline="0" dirty="0" err="1" smtClean="0">
                <a:solidFill>
                  <a:schemeClr val="tx1"/>
                </a:solidFill>
                <a:latin typeface="+mn-lt"/>
                <a:ea typeface="+mn-ea"/>
                <a:cs typeface="+mn-cs"/>
              </a:rPr>
              <a:t>Recommendations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Trialing</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Intrathecal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Drug</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Delivery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Infusion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Therapy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Neuromodulation</a:t>
            </a:r>
            <a:r>
              <a:rPr lang="es-ES_tradnl" sz="1200" b="0" i="0" u="none" strike="noStrike" kern="1200" baseline="0" dirty="0" smtClean="0">
                <a:solidFill>
                  <a:schemeClr val="tx1"/>
                </a:solidFill>
                <a:latin typeface="+mn-lt"/>
                <a:ea typeface="+mn-ea"/>
                <a:cs typeface="+mn-cs"/>
              </a:rPr>
              <a:t> 2017 </a:t>
            </a:r>
            <a:r>
              <a:rPr lang="es-ES_tradnl" sz="1200" b="0" i="0" u="none" strike="noStrike" kern="1200" baseline="0" dirty="0" err="1" smtClean="0">
                <a:solidFill>
                  <a:schemeClr val="tx1"/>
                </a:solidFill>
                <a:latin typeface="+mn-lt"/>
                <a:ea typeface="+mn-ea"/>
                <a:cs typeface="+mn-cs"/>
              </a:rPr>
              <a:t>Jan</a:t>
            </a:r>
            <a:r>
              <a:rPr lang="es-ES_tradnl" sz="1200" b="0" i="0" u="none" strike="noStrike" kern="1200" baseline="0" dirty="0" smtClean="0">
                <a:solidFill>
                  <a:schemeClr val="tx1"/>
                </a:solidFill>
                <a:latin typeface="+mn-lt"/>
                <a:ea typeface="+mn-ea"/>
                <a:cs typeface="+mn-cs"/>
              </a:rPr>
              <a:t> 2. </a:t>
            </a:r>
          </a:p>
          <a:p>
            <a:endParaRPr lang="es-ES_tradnl" dirty="0"/>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57</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44549372"/>
      </p:ext>
    </p:extLst>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0" i="0" u="none" strike="noStrike" kern="1200" baseline="0" dirty="0" smtClean="0">
                <a:solidFill>
                  <a:schemeClr val="tx1"/>
                </a:solidFill>
                <a:latin typeface="+mn-lt"/>
                <a:ea typeface="+mn-ea"/>
                <a:cs typeface="+mn-cs"/>
              </a:rPr>
              <a:t>Su nivel de evidencia es 2A+ para la </a:t>
            </a:r>
            <a:r>
              <a:rPr lang="es-ES_tradnl" sz="1200" b="0" i="0" u="none" strike="noStrike" kern="1200" baseline="0" dirty="0" err="1" smtClean="0">
                <a:solidFill>
                  <a:schemeClr val="tx1"/>
                </a:solidFill>
                <a:latin typeface="+mn-lt"/>
                <a:ea typeface="+mn-ea"/>
                <a:cs typeface="+mn-cs"/>
              </a:rPr>
              <a:t>fenolisis</a:t>
            </a:r>
            <a:r>
              <a:rPr lang="es-ES_tradnl" sz="1200" b="0" i="0" u="none" strike="noStrike" kern="1200" baseline="0" dirty="0" smtClean="0">
                <a:solidFill>
                  <a:schemeClr val="tx1"/>
                </a:solidFill>
                <a:latin typeface="+mn-lt"/>
                <a:ea typeface="+mn-ea"/>
                <a:cs typeface="+mn-cs"/>
              </a:rPr>
              <a:t> del ganglio celiaco y 2B+ para la </a:t>
            </a:r>
            <a:r>
              <a:rPr lang="es-ES_tradnl" sz="1200" b="0" i="0" u="none" strike="noStrike" kern="1200" baseline="0" dirty="0" err="1" smtClean="0">
                <a:solidFill>
                  <a:schemeClr val="tx1"/>
                </a:solidFill>
                <a:latin typeface="+mn-lt"/>
                <a:ea typeface="+mn-ea"/>
                <a:cs typeface="+mn-cs"/>
              </a:rPr>
              <a:t>fenolisis</a:t>
            </a:r>
            <a:r>
              <a:rPr lang="es-ES_tradnl" sz="1200" b="0" i="0" u="none" strike="noStrike" kern="1200" baseline="0" dirty="0" smtClean="0">
                <a:solidFill>
                  <a:schemeClr val="tx1"/>
                </a:solidFill>
                <a:latin typeface="+mn-lt"/>
                <a:ea typeface="+mn-ea"/>
                <a:cs typeface="+mn-cs"/>
              </a:rPr>
              <a:t> de los nervios </a:t>
            </a:r>
            <a:r>
              <a:rPr lang="es-ES_tradnl" sz="1200" b="0" i="0" u="none" strike="noStrike" kern="1200" baseline="0" dirty="0" err="1" smtClean="0">
                <a:solidFill>
                  <a:schemeClr val="tx1"/>
                </a:solidFill>
                <a:latin typeface="+mn-lt"/>
                <a:ea typeface="+mn-ea"/>
                <a:cs typeface="+mn-cs"/>
              </a:rPr>
              <a:t>esplácnicos</a:t>
            </a:r>
            <a:r>
              <a:rPr lang="es-ES_tradnl" sz="1200" b="0" i="0" u="none" strike="noStrike" kern="1200" baseline="0" dirty="0" smtClean="0">
                <a:solidFill>
                  <a:schemeClr val="tx1"/>
                </a:solidFill>
                <a:latin typeface="+mn-lt"/>
                <a:ea typeface="+mn-ea"/>
                <a:cs typeface="+mn-cs"/>
              </a:rPr>
              <a:t>. Por lo tanto, ambos tienen una recomendación positiva.</a:t>
            </a:r>
          </a:p>
          <a:p>
            <a:endParaRPr lang="es-ES_tradnl" sz="1200" b="1" i="0" u="none" strike="noStrike" kern="1200" baseline="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s-ES_tradnl" sz="1200" b="1" i="0" u="none" strike="noStrike" kern="1200" baseline="0" dirty="0" smtClean="0">
                <a:solidFill>
                  <a:schemeClr val="tx1"/>
                </a:solidFill>
                <a:latin typeface="+mn-lt"/>
                <a:ea typeface="+mn-ea"/>
                <a:cs typeface="+mn-cs"/>
              </a:rPr>
              <a:t>Bibliografía </a:t>
            </a:r>
          </a:p>
          <a:p>
            <a:pPr marL="0" marR="0" indent="0" algn="l" defTabSz="457200" rtl="0" eaLnBrk="1" fontAlgn="auto" latinLnBrk="0" hangingPunct="1">
              <a:lnSpc>
                <a:spcPct val="100000"/>
              </a:lnSpc>
              <a:spcBef>
                <a:spcPts val="0"/>
              </a:spcBef>
              <a:spcAft>
                <a:spcPts val="0"/>
              </a:spcAft>
              <a:buClrTx/>
              <a:buSzTx/>
              <a:buFontTx/>
              <a:buNone/>
              <a:tabLst/>
              <a:defRPr/>
            </a:pPr>
            <a:endParaRPr lang="es-ES_tradnl" sz="1200" b="0" i="0" u="none" strike="noStrike" kern="1200" baseline="0" dirty="0" smtClean="0">
              <a:solidFill>
                <a:schemeClr val="tx1"/>
              </a:solidFill>
              <a:latin typeface="+mn-lt"/>
              <a:ea typeface="+mn-ea"/>
              <a:cs typeface="+mn-cs"/>
            </a:endParaRPr>
          </a:p>
          <a:p>
            <a:r>
              <a:rPr lang="es-ES_tradnl" sz="1200" b="0" i="0" u="none" strike="noStrike" kern="1200" baseline="0" dirty="0" smtClean="0">
                <a:solidFill>
                  <a:schemeClr val="tx1"/>
                </a:solidFill>
                <a:latin typeface="+mn-lt"/>
                <a:ea typeface="+mn-ea"/>
                <a:cs typeface="+mn-cs"/>
              </a:rPr>
              <a:t>• Cifuentes P, Henderson DP, </a:t>
            </a:r>
            <a:r>
              <a:rPr lang="es-ES_tradnl" sz="1200" b="0" i="0" u="none" strike="noStrike" kern="1200" baseline="0" dirty="0" err="1" smtClean="0">
                <a:solidFill>
                  <a:schemeClr val="tx1"/>
                </a:solidFill>
                <a:latin typeface="+mn-lt"/>
                <a:ea typeface="+mn-ea"/>
                <a:cs typeface="+mn-cs"/>
              </a:rPr>
              <a:t>Ozaki</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R.Palliative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surgery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West J </a:t>
            </a:r>
            <a:r>
              <a:rPr lang="es-ES_tradnl" sz="1200" b="0" i="0" u="none" strike="noStrike" kern="1200" baseline="0" dirty="0" err="1" smtClean="0">
                <a:solidFill>
                  <a:schemeClr val="tx1"/>
                </a:solidFill>
                <a:latin typeface="+mn-lt"/>
                <a:ea typeface="+mn-ea"/>
                <a:cs typeface="+mn-cs"/>
              </a:rPr>
              <a:t>Med</a:t>
            </a:r>
            <a:r>
              <a:rPr lang="es-ES_tradnl" sz="1200" b="0" i="0" u="none" strike="noStrike" kern="1200" baseline="0" dirty="0" smtClean="0">
                <a:solidFill>
                  <a:schemeClr val="tx1"/>
                </a:solidFill>
                <a:latin typeface="+mn-lt"/>
                <a:ea typeface="+mn-ea"/>
                <a:cs typeface="+mn-cs"/>
              </a:rPr>
              <a:t> 2002; 176: 110-14.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Culleton</a:t>
            </a:r>
            <a:r>
              <a:rPr lang="es-ES_tradnl" sz="1200" b="0" i="0" u="none" strike="noStrike" kern="1200" baseline="0" dirty="0" smtClean="0">
                <a:solidFill>
                  <a:schemeClr val="tx1"/>
                </a:solidFill>
                <a:latin typeface="+mn-lt"/>
                <a:ea typeface="+mn-ea"/>
                <a:cs typeface="+mn-cs"/>
              </a:rPr>
              <a:t> S, </a:t>
            </a:r>
            <a:r>
              <a:rPr lang="es-ES_tradnl" sz="1200" b="0" i="0" u="none" strike="noStrike" kern="1200" baseline="0" dirty="0" err="1" smtClean="0">
                <a:solidFill>
                  <a:schemeClr val="tx1"/>
                </a:solidFill>
                <a:latin typeface="+mn-lt"/>
                <a:ea typeface="+mn-ea"/>
                <a:cs typeface="+mn-cs"/>
              </a:rPr>
              <a:t>Kwok</a:t>
            </a:r>
            <a:r>
              <a:rPr lang="es-ES_tradnl" sz="1200" b="0" i="0" u="none" strike="noStrike" kern="1200" baseline="0" dirty="0" smtClean="0">
                <a:solidFill>
                  <a:schemeClr val="tx1"/>
                </a:solidFill>
                <a:latin typeface="+mn-lt"/>
                <a:ea typeface="+mn-ea"/>
                <a:cs typeface="+mn-cs"/>
              </a:rPr>
              <a:t> S, </a:t>
            </a:r>
            <a:r>
              <a:rPr lang="es-ES_tradnl" sz="1200" b="0" i="0" u="none" strike="noStrike" kern="1200" baseline="0" dirty="0" err="1" smtClean="0">
                <a:solidFill>
                  <a:schemeClr val="tx1"/>
                </a:solidFill>
                <a:latin typeface="+mn-lt"/>
                <a:ea typeface="+mn-ea"/>
                <a:cs typeface="+mn-cs"/>
              </a:rPr>
              <a:t>Chow</a:t>
            </a:r>
            <a:r>
              <a:rPr lang="es-ES_tradnl" sz="1200" b="0" i="0" u="none" strike="noStrike" kern="1200" baseline="0" dirty="0" smtClean="0">
                <a:solidFill>
                  <a:schemeClr val="tx1"/>
                </a:solidFill>
                <a:latin typeface="+mn-lt"/>
                <a:ea typeface="+mn-ea"/>
                <a:cs typeface="+mn-cs"/>
              </a:rPr>
              <a:t> E. </a:t>
            </a:r>
            <a:r>
              <a:rPr lang="es-ES_tradnl" sz="1200" b="0" i="0" u="none" strike="noStrike" kern="1200" baseline="0" dirty="0" err="1" smtClean="0">
                <a:solidFill>
                  <a:schemeClr val="tx1"/>
                </a:solidFill>
                <a:latin typeface="+mn-lt"/>
                <a:ea typeface="+mn-ea"/>
                <a:cs typeface="+mn-cs"/>
              </a:rPr>
              <a:t>Radiotherapy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Clin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Oncol</a:t>
            </a:r>
            <a:r>
              <a:rPr lang="es-ES_tradnl" sz="1200" b="0" i="0" u="none" strike="noStrike" kern="1200" baseline="0" dirty="0" smtClean="0">
                <a:solidFill>
                  <a:schemeClr val="tx1"/>
                </a:solidFill>
                <a:latin typeface="+mn-lt"/>
                <a:ea typeface="+mn-ea"/>
                <a:cs typeface="+mn-cs"/>
              </a:rPr>
              <a:t> 2011;23:399-406.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Rockhill</a:t>
            </a:r>
            <a:r>
              <a:rPr lang="es-ES_tradnl" sz="1200" b="0" i="0" u="none" strike="noStrike" kern="1200" baseline="0" dirty="0" smtClean="0">
                <a:solidFill>
                  <a:schemeClr val="tx1"/>
                </a:solidFill>
                <a:latin typeface="+mn-lt"/>
                <a:ea typeface="+mn-ea"/>
                <a:cs typeface="+mn-cs"/>
              </a:rPr>
              <a:t> JK. </a:t>
            </a:r>
            <a:r>
              <a:rPr lang="es-ES_tradnl" sz="1200" b="0" i="0" u="none" strike="noStrike" kern="1200" baseline="0" dirty="0" err="1" smtClean="0">
                <a:solidFill>
                  <a:schemeClr val="tx1"/>
                </a:solidFill>
                <a:latin typeface="+mn-lt"/>
                <a:ea typeface="+mn-ea"/>
                <a:cs typeface="+mn-cs"/>
              </a:rPr>
              <a:t>Advances</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radiation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therapy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oncologic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Curr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Headache</a:t>
            </a:r>
            <a:r>
              <a:rPr lang="es-ES_tradnl" sz="1200" b="0" i="0" u="none" strike="noStrike" kern="1200" baseline="0" dirty="0" smtClean="0">
                <a:solidFill>
                  <a:schemeClr val="tx1"/>
                </a:solidFill>
                <a:latin typeface="+mn-lt"/>
                <a:ea typeface="+mn-ea"/>
                <a:cs typeface="+mn-cs"/>
              </a:rPr>
              <a:t> Rep. 2007;11:270-5. </a:t>
            </a:r>
            <a:endParaRPr lang="es-ES_tradnl" dirty="0"/>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58</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44549372"/>
      </p:ext>
    </p:extLst>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0" i="0" u="none" strike="noStrike" kern="1200" baseline="0" dirty="0" smtClean="0">
                <a:solidFill>
                  <a:schemeClr val="tx1"/>
                </a:solidFill>
                <a:latin typeface="+mn-lt"/>
                <a:ea typeface="+mn-ea"/>
                <a:cs typeface="+mn-cs"/>
              </a:rPr>
              <a:t>Su nivel de evidencia es 2A+ para la </a:t>
            </a:r>
            <a:r>
              <a:rPr lang="es-ES_tradnl" sz="1200" b="0" i="0" u="none" strike="noStrike" kern="1200" baseline="0" dirty="0" err="1" smtClean="0">
                <a:solidFill>
                  <a:schemeClr val="tx1"/>
                </a:solidFill>
                <a:latin typeface="+mn-lt"/>
                <a:ea typeface="+mn-ea"/>
                <a:cs typeface="+mn-cs"/>
              </a:rPr>
              <a:t>fenolisis</a:t>
            </a:r>
            <a:r>
              <a:rPr lang="es-ES_tradnl" sz="1200" b="0" i="0" u="none" strike="noStrike" kern="1200" baseline="0" dirty="0" smtClean="0">
                <a:solidFill>
                  <a:schemeClr val="tx1"/>
                </a:solidFill>
                <a:latin typeface="+mn-lt"/>
                <a:ea typeface="+mn-ea"/>
                <a:cs typeface="+mn-cs"/>
              </a:rPr>
              <a:t> del ganglio celiaco y 2B+ para la </a:t>
            </a:r>
            <a:r>
              <a:rPr lang="es-ES_tradnl" sz="1200" b="0" i="0" u="none" strike="noStrike" kern="1200" baseline="0" dirty="0" err="1" smtClean="0">
                <a:solidFill>
                  <a:schemeClr val="tx1"/>
                </a:solidFill>
                <a:latin typeface="+mn-lt"/>
                <a:ea typeface="+mn-ea"/>
                <a:cs typeface="+mn-cs"/>
              </a:rPr>
              <a:t>fenolisis</a:t>
            </a:r>
            <a:r>
              <a:rPr lang="es-ES_tradnl" sz="1200" b="0" i="0" u="none" strike="noStrike" kern="1200" baseline="0" dirty="0" smtClean="0">
                <a:solidFill>
                  <a:schemeClr val="tx1"/>
                </a:solidFill>
                <a:latin typeface="+mn-lt"/>
                <a:ea typeface="+mn-ea"/>
                <a:cs typeface="+mn-cs"/>
              </a:rPr>
              <a:t> de los nervios </a:t>
            </a:r>
            <a:r>
              <a:rPr lang="es-ES_tradnl" sz="1200" b="0" i="0" u="none" strike="noStrike" kern="1200" baseline="0" dirty="0" err="1" smtClean="0">
                <a:solidFill>
                  <a:schemeClr val="tx1"/>
                </a:solidFill>
                <a:latin typeface="+mn-lt"/>
                <a:ea typeface="+mn-ea"/>
                <a:cs typeface="+mn-cs"/>
              </a:rPr>
              <a:t>esplácnicos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smtClean="0">
                <a:solidFill>
                  <a:schemeClr val="tx1"/>
                </a:solidFill>
                <a:latin typeface="+mn-lt"/>
                <a:ea typeface="+mn-ea"/>
                <a:cs typeface="+mn-cs"/>
              </a:rPr>
              <a:t>Por lo tanto, ambos tienen una recomendación positiva.</a:t>
            </a:r>
          </a:p>
          <a:p>
            <a:endParaRPr lang="es-ES_tradnl" sz="1200" b="1" i="0" u="none" strike="noStrike" kern="1200" baseline="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s-ES_tradnl" sz="1200" b="1" i="0" u="none" strike="noStrike" kern="1200" baseline="0" dirty="0" smtClean="0">
                <a:solidFill>
                  <a:schemeClr val="tx1"/>
                </a:solidFill>
                <a:latin typeface="+mn-lt"/>
                <a:ea typeface="+mn-ea"/>
                <a:cs typeface="+mn-cs"/>
              </a:rPr>
              <a:t>Bibliografía </a:t>
            </a:r>
          </a:p>
          <a:p>
            <a:pPr marL="0" marR="0" indent="0" algn="l" defTabSz="457200" rtl="0" eaLnBrk="1" fontAlgn="auto" latinLnBrk="0" hangingPunct="1">
              <a:lnSpc>
                <a:spcPct val="100000"/>
              </a:lnSpc>
              <a:spcBef>
                <a:spcPts val="0"/>
              </a:spcBef>
              <a:spcAft>
                <a:spcPts val="0"/>
              </a:spcAft>
              <a:buClrTx/>
              <a:buSzTx/>
              <a:buFontTx/>
              <a:buNone/>
              <a:tabLst/>
              <a:defRPr/>
            </a:pPr>
            <a:endParaRPr lang="es-ES_tradnl" sz="1200" b="0" i="0" u="none" strike="noStrike" kern="1200" baseline="0" dirty="0" smtClean="0">
              <a:solidFill>
                <a:schemeClr val="tx1"/>
              </a:solidFill>
              <a:latin typeface="+mn-lt"/>
              <a:ea typeface="+mn-ea"/>
              <a:cs typeface="+mn-cs"/>
            </a:endParaRPr>
          </a:p>
          <a:p>
            <a:r>
              <a:rPr lang="es-ES_tradnl" sz="1200" b="0" i="0" u="none" strike="noStrike" kern="1200" baseline="0" dirty="0" smtClean="0">
                <a:solidFill>
                  <a:schemeClr val="tx1"/>
                </a:solidFill>
                <a:latin typeface="+mn-lt"/>
                <a:ea typeface="+mn-ea"/>
                <a:cs typeface="+mn-cs"/>
              </a:rPr>
              <a:t>• Cifuentes P, Henderson DP, </a:t>
            </a:r>
            <a:r>
              <a:rPr lang="es-ES_tradnl" sz="1200" b="0" i="0" u="none" strike="noStrike" kern="1200" baseline="0" dirty="0" err="1" smtClean="0">
                <a:solidFill>
                  <a:schemeClr val="tx1"/>
                </a:solidFill>
                <a:latin typeface="+mn-lt"/>
                <a:ea typeface="+mn-ea"/>
                <a:cs typeface="+mn-cs"/>
              </a:rPr>
              <a:t>Ozaki</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R.Palliative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surgery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West J </a:t>
            </a:r>
            <a:r>
              <a:rPr lang="es-ES_tradnl" sz="1200" b="0" i="0" u="none" strike="noStrike" kern="1200" baseline="0" dirty="0" err="1" smtClean="0">
                <a:solidFill>
                  <a:schemeClr val="tx1"/>
                </a:solidFill>
                <a:latin typeface="+mn-lt"/>
                <a:ea typeface="+mn-ea"/>
                <a:cs typeface="+mn-cs"/>
              </a:rPr>
              <a:t>Med</a:t>
            </a:r>
            <a:r>
              <a:rPr lang="es-ES_tradnl" sz="1200" b="0" i="0" u="none" strike="noStrike" kern="1200" baseline="0" dirty="0" smtClean="0">
                <a:solidFill>
                  <a:schemeClr val="tx1"/>
                </a:solidFill>
                <a:latin typeface="+mn-lt"/>
                <a:ea typeface="+mn-ea"/>
                <a:cs typeface="+mn-cs"/>
              </a:rPr>
              <a:t> 2002; 176: 110-14.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Culleton</a:t>
            </a:r>
            <a:r>
              <a:rPr lang="es-ES_tradnl" sz="1200" b="0" i="0" u="none" strike="noStrike" kern="1200" baseline="0" dirty="0" smtClean="0">
                <a:solidFill>
                  <a:schemeClr val="tx1"/>
                </a:solidFill>
                <a:latin typeface="+mn-lt"/>
                <a:ea typeface="+mn-ea"/>
                <a:cs typeface="+mn-cs"/>
              </a:rPr>
              <a:t> S, </a:t>
            </a:r>
            <a:r>
              <a:rPr lang="es-ES_tradnl" sz="1200" b="0" i="0" u="none" strike="noStrike" kern="1200" baseline="0" dirty="0" err="1" smtClean="0">
                <a:solidFill>
                  <a:schemeClr val="tx1"/>
                </a:solidFill>
                <a:latin typeface="+mn-lt"/>
                <a:ea typeface="+mn-ea"/>
                <a:cs typeface="+mn-cs"/>
              </a:rPr>
              <a:t>Kwok</a:t>
            </a:r>
            <a:r>
              <a:rPr lang="es-ES_tradnl" sz="1200" b="0" i="0" u="none" strike="noStrike" kern="1200" baseline="0" dirty="0" smtClean="0">
                <a:solidFill>
                  <a:schemeClr val="tx1"/>
                </a:solidFill>
                <a:latin typeface="+mn-lt"/>
                <a:ea typeface="+mn-ea"/>
                <a:cs typeface="+mn-cs"/>
              </a:rPr>
              <a:t> S, </a:t>
            </a:r>
            <a:r>
              <a:rPr lang="es-ES_tradnl" sz="1200" b="0" i="0" u="none" strike="noStrike" kern="1200" baseline="0" dirty="0" err="1" smtClean="0">
                <a:solidFill>
                  <a:schemeClr val="tx1"/>
                </a:solidFill>
                <a:latin typeface="+mn-lt"/>
                <a:ea typeface="+mn-ea"/>
                <a:cs typeface="+mn-cs"/>
              </a:rPr>
              <a:t>Chow</a:t>
            </a:r>
            <a:r>
              <a:rPr lang="es-ES_tradnl" sz="1200" b="0" i="0" u="none" strike="noStrike" kern="1200" baseline="0" dirty="0" smtClean="0">
                <a:solidFill>
                  <a:schemeClr val="tx1"/>
                </a:solidFill>
                <a:latin typeface="+mn-lt"/>
                <a:ea typeface="+mn-ea"/>
                <a:cs typeface="+mn-cs"/>
              </a:rPr>
              <a:t> E. </a:t>
            </a:r>
            <a:r>
              <a:rPr lang="es-ES_tradnl" sz="1200" b="0" i="0" u="none" strike="noStrike" kern="1200" baseline="0" dirty="0" err="1" smtClean="0">
                <a:solidFill>
                  <a:schemeClr val="tx1"/>
                </a:solidFill>
                <a:latin typeface="+mn-lt"/>
                <a:ea typeface="+mn-ea"/>
                <a:cs typeface="+mn-cs"/>
              </a:rPr>
              <a:t>Radiotherapy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Clin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Oncol</a:t>
            </a:r>
            <a:r>
              <a:rPr lang="es-ES_tradnl" sz="1200" b="0" i="0" u="none" strike="noStrike" kern="1200" baseline="0" dirty="0" smtClean="0">
                <a:solidFill>
                  <a:schemeClr val="tx1"/>
                </a:solidFill>
                <a:latin typeface="+mn-lt"/>
                <a:ea typeface="+mn-ea"/>
                <a:cs typeface="+mn-cs"/>
              </a:rPr>
              <a:t> 2011;23:399-406.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Rockhill</a:t>
            </a:r>
            <a:r>
              <a:rPr lang="es-ES_tradnl" sz="1200" b="0" i="0" u="none" strike="noStrike" kern="1200" baseline="0" dirty="0" smtClean="0">
                <a:solidFill>
                  <a:schemeClr val="tx1"/>
                </a:solidFill>
                <a:latin typeface="+mn-lt"/>
                <a:ea typeface="+mn-ea"/>
                <a:cs typeface="+mn-cs"/>
              </a:rPr>
              <a:t> JK. </a:t>
            </a:r>
            <a:r>
              <a:rPr lang="es-ES_tradnl" sz="1200" b="0" i="0" u="none" strike="noStrike" kern="1200" baseline="0" dirty="0" err="1" smtClean="0">
                <a:solidFill>
                  <a:schemeClr val="tx1"/>
                </a:solidFill>
                <a:latin typeface="+mn-lt"/>
                <a:ea typeface="+mn-ea"/>
                <a:cs typeface="+mn-cs"/>
              </a:rPr>
              <a:t>Advances</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radiation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therapy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oncologic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Curr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Headache</a:t>
            </a:r>
            <a:r>
              <a:rPr lang="es-ES_tradnl" sz="1200" b="0" i="0" u="none" strike="noStrike" kern="1200" baseline="0" dirty="0" smtClean="0">
                <a:solidFill>
                  <a:schemeClr val="tx1"/>
                </a:solidFill>
                <a:latin typeface="+mn-lt"/>
                <a:ea typeface="+mn-ea"/>
                <a:cs typeface="+mn-cs"/>
              </a:rPr>
              <a:t> Rep. 2007;11:270-5. </a:t>
            </a:r>
            <a:endParaRPr lang="es-ES_tradnl" dirty="0"/>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59</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44549372"/>
      </p:ext>
    </p:extLst>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sz="1200" b="1" i="0" u="none" strike="noStrike" kern="1200" baseline="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s-ES_tradnl" sz="1200" b="1" i="0" u="none" strike="noStrike" kern="1200" baseline="0" dirty="0" smtClean="0">
                <a:solidFill>
                  <a:schemeClr val="tx1"/>
                </a:solidFill>
                <a:latin typeface="+mn-lt"/>
                <a:ea typeface="+mn-ea"/>
                <a:cs typeface="+mn-cs"/>
              </a:rPr>
              <a:t>Bibliografía </a:t>
            </a:r>
          </a:p>
          <a:p>
            <a:pPr marL="0" marR="0" indent="0" algn="l" defTabSz="457200" rtl="0" eaLnBrk="1" fontAlgn="auto" latinLnBrk="0" hangingPunct="1">
              <a:lnSpc>
                <a:spcPct val="100000"/>
              </a:lnSpc>
              <a:spcBef>
                <a:spcPts val="0"/>
              </a:spcBef>
              <a:spcAft>
                <a:spcPts val="0"/>
              </a:spcAft>
              <a:buClrTx/>
              <a:buSzTx/>
              <a:buFontTx/>
              <a:buNone/>
              <a:tabLst/>
              <a:defRPr/>
            </a:pPr>
            <a:r>
              <a:rPr lang="es-ES_tradnl" sz="1200" b="0" i="0" u="none" strike="noStrike" kern="1200" baseline="0" smtClean="0">
                <a:solidFill>
                  <a:schemeClr val="tx1"/>
                </a:solidFill>
                <a:latin typeface="+mn-lt"/>
                <a:ea typeface="+mn-ea"/>
                <a:cs typeface="+mn-cs"/>
              </a:rPr>
              <a:t>• Sindt</a:t>
            </a:r>
            <a:r>
              <a:rPr lang="es-ES_tradnl" sz="1200" b="0" i="0" u="none" strike="noStrike" kern="1200" baseline="0" dirty="0" smtClean="0">
                <a:solidFill>
                  <a:schemeClr val="tx1"/>
                </a:solidFill>
                <a:latin typeface="+mn-lt"/>
                <a:ea typeface="+mn-ea"/>
                <a:cs typeface="+mn-cs"/>
              </a:rPr>
              <a:t> JE, </a:t>
            </a:r>
            <a:r>
              <a:rPr lang="es-ES_tradnl" sz="1200" b="0" i="0" u="none" strike="noStrike" kern="1200" baseline="0" dirty="0" err="1" smtClean="0">
                <a:solidFill>
                  <a:schemeClr val="tx1"/>
                </a:solidFill>
                <a:latin typeface="+mn-lt"/>
                <a:ea typeface="+mn-ea"/>
                <a:cs typeface="+mn-cs"/>
              </a:rPr>
              <a:t>Brogan</a:t>
            </a:r>
            <a:r>
              <a:rPr lang="es-ES_tradnl" sz="1200" b="0" i="0" u="none" strike="noStrike" kern="1200" baseline="0" dirty="0" smtClean="0">
                <a:solidFill>
                  <a:schemeClr val="tx1"/>
                </a:solidFill>
                <a:latin typeface="+mn-lt"/>
                <a:ea typeface="+mn-ea"/>
                <a:cs typeface="+mn-cs"/>
              </a:rPr>
              <a:t> SE. </a:t>
            </a:r>
            <a:r>
              <a:rPr lang="es-ES_tradnl" sz="1200" b="0" i="0" u="none" strike="noStrike" kern="1200" baseline="0" dirty="0" err="1" smtClean="0">
                <a:solidFill>
                  <a:schemeClr val="tx1"/>
                </a:solidFill>
                <a:latin typeface="+mn-lt"/>
                <a:ea typeface="+mn-ea"/>
                <a:cs typeface="+mn-cs"/>
              </a:rPr>
              <a:t>Interventional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Treatments</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Anesthesiol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Clin</a:t>
            </a:r>
            <a:r>
              <a:rPr lang="es-ES_tradnl" sz="1200" b="0" i="0" u="none" strike="noStrike" kern="1200" baseline="0" dirty="0" smtClean="0">
                <a:solidFill>
                  <a:schemeClr val="tx1"/>
                </a:solidFill>
                <a:latin typeface="+mn-lt"/>
                <a:ea typeface="+mn-ea"/>
                <a:cs typeface="+mn-cs"/>
              </a:rPr>
              <a:t>. 2016;34:317-39. </a:t>
            </a:r>
          </a:p>
          <a:p>
            <a:pPr marL="0" marR="0" indent="0" algn="l" defTabSz="457200" rtl="0" eaLnBrk="1" fontAlgn="auto" latinLnBrk="0" hangingPunct="1">
              <a:lnSpc>
                <a:spcPct val="100000"/>
              </a:lnSpc>
              <a:spcBef>
                <a:spcPts val="0"/>
              </a:spcBef>
              <a:spcAft>
                <a:spcPts val="0"/>
              </a:spcAft>
              <a:buClrTx/>
              <a:buSzTx/>
              <a:buFontTx/>
              <a:buNone/>
              <a:tabLst/>
              <a:defRPr/>
            </a:pP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Moeschler</a:t>
            </a:r>
            <a:r>
              <a:rPr lang="es-ES_tradnl" sz="1200" b="0" i="0" u="none" strike="noStrike" kern="1200" baseline="0" dirty="0" smtClean="0">
                <a:solidFill>
                  <a:schemeClr val="tx1"/>
                </a:solidFill>
                <a:latin typeface="+mn-lt"/>
                <a:ea typeface="+mn-ea"/>
                <a:cs typeface="+mn-cs"/>
              </a:rPr>
              <a:t> SM1, </a:t>
            </a:r>
            <a:r>
              <a:rPr lang="es-ES_tradnl" sz="1200" b="0" i="0" u="none" strike="noStrike" kern="1200" baseline="0" dirty="0" err="1" smtClean="0">
                <a:solidFill>
                  <a:schemeClr val="tx1"/>
                </a:solidFill>
                <a:latin typeface="+mn-lt"/>
                <a:ea typeface="+mn-ea"/>
                <a:cs typeface="+mn-cs"/>
              </a:rPr>
              <a:t>Rosenberg</a:t>
            </a:r>
            <a:r>
              <a:rPr lang="es-ES_tradnl" sz="1200" b="0" i="0" u="none" strike="noStrike" kern="1200" baseline="0" dirty="0" smtClean="0">
                <a:solidFill>
                  <a:schemeClr val="tx1"/>
                </a:solidFill>
                <a:latin typeface="+mn-lt"/>
                <a:ea typeface="+mn-ea"/>
                <a:cs typeface="+mn-cs"/>
              </a:rPr>
              <a:t> C, </a:t>
            </a:r>
            <a:r>
              <a:rPr lang="es-ES_tradnl" sz="1200" b="0" i="0" u="none" strike="noStrike" kern="1200" baseline="0" dirty="0" err="1" smtClean="0">
                <a:solidFill>
                  <a:schemeClr val="tx1"/>
                </a:solidFill>
                <a:latin typeface="+mn-lt"/>
                <a:ea typeface="+mn-ea"/>
                <a:cs typeface="+mn-cs"/>
              </a:rPr>
              <a:t>Trainor</a:t>
            </a:r>
            <a:r>
              <a:rPr lang="es-ES_tradnl" sz="1200" b="0" i="0" u="none" strike="noStrike" kern="1200" baseline="0" dirty="0" smtClean="0">
                <a:solidFill>
                  <a:schemeClr val="tx1"/>
                </a:solidFill>
                <a:latin typeface="+mn-lt"/>
                <a:ea typeface="+mn-ea"/>
                <a:cs typeface="+mn-cs"/>
              </a:rPr>
              <a:t> D, Rho RH, </a:t>
            </a:r>
            <a:r>
              <a:rPr lang="es-ES_tradnl" sz="1200" b="0" i="0" u="none" strike="noStrike" kern="1200" baseline="0" dirty="0" err="1" smtClean="0">
                <a:solidFill>
                  <a:schemeClr val="tx1"/>
                </a:solidFill>
                <a:latin typeface="+mn-lt"/>
                <a:ea typeface="+mn-ea"/>
                <a:cs typeface="+mn-cs"/>
              </a:rPr>
              <a:t>Mauck</a:t>
            </a:r>
            <a:r>
              <a:rPr lang="es-ES_tradnl" sz="1200" b="0" i="0" u="none" strike="noStrike" kern="1200" baseline="0" dirty="0" smtClean="0">
                <a:solidFill>
                  <a:schemeClr val="tx1"/>
                </a:solidFill>
                <a:latin typeface="+mn-lt"/>
                <a:ea typeface="+mn-ea"/>
                <a:cs typeface="+mn-cs"/>
              </a:rPr>
              <a:t> WD. </a:t>
            </a:r>
            <a:r>
              <a:rPr lang="es-ES_tradnl" sz="1200" b="0" i="0" u="none" strike="noStrike" kern="1200" baseline="0" dirty="0" err="1" smtClean="0">
                <a:solidFill>
                  <a:schemeClr val="tx1"/>
                </a:solidFill>
                <a:latin typeface="+mn-lt"/>
                <a:ea typeface="+mn-ea"/>
                <a:cs typeface="+mn-cs"/>
              </a:rPr>
              <a:t>Interventional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modalities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to</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treat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cancer-related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Hosp</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Pract</a:t>
            </a:r>
            <a:r>
              <a:rPr lang="es-ES_tradnl" sz="1200" b="0" i="0" u="none" strike="noStrike" kern="1200" baseline="0" dirty="0" smtClean="0">
                <a:solidFill>
                  <a:schemeClr val="tx1"/>
                </a:solidFill>
                <a:latin typeface="+mn-lt"/>
                <a:ea typeface="+mn-ea"/>
                <a:cs typeface="+mn-cs"/>
              </a:rPr>
              <a:t> 2014;42:14-23. </a:t>
            </a:r>
          </a:p>
          <a:p>
            <a:pPr marL="0" marR="0" indent="0" algn="l" defTabSz="457200" rtl="0" eaLnBrk="1" fontAlgn="auto" latinLnBrk="0" hangingPunct="1">
              <a:lnSpc>
                <a:spcPct val="100000"/>
              </a:lnSpc>
              <a:spcBef>
                <a:spcPts val="0"/>
              </a:spcBef>
              <a:spcAft>
                <a:spcPts val="0"/>
              </a:spcAft>
              <a:buClrTx/>
              <a:buSzTx/>
              <a:buFontTx/>
              <a:buNone/>
              <a:tabLst/>
              <a:defRPr/>
            </a:pPr>
            <a:endParaRPr lang="es-ES_tradnl" dirty="0"/>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60</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44549372"/>
      </p:ext>
    </p:extLst>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sz="1200" b="1" i="0" u="none" strike="noStrike" kern="1200" baseline="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s-ES_tradnl" sz="1200" b="1" i="0" u="none" strike="noStrike" kern="1200" baseline="0" dirty="0" smtClean="0">
                <a:solidFill>
                  <a:schemeClr val="tx1"/>
                </a:solidFill>
                <a:latin typeface="+mn-lt"/>
                <a:ea typeface="+mn-ea"/>
                <a:cs typeface="+mn-cs"/>
              </a:rPr>
              <a:t>Bibliografía </a:t>
            </a:r>
          </a:p>
          <a:p>
            <a:r>
              <a:rPr lang="es-ES_tradnl" sz="1200" b="0" i="0" u="none" strike="noStrike" kern="1200" baseline="0" dirty="0" smtClean="0">
                <a:solidFill>
                  <a:schemeClr val="tx1"/>
                </a:solidFill>
                <a:latin typeface="+mn-lt"/>
                <a:ea typeface="+mn-ea"/>
                <a:cs typeface="+mn-cs"/>
              </a:rPr>
              <a:t>• Foley KM.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treatment</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N </a:t>
            </a:r>
            <a:r>
              <a:rPr lang="es-ES_tradnl" sz="1200" b="0" i="0" u="none" strike="noStrike" kern="1200" baseline="0" dirty="0" err="1" smtClean="0">
                <a:solidFill>
                  <a:schemeClr val="tx1"/>
                </a:solidFill>
                <a:latin typeface="+mn-lt"/>
                <a:ea typeface="+mn-ea"/>
                <a:cs typeface="+mn-cs"/>
              </a:rPr>
              <a:t>England</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Med</a:t>
            </a:r>
            <a:r>
              <a:rPr lang="es-ES_tradnl" sz="1200" b="0" i="0" u="none" strike="noStrike" kern="1200" baseline="0" dirty="0" smtClean="0">
                <a:solidFill>
                  <a:schemeClr val="tx1"/>
                </a:solidFill>
                <a:latin typeface="+mn-lt"/>
                <a:ea typeface="+mn-ea"/>
                <a:cs typeface="+mn-cs"/>
              </a:rPr>
              <a:t>. 1985;313:85-95.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Twycross</a:t>
            </a:r>
            <a:r>
              <a:rPr lang="es-ES_tradnl" sz="1200" b="0" i="0" u="none" strike="noStrike" kern="1200" baseline="0" dirty="0" smtClean="0">
                <a:solidFill>
                  <a:schemeClr val="tx1"/>
                </a:solidFill>
                <a:latin typeface="+mn-lt"/>
                <a:ea typeface="+mn-ea"/>
                <a:cs typeface="+mn-cs"/>
              </a:rPr>
              <a:t> RG, </a:t>
            </a:r>
            <a:r>
              <a:rPr lang="es-ES_tradnl" sz="1200" b="0" i="0" u="none" strike="noStrike" kern="1200" baseline="0" dirty="0" err="1" smtClean="0">
                <a:solidFill>
                  <a:schemeClr val="tx1"/>
                </a:solidFill>
                <a:latin typeface="+mn-lt"/>
                <a:ea typeface="+mn-ea"/>
                <a:cs typeface="+mn-cs"/>
              </a:rPr>
              <a:t>Lack</a:t>
            </a:r>
            <a:r>
              <a:rPr lang="es-ES_tradnl" sz="1200" b="0" i="0" u="none" strike="noStrike" kern="1200" baseline="0" dirty="0" smtClean="0">
                <a:solidFill>
                  <a:schemeClr val="tx1"/>
                </a:solidFill>
                <a:latin typeface="+mn-lt"/>
                <a:ea typeface="+mn-ea"/>
                <a:cs typeface="+mn-cs"/>
              </a:rPr>
              <a:t> SA. </a:t>
            </a:r>
            <a:r>
              <a:rPr lang="es-ES_tradnl" sz="1200" b="0" i="0" u="none" strike="noStrike" kern="1200" baseline="0" dirty="0" err="1" smtClean="0">
                <a:solidFill>
                  <a:schemeClr val="tx1"/>
                </a:solidFill>
                <a:latin typeface="+mn-lt"/>
                <a:ea typeface="+mn-ea"/>
                <a:cs typeface="+mn-cs"/>
              </a:rPr>
              <a:t>Symptom</a:t>
            </a:r>
            <a:r>
              <a:rPr lang="es-ES_tradnl" sz="1200" b="0" i="0" u="none" strike="noStrike" kern="1200" baseline="0" dirty="0" smtClean="0">
                <a:solidFill>
                  <a:schemeClr val="tx1"/>
                </a:solidFill>
                <a:latin typeface="+mn-lt"/>
                <a:ea typeface="+mn-ea"/>
                <a:cs typeface="+mn-cs"/>
              </a:rPr>
              <a:t> control in </a:t>
            </a:r>
            <a:r>
              <a:rPr lang="es-ES_tradnl" sz="1200" b="0" i="0" u="none" strike="noStrike" kern="1200" baseline="0" dirty="0" err="1" smtClean="0">
                <a:solidFill>
                  <a:schemeClr val="tx1"/>
                </a:solidFill>
                <a:latin typeface="+mn-lt"/>
                <a:ea typeface="+mn-ea"/>
                <a:cs typeface="+mn-cs"/>
              </a:rPr>
              <a:t>far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advanced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relief</a:t>
            </a:r>
            <a:r>
              <a:rPr lang="es-ES_tradnl" sz="1200" b="0" i="0" u="none" strike="noStrike" kern="1200" baseline="0" dirty="0" smtClean="0">
                <a:solidFill>
                  <a:schemeClr val="tx1"/>
                </a:solidFill>
                <a:latin typeface="+mn-lt"/>
                <a:ea typeface="+mn-ea"/>
                <a:cs typeface="+mn-cs"/>
              </a:rPr>
              <a:t>. London: </a:t>
            </a:r>
            <a:r>
              <a:rPr lang="es-ES_tradnl" sz="1200" b="0" i="0" u="none" strike="noStrike" kern="1200" baseline="0" dirty="0" err="1" smtClean="0">
                <a:solidFill>
                  <a:schemeClr val="tx1"/>
                </a:solidFill>
                <a:latin typeface="+mn-lt"/>
                <a:ea typeface="+mn-ea"/>
                <a:cs typeface="+mn-cs"/>
              </a:rPr>
              <a:t>Pitman</a:t>
            </a:r>
            <a:r>
              <a:rPr lang="es-ES_tradnl" sz="1200" b="0" i="0" u="none" strike="noStrike" kern="1200" baseline="0" dirty="0" smtClean="0">
                <a:solidFill>
                  <a:schemeClr val="tx1"/>
                </a:solidFill>
                <a:latin typeface="+mn-lt"/>
                <a:ea typeface="+mn-ea"/>
                <a:cs typeface="+mn-cs"/>
              </a:rPr>
              <a:t> Brooks, 1983. </a:t>
            </a:r>
            <a:endParaRPr lang="es-ES_tradnl" dirty="0"/>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62</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44549372"/>
      </p:ext>
    </p:extLst>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0" i="0" u="none" strike="noStrike" kern="1200" baseline="0" dirty="0" smtClean="0">
                <a:solidFill>
                  <a:schemeClr val="tx1"/>
                </a:solidFill>
                <a:latin typeface="+mn-lt"/>
                <a:ea typeface="+mn-ea"/>
                <a:cs typeface="+mn-cs"/>
              </a:rPr>
              <a:t>Al no tratarse de una experiencia únicamente física, es necesario considerar aspectos del funcionamiento humano que incluyen personalidad, afecto, conducta o relaciones sociales, que nos pueden ayudar a explicar la respuesta del paciente a los tratamientos que le facilitemos ya que, solo el uso de tratamientos analgésicos, no siempre ayuda a remitir la percepción de dolor. </a:t>
            </a:r>
          </a:p>
          <a:p>
            <a:r>
              <a:rPr lang="es-ES_tradnl" sz="1200" b="0" i="0" u="none" strike="noStrike" kern="1200" baseline="0" dirty="0" smtClean="0">
                <a:solidFill>
                  <a:schemeClr val="tx1"/>
                </a:solidFill>
                <a:latin typeface="+mn-lt"/>
                <a:ea typeface="+mn-ea"/>
                <a:cs typeface="+mn-cs"/>
              </a:rPr>
              <a:t>El concepto “dolor total” describe con claridad la naturaleza y la experiencia de dolor multidimensional en pacientes con enfermedad terminal y refuerza la necesidad de un abordaje integral del dolor4. Por un lado, las terapias o intervenciones psicológicas mejoran el control del dolor; por otro, los tratamientos somáticos o farmacológicos para el control del dolor tienen beneficios a nivel emocional o psicológico.  Es por ello recomendable abordar el dolor simultaneando los tratamientos somáticos y psicológicos, tanto en enfermedad localizada como avanzada </a:t>
            </a:r>
            <a:endParaRPr lang="es-ES_tradnl" sz="1200" b="1" i="0" u="none" strike="noStrike" kern="1200" baseline="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s-ES_tradnl" sz="1200" b="1" i="0" u="none" strike="noStrike" kern="1200" baseline="0" dirty="0" smtClean="0">
                <a:solidFill>
                  <a:schemeClr val="tx1"/>
                </a:solidFill>
                <a:latin typeface="+mn-lt"/>
                <a:ea typeface="+mn-ea"/>
                <a:cs typeface="+mn-cs"/>
              </a:rPr>
              <a:t>Bibliografía </a:t>
            </a: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Breitbart</a:t>
            </a:r>
            <a:r>
              <a:rPr lang="es-ES_tradnl" sz="1200" b="0" i="0" u="none" strike="noStrike" kern="1200" baseline="0" dirty="0" smtClean="0">
                <a:solidFill>
                  <a:schemeClr val="tx1"/>
                </a:solidFill>
                <a:latin typeface="+mn-lt"/>
                <a:ea typeface="+mn-ea"/>
                <a:cs typeface="+mn-cs"/>
              </a:rPr>
              <a:t> W, </a:t>
            </a:r>
            <a:r>
              <a:rPr lang="es-ES_tradnl" sz="1200" b="0" i="0" u="none" strike="noStrike" kern="1200" baseline="0" dirty="0" err="1" smtClean="0">
                <a:solidFill>
                  <a:schemeClr val="tx1"/>
                </a:solidFill>
                <a:latin typeface="+mn-lt"/>
                <a:ea typeface="+mn-ea"/>
                <a:cs typeface="+mn-cs"/>
              </a:rPr>
              <a:t>Holland</a:t>
            </a:r>
            <a:r>
              <a:rPr lang="es-ES_tradnl" sz="1200" b="0" i="0" u="none" strike="noStrike" kern="1200" baseline="0" dirty="0" smtClean="0">
                <a:solidFill>
                  <a:schemeClr val="tx1"/>
                </a:solidFill>
                <a:latin typeface="+mn-lt"/>
                <a:ea typeface="+mn-ea"/>
                <a:cs typeface="+mn-cs"/>
              </a:rPr>
              <a:t> JC [eds.]. </a:t>
            </a:r>
            <a:r>
              <a:rPr lang="es-ES_tradnl" sz="1200" b="0" i="0" u="none" strike="noStrike" kern="1200" baseline="0" dirty="0" err="1" smtClean="0">
                <a:solidFill>
                  <a:schemeClr val="tx1"/>
                </a:solidFill>
                <a:latin typeface="+mn-lt"/>
                <a:ea typeface="+mn-ea"/>
                <a:cs typeface="+mn-cs"/>
              </a:rPr>
              <a:t>Psychiatric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aspects</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symptom</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management</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patients</a:t>
            </a:r>
            <a:r>
              <a:rPr lang="es-ES_tradnl" sz="1200" b="0" i="0" u="none" strike="noStrike" kern="1200" baseline="0" dirty="0" smtClean="0">
                <a:solidFill>
                  <a:schemeClr val="tx1"/>
                </a:solidFill>
                <a:latin typeface="+mn-lt"/>
                <a:ea typeface="+mn-ea"/>
                <a:cs typeface="+mn-cs"/>
              </a:rPr>
              <a:t>. Washington DC, London: American </a:t>
            </a:r>
            <a:r>
              <a:rPr lang="es-ES_tradnl" sz="1200" b="0" i="0" u="none" strike="noStrike" kern="1200" baseline="0" dirty="0" err="1" smtClean="0">
                <a:solidFill>
                  <a:schemeClr val="tx1"/>
                </a:solidFill>
                <a:latin typeface="+mn-lt"/>
                <a:ea typeface="+mn-ea"/>
                <a:cs typeface="+mn-cs"/>
              </a:rPr>
              <a:t>Psychiatric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Press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inc</a:t>
            </a:r>
            <a:r>
              <a:rPr lang="es-ES_tradnl" sz="1200" b="0" i="0" u="none" strike="noStrike" kern="1200" baseline="0" dirty="0" smtClean="0">
                <a:solidFill>
                  <a:schemeClr val="tx1"/>
                </a:solidFill>
                <a:latin typeface="+mn-lt"/>
                <a:ea typeface="+mn-ea"/>
                <a:cs typeface="+mn-cs"/>
              </a:rPr>
              <a:t>, 1993. </a:t>
            </a:r>
          </a:p>
          <a:p>
            <a:r>
              <a:rPr lang="es-ES_tradnl" sz="1200" b="0" i="0" u="none" strike="noStrike" kern="1200" baseline="0" dirty="0" smtClean="0">
                <a:solidFill>
                  <a:schemeClr val="tx1"/>
                </a:solidFill>
                <a:latin typeface="+mn-lt"/>
                <a:ea typeface="+mn-ea"/>
                <a:cs typeface="+mn-cs"/>
              </a:rPr>
              <a:t>• Saunders CM.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management</a:t>
            </a:r>
            <a:r>
              <a:rPr lang="es-ES_tradnl" sz="1200" b="0" i="0" u="none" strike="noStrike" kern="1200" baseline="0" dirty="0" smtClean="0">
                <a:solidFill>
                  <a:schemeClr val="tx1"/>
                </a:solidFill>
                <a:latin typeface="+mn-lt"/>
                <a:ea typeface="+mn-ea"/>
                <a:cs typeface="+mn-cs"/>
              </a:rPr>
              <a:t> of terminal </a:t>
            </a:r>
            <a:r>
              <a:rPr lang="es-ES_tradnl" sz="1200" b="0" i="0" u="none" strike="noStrike" kern="1200" baseline="0" dirty="0" err="1" smtClean="0">
                <a:solidFill>
                  <a:schemeClr val="tx1"/>
                </a:solidFill>
                <a:latin typeface="+mn-lt"/>
                <a:ea typeface="+mn-ea"/>
                <a:cs typeface="+mn-cs"/>
              </a:rPr>
              <a:t>illness</a:t>
            </a:r>
            <a:r>
              <a:rPr lang="es-ES_tradnl" sz="1200" b="0" i="0" u="none" strike="noStrike" kern="1200" baseline="0" dirty="0" smtClean="0">
                <a:solidFill>
                  <a:schemeClr val="tx1"/>
                </a:solidFill>
                <a:latin typeface="+mn-lt"/>
                <a:ea typeface="+mn-ea"/>
                <a:cs typeface="+mn-cs"/>
              </a:rPr>
              <a:t>. New York: Hospital Medicine </a:t>
            </a:r>
            <a:r>
              <a:rPr lang="es-ES_tradnl" sz="1200" b="0" i="0" u="none" strike="noStrike" kern="1200" baseline="0" dirty="0" err="1" smtClean="0">
                <a:solidFill>
                  <a:schemeClr val="tx1"/>
                </a:solidFill>
                <a:latin typeface="+mn-lt"/>
                <a:ea typeface="+mn-ea"/>
                <a:cs typeface="+mn-cs"/>
              </a:rPr>
              <a:t>Publications</a:t>
            </a:r>
            <a:r>
              <a:rPr lang="es-ES_tradnl" sz="1200" b="0" i="0" u="none" strike="noStrike" kern="1200" baseline="0" dirty="0" smtClean="0">
                <a:solidFill>
                  <a:schemeClr val="tx1"/>
                </a:solidFill>
                <a:latin typeface="+mn-lt"/>
                <a:ea typeface="+mn-ea"/>
                <a:cs typeface="+mn-cs"/>
              </a:rPr>
              <a:t>, 1967. </a:t>
            </a:r>
            <a:endParaRPr lang="es-ES_tradnl" dirty="0"/>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63</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44549372"/>
      </p:ext>
    </p:extLst>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0" i="0" u="none" strike="noStrike" kern="1200" baseline="0" dirty="0" smtClean="0">
                <a:solidFill>
                  <a:schemeClr val="tx1"/>
                </a:solidFill>
                <a:latin typeface="+mn-lt"/>
                <a:ea typeface="+mn-ea"/>
                <a:cs typeface="+mn-cs"/>
              </a:rPr>
              <a:t>No solo es muy importante reconocer el carácter multidimensional del dolor sino también establecer una colaboración interdisciplinar entre todos los miembros del equipo que intervienen en su manejo. Asimismo, es recomendable que entrevistemos a la pareja o a un familiar cercano, en relación a las características y experiencias del dolor del paciente. El inadecuado manejo del dolor en pacientes con cáncer está frecuentemente relacionado con una carencia de habilidad para evaluar de una manera apropiada todas sus dimensiones. En ocasiones, los problemas psicológicos son señalados como causa del inadecuado control del dolor o la baja respuesta analgésica lograda tras el tratamiento farmacológico prescrito, cuando en realidad lo que ocurre es que los factores médicos no han sido adecuadamente examinados. </a:t>
            </a:r>
            <a:endParaRPr lang="es-ES_tradnl" sz="1200" b="1" i="0" u="none" strike="noStrike" kern="1200" baseline="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s-ES_tradnl" sz="1200" b="1" i="0" u="none" strike="noStrike" kern="1200" baseline="0" dirty="0" smtClean="0">
                <a:solidFill>
                  <a:schemeClr val="tx1"/>
                </a:solidFill>
                <a:latin typeface="+mn-lt"/>
                <a:ea typeface="+mn-ea"/>
                <a:cs typeface="+mn-cs"/>
              </a:rPr>
              <a:t>Bibliografía </a:t>
            </a:r>
          </a:p>
          <a:p>
            <a:pPr marL="0" marR="0" indent="0" algn="l" defTabSz="457200" rtl="0" eaLnBrk="1" fontAlgn="auto" latinLnBrk="0" hangingPunct="1">
              <a:lnSpc>
                <a:spcPct val="100000"/>
              </a:lnSpc>
              <a:spcBef>
                <a:spcPts val="0"/>
              </a:spcBef>
              <a:spcAft>
                <a:spcPts val="0"/>
              </a:spcAft>
              <a:buClrTx/>
              <a:buSzTx/>
              <a:buFontTx/>
              <a:buNone/>
              <a:tabLst/>
              <a:defRPr/>
            </a:pPr>
            <a:r>
              <a:rPr lang="es-ES_tradnl" sz="1200" b="0" i="0" u="none" strike="noStrike" kern="1200" baseline="0" dirty="0" smtClean="0">
                <a:solidFill>
                  <a:schemeClr val="tx1"/>
                </a:solidFill>
                <a:latin typeface="+mn-lt"/>
                <a:ea typeface="+mn-ea"/>
                <a:cs typeface="+mn-cs"/>
              </a:rPr>
              <a:t>• Foley KM.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treatment</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N </a:t>
            </a:r>
            <a:r>
              <a:rPr lang="es-ES_tradnl" sz="1200" b="0" i="0" u="none" strike="noStrike" kern="1200" baseline="0" dirty="0" err="1" smtClean="0">
                <a:solidFill>
                  <a:schemeClr val="tx1"/>
                </a:solidFill>
                <a:latin typeface="+mn-lt"/>
                <a:ea typeface="+mn-ea"/>
                <a:cs typeface="+mn-cs"/>
              </a:rPr>
              <a:t>England</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Med</a:t>
            </a:r>
            <a:r>
              <a:rPr lang="es-ES_tradnl" sz="1200" b="0" i="0" u="none" strike="noStrike" kern="1200" baseline="0" dirty="0" smtClean="0">
                <a:solidFill>
                  <a:schemeClr val="tx1"/>
                </a:solidFill>
                <a:latin typeface="+mn-lt"/>
                <a:ea typeface="+mn-ea"/>
                <a:cs typeface="+mn-cs"/>
              </a:rPr>
              <a:t>. 1985;313:85-95. </a:t>
            </a:r>
            <a:endParaRPr lang="es-ES_tradnl" sz="1200" b="1" i="0" u="none" strike="noStrike" kern="1200" baseline="0" dirty="0" smtClean="0">
              <a:solidFill>
                <a:schemeClr val="tx1"/>
              </a:solidFill>
              <a:latin typeface="+mn-lt"/>
              <a:ea typeface="+mn-ea"/>
              <a:cs typeface="+mn-cs"/>
            </a:endParaRP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Breitbart</a:t>
            </a:r>
            <a:r>
              <a:rPr lang="es-ES_tradnl" sz="1200" b="0" i="0" u="none" strike="noStrike" kern="1200" baseline="0" dirty="0" smtClean="0">
                <a:solidFill>
                  <a:schemeClr val="tx1"/>
                </a:solidFill>
                <a:latin typeface="+mn-lt"/>
                <a:ea typeface="+mn-ea"/>
                <a:cs typeface="+mn-cs"/>
              </a:rPr>
              <a:t> W, </a:t>
            </a:r>
            <a:r>
              <a:rPr lang="es-ES_tradnl" sz="1200" b="0" i="0" u="none" strike="noStrike" kern="1200" baseline="0" dirty="0" err="1" smtClean="0">
                <a:solidFill>
                  <a:schemeClr val="tx1"/>
                </a:solidFill>
                <a:latin typeface="+mn-lt"/>
                <a:ea typeface="+mn-ea"/>
                <a:cs typeface="+mn-cs"/>
              </a:rPr>
              <a:t>Payne</a:t>
            </a:r>
            <a:r>
              <a:rPr lang="es-ES_tradnl" sz="1200" b="0" i="0" u="none" strike="noStrike" kern="1200" baseline="0" dirty="0" smtClean="0">
                <a:solidFill>
                  <a:schemeClr val="tx1"/>
                </a:solidFill>
                <a:latin typeface="+mn-lt"/>
                <a:ea typeface="+mn-ea"/>
                <a:cs typeface="+mn-cs"/>
              </a:rPr>
              <a:t> D. </a:t>
            </a:r>
            <a:r>
              <a:rPr lang="es-ES_tradnl" sz="1200" b="0" i="0" u="none" strike="noStrike" kern="1200" baseline="0" dirty="0" err="1" smtClean="0">
                <a:solidFill>
                  <a:schemeClr val="tx1"/>
                </a:solidFill>
                <a:latin typeface="+mn-lt"/>
                <a:ea typeface="+mn-ea"/>
                <a:cs typeface="+mn-cs"/>
              </a:rPr>
              <a:t>Psychiatric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aspects</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management</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patients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advanced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and AIDS. En: </a:t>
            </a:r>
            <a:r>
              <a:rPr lang="es-ES_tradnl" sz="1200" b="0" i="0" u="none" strike="noStrike" kern="1200" baseline="0" dirty="0" err="1" smtClean="0">
                <a:solidFill>
                  <a:schemeClr val="tx1"/>
                </a:solidFill>
                <a:latin typeface="+mn-lt"/>
                <a:ea typeface="+mn-ea"/>
                <a:cs typeface="+mn-cs"/>
              </a:rPr>
              <a:t>Chochinov</a:t>
            </a:r>
            <a:r>
              <a:rPr lang="es-ES_tradnl" sz="1200" b="0" i="0" u="none" strike="noStrike" kern="1200" baseline="0" dirty="0" smtClean="0">
                <a:solidFill>
                  <a:schemeClr val="tx1"/>
                </a:solidFill>
                <a:latin typeface="+mn-lt"/>
                <a:ea typeface="+mn-ea"/>
                <a:cs typeface="+mn-cs"/>
              </a:rPr>
              <a:t> HM, </a:t>
            </a:r>
            <a:r>
              <a:rPr lang="es-ES_tradnl" sz="1200" b="0" i="0" u="none" strike="noStrike" kern="1200" baseline="0" dirty="0" err="1" smtClean="0">
                <a:solidFill>
                  <a:schemeClr val="tx1"/>
                </a:solidFill>
                <a:latin typeface="+mn-lt"/>
                <a:ea typeface="+mn-ea"/>
                <a:cs typeface="+mn-cs"/>
              </a:rPr>
              <a:t>Breitbart</a:t>
            </a:r>
            <a:r>
              <a:rPr lang="es-ES_tradnl" sz="1200" b="0" i="0" u="none" strike="noStrike" kern="1200" baseline="0" dirty="0" smtClean="0">
                <a:solidFill>
                  <a:schemeClr val="tx1"/>
                </a:solidFill>
                <a:latin typeface="+mn-lt"/>
                <a:ea typeface="+mn-ea"/>
                <a:cs typeface="+mn-cs"/>
              </a:rPr>
              <a:t> W [</a:t>
            </a:r>
            <a:r>
              <a:rPr lang="es-ES_tradnl" sz="1200" b="0" i="0" u="none" strike="noStrike" kern="1200" baseline="0" dirty="0" err="1" smtClean="0">
                <a:solidFill>
                  <a:schemeClr val="tx1"/>
                </a:solidFill>
                <a:latin typeface="+mn-lt"/>
                <a:ea typeface="+mn-ea"/>
                <a:cs typeface="+mn-cs"/>
              </a:rPr>
              <a:t>eds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Handbook</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psychiatry</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palliative</a:t>
            </a:r>
            <a:r>
              <a:rPr lang="es-ES_tradnl" sz="1200" b="0" i="0" u="none" strike="noStrike" kern="1200" baseline="0" dirty="0" smtClean="0">
                <a:solidFill>
                  <a:schemeClr val="tx1"/>
                </a:solidFill>
                <a:latin typeface="+mn-lt"/>
                <a:ea typeface="+mn-ea"/>
                <a:cs typeface="+mn-cs"/>
              </a:rPr>
              <a:t> medicine. New York, Oxford </a:t>
            </a:r>
            <a:r>
              <a:rPr lang="es-ES_tradnl" sz="1200" b="0" i="0" u="none" strike="noStrike" kern="1200" baseline="0" dirty="0" err="1" smtClean="0">
                <a:solidFill>
                  <a:schemeClr val="tx1"/>
                </a:solidFill>
                <a:latin typeface="+mn-lt"/>
                <a:ea typeface="+mn-ea"/>
                <a:cs typeface="+mn-cs"/>
              </a:rPr>
              <a:t>University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Press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inc</a:t>
            </a:r>
            <a:r>
              <a:rPr lang="es-ES_tradnl" sz="1200" b="0" i="0" u="none" strike="noStrike" kern="1200" baseline="0" dirty="0" smtClean="0">
                <a:solidFill>
                  <a:schemeClr val="tx1"/>
                </a:solidFill>
                <a:latin typeface="+mn-lt"/>
                <a:ea typeface="+mn-ea"/>
                <a:cs typeface="+mn-cs"/>
              </a:rPr>
              <a:t>, 131-159, 2000. </a:t>
            </a: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Breitbart</a:t>
            </a:r>
            <a:r>
              <a:rPr lang="es-ES_tradnl" sz="1200" b="0" i="0" u="none" strike="noStrike" kern="1200" baseline="0" dirty="0" smtClean="0">
                <a:solidFill>
                  <a:schemeClr val="tx1"/>
                </a:solidFill>
                <a:latin typeface="+mn-lt"/>
                <a:ea typeface="+mn-ea"/>
                <a:cs typeface="+mn-cs"/>
              </a:rPr>
              <a:t> W. </a:t>
            </a:r>
            <a:r>
              <a:rPr lang="es-ES_tradnl" sz="1200" b="0" i="0" u="none" strike="noStrike" kern="1200" baseline="0" dirty="0" err="1" smtClean="0">
                <a:solidFill>
                  <a:schemeClr val="tx1"/>
                </a:solidFill>
                <a:latin typeface="+mn-lt"/>
                <a:ea typeface="+mn-ea"/>
                <a:cs typeface="+mn-cs"/>
              </a:rPr>
              <a:t>Psychiatric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management</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1989;63:2336- 42.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smtClean="0">
                <a:solidFill>
                  <a:schemeClr val="tx1"/>
                </a:solidFill>
                <a:latin typeface="+mn-lt"/>
                <a:ea typeface="+mn-ea"/>
                <a:cs typeface="+mn-cs"/>
              </a:rPr>
              <a:t>Marks RM, Sachar EJ. </a:t>
            </a:r>
            <a:r>
              <a:rPr lang="es-ES_tradnl" sz="1200" b="0" i="0" u="none" strike="noStrike" kern="1200" baseline="0" dirty="0" err="1" smtClean="0">
                <a:solidFill>
                  <a:schemeClr val="tx1"/>
                </a:solidFill>
                <a:latin typeface="+mn-lt"/>
                <a:ea typeface="+mn-ea"/>
                <a:cs typeface="+mn-cs"/>
              </a:rPr>
              <a:t>Undertreatment</a:t>
            </a:r>
            <a:r>
              <a:rPr lang="es-ES_tradnl" sz="1200" b="0" i="0" u="none" strike="noStrike" kern="1200" baseline="0" dirty="0" smtClean="0">
                <a:solidFill>
                  <a:schemeClr val="tx1"/>
                </a:solidFill>
                <a:latin typeface="+mn-lt"/>
                <a:ea typeface="+mn-ea"/>
                <a:cs typeface="+mn-cs"/>
              </a:rPr>
              <a:t> of medical </a:t>
            </a:r>
            <a:r>
              <a:rPr lang="es-ES_tradnl" sz="1200" b="0" i="0" u="none" strike="noStrike" kern="1200" baseline="0" dirty="0" err="1" smtClean="0">
                <a:solidFill>
                  <a:schemeClr val="tx1"/>
                </a:solidFill>
                <a:latin typeface="+mn-lt"/>
                <a:ea typeface="+mn-ea"/>
                <a:cs typeface="+mn-cs"/>
              </a:rPr>
              <a:t>inpatients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narcotic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analgesic</a:t>
            </a:r>
            <a:r>
              <a:rPr lang="es-ES_tradnl" sz="1200" b="0" i="0" u="none" strike="noStrike" kern="1200" baseline="0" dirty="0" smtClean="0">
                <a:solidFill>
                  <a:schemeClr val="tx1"/>
                </a:solidFill>
                <a:latin typeface="+mn-lt"/>
                <a:ea typeface="+mn-ea"/>
                <a:cs typeface="+mn-cs"/>
              </a:rPr>
              <a:t>. Ann </a:t>
            </a:r>
            <a:r>
              <a:rPr lang="es-ES_tradnl" sz="1200" b="0" i="0" u="none" strike="noStrike" kern="1200" baseline="0" dirty="0" err="1" smtClean="0">
                <a:solidFill>
                  <a:schemeClr val="tx1"/>
                </a:solidFill>
                <a:latin typeface="+mn-lt"/>
                <a:ea typeface="+mn-ea"/>
                <a:cs typeface="+mn-cs"/>
              </a:rPr>
              <a:t>Intern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Med</a:t>
            </a:r>
            <a:r>
              <a:rPr lang="es-ES_tradnl" sz="1200" b="0" i="0" u="none" strike="noStrike" kern="1200" baseline="0" dirty="0" smtClean="0">
                <a:solidFill>
                  <a:schemeClr val="tx1"/>
                </a:solidFill>
                <a:latin typeface="+mn-lt"/>
                <a:ea typeface="+mn-ea"/>
                <a:cs typeface="+mn-cs"/>
              </a:rPr>
              <a:t>. 1973;78(2):173-181. </a:t>
            </a:r>
            <a:endParaRPr lang="es-ES_tradnl" dirty="0"/>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64</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44549372"/>
      </p:ext>
    </p:extLst>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65</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44549372"/>
      </p:ext>
    </p:extLst>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66</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44549372"/>
      </p:ext>
    </p:extLst>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0" i="0" u="none" strike="noStrike" kern="1200" baseline="0" dirty="0" smtClean="0">
                <a:solidFill>
                  <a:schemeClr val="tx1"/>
                </a:solidFill>
                <a:latin typeface="+mn-lt"/>
                <a:ea typeface="+mn-ea"/>
                <a:cs typeface="+mn-cs"/>
              </a:rPr>
              <a:t>No solo es muy importante reconocer el carácter multidimensional del dolor sino también establecer una colaboración interdisciplinar entre todos los miembros del equipo que intervienen en su manejo. Asimismo, es recomendable que entrevistemos a la pareja o a un familiar cercano, en relación a las características y experiencias del dolor del paciente. El inadecuado manejo del dolor en pacientes con cáncer está frecuentemente relacionado con una carencia de habilidad para evaluar de una manera apropiada todas sus dimensiones. En ocasiones, los problemas psicológicos son señalados como causa del inadecuado control del dolor o la baja respuesta analgésica lograda tras el tratamiento farmacológico prescrito, cuando en realidad lo que ocurre es que los factores médicos no han sido adecuadamente examinados. </a:t>
            </a:r>
            <a:endParaRPr lang="es-ES_tradnl" sz="1200" b="1" i="0" u="none" strike="noStrike" kern="1200" baseline="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s-ES_tradnl" sz="1200" b="1" i="0" u="none" strike="noStrike" kern="1200" baseline="0" dirty="0" smtClean="0">
                <a:solidFill>
                  <a:schemeClr val="tx1"/>
                </a:solidFill>
                <a:latin typeface="+mn-lt"/>
                <a:ea typeface="+mn-ea"/>
                <a:cs typeface="+mn-cs"/>
              </a:rPr>
              <a:t>Bibliografía </a:t>
            </a:r>
          </a:p>
          <a:p>
            <a:pPr marL="0" marR="0" indent="0" algn="l" defTabSz="457200" rtl="0" eaLnBrk="1" fontAlgn="auto" latinLnBrk="0" hangingPunct="1">
              <a:lnSpc>
                <a:spcPct val="100000"/>
              </a:lnSpc>
              <a:spcBef>
                <a:spcPts val="0"/>
              </a:spcBef>
              <a:spcAft>
                <a:spcPts val="0"/>
              </a:spcAft>
              <a:buClrTx/>
              <a:buSzTx/>
              <a:buFontTx/>
              <a:buNone/>
              <a:tabLst/>
              <a:defRPr/>
            </a:pPr>
            <a:r>
              <a:rPr lang="es-ES_tradnl" sz="1200" b="0" i="0" u="none" strike="noStrike" kern="1200" baseline="0" dirty="0" smtClean="0">
                <a:solidFill>
                  <a:schemeClr val="tx1"/>
                </a:solidFill>
                <a:latin typeface="+mn-lt"/>
                <a:ea typeface="+mn-ea"/>
                <a:cs typeface="+mn-cs"/>
              </a:rPr>
              <a:t>• Foley KM.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treatment</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N </a:t>
            </a:r>
            <a:r>
              <a:rPr lang="es-ES_tradnl" sz="1200" b="0" i="0" u="none" strike="noStrike" kern="1200" baseline="0" dirty="0" err="1" smtClean="0">
                <a:solidFill>
                  <a:schemeClr val="tx1"/>
                </a:solidFill>
                <a:latin typeface="+mn-lt"/>
                <a:ea typeface="+mn-ea"/>
                <a:cs typeface="+mn-cs"/>
              </a:rPr>
              <a:t>England</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Med</a:t>
            </a:r>
            <a:r>
              <a:rPr lang="es-ES_tradnl" sz="1200" b="0" i="0" u="none" strike="noStrike" kern="1200" baseline="0" dirty="0" smtClean="0">
                <a:solidFill>
                  <a:schemeClr val="tx1"/>
                </a:solidFill>
                <a:latin typeface="+mn-lt"/>
                <a:ea typeface="+mn-ea"/>
                <a:cs typeface="+mn-cs"/>
              </a:rPr>
              <a:t>. 1985;313:85-95. </a:t>
            </a:r>
            <a:endParaRPr lang="es-ES_tradnl" sz="1200" b="1" i="0" u="none" strike="noStrike" kern="1200" baseline="0" dirty="0" smtClean="0">
              <a:solidFill>
                <a:schemeClr val="tx1"/>
              </a:solidFill>
              <a:latin typeface="+mn-lt"/>
              <a:ea typeface="+mn-ea"/>
              <a:cs typeface="+mn-cs"/>
            </a:endParaRP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Breitbart</a:t>
            </a:r>
            <a:r>
              <a:rPr lang="es-ES_tradnl" sz="1200" b="0" i="0" u="none" strike="noStrike" kern="1200" baseline="0" dirty="0" smtClean="0">
                <a:solidFill>
                  <a:schemeClr val="tx1"/>
                </a:solidFill>
                <a:latin typeface="+mn-lt"/>
                <a:ea typeface="+mn-ea"/>
                <a:cs typeface="+mn-cs"/>
              </a:rPr>
              <a:t> W, </a:t>
            </a:r>
            <a:r>
              <a:rPr lang="es-ES_tradnl" sz="1200" b="0" i="0" u="none" strike="noStrike" kern="1200" baseline="0" dirty="0" err="1" smtClean="0">
                <a:solidFill>
                  <a:schemeClr val="tx1"/>
                </a:solidFill>
                <a:latin typeface="+mn-lt"/>
                <a:ea typeface="+mn-ea"/>
                <a:cs typeface="+mn-cs"/>
              </a:rPr>
              <a:t>Payne</a:t>
            </a:r>
            <a:r>
              <a:rPr lang="es-ES_tradnl" sz="1200" b="0" i="0" u="none" strike="noStrike" kern="1200" baseline="0" dirty="0" smtClean="0">
                <a:solidFill>
                  <a:schemeClr val="tx1"/>
                </a:solidFill>
                <a:latin typeface="+mn-lt"/>
                <a:ea typeface="+mn-ea"/>
                <a:cs typeface="+mn-cs"/>
              </a:rPr>
              <a:t> D. </a:t>
            </a:r>
            <a:r>
              <a:rPr lang="es-ES_tradnl" sz="1200" b="0" i="0" u="none" strike="noStrike" kern="1200" baseline="0" dirty="0" err="1" smtClean="0">
                <a:solidFill>
                  <a:schemeClr val="tx1"/>
                </a:solidFill>
                <a:latin typeface="+mn-lt"/>
                <a:ea typeface="+mn-ea"/>
                <a:cs typeface="+mn-cs"/>
              </a:rPr>
              <a:t>Psychiatric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aspects</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management</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patients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advanced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and AIDS. En: </a:t>
            </a:r>
            <a:r>
              <a:rPr lang="es-ES_tradnl" sz="1200" b="0" i="0" u="none" strike="noStrike" kern="1200" baseline="0" dirty="0" err="1" smtClean="0">
                <a:solidFill>
                  <a:schemeClr val="tx1"/>
                </a:solidFill>
                <a:latin typeface="+mn-lt"/>
                <a:ea typeface="+mn-ea"/>
                <a:cs typeface="+mn-cs"/>
              </a:rPr>
              <a:t>Chochinov</a:t>
            </a:r>
            <a:r>
              <a:rPr lang="es-ES_tradnl" sz="1200" b="0" i="0" u="none" strike="noStrike" kern="1200" baseline="0" dirty="0" smtClean="0">
                <a:solidFill>
                  <a:schemeClr val="tx1"/>
                </a:solidFill>
                <a:latin typeface="+mn-lt"/>
                <a:ea typeface="+mn-ea"/>
                <a:cs typeface="+mn-cs"/>
              </a:rPr>
              <a:t> HM, </a:t>
            </a:r>
            <a:r>
              <a:rPr lang="es-ES_tradnl" sz="1200" b="0" i="0" u="none" strike="noStrike" kern="1200" baseline="0" dirty="0" err="1" smtClean="0">
                <a:solidFill>
                  <a:schemeClr val="tx1"/>
                </a:solidFill>
                <a:latin typeface="+mn-lt"/>
                <a:ea typeface="+mn-ea"/>
                <a:cs typeface="+mn-cs"/>
              </a:rPr>
              <a:t>Breitbart</a:t>
            </a:r>
            <a:r>
              <a:rPr lang="es-ES_tradnl" sz="1200" b="0" i="0" u="none" strike="noStrike" kern="1200" baseline="0" dirty="0" smtClean="0">
                <a:solidFill>
                  <a:schemeClr val="tx1"/>
                </a:solidFill>
                <a:latin typeface="+mn-lt"/>
                <a:ea typeface="+mn-ea"/>
                <a:cs typeface="+mn-cs"/>
              </a:rPr>
              <a:t> W [</a:t>
            </a:r>
            <a:r>
              <a:rPr lang="es-ES_tradnl" sz="1200" b="0" i="0" u="none" strike="noStrike" kern="1200" baseline="0" dirty="0" err="1" smtClean="0">
                <a:solidFill>
                  <a:schemeClr val="tx1"/>
                </a:solidFill>
                <a:latin typeface="+mn-lt"/>
                <a:ea typeface="+mn-ea"/>
                <a:cs typeface="+mn-cs"/>
              </a:rPr>
              <a:t>eds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Handbook</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psychiatry</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palliative</a:t>
            </a:r>
            <a:r>
              <a:rPr lang="es-ES_tradnl" sz="1200" b="0" i="0" u="none" strike="noStrike" kern="1200" baseline="0" dirty="0" smtClean="0">
                <a:solidFill>
                  <a:schemeClr val="tx1"/>
                </a:solidFill>
                <a:latin typeface="+mn-lt"/>
                <a:ea typeface="+mn-ea"/>
                <a:cs typeface="+mn-cs"/>
              </a:rPr>
              <a:t> medicine. New York, Oxford </a:t>
            </a:r>
            <a:r>
              <a:rPr lang="es-ES_tradnl" sz="1200" b="0" i="0" u="none" strike="noStrike" kern="1200" baseline="0" dirty="0" err="1" smtClean="0">
                <a:solidFill>
                  <a:schemeClr val="tx1"/>
                </a:solidFill>
                <a:latin typeface="+mn-lt"/>
                <a:ea typeface="+mn-ea"/>
                <a:cs typeface="+mn-cs"/>
              </a:rPr>
              <a:t>University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Press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inc</a:t>
            </a:r>
            <a:r>
              <a:rPr lang="es-ES_tradnl" sz="1200" b="0" i="0" u="none" strike="noStrike" kern="1200" baseline="0" dirty="0" smtClean="0">
                <a:solidFill>
                  <a:schemeClr val="tx1"/>
                </a:solidFill>
                <a:latin typeface="+mn-lt"/>
                <a:ea typeface="+mn-ea"/>
                <a:cs typeface="+mn-cs"/>
              </a:rPr>
              <a:t>, 131-159, 2000. </a:t>
            </a: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Breitbart</a:t>
            </a:r>
            <a:r>
              <a:rPr lang="es-ES_tradnl" sz="1200" b="0" i="0" u="none" strike="noStrike" kern="1200" baseline="0" dirty="0" smtClean="0">
                <a:solidFill>
                  <a:schemeClr val="tx1"/>
                </a:solidFill>
                <a:latin typeface="+mn-lt"/>
                <a:ea typeface="+mn-ea"/>
                <a:cs typeface="+mn-cs"/>
              </a:rPr>
              <a:t> W. </a:t>
            </a:r>
            <a:r>
              <a:rPr lang="es-ES_tradnl" sz="1200" b="0" i="0" u="none" strike="noStrike" kern="1200" baseline="0" dirty="0" err="1" smtClean="0">
                <a:solidFill>
                  <a:schemeClr val="tx1"/>
                </a:solidFill>
                <a:latin typeface="+mn-lt"/>
                <a:ea typeface="+mn-ea"/>
                <a:cs typeface="+mn-cs"/>
              </a:rPr>
              <a:t>Psychiatric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management</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1989;63:2336- 42.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smtClean="0">
                <a:solidFill>
                  <a:schemeClr val="tx1"/>
                </a:solidFill>
                <a:latin typeface="+mn-lt"/>
                <a:ea typeface="+mn-ea"/>
                <a:cs typeface="+mn-cs"/>
              </a:rPr>
              <a:t>Marks RM, Sachar EJ. </a:t>
            </a:r>
            <a:r>
              <a:rPr lang="es-ES_tradnl" sz="1200" b="0" i="0" u="none" strike="noStrike" kern="1200" baseline="0" dirty="0" err="1" smtClean="0">
                <a:solidFill>
                  <a:schemeClr val="tx1"/>
                </a:solidFill>
                <a:latin typeface="+mn-lt"/>
                <a:ea typeface="+mn-ea"/>
                <a:cs typeface="+mn-cs"/>
              </a:rPr>
              <a:t>Undertreatment</a:t>
            </a:r>
            <a:r>
              <a:rPr lang="es-ES_tradnl" sz="1200" b="0" i="0" u="none" strike="noStrike" kern="1200" baseline="0" dirty="0" smtClean="0">
                <a:solidFill>
                  <a:schemeClr val="tx1"/>
                </a:solidFill>
                <a:latin typeface="+mn-lt"/>
                <a:ea typeface="+mn-ea"/>
                <a:cs typeface="+mn-cs"/>
              </a:rPr>
              <a:t> of medical </a:t>
            </a:r>
            <a:r>
              <a:rPr lang="es-ES_tradnl" sz="1200" b="0" i="0" u="none" strike="noStrike" kern="1200" baseline="0" dirty="0" err="1" smtClean="0">
                <a:solidFill>
                  <a:schemeClr val="tx1"/>
                </a:solidFill>
                <a:latin typeface="+mn-lt"/>
                <a:ea typeface="+mn-ea"/>
                <a:cs typeface="+mn-cs"/>
              </a:rPr>
              <a:t>inpatients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narcotic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analgesic</a:t>
            </a:r>
            <a:r>
              <a:rPr lang="es-ES_tradnl" sz="1200" b="0" i="0" u="none" strike="noStrike" kern="1200" baseline="0" dirty="0" smtClean="0">
                <a:solidFill>
                  <a:schemeClr val="tx1"/>
                </a:solidFill>
                <a:latin typeface="+mn-lt"/>
                <a:ea typeface="+mn-ea"/>
                <a:cs typeface="+mn-cs"/>
              </a:rPr>
              <a:t>. Ann </a:t>
            </a:r>
            <a:r>
              <a:rPr lang="es-ES_tradnl" sz="1200" b="0" i="0" u="none" strike="noStrike" kern="1200" baseline="0" dirty="0" err="1" smtClean="0">
                <a:solidFill>
                  <a:schemeClr val="tx1"/>
                </a:solidFill>
                <a:latin typeface="+mn-lt"/>
                <a:ea typeface="+mn-ea"/>
                <a:cs typeface="+mn-cs"/>
              </a:rPr>
              <a:t>Intern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Med</a:t>
            </a:r>
            <a:r>
              <a:rPr lang="es-ES_tradnl" sz="1200" b="0" i="0" u="none" strike="noStrike" kern="1200" baseline="0" dirty="0" smtClean="0">
                <a:solidFill>
                  <a:schemeClr val="tx1"/>
                </a:solidFill>
                <a:latin typeface="+mn-lt"/>
                <a:ea typeface="+mn-ea"/>
                <a:cs typeface="+mn-cs"/>
              </a:rPr>
              <a:t>. 1973;78(2):173-181. </a:t>
            </a:r>
            <a:endParaRPr lang="es-ES_tradnl" dirty="0"/>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67</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44549372"/>
      </p:ext>
    </p:extLst>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1" i="0" u="none" strike="noStrike" kern="1200" baseline="0" dirty="0" smtClean="0">
                <a:solidFill>
                  <a:schemeClr val="tx1"/>
                </a:solidFill>
                <a:latin typeface="+mn-lt"/>
                <a:ea typeface="+mn-ea"/>
                <a:cs typeface="+mn-cs"/>
              </a:rPr>
              <a:t>Tratamiento. </a:t>
            </a:r>
            <a:r>
              <a:rPr lang="es-ES_tradnl" sz="1200" b="0" i="0" u="none" strike="noStrike" kern="1200" baseline="0" dirty="0" smtClean="0">
                <a:solidFill>
                  <a:schemeClr val="tx1"/>
                </a:solidFill>
                <a:latin typeface="+mn-lt"/>
                <a:ea typeface="+mn-ea"/>
                <a:cs typeface="+mn-cs"/>
              </a:rPr>
              <a:t>La mayoría de las reacciones de ansiedad responden a través de una postura empática y de soporte al enfermo. Debemos recordar, que el médico y la enfermera son la base segura para el enfermo y la familia. La confianza en su equipo médico ayuda a prevenir reacciones ansiosas en pacientes y familiares. No obstante, en ocasiones, el paciente va a requerir</a:t>
            </a:r>
          </a:p>
          <a:p>
            <a:r>
              <a:rPr lang="es-ES_tradnl" sz="1200" b="0" i="0" u="none" strike="noStrike" kern="1200" baseline="0" dirty="0" smtClean="0">
                <a:solidFill>
                  <a:schemeClr val="tx1"/>
                </a:solidFill>
                <a:latin typeface="+mn-lt"/>
                <a:ea typeface="+mn-ea"/>
                <a:cs typeface="+mn-cs"/>
              </a:rPr>
              <a:t>de tratamiento hipnótico nocturno o ansiolítico diurno, cuando estos síntomas ansiosos son frecuentes o severos. Asimismo, el paciente se puede beneficiar de intervenciones sicoterapéuticas de soporte breves, así como de técnicas psicológicas conductuales (relajación o distracción).</a:t>
            </a:r>
            <a:endParaRPr lang="es-ES_tradnl" dirty="0"/>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68</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44549372"/>
      </p:ext>
    </p:extLst>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1" i="0" u="none" strike="noStrike" kern="1200" baseline="0" dirty="0" smtClean="0">
                <a:solidFill>
                  <a:schemeClr val="tx1"/>
                </a:solidFill>
                <a:latin typeface="+mn-lt"/>
                <a:ea typeface="+mn-ea"/>
                <a:cs typeface="+mn-cs"/>
              </a:rPr>
              <a:t>Tratamiento. </a:t>
            </a:r>
            <a:r>
              <a:rPr lang="es-ES_tradnl" sz="1200" b="0" i="0" u="none" strike="noStrike" kern="1200" baseline="0" dirty="0" smtClean="0">
                <a:solidFill>
                  <a:schemeClr val="tx1"/>
                </a:solidFill>
                <a:latin typeface="+mn-lt"/>
                <a:ea typeface="+mn-ea"/>
                <a:cs typeface="+mn-cs"/>
              </a:rPr>
              <a:t>Va a depender de la duración y la se-</a:t>
            </a:r>
            <a:r>
              <a:rPr lang="es-ES_tradnl" sz="1200" b="0" i="0" u="none" strike="noStrike" kern="1200" baseline="0" dirty="0" err="1" smtClean="0">
                <a:solidFill>
                  <a:schemeClr val="tx1"/>
                </a:solidFill>
                <a:latin typeface="+mn-lt"/>
                <a:ea typeface="+mn-ea"/>
                <a:cs typeface="+mn-cs"/>
              </a:rPr>
              <a:t>veridad</a:t>
            </a:r>
            <a:r>
              <a:rPr lang="es-ES_tradnl" sz="1200" b="0" i="0" u="none" strike="noStrike" kern="1200" baseline="0" dirty="0" smtClean="0">
                <a:solidFill>
                  <a:schemeClr val="tx1"/>
                </a:solidFill>
                <a:latin typeface="+mn-lt"/>
                <a:ea typeface="+mn-ea"/>
                <a:cs typeface="+mn-cs"/>
              </a:rPr>
              <a:t> de los síntomas depresivos que presente el paciente y del pronóstico de la enfermedad. Los </a:t>
            </a:r>
            <a:r>
              <a:rPr lang="es-ES_tradnl" sz="1200" b="0" i="0" u="none" strike="noStrike" kern="1200" baseline="0" dirty="0" err="1" smtClean="0">
                <a:solidFill>
                  <a:schemeClr val="tx1"/>
                </a:solidFill>
                <a:latin typeface="+mn-lt"/>
                <a:ea typeface="+mn-ea"/>
                <a:cs typeface="+mn-cs"/>
              </a:rPr>
              <a:t>pa-cientes</a:t>
            </a:r>
            <a:r>
              <a:rPr lang="es-ES_tradnl" sz="1200" b="0" i="0" u="none" strike="noStrike" kern="1200" baseline="0" dirty="0" smtClean="0">
                <a:solidFill>
                  <a:schemeClr val="tx1"/>
                </a:solidFill>
                <a:latin typeface="+mn-lt"/>
                <a:ea typeface="+mn-ea"/>
                <a:cs typeface="+mn-cs"/>
              </a:rPr>
              <a:t> con síntomas severos, que tras dos semanas de aparición del evento o eventos estresantes o </a:t>
            </a:r>
            <a:r>
              <a:rPr lang="es-ES_tradnl" sz="1200" b="0" i="0" u="none" strike="noStrike" kern="1200" baseline="0" dirty="0" err="1" smtClean="0">
                <a:solidFill>
                  <a:schemeClr val="tx1"/>
                </a:solidFill>
                <a:latin typeface="+mn-lt"/>
                <a:ea typeface="+mn-ea"/>
                <a:cs typeface="+mn-cs"/>
              </a:rPr>
              <a:t>cau-santes</a:t>
            </a:r>
            <a:r>
              <a:rPr lang="es-ES_tradnl" sz="1200" b="0" i="0" u="none" strike="noStrike" kern="1200" baseline="0" dirty="0" smtClean="0">
                <a:solidFill>
                  <a:schemeClr val="tx1"/>
                </a:solidFill>
                <a:latin typeface="+mn-lt"/>
                <a:ea typeface="+mn-ea"/>
                <a:cs typeface="+mn-cs"/>
              </a:rPr>
              <a:t> de esta reacción depresiva, no han mejorado, pueden beneficiarse de tratamientos combinados de psicoterapia y antidepresivos. En pacientes en </a:t>
            </a:r>
            <a:r>
              <a:rPr lang="es-ES_tradnl" sz="1200" b="0" i="0" u="none" strike="noStrike" kern="1200" baseline="0" dirty="0" err="1" smtClean="0">
                <a:solidFill>
                  <a:schemeClr val="tx1"/>
                </a:solidFill>
                <a:latin typeface="+mn-lt"/>
                <a:ea typeface="+mn-ea"/>
                <a:cs typeface="+mn-cs"/>
              </a:rPr>
              <a:t>proce</a:t>
            </a:r>
            <a:r>
              <a:rPr lang="es-ES_tradnl" sz="1200" b="0" i="0" u="none" strike="noStrike" kern="1200" baseline="0" dirty="0" smtClean="0">
                <a:solidFill>
                  <a:schemeClr val="tx1"/>
                </a:solidFill>
                <a:latin typeface="+mn-lt"/>
                <a:ea typeface="+mn-ea"/>
                <a:cs typeface="+mn-cs"/>
              </a:rPr>
              <a:t>-so final de vida, con un pronóstico corto de vida, es recomendable considerar la prescripción o no de los tratamientos farmacológicos antidepresivos, ya que la media de tiempo para que sean efectivos son de alrededor de 4 semanas. </a:t>
            </a:r>
          </a:p>
          <a:p>
            <a:endParaRPr lang="es-ES_tradnl" sz="1200" b="0" i="0" u="none" strike="noStrike" kern="1200" baseline="0" dirty="0" smtClean="0">
              <a:solidFill>
                <a:schemeClr val="tx1"/>
              </a:solidFill>
              <a:latin typeface="+mn-lt"/>
              <a:ea typeface="+mn-ea"/>
              <a:cs typeface="+mn-cs"/>
            </a:endParaRPr>
          </a:p>
          <a:p>
            <a:r>
              <a:rPr lang="es-ES_tradnl" sz="1200" b="1" i="0" u="none" strike="noStrike" kern="1200" baseline="0" dirty="0" smtClean="0">
                <a:solidFill>
                  <a:schemeClr val="tx1"/>
                </a:solidFill>
                <a:latin typeface="+mn-lt"/>
                <a:ea typeface="+mn-ea"/>
                <a:cs typeface="+mn-cs"/>
              </a:rPr>
              <a:t>Bibliografía</a:t>
            </a:r>
          </a:p>
          <a:p>
            <a:r>
              <a:rPr lang="es-ES_tradnl" sz="1200" b="0" i="0" u="none" strike="noStrike" kern="1200" baseline="0" dirty="0" smtClean="0">
                <a:solidFill>
                  <a:schemeClr val="tx1"/>
                </a:solidFill>
                <a:latin typeface="+mn-lt"/>
                <a:ea typeface="+mn-ea"/>
                <a:cs typeface="+mn-cs"/>
              </a:rPr>
              <a:t>• Robinson S, </a:t>
            </a:r>
            <a:r>
              <a:rPr lang="es-ES_tradnl" sz="1200" b="0" i="0" u="none" strike="noStrike" kern="1200" baseline="0" dirty="0" err="1" smtClean="0">
                <a:solidFill>
                  <a:schemeClr val="tx1"/>
                </a:solidFill>
                <a:latin typeface="+mn-lt"/>
                <a:ea typeface="+mn-ea"/>
                <a:cs typeface="+mn-cs"/>
              </a:rPr>
              <a:t>Kissane</a:t>
            </a:r>
            <a:r>
              <a:rPr lang="es-ES_tradnl" sz="1200" b="0" i="0" u="none" strike="noStrike" kern="1200" baseline="0" dirty="0" smtClean="0">
                <a:solidFill>
                  <a:schemeClr val="tx1"/>
                </a:solidFill>
                <a:latin typeface="+mn-lt"/>
                <a:ea typeface="+mn-ea"/>
                <a:cs typeface="+mn-cs"/>
              </a:rPr>
              <a:t> DW, </a:t>
            </a:r>
            <a:r>
              <a:rPr lang="es-ES_tradnl" sz="1200" b="0" i="0" u="none" strike="noStrike" kern="1200" baseline="0" dirty="0" err="1" smtClean="0">
                <a:solidFill>
                  <a:schemeClr val="tx1"/>
                </a:solidFill>
                <a:latin typeface="+mn-lt"/>
                <a:ea typeface="+mn-ea"/>
                <a:cs typeface="+mn-cs"/>
              </a:rPr>
              <a:t>Brooker</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Burney</a:t>
            </a:r>
            <a:r>
              <a:rPr lang="es-ES_tradnl" sz="1200" b="0" i="0" u="none" strike="noStrike" kern="1200" baseline="0" dirty="0" smtClean="0">
                <a:solidFill>
                  <a:schemeClr val="tx1"/>
                </a:solidFill>
                <a:latin typeface="+mn-lt"/>
                <a:ea typeface="+mn-ea"/>
                <a:cs typeface="+mn-cs"/>
              </a:rPr>
              <a:t> S. A </a:t>
            </a:r>
            <a:r>
              <a:rPr lang="es-ES_tradnl" sz="1200" b="0" i="0" u="none" strike="noStrike" kern="1200" baseline="0" dirty="0" err="1" smtClean="0">
                <a:solidFill>
                  <a:schemeClr val="tx1"/>
                </a:solidFill>
                <a:latin typeface="+mn-lt"/>
                <a:ea typeface="+mn-ea"/>
                <a:cs typeface="+mn-cs"/>
              </a:rPr>
              <a:t>systematic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review</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demoralization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syndrome</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individuals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progressive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disease</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decade</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research</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Symptom</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Manage</a:t>
            </a:r>
            <a:r>
              <a:rPr lang="es-ES_tradnl" sz="1200" b="0" i="0" u="none" strike="noStrike" kern="1200" baseline="0" dirty="0" smtClean="0">
                <a:solidFill>
                  <a:schemeClr val="tx1"/>
                </a:solidFill>
                <a:latin typeface="+mn-lt"/>
                <a:ea typeface="+mn-ea"/>
                <a:cs typeface="+mn-cs"/>
              </a:rPr>
              <a:t>. 2015;49:595-610. </a:t>
            </a:r>
          </a:p>
          <a:p>
            <a:r>
              <a:rPr lang="es-ES_tradnl" sz="1200" b="0" i="0" u="none" strike="noStrike" kern="1200" baseline="0" dirty="0" smtClean="0">
                <a:solidFill>
                  <a:schemeClr val="tx1"/>
                </a:solidFill>
                <a:latin typeface="+mn-lt"/>
                <a:ea typeface="+mn-ea"/>
                <a:cs typeface="+mn-cs"/>
              </a:rPr>
              <a:t>• Rudilla D, Galiana L, Oliver A, Barreto P. </a:t>
            </a:r>
            <a:r>
              <a:rPr lang="es-ES_tradnl" sz="1200" b="0" i="0" u="none" strike="noStrike" kern="1200" baseline="0" dirty="0" err="1" smtClean="0">
                <a:solidFill>
                  <a:schemeClr val="tx1"/>
                </a:solidFill>
                <a:latin typeface="+mn-lt"/>
                <a:ea typeface="+mn-ea"/>
                <a:cs typeface="+mn-cs"/>
              </a:rPr>
              <a:t>Demoralization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scale</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spanish-speaking</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palliative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care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patients</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Symptom</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Manage</a:t>
            </a:r>
            <a:r>
              <a:rPr lang="es-ES_tradnl" sz="1200" b="0" i="0" u="none" strike="noStrike" kern="1200" baseline="0" dirty="0" smtClean="0">
                <a:solidFill>
                  <a:schemeClr val="tx1"/>
                </a:solidFill>
                <a:latin typeface="+mn-lt"/>
                <a:ea typeface="+mn-ea"/>
                <a:cs typeface="+mn-cs"/>
              </a:rPr>
              <a:t>. 2016;51:769- 775.</a:t>
            </a:r>
            <a:endParaRPr lang="es-ES_tradnl" dirty="0"/>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69</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44549372"/>
      </p:ext>
    </p:extLst>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1" i="0" u="none" strike="noStrike" kern="1200" baseline="0" dirty="0" err="1" smtClean="0">
                <a:solidFill>
                  <a:schemeClr val="tx1"/>
                </a:solidFill>
                <a:latin typeface="+mn-lt"/>
                <a:ea typeface="+mn-ea"/>
                <a:cs typeface="+mn-cs"/>
              </a:rPr>
              <a:t>Bibligrafía</a:t>
            </a:r>
            <a:endParaRPr lang="es-ES_tradnl" sz="1200" b="1" i="0" u="none" strike="noStrike" kern="1200" baseline="0" dirty="0" smtClean="0">
              <a:solidFill>
                <a:schemeClr val="tx1"/>
              </a:solidFill>
              <a:latin typeface="+mn-lt"/>
              <a:ea typeface="+mn-ea"/>
              <a:cs typeface="+mn-cs"/>
            </a:endParaRPr>
          </a:p>
          <a:p>
            <a:r>
              <a:rPr lang="es-ES_tradnl" sz="1200" b="0" i="0" u="none" strike="noStrike" kern="1200" baseline="0" dirty="0" smtClean="0">
                <a:solidFill>
                  <a:schemeClr val="tx1"/>
                </a:solidFill>
                <a:latin typeface="+mn-lt"/>
                <a:ea typeface="+mn-ea"/>
                <a:cs typeface="+mn-cs"/>
              </a:rPr>
              <a:t>• Robinson S, </a:t>
            </a:r>
            <a:r>
              <a:rPr lang="es-ES_tradnl" sz="1200" b="0" i="0" u="none" strike="noStrike" kern="1200" baseline="0" dirty="0" err="1" smtClean="0">
                <a:solidFill>
                  <a:schemeClr val="tx1"/>
                </a:solidFill>
                <a:latin typeface="+mn-lt"/>
                <a:ea typeface="+mn-ea"/>
                <a:cs typeface="+mn-cs"/>
              </a:rPr>
              <a:t>Kissane</a:t>
            </a:r>
            <a:r>
              <a:rPr lang="es-ES_tradnl" sz="1200" b="0" i="0" u="none" strike="noStrike" kern="1200" baseline="0" dirty="0" smtClean="0">
                <a:solidFill>
                  <a:schemeClr val="tx1"/>
                </a:solidFill>
                <a:latin typeface="+mn-lt"/>
                <a:ea typeface="+mn-ea"/>
                <a:cs typeface="+mn-cs"/>
              </a:rPr>
              <a:t> DW, </a:t>
            </a:r>
            <a:r>
              <a:rPr lang="es-ES_tradnl" sz="1200" b="0" i="0" u="none" strike="noStrike" kern="1200" baseline="0" dirty="0" err="1" smtClean="0">
                <a:solidFill>
                  <a:schemeClr val="tx1"/>
                </a:solidFill>
                <a:latin typeface="+mn-lt"/>
                <a:ea typeface="+mn-ea"/>
                <a:cs typeface="+mn-cs"/>
              </a:rPr>
              <a:t>Brooker</a:t>
            </a:r>
            <a:r>
              <a:rPr lang="es-ES_tradnl" sz="1200" b="0" i="0" u="none" strike="noStrike" kern="1200" baseline="0" dirty="0" smtClean="0">
                <a:solidFill>
                  <a:schemeClr val="tx1"/>
                </a:solidFill>
                <a:latin typeface="+mn-lt"/>
                <a:ea typeface="+mn-ea"/>
                <a:cs typeface="+mn-cs"/>
              </a:rPr>
              <a:t> J, Michael N, Fischer J, Franco M, et al. </a:t>
            </a:r>
            <a:r>
              <a:rPr lang="es-ES_tradnl" sz="1200" b="0" i="0" u="none" strike="noStrike" kern="1200" baseline="0" dirty="0" err="1" smtClean="0">
                <a:solidFill>
                  <a:schemeClr val="tx1"/>
                </a:solidFill>
                <a:latin typeface="+mn-lt"/>
                <a:ea typeface="+mn-ea"/>
                <a:cs typeface="+mn-cs"/>
              </a:rPr>
              <a:t>Refinement</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revalidation</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demoralization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scale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DS-II-</a:t>
            </a:r>
            <a:r>
              <a:rPr lang="es-ES_tradnl" sz="1200" b="0" i="0" u="none" strike="noStrike" kern="1200" baseline="0" dirty="0" err="1" smtClean="0">
                <a:solidFill>
                  <a:schemeClr val="tx1"/>
                </a:solidFill>
                <a:latin typeface="+mn-lt"/>
                <a:ea typeface="+mn-ea"/>
                <a:cs typeface="+mn-cs"/>
              </a:rPr>
              <a:t>External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Validity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2016;122(14):2251-2259. </a:t>
            </a:r>
          </a:p>
          <a:p>
            <a:r>
              <a:rPr lang="es-ES_tradnl" sz="1200" b="0" i="0" u="none" strike="noStrike" kern="1200" baseline="0" dirty="0" smtClean="0">
                <a:solidFill>
                  <a:schemeClr val="tx1"/>
                </a:solidFill>
                <a:latin typeface="+mn-lt"/>
                <a:ea typeface="+mn-ea"/>
                <a:cs typeface="+mn-cs"/>
              </a:rPr>
              <a:t>• Robinson S, </a:t>
            </a:r>
            <a:r>
              <a:rPr lang="es-ES_tradnl" sz="1200" b="0" i="0" u="none" strike="noStrike" kern="1200" baseline="0" dirty="0" err="1" smtClean="0">
                <a:solidFill>
                  <a:schemeClr val="tx1"/>
                </a:solidFill>
                <a:latin typeface="+mn-lt"/>
                <a:ea typeface="+mn-ea"/>
                <a:cs typeface="+mn-cs"/>
              </a:rPr>
              <a:t>Kissane</a:t>
            </a:r>
            <a:r>
              <a:rPr lang="es-ES_tradnl" sz="1200" b="0" i="0" u="none" strike="noStrike" kern="1200" baseline="0" dirty="0" smtClean="0">
                <a:solidFill>
                  <a:schemeClr val="tx1"/>
                </a:solidFill>
                <a:latin typeface="+mn-lt"/>
                <a:ea typeface="+mn-ea"/>
                <a:cs typeface="+mn-cs"/>
              </a:rPr>
              <a:t> DW, </a:t>
            </a:r>
            <a:r>
              <a:rPr lang="es-ES_tradnl" sz="1200" b="0" i="0" u="none" strike="noStrike" kern="1200" baseline="0" dirty="0" err="1" smtClean="0">
                <a:solidFill>
                  <a:schemeClr val="tx1"/>
                </a:solidFill>
                <a:latin typeface="+mn-lt"/>
                <a:ea typeface="+mn-ea"/>
                <a:cs typeface="+mn-cs"/>
              </a:rPr>
              <a:t>Brooker</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Hempton</a:t>
            </a:r>
            <a:r>
              <a:rPr lang="es-ES_tradnl" sz="1200" b="0" i="0" u="none" strike="noStrike" kern="1200" baseline="0" dirty="0" smtClean="0">
                <a:solidFill>
                  <a:schemeClr val="tx1"/>
                </a:solidFill>
                <a:latin typeface="+mn-lt"/>
                <a:ea typeface="+mn-ea"/>
                <a:cs typeface="+mn-cs"/>
              </a:rPr>
              <a:t> C, Michael N, Fischer J, et al. </a:t>
            </a:r>
            <a:r>
              <a:rPr lang="es-ES_tradnl" sz="1200" b="0" i="0" u="none" strike="noStrike" kern="1200" baseline="0" dirty="0" err="1" smtClean="0">
                <a:solidFill>
                  <a:schemeClr val="tx1"/>
                </a:solidFill>
                <a:latin typeface="+mn-lt"/>
                <a:ea typeface="+mn-ea"/>
                <a:cs typeface="+mn-cs"/>
              </a:rPr>
              <a:t>Refinement</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revalidation</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demoralization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scale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DS-II-</a:t>
            </a:r>
            <a:r>
              <a:rPr lang="es-ES_tradnl" sz="1200" b="0" i="0" u="none" strike="noStrike" kern="1200" baseline="0" dirty="0" err="1" smtClean="0">
                <a:solidFill>
                  <a:schemeClr val="tx1"/>
                </a:solidFill>
                <a:latin typeface="+mn-lt"/>
                <a:ea typeface="+mn-ea"/>
                <a:cs typeface="+mn-cs"/>
              </a:rPr>
              <a:t>External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Validity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2016;122:2260-2267. </a:t>
            </a:r>
            <a:endParaRPr lang="es-ES_tradnl" dirty="0"/>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70</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44549372"/>
      </p:ext>
    </p:extLst>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71</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44549372"/>
      </p:ext>
    </p:extLst>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0" i="0" u="none" strike="noStrike" kern="1200" baseline="0" dirty="0" smtClean="0">
                <a:solidFill>
                  <a:schemeClr val="tx1"/>
                </a:solidFill>
                <a:latin typeface="+mn-lt"/>
                <a:ea typeface="+mn-ea"/>
                <a:cs typeface="+mn-cs"/>
              </a:rPr>
              <a:t>Hay tres tipos de aproximaciones psicoterapéuticas: </a:t>
            </a:r>
          </a:p>
          <a:p>
            <a:r>
              <a:rPr lang="es-ES_tradnl" sz="1200" b="0" i="0" u="none" strike="noStrike" kern="1200" baseline="0" dirty="0" smtClean="0">
                <a:solidFill>
                  <a:schemeClr val="tx1"/>
                </a:solidFill>
                <a:latin typeface="+mn-lt"/>
                <a:ea typeface="+mn-ea"/>
                <a:cs typeface="+mn-cs"/>
              </a:rPr>
              <a:t>1. Abordaje cognitivo-conductual. Va dirigido al manejo o control de la ansiedad y la sintomatología depresiva asociada al dolor. </a:t>
            </a:r>
          </a:p>
          <a:p>
            <a:r>
              <a:rPr lang="es-ES_tradnl" sz="1200" b="0" i="0" u="none" strike="noStrike" kern="1200" baseline="0" dirty="0" smtClean="0">
                <a:solidFill>
                  <a:schemeClr val="tx1"/>
                </a:solidFill>
                <a:latin typeface="+mn-lt"/>
                <a:ea typeface="+mn-ea"/>
                <a:cs typeface="+mn-cs"/>
              </a:rPr>
              <a:t>2. Terapia de soporte. De corta duración (4 a 6 semanas), y dirigidas a la clarificación, validación y resolución del problemas del paciente relacionados con su enfermedad, a los objetivos y expectativas de los tratamientos y los miedos acerca del morir o del sufrimiento y la muerte. </a:t>
            </a:r>
          </a:p>
          <a:p>
            <a:r>
              <a:rPr lang="es-ES_tradnl" sz="1200" b="0" i="0" u="none" strike="noStrike" kern="1200" baseline="0" dirty="0" smtClean="0">
                <a:solidFill>
                  <a:schemeClr val="tx1"/>
                </a:solidFill>
                <a:latin typeface="+mn-lt"/>
                <a:ea typeface="+mn-ea"/>
                <a:cs typeface="+mn-cs"/>
              </a:rPr>
              <a:t>3. Psicoterapias centradas en el sentido. Promueven o mantienen conceptos terapéuticos como sentido, compasión o dignidad, que disminuyen el sufrimiento emocional o lo que hemos llamado anteriormente “clínica del desespero” que de manera directa o indirecta, ayudan a mejorar el control del dolor. </a:t>
            </a:r>
            <a:endParaRPr lang="es-ES_tradnl" dirty="0"/>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72</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44549372"/>
      </p:ext>
    </p:extLst>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S_tradnl" sz="1200" b="0" i="0" u="none" strike="noStrike" kern="1200" baseline="0" dirty="0" smtClean="0">
                <a:solidFill>
                  <a:schemeClr val="tx1"/>
                </a:solidFill>
                <a:latin typeface="+mn-lt"/>
                <a:ea typeface="+mn-ea"/>
                <a:cs typeface="+mn-cs"/>
              </a:rPr>
              <a:t>Desde la Unidad de </a:t>
            </a:r>
            <a:r>
              <a:rPr lang="es-ES_tradnl" sz="1200" b="0" i="0" u="none" strike="noStrike" kern="1200" baseline="0" dirty="0" err="1" smtClean="0">
                <a:solidFill>
                  <a:schemeClr val="tx1"/>
                </a:solidFill>
                <a:latin typeface="+mn-lt"/>
                <a:ea typeface="+mn-ea"/>
                <a:cs typeface="+mn-cs"/>
              </a:rPr>
              <a:t>Psicooncología</a:t>
            </a:r>
            <a:r>
              <a:rPr lang="es-ES_tradnl" sz="1200" b="0" i="0" u="none" strike="noStrike" kern="1200" baseline="0" dirty="0" smtClean="0">
                <a:solidFill>
                  <a:schemeClr val="tx1"/>
                </a:solidFill>
                <a:latin typeface="+mn-lt"/>
                <a:ea typeface="+mn-ea"/>
                <a:cs typeface="+mn-cs"/>
              </a:rPr>
              <a:t>, Instituto Catalán de Oncología-Hospital Duran i </a:t>
            </a:r>
            <a:r>
              <a:rPr lang="es-ES_tradnl" sz="1200" b="0" i="0" u="none" strike="noStrike" kern="1200" baseline="0" dirty="0" err="1" smtClean="0">
                <a:solidFill>
                  <a:schemeClr val="tx1"/>
                </a:solidFill>
                <a:latin typeface="+mn-lt"/>
                <a:ea typeface="+mn-ea"/>
                <a:cs typeface="+mn-cs"/>
              </a:rPr>
              <a:t>Reynals</a:t>
            </a:r>
            <a:r>
              <a:rPr lang="es-ES_tradnl" sz="1200" b="0" i="0" u="none" strike="noStrike" kern="1200" baseline="0" dirty="0" smtClean="0">
                <a:solidFill>
                  <a:schemeClr val="tx1"/>
                </a:solidFill>
                <a:latin typeface="+mn-lt"/>
                <a:ea typeface="+mn-ea"/>
                <a:cs typeface="+mn-cs"/>
              </a:rPr>
              <a:t>, y a partir de los trabajos de Gilbert, </a:t>
            </a:r>
            <a:r>
              <a:rPr lang="es-ES_tradnl" sz="1200" b="0" i="0" u="none" strike="noStrike" kern="1200" baseline="0" dirty="0" err="1" smtClean="0">
                <a:solidFill>
                  <a:schemeClr val="tx1"/>
                </a:solidFill>
                <a:latin typeface="+mn-lt"/>
                <a:ea typeface="+mn-ea"/>
                <a:cs typeface="+mn-cs"/>
              </a:rPr>
              <a:t>Neff</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Germer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Nair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Wenwood</a:t>
            </a:r>
            <a:r>
              <a:rPr lang="es-ES_tradnl" sz="1200" b="0" i="0" u="none" strike="noStrike" kern="1200" baseline="0" dirty="0" smtClean="0">
                <a:solidFill>
                  <a:schemeClr val="tx1"/>
                </a:solidFill>
                <a:latin typeface="+mn-lt"/>
                <a:ea typeface="+mn-ea"/>
                <a:cs typeface="+mn-cs"/>
              </a:rPr>
              <a:t> y </a:t>
            </a:r>
            <a:r>
              <a:rPr lang="es-ES_tradnl" sz="1200" b="0" i="0" u="none" strike="noStrike" kern="1200" baseline="0" dirty="0" err="1" smtClean="0">
                <a:solidFill>
                  <a:schemeClr val="tx1"/>
                </a:solidFill>
                <a:latin typeface="+mn-lt"/>
                <a:ea typeface="+mn-ea"/>
                <a:cs typeface="+mn-cs"/>
              </a:rPr>
              <a:t>Breitbart</a:t>
            </a:r>
            <a:r>
              <a:rPr lang="es-ES_tradnl" sz="1200" b="0" i="0" u="none" strike="noStrike" kern="1200" baseline="0" dirty="0" smtClean="0">
                <a:solidFill>
                  <a:schemeClr val="tx1"/>
                </a:solidFill>
                <a:latin typeface="+mn-lt"/>
                <a:ea typeface="+mn-ea"/>
                <a:cs typeface="+mn-cs"/>
              </a:rPr>
              <a:t>, estamos desarrollando el Modelo de Psicoterapia Individual y de Grupo Centrada en el Sentido/Compasión (PGCSC), en el cual, junto al constructo o concepto de sentido, utilizamos el constructo compasión y autocompasión, con el objetivo de mejorar el bienestar emocional y espiritual de los pacientes con enfermedad avanzada de cáncer, a través de mantener o aumentar la capacidad de compasión, autocompasión, sentido y atención plena (</a:t>
            </a:r>
            <a:r>
              <a:rPr lang="es-ES_tradnl" sz="1200" b="0" i="1" u="none" strike="noStrike" kern="1200" baseline="0" dirty="0" err="1" smtClean="0">
                <a:solidFill>
                  <a:schemeClr val="tx1"/>
                </a:solidFill>
                <a:latin typeface="+mn-lt"/>
                <a:ea typeface="+mn-ea"/>
                <a:cs typeface="+mn-cs"/>
              </a:rPr>
              <a:t>Mindfulness</a:t>
            </a:r>
            <a:r>
              <a:rPr lang="es-ES_tradnl" sz="1200" b="0" i="0" u="none" strike="noStrike" kern="1200" baseline="0" dirty="0" smtClean="0">
                <a:solidFill>
                  <a:schemeClr val="tx1"/>
                </a:solidFill>
                <a:latin typeface="+mn-lt"/>
                <a:ea typeface="+mn-ea"/>
                <a:cs typeface="+mn-cs"/>
              </a:rPr>
              <a:t>) de los mismos. Cuando nos referimos a mejorar el bienestar espiritual, nos estamos refiriendo a mantener o aumentar el sentido y el propósito de vida del paciente, ante una situación de enfermedad avanzada. A través de preguntas o reflexiones sobre definiciones o conceptos, discusión sobre los mismos, lecturas y ejercicios experienciales, se focaliza en temas relacionados con la compasión, el sentido y la enfermedad avanzada. Asimismo, se centra en ayudar a los pacientes con cáncer avanzado a desarrollar o aumentar el sentido de compasión y atención plena en sus vidas, a través de la práctica de la meditación compasiva. </a:t>
            </a:r>
          </a:p>
          <a:p>
            <a:r>
              <a:rPr lang="es-ES_tradnl" sz="1200" b="0" i="0" u="none" strike="noStrike" kern="1200" baseline="0" dirty="0" smtClean="0">
                <a:solidFill>
                  <a:schemeClr val="tx1"/>
                </a:solidFill>
                <a:latin typeface="+mn-lt"/>
                <a:ea typeface="+mn-ea"/>
                <a:cs typeface="+mn-cs"/>
              </a:rPr>
              <a:t>Desde la Unidad de </a:t>
            </a:r>
            <a:r>
              <a:rPr lang="es-ES_tradnl" sz="1200" b="0" i="0" u="none" strike="noStrike" kern="1200" baseline="0" dirty="0" err="1" smtClean="0">
                <a:solidFill>
                  <a:schemeClr val="tx1"/>
                </a:solidFill>
                <a:latin typeface="+mn-lt"/>
                <a:ea typeface="+mn-ea"/>
                <a:cs typeface="+mn-cs"/>
              </a:rPr>
              <a:t>Psicooncología</a:t>
            </a:r>
            <a:r>
              <a:rPr lang="es-ES_tradnl" sz="1200" b="0" i="0" u="none" strike="noStrike" kern="1200" baseline="0" dirty="0" smtClean="0">
                <a:solidFill>
                  <a:schemeClr val="tx1"/>
                </a:solidFill>
                <a:latin typeface="+mn-lt"/>
                <a:ea typeface="+mn-ea"/>
                <a:cs typeface="+mn-cs"/>
              </a:rPr>
              <a:t>, Instituto Catalán de Oncología-Hospital Duran i </a:t>
            </a:r>
            <a:r>
              <a:rPr lang="es-ES_tradnl" sz="1200" b="0" i="0" u="none" strike="noStrike" kern="1200" baseline="0" dirty="0" err="1" smtClean="0">
                <a:solidFill>
                  <a:schemeClr val="tx1"/>
                </a:solidFill>
                <a:latin typeface="+mn-lt"/>
                <a:ea typeface="+mn-ea"/>
                <a:cs typeface="+mn-cs"/>
              </a:rPr>
              <a:t>Reynals</a:t>
            </a:r>
            <a:r>
              <a:rPr lang="es-ES_tradnl" sz="1200" b="0" i="0" u="none" strike="noStrike" kern="1200" baseline="0" dirty="0" smtClean="0">
                <a:solidFill>
                  <a:schemeClr val="tx1"/>
                </a:solidFill>
                <a:latin typeface="+mn-lt"/>
                <a:ea typeface="+mn-ea"/>
                <a:cs typeface="+mn-cs"/>
              </a:rPr>
              <a:t>, y a partir de los trabajos de Gilbert, </a:t>
            </a:r>
            <a:r>
              <a:rPr lang="es-ES_tradnl" sz="1200" b="0" i="0" u="none" strike="noStrike" kern="1200" baseline="0" dirty="0" err="1" smtClean="0">
                <a:solidFill>
                  <a:schemeClr val="tx1"/>
                </a:solidFill>
                <a:latin typeface="+mn-lt"/>
                <a:ea typeface="+mn-ea"/>
                <a:cs typeface="+mn-cs"/>
              </a:rPr>
              <a:t>Neff</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Germer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Nair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Wenwood</a:t>
            </a:r>
            <a:r>
              <a:rPr lang="es-ES_tradnl" sz="1200" b="0" i="0" u="none" strike="noStrike" kern="1200" baseline="0" dirty="0" smtClean="0">
                <a:solidFill>
                  <a:schemeClr val="tx1"/>
                </a:solidFill>
                <a:latin typeface="+mn-lt"/>
                <a:ea typeface="+mn-ea"/>
                <a:cs typeface="+mn-cs"/>
              </a:rPr>
              <a:t> y </a:t>
            </a:r>
            <a:r>
              <a:rPr lang="es-ES_tradnl" sz="1200" b="0" i="0" u="none" strike="noStrike" kern="1200" baseline="0" dirty="0" err="1" smtClean="0">
                <a:solidFill>
                  <a:schemeClr val="tx1"/>
                </a:solidFill>
                <a:latin typeface="+mn-lt"/>
                <a:ea typeface="+mn-ea"/>
                <a:cs typeface="+mn-cs"/>
              </a:rPr>
              <a:t>Breitbart</a:t>
            </a:r>
            <a:r>
              <a:rPr lang="es-ES_tradnl" sz="1200" b="0" i="0" u="none" strike="noStrike" kern="1200" baseline="0" dirty="0" smtClean="0">
                <a:solidFill>
                  <a:schemeClr val="tx1"/>
                </a:solidFill>
                <a:latin typeface="+mn-lt"/>
                <a:ea typeface="+mn-ea"/>
                <a:cs typeface="+mn-cs"/>
              </a:rPr>
              <a:t>, estamos desarrollando el Modelo de Psicoterapia Individual y de Grupo Centrada en el Sentido/Compasión (PGCSC), en el cual, junto al constructo o concepto de sentido, utilizamos el constructo compasión y autocompasión, con el objetivo de mejorar el bienestar emocional y espiritual de los pacientes con enfermedad avanzada de cáncer, a través de mantener o aumentar la capacidad de compasión, autocompasión, sentido y atención plena (</a:t>
            </a:r>
            <a:r>
              <a:rPr lang="es-ES_tradnl" sz="1200" b="0" i="1" u="none" strike="noStrike" kern="1200" baseline="0" dirty="0" err="1" smtClean="0">
                <a:solidFill>
                  <a:schemeClr val="tx1"/>
                </a:solidFill>
                <a:latin typeface="+mn-lt"/>
                <a:ea typeface="+mn-ea"/>
                <a:cs typeface="+mn-cs"/>
              </a:rPr>
              <a:t>Mindfulness</a:t>
            </a:r>
            <a:r>
              <a:rPr lang="es-ES_tradnl" sz="1200" b="0" i="0" u="none" strike="noStrike" kern="1200" baseline="0" dirty="0" smtClean="0">
                <a:solidFill>
                  <a:schemeClr val="tx1"/>
                </a:solidFill>
                <a:latin typeface="+mn-lt"/>
                <a:ea typeface="+mn-ea"/>
                <a:cs typeface="+mn-cs"/>
              </a:rPr>
              <a:t>) de los mismos. Cuando nos referimos a mejorar el bienestar espiritual, nos estamos refiriendo a mantener o aumentar el sentido y el propósito de vida del paciente, ante una situación de enfermedad avanzada. A través de preguntas o reflexiones sobre definiciones o conceptos, discusión sobre los mismos, lecturas y ejercicios experienciales, se focaliza en temas relacionados con la compasión, el sentido y la enfermedad avanzada. Asimismo, se centra en ayudar a los pacientes con cáncer avanzado a desarrollar o aumentar el sentido de compasión y atención plena en sus vidas, a través de la práctica de la meditación compasiva. </a:t>
            </a:r>
          </a:p>
          <a:p>
            <a:r>
              <a:rPr lang="es-ES_tradnl" sz="1200" b="0" i="0" u="none" strike="noStrike" kern="1200" baseline="0" dirty="0" smtClean="0">
                <a:solidFill>
                  <a:schemeClr val="tx1"/>
                </a:solidFill>
                <a:latin typeface="+mn-lt"/>
                <a:ea typeface="+mn-ea"/>
                <a:cs typeface="+mn-cs"/>
              </a:rPr>
              <a:t>La Terapia Centrada en la Compasión (</a:t>
            </a:r>
            <a:r>
              <a:rPr lang="es-ES_tradnl" sz="1200" b="0" i="1" u="none" strike="noStrike" kern="1200" baseline="0" dirty="0" err="1" smtClean="0">
                <a:solidFill>
                  <a:schemeClr val="tx1"/>
                </a:solidFill>
                <a:latin typeface="+mn-lt"/>
                <a:ea typeface="+mn-ea"/>
                <a:cs typeface="+mn-cs"/>
              </a:rPr>
              <a:t>Compassion</a:t>
            </a:r>
            <a:r>
              <a:rPr lang="es-ES_tradnl" sz="1200" b="0" i="1" u="none" strike="noStrike" kern="1200" baseline="0" dirty="0" smtClean="0">
                <a:solidFill>
                  <a:schemeClr val="tx1"/>
                </a:solidFill>
                <a:latin typeface="+mn-lt"/>
                <a:ea typeface="+mn-ea"/>
                <a:cs typeface="+mn-cs"/>
              </a:rPr>
              <a:t> </a:t>
            </a:r>
            <a:r>
              <a:rPr lang="es-ES_tradnl" sz="1200" b="0" i="1" u="none" strike="noStrike" kern="1200" baseline="0" dirty="0" err="1" smtClean="0">
                <a:solidFill>
                  <a:schemeClr val="tx1"/>
                </a:solidFill>
                <a:latin typeface="+mn-lt"/>
                <a:ea typeface="+mn-ea"/>
                <a:cs typeface="+mn-cs"/>
              </a:rPr>
              <a:t>Focused</a:t>
            </a:r>
            <a:r>
              <a:rPr lang="es-ES_tradnl" sz="1200" b="0" i="1" u="none" strike="noStrike" kern="1200" baseline="0" dirty="0" smtClean="0">
                <a:solidFill>
                  <a:schemeClr val="tx1"/>
                </a:solidFill>
                <a:latin typeface="+mn-lt"/>
                <a:ea typeface="+mn-ea"/>
                <a:cs typeface="+mn-cs"/>
              </a:rPr>
              <a:t> </a:t>
            </a:r>
            <a:r>
              <a:rPr lang="es-ES_tradnl" sz="1200" b="0" i="1" u="none" strike="noStrike" kern="1200" baseline="0" dirty="0" err="1" smtClean="0">
                <a:solidFill>
                  <a:schemeClr val="tx1"/>
                </a:solidFill>
                <a:latin typeface="+mn-lt"/>
                <a:ea typeface="+mn-ea"/>
                <a:cs typeface="+mn-cs"/>
              </a:rPr>
              <a:t>Therapy</a:t>
            </a:r>
            <a:r>
              <a:rPr lang="es-ES_tradnl" sz="1200" b="0" i="0" u="none" strike="noStrike" kern="1200" baseline="0" dirty="0" smtClean="0">
                <a:solidFill>
                  <a:schemeClr val="tx1"/>
                </a:solidFill>
                <a:latin typeface="+mn-lt"/>
                <a:ea typeface="+mn-ea"/>
                <a:cs typeface="+mn-cs"/>
              </a:rPr>
              <a:t>: CFT) de Gilbert es entendida como un proceso de desarrollo de la compasión hacia uno mismo y hacia los demás para aumentar el bienestar y ayudar a la recuperación30,31. El enfoque CFT, aunque toma elementos prestados de las enseñanzas budistas, tiene un enfoque evolutivo, </a:t>
            </a:r>
            <a:r>
              <a:rPr lang="es-ES_tradnl" sz="1200" b="0" i="0" u="none" strike="noStrike" kern="1200" baseline="0" dirty="0" err="1" smtClean="0">
                <a:solidFill>
                  <a:schemeClr val="tx1"/>
                </a:solidFill>
                <a:latin typeface="+mn-lt"/>
                <a:ea typeface="+mn-ea"/>
                <a:cs typeface="+mn-cs"/>
              </a:rPr>
              <a:t>neurocientífico</a:t>
            </a:r>
            <a:r>
              <a:rPr lang="es-ES_tradnl" sz="1200" b="0" i="0" u="none" strike="noStrike" kern="1200" baseline="0" dirty="0" smtClean="0">
                <a:solidFill>
                  <a:schemeClr val="tx1"/>
                </a:solidFill>
                <a:latin typeface="+mn-lt"/>
                <a:ea typeface="+mn-ea"/>
                <a:cs typeface="+mn-cs"/>
              </a:rPr>
              <a:t> y psicosocial, vinculado a la psicología del cuidado. Sentirse cuidado, seguro y compartir un sentido de pertenencia, no solo está asociado a una baja tendencia a la depresión, ansiedad y estrés, sino que se relaciona con un perfil </a:t>
            </a:r>
            <a:r>
              <a:rPr lang="es-ES_tradnl" sz="1200" b="0" i="0" u="none" strike="noStrike" kern="1200" baseline="0" dirty="0" err="1" smtClean="0">
                <a:solidFill>
                  <a:schemeClr val="tx1"/>
                </a:solidFill>
                <a:latin typeface="+mn-lt"/>
                <a:ea typeface="+mn-ea"/>
                <a:cs typeface="+mn-cs"/>
              </a:rPr>
              <a:t>neurohormonal</a:t>
            </a:r>
            <a:r>
              <a:rPr lang="es-ES_tradnl" sz="1200" b="0" i="0" u="none" strike="noStrike" kern="1200" baseline="0" dirty="0" smtClean="0">
                <a:solidFill>
                  <a:schemeClr val="tx1"/>
                </a:solidFill>
                <a:latin typeface="+mn-lt"/>
                <a:ea typeface="+mn-ea"/>
                <a:cs typeface="+mn-cs"/>
              </a:rPr>
              <a:t> que se corresponde con niveles elevados de endorfinas y </a:t>
            </a:r>
            <a:r>
              <a:rPr lang="es-ES_tradnl" sz="1200" b="0" i="0" u="none" strike="noStrike" kern="1200" baseline="0" dirty="0" err="1" smtClean="0">
                <a:solidFill>
                  <a:schemeClr val="tx1"/>
                </a:solidFill>
                <a:latin typeface="+mn-lt"/>
                <a:ea typeface="+mn-ea"/>
                <a:cs typeface="+mn-cs"/>
              </a:rPr>
              <a:t>oxitocinas</a:t>
            </a:r>
            <a:r>
              <a:rPr lang="es-ES_tradnl" sz="1200" b="0" i="0" u="none" strike="noStrike" kern="1200" baseline="0" dirty="0" smtClean="0">
                <a:solidFill>
                  <a:schemeClr val="tx1"/>
                </a:solidFill>
                <a:latin typeface="+mn-lt"/>
                <a:ea typeface="+mn-ea"/>
                <a:cs typeface="+mn-cs"/>
              </a:rPr>
              <a:t>. </a:t>
            </a:r>
          </a:p>
          <a:p>
            <a:r>
              <a:rPr lang="es-ES_tradnl" sz="1200" b="0" i="0" u="none" strike="noStrike" kern="1200" baseline="0" dirty="0" smtClean="0">
                <a:solidFill>
                  <a:schemeClr val="tx1"/>
                </a:solidFill>
                <a:latin typeface="+mn-lt"/>
                <a:ea typeface="+mn-ea"/>
                <a:cs typeface="+mn-cs"/>
              </a:rPr>
              <a:t>Además, se ha observado que en la compasión y la autocompasión operan los mismos procesos cerebrales, es decir, los sistemas cerebrales son los mismos. Por ello, Gilbert propone que los psicoterapeutas se centren en buscar el modo de estimular la capacidad para experimentar emociones positivas asociadas con la tranquilidad y el bienestar en sus pacientes, a través de desarrollar la compasión hacia uno mismo, hacia los demás, y aumentar la sensibilidad para percibir y aceptar la compasión proveniente de los demás. </a:t>
            </a:r>
          </a:p>
          <a:p>
            <a:r>
              <a:rPr lang="es-ES_tradnl" sz="1200" b="0" i="0" u="none" strike="noStrike" kern="1200" baseline="0" dirty="0" smtClean="0">
                <a:solidFill>
                  <a:schemeClr val="tx1"/>
                </a:solidFill>
                <a:latin typeface="+mn-lt"/>
                <a:ea typeface="+mn-ea"/>
                <a:cs typeface="+mn-cs"/>
              </a:rPr>
              <a:t>Sentir de esta manera, requiere poder acceder a un sistema emocional implícito, propuesto por la CFT, que evolucionó con los sistemas de cuidado de los mamíferos y de los humanos, o sistema de afecto (una estructura neurofisiológica específica), que da lugar a nuestros sentimientos de tranquilidad y seguridad (“el desarrollo de la calidez interior”), que favorece trabajar con las emociones de un modo compasivo o amable. </a:t>
            </a:r>
          </a:p>
          <a:p>
            <a:r>
              <a:rPr lang="es-ES_tradnl" sz="1200" b="0" i="0" u="none" strike="noStrike" kern="1200" baseline="0" dirty="0" smtClean="0">
                <a:solidFill>
                  <a:schemeClr val="tx1"/>
                </a:solidFill>
                <a:latin typeface="+mn-lt"/>
                <a:ea typeface="+mn-ea"/>
                <a:cs typeface="+mn-cs"/>
              </a:rPr>
              <a:t>Este sentimiento de sentirse cuidado y autocuidado (compasivo y autocompasivo), y compartir una misma identidad o sentimiento de pertenencia a un grupo, es uno de los objetivos que pretendemos lograr a través de este nuevo modelo de psicoterapia de grupo. Todas las escuelas psicológicas han considerado la compasión dentro de su enfoque terapéutico. Asimismo, la práctica budista, durante miles de años, ha promovido el desarrollo de la compasión para uno mismo y para los demás, para lograr la mejora del bienestar personal.</a:t>
            </a:r>
          </a:p>
          <a:p>
            <a:pPr marL="0" marR="0" indent="0" algn="l" defTabSz="457200" rtl="0" eaLnBrk="1" fontAlgn="auto" latinLnBrk="0" hangingPunct="1">
              <a:lnSpc>
                <a:spcPct val="100000"/>
              </a:lnSpc>
              <a:spcBef>
                <a:spcPts val="0"/>
              </a:spcBef>
              <a:spcAft>
                <a:spcPts val="0"/>
              </a:spcAft>
              <a:buClrTx/>
              <a:buSzTx/>
              <a:buFontTx/>
              <a:buNone/>
              <a:tabLst/>
              <a:defRPr/>
            </a:pPr>
            <a:endParaRPr lang="es-ES_tradnl" sz="1200" b="1" i="0" u="none" strike="noStrike" kern="1200" baseline="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s-ES_tradnl" sz="1200" b="1" i="0" u="none" strike="noStrike" kern="1200" baseline="0" dirty="0" err="1" smtClean="0">
                <a:solidFill>
                  <a:schemeClr val="tx1"/>
                </a:solidFill>
                <a:latin typeface="+mn-lt"/>
                <a:ea typeface="+mn-ea"/>
                <a:cs typeface="+mn-cs"/>
              </a:rPr>
              <a:t>Bibligrafía</a:t>
            </a:r>
            <a:endParaRPr lang="es-ES_tradnl" sz="1200" b="1" i="0" u="none" strike="noStrike" kern="1200" baseline="0" dirty="0" smtClean="0">
              <a:solidFill>
                <a:schemeClr val="tx1"/>
              </a:solidFill>
              <a:latin typeface="+mn-lt"/>
              <a:ea typeface="+mn-ea"/>
              <a:cs typeface="+mn-cs"/>
            </a:endParaRPr>
          </a:p>
          <a:p>
            <a:endParaRPr lang="es-ES_tradnl" sz="1200" b="0" i="0" u="none" strike="noStrike" kern="1200" baseline="0" dirty="0" smtClean="0">
              <a:solidFill>
                <a:schemeClr val="tx1"/>
              </a:solidFill>
              <a:latin typeface="+mn-lt"/>
              <a:ea typeface="+mn-ea"/>
              <a:cs typeface="+mn-cs"/>
            </a:endParaRP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Breitbart</a:t>
            </a:r>
            <a:r>
              <a:rPr lang="es-ES_tradnl" sz="1200" b="0" i="0" u="none" strike="noStrike" kern="1200" baseline="0" dirty="0" smtClean="0">
                <a:solidFill>
                  <a:schemeClr val="tx1"/>
                </a:solidFill>
                <a:latin typeface="+mn-lt"/>
                <a:ea typeface="+mn-ea"/>
                <a:cs typeface="+mn-cs"/>
              </a:rPr>
              <a:t> W, </a:t>
            </a:r>
            <a:r>
              <a:rPr lang="es-ES_tradnl" sz="1200" b="0" i="0" u="none" strike="noStrike" kern="1200" baseline="0" dirty="0" err="1" smtClean="0">
                <a:solidFill>
                  <a:schemeClr val="tx1"/>
                </a:solidFill>
                <a:latin typeface="+mn-lt"/>
                <a:ea typeface="+mn-ea"/>
                <a:cs typeface="+mn-cs"/>
              </a:rPr>
              <a:t>Payne</a:t>
            </a:r>
            <a:r>
              <a:rPr lang="es-ES_tradnl" sz="1200" b="0" i="0" u="none" strike="noStrike" kern="1200" baseline="0" dirty="0" smtClean="0">
                <a:solidFill>
                  <a:schemeClr val="tx1"/>
                </a:solidFill>
                <a:latin typeface="+mn-lt"/>
                <a:ea typeface="+mn-ea"/>
                <a:cs typeface="+mn-cs"/>
              </a:rPr>
              <a:t> D. </a:t>
            </a:r>
            <a:r>
              <a:rPr lang="es-ES_tradnl" sz="1200" b="0" i="0" u="none" strike="noStrike" kern="1200" baseline="0" dirty="0" err="1" smtClean="0">
                <a:solidFill>
                  <a:schemeClr val="tx1"/>
                </a:solidFill>
                <a:latin typeface="+mn-lt"/>
                <a:ea typeface="+mn-ea"/>
                <a:cs typeface="+mn-cs"/>
              </a:rPr>
              <a:t>Psychiatric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aspects</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management</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patients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advanced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and AIDS. En: </a:t>
            </a:r>
            <a:r>
              <a:rPr lang="es-ES_tradnl" sz="1200" b="0" i="0" u="none" strike="noStrike" kern="1200" baseline="0" dirty="0" err="1" smtClean="0">
                <a:solidFill>
                  <a:schemeClr val="tx1"/>
                </a:solidFill>
                <a:latin typeface="+mn-lt"/>
                <a:ea typeface="+mn-ea"/>
                <a:cs typeface="+mn-cs"/>
              </a:rPr>
              <a:t>Chochinov</a:t>
            </a:r>
            <a:r>
              <a:rPr lang="es-ES_tradnl" sz="1200" b="0" i="0" u="none" strike="noStrike" kern="1200" baseline="0" dirty="0" smtClean="0">
                <a:solidFill>
                  <a:schemeClr val="tx1"/>
                </a:solidFill>
                <a:latin typeface="+mn-lt"/>
                <a:ea typeface="+mn-ea"/>
                <a:cs typeface="+mn-cs"/>
              </a:rPr>
              <a:t> HM, </a:t>
            </a:r>
            <a:r>
              <a:rPr lang="es-ES_tradnl" sz="1200" b="0" i="0" u="none" strike="noStrike" kern="1200" baseline="0" dirty="0" err="1" smtClean="0">
                <a:solidFill>
                  <a:schemeClr val="tx1"/>
                </a:solidFill>
                <a:latin typeface="+mn-lt"/>
                <a:ea typeface="+mn-ea"/>
                <a:cs typeface="+mn-cs"/>
              </a:rPr>
              <a:t>Breitbart</a:t>
            </a:r>
            <a:r>
              <a:rPr lang="es-ES_tradnl" sz="1200" b="0" i="0" u="none" strike="noStrike" kern="1200" baseline="0" dirty="0" smtClean="0">
                <a:solidFill>
                  <a:schemeClr val="tx1"/>
                </a:solidFill>
                <a:latin typeface="+mn-lt"/>
                <a:ea typeface="+mn-ea"/>
                <a:cs typeface="+mn-cs"/>
              </a:rPr>
              <a:t> W [</a:t>
            </a:r>
            <a:r>
              <a:rPr lang="es-ES_tradnl" sz="1200" b="0" i="0" u="none" strike="noStrike" kern="1200" baseline="0" dirty="0" err="1" smtClean="0">
                <a:solidFill>
                  <a:schemeClr val="tx1"/>
                </a:solidFill>
                <a:latin typeface="+mn-lt"/>
                <a:ea typeface="+mn-ea"/>
                <a:cs typeface="+mn-cs"/>
              </a:rPr>
              <a:t>eds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Handbook</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psychiatry</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palliative</a:t>
            </a:r>
            <a:r>
              <a:rPr lang="es-ES_tradnl" sz="1200" b="0" i="0" u="none" strike="noStrike" kern="1200" baseline="0" dirty="0" smtClean="0">
                <a:solidFill>
                  <a:schemeClr val="tx1"/>
                </a:solidFill>
                <a:latin typeface="+mn-lt"/>
                <a:ea typeface="+mn-ea"/>
                <a:cs typeface="+mn-cs"/>
              </a:rPr>
              <a:t> medicine. New York, Oxford </a:t>
            </a:r>
            <a:r>
              <a:rPr lang="es-ES_tradnl" sz="1200" b="0" i="0" u="none" strike="noStrike" kern="1200" baseline="0" dirty="0" err="1" smtClean="0">
                <a:solidFill>
                  <a:schemeClr val="tx1"/>
                </a:solidFill>
                <a:latin typeface="+mn-lt"/>
                <a:ea typeface="+mn-ea"/>
                <a:cs typeface="+mn-cs"/>
              </a:rPr>
              <a:t>University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Press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inc</a:t>
            </a:r>
            <a:r>
              <a:rPr lang="es-ES_tradnl" sz="1200" b="0" i="0" u="none" strike="noStrike" kern="1200" baseline="0" dirty="0" smtClean="0">
                <a:solidFill>
                  <a:schemeClr val="tx1"/>
                </a:solidFill>
                <a:latin typeface="+mn-lt"/>
                <a:ea typeface="+mn-ea"/>
                <a:cs typeface="+mn-cs"/>
              </a:rPr>
              <a:t>, 131-159, 2000. </a:t>
            </a: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Breitbart</a:t>
            </a:r>
            <a:r>
              <a:rPr lang="es-ES_tradnl" sz="1200" b="0" i="0" u="none" strike="noStrike" kern="1200" baseline="0" dirty="0" smtClean="0">
                <a:solidFill>
                  <a:schemeClr val="tx1"/>
                </a:solidFill>
                <a:latin typeface="+mn-lt"/>
                <a:ea typeface="+mn-ea"/>
                <a:cs typeface="+mn-cs"/>
              </a:rPr>
              <a:t> W. Suicide in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patients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Oncology</a:t>
            </a:r>
            <a:r>
              <a:rPr lang="es-ES_tradnl" sz="1200" b="0" i="0" u="none" strike="noStrike" kern="1200" baseline="0" dirty="0" smtClean="0">
                <a:solidFill>
                  <a:schemeClr val="tx1"/>
                </a:solidFill>
                <a:latin typeface="+mn-lt"/>
                <a:ea typeface="+mn-ea"/>
                <a:cs typeface="+mn-cs"/>
              </a:rPr>
              <a:t>. 1987;1:49-53. </a:t>
            </a: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Breitbart</a:t>
            </a:r>
            <a:r>
              <a:rPr lang="es-ES_tradnl" sz="1200" b="0" i="0" u="none" strike="noStrike" kern="1200" baseline="0" dirty="0" smtClean="0">
                <a:solidFill>
                  <a:schemeClr val="tx1"/>
                </a:solidFill>
                <a:latin typeface="+mn-lt"/>
                <a:ea typeface="+mn-ea"/>
                <a:cs typeface="+mn-cs"/>
              </a:rPr>
              <a:t> W.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and suicide. En: Foley K, Bonica JJ, </a:t>
            </a:r>
            <a:r>
              <a:rPr lang="es-ES_tradnl" sz="1200" b="0" i="0" u="none" strike="noStrike" kern="1200" baseline="0" dirty="0" err="1" smtClean="0">
                <a:solidFill>
                  <a:schemeClr val="tx1"/>
                </a:solidFill>
                <a:latin typeface="+mn-lt"/>
                <a:ea typeface="+mn-ea"/>
                <a:cs typeface="+mn-cs"/>
              </a:rPr>
              <a:t>Ventafridda</a:t>
            </a:r>
            <a:r>
              <a:rPr lang="es-ES_tradnl" sz="1200" b="0" i="0" u="none" strike="noStrike" kern="1200" baseline="0" dirty="0" smtClean="0">
                <a:solidFill>
                  <a:schemeClr val="tx1"/>
                </a:solidFill>
                <a:latin typeface="+mn-lt"/>
                <a:ea typeface="+mn-ea"/>
                <a:cs typeface="+mn-cs"/>
              </a:rPr>
              <a:t> V [eds.] </a:t>
            </a:r>
            <a:r>
              <a:rPr lang="es-ES_tradnl" sz="1200" b="0" i="0" u="none" strike="noStrike" kern="1200" baseline="0" dirty="0" err="1" smtClean="0">
                <a:solidFill>
                  <a:schemeClr val="tx1"/>
                </a:solidFill>
                <a:latin typeface="+mn-lt"/>
                <a:ea typeface="+mn-ea"/>
                <a:cs typeface="+mn-cs"/>
              </a:rPr>
              <a:t>Advances</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Research</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Therapy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Second</a:t>
            </a:r>
            <a:r>
              <a:rPr lang="es-ES_tradnl" sz="1200" b="0" i="0" u="none" strike="noStrike" kern="1200" baseline="0" dirty="0" smtClean="0">
                <a:solidFill>
                  <a:schemeClr val="tx1"/>
                </a:solidFill>
                <a:latin typeface="+mn-lt"/>
                <a:ea typeface="+mn-ea"/>
                <a:cs typeface="+mn-cs"/>
              </a:rPr>
              <a:t> International </a:t>
            </a:r>
            <a:r>
              <a:rPr lang="es-ES_tradnl" sz="1200" b="0" i="0" u="none" strike="noStrike" kern="1200" baseline="0" dirty="0" err="1" smtClean="0">
                <a:solidFill>
                  <a:schemeClr val="tx1"/>
                </a:solidFill>
                <a:latin typeface="+mn-lt"/>
                <a:ea typeface="+mn-ea"/>
                <a:cs typeface="+mn-cs"/>
              </a:rPr>
              <a:t>Congress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Vol. 16. New York: </a:t>
            </a:r>
            <a:r>
              <a:rPr lang="es-ES_tradnl" sz="1200" b="0" i="0" u="none" strike="noStrike" kern="1200" baseline="0" dirty="0" err="1" smtClean="0">
                <a:solidFill>
                  <a:schemeClr val="tx1"/>
                </a:solidFill>
                <a:latin typeface="+mn-lt"/>
                <a:ea typeface="+mn-ea"/>
                <a:cs typeface="+mn-cs"/>
              </a:rPr>
              <a:t>Raven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Press</a:t>
            </a:r>
            <a:r>
              <a:rPr lang="es-ES_tradnl" sz="1200" b="0" i="0" u="none" strike="noStrike" kern="1200" baseline="0" dirty="0" smtClean="0">
                <a:solidFill>
                  <a:schemeClr val="tx1"/>
                </a:solidFill>
                <a:latin typeface="+mn-lt"/>
                <a:ea typeface="+mn-ea"/>
                <a:cs typeface="+mn-cs"/>
              </a:rPr>
              <a:t>; 1990:399–412. </a:t>
            </a:r>
          </a:p>
          <a:p>
            <a:r>
              <a:rPr lang="es-ES_tradnl" sz="1200" b="0" i="0" u="none" strike="noStrike" kern="1200" baseline="0" dirty="0" err="1" smtClean="0">
                <a:solidFill>
                  <a:schemeClr val="tx1"/>
                </a:solidFill>
                <a:latin typeface="+mn-lt"/>
                <a:ea typeface="+mn-ea"/>
                <a:cs typeface="+mn-cs"/>
              </a:rPr>
              <a:t>Breitbart</a:t>
            </a:r>
            <a:r>
              <a:rPr lang="es-ES_tradnl" sz="1200" b="0" i="0" u="none" strike="noStrike" kern="1200" baseline="0" dirty="0" smtClean="0">
                <a:solidFill>
                  <a:schemeClr val="tx1"/>
                </a:solidFill>
                <a:latin typeface="+mn-lt"/>
                <a:ea typeface="+mn-ea"/>
                <a:cs typeface="+mn-cs"/>
              </a:rPr>
              <a:t> W, </a:t>
            </a:r>
            <a:r>
              <a:rPr lang="es-ES_tradnl" sz="1200" b="0" i="0" u="none" strike="noStrike" kern="1200" baseline="0" dirty="0" err="1" smtClean="0">
                <a:solidFill>
                  <a:schemeClr val="tx1"/>
                </a:solidFill>
                <a:latin typeface="+mn-lt"/>
                <a:ea typeface="+mn-ea"/>
                <a:cs typeface="+mn-cs"/>
              </a:rPr>
              <a:t>Rosenfeld</a:t>
            </a:r>
            <a:r>
              <a:rPr lang="es-ES_tradnl" sz="1200" b="0" i="0" u="none" strike="noStrike" kern="1200" baseline="0" dirty="0" smtClean="0">
                <a:solidFill>
                  <a:schemeClr val="tx1"/>
                </a:solidFill>
                <a:latin typeface="+mn-lt"/>
                <a:ea typeface="+mn-ea"/>
                <a:cs typeface="+mn-cs"/>
              </a:rPr>
              <a:t> B, Gibson C, et al. </a:t>
            </a:r>
            <a:r>
              <a:rPr lang="es-ES_tradnl" sz="1200" b="0" i="0" u="none" strike="noStrike" kern="1200" baseline="0" dirty="0" err="1" smtClean="0">
                <a:solidFill>
                  <a:schemeClr val="tx1"/>
                </a:solidFill>
                <a:latin typeface="+mn-lt"/>
                <a:ea typeface="+mn-ea"/>
                <a:cs typeface="+mn-cs"/>
              </a:rPr>
              <a:t>Meaning-centered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group</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psychotherapy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patients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advanced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pilot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randomized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controlled</a:t>
            </a:r>
            <a:r>
              <a:rPr lang="es-ES_tradnl" sz="1200" b="0" i="0" u="none" strike="noStrike" kern="1200" baseline="0" dirty="0" smtClean="0">
                <a:solidFill>
                  <a:schemeClr val="tx1"/>
                </a:solidFill>
                <a:latin typeface="+mn-lt"/>
                <a:ea typeface="+mn-ea"/>
                <a:cs typeface="+mn-cs"/>
              </a:rPr>
              <a:t> trial. </a:t>
            </a:r>
            <a:r>
              <a:rPr lang="es-ES_tradnl" sz="1200" b="0" i="0" u="none" strike="noStrike" kern="1200" baseline="0" dirty="0" err="1" smtClean="0">
                <a:solidFill>
                  <a:schemeClr val="tx1"/>
                </a:solidFill>
                <a:latin typeface="+mn-lt"/>
                <a:ea typeface="+mn-ea"/>
                <a:cs typeface="+mn-cs"/>
              </a:rPr>
              <a:t>Psycho-Oncology</a:t>
            </a:r>
            <a:r>
              <a:rPr lang="es-ES_tradnl" sz="1200" b="0" i="0" u="none" strike="noStrike" kern="1200" baseline="0" dirty="0" smtClean="0">
                <a:solidFill>
                  <a:schemeClr val="tx1"/>
                </a:solidFill>
                <a:latin typeface="+mn-lt"/>
                <a:ea typeface="+mn-ea"/>
                <a:cs typeface="+mn-cs"/>
              </a:rPr>
              <a:t>. 2010;19(1):21-28.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Breitbart</a:t>
            </a:r>
            <a:r>
              <a:rPr lang="es-ES_tradnl" sz="1200" b="0" i="0" u="none" strike="noStrike" kern="1200" baseline="0" dirty="0" smtClean="0">
                <a:solidFill>
                  <a:schemeClr val="tx1"/>
                </a:solidFill>
                <a:latin typeface="+mn-lt"/>
                <a:ea typeface="+mn-ea"/>
                <a:cs typeface="+mn-cs"/>
              </a:rPr>
              <a:t> W, </a:t>
            </a:r>
            <a:r>
              <a:rPr lang="es-ES_tradnl" sz="1200" b="0" i="0" u="none" strike="noStrike" kern="1200" baseline="0" dirty="0" err="1" smtClean="0">
                <a:solidFill>
                  <a:schemeClr val="tx1"/>
                </a:solidFill>
                <a:latin typeface="+mn-lt"/>
                <a:ea typeface="+mn-ea"/>
                <a:cs typeface="+mn-cs"/>
              </a:rPr>
              <a:t>Poppito</a:t>
            </a:r>
            <a:r>
              <a:rPr lang="es-ES_tradnl" sz="1200" b="0" i="0" u="none" strike="noStrike" kern="1200" baseline="0" dirty="0" smtClean="0">
                <a:solidFill>
                  <a:schemeClr val="tx1"/>
                </a:solidFill>
                <a:latin typeface="+mn-lt"/>
                <a:ea typeface="+mn-ea"/>
                <a:cs typeface="+mn-cs"/>
              </a:rPr>
              <a:t> S, </a:t>
            </a:r>
            <a:r>
              <a:rPr lang="es-ES_tradnl" sz="1200" b="0" i="0" u="none" strike="noStrike" kern="1200" baseline="0" dirty="0" err="1" smtClean="0">
                <a:solidFill>
                  <a:schemeClr val="tx1"/>
                </a:solidFill>
                <a:latin typeface="+mn-lt"/>
                <a:ea typeface="+mn-ea"/>
                <a:cs typeface="+mn-cs"/>
              </a:rPr>
              <a:t>Rosenfeld</a:t>
            </a:r>
            <a:r>
              <a:rPr lang="es-ES_tradnl" sz="1200" b="0" i="0" u="none" strike="noStrike" kern="1200" baseline="0" dirty="0" smtClean="0">
                <a:solidFill>
                  <a:schemeClr val="tx1"/>
                </a:solidFill>
                <a:latin typeface="+mn-lt"/>
                <a:ea typeface="+mn-ea"/>
                <a:cs typeface="+mn-cs"/>
              </a:rPr>
              <a:t> B, </a:t>
            </a:r>
            <a:r>
              <a:rPr lang="es-ES_tradnl" sz="1200" b="0" i="0" u="none" strike="noStrike" kern="1200" baseline="0" dirty="0" err="1" smtClean="0">
                <a:solidFill>
                  <a:schemeClr val="tx1"/>
                </a:solidFill>
                <a:latin typeface="+mn-lt"/>
                <a:ea typeface="+mn-ea"/>
                <a:cs typeface="+mn-cs"/>
              </a:rPr>
              <a:t>Vickers</a:t>
            </a:r>
            <a:r>
              <a:rPr lang="es-ES_tradnl" sz="1200" b="0" i="0" u="none" strike="noStrike" kern="1200" baseline="0" dirty="0" smtClean="0">
                <a:solidFill>
                  <a:schemeClr val="tx1"/>
                </a:solidFill>
                <a:latin typeface="+mn-lt"/>
                <a:ea typeface="+mn-ea"/>
                <a:cs typeface="+mn-cs"/>
              </a:rPr>
              <a:t> AJ, Li Y, </a:t>
            </a:r>
            <a:r>
              <a:rPr lang="es-ES_tradnl" sz="1200" b="0" i="0" u="none" strike="noStrike" kern="1200" baseline="0" dirty="0" err="1" smtClean="0">
                <a:solidFill>
                  <a:schemeClr val="tx1"/>
                </a:solidFill>
                <a:latin typeface="+mn-lt"/>
                <a:ea typeface="+mn-ea"/>
                <a:cs typeface="+mn-cs"/>
              </a:rPr>
              <a:t>Abbey</a:t>
            </a:r>
            <a:r>
              <a:rPr lang="es-ES_tradnl" sz="1200" b="0" i="0" u="none" strike="noStrike" kern="1200" baseline="0" dirty="0" smtClean="0">
                <a:solidFill>
                  <a:schemeClr val="tx1"/>
                </a:solidFill>
                <a:latin typeface="+mn-lt"/>
                <a:ea typeface="+mn-ea"/>
                <a:cs typeface="+mn-cs"/>
              </a:rPr>
              <a:t> J, et al. </a:t>
            </a:r>
            <a:r>
              <a:rPr lang="es-ES_tradnl" sz="1200" b="0" i="0" u="none" strike="noStrike" kern="1200" baseline="0" dirty="0" err="1" smtClean="0">
                <a:solidFill>
                  <a:schemeClr val="tx1"/>
                </a:solidFill>
                <a:latin typeface="+mn-lt"/>
                <a:ea typeface="+mn-ea"/>
                <a:cs typeface="+mn-cs"/>
              </a:rPr>
              <a:t>Pilot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randomized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controlled</a:t>
            </a:r>
            <a:r>
              <a:rPr lang="es-ES_tradnl" sz="1200" b="0" i="0" u="none" strike="noStrike" kern="1200" baseline="0" dirty="0" smtClean="0">
                <a:solidFill>
                  <a:schemeClr val="tx1"/>
                </a:solidFill>
                <a:latin typeface="+mn-lt"/>
                <a:ea typeface="+mn-ea"/>
                <a:cs typeface="+mn-cs"/>
              </a:rPr>
              <a:t> trial of individual </a:t>
            </a:r>
            <a:r>
              <a:rPr lang="es-ES_tradnl" sz="1200" b="0" i="0" u="none" strike="noStrike" kern="1200" baseline="0" dirty="0" err="1" smtClean="0">
                <a:solidFill>
                  <a:schemeClr val="tx1"/>
                </a:solidFill>
                <a:latin typeface="+mn-lt"/>
                <a:ea typeface="+mn-ea"/>
                <a:cs typeface="+mn-cs"/>
              </a:rPr>
              <a:t>Meaning-Centered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Psychotherapy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patients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advanced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Clin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Oncol</a:t>
            </a:r>
            <a:r>
              <a:rPr lang="es-ES_tradnl" sz="1200" b="0" i="0" u="none" strike="noStrike" kern="1200" baseline="0" dirty="0" smtClean="0">
                <a:solidFill>
                  <a:schemeClr val="tx1"/>
                </a:solidFill>
                <a:latin typeface="+mn-lt"/>
                <a:ea typeface="+mn-ea"/>
                <a:cs typeface="+mn-cs"/>
              </a:rPr>
              <a:t>. 2012;30(12):1304-9.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Breitbart</a:t>
            </a:r>
            <a:r>
              <a:rPr lang="es-ES_tradnl" sz="1200" b="0" i="0" u="none" strike="noStrike" kern="1200" baseline="0" dirty="0" smtClean="0">
                <a:solidFill>
                  <a:schemeClr val="tx1"/>
                </a:solidFill>
                <a:latin typeface="+mn-lt"/>
                <a:ea typeface="+mn-ea"/>
                <a:cs typeface="+mn-cs"/>
              </a:rPr>
              <a:t> W, </a:t>
            </a:r>
            <a:r>
              <a:rPr lang="es-ES_tradnl" sz="1200" b="0" i="0" u="none" strike="noStrike" kern="1200" baseline="0" dirty="0" err="1" smtClean="0">
                <a:solidFill>
                  <a:schemeClr val="tx1"/>
                </a:solidFill>
                <a:latin typeface="+mn-lt"/>
                <a:ea typeface="+mn-ea"/>
                <a:cs typeface="+mn-cs"/>
              </a:rPr>
              <a:t>Rosenfeld</a:t>
            </a:r>
            <a:r>
              <a:rPr lang="es-ES_tradnl" sz="1200" b="0" i="0" u="none" strike="noStrike" kern="1200" baseline="0" dirty="0" smtClean="0">
                <a:solidFill>
                  <a:schemeClr val="tx1"/>
                </a:solidFill>
                <a:latin typeface="+mn-lt"/>
                <a:ea typeface="+mn-ea"/>
                <a:cs typeface="+mn-cs"/>
              </a:rPr>
              <a:t> B, </a:t>
            </a:r>
            <a:r>
              <a:rPr lang="es-ES_tradnl" sz="1200" b="0" i="0" u="none" strike="noStrike" kern="1200" baseline="0" dirty="0" err="1" smtClean="0">
                <a:solidFill>
                  <a:schemeClr val="tx1"/>
                </a:solidFill>
                <a:latin typeface="+mn-lt"/>
                <a:ea typeface="+mn-ea"/>
                <a:cs typeface="+mn-cs"/>
              </a:rPr>
              <a:t>Pessin</a:t>
            </a:r>
            <a:r>
              <a:rPr lang="es-ES_tradnl" sz="1200" b="0" i="0" u="none" strike="noStrike" kern="1200" baseline="0" dirty="0" smtClean="0">
                <a:solidFill>
                  <a:schemeClr val="tx1"/>
                </a:solidFill>
                <a:latin typeface="+mn-lt"/>
                <a:ea typeface="+mn-ea"/>
                <a:cs typeface="+mn-cs"/>
              </a:rPr>
              <a:t> H, </a:t>
            </a:r>
            <a:r>
              <a:rPr lang="es-ES_tradnl" sz="1200" b="0" i="0" u="none" strike="noStrike" kern="1200" baseline="0" dirty="0" err="1" smtClean="0">
                <a:solidFill>
                  <a:schemeClr val="tx1"/>
                </a:solidFill>
                <a:latin typeface="+mn-lt"/>
                <a:ea typeface="+mn-ea"/>
                <a:cs typeface="+mn-cs"/>
              </a:rPr>
              <a:t>Applebaum</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Kulikowski</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Lichtenthal</a:t>
            </a:r>
            <a:r>
              <a:rPr lang="es-ES_tradnl" sz="1200" b="0" i="0" u="none" strike="noStrike" kern="1200" baseline="0" dirty="0" smtClean="0">
                <a:solidFill>
                  <a:schemeClr val="tx1"/>
                </a:solidFill>
                <a:latin typeface="+mn-lt"/>
                <a:ea typeface="+mn-ea"/>
                <a:cs typeface="+mn-cs"/>
              </a:rPr>
              <a:t> WG. </a:t>
            </a:r>
            <a:r>
              <a:rPr lang="es-ES_tradnl" sz="1200" b="0" i="0" u="none" strike="noStrike" kern="1200" baseline="0" dirty="0" err="1" smtClean="0">
                <a:solidFill>
                  <a:schemeClr val="tx1"/>
                </a:solidFill>
                <a:latin typeface="+mn-lt"/>
                <a:ea typeface="+mn-ea"/>
                <a:cs typeface="+mn-cs"/>
              </a:rPr>
              <a:t>Meaning-centered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group</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psychotherapy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effective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intervention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improving</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psychological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well-being</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patients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advanced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Clin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Oncol</a:t>
            </a:r>
            <a:r>
              <a:rPr lang="es-ES_tradnl" sz="1200" b="0" i="0" u="none" strike="noStrike" kern="1200" baseline="0" dirty="0" smtClean="0">
                <a:solidFill>
                  <a:schemeClr val="tx1"/>
                </a:solidFill>
                <a:latin typeface="+mn-lt"/>
                <a:ea typeface="+mn-ea"/>
                <a:cs typeface="+mn-cs"/>
              </a:rPr>
              <a:t>. 2015;33(7):749-754.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Breitbart</a:t>
            </a:r>
            <a:r>
              <a:rPr lang="es-ES_tradnl" sz="1200" b="0" i="0" u="none" strike="noStrike" kern="1200" baseline="0" dirty="0" smtClean="0">
                <a:solidFill>
                  <a:schemeClr val="tx1"/>
                </a:solidFill>
                <a:latin typeface="+mn-lt"/>
                <a:ea typeface="+mn-ea"/>
                <a:cs typeface="+mn-cs"/>
              </a:rPr>
              <a:t> W, </a:t>
            </a:r>
            <a:r>
              <a:rPr lang="es-ES_tradnl" sz="1200" b="0" i="0" u="none" strike="noStrike" kern="1200" baseline="0" dirty="0" err="1" smtClean="0">
                <a:solidFill>
                  <a:schemeClr val="tx1"/>
                </a:solidFill>
                <a:latin typeface="+mn-lt"/>
                <a:ea typeface="+mn-ea"/>
                <a:cs typeface="+mn-cs"/>
              </a:rPr>
              <a:t>Applebaum</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Meaning-centered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group</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psychotherapy</a:t>
            </a:r>
            <a:r>
              <a:rPr lang="es-ES_tradnl" sz="1200" b="0" i="0" u="none" strike="noStrike" kern="1200" baseline="0" dirty="0" smtClean="0">
                <a:solidFill>
                  <a:schemeClr val="tx1"/>
                </a:solidFill>
                <a:latin typeface="+mn-lt"/>
                <a:ea typeface="+mn-ea"/>
                <a:cs typeface="+mn-cs"/>
              </a:rPr>
              <a:t>. En: Watson M, </a:t>
            </a:r>
            <a:r>
              <a:rPr lang="es-ES_tradnl" sz="1200" b="0" i="0" u="none" strike="noStrike" kern="1200" baseline="0" dirty="0" err="1" smtClean="0">
                <a:solidFill>
                  <a:schemeClr val="tx1"/>
                </a:solidFill>
                <a:latin typeface="+mn-lt"/>
                <a:ea typeface="+mn-ea"/>
                <a:cs typeface="+mn-cs"/>
              </a:rPr>
              <a:t>Kissane</a:t>
            </a:r>
            <a:r>
              <a:rPr lang="es-ES_tradnl" sz="1200" b="0" i="0" u="none" strike="noStrike" kern="1200" baseline="0" dirty="0" smtClean="0">
                <a:solidFill>
                  <a:schemeClr val="tx1"/>
                </a:solidFill>
                <a:latin typeface="+mn-lt"/>
                <a:ea typeface="+mn-ea"/>
                <a:cs typeface="+mn-cs"/>
              </a:rPr>
              <a:t> D, [eds.]. </a:t>
            </a:r>
            <a:r>
              <a:rPr lang="es-ES_tradnl" sz="1200" b="0" i="0" u="none" strike="noStrike" kern="1200" baseline="0" dirty="0" err="1" smtClean="0">
                <a:solidFill>
                  <a:schemeClr val="tx1"/>
                </a:solidFill>
                <a:latin typeface="+mn-lt"/>
                <a:ea typeface="+mn-ea"/>
                <a:cs typeface="+mn-cs"/>
              </a:rPr>
              <a:t>Handbook</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Psychotherapy</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Care</a:t>
            </a:r>
            <a:r>
              <a:rPr lang="es-ES_tradnl" sz="1200" b="0" i="0" u="none" strike="noStrike" kern="1200" baseline="0" dirty="0" smtClean="0">
                <a:solidFill>
                  <a:schemeClr val="tx1"/>
                </a:solidFill>
                <a:latin typeface="+mn-lt"/>
                <a:ea typeface="+mn-ea"/>
                <a:cs typeface="+mn-cs"/>
              </a:rPr>
              <a:t>. Oxford: </a:t>
            </a:r>
            <a:r>
              <a:rPr lang="es-ES_tradnl" sz="1200" b="0" i="0" u="none" strike="noStrike" kern="1200" baseline="0" dirty="0" err="1" smtClean="0">
                <a:solidFill>
                  <a:schemeClr val="tx1"/>
                </a:solidFill>
                <a:latin typeface="+mn-lt"/>
                <a:ea typeface="+mn-ea"/>
                <a:cs typeface="+mn-cs"/>
              </a:rPr>
              <a:t>Wiley-Blackwell</a:t>
            </a:r>
            <a:r>
              <a:rPr lang="es-ES_tradnl" sz="1200" b="0" i="0" u="none" strike="noStrike" kern="1200" baseline="0" dirty="0" smtClean="0">
                <a:solidFill>
                  <a:schemeClr val="tx1"/>
                </a:solidFill>
                <a:latin typeface="+mn-lt"/>
                <a:ea typeface="+mn-ea"/>
                <a:cs typeface="+mn-cs"/>
              </a:rPr>
              <a:t>. 2011; 137-147.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smtClean="0">
                <a:solidFill>
                  <a:schemeClr val="tx1"/>
                </a:solidFill>
                <a:latin typeface="+mn-lt"/>
                <a:ea typeface="+mn-ea"/>
                <a:cs typeface="+mn-cs"/>
              </a:rPr>
              <a:t>Gil F, </a:t>
            </a:r>
            <a:r>
              <a:rPr lang="es-ES_tradnl" sz="1200" b="0" i="0" u="none" strike="noStrike" kern="1200" baseline="0" dirty="0" err="1" smtClean="0">
                <a:solidFill>
                  <a:schemeClr val="tx1"/>
                </a:solidFill>
                <a:latin typeface="+mn-lt"/>
                <a:ea typeface="+mn-ea"/>
                <a:cs typeface="+mn-cs"/>
              </a:rPr>
              <a:t>Breitbart</a:t>
            </a:r>
            <a:r>
              <a:rPr lang="es-ES_tradnl" sz="1200" b="0" i="0" u="none" strike="noStrike" kern="1200" baseline="0" dirty="0" smtClean="0">
                <a:solidFill>
                  <a:schemeClr val="tx1"/>
                </a:solidFill>
                <a:latin typeface="+mn-lt"/>
                <a:ea typeface="+mn-ea"/>
                <a:cs typeface="+mn-cs"/>
              </a:rPr>
              <a:t> W. Psicoterapia centrada en el sentido: “vivir con sentido”. Estudio piloto. </a:t>
            </a:r>
            <a:r>
              <a:rPr lang="es-ES_tradnl" sz="1200" b="0" i="0" u="none" strike="noStrike" kern="1200" baseline="0" dirty="0" err="1" smtClean="0">
                <a:solidFill>
                  <a:schemeClr val="tx1"/>
                </a:solidFill>
                <a:latin typeface="+mn-lt"/>
                <a:ea typeface="+mn-ea"/>
                <a:cs typeface="+mn-cs"/>
              </a:rPr>
              <a:t>Psicooncología</a:t>
            </a:r>
            <a:r>
              <a:rPr lang="es-ES_tradnl" sz="1200" b="0" i="0" u="none" strike="noStrike" kern="1200" baseline="0" dirty="0" smtClean="0">
                <a:solidFill>
                  <a:schemeClr val="tx1"/>
                </a:solidFill>
                <a:latin typeface="+mn-lt"/>
                <a:ea typeface="+mn-ea"/>
                <a:cs typeface="+mn-cs"/>
              </a:rPr>
              <a:t>. 2013;10(2-3):233-45.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smtClean="0">
                <a:solidFill>
                  <a:schemeClr val="tx1"/>
                </a:solidFill>
                <a:latin typeface="+mn-lt"/>
                <a:ea typeface="+mn-ea"/>
                <a:cs typeface="+mn-cs"/>
              </a:rPr>
              <a:t>Gil F y </a:t>
            </a:r>
            <a:r>
              <a:rPr lang="es-ES_tradnl" sz="1200" b="0" i="0" u="none" strike="noStrike" kern="1200" baseline="0" dirty="0" err="1" smtClean="0">
                <a:solidFill>
                  <a:schemeClr val="tx1"/>
                </a:solidFill>
                <a:latin typeface="+mn-lt"/>
                <a:ea typeface="+mn-ea"/>
                <a:cs typeface="+mn-cs"/>
              </a:rPr>
              <a:t>Breitbart</a:t>
            </a:r>
            <a:r>
              <a:rPr lang="es-ES_tradnl" sz="1200" b="0" i="0" u="none" strike="noStrike" kern="1200" baseline="0" dirty="0" smtClean="0">
                <a:solidFill>
                  <a:schemeClr val="tx1"/>
                </a:solidFill>
                <a:latin typeface="+mn-lt"/>
                <a:ea typeface="+mn-ea"/>
                <a:cs typeface="+mn-cs"/>
              </a:rPr>
              <a:t> W. Psicoterapia de grupo centrada en el sentido: vivir con sentido. En: Gil F [ed.] </a:t>
            </a:r>
            <a:r>
              <a:rPr lang="es-ES_tradnl" sz="1200" b="0" i="0" u="none" strike="noStrike" kern="1200" baseline="0" dirty="0" err="1" smtClean="0">
                <a:solidFill>
                  <a:schemeClr val="tx1"/>
                </a:solidFill>
                <a:latin typeface="+mn-lt"/>
                <a:ea typeface="+mn-ea"/>
                <a:cs typeface="+mn-cs"/>
              </a:rPr>
              <a:t>Counselling</a:t>
            </a:r>
            <a:r>
              <a:rPr lang="es-ES_tradnl" sz="1200" b="0" i="0" u="none" strike="noStrike" kern="1200" baseline="0" dirty="0" smtClean="0">
                <a:solidFill>
                  <a:schemeClr val="tx1"/>
                </a:solidFill>
                <a:latin typeface="+mn-lt"/>
                <a:ea typeface="+mn-ea"/>
                <a:cs typeface="+mn-cs"/>
              </a:rPr>
              <a:t> y psicoterapia en cáncer. Barcelona, España: </a:t>
            </a:r>
            <a:r>
              <a:rPr lang="es-ES_tradnl" sz="1200" b="0" i="0" u="none" strike="noStrike" kern="1200" baseline="0" dirty="0" err="1" smtClean="0">
                <a:solidFill>
                  <a:schemeClr val="tx1"/>
                </a:solidFill>
                <a:latin typeface="+mn-lt"/>
                <a:ea typeface="+mn-ea"/>
                <a:cs typeface="+mn-cs"/>
              </a:rPr>
              <a:t>Elsevier</a:t>
            </a:r>
            <a:r>
              <a:rPr lang="es-ES_tradnl" sz="1200" b="0" i="0" u="none" strike="noStrike" kern="1200" baseline="0" dirty="0" smtClean="0">
                <a:solidFill>
                  <a:schemeClr val="tx1"/>
                </a:solidFill>
                <a:latin typeface="+mn-lt"/>
                <a:ea typeface="+mn-ea"/>
                <a:cs typeface="+mn-cs"/>
              </a:rPr>
              <a:t>; 2015: 305-312.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Chochinov</a:t>
            </a:r>
            <a:r>
              <a:rPr lang="es-ES_tradnl" sz="1200" b="0" i="0" u="none" strike="noStrike" kern="1200" baseline="0" dirty="0" smtClean="0">
                <a:solidFill>
                  <a:schemeClr val="tx1"/>
                </a:solidFill>
                <a:latin typeface="+mn-lt"/>
                <a:ea typeface="+mn-ea"/>
                <a:cs typeface="+mn-cs"/>
              </a:rPr>
              <a:t> H, </a:t>
            </a:r>
            <a:r>
              <a:rPr lang="es-ES_tradnl" sz="1200" b="0" i="0" u="none" strike="noStrike" kern="1200" baseline="0" dirty="0" err="1" smtClean="0">
                <a:solidFill>
                  <a:schemeClr val="tx1"/>
                </a:solidFill>
                <a:latin typeface="+mn-lt"/>
                <a:ea typeface="+mn-ea"/>
                <a:cs typeface="+mn-cs"/>
              </a:rPr>
              <a:t>McKeen</a:t>
            </a:r>
            <a:r>
              <a:rPr lang="es-ES_tradnl" sz="1200" b="0" i="0" u="none" strike="noStrike" kern="1200" baseline="0" dirty="0" smtClean="0">
                <a:solidFill>
                  <a:schemeClr val="tx1"/>
                </a:solidFill>
                <a:latin typeface="+mn-lt"/>
                <a:ea typeface="+mn-ea"/>
                <a:cs typeface="+mn-cs"/>
              </a:rPr>
              <a:t> NA. </a:t>
            </a:r>
            <a:r>
              <a:rPr lang="es-ES_tradnl" sz="1200" b="0" i="0" u="none" strike="noStrike" kern="1200" baseline="0" dirty="0" err="1" smtClean="0">
                <a:solidFill>
                  <a:schemeClr val="tx1"/>
                </a:solidFill>
                <a:latin typeface="+mn-lt"/>
                <a:ea typeface="+mn-ea"/>
                <a:cs typeface="+mn-cs"/>
              </a:rPr>
              <a:t>Dignity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therapy</a:t>
            </a:r>
            <a:r>
              <a:rPr lang="es-ES_tradnl" sz="1200" b="0" i="0" u="none" strike="noStrike" kern="1200" baseline="0" dirty="0" smtClean="0">
                <a:solidFill>
                  <a:schemeClr val="tx1"/>
                </a:solidFill>
                <a:latin typeface="+mn-lt"/>
                <a:ea typeface="+mn-ea"/>
                <a:cs typeface="+mn-cs"/>
              </a:rPr>
              <a:t>. En: Watson M, </a:t>
            </a:r>
            <a:r>
              <a:rPr lang="es-ES_tradnl" sz="1200" b="0" i="0" u="none" strike="noStrike" kern="1200" baseline="0" dirty="0" err="1" smtClean="0">
                <a:solidFill>
                  <a:schemeClr val="tx1"/>
                </a:solidFill>
                <a:latin typeface="+mn-lt"/>
                <a:ea typeface="+mn-ea"/>
                <a:cs typeface="+mn-cs"/>
              </a:rPr>
              <a:t>Kissane</a:t>
            </a:r>
            <a:r>
              <a:rPr lang="es-ES_tradnl" sz="1200" b="0" i="0" u="none" strike="noStrike" kern="1200" baseline="0" dirty="0" smtClean="0">
                <a:solidFill>
                  <a:schemeClr val="tx1"/>
                </a:solidFill>
                <a:latin typeface="+mn-lt"/>
                <a:ea typeface="+mn-ea"/>
                <a:cs typeface="+mn-cs"/>
              </a:rPr>
              <a:t> D [eds.] </a:t>
            </a:r>
            <a:r>
              <a:rPr lang="es-ES_tradnl" sz="1200" b="0" i="0" u="none" strike="noStrike" kern="1200" baseline="0" dirty="0" err="1" smtClean="0">
                <a:solidFill>
                  <a:schemeClr val="tx1"/>
                </a:solidFill>
                <a:latin typeface="+mn-lt"/>
                <a:ea typeface="+mn-ea"/>
                <a:cs typeface="+mn-cs"/>
              </a:rPr>
              <a:t>Handbook</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Psychotherapy</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Care</a:t>
            </a:r>
            <a:r>
              <a:rPr lang="es-ES_tradnl" sz="1200" b="0" i="0" u="none" strike="noStrike" kern="1200" baseline="0" dirty="0" smtClean="0">
                <a:solidFill>
                  <a:schemeClr val="tx1"/>
                </a:solidFill>
                <a:latin typeface="+mn-lt"/>
                <a:ea typeface="+mn-ea"/>
                <a:cs typeface="+mn-cs"/>
              </a:rPr>
              <a:t>. Oxford, Reino Unido: </a:t>
            </a:r>
            <a:r>
              <a:rPr lang="es-ES_tradnl" sz="1200" b="0" i="0" u="none" strike="noStrike" kern="1200" baseline="0" dirty="0" err="1" smtClean="0">
                <a:solidFill>
                  <a:schemeClr val="tx1"/>
                </a:solidFill>
                <a:latin typeface="+mn-lt"/>
                <a:ea typeface="+mn-ea"/>
                <a:cs typeface="+mn-cs"/>
              </a:rPr>
              <a:t>Wiley-Blackwell</a:t>
            </a:r>
            <a:r>
              <a:rPr lang="es-ES_tradnl" sz="1200" b="0" i="0" u="none" strike="noStrike" kern="1200" baseline="0" dirty="0" smtClean="0">
                <a:solidFill>
                  <a:schemeClr val="tx1"/>
                </a:solidFill>
                <a:latin typeface="+mn-lt"/>
                <a:ea typeface="+mn-ea"/>
                <a:cs typeface="+mn-cs"/>
              </a:rPr>
              <a:t>; 2011:69-77.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smtClean="0">
                <a:solidFill>
                  <a:schemeClr val="tx1"/>
                </a:solidFill>
                <a:latin typeface="+mn-lt"/>
                <a:ea typeface="+mn-ea"/>
                <a:cs typeface="+mn-cs"/>
              </a:rPr>
              <a:t>Royo J, </a:t>
            </a:r>
            <a:r>
              <a:rPr lang="es-ES_tradnl" sz="1200" b="0" i="0" u="none" strike="noStrike" kern="1200" baseline="0" dirty="0" err="1" smtClean="0">
                <a:solidFill>
                  <a:schemeClr val="tx1"/>
                </a:solidFill>
                <a:latin typeface="+mn-lt"/>
                <a:ea typeface="+mn-ea"/>
                <a:cs typeface="+mn-cs"/>
              </a:rPr>
              <a:t>Videgain</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Llagostera</a:t>
            </a:r>
            <a:r>
              <a:rPr lang="es-ES_tradnl" sz="1200" b="0" i="0" u="none" strike="noStrike" kern="1200" baseline="0" dirty="0" smtClean="0">
                <a:solidFill>
                  <a:schemeClr val="tx1"/>
                </a:solidFill>
                <a:latin typeface="+mn-lt"/>
                <a:ea typeface="+mn-ea"/>
                <a:cs typeface="+mn-cs"/>
              </a:rPr>
              <a:t> C, </a:t>
            </a:r>
            <a:r>
              <a:rPr lang="es-ES_tradnl" sz="1200" b="0" i="0" u="none" strike="noStrike" kern="1200" baseline="0" dirty="0" err="1" smtClean="0">
                <a:solidFill>
                  <a:schemeClr val="tx1"/>
                </a:solidFill>
                <a:latin typeface="+mn-lt"/>
                <a:ea typeface="+mn-ea"/>
                <a:cs typeface="+mn-cs"/>
              </a:rPr>
              <a:t>Chochinov</a:t>
            </a:r>
            <a:r>
              <a:rPr lang="es-ES_tradnl" sz="1200" b="0" i="0" u="none" strike="noStrike" kern="1200" baseline="0" dirty="0" smtClean="0">
                <a:solidFill>
                  <a:schemeClr val="tx1"/>
                </a:solidFill>
                <a:latin typeface="+mn-lt"/>
                <a:ea typeface="+mn-ea"/>
                <a:cs typeface="+mn-cs"/>
              </a:rPr>
              <a:t> H. Terapia de la dignidad. En: Gil F [ed.] </a:t>
            </a:r>
            <a:r>
              <a:rPr lang="es-ES_tradnl" sz="1200" b="0" i="0" u="none" strike="noStrike" kern="1200" baseline="0" dirty="0" err="1" smtClean="0">
                <a:solidFill>
                  <a:schemeClr val="tx1"/>
                </a:solidFill>
                <a:latin typeface="+mn-lt"/>
                <a:ea typeface="+mn-ea"/>
                <a:cs typeface="+mn-cs"/>
              </a:rPr>
              <a:t>Counselling</a:t>
            </a:r>
            <a:r>
              <a:rPr lang="es-ES_tradnl" sz="1200" b="0" i="0" u="none" strike="noStrike" kern="1200" baseline="0" dirty="0" smtClean="0">
                <a:solidFill>
                  <a:schemeClr val="tx1"/>
                </a:solidFill>
                <a:latin typeface="+mn-lt"/>
                <a:ea typeface="+mn-ea"/>
                <a:cs typeface="+mn-cs"/>
              </a:rPr>
              <a:t> y psicoterapia en cáncer. Barcelona: </a:t>
            </a:r>
            <a:r>
              <a:rPr lang="es-ES_tradnl" sz="1200" b="0" i="0" u="none" strike="noStrike" kern="1200" baseline="0" dirty="0" err="1" smtClean="0">
                <a:solidFill>
                  <a:schemeClr val="tx1"/>
                </a:solidFill>
                <a:latin typeface="+mn-lt"/>
                <a:ea typeface="+mn-ea"/>
                <a:cs typeface="+mn-cs"/>
              </a:rPr>
              <a:t>Elsevier</a:t>
            </a:r>
            <a:r>
              <a:rPr lang="es-ES_tradnl" sz="1200" b="0" i="0" u="none" strike="noStrike" kern="1200" baseline="0" dirty="0" smtClean="0">
                <a:solidFill>
                  <a:schemeClr val="tx1"/>
                </a:solidFill>
                <a:latin typeface="+mn-lt"/>
                <a:ea typeface="+mn-ea"/>
                <a:cs typeface="+mn-cs"/>
              </a:rPr>
              <a:t>; 2015:225-233. </a:t>
            </a:r>
          </a:p>
          <a:p>
            <a:r>
              <a:rPr lang="es-ES_tradnl" sz="1200" b="0" i="0" u="none" strike="noStrike" kern="1200" baseline="0" dirty="0" smtClean="0">
                <a:solidFill>
                  <a:schemeClr val="tx1"/>
                </a:solidFill>
                <a:latin typeface="+mn-lt"/>
                <a:ea typeface="+mn-ea"/>
                <a:cs typeface="+mn-cs"/>
              </a:rPr>
              <a:t>• Gilbert P. Terapia Centrada en la Compasión. </a:t>
            </a:r>
            <a:r>
              <a:rPr lang="es-ES_tradnl" sz="1200" b="0" i="0" u="none" strike="noStrike" kern="1200" baseline="0" dirty="0" err="1" smtClean="0">
                <a:solidFill>
                  <a:schemeClr val="tx1"/>
                </a:solidFill>
                <a:latin typeface="+mn-lt"/>
                <a:ea typeface="+mn-ea"/>
                <a:cs typeface="+mn-cs"/>
              </a:rPr>
              <a:t>Desclée</a:t>
            </a:r>
            <a:r>
              <a:rPr lang="es-ES_tradnl" sz="1200" b="0" i="0" u="none" strike="noStrike" kern="1200" baseline="0" dirty="0" smtClean="0">
                <a:solidFill>
                  <a:schemeClr val="tx1"/>
                </a:solidFill>
                <a:latin typeface="+mn-lt"/>
                <a:ea typeface="+mn-ea"/>
                <a:cs typeface="+mn-cs"/>
              </a:rPr>
              <a:t> de </a:t>
            </a:r>
            <a:r>
              <a:rPr lang="es-ES_tradnl" sz="1200" b="0" i="0" u="none" strike="noStrike" kern="1200" baseline="0" dirty="0" err="1" smtClean="0">
                <a:solidFill>
                  <a:schemeClr val="tx1"/>
                </a:solidFill>
                <a:latin typeface="+mn-lt"/>
                <a:ea typeface="+mn-ea"/>
                <a:cs typeface="+mn-cs"/>
              </a:rPr>
              <a:t>Brouwer</a:t>
            </a:r>
            <a:r>
              <a:rPr lang="es-ES_tradnl" sz="1200" b="0" i="0" u="none" strike="noStrike" kern="1200" baseline="0" dirty="0" smtClean="0">
                <a:solidFill>
                  <a:schemeClr val="tx1"/>
                </a:solidFill>
                <a:latin typeface="+mn-lt"/>
                <a:ea typeface="+mn-ea"/>
                <a:cs typeface="+mn-cs"/>
              </a:rPr>
              <a:t>, Bilbao, 2014.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smtClean="0">
                <a:solidFill>
                  <a:schemeClr val="tx1"/>
                </a:solidFill>
                <a:latin typeface="+mn-lt"/>
                <a:ea typeface="+mn-ea"/>
                <a:cs typeface="+mn-cs"/>
              </a:rPr>
              <a:t>Gilbert P, </a:t>
            </a:r>
            <a:r>
              <a:rPr lang="es-ES_tradnl" sz="1200" b="0" i="0" u="none" strike="noStrike" kern="1200" baseline="0" dirty="0" err="1" smtClean="0">
                <a:solidFill>
                  <a:schemeClr val="tx1"/>
                </a:solidFill>
                <a:latin typeface="+mn-lt"/>
                <a:ea typeface="+mn-ea"/>
                <a:cs typeface="+mn-cs"/>
              </a:rPr>
              <a:t>Choden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Mindful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compassion</a:t>
            </a:r>
            <a:r>
              <a:rPr lang="es-ES_tradnl" sz="1200" b="0" i="0" u="none" strike="noStrike" kern="1200" baseline="0" dirty="0" smtClean="0">
                <a:solidFill>
                  <a:schemeClr val="tx1"/>
                </a:solidFill>
                <a:latin typeface="+mn-lt"/>
                <a:ea typeface="+mn-ea"/>
                <a:cs typeface="+mn-cs"/>
              </a:rPr>
              <a:t>. New </a:t>
            </a:r>
            <a:r>
              <a:rPr lang="es-ES_tradnl" sz="1200" b="0" i="0" u="none" strike="noStrike" kern="1200" baseline="0" dirty="0" err="1" smtClean="0">
                <a:solidFill>
                  <a:schemeClr val="tx1"/>
                </a:solidFill>
                <a:latin typeface="+mn-lt"/>
                <a:ea typeface="+mn-ea"/>
                <a:cs typeface="+mn-cs"/>
              </a:rPr>
              <a:t>Harbinger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Publications</a:t>
            </a:r>
            <a:r>
              <a:rPr lang="es-ES_tradnl" sz="1200" b="0" i="0" u="none" strike="noStrike" kern="1200" baseline="0" dirty="0" smtClean="0">
                <a:solidFill>
                  <a:schemeClr val="tx1"/>
                </a:solidFill>
                <a:latin typeface="+mn-lt"/>
                <a:ea typeface="+mn-ea"/>
                <a:cs typeface="+mn-cs"/>
              </a:rPr>
              <a:t>, Inc. Oakland, 2014 </a:t>
            </a: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Neff</a:t>
            </a:r>
            <a:r>
              <a:rPr lang="es-ES_tradnl" sz="1200" b="0" i="0" u="none" strike="noStrike" kern="1200" baseline="0" dirty="0" smtClean="0">
                <a:solidFill>
                  <a:schemeClr val="tx1"/>
                </a:solidFill>
                <a:latin typeface="+mn-lt"/>
                <a:ea typeface="+mn-ea"/>
                <a:cs typeface="+mn-cs"/>
              </a:rPr>
              <a:t> KD. </a:t>
            </a:r>
            <a:r>
              <a:rPr lang="es-ES_tradnl" sz="1200" b="0" i="0" u="none" strike="noStrike" kern="1200" baseline="0" dirty="0" err="1" smtClean="0">
                <a:solidFill>
                  <a:schemeClr val="tx1"/>
                </a:solidFill>
                <a:latin typeface="+mn-lt"/>
                <a:ea typeface="+mn-ea"/>
                <a:cs typeface="+mn-cs"/>
              </a:rPr>
              <a:t>Self-compassion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alternative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conceptualization</a:t>
            </a:r>
            <a:r>
              <a:rPr lang="es-ES_tradnl" sz="1200" b="0" i="0" u="none" strike="noStrike" kern="1200" baseline="0" dirty="0" smtClean="0">
                <a:solidFill>
                  <a:schemeClr val="tx1"/>
                </a:solidFill>
                <a:latin typeface="+mn-lt"/>
                <a:ea typeface="+mn-ea"/>
                <a:cs typeface="+mn-cs"/>
              </a:rPr>
              <a:t> of a </a:t>
            </a:r>
            <a:r>
              <a:rPr lang="es-ES_tradnl" sz="1200" b="0" i="0" u="none" strike="noStrike" kern="1200" baseline="0" dirty="0" err="1" smtClean="0">
                <a:solidFill>
                  <a:schemeClr val="tx1"/>
                </a:solidFill>
                <a:latin typeface="+mn-lt"/>
                <a:ea typeface="+mn-ea"/>
                <a:cs typeface="+mn-cs"/>
              </a:rPr>
              <a:t>healthy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attitude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towards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onseself</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self</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Self</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Identity</a:t>
            </a:r>
            <a:r>
              <a:rPr lang="es-ES_tradnl" sz="1200" b="0" i="0" u="none" strike="noStrike" kern="1200" baseline="0" dirty="0" smtClean="0">
                <a:solidFill>
                  <a:schemeClr val="tx1"/>
                </a:solidFill>
                <a:latin typeface="+mn-lt"/>
                <a:ea typeface="+mn-ea"/>
                <a:cs typeface="+mn-cs"/>
              </a:rPr>
              <a:t>. 2003;2:85-101.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Neff</a:t>
            </a:r>
            <a:r>
              <a:rPr lang="es-ES_tradnl" sz="1200" b="0" i="0" u="none" strike="noStrike" kern="1200" baseline="0" dirty="0" smtClean="0">
                <a:solidFill>
                  <a:schemeClr val="tx1"/>
                </a:solidFill>
                <a:latin typeface="+mn-lt"/>
                <a:ea typeface="+mn-ea"/>
                <a:cs typeface="+mn-cs"/>
              </a:rPr>
              <a:t> KD. </a:t>
            </a:r>
            <a:r>
              <a:rPr lang="es-ES_tradnl" sz="1200" b="0" i="0" u="none" strike="noStrike" kern="1200" baseline="0" dirty="0" err="1" smtClean="0">
                <a:solidFill>
                  <a:schemeClr val="tx1"/>
                </a:solidFill>
                <a:latin typeface="+mn-lt"/>
                <a:ea typeface="+mn-ea"/>
                <a:cs typeface="+mn-cs"/>
              </a:rPr>
              <a:t>Development</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validation</a:t>
            </a:r>
            <a:r>
              <a:rPr lang="es-ES_tradnl" sz="1200" b="0" i="0" u="none" strike="noStrike" kern="1200" baseline="0" dirty="0" smtClean="0">
                <a:solidFill>
                  <a:schemeClr val="tx1"/>
                </a:solidFill>
                <a:latin typeface="+mn-lt"/>
                <a:ea typeface="+mn-ea"/>
                <a:cs typeface="+mn-cs"/>
              </a:rPr>
              <a:t> of a </a:t>
            </a:r>
            <a:r>
              <a:rPr lang="es-ES_tradnl" sz="1200" b="0" i="0" u="none" strike="noStrike" kern="1200" baseline="0" dirty="0" err="1" smtClean="0">
                <a:solidFill>
                  <a:schemeClr val="tx1"/>
                </a:solidFill>
                <a:latin typeface="+mn-lt"/>
                <a:ea typeface="+mn-ea"/>
                <a:cs typeface="+mn-cs"/>
              </a:rPr>
              <a:t>scale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to</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measure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self-compassion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Self-identity</a:t>
            </a:r>
            <a:r>
              <a:rPr lang="es-ES_tradnl" sz="1200" b="0" i="0" u="none" strike="noStrike" kern="1200" baseline="0" dirty="0" smtClean="0">
                <a:solidFill>
                  <a:schemeClr val="tx1"/>
                </a:solidFill>
                <a:latin typeface="+mn-lt"/>
                <a:ea typeface="+mn-ea"/>
                <a:cs typeface="+mn-cs"/>
              </a:rPr>
              <a:t> 2003;2:223-250.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Germer</a:t>
            </a:r>
            <a:r>
              <a:rPr lang="es-ES_tradnl" sz="1200" b="0" i="0" u="none" strike="noStrike" kern="1200" baseline="0" dirty="0" smtClean="0">
                <a:solidFill>
                  <a:schemeClr val="tx1"/>
                </a:solidFill>
                <a:latin typeface="+mn-lt"/>
                <a:ea typeface="+mn-ea"/>
                <a:cs typeface="+mn-cs"/>
              </a:rPr>
              <a:t> CK.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mindful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path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to</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self-compassion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Freeing</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yourself</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from</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destructive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thoughts</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emotions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Guilford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Press</a:t>
            </a:r>
            <a:r>
              <a:rPr lang="es-ES_tradnl" sz="1200" b="0" i="0" u="none" strike="noStrike" kern="1200" baseline="0" dirty="0" smtClean="0">
                <a:solidFill>
                  <a:schemeClr val="tx1"/>
                </a:solidFill>
                <a:latin typeface="+mn-lt"/>
                <a:ea typeface="+mn-ea"/>
                <a:cs typeface="+mn-cs"/>
              </a:rPr>
              <a:t>, New York, Londres, 2009. </a:t>
            </a:r>
            <a:endParaRPr lang="es-ES_tradnl" dirty="0"/>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73</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445493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a:prstGeom prst="rect">
            <a:avLst/>
          </a:prstGeom>
        </p:spPr>
        <p:txBody>
          <a:bodyPr/>
          <a:lstStyle/>
          <a:p>
            <a:r>
              <a:rPr lang="es-ES_tradnl" smtClean="0"/>
              <a:t>Clic para editar título</a:t>
            </a:r>
            <a:endParaRPr lang="es-ES_tradnl"/>
          </a:p>
        </p:txBody>
      </p:sp>
      <p:sp>
        <p:nvSpPr>
          <p:cNvPr id="3" name="Subtítulo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lang="es-ES_tradnl"/>
          </a:p>
        </p:txBody>
      </p:sp>
      <p:sp>
        <p:nvSpPr>
          <p:cNvPr id="4" name="Marcador de fecha 3"/>
          <p:cNvSpPr>
            <a:spLocks noGrp="1"/>
          </p:cNvSpPr>
          <p:nvPr>
            <p:ph type="dt" sz="half" idx="10"/>
          </p:nvPr>
        </p:nvSpPr>
        <p:spPr>
          <a:xfrm>
            <a:off x="457200" y="6356350"/>
            <a:ext cx="2133600" cy="365125"/>
          </a:xfrm>
          <a:prstGeom prst="rect">
            <a:avLst/>
          </a:prstGeom>
        </p:spPr>
        <p:txBody>
          <a:bodyPr/>
          <a:lstStyle/>
          <a:p>
            <a:fld id="{98D64BEC-5999-C54E-AA21-799D3B584608}" type="datetimeFigureOut">
              <a:rPr lang="es-ES" smtClean="0"/>
              <a:pPr/>
              <a:t>29/9/17</a:t>
            </a:fld>
            <a:endParaRPr lang="es-ES_tradnl"/>
          </a:p>
        </p:txBody>
      </p:sp>
      <p:sp>
        <p:nvSpPr>
          <p:cNvPr id="5" name="Marcador de pie de página 4"/>
          <p:cNvSpPr>
            <a:spLocks noGrp="1"/>
          </p:cNvSpPr>
          <p:nvPr>
            <p:ph type="ftr" sz="quarter" idx="11"/>
          </p:nvPr>
        </p:nvSpPr>
        <p:spPr>
          <a:xfrm>
            <a:off x="3124200" y="6492875"/>
            <a:ext cx="2895600" cy="365125"/>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6553200" y="6356350"/>
            <a:ext cx="2133600" cy="365125"/>
          </a:xfrm>
          <a:prstGeom prst="rect">
            <a:avLst/>
          </a:prstGeom>
        </p:spPr>
        <p:txBody>
          <a:bodyPr/>
          <a:lstStyle/>
          <a:p>
            <a:fld id="{759EEC81-D707-A94A-9649-203AD152DE04}" type="slidenum">
              <a:rPr lang="es-ES_tradnl" smtClean="0"/>
              <a:pPr/>
              <a:t>‹Nr.›</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156711509"/>
      </p:ext>
    </p:extLst>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p>
            <a:r>
              <a:rPr lang="es-ES_tradnl" smtClean="0"/>
              <a:t>Clic para editar título</a:t>
            </a:r>
            <a:endParaRPr lang="es-ES_tradnl"/>
          </a:p>
        </p:txBody>
      </p:sp>
      <p:sp>
        <p:nvSpPr>
          <p:cNvPr id="3" name="Marcador de contenido 2"/>
          <p:cNvSpPr>
            <a:spLocks noGrp="1"/>
          </p:cNvSpPr>
          <p:nvPr>
            <p:ph idx="1"/>
          </p:nvPr>
        </p:nvSpPr>
        <p:spPr>
          <a:xfrm>
            <a:off x="457200" y="1600200"/>
            <a:ext cx="8229600" cy="4525963"/>
          </a:xfrm>
          <a:prstGeom prst="rect">
            <a:avLst/>
          </a:prstGeom>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10"/>
          </p:nvPr>
        </p:nvSpPr>
        <p:spPr>
          <a:xfrm>
            <a:off x="457200" y="6356350"/>
            <a:ext cx="2133600" cy="365125"/>
          </a:xfrm>
          <a:prstGeom prst="rect">
            <a:avLst/>
          </a:prstGeom>
        </p:spPr>
        <p:txBody>
          <a:bodyPr/>
          <a:lstStyle/>
          <a:p>
            <a:fld id="{98D64BEC-5999-C54E-AA21-799D3B584608}" type="datetimeFigureOut">
              <a:rPr lang="es-ES" smtClean="0"/>
              <a:pPr/>
              <a:t>29/9/17</a:t>
            </a:fld>
            <a:endParaRPr lang="es-ES_tradnl"/>
          </a:p>
        </p:txBody>
      </p:sp>
      <p:sp>
        <p:nvSpPr>
          <p:cNvPr id="5" name="Marcador de pie de página 4"/>
          <p:cNvSpPr>
            <a:spLocks noGrp="1"/>
          </p:cNvSpPr>
          <p:nvPr>
            <p:ph type="ftr" sz="quarter" idx="11"/>
          </p:nvPr>
        </p:nvSpPr>
        <p:spPr>
          <a:xfrm>
            <a:off x="3124200" y="6492875"/>
            <a:ext cx="2895600" cy="365125"/>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6553200" y="6356350"/>
            <a:ext cx="2133600" cy="365125"/>
          </a:xfrm>
          <a:prstGeom prst="rect">
            <a:avLst/>
          </a:prstGeom>
        </p:spPr>
        <p:txBody>
          <a:bodyPr/>
          <a:lstStyle/>
          <a:p>
            <a:fld id="{759EEC81-D707-A94A-9649-203AD152DE04}" type="slidenum">
              <a:rPr lang="es-ES_tradnl" smtClean="0"/>
              <a:pPr/>
              <a:t>‹Nr.›</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876235780"/>
      </p:ext>
    </p:extLst>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s-ES_tradnl" smtClean="0"/>
              <a:t>Clic para editar título</a:t>
            </a:r>
            <a:endParaRPr lang="es-ES_tradnl"/>
          </a:p>
        </p:txBody>
      </p:sp>
      <p:sp>
        <p:nvSpPr>
          <p:cNvPr id="3" name="Marcador de texto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sp>
        <p:nvSpPr>
          <p:cNvPr id="4" name="Marcador de fecha 3"/>
          <p:cNvSpPr>
            <a:spLocks noGrp="1"/>
          </p:cNvSpPr>
          <p:nvPr>
            <p:ph type="dt" sz="half" idx="10"/>
          </p:nvPr>
        </p:nvSpPr>
        <p:spPr>
          <a:xfrm>
            <a:off x="457200" y="6356350"/>
            <a:ext cx="2133600" cy="365125"/>
          </a:xfrm>
          <a:prstGeom prst="rect">
            <a:avLst/>
          </a:prstGeom>
        </p:spPr>
        <p:txBody>
          <a:bodyPr/>
          <a:lstStyle/>
          <a:p>
            <a:fld id="{98D64BEC-5999-C54E-AA21-799D3B584608}" type="datetimeFigureOut">
              <a:rPr lang="es-ES" smtClean="0"/>
              <a:pPr/>
              <a:t>29/9/17</a:t>
            </a:fld>
            <a:endParaRPr lang="es-ES_tradnl"/>
          </a:p>
        </p:txBody>
      </p:sp>
      <p:sp>
        <p:nvSpPr>
          <p:cNvPr id="5" name="Marcador de pie de página 4"/>
          <p:cNvSpPr>
            <a:spLocks noGrp="1"/>
          </p:cNvSpPr>
          <p:nvPr>
            <p:ph type="ftr" sz="quarter" idx="11"/>
          </p:nvPr>
        </p:nvSpPr>
        <p:spPr>
          <a:xfrm>
            <a:off x="3124200" y="6492875"/>
            <a:ext cx="2895600" cy="365125"/>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6553200" y="6356350"/>
            <a:ext cx="2133600" cy="365125"/>
          </a:xfrm>
          <a:prstGeom prst="rect">
            <a:avLst/>
          </a:prstGeom>
        </p:spPr>
        <p:txBody>
          <a:bodyPr/>
          <a:lstStyle/>
          <a:p>
            <a:fld id="{759EEC81-D707-A94A-9649-203AD152DE04}" type="slidenum">
              <a:rPr lang="es-ES_tradnl" smtClean="0"/>
              <a:pPr/>
              <a:t>‹Nr.›</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644246892"/>
      </p:ext>
    </p:extLst>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p>
            <a:r>
              <a:rPr lang="es-ES_tradnl" smtClean="0"/>
              <a:t>Clic para editar título</a:t>
            </a:r>
            <a:endParaRPr lang="es-ES_tradnl"/>
          </a:p>
        </p:txBody>
      </p:sp>
      <p:sp>
        <p:nvSpPr>
          <p:cNvPr id="3" name="Marcador de contenido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contenido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5" name="Marcador de fecha 4"/>
          <p:cNvSpPr>
            <a:spLocks noGrp="1"/>
          </p:cNvSpPr>
          <p:nvPr>
            <p:ph type="dt" sz="half" idx="10"/>
          </p:nvPr>
        </p:nvSpPr>
        <p:spPr>
          <a:xfrm>
            <a:off x="457200" y="6356350"/>
            <a:ext cx="2133600" cy="365125"/>
          </a:xfrm>
          <a:prstGeom prst="rect">
            <a:avLst/>
          </a:prstGeom>
        </p:spPr>
        <p:txBody>
          <a:bodyPr/>
          <a:lstStyle/>
          <a:p>
            <a:fld id="{98D64BEC-5999-C54E-AA21-799D3B584608}" type="datetimeFigureOut">
              <a:rPr lang="es-ES" smtClean="0"/>
              <a:pPr/>
              <a:t>29/9/17</a:t>
            </a:fld>
            <a:endParaRPr lang="es-ES_tradnl"/>
          </a:p>
        </p:txBody>
      </p:sp>
      <p:sp>
        <p:nvSpPr>
          <p:cNvPr id="6" name="Marcador de pie de página 5"/>
          <p:cNvSpPr>
            <a:spLocks noGrp="1"/>
          </p:cNvSpPr>
          <p:nvPr>
            <p:ph type="ftr" sz="quarter" idx="11"/>
          </p:nvPr>
        </p:nvSpPr>
        <p:spPr>
          <a:xfrm>
            <a:off x="3124200" y="6492875"/>
            <a:ext cx="2895600" cy="365125"/>
          </a:xfrm>
          <a:prstGeom prst="rect">
            <a:avLst/>
          </a:prstGeom>
        </p:spPr>
        <p:txBody>
          <a:bodyPr/>
          <a:lstStyle/>
          <a:p>
            <a:endParaRPr lang="es-ES_tradnl"/>
          </a:p>
        </p:txBody>
      </p:sp>
      <p:sp>
        <p:nvSpPr>
          <p:cNvPr id="7" name="Marcador de número de diapositiva 6"/>
          <p:cNvSpPr>
            <a:spLocks noGrp="1"/>
          </p:cNvSpPr>
          <p:nvPr>
            <p:ph type="sldNum" sz="quarter" idx="12"/>
          </p:nvPr>
        </p:nvSpPr>
        <p:spPr>
          <a:xfrm>
            <a:off x="6553200" y="6356350"/>
            <a:ext cx="2133600" cy="365125"/>
          </a:xfrm>
          <a:prstGeom prst="rect">
            <a:avLst/>
          </a:prstGeom>
        </p:spPr>
        <p:txBody>
          <a:bodyPr/>
          <a:lstStyle/>
          <a:p>
            <a:fld id="{759EEC81-D707-A94A-9649-203AD152DE04}" type="slidenum">
              <a:rPr lang="es-ES_tradnl" smtClean="0"/>
              <a:pPr/>
              <a:t>‹Nr.›</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500104125"/>
      </p:ext>
    </p:extLst>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lvl1pPr>
              <a:defRPr/>
            </a:lvl1pPr>
          </a:lstStyle>
          <a:p>
            <a:r>
              <a:rPr lang="es-ES_tradnl" smtClean="0"/>
              <a:t>Clic para editar título</a:t>
            </a:r>
            <a:endParaRPr lang="es-ES_tradnl"/>
          </a:p>
        </p:txBody>
      </p:sp>
      <p:sp>
        <p:nvSpPr>
          <p:cNvPr id="3" name="Marcador de texto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Marcador de contenido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5" name="Marcador de texto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6" name="Marcador de contenido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7" name="Marcador de fecha 6"/>
          <p:cNvSpPr>
            <a:spLocks noGrp="1"/>
          </p:cNvSpPr>
          <p:nvPr>
            <p:ph type="dt" sz="half" idx="10"/>
          </p:nvPr>
        </p:nvSpPr>
        <p:spPr>
          <a:xfrm>
            <a:off x="457200" y="6356350"/>
            <a:ext cx="2133600" cy="365125"/>
          </a:xfrm>
          <a:prstGeom prst="rect">
            <a:avLst/>
          </a:prstGeom>
        </p:spPr>
        <p:txBody>
          <a:bodyPr/>
          <a:lstStyle/>
          <a:p>
            <a:fld id="{98D64BEC-5999-C54E-AA21-799D3B584608}" type="datetimeFigureOut">
              <a:rPr lang="es-ES" smtClean="0"/>
              <a:pPr/>
              <a:t>29/9/17</a:t>
            </a:fld>
            <a:endParaRPr lang="es-ES_tradnl"/>
          </a:p>
        </p:txBody>
      </p:sp>
      <p:sp>
        <p:nvSpPr>
          <p:cNvPr id="8" name="Marcador de pie de página 7"/>
          <p:cNvSpPr>
            <a:spLocks noGrp="1"/>
          </p:cNvSpPr>
          <p:nvPr>
            <p:ph type="ftr" sz="quarter" idx="11"/>
          </p:nvPr>
        </p:nvSpPr>
        <p:spPr>
          <a:xfrm>
            <a:off x="3124200" y="6492875"/>
            <a:ext cx="2895600" cy="365125"/>
          </a:xfrm>
          <a:prstGeom prst="rect">
            <a:avLst/>
          </a:prstGeom>
        </p:spPr>
        <p:txBody>
          <a:bodyPr/>
          <a:lstStyle/>
          <a:p>
            <a:endParaRPr lang="es-ES_tradnl"/>
          </a:p>
        </p:txBody>
      </p:sp>
      <p:sp>
        <p:nvSpPr>
          <p:cNvPr id="9" name="Marcador de número de diapositiva 8"/>
          <p:cNvSpPr>
            <a:spLocks noGrp="1"/>
          </p:cNvSpPr>
          <p:nvPr>
            <p:ph type="sldNum" sz="quarter" idx="12"/>
          </p:nvPr>
        </p:nvSpPr>
        <p:spPr>
          <a:xfrm>
            <a:off x="6553200" y="6356350"/>
            <a:ext cx="2133600" cy="365125"/>
          </a:xfrm>
          <a:prstGeom prst="rect">
            <a:avLst/>
          </a:prstGeom>
        </p:spPr>
        <p:txBody>
          <a:bodyPr/>
          <a:lstStyle/>
          <a:p>
            <a:fld id="{759EEC81-D707-A94A-9649-203AD152DE04}" type="slidenum">
              <a:rPr lang="es-ES_tradnl" smtClean="0"/>
              <a:pPr/>
              <a:t>‹Nr.›</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621080182"/>
      </p:ext>
    </p:extLst>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p>
            <a:r>
              <a:rPr lang="es-ES_tradnl" smtClean="0"/>
              <a:t>Clic para editar título</a:t>
            </a:r>
            <a:endParaRPr lang="es-ES_tradnl"/>
          </a:p>
        </p:txBody>
      </p:sp>
      <p:sp>
        <p:nvSpPr>
          <p:cNvPr id="3" name="Marcador de fecha 2"/>
          <p:cNvSpPr>
            <a:spLocks noGrp="1"/>
          </p:cNvSpPr>
          <p:nvPr>
            <p:ph type="dt" sz="half" idx="10"/>
          </p:nvPr>
        </p:nvSpPr>
        <p:spPr>
          <a:xfrm>
            <a:off x="457200" y="6356350"/>
            <a:ext cx="2133600" cy="365125"/>
          </a:xfrm>
          <a:prstGeom prst="rect">
            <a:avLst/>
          </a:prstGeom>
        </p:spPr>
        <p:txBody>
          <a:bodyPr/>
          <a:lstStyle/>
          <a:p>
            <a:fld id="{98D64BEC-5999-C54E-AA21-799D3B584608}" type="datetimeFigureOut">
              <a:rPr lang="es-ES" smtClean="0"/>
              <a:pPr/>
              <a:t>29/9/17</a:t>
            </a:fld>
            <a:endParaRPr lang="es-ES_tradnl"/>
          </a:p>
        </p:txBody>
      </p:sp>
      <p:sp>
        <p:nvSpPr>
          <p:cNvPr id="4" name="Marcador de pie de página 3"/>
          <p:cNvSpPr>
            <a:spLocks noGrp="1"/>
          </p:cNvSpPr>
          <p:nvPr>
            <p:ph type="ftr" sz="quarter" idx="11"/>
          </p:nvPr>
        </p:nvSpPr>
        <p:spPr>
          <a:xfrm>
            <a:off x="3124200" y="6492875"/>
            <a:ext cx="2895600" cy="365125"/>
          </a:xfrm>
          <a:prstGeom prst="rect">
            <a:avLst/>
          </a:prstGeom>
        </p:spPr>
        <p:txBody>
          <a:bodyPr/>
          <a:lstStyle/>
          <a:p>
            <a:endParaRPr lang="es-ES_tradnl"/>
          </a:p>
        </p:txBody>
      </p:sp>
      <p:sp>
        <p:nvSpPr>
          <p:cNvPr id="5" name="Marcador de número de diapositiva 4"/>
          <p:cNvSpPr>
            <a:spLocks noGrp="1"/>
          </p:cNvSpPr>
          <p:nvPr>
            <p:ph type="sldNum" sz="quarter" idx="12"/>
          </p:nvPr>
        </p:nvSpPr>
        <p:spPr>
          <a:xfrm>
            <a:off x="6553200" y="6356350"/>
            <a:ext cx="2133600" cy="365125"/>
          </a:xfrm>
          <a:prstGeom prst="rect">
            <a:avLst/>
          </a:prstGeom>
        </p:spPr>
        <p:txBody>
          <a:bodyPr/>
          <a:lstStyle/>
          <a:p>
            <a:fld id="{759EEC81-D707-A94A-9649-203AD152DE04}" type="slidenum">
              <a:rPr lang="es-ES_tradnl" smtClean="0"/>
              <a:pPr/>
              <a:t>‹Nr.›</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929797247"/>
      </p:ext>
    </p:extLst>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a:xfrm>
            <a:off x="457200" y="6356350"/>
            <a:ext cx="2133600" cy="365125"/>
          </a:xfrm>
          <a:prstGeom prst="rect">
            <a:avLst/>
          </a:prstGeom>
        </p:spPr>
        <p:txBody>
          <a:bodyPr/>
          <a:lstStyle/>
          <a:p>
            <a:fld id="{98D64BEC-5999-C54E-AA21-799D3B584608}" type="datetimeFigureOut">
              <a:rPr lang="es-ES" smtClean="0"/>
              <a:pPr/>
              <a:t>29/9/17</a:t>
            </a:fld>
            <a:endParaRPr lang="es-ES_tradnl"/>
          </a:p>
        </p:txBody>
      </p:sp>
      <p:sp>
        <p:nvSpPr>
          <p:cNvPr id="3" name="Marcador de pie de página 2"/>
          <p:cNvSpPr>
            <a:spLocks noGrp="1"/>
          </p:cNvSpPr>
          <p:nvPr>
            <p:ph type="ftr" sz="quarter" idx="11"/>
          </p:nvPr>
        </p:nvSpPr>
        <p:spPr>
          <a:xfrm>
            <a:off x="3124200" y="6492875"/>
            <a:ext cx="2895600" cy="365125"/>
          </a:xfrm>
          <a:prstGeom prst="rect">
            <a:avLst/>
          </a:prstGeom>
        </p:spPr>
        <p:txBody>
          <a:bodyPr/>
          <a:lstStyle/>
          <a:p>
            <a:endParaRPr lang="es-ES_tradnl"/>
          </a:p>
        </p:txBody>
      </p:sp>
      <p:sp>
        <p:nvSpPr>
          <p:cNvPr id="4" name="Marcador de número de diapositiva 3"/>
          <p:cNvSpPr>
            <a:spLocks noGrp="1"/>
          </p:cNvSpPr>
          <p:nvPr>
            <p:ph type="sldNum" sz="quarter" idx="12"/>
          </p:nvPr>
        </p:nvSpPr>
        <p:spPr>
          <a:xfrm>
            <a:off x="6553200" y="6356350"/>
            <a:ext cx="2133600" cy="365125"/>
          </a:xfrm>
          <a:prstGeom prst="rect">
            <a:avLst/>
          </a:prstGeom>
        </p:spPr>
        <p:txBody>
          <a:bodyPr/>
          <a:lstStyle/>
          <a:p>
            <a:fld id="{759EEC81-D707-A94A-9649-203AD152DE04}" type="slidenum">
              <a:rPr lang="es-ES_tradnl" smtClean="0"/>
              <a:pPr/>
              <a:t>‹Nr.›</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999572180"/>
      </p:ext>
    </p:extLst>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a:prstGeom prst="rect">
            <a:avLst/>
          </a:prstGeom>
        </p:spPr>
        <p:txBody>
          <a:bodyPr anchor="b"/>
          <a:lstStyle>
            <a:lvl1pPr algn="l">
              <a:defRPr sz="2000" b="1"/>
            </a:lvl1pPr>
          </a:lstStyle>
          <a:p>
            <a:r>
              <a:rPr lang="es-ES_tradnl" smtClean="0"/>
              <a:t>Clic para editar título</a:t>
            </a:r>
            <a:endParaRPr lang="es-ES_tradnl"/>
          </a:p>
        </p:txBody>
      </p:sp>
      <p:sp>
        <p:nvSpPr>
          <p:cNvPr id="3" name="Marcador de contenido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texto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a:xfrm>
            <a:off x="457200" y="6356350"/>
            <a:ext cx="2133600" cy="365125"/>
          </a:xfrm>
          <a:prstGeom prst="rect">
            <a:avLst/>
          </a:prstGeom>
        </p:spPr>
        <p:txBody>
          <a:bodyPr/>
          <a:lstStyle/>
          <a:p>
            <a:fld id="{98D64BEC-5999-C54E-AA21-799D3B584608}" type="datetimeFigureOut">
              <a:rPr lang="es-ES" smtClean="0"/>
              <a:pPr/>
              <a:t>29/9/17</a:t>
            </a:fld>
            <a:endParaRPr lang="es-ES_tradnl"/>
          </a:p>
        </p:txBody>
      </p:sp>
      <p:sp>
        <p:nvSpPr>
          <p:cNvPr id="6" name="Marcador de pie de página 5"/>
          <p:cNvSpPr>
            <a:spLocks noGrp="1"/>
          </p:cNvSpPr>
          <p:nvPr>
            <p:ph type="ftr" sz="quarter" idx="11"/>
          </p:nvPr>
        </p:nvSpPr>
        <p:spPr>
          <a:xfrm>
            <a:off x="3124200" y="6492875"/>
            <a:ext cx="2895600" cy="365125"/>
          </a:xfrm>
          <a:prstGeom prst="rect">
            <a:avLst/>
          </a:prstGeom>
        </p:spPr>
        <p:txBody>
          <a:bodyPr/>
          <a:lstStyle/>
          <a:p>
            <a:endParaRPr lang="es-ES_tradnl"/>
          </a:p>
        </p:txBody>
      </p:sp>
      <p:sp>
        <p:nvSpPr>
          <p:cNvPr id="7" name="Marcador de número de diapositiva 6"/>
          <p:cNvSpPr>
            <a:spLocks noGrp="1"/>
          </p:cNvSpPr>
          <p:nvPr>
            <p:ph type="sldNum" sz="quarter" idx="12"/>
          </p:nvPr>
        </p:nvSpPr>
        <p:spPr>
          <a:xfrm>
            <a:off x="6553200" y="6356350"/>
            <a:ext cx="2133600" cy="365125"/>
          </a:xfrm>
          <a:prstGeom prst="rect">
            <a:avLst/>
          </a:prstGeom>
        </p:spPr>
        <p:txBody>
          <a:bodyPr/>
          <a:lstStyle/>
          <a:p>
            <a:fld id="{759EEC81-D707-A94A-9649-203AD152DE04}" type="slidenum">
              <a:rPr lang="es-ES_tradnl" smtClean="0"/>
              <a:pPr/>
              <a:t>‹Nr.›</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940307775"/>
      </p:ext>
    </p:extLst>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s-ES_tradnl" smtClean="0"/>
              <a:t>Clic para editar título</a:t>
            </a:r>
            <a:endParaRPr lang="es-ES_tradnl"/>
          </a:p>
        </p:txBody>
      </p:sp>
      <p:sp>
        <p:nvSpPr>
          <p:cNvPr id="3" name="Marcador de posición de imagen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_tradnl"/>
          </a:p>
        </p:txBody>
      </p:sp>
      <p:sp>
        <p:nvSpPr>
          <p:cNvPr id="4" name="Marcador de texto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a:xfrm>
            <a:off x="457200" y="6356350"/>
            <a:ext cx="2133600" cy="365125"/>
          </a:xfrm>
          <a:prstGeom prst="rect">
            <a:avLst/>
          </a:prstGeom>
        </p:spPr>
        <p:txBody>
          <a:bodyPr/>
          <a:lstStyle/>
          <a:p>
            <a:fld id="{98D64BEC-5999-C54E-AA21-799D3B584608}" type="datetimeFigureOut">
              <a:rPr lang="es-ES" smtClean="0"/>
              <a:pPr/>
              <a:t>29/9/17</a:t>
            </a:fld>
            <a:endParaRPr lang="es-ES_tradnl"/>
          </a:p>
        </p:txBody>
      </p:sp>
      <p:sp>
        <p:nvSpPr>
          <p:cNvPr id="6" name="Marcador de pie de página 5"/>
          <p:cNvSpPr>
            <a:spLocks noGrp="1"/>
          </p:cNvSpPr>
          <p:nvPr>
            <p:ph type="ftr" sz="quarter" idx="11"/>
          </p:nvPr>
        </p:nvSpPr>
        <p:spPr>
          <a:xfrm>
            <a:off x="3124200" y="6492875"/>
            <a:ext cx="2895600" cy="365125"/>
          </a:xfrm>
          <a:prstGeom prst="rect">
            <a:avLst/>
          </a:prstGeom>
        </p:spPr>
        <p:txBody>
          <a:bodyPr/>
          <a:lstStyle/>
          <a:p>
            <a:endParaRPr lang="es-ES_tradnl"/>
          </a:p>
        </p:txBody>
      </p:sp>
      <p:sp>
        <p:nvSpPr>
          <p:cNvPr id="7" name="Marcador de número de diapositiva 6"/>
          <p:cNvSpPr>
            <a:spLocks noGrp="1"/>
          </p:cNvSpPr>
          <p:nvPr>
            <p:ph type="sldNum" sz="quarter" idx="12"/>
          </p:nvPr>
        </p:nvSpPr>
        <p:spPr>
          <a:xfrm>
            <a:off x="6553200" y="6356350"/>
            <a:ext cx="2133600" cy="365125"/>
          </a:xfrm>
          <a:prstGeom prst="rect">
            <a:avLst/>
          </a:prstGeom>
        </p:spPr>
        <p:txBody>
          <a:bodyPr/>
          <a:lstStyle/>
          <a:p>
            <a:fld id="{759EEC81-D707-A94A-9649-203AD152DE04}" type="slidenum">
              <a:rPr lang="es-ES_tradnl" smtClean="0"/>
              <a:pPr/>
              <a:t>‹Nr.›</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543845211"/>
      </p:ext>
    </p:extLst>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p>
            <a:r>
              <a:rPr lang="es-ES_tradnl" smtClean="0"/>
              <a:t>Clic para editar título</a:t>
            </a:r>
            <a:endParaRPr lang="es-ES_tradnl"/>
          </a:p>
        </p:txBody>
      </p:sp>
      <p:sp>
        <p:nvSpPr>
          <p:cNvPr id="3" name="Marcador de texto vertical 2"/>
          <p:cNvSpPr>
            <a:spLocks noGrp="1"/>
          </p:cNvSpPr>
          <p:nvPr>
            <p:ph type="body" orient="vert" idx="1"/>
          </p:nvPr>
        </p:nvSpPr>
        <p:spPr>
          <a:xfrm>
            <a:off x="457200" y="1600200"/>
            <a:ext cx="8229600" cy="4525963"/>
          </a:xfrm>
          <a:prstGeom prst="rect">
            <a:avLst/>
          </a:prstGeo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10"/>
          </p:nvPr>
        </p:nvSpPr>
        <p:spPr>
          <a:xfrm>
            <a:off x="457200" y="6356350"/>
            <a:ext cx="2133600" cy="365125"/>
          </a:xfrm>
          <a:prstGeom prst="rect">
            <a:avLst/>
          </a:prstGeom>
        </p:spPr>
        <p:txBody>
          <a:bodyPr/>
          <a:lstStyle/>
          <a:p>
            <a:fld id="{98D64BEC-5999-C54E-AA21-799D3B584608}" type="datetimeFigureOut">
              <a:rPr lang="es-ES" smtClean="0"/>
              <a:pPr/>
              <a:t>29/9/17</a:t>
            </a:fld>
            <a:endParaRPr lang="es-ES_tradnl"/>
          </a:p>
        </p:txBody>
      </p:sp>
      <p:sp>
        <p:nvSpPr>
          <p:cNvPr id="5" name="Marcador de pie de página 4"/>
          <p:cNvSpPr>
            <a:spLocks noGrp="1"/>
          </p:cNvSpPr>
          <p:nvPr>
            <p:ph type="ftr" sz="quarter" idx="11"/>
          </p:nvPr>
        </p:nvSpPr>
        <p:spPr>
          <a:xfrm>
            <a:off x="3124200" y="6492875"/>
            <a:ext cx="2895600" cy="365125"/>
          </a:xfrm>
          <a:prstGeom prst="rect">
            <a:avLst/>
          </a:prstGeom>
        </p:spPr>
        <p:txBody>
          <a:bodyPr/>
          <a:lstStyle/>
          <a:p>
            <a:endParaRPr lang="es-ES_tradnl" dirty="0"/>
          </a:p>
        </p:txBody>
      </p:sp>
      <p:sp>
        <p:nvSpPr>
          <p:cNvPr id="6" name="Marcador de número de diapositiva 5"/>
          <p:cNvSpPr>
            <a:spLocks noGrp="1"/>
          </p:cNvSpPr>
          <p:nvPr>
            <p:ph type="sldNum" sz="quarter" idx="12"/>
          </p:nvPr>
        </p:nvSpPr>
        <p:spPr>
          <a:xfrm>
            <a:off x="6553200" y="6356350"/>
            <a:ext cx="2133600" cy="365125"/>
          </a:xfrm>
          <a:prstGeom prst="rect">
            <a:avLst/>
          </a:prstGeom>
        </p:spPr>
        <p:txBody>
          <a:bodyPr/>
          <a:lstStyle/>
          <a:p>
            <a:fld id="{759EEC81-D707-A94A-9649-203AD152DE04}" type="slidenum">
              <a:rPr lang="es-ES_tradnl" smtClean="0"/>
              <a:pPr/>
              <a:t>‹Nr.›</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876580815"/>
      </p:ext>
    </p:extLst>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a:prstGeom prst="rect">
            <a:avLst/>
          </a:prstGeom>
        </p:spPr>
        <p:txBody>
          <a:bodyPr vert="eaVert"/>
          <a:lstStyle/>
          <a:p>
            <a:r>
              <a:rPr lang="es-ES_tradnl" smtClean="0"/>
              <a:t>Clic para editar título</a:t>
            </a:r>
            <a:endParaRPr lang="es-ES_tradnl"/>
          </a:p>
        </p:txBody>
      </p:sp>
      <p:sp>
        <p:nvSpPr>
          <p:cNvPr id="3" name="Marcador de texto vertical 2"/>
          <p:cNvSpPr>
            <a:spLocks noGrp="1"/>
          </p:cNvSpPr>
          <p:nvPr>
            <p:ph type="body" orient="vert" idx="1"/>
          </p:nvPr>
        </p:nvSpPr>
        <p:spPr>
          <a:xfrm>
            <a:off x="457200" y="274638"/>
            <a:ext cx="6019800" cy="5851525"/>
          </a:xfrm>
          <a:prstGeom prst="rect">
            <a:avLst/>
          </a:prstGeo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10"/>
          </p:nvPr>
        </p:nvSpPr>
        <p:spPr>
          <a:xfrm>
            <a:off x="457200" y="6356350"/>
            <a:ext cx="2133600" cy="365125"/>
          </a:xfrm>
          <a:prstGeom prst="rect">
            <a:avLst/>
          </a:prstGeom>
        </p:spPr>
        <p:txBody>
          <a:bodyPr/>
          <a:lstStyle/>
          <a:p>
            <a:fld id="{98D64BEC-5999-C54E-AA21-799D3B584608}" type="datetimeFigureOut">
              <a:rPr lang="es-ES" smtClean="0"/>
              <a:pPr/>
              <a:t>29/9/17</a:t>
            </a:fld>
            <a:endParaRPr lang="es-ES_tradnl"/>
          </a:p>
        </p:txBody>
      </p:sp>
      <p:sp>
        <p:nvSpPr>
          <p:cNvPr id="5" name="Marcador de pie de página 4"/>
          <p:cNvSpPr>
            <a:spLocks noGrp="1"/>
          </p:cNvSpPr>
          <p:nvPr>
            <p:ph type="ftr" sz="quarter" idx="11"/>
          </p:nvPr>
        </p:nvSpPr>
        <p:spPr>
          <a:xfrm>
            <a:off x="3124200" y="6492875"/>
            <a:ext cx="2895600" cy="365125"/>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6553200" y="6356350"/>
            <a:ext cx="2133600" cy="365125"/>
          </a:xfrm>
          <a:prstGeom prst="rect">
            <a:avLst/>
          </a:prstGeom>
        </p:spPr>
        <p:txBody>
          <a:bodyPr/>
          <a:lstStyle/>
          <a:p>
            <a:fld id="{759EEC81-D707-A94A-9649-203AD152DE04}" type="slidenum">
              <a:rPr lang="es-ES_tradnl" smtClean="0"/>
              <a:pPr/>
              <a:t>‹Nr.›</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564956040"/>
      </p:ext>
    </p:extLst>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a:prstGeom prst="rect">
            <a:avLst/>
          </a:prstGeom>
        </p:spPr>
        <p:txBody>
          <a:bodyPr/>
          <a:lstStyle/>
          <a:p>
            <a:r>
              <a:rPr lang="es-ES_tradnl" smtClean="0"/>
              <a:t>Clic para editar título</a:t>
            </a:r>
            <a:endParaRPr lang="es-ES_tradnl"/>
          </a:p>
        </p:txBody>
      </p:sp>
      <p:sp>
        <p:nvSpPr>
          <p:cNvPr id="3" name="Subtítulo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lang="es-ES_tradnl"/>
          </a:p>
        </p:txBody>
      </p:sp>
      <p:sp>
        <p:nvSpPr>
          <p:cNvPr id="4" name="Marcador de fecha 3"/>
          <p:cNvSpPr>
            <a:spLocks noGrp="1"/>
          </p:cNvSpPr>
          <p:nvPr>
            <p:ph type="dt" sz="half" idx="10"/>
          </p:nvPr>
        </p:nvSpPr>
        <p:spPr>
          <a:xfrm>
            <a:off x="457200" y="6356350"/>
            <a:ext cx="2133600" cy="365125"/>
          </a:xfrm>
          <a:prstGeom prst="rect">
            <a:avLst/>
          </a:prstGeom>
        </p:spPr>
        <p:txBody>
          <a:bodyPr/>
          <a:lstStyle/>
          <a:p>
            <a:fld id="{7335CB51-D559-184D-8098-8C83CAB0B3C2}" type="datetimeFigureOut">
              <a:rPr lang="es-ES" smtClean="0"/>
              <a:pPr/>
              <a:t>29/9/17</a:t>
            </a:fld>
            <a:endParaRPr lang="es-ES_tradnl"/>
          </a:p>
        </p:txBody>
      </p:sp>
      <p:sp>
        <p:nvSpPr>
          <p:cNvPr id="5" name="Marcador de pie de página 4"/>
          <p:cNvSpPr>
            <a:spLocks noGrp="1"/>
          </p:cNvSpPr>
          <p:nvPr>
            <p:ph type="ftr" sz="quarter" idx="11"/>
          </p:nvPr>
        </p:nvSpPr>
        <p:spPr>
          <a:xfrm>
            <a:off x="3124200" y="6356350"/>
            <a:ext cx="2895600" cy="365125"/>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6553200" y="6356350"/>
            <a:ext cx="2133600" cy="365125"/>
          </a:xfrm>
          <a:prstGeom prst="rect">
            <a:avLst/>
          </a:prstGeom>
        </p:spPr>
        <p:txBody>
          <a:bodyPr/>
          <a:lstStyle/>
          <a:p>
            <a:fld id="{2E20B33B-A90F-6F4F-8E71-29ED56C336C5}" type="slidenum">
              <a:rPr lang="es-ES_tradnl" smtClean="0"/>
              <a:pPr/>
              <a:t>‹Nr.›</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138789911"/>
      </p:ext>
    </p:extLst>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p>
            <a:r>
              <a:rPr lang="es-ES_tradnl" smtClean="0"/>
              <a:t>Clic para editar título</a:t>
            </a:r>
            <a:endParaRPr lang="es-ES_tradnl"/>
          </a:p>
        </p:txBody>
      </p:sp>
      <p:sp>
        <p:nvSpPr>
          <p:cNvPr id="3" name="Marcador de contenido 2"/>
          <p:cNvSpPr>
            <a:spLocks noGrp="1"/>
          </p:cNvSpPr>
          <p:nvPr>
            <p:ph idx="1"/>
          </p:nvPr>
        </p:nvSpPr>
        <p:spPr>
          <a:xfrm>
            <a:off x="457200" y="1600200"/>
            <a:ext cx="8229600" cy="4525963"/>
          </a:xfrm>
          <a:prstGeom prst="rect">
            <a:avLst/>
          </a:prstGeom>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10"/>
          </p:nvPr>
        </p:nvSpPr>
        <p:spPr>
          <a:xfrm>
            <a:off x="457200" y="6356350"/>
            <a:ext cx="2133600" cy="365125"/>
          </a:xfrm>
          <a:prstGeom prst="rect">
            <a:avLst/>
          </a:prstGeom>
        </p:spPr>
        <p:txBody>
          <a:bodyPr/>
          <a:lstStyle/>
          <a:p>
            <a:fld id="{7335CB51-D559-184D-8098-8C83CAB0B3C2}" type="datetimeFigureOut">
              <a:rPr lang="es-ES" smtClean="0"/>
              <a:pPr/>
              <a:t>29/9/17</a:t>
            </a:fld>
            <a:endParaRPr lang="es-ES_tradnl"/>
          </a:p>
        </p:txBody>
      </p:sp>
      <p:sp>
        <p:nvSpPr>
          <p:cNvPr id="5" name="Marcador de pie de página 4"/>
          <p:cNvSpPr>
            <a:spLocks noGrp="1"/>
          </p:cNvSpPr>
          <p:nvPr>
            <p:ph type="ftr" sz="quarter" idx="11"/>
          </p:nvPr>
        </p:nvSpPr>
        <p:spPr>
          <a:xfrm>
            <a:off x="3124200" y="6356350"/>
            <a:ext cx="2895600" cy="365125"/>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6553200" y="6356350"/>
            <a:ext cx="2133600" cy="365125"/>
          </a:xfrm>
          <a:prstGeom prst="rect">
            <a:avLst/>
          </a:prstGeom>
        </p:spPr>
        <p:txBody>
          <a:bodyPr/>
          <a:lstStyle/>
          <a:p>
            <a:fld id="{2E20B33B-A90F-6F4F-8E71-29ED56C336C5}" type="slidenum">
              <a:rPr lang="es-ES_tradnl" smtClean="0"/>
              <a:pPr/>
              <a:t>‹Nr.›</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100149343"/>
      </p:ext>
    </p:extLst>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s-ES_tradnl" smtClean="0"/>
              <a:t>Clic para editar título</a:t>
            </a:r>
            <a:endParaRPr lang="es-ES_tradnl"/>
          </a:p>
        </p:txBody>
      </p:sp>
      <p:sp>
        <p:nvSpPr>
          <p:cNvPr id="3" name="Marcador de texto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sp>
        <p:nvSpPr>
          <p:cNvPr id="4" name="Marcador de fecha 3"/>
          <p:cNvSpPr>
            <a:spLocks noGrp="1"/>
          </p:cNvSpPr>
          <p:nvPr>
            <p:ph type="dt" sz="half" idx="10"/>
          </p:nvPr>
        </p:nvSpPr>
        <p:spPr>
          <a:xfrm>
            <a:off x="457200" y="6356350"/>
            <a:ext cx="2133600" cy="365125"/>
          </a:xfrm>
          <a:prstGeom prst="rect">
            <a:avLst/>
          </a:prstGeom>
        </p:spPr>
        <p:txBody>
          <a:bodyPr/>
          <a:lstStyle/>
          <a:p>
            <a:fld id="{7335CB51-D559-184D-8098-8C83CAB0B3C2}" type="datetimeFigureOut">
              <a:rPr lang="es-ES" smtClean="0"/>
              <a:pPr/>
              <a:t>29/9/17</a:t>
            </a:fld>
            <a:endParaRPr lang="es-ES_tradnl"/>
          </a:p>
        </p:txBody>
      </p:sp>
      <p:sp>
        <p:nvSpPr>
          <p:cNvPr id="5" name="Marcador de pie de página 4"/>
          <p:cNvSpPr>
            <a:spLocks noGrp="1"/>
          </p:cNvSpPr>
          <p:nvPr>
            <p:ph type="ftr" sz="quarter" idx="11"/>
          </p:nvPr>
        </p:nvSpPr>
        <p:spPr>
          <a:xfrm>
            <a:off x="3124200" y="6356350"/>
            <a:ext cx="2895600" cy="365125"/>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6553200" y="6356350"/>
            <a:ext cx="2133600" cy="365125"/>
          </a:xfrm>
          <a:prstGeom prst="rect">
            <a:avLst/>
          </a:prstGeom>
        </p:spPr>
        <p:txBody>
          <a:bodyPr/>
          <a:lstStyle/>
          <a:p>
            <a:fld id="{2E20B33B-A90F-6F4F-8E71-29ED56C336C5}" type="slidenum">
              <a:rPr lang="es-ES_tradnl" smtClean="0"/>
              <a:pPr/>
              <a:t>‹Nr.›</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567637427"/>
      </p:ext>
    </p:extLst>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p>
            <a:r>
              <a:rPr lang="es-ES_tradnl" smtClean="0"/>
              <a:t>Clic para editar título</a:t>
            </a:r>
            <a:endParaRPr lang="es-ES_tradnl"/>
          </a:p>
        </p:txBody>
      </p:sp>
      <p:sp>
        <p:nvSpPr>
          <p:cNvPr id="3" name="Marcador de contenido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contenido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5" name="Marcador de fecha 4"/>
          <p:cNvSpPr>
            <a:spLocks noGrp="1"/>
          </p:cNvSpPr>
          <p:nvPr>
            <p:ph type="dt" sz="half" idx="10"/>
          </p:nvPr>
        </p:nvSpPr>
        <p:spPr>
          <a:xfrm>
            <a:off x="457200" y="6356350"/>
            <a:ext cx="2133600" cy="365125"/>
          </a:xfrm>
          <a:prstGeom prst="rect">
            <a:avLst/>
          </a:prstGeom>
        </p:spPr>
        <p:txBody>
          <a:bodyPr/>
          <a:lstStyle/>
          <a:p>
            <a:fld id="{7335CB51-D559-184D-8098-8C83CAB0B3C2}" type="datetimeFigureOut">
              <a:rPr lang="es-ES" smtClean="0"/>
              <a:pPr/>
              <a:t>29/9/17</a:t>
            </a:fld>
            <a:endParaRPr lang="es-ES_tradnl"/>
          </a:p>
        </p:txBody>
      </p:sp>
      <p:sp>
        <p:nvSpPr>
          <p:cNvPr id="6" name="Marcador de pie de página 5"/>
          <p:cNvSpPr>
            <a:spLocks noGrp="1"/>
          </p:cNvSpPr>
          <p:nvPr>
            <p:ph type="ftr" sz="quarter" idx="11"/>
          </p:nvPr>
        </p:nvSpPr>
        <p:spPr>
          <a:xfrm>
            <a:off x="3124200" y="6356350"/>
            <a:ext cx="2895600" cy="365125"/>
          </a:xfrm>
          <a:prstGeom prst="rect">
            <a:avLst/>
          </a:prstGeom>
        </p:spPr>
        <p:txBody>
          <a:bodyPr/>
          <a:lstStyle/>
          <a:p>
            <a:endParaRPr lang="es-ES_tradnl"/>
          </a:p>
        </p:txBody>
      </p:sp>
      <p:sp>
        <p:nvSpPr>
          <p:cNvPr id="7" name="Marcador de número de diapositiva 6"/>
          <p:cNvSpPr>
            <a:spLocks noGrp="1"/>
          </p:cNvSpPr>
          <p:nvPr>
            <p:ph type="sldNum" sz="quarter" idx="12"/>
          </p:nvPr>
        </p:nvSpPr>
        <p:spPr>
          <a:xfrm>
            <a:off x="6553200" y="6356350"/>
            <a:ext cx="2133600" cy="365125"/>
          </a:xfrm>
          <a:prstGeom prst="rect">
            <a:avLst/>
          </a:prstGeom>
        </p:spPr>
        <p:txBody>
          <a:bodyPr/>
          <a:lstStyle/>
          <a:p>
            <a:fld id="{2E20B33B-A90F-6F4F-8E71-29ED56C336C5}" type="slidenum">
              <a:rPr lang="es-ES_tradnl" smtClean="0"/>
              <a:pPr/>
              <a:t>‹Nr.›</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695656757"/>
      </p:ext>
    </p:extLst>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lvl1pPr>
              <a:defRPr/>
            </a:lvl1pPr>
          </a:lstStyle>
          <a:p>
            <a:r>
              <a:rPr lang="es-ES_tradnl" smtClean="0"/>
              <a:t>Clic para editar título</a:t>
            </a:r>
            <a:endParaRPr lang="es-ES_tradnl"/>
          </a:p>
        </p:txBody>
      </p:sp>
      <p:sp>
        <p:nvSpPr>
          <p:cNvPr id="3" name="Marcador de texto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Marcador de contenido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5" name="Marcador de texto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6" name="Marcador de contenido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7" name="Marcador de fecha 6"/>
          <p:cNvSpPr>
            <a:spLocks noGrp="1"/>
          </p:cNvSpPr>
          <p:nvPr>
            <p:ph type="dt" sz="half" idx="10"/>
          </p:nvPr>
        </p:nvSpPr>
        <p:spPr>
          <a:xfrm>
            <a:off x="457200" y="6356350"/>
            <a:ext cx="2133600" cy="365125"/>
          </a:xfrm>
          <a:prstGeom prst="rect">
            <a:avLst/>
          </a:prstGeom>
        </p:spPr>
        <p:txBody>
          <a:bodyPr/>
          <a:lstStyle/>
          <a:p>
            <a:fld id="{7335CB51-D559-184D-8098-8C83CAB0B3C2}" type="datetimeFigureOut">
              <a:rPr lang="es-ES" smtClean="0"/>
              <a:pPr/>
              <a:t>29/9/17</a:t>
            </a:fld>
            <a:endParaRPr lang="es-ES_tradnl"/>
          </a:p>
        </p:txBody>
      </p:sp>
      <p:sp>
        <p:nvSpPr>
          <p:cNvPr id="8" name="Marcador de pie de página 7"/>
          <p:cNvSpPr>
            <a:spLocks noGrp="1"/>
          </p:cNvSpPr>
          <p:nvPr>
            <p:ph type="ftr" sz="quarter" idx="11"/>
          </p:nvPr>
        </p:nvSpPr>
        <p:spPr>
          <a:xfrm>
            <a:off x="3124200" y="6356350"/>
            <a:ext cx="2895600" cy="365125"/>
          </a:xfrm>
          <a:prstGeom prst="rect">
            <a:avLst/>
          </a:prstGeom>
        </p:spPr>
        <p:txBody>
          <a:bodyPr/>
          <a:lstStyle/>
          <a:p>
            <a:endParaRPr lang="es-ES_tradnl"/>
          </a:p>
        </p:txBody>
      </p:sp>
      <p:sp>
        <p:nvSpPr>
          <p:cNvPr id="9" name="Marcador de número de diapositiva 8"/>
          <p:cNvSpPr>
            <a:spLocks noGrp="1"/>
          </p:cNvSpPr>
          <p:nvPr>
            <p:ph type="sldNum" sz="quarter" idx="12"/>
          </p:nvPr>
        </p:nvSpPr>
        <p:spPr>
          <a:xfrm>
            <a:off x="6553200" y="6356350"/>
            <a:ext cx="2133600" cy="365125"/>
          </a:xfrm>
          <a:prstGeom prst="rect">
            <a:avLst/>
          </a:prstGeom>
        </p:spPr>
        <p:txBody>
          <a:bodyPr/>
          <a:lstStyle/>
          <a:p>
            <a:fld id="{2E20B33B-A90F-6F4F-8E71-29ED56C336C5}" type="slidenum">
              <a:rPr lang="es-ES_tradnl" smtClean="0"/>
              <a:pPr/>
              <a:t>‹Nr.›</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542556229"/>
      </p:ext>
    </p:extLst>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p>
            <a:r>
              <a:rPr lang="es-ES_tradnl" smtClean="0"/>
              <a:t>Clic para editar título</a:t>
            </a:r>
            <a:endParaRPr lang="es-ES_tradnl"/>
          </a:p>
        </p:txBody>
      </p:sp>
      <p:sp>
        <p:nvSpPr>
          <p:cNvPr id="3" name="Marcador de fecha 2"/>
          <p:cNvSpPr>
            <a:spLocks noGrp="1"/>
          </p:cNvSpPr>
          <p:nvPr>
            <p:ph type="dt" sz="half" idx="10"/>
          </p:nvPr>
        </p:nvSpPr>
        <p:spPr>
          <a:xfrm>
            <a:off x="457200" y="6356350"/>
            <a:ext cx="2133600" cy="365125"/>
          </a:xfrm>
          <a:prstGeom prst="rect">
            <a:avLst/>
          </a:prstGeom>
        </p:spPr>
        <p:txBody>
          <a:bodyPr/>
          <a:lstStyle/>
          <a:p>
            <a:fld id="{7335CB51-D559-184D-8098-8C83CAB0B3C2}" type="datetimeFigureOut">
              <a:rPr lang="es-ES" smtClean="0"/>
              <a:pPr/>
              <a:t>29/9/17</a:t>
            </a:fld>
            <a:endParaRPr lang="es-ES_tradnl"/>
          </a:p>
        </p:txBody>
      </p:sp>
      <p:sp>
        <p:nvSpPr>
          <p:cNvPr id="4" name="Marcador de pie de página 3"/>
          <p:cNvSpPr>
            <a:spLocks noGrp="1"/>
          </p:cNvSpPr>
          <p:nvPr>
            <p:ph type="ftr" sz="quarter" idx="11"/>
          </p:nvPr>
        </p:nvSpPr>
        <p:spPr>
          <a:xfrm>
            <a:off x="3124200" y="6356350"/>
            <a:ext cx="2895600" cy="365125"/>
          </a:xfrm>
          <a:prstGeom prst="rect">
            <a:avLst/>
          </a:prstGeom>
        </p:spPr>
        <p:txBody>
          <a:bodyPr/>
          <a:lstStyle/>
          <a:p>
            <a:endParaRPr lang="es-ES_tradnl"/>
          </a:p>
        </p:txBody>
      </p:sp>
      <p:sp>
        <p:nvSpPr>
          <p:cNvPr id="5" name="Marcador de número de diapositiva 4"/>
          <p:cNvSpPr>
            <a:spLocks noGrp="1"/>
          </p:cNvSpPr>
          <p:nvPr>
            <p:ph type="sldNum" sz="quarter" idx="12"/>
          </p:nvPr>
        </p:nvSpPr>
        <p:spPr>
          <a:xfrm>
            <a:off x="6553200" y="6356350"/>
            <a:ext cx="2133600" cy="365125"/>
          </a:xfrm>
          <a:prstGeom prst="rect">
            <a:avLst/>
          </a:prstGeom>
        </p:spPr>
        <p:txBody>
          <a:bodyPr/>
          <a:lstStyle/>
          <a:p>
            <a:fld id="{2E20B33B-A90F-6F4F-8E71-29ED56C336C5}" type="slidenum">
              <a:rPr lang="es-ES_tradnl" smtClean="0"/>
              <a:pPr/>
              <a:t>‹Nr.›</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686734103"/>
      </p:ext>
    </p:extLst>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En blanco">
    <p:spTree>
      <p:nvGrpSpPr>
        <p:cNvPr id="1" name=""/>
        <p:cNvGrpSpPr/>
        <p:nvPr/>
      </p:nvGrpSpPr>
      <p:grpSpPr>
        <a:xfrm>
          <a:off x="0" y="0"/>
          <a:ext cx="0" cy="0"/>
          <a:chOff x="0" y="0"/>
          <a:chExt cx="0" cy="0"/>
        </a:xfrm>
      </p:grpSpPr>
      <p:sp>
        <p:nvSpPr>
          <p:cNvPr id="3" name="Marcador de pie de página 2"/>
          <p:cNvSpPr>
            <a:spLocks noGrp="1"/>
          </p:cNvSpPr>
          <p:nvPr>
            <p:ph type="ftr" sz="quarter" idx="11"/>
          </p:nvPr>
        </p:nvSpPr>
        <p:spPr>
          <a:xfrm>
            <a:off x="3124200" y="6356350"/>
            <a:ext cx="2895600" cy="365125"/>
          </a:xfrm>
          <a:prstGeom prst="rect">
            <a:avLst/>
          </a:prstGeom>
        </p:spPr>
        <p:txBody>
          <a:bodyPr/>
          <a:lstStyle/>
          <a:p>
            <a:endParaRPr lang="es-ES_tradnl"/>
          </a:p>
        </p:txBody>
      </p:sp>
      <p:sp>
        <p:nvSpPr>
          <p:cNvPr id="4" name="Marcador de número de diapositiva 3"/>
          <p:cNvSpPr>
            <a:spLocks noGrp="1"/>
          </p:cNvSpPr>
          <p:nvPr>
            <p:ph type="sldNum" sz="quarter" idx="12"/>
          </p:nvPr>
        </p:nvSpPr>
        <p:spPr>
          <a:xfrm>
            <a:off x="6553200" y="6356350"/>
            <a:ext cx="2133600" cy="365125"/>
          </a:xfrm>
          <a:prstGeom prst="rect">
            <a:avLst/>
          </a:prstGeom>
        </p:spPr>
        <p:txBody>
          <a:bodyPr/>
          <a:lstStyle/>
          <a:p>
            <a:fld id="{2E20B33B-A90F-6F4F-8E71-29ED56C336C5}" type="slidenum">
              <a:rPr lang="es-ES_tradnl" smtClean="0"/>
              <a:pPr/>
              <a:t>‹Nr.›</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013482640"/>
      </p:ext>
    </p:extLst>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a:prstGeom prst="rect">
            <a:avLst/>
          </a:prstGeom>
        </p:spPr>
        <p:txBody>
          <a:bodyPr anchor="b"/>
          <a:lstStyle>
            <a:lvl1pPr algn="l">
              <a:defRPr sz="2000" b="1"/>
            </a:lvl1pPr>
          </a:lstStyle>
          <a:p>
            <a:r>
              <a:rPr lang="es-ES_tradnl" smtClean="0"/>
              <a:t>Clic para editar título</a:t>
            </a:r>
            <a:endParaRPr lang="es-ES_tradnl"/>
          </a:p>
        </p:txBody>
      </p:sp>
      <p:sp>
        <p:nvSpPr>
          <p:cNvPr id="3" name="Marcador de contenido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texto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a:xfrm>
            <a:off x="457200" y="6356350"/>
            <a:ext cx="2133600" cy="365125"/>
          </a:xfrm>
          <a:prstGeom prst="rect">
            <a:avLst/>
          </a:prstGeom>
        </p:spPr>
        <p:txBody>
          <a:bodyPr/>
          <a:lstStyle/>
          <a:p>
            <a:fld id="{7335CB51-D559-184D-8098-8C83CAB0B3C2}" type="datetimeFigureOut">
              <a:rPr lang="es-ES" smtClean="0"/>
              <a:pPr/>
              <a:t>29/9/17</a:t>
            </a:fld>
            <a:endParaRPr lang="es-ES_tradnl"/>
          </a:p>
        </p:txBody>
      </p:sp>
      <p:sp>
        <p:nvSpPr>
          <p:cNvPr id="6" name="Marcador de pie de página 5"/>
          <p:cNvSpPr>
            <a:spLocks noGrp="1"/>
          </p:cNvSpPr>
          <p:nvPr>
            <p:ph type="ftr" sz="quarter" idx="11"/>
          </p:nvPr>
        </p:nvSpPr>
        <p:spPr>
          <a:xfrm>
            <a:off x="3124200" y="6356350"/>
            <a:ext cx="2895600" cy="365125"/>
          </a:xfrm>
          <a:prstGeom prst="rect">
            <a:avLst/>
          </a:prstGeom>
        </p:spPr>
        <p:txBody>
          <a:bodyPr/>
          <a:lstStyle/>
          <a:p>
            <a:endParaRPr lang="es-ES_tradnl"/>
          </a:p>
        </p:txBody>
      </p:sp>
      <p:sp>
        <p:nvSpPr>
          <p:cNvPr id="7" name="Marcador de número de diapositiva 6"/>
          <p:cNvSpPr>
            <a:spLocks noGrp="1"/>
          </p:cNvSpPr>
          <p:nvPr>
            <p:ph type="sldNum" sz="quarter" idx="12"/>
          </p:nvPr>
        </p:nvSpPr>
        <p:spPr>
          <a:xfrm>
            <a:off x="6553200" y="6356350"/>
            <a:ext cx="2133600" cy="365125"/>
          </a:xfrm>
          <a:prstGeom prst="rect">
            <a:avLst/>
          </a:prstGeom>
        </p:spPr>
        <p:txBody>
          <a:bodyPr/>
          <a:lstStyle/>
          <a:p>
            <a:fld id="{2E20B33B-A90F-6F4F-8E71-29ED56C336C5}" type="slidenum">
              <a:rPr lang="es-ES_tradnl" smtClean="0"/>
              <a:pPr/>
              <a:t>‹Nr.›</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54696116"/>
      </p:ext>
    </p:extLst>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s-ES_tradnl" smtClean="0"/>
              <a:t>Clic para editar título</a:t>
            </a:r>
            <a:endParaRPr lang="es-ES_tradnl"/>
          </a:p>
        </p:txBody>
      </p:sp>
      <p:sp>
        <p:nvSpPr>
          <p:cNvPr id="3" name="Marcador de posición de imagen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_tradnl"/>
          </a:p>
        </p:txBody>
      </p:sp>
      <p:sp>
        <p:nvSpPr>
          <p:cNvPr id="4" name="Marcador de texto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a:xfrm>
            <a:off x="457200" y="6356350"/>
            <a:ext cx="2133600" cy="365125"/>
          </a:xfrm>
          <a:prstGeom prst="rect">
            <a:avLst/>
          </a:prstGeom>
        </p:spPr>
        <p:txBody>
          <a:bodyPr/>
          <a:lstStyle/>
          <a:p>
            <a:fld id="{7335CB51-D559-184D-8098-8C83CAB0B3C2}" type="datetimeFigureOut">
              <a:rPr lang="es-ES" smtClean="0"/>
              <a:pPr/>
              <a:t>29/9/17</a:t>
            </a:fld>
            <a:endParaRPr lang="es-ES_tradnl"/>
          </a:p>
        </p:txBody>
      </p:sp>
      <p:sp>
        <p:nvSpPr>
          <p:cNvPr id="6" name="Marcador de pie de página 5"/>
          <p:cNvSpPr>
            <a:spLocks noGrp="1"/>
          </p:cNvSpPr>
          <p:nvPr>
            <p:ph type="ftr" sz="quarter" idx="11"/>
          </p:nvPr>
        </p:nvSpPr>
        <p:spPr>
          <a:xfrm>
            <a:off x="3124200" y="6356350"/>
            <a:ext cx="2895600" cy="365125"/>
          </a:xfrm>
          <a:prstGeom prst="rect">
            <a:avLst/>
          </a:prstGeom>
        </p:spPr>
        <p:txBody>
          <a:bodyPr/>
          <a:lstStyle/>
          <a:p>
            <a:endParaRPr lang="es-ES_tradnl"/>
          </a:p>
        </p:txBody>
      </p:sp>
      <p:sp>
        <p:nvSpPr>
          <p:cNvPr id="7" name="Marcador de número de diapositiva 6"/>
          <p:cNvSpPr>
            <a:spLocks noGrp="1"/>
          </p:cNvSpPr>
          <p:nvPr>
            <p:ph type="sldNum" sz="quarter" idx="12"/>
          </p:nvPr>
        </p:nvSpPr>
        <p:spPr>
          <a:xfrm>
            <a:off x="6553200" y="6356350"/>
            <a:ext cx="2133600" cy="365125"/>
          </a:xfrm>
          <a:prstGeom prst="rect">
            <a:avLst/>
          </a:prstGeom>
        </p:spPr>
        <p:txBody>
          <a:bodyPr/>
          <a:lstStyle/>
          <a:p>
            <a:fld id="{2E20B33B-A90F-6F4F-8E71-29ED56C336C5}" type="slidenum">
              <a:rPr lang="es-ES_tradnl" smtClean="0"/>
              <a:pPr/>
              <a:t>‹Nr.›</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531013258"/>
      </p:ext>
    </p:extLst>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p>
            <a:r>
              <a:rPr lang="es-ES_tradnl" smtClean="0"/>
              <a:t>Clic para editar título</a:t>
            </a:r>
            <a:endParaRPr lang="es-ES_tradnl"/>
          </a:p>
        </p:txBody>
      </p:sp>
      <p:sp>
        <p:nvSpPr>
          <p:cNvPr id="3" name="Marcador de texto vertical 2"/>
          <p:cNvSpPr>
            <a:spLocks noGrp="1"/>
          </p:cNvSpPr>
          <p:nvPr>
            <p:ph type="body" orient="vert" idx="1"/>
          </p:nvPr>
        </p:nvSpPr>
        <p:spPr>
          <a:xfrm>
            <a:off x="457200" y="1600200"/>
            <a:ext cx="8229600" cy="4525963"/>
          </a:xfrm>
          <a:prstGeom prst="rect">
            <a:avLst/>
          </a:prstGeo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10"/>
          </p:nvPr>
        </p:nvSpPr>
        <p:spPr>
          <a:xfrm>
            <a:off x="457200" y="6356350"/>
            <a:ext cx="2133600" cy="365125"/>
          </a:xfrm>
          <a:prstGeom prst="rect">
            <a:avLst/>
          </a:prstGeom>
        </p:spPr>
        <p:txBody>
          <a:bodyPr/>
          <a:lstStyle/>
          <a:p>
            <a:fld id="{7335CB51-D559-184D-8098-8C83CAB0B3C2}" type="datetimeFigureOut">
              <a:rPr lang="es-ES" smtClean="0"/>
              <a:pPr/>
              <a:t>29/9/17</a:t>
            </a:fld>
            <a:endParaRPr lang="es-ES_tradnl"/>
          </a:p>
        </p:txBody>
      </p:sp>
      <p:sp>
        <p:nvSpPr>
          <p:cNvPr id="5" name="Marcador de pie de página 4"/>
          <p:cNvSpPr>
            <a:spLocks noGrp="1"/>
          </p:cNvSpPr>
          <p:nvPr>
            <p:ph type="ftr" sz="quarter" idx="11"/>
          </p:nvPr>
        </p:nvSpPr>
        <p:spPr>
          <a:xfrm>
            <a:off x="3124200" y="6356350"/>
            <a:ext cx="2895600" cy="365125"/>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6553200" y="6356350"/>
            <a:ext cx="2133600" cy="365125"/>
          </a:xfrm>
          <a:prstGeom prst="rect">
            <a:avLst/>
          </a:prstGeom>
        </p:spPr>
        <p:txBody>
          <a:bodyPr/>
          <a:lstStyle/>
          <a:p>
            <a:fld id="{2E20B33B-A90F-6F4F-8E71-29ED56C336C5}" type="slidenum">
              <a:rPr lang="es-ES_tradnl" smtClean="0"/>
              <a:pPr/>
              <a:t>‹Nr.›</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944198232"/>
      </p:ext>
    </p:extLst>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a:prstGeom prst="rect">
            <a:avLst/>
          </a:prstGeom>
        </p:spPr>
        <p:txBody>
          <a:bodyPr vert="eaVert"/>
          <a:lstStyle/>
          <a:p>
            <a:r>
              <a:rPr lang="es-ES_tradnl" smtClean="0"/>
              <a:t>Clic para editar título</a:t>
            </a:r>
            <a:endParaRPr lang="es-ES_tradnl"/>
          </a:p>
        </p:txBody>
      </p:sp>
      <p:sp>
        <p:nvSpPr>
          <p:cNvPr id="3" name="Marcador de texto vertical 2"/>
          <p:cNvSpPr>
            <a:spLocks noGrp="1"/>
          </p:cNvSpPr>
          <p:nvPr>
            <p:ph type="body" orient="vert" idx="1"/>
          </p:nvPr>
        </p:nvSpPr>
        <p:spPr>
          <a:xfrm>
            <a:off x="457200" y="274638"/>
            <a:ext cx="6019800" cy="5851525"/>
          </a:xfrm>
          <a:prstGeom prst="rect">
            <a:avLst/>
          </a:prstGeo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10"/>
          </p:nvPr>
        </p:nvSpPr>
        <p:spPr>
          <a:xfrm>
            <a:off x="457200" y="6356350"/>
            <a:ext cx="2133600" cy="365125"/>
          </a:xfrm>
          <a:prstGeom prst="rect">
            <a:avLst/>
          </a:prstGeom>
        </p:spPr>
        <p:txBody>
          <a:bodyPr/>
          <a:lstStyle/>
          <a:p>
            <a:fld id="{7335CB51-D559-184D-8098-8C83CAB0B3C2}" type="datetimeFigureOut">
              <a:rPr lang="es-ES" smtClean="0"/>
              <a:pPr/>
              <a:t>29/9/17</a:t>
            </a:fld>
            <a:endParaRPr lang="es-ES_tradnl"/>
          </a:p>
        </p:txBody>
      </p:sp>
      <p:sp>
        <p:nvSpPr>
          <p:cNvPr id="5" name="Marcador de pie de página 4"/>
          <p:cNvSpPr>
            <a:spLocks noGrp="1"/>
          </p:cNvSpPr>
          <p:nvPr>
            <p:ph type="ftr" sz="quarter" idx="11"/>
          </p:nvPr>
        </p:nvSpPr>
        <p:spPr>
          <a:xfrm>
            <a:off x="3124200" y="6356350"/>
            <a:ext cx="2895600" cy="365125"/>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6553200" y="6356350"/>
            <a:ext cx="2133600" cy="365125"/>
          </a:xfrm>
          <a:prstGeom prst="rect">
            <a:avLst/>
          </a:prstGeom>
        </p:spPr>
        <p:txBody>
          <a:bodyPr/>
          <a:lstStyle/>
          <a:p>
            <a:fld id="{2E20B33B-A90F-6F4F-8E71-29ED56C336C5}" type="slidenum">
              <a:rPr lang="es-ES_tradnl" smtClean="0"/>
              <a:pPr/>
              <a:t>‹Nr.›</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334830904"/>
      </p:ext>
    </p:extLst>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es-ES_tradnl" smtClean="0"/>
              <a:t>Clic para editar título</a:t>
            </a:r>
            <a:endParaRPr lang="es-ES_tradnl"/>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lang="es-ES_tradnl"/>
          </a:p>
        </p:txBody>
      </p:sp>
      <p:sp>
        <p:nvSpPr>
          <p:cNvPr id="4" name="Marcador de fecha 3"/>
          <p:cNvSpPr>
            <a:spLocks noGrp="1"/>
          </p:cNvSpPr>
          <p:nvPr>
            <p:ph type="dt" sz="half" idx="10"/>
          </p:nvPr>
        </p:nvSpPr>
        <p:spPr/>
        <p:txBody>
          <a:bodyPr/>
          <a:lstStyle/>
          <a:p>
            <a:fld id="{B410C0FA-89FF-FE43-BE38-41723CDE35A4}" type="datetimeFigureOut">
              <a:rPr lang="es-ES" smtClean="0"/>
              <a:pPr/>
              <a:t>29/9/17</a:t>
            </a:fld>
            <a:endParaRPr lang="es-ES_tradnl"/>
          </a:p>
        </p:txBody>
      </p:sp>
      <p:sp>
        <p:nvSpPr>
          <p:cNvPr id="5" name="Marcador de pie de página 4"/>
          <p:cNvSpPr>
            <a:spLocks noGrp="1"/>
          </p:cNvSpPr>
          <p:nvPr>
            <p:ph type="ftr" sz="quarter" idx="11"/>
          </p:nvPr>
        </p:nvSpPr>
        <p:spPr/>
        <p:txBody>
          <a:bodyPr/>
          <a:lstStyle/>
          <a:p>
            <a:endParaRPr lang="es-ES_tradnl"/>
          </a:p>
        </p:txBody>
      </p:sp>
      <p:sp>
        <p:nvSpPr>
          <p:cNvPr id="6" name="Marcador de número de diapositiva 5"/>
          <p:cNvSpPr>
            <a:spLocks noGrp="1"/>
          </p:cNvSpPr>
          <p:nvPr>
            <p:ph type="sldNum" sz="quarter" idx="12"/>
          </p:nvPr>
        </p:nvSpPr>
        <p:spPr/>
        <p:txBody>
          <a:bodyPr/>
          <a:lstStyle/>
          <a:p>
            <a:fld id="{106DC548-14D3-064C-9F31-2878547A2AD6}" type="slidenum">
              <a:rPr lang="es-ES_tradnl" smtClean="0"/>
              <a:pPr/>
              <a:t>‹Nr.›</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090759238"/>
      </p:ext>
    </p:extLst>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_tradnl"/>
          </a:p>
        </p:txBody>
      </p:sp>
      <p:sp>
        <p:nvSpPr>
          <p:cNvPr id="3" name="Marcador de contenido 2"/>
          <p:cNvSpPr>
            <a:spLocks noGrp="1"/>
          </p:cNvSpPr>
          <p:nvPr>
            <p:ph idx="1"/>
          </p:nvPr>
        </p:nvSpPr>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10"/>
          </p:nvPr>
        </p:nvSpPr>
        <p:spPr/>
        <p:txBody>
          <a:bodyPr/>
          <a:lstStyle/>
          <a:p>
            <a:fld id="{B410C0FA-89FF-FE43-BE38-41723CDE35A4}" type="datetimeFigureOut">
              <a:rPr lang="es-ES" smtClean="0"/>
              <a:pPr/>
              <a:t>29/9/17</a:t>
            </a:fld>
            <a:endParaRPr lang="es-ES_tradnl"/>
          </a:p>
        </p:txBody>
      </p:sp>
      <p:sp>
        <p:nvSpPr>
          <p:cNvPr id="5" name="Marcador de pie de página 4"/>
          <p:cNvSpPr>
            <a:spLocks noGrp="1"/>
          </p:cNvSpPr>
          <p:nvPr>
            <p:ph type="ftr" sz="quarter" idx="11"/>
          </p:nvPr>
        </p:nvSpPr>
        <p:spPr/>
        <p:txBody>
          <a:bodyPr/>
          <a:lstStyle/>
          <a:p>
            <a:endParaRPr lang="es-ES_tradnl"/>
          </a:p>
        </p:txBody>
      </p:sp>
      <p:sp>
        <p:nvSpPr>
          <p:cNvPr id="6" name="Marcador de número de diapositiva 5"/>
          <p:cNvSpPr>
            <a:spLocks noGrp="1"/>
          </p:cNvSpPr>
          <p:nvPr>
            <p:ph type="sldNum" sz="quarter" idx="12"/>
          </p:nvPr>
        </p:nvSpPr>
        <p:spPr/>
        <p:txBody>
          <a:bodyPr/>
          <a:lstStyle/>
          <a:p>
            <a:fld id="{106DC548-14D3-064C-9F31-2878547A2AD6}" type="slidenum">
              <a:rPr lang="es-ES_tradnl" smtClean="0"/>
              <a:pPr/>
              <a:t>‹Nr.›</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135648563"/>
      </p:ext>
    </p:extLst>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smtClean="0"/>
              <a:t>Clic para editar título</a:t>
            </a:r>
            <a:endParaRPr lang="es-ES_tradnl"/>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sp>
        <p:nvSpPr>
          <p:cNvPr id="4" name="Marcador de fecha 3"/>
          <p:cNvSpPr>
            <a:spLocks noGrp="1"/>
          </p:cNvSpPr>
          <p:nvPr>
            <p:ph type="dt" sz="half" idx="10"/>
          </p:nvPr>
        </p:nvSpPr>
        <p:spPr/>
        <p:txBody>
          <a:bodyPr/>
          <a:lstStyle/>
          <a:p>
            <a:fld id="{B410C0FA-89FF-FE43-BE38-41723CDE35A4}" type="datetimeFigureOut">
              <a:rPr lang="es-ES" smtClean="0"/>
              <a:pPr/>
              <a:t>29/9/17</a:t>
            </a:fld>
            <a:endParaRPr lang="es-ES_tradnl"/>
          </a:p>
        </p:txBody>
      </p:sp>
      <p:sp>
        <p:nvSpPr>
          <p:cNvPr id="5" name="Marcador de pie de página 4"/>
          <p:cNvSpPr>
            <a:spLocks noGrp="1"/>
          </p:cNvSpPr>
          <p:nvPr>
            <p:ph type="ftr" sz="quarter" idx="11"/>
          </p:nvPr>
        </p:nvSpPr>
        <p:spPr/>
        <p:txBody>
          <a:bodyPr/>
          <a:lstStyle/>
          <a:p>
            <a:endParaRPr lang="es-ES_tradnl"/>
          </a:p>
        </p:txBody>
      </p:sp>
      <p:sp>
        <p:nvSpPr>
          <p:cNvPr id="6" name="Marcador de número de diapositiva 5"/>
          <p:cNvSpPr>
            <a:spLocks noGrp="1"/>
          </p:cNvSpPr>
          <p:nvPr>
            <p:ph type="sldNum" sz="quarter" idx="12"/>
          </p:nvPr>
        </p:nvSpPr>
        <p:spPr/>
        <p:txBody>
          <a:bodyPr/>
          <a:lstStyle/>
          <a:p>
            <a:fld id="{106DC548-14D3-064C-9F31-2878547A2AD6}" type="slidenum">
              <a:rPr lang="es-ES_tradnl" smtClean="0"/>
              <a:pPr/>
              <a:t>‹Nr.›</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851741234"/>
      </p:ext>
    </p:extLst>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_tradnl"/>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5" name="Marcador de fecha 4"/>
          <p:cNvSpPr>
            <a:spLocks noGrp="1"/>
          </p:cNvSpPr>
          <p:nvPr>
            <p:ph type="dt" sz="half" idx="10"/>
          </p:nvPr>
        </p:nvSpPr>
        <p:spPr/>
        <p:txBody>
          <a:bodyPr/>
          <a:lstStyle/>
          <a:p>
            <a:fld id="{B410C0FA-89FF-FE43-BE38-41723CDE35A4}" type="datetimeFigureOut">
              <a:rPr lang="es-ES" smtClean="0"/>
              <a:pPr/>
              <a:t>29/9/17</a:t>
            </a:fld>
            <a:endParaRPr lang="es-ES_tradnl"/>
          </a:p>
        </p:txBody>
      </p:sp>
      <p:sp>
        <p:nvSpPr>
          <p:cNvPr id="6" name="Marcador de pie de página 5"/>
          <p:cNvSpPr>
            <a:spLocks noGrp="1"/>
          </p:cNvSpPr>
          <p:nvPr>
            <p:ph type="ftr" sz="quarter" idx="11"/>
          </p:nvPr>
        </p:nvSpPr>
        <p:spPr/>
        <p:txBody>
          <a:bodyPr/>
          <a:lstStyle/>
          <a:p>
            <a:endParaRPr lang="es-ES_tradnl"/>
          </a:p>
        </p:txBody>
      </p:sp>
      <p:sp>
        <p:nvSpPr>
          <p:cNvPr id="7" name="Marcador de número de diapositiva 6"/>
          <p:cNvSpPr>
            <a:spLocks noGrp="1"/>
          </p:cNvSpPr>
          <p:nvPr>
            <p:ph type="sldNum" sz="quarter" idx="12"/>
          </p:nvPr>
        </p:nvSpPr>
        <p:spPr/>
        <p:txBody>
          <a:bodyPr/>
          <a:lstStyle/>
          <a:p>
            <a:fld id="{106DC548-14D3-064C-9F31-2878547A2AD6}" type="slidenum">
              <a:rPr lang="es-ES_tradnl" smtClean="0"/>
              <a:pPr/>
              <a:t>‹Nr.›</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651271494"/>
      </p:ext>
    </p:extLst>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smtClean="0"/>
              <a:t>Clic para editar título</a:t>
            </a:r>
            <a:endParaRPr lang="es-ES_tradnl"/>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7" name="Marcador de fecha 6"/>
          <p:cNvSpPr>
            <a:spLocks noGrp="1"/>
          </p:cNvSpPr>
          <p:nvPr>
            <p:ph type="dt" sz="half" idx="10"/>
          </p:nvPr>
        </p:nvSpPr>
        <p:spPr/>
        <p:txBody>
          <a:bodyPr/>
          <a:lstStyle/>
          <a:p>
            <a:fld id="{B410C0FA-89FF-FE43-BE38-41723CDE35A4}" type="datetimeFigureOut">
              <a:rPr lang="es-ES" smtClean="0"/>
              <a:pPr/>
              <a:t>29/9/17</a:t>
            </a:fld>
            <a:endParaRPr lang="es-ES_tradnl"/>
          </a:p>
        </p:txBody>
      </p:sp>
      <p:sp>
        <p:nvSpPr>
          <p:cNvPr id="8" name="Marcador de pie de página 7"/>
          <p:cNvSpPr>
            <a:spLocks noGrp="1"/>
          </p:cNvSpPr>
          <p:nvPr>
            <p:ph type="ftr" sz="quarter" idx="11"/>
          </p:nvPr>
        </p:nvSpPr>
        <p:spPr/>
        <p:txBody>
          <a:bodyPr/>
          <a:lstStyle/>
          <a:p>
            <a:endParaRPr lang="es-ES_tradnl"/>
          </a:p>
        </p:txBody>
      </p:sp>
      <p:sp>
        <p:nvSpPr>
          <p:cNvPr id="9" name="Marcador de número de diapositiva 8"/>
          <p:cNvSpPr>
            <a:spLocks noGrp="1"/>
          </p:cNvSpPr>
          <p:nvPr>
            <p:ph type="sldNum" sz="quarter" idx="12"/>
          </p:nvPr>
        </p:nvSpPr>
        <p:spPr/>
        <p:txBody>
          <a:bodyPr/>
          <a:lstStyle/>
          <a:p>
            <a:fld id="{106DC548-14D3-064C-9F31-2878547A2AD6}" type="slidenum">
              <a:rPr lang="es-ES_tradnl" smtClean="0"/>
              <a:pPr/>
              <a:t>‹Nr.›</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004213884"/>
      </p:ext>
    </p:extLst>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_tradnl"/>
          </a:p>
        </p:txBody>
      </p:sp>
      <p:sp>
        <p:nvSpPr>
          <p:cNvPr id="3" name="Marcador de fecha 2"/>
          <p:cNvSpPr>
            <a:spLocks noGrp="1"/>
          </p:cNvSpPr>
          <p:nvPr>
            <p:ph type="dt" sz="half" idx="10"/>
          </p:nvPr>
        </p:nvSpPr>
        <p:spPr/>
        <p:txBody>
          <a:bodyPr/>
          <a:lstStyle/>
          <a:p>
            <a:fld id="{B410C0FA-89FF-FE43-BE38-41723CDE35A4}" type="datetimeFigureOut">
              <a:rPr lang="es-ES" smtClean="0"/>
              <a:pPr/>
              <a:t>29/9/17</a:t>
            </a:fld>
            <a:endParaRPr lang="es-ES_tradnl"/>
          </a:p>
        </p:txBody>
      </p:sp>
      <p:sp>
        <p:nvSpPr>
          <p:cNvPr id="4" name="Marcador de pie de página 3"/>
          <p:cNvSpPr>
            <a:spLocks noGrp="1"/>
          </p:cNvSpPr>
          <p:nvPr>
            <p:ph type="ftr" sz="quarter" idx="11"/>
          </p:nvPr>
        </p:nvSpPr>
        <p:spPr/>
        <p:txBody>
          <a:bodyPr/>
          <a:lstStyle/>
          <a:p>
            <a:endParaRPr lang="es-ES_tradnl"/>
          </a:p>
        </p:txBody>
      </p:sp>
      <p:sp>
        <p:nvSpPr>
          <p:cNvPr id="5" name="Marcador de número de diapositiva 4"/>
          <p:cNvSpPr>
            <a:spLocks noGrp="1"/>
          </p:cNvSpPr>
          <p:nvPr>
            <p:ph type="sldNum" sz="quarter" idx="12"/>
          </p:nvPr>
        </p:nvSpPr>
        <p:spPr/>
        <p:txBody>
          <a:bodyPr/>
          <a:lstStyle/>
          <a:p>
            <a:fld id="{106DC548-14D3-064C-9F31-2878547A2AD6}" type="slidenum">
              <a:rPr lang="es-ES_tradnl" smtClean="0"/>
              <a:pPr/>
              <a:t>‹Nr.›</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117198020"/>
      </p:ext>
    </p:extLst>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B410C0FA-89FF-FE43-BE38-41723CDE35A4}" type="datetimeFigureOut">
              <a:rPr lang="es-ES" smtClean="0"/>
              <a:pPr/>
              <a:t>29/9/17</a:t>
            </a:fld>
            <a:endParaRPr lang="es-ES_tradnl"/>
          </a:p>
        </p:txBody>
      </p:sp>
      <p:sp>
        <p:nvSpPr>
          <p:cNvPr id="3" name="Marcador de pie de página 2"/>
          <p:cNvSpPr>
            <a:spLocks noGrp="1"/>
          </p:cNvSpPr>
          <p:nvPr>
            <p:ph type="ftr" sz="quarter" idx="11"/>
          </p:nvPr>
        </p:nvSpPr>
        <p:spPr/>
        <p:txBody>
          <a:bodyPr/>
          <a:lstStyle/>
          <a:p>
            <a:endParaRPr lang="es-ES_tradnl"/>
          </a:p>
        </p:txBody>
      </p:sp>
      <p:sp>
        <p:nvSpPr>
          <p:cNvPr id="4" name="Marcador de número de diapositiva 3"/>
          <p:cNvSpPr>
            <a:spLocks noGrp="1"/>
          </p:cNvSpPr>
          <p:nvPr>
            <p:ph type="sldNum" sz="quarter" idx="12"/>
          </p:nvPr>
        </p:nvSpPr>
        <p:spPr/>
        <p:txBody>
          <a:bodyPr/>
          <a:lstStyle/>
          <a:p>
            <a:fld id="{106DC548-14D3-064C-9F31-2878547A2AD6}" type="slidenum">
              <a:rPr lang="es-ES_tradnl" smtClean="0"/>
              <a:pPr/>
              <a:t>‹Nr.›</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525870236"/>
      </p:ext>
    </p:extLst>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smtClean="0"/>
              <a:t>Clic para editar título</a:t>
            </a:r>
            <a:endParaRPr lang="es-ES_tradnl"/>
          </a:p>
        </p:txBody>
      </p:sp>
      <p:sp>
        <p:nvSpPr>
          <p:cNvPr id="3" name="Marcador de conteni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B410C0FA-89FF-FE43-BE38-41723CDE35A4}" type="datetimeFigureOut">
              <a:rPr lang="es-ES" smtClean="0"/>
              <a:pPr/>
              <a:t>29/9/17</a:t>
            </a:fld>
            <a:endParaRPr lang="es-ES_tradnl"/>
          </a:p>
        </p:txBody>
      </p:sp>
      <p:sp>
        <p:nvSpPr>
          <p:cNvPr id="6" name="Marcador de pie de página 5"/>
          <p:cNvSpPr>
            <a:spLocks noGrp="1"/>
          </p:cNvSpPr>
          <p:nvPr>
            <p:ph type="ftr" sz="quarter" idx="11"/>
          </p:nvPr>
        </p:nvSpPr>
        <p:spPr/>
        <p:txBody>
          <a:bodyPr/>
          <a:lstStyle/>
          <a:p>
            <a:endParaRPr lang="es-ES_tradnl"/>
          </a:p>
        </p:txBody>
      </p:sp>
      <p:sp>
        <p:nvSpPr>
          <p:cNvPr id="7" name="Marcador de número de diapositiva 6"/>
          <p:cNvSpPr>
            <a:spLocks noGrp="1"/>
          </p:cNvSpPr>
          <p:nvPr>
            <p:ph type="sldNum" sz="quarter" idx="12"/>
          </p:nvPr>
        </p:nvSpPr>
        <p:spPr/>
        <p:txBody>
          <a:bodyPr/>
          <a:lstStyle/>
          <a:p>
            <a:fld id="{106DC548-14D3-064C-9F31-2878547A2AD6}" type="slidenum">
              <a:rPr lang="es-ES_tradnl" smtClean="0"/>
              <a:pPr/>
              <a:t>‹Nr.›</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234596483"/>
      </p:ext>
    </p:extLst>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smtClean="0"/>
              <a:t>Clic para editar título</a:t>
            </a:r>
            <a:endParaRPr lang="es-ES_tradnl"/>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_tradnl"/>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B410C0FA-89FF-FE43-BE38-41723CDE35A4}" type="datetimeFigureOut">
              <a:rPr lang="es-ES" smtClean="0"/>
              <a:pPr/>
              <a:t>29/9/17</a:t>
            </a:fld>
            <a:endParaRPr lang="es-ES_tradnl"/>
          </a:p>
        </p:txBody>
      </p:sp>
      <p:sp>
        <p:nvSpPr>
          <p:cNvPr id="6" name="Marcador de pie de página 5"/>
          <p:cNvSpPr>
            <a:spLocks noGrp="1"/>
          </p:cNvSpPr>
          <p:nvPr>
            <p:ph type="ftr" sz="quarter" idx="11"/>
          </p:nvPr>
        </p:nvSpPr>
        <p:spPr/>
        <p:txBody>
          <a:bodyPr/>
          <a:lstStyle/>
          <a:p>
            <a:endParaRPr lang="es-ES_tradnl"/>
          </a:p>
        </p:txBody>
      </p:sp>
      <p:sp>
        <p:nvSpPr>
          <p:cNvPr id="7" name="Marcador de número de diapositiva 6"/>
          <p:cNvSpPr>
            <a:spLocks noGrp="1"/>
          </p:cNvSpPr>
          <p:nvPr>
            <p:ph type="sldNum" sz="quarter" idx="12"/>
          </p:nvPr>
        </p:nvSpPr>
        <p:spPr/>
        <p:txBody>
          <a:bodyPr/>
          <a:lstStyle/>
          <a:p>
            <a:fld id="{106DC548-14D3-064C-9F31-2878547A2AD6}" type="slidenum">
              <a:rPr lang="es-ES_tradnl" smtClean="0"/>
              <a:pPr/>
              <a:t>‹Nr.›</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993294768"/>
      </p:ext>
    </p:extLst>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_tradnl"/>
          </a:p>
        </p:txBody>
      </p:sp>
      <p:sp>
        <p:nvSpPr>
          <p:cNvPr id="3" name="Marcador de texto vertical 2"/>
          <p:cNvSpPr>
            <a:spLocks noGrp="1"/>
          </p:cNvSpPr>
          <p:nvPr>
            <p:ph type="body" orient="vert" idx="1"/>
          </p:nvPr>
        </p:nvSpPr>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10"/>
          </p:nvPr>
        </p:nvSpPr>
        <p:spPr/>
        <p:txBody>
          <a:bodyPr/>
          <a:lstStyle/>
          <a:p>
            <a:fld id="{B410C0FA-89FF-FE43-BE38-41723CDE35A4}" type="datetimeFigureOut">
              <a:rPr lang="es-ES" smtClean="0"/>
              <a:pPr/>
              <a:t>29/9/17</a:t>
            </a:fld>
            <a:endParaRPr lang="es-ES_tradnl"/>
          </a:p>
        </p:txBody>
      </p:sp>
      <p:sp>
        <p:nvSpPr>
          <p:cNvPr id="5" name="Marcador de pie de página 4"/>
          <p:cNvSpPr>
            <a:spLocks noGrp="1"/>
          </p:cNvSpPr>
          <p:nvPr>
            <p:ph type="ftr" sz="quarter" idx="11"/>
          </p:nvPr>
        </p:nvSpPr>
        <p:spPr/>
        <p:txBody>
          <a:bodyPr/>
          <a:lstStyle/>
          <a:p>
            <a:endParaRPr lang="es-ES_tradnl"/>
          </a:p>
        </p:txBody>
      </p:sp>
      <p:sp>
        <p:nvSpPr>
          <p:cNvPr id="6" name="Marcador de número de diapositiva 5"/>
          <p:cNvSpPr>
            <a:spLocks noGrp="1"/>
          </p:cNvSpPr>
          <p:nvPr>
            <p:ph type="sldNum" sz="quarter" idx="12"/>
          </p:nvPr>
        </p:nvSpPr>
        <p:spPr/>
        <p:txBody>
          <a:bodyPr/>
          <a:lstStyle/>
          <a:p>
            <a:fld id="{106DC548-14D3-064C-9F31-2878547A2AD6}" type="slidenum">
              <a:rPr lang="es-ES_tradnl" smtClean="0"/>
              <a:pPr/>
              <a:t>‹Nr.›</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452909491"/>
      </p:ext>
    </p:extLst>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es-ES_tradnl" smtClean="0"/>
              <a:t>Clic para editar título</a:t>
            </a:r>
            <a:endParaRPr lang="es-ES_tradnl"/>
          </a:p>
        </p:txBody>
      </p:sp>
      <p:sp>
        <p:nvSpPr>
          <p:cNvPr id="3" name="Marcador de texto vertical 2"/>
          <p:cNvSpPr>
            <a:spLocks noGrp="1"/>
          </p:cNvSpPr>
          <p:nvPr>
            <p:ph type="body" orient="vert" idx="1"/>
          </p:nvPr>
        </p:nvSpPr>
        <p:spPr>
          <a:xfrm>
            <a:off x="457200" y="274638"/>
            <a:ext cx="6019800" cy="5851525"/>
          </a:xfr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10"/>
          </p:nvPr>
        </p:nvSpPr>
        <p:spPr/>
        <p:txBody>
          <a:bodyPr/>
          <a:lstStyle/>
          <a:p>
            <a:fld id="{B410C0FA-89FF-FE43-BE38-41723CDE35A4}" type="datetimeFigureOut">
              <a:rPr lang="es-ES" smtClean="0"/>
              <a:pPr/>
              <a:t>29/9/17</a:t>
            </a:fld>
            <a:endParaRPr lang="es-ES_tradnl"/>
          </a:p>
        </p:txBody>
      </p:sp>
      <p:sp>
        <p:nvSpPr>
          <p:cNvPr id="5" name="Marcador de pie de página 4"/>
          <p:cNvSpPr>
            <a:spLocks noGrp="1"/>
          </p:cNvSpPr>
          <p:nvPr>
            <p:ph type="ftr" sz="quarter" idx="11"/>
          </p:nvPr>
        </p:nvSpPr>
        <p:spPr/>
        <p:txBody>
          <a:bodyPr/>
          <a:lstStyle/>
          <a:p>
            <a:endParaRPr lang="es-ES_tradnl"/>
          </a:p>
        </p:txBody>
      </p:sp>
      <p:sp>
        <p:nvSpPr>
          <p:cNvPr id="6" name="Marcador de número de diapositiva 5"/>
          <p:cNvSpPr>
            <a:spLocks noGrp="1"/>
          </p:cNvSpPr>
          <p:nvPr>
            <p:ph type="sldNum" sz="quarter" idx="12"/>
          </p:nvPr>
        </p:nvSpPr>
        <p:spPr/>
        <p:txBody>
          <a:bodyPr/>
          <a:lstStyle/>
          <a:p>
            <a:fld id="{106DC548-14D3-064C-9F31-2878547A2AD6}" type="slidenum">
              <a:rPr lang="es-ES_tradnl" smtClean="0"/>
              <a:pPr/>
              <a:t>‹Nr.›</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422826817"/>
      </p:ext>
    </p:extLst>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es-ES_tradnl" smtClean="0"/>
              <a:t>Clic para editar título</a:t>
            </a:r>
            <a:endParaRPr lang="es-ES_tradnl"/>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lang="es-ES_tradnl"/>
          </a:p>
        </p:txBody>
      </p:sp>
      <p:sp>
        <p:nvSpPr>
          <p:cNvPr id="4" name="Marcador de fecha 3"/>
          <p:cNvSpPr>
            <a:spLocks noGrp="1"/>
          </p:cNvSpPr>
          <p:nvPr>
            <p:ph type="dt" sz="half" idx="10"/>
          </p:nvPr>
        </p:nvSpPr>
        <p:spPr/>
        <p:txBody>
          <a:bodyPr/>
          <a:lstStyle/>
          <a:p>
            <a:fld id="{B410C0FA-89FF-FE43-BE38-41723CDE35A4}" type="datetimeFigureOut">
              <a:rPr lang="es-ES" smtClean="0">
                <a:solidFill>
                  <a:prstClr val="black">
                    <a:tint val="75000"/>
                  </a:prstClr>
                </a:solidFill>
                <a:latin typeface="Calibri"/>
              </a:rPr>
              <a:pPr/>
              <a:t>29/9/17</a:t>
            </a:fld>
            <a:endParaRPr lang="es-ES_tradnl">
              <a:solidFill>
                <a:prstClr val="black">
                  <a:tint val="75000"/>
                </a:prstClr>
              </a:solidFill>
              <a:latin typeface="Calibri"/>
            </a:endParaRPr>
          </a:p>
        </p:txBody>
      </p:sp>
      <p:sp>
        <p:nvSpPr>
          <p:cNvPr id="5" name="Marcador de pie de página 4"/>
          <p:cNvSpPr>
            <a:spLocks noGrp="1"/>
          </p:cNvSpPr>
          <p:nvPr>
            <p:ph type="ftr" sz="quarter" idx="11"/>
          </p:nvPr>
        </p:nvSpPr>
        <p:spPr/>
        <p:txBody>
          <a:bodyPr/>
          <a:lstStyle/>
          <a:p>
            <a:endParaRPr lang="es-ES_tradnl">
              <a:solidFill>
                <a:prstClr val="black">
                  <a:tint val="75000"/>
                </a:prstClr>
              </a:solidFill>
              <a:latin typeface="Calibri"/>
            </a:endParaRPr>
          </a:p>
        </p:txBody>
      </p:sp>
      <p:sp>
        <p:nvSpPr>
          <p:cNvPr id="6" name="Marcador de número de diapositiva 5"/>
          <p:cNvSpPr>
            <a:spLocks noGrp="1"/>
          </p:cNvSpPr>
          <p:nvPr>
            <p:ph type="sldNum" sz="quarter" idx="12"/>
          </p:nvPr>
        </p:nvSpPr>
        <p:spPr/>
        <p:txBody>
          <a:bodyPr/>
          <a:lstStyle/>
          <a:p>
            <a:fld id="{106DC548-14D3-064C-9F31-2878547A2AD6}" type="slidenum">
              <a:rPr lang="es-ES_tradnl" smtClean="0">
                <a:solidFill>
                  <a:prstClr val="black">
                    <a:tint val="75000"/>
                  </a:prstClr>
                </a:solidFill>
                <a:latin typeface="Calibri"/>
              </a:rPr>
              <a:pPr/>
              <a:t>‹Nr.›</a:t>
            </a:fld>
            <a:endParaRPr lang="es-ES_tradnl">
              <a:solidFill>
                <a:prstClr val="black">
                  <a:tint val="75000"/>
                </a:prstClr>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534247925"/>
      </p:ext>
    </p:extLst>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_tradnl"/>
          </a:p>
        </p:txBody>
      </p:sp>
      <p:sp>
        <p:nvSpPr>
          <p:cNvPr id="3" name="Marcador de contenido 2"/>
          <p:cNvSpPr>
            <a:spLocks noGrp="1"/>
          </p:cNvSpPr>
          <p:nvPr>
            <p:ph idx="1"/>
          </p:nvPr>
        </p:nvSpPr>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10"/>
          </p:nvPr>
        </p:nvSpPr>
        <p:spPr/>
        <p:txBody>
          <a:bodyPr/>
          <a:lstStyle/>
          <a:p>
            <a:fld id="{B410C0FA-89FF-FE43-BE38-41723CDE35A4}" type="datetimeFigureOut">
              <a:rPr lang="es-ES" smtClean="0">
                <a:solidFill>
                  <a:prstClr val="black">
                    <a:tint val="75000"/>
                  </a:prstClr>
                </a:solidFill>
                <a:latin typeface="Calibri"/>
              </a:rPr>
              <a:pPr/>
              <a:t>29/9/17</a:t>
            </a:fld>
            <a:endParaRPr lang="es-ES_tradnl">
              <a:solidFill>
                <a:prstClr val="black">
                  <a:tint val="75000"/>
                </a:prstClr>
              </a:solidFill>
              <a:latin typeface="Calibri"/>
            </a:endParaRPr>
          </a:p>
        </p:txBody>
      </p:sp>
      <p:sp>
        <p:nvSpPr>
          <p:cNvPr id="5" name="Marcador de pie de página 4"/>
          <p:cNvSpPr>
            <a:spLocks noGrp="1"/>
          </p:cNvSpPr>
          <p:nvPr>
            <p:ph type="ftr" sz="quarter" idx="11"/>
          </p:nvPr>
        </p:nvSpPr>
        <p:spPr/>
        <p:txBody>
          <a:bodyPr/>
          <a:lstStyle/>
          <a:p>
            <a:endParaRPr lang="es-ES_tradnl">
              <a:solidFill>
                <a:prstClr val="black">
                  <a:tint val="75000"/>
                </a:prstClr>
              </a:solidFill>
              <a:latin typeface="Calibri"/>
            </a:endParaRPr>
          </a:p>
        </p:txBody>
      </p:sp>
      <p:sp>
        <p:nvSpPr>
          <p:cNvPr id="6" name="Marcador de número de diapositiva 5"/>
          <p:cNvSpPr>
            <a:spLocks noGrp="1"/>
          </p:cNvSpPr>
          <p:nvPr>
            <p:ph type="sldNum" sz="quarter" idx="12"/>
          </p:nvPr>
        </p:nvSpPr>
        <p:spPr/>
        <p:txBody>
          <a:bodyPr/>
          <a:lstStyle/>
          <a:p>
            <a:fld id="{106DC548-14D3-064C-9F31-2878547A2AD6}" type="slidenum">
              <a:rPr lang="es-ES_tradnl" smtClean="0">
                <a:solidFill>
                  <a:prstClr val="black">
                    <a:tint val="75000"/>
                  </a:prstClr>
                </a:solidFill>
                <a:latin typeface="Calibri"/>
              </a:rPr>
              <a:pPr/>
              <a:t>‹Nr.›</a:t>
            </a:fld>
            <a:endParaRPr lang="es-ES_tradnl">
              <a:solidFill>
                <a:prstClr val="black">
                  <a:tint val="75000"/>
                </a:prstClr>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025758791"/>
      </p:ext>
    </p:extLst>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smtClean="0"/>
              <a:t>Clic para editar título</a:t>
            </a:r>
            <a:endParaRPr lang="es-ES_tradnl"/>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sp>
        <p:nvSpPr>
          <p:cNvPr id="4" name="Marcador de fecha 3"/>
          <p:cNvSpPr>
            <a:spLocks noGrp="1"/>
          </p:cNvSpPr>
          <p:nvPr>
            <p:ph type="dt" sz="half" idx="10"/>
          </p:nvPr>
        </p:nvSpPr>
        <p:spPr/>
        <p:txBody>
          <a:bodyPr/>
          <a:lstStyle/>
          <a:p>
            <a:fld id="{B410C0FA-89FF-FE43-BE38-41723CDE35A4}" type="datetimeFigureOut">
              <a:rPr lang="es-ES" smtClean="0">
                <a:solidFill>
                  <a:prstClr val="black">
                    <a:tint val="75000"/>
                  </a:prstClr>
                </a:solidFill>
                <a:latin typeface="Calibri"/>
              </a:rPr>
              <a:pPr/>
              <a:t>29/9/17</a:t>
            </a:fld>
            <a:endParaRPr lang="es-ES_tradnl">
              <a:solidFill>
                <a:prstClr val="black">
                  <a:tint val="75000"/>
                </a:prstClr>
              </a:solidFill>
              <a:latin typeface="Calibri"/>
            </a:endParaRPr>
          </a:p>
        </p:txBody>
      </p:sp>
      <p:sp>
        <p:nvSpPr>
          <p:cNvPr id="5" name="Marcador de pie de página 4"/>
          <p:cNvSpPr>
            <a:spLocks noGrp="1"/>
          </p:cNvSpPr>
          <p:nvPr>
            <p:ph type="ftr" sz="quarter" idx="11"/>
          </p:nvPr>
        </p:nvSpPr>
        <p:spPr/>
        <p:txBody>
          <a:bodyPr/>
          <a:lstStyle/>
          <a:p>
            <a:endParaRPr lang="es-ES_tradnl">
              <a:solidFill>
                <a:prstClr val="black">
                  <a:tint val="75000"/>
                </a:prstClr>
              </a:solidFill>
              <a:latin typeface="Calibri"/>
            </a:endParaRPr>
          </a:p>
        </p:txBody>
      </p:sp>
      <p:sp>
        <p:nvSpPr>
          <p:cNvPr id="6" name="Marcador de número de diapositiva 5"/>
          <p:cNvSpPr>
            <a:spLocks noGrp="1"/>
          </p:cNvSpPr>
          <p:nvPr>
            <p:ph type="sldNum" sz="quarter" idx="12"/>
          </p:nvPr>
        </p:nvSpPr>
        <p:spPr/>
        <p:txBody>
          <a:bodyPr/>
          <a:lstStyle/>
          <a:p>
            <a:fld id="{106DC548-14D3-064C-9F31-2878547A2AD6}" type="slidenum">
              <a:rPr lang="es-ES_tradnl" smtClean="0">
                <a:solidFill>
                  <a:prstClr val="black">
                    <a:tint val="75000"/>
                  </a:prstClr>
                </a:solidFill>
                <a:latin typeface="Calibri"/>
              </a:rPr>
              <a:pPr/>
              <a:t>‹Nr.›</a:t>
            </a:fld>
            <a:endParaRPr lang="es-ES_tradnl">
              <a:solidFill>
                <a:prstClr val="black">
                  <a:tint val="75000"/>
                </a:prstClr>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532748788"/>
      </p:ext>
    </p:extLst>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_tradnl"/>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5" name="Marcador de fecha 4"/>
          <p:cNvSpPr>
            <a:spLocks noGrp="1"/>
          </p:cNvSpPr>
          <p:nvPr>
            <p:ph type="dt" sz="half" idx="10"/>
          </p:nvPr>
        </p:nvSpPr>
        <p:spPr/>
        <p:txBody>
          <a:bodyPr/>
          <a:lstStyle/>
          <a:p>
            <a:fld id="{B410C0FA-89FF-FE43-BE38-41723CDE35A4}" type="datetimeFigureOut">
              <a:rPr lang="es-ES" smtClean="0">
                <a:solidFill>
                  <a:prstClr val="black">
                    <a:tint val="75000"/>
                  </a:prstClr>
                </a:solidFill>
                <a:latin typeface="Calibri"/>
              </a:rPr>
              <a:pPr/>
              <a:t>29/9/17</a:t>
            </a:fld>
            <a:endParaRPr lang="es-ES_tradnl">
              <a:solidFill>
                <a:prstClr val="black">
                  <a:tint val="75000"/>
                </a:prstClr>
              </a:solidFill>
              <a:latin typeface="Calibri"/>
            </a:endParaRPr>
          </a:p>
        </p:txBody>
      </p:sp>
      <p:sp>
        <p:nvSpPr>
          <p:cNvPr id="6" name="Marcador de pie de página 5"/>
          <p:cNvSpPr>
            <a:spLocks noGrp="1"/>
          </p:cNvSpPr>
          <p:nvPr>
            <p:ph type="ftr" sz="quarter" idx="11"/>
          </p:nvPr>
        </p:nvSpPr>
        <p:spPr/>
        <p:txBody>
          <a:bodyPr/>
          <a:lstStyle/>
          <a:p>
            <a:endParaRPr lang="es-ES_tradnl">
              <a:solidFill>
                <a:prstClr val="black">
                  <a:tint val="75000"/>
                </a:prstClr>
              </a:solidFill>
              <a:latin typeface="Calibri"/>
            </a:endParaRPr>
          </a:p>
        </p:txBody>
      </p:sp>
      <p:sp>
        <p:nvSpPr>
          <p:cNvPr id="7" name="Marcador de número de diapositiva 6"/>
          <p:cNvSpPr>
            <a:spLocks noGrp="1"/>
          </p:cNvSpPr>
          <p:nvPr>
            <p:ph type="sldNum" sz="quarter" idx="12"/>
          </p:nvPr>
        </p:nvSpPr>
        <p:spPr/>
        <p:txBody>
          <a:bodyPr/>
          <a:lstStyle/>
          <a:p>
            <a:fld id="{106DC548-14D3-064C-9F31-2878547A2AD6}" type="slidenum">
              <a:rPr lang="es-ES_tradnl" smtClean="0">
                <a:solidFill>
                  <a:prstClr val="black">
                    <a:tint val="75000"/>
                  </a:prstClr>
                </a:solidFill>
                <a:latin typeface="Calibri"/>
              </a:rPr>
              <a:pPr/>
              <a:t>‹Nr.›</a:t>
            </a:fld>
            <a:endParaRPr lang="es-ES_tradnl">
              <a:solidFill>
                <a:prstClr val="black">
                  <a:tint val="75000"/>
                </a:prstClr>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100967393"/>
      </p:ext>
    </p:extLst>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smtClean="0"/>
              <a:t>Clic para editar título</a:t>
            </a:r>
            <a:endParaRPr lang="es-ES_tradnl"/>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7" name="Marcador de fecha 6"/>
          <p:cNvSpPr>
            <a:spLocks noGrp="1"/>
          </p:cNvSpPr>
          <p:nvPr>
            <p:ph type="dt" sz="half" idx="10"/>
          </p:nvPr>
        </p:nvSpPr>
        <p:spPr/>
        <p:txBody>
          <a:bodyPr/>
          <a:lstStyle/>
          <a:p>
            <a:fld id="{B410C0FA-89FF-FE43-BE38-41723CDE35A4}" type="datetimeFigureOut">
              <a:rPr lang="es-ES" smtClean="0">
                <a:solidFill>
                  <a:prstClr val="black">
                    <a:tint val="75000"/>
                  </a:prstClr>
                </a:solidFill>
                <a:latin typeface="Calibri"/>
              </a:rPr>
              <a:pPr/>
              <a:t>29/9/17</a:t>
            </a:fld>
            <a:endParaRPr lang="es-ES_tradnl">
              <a:solidFill>
                <a:prstClr val="black">
                  <a:tint val="75000"/>
                </a:prstClr>
              </a:solidFill>
              <a:latin typeface="Calibri"/>
            </a:endParaRPr>
          </a:p>
        </p:txBody>
      </p:sp>
      <p:sp>
        <p:nvSpPr>
          <p:cNvPr id="8" name="Marcador de pie de página 7"/>
          <p:cNvSpPr>
            <a:spLocks noGrp="1"/>
          </p:cNvSpPr>
          <p:nvPr>
            <p:ph type="ftr" sz="quarter" idx="11"/>
          </p:nvPr>
        </p:nvSpPr>
        <p:spPr/>
        <p:txBody>
          <a:bodyPr/>
          <a:lstStyle/>
          <a:p>
            <a:endParaRPr lang="es-ES_tradnl">
              <a:solidFill>
                <a:prstClr val="black">
                  <a:tint val="75000"/>
                </a:prstClr>
              </a:solidFill>
              <a:latin typeface="Calibri"/>
            </a:endParaRPr>
          </a:p>
        </p:txBody>
      </p:sp>
      <p:sp>
        <p:nvSpPr>
          <p:cNvPr id="9" name="Marcador de número de diapositiva 8"/>
          <p:cNvSpPr>
            <a:spLocks noGrp="1"/>
          </p:cNvSpPr>
          <p:nvPr>
            <p:ph type="sldNum" sz="quarter" idx="12"/>
          </p:nvPr>
        </p:nvSpPr>
        <p:spPr/>
        <p:txBody>
          <a:bodyPr/>
          <a:lstStyle/>
          <a:p>
            <a:fld id="{106DC548-14D3-064C-9F31-2878547A2AD6}" type="slidenum">
              <a:rPr lang="es-ES_tradnl" smtClean="0">
                <a:solidFill>
                  <a:prstClr val="black">
                    <a:tint val="75000"/>
                  </a:prstClr>
                </a:solidFill>
                <a:latin typeface="Calibri"/>
              </a:rPr>
              <a:pPr/>
              <a:t>‹Nr.›</a:t>
            </a:fld>
            <a:endParaRPr lang="es-ES_tradnl">
              <a:solidFill>
                <a:prstClr val="black">
                  <a:tint val="75000"/>
                </a:prstClr>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553280489"/>
      </p:ext>
    </p:extLst>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_tradnl"/>
          </a:p>
        </p:txBody>
      </p:sp>
      <p:sp>
        <p:nvSpPr>
          <p:cNvPr id="3" name="Marcador de fecha 2"/>
          <p:cNvSpPr>
            <a:spLocks noGrp="1"/>
          </p:cNvSpPr>
          <p:nvPr>
            <p:ph type="dt" sz="half" idx="10"/>
          </p:nvPr>
        </p:nvSpPr>
        <p:spPr/>
        <p:txBody>
          <a:bodyPr/>
          <a:lstStyle/>
          <a:p>
            <a:fld id="{B410C0FA-89FF-FE43-BE38-41723CDE35A4}" type="datetimeFigureOut">
              <a:rPr lang="es-ES" smtClean="0">
                <a:solidFill>
                  <a:prstClr val="black">
                    <a:tint val="75000"/>
                  </a:prstClr>
                </a:solidFill>
                <a:latin typeface="Calibri"/>
              </a:rPr>
              <a:pPr/>
              <a:t>29/9/17</a:t>
            </a:fld>
            <a:endParaRPr lang="es-ES_tradnl">
              <a:solidFill>
                <a:prstClr val="black">
                  <a:tint val="75000"/>
                </a:prstClr>
              </a:solidFill>
              <a:latin typeface="Calibri"/>
            </a:endParaRPr>
          </a:p>
        </p:txBody>
      </p:sp>
      <p:sp>
        <p:nvSpPr>
          <p:cNvPr id="4" name="Marcador de pie de página 3"/>
          <p:cNvSpPr>
            <a:spLocks noGrp="1"/>
          </p:cNvSpPr>
          <p:nvPr>
            <p:ph type="ftr" sz="quarter" idx="11"/>
          </p:nvPr>
        </p:nvSpPr>
        <p:spPr/>
        <p:txBody>
          <a:bodyPr/>
          <a:lstStyle/>
          <a:p>
            <a:endParaRPr lang="es-ES_tradnl">
              <a:solidFill>
                <a:prstClr val="black">
                  <a:tint val="75000"/>
                </a:prstClr>
              </a:solidFill>
              <a:latin typeface="Calibri"/>
            </a:endParaRPr>
          </a:p>
        </p:txBody>
      </p:sp>
      <p:sp>
        <p:nvSpPr>
          <p:cNvPr id="5" name="Marcador de número de diapositiva 4"/>
          <p:cNvSpPr>
            <a:spLocks noGrp="1"/>
          </p:cNvSpPr>
          <p:nvPr>
            <p:ph type="sldNum" sz="quarter" idx="12"/>
          </p:nvPr>
        </p:nvSpPr>
        <p:spPr/>
        <p:txBody>
          <a:bodyPr/>
          <a:lstStyle/>
          <a:p>
            <a:fld id="{106DC548-14D3-064C-9F31-2878547A2AD6}" type="slidenum">
              <a:rPr lang="es-ES_tradnl" smtClean="0">
                <a:solidFill>
                  <a:prstClr val="black">
                    <a:tint val="75000"/>
                  </a:prstClr>
                </a:solidFill>
                <a:latin typeface="Calibri"/>
              </a:rPr>
              <a:pPr/>
              <a:t>‹Nr.›</a:t>
            </a:fld>
            <a:endParaRPr lang="es-ES_tradnl">
              <a:solidFill>
                <a:prstClr val="black">
                  <a:tint val="75000"/>
                </a:prstClr>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831901470"/>
      </p:ext>
    </p:extLst>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B410C0FA-89FF-FE43-BE38-41723CDE35A4}" type="datetimeFigureOut">
              <a:rPr lang="es-ES" smtClean="0">
                <a:solidFill>
                  <a:prstClr val="black">
                    <a:tint val="75000"/>
                  </a:prstClr>
                </a:solidFill>
                <a:latin typeface="Calibri"/>
              </a:rPr>
              <a:pPr/>
              <a:t>29/9/17</a:t>
            </a:fld>
            <a:endParaRPr lang="es-ES_tradnl">
              <a:solidFill>
                <a:prstClr val="black">
                  <a:tint val="75000"/>
                </a:prstClr>
              </a:solidFill>
              <a:latin typeface="Calibri"/>
            </a:endParaRPr>
          </a:p>
        </p:txBody>
      </p:sp>
      <p:sp>
        <p:nvSpPr>
          <p:cNvPr id="3" name="Marcador de pie de página 2"/>
          <p:cNvSpPr>
            <a:spLocks noGrp="1"/>
          </p:cNvSpPr>
          <p:nvPr>
            <p:ph type="ftr" sz="quarter" idx="11"/>
          </p:nvPr>
        </p:nvSpPr>
        <p:spPr/>
        <p:txBody>
          <a:bodyPr/>
          <a:lstStyle/>
          <a:p>
            <a:endParaRPr lang="es-ES_tradnl">
              <a:solidFill>
                <a:prstClr val="black">
                  <a:tint val="75000"/>
                </a:prstClr>
              </a:solidFill>
              <a:latin typeface="Calibri"/>
            </a:endParaRPr>
          </a:p>
        </p:txBody>
      </p:sp>
      <p:sp>
        <p:nvSpPr>
          <p:cNvPr id="4" name="Marcador de número de diapositiva 3"/>
          <p:cNvSpPr>
            <a:spLocks noGrp="1"/>
          </p:cNvSpPr>
          <p:nvPr>
            <p:ph type="sldNum" sz="quarter" idx="12"/>
          </p:nvPr>
        </p:nvSpPr>
        <p:spPr/>
        <p:txBody>
          <a:bodyPr/>
          <a:lstStyle/>
          <a:p>
            <a:fld id="{106DC548-14D3-064C-9F31-2878547A2AD6}" type="slidenum">
              <a:rPr lang="es-ES_tradnl" smtClean="0">
                <a:solidFill>
                  <a:prstClr val="black">
                    <a:tint val="75000"/>
                  </a:prstClr>
                </a:solidFill>
                <a:latin typeface="Calibri"/>
              </a:rPr>
              <a:pPr/>
              <a:t>‹Nr.›</a:t>
            </a:fld>
            <a:endParaRPr lang="es-ES_tradnl">
              <a:solidFill>
                <a:prstClr val="black">
                  <a:tint val="75000"/>
                </a:prstClr>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812107896"/>
      </p:ext>
    </p:extLst>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smtClean="0"/>
              <a:t>Clic para editar título</a:t>
            </a:r>
            <a:endParaRPr lang="es-ES_tradnl"/>
          </a:p>
        </p:txBody>
      </p:sp>
      <p:sp>
        <p:nvSpPr>
          <p:cNvPr id="3" name="Marcador de conteni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B410C0FA-89FF-FE43-BE38-41723CDE35A4}" type="datetimeFigureOut">
              <a:rPr lang="es-ES" smtClean="0">
                <a:solidFill>
                  <a:prstClr val="black">
                    <a:tint val="75000"/>
                  </a:prstClr>
                </a:solidFill>
                <a:latin typeface="Calibri"/>
              </a:rPr>
              <a:pPr/>
              <a:t>29/9/17</a:t>
            </a:fld>
            <a:endParaRPr lang="es-ES_tradnl">
              <a:solidFill>
                <a:prstClr val="black">
                  <a:tint val="75000"/>
                </a:prstClr>
              </a:solidFill>
              <a:latin typeface="Calibri"/>
            </a:endParaRPr>
          </a:p>
        </p:txBody>
      </p:sp>
      <p:sp>
        <p:nvSpPr>
          <p:cNvPr id="6" name="Marcador de pie de página 5"/>
          <p:cNvSpPr>
            <a:spLocks noGrp="1"/>
          </p:cNvSpPr>
          <p:nvPr>
            <p:ph type="ftr" sz="quarter" idx="11"/>
          </p:nvPr>
        </p:nvSpPr>
        <p:spPr/>
        <p:txBody>
          <a:bodyPr/>
          <a:lstStyle/>
          <a:p>
            <a:endParaRPr lang="es-ES_tradnl">
              <a:solidFill>
                <a:prstClr val="black">
                  <a:tint val="75000"/>
                </a:prstClr>
              </a:solidFill>
              <a:latin typeface="Calibri"/>
            </a:endParaRPr>
          </a:p>
        </p:txBody>
      </p:sp>
      <p:sp>
        <p:nvSpPr>
          <p:cNvPr id="7" name="Marcador de número de diapositiva 6"/>
          <p:cNvSpPr>
            <a:spLocks noGrp="1"/>
          </p:cNvSpPr>
          <p:nvPr>
            <p:ph type="sldNum" sz="quarter" idx="12"/>
          </p:nvPr>
        </p:nvSpPr>
        <p:spPr/>
        <p:txBody>
          <a:bodyPr/>
          <a:lstStyle/>
          <a:p>
            <a:fld id="{106DC548-14D3-064C-9F31-2878547A2AD6}" type="slidenum">
              <a:rPr lang="es-ES_tradnl" smtClean="0">
                <a:solidFill>
                  <a:prstClr val="black">
                    <a:tint val="75000"/>
                  </a:prstClr>
                </a:solidFill>
                <a:latin typeface="Calibri"/>
              </a:rPr>
              <a:pPr/>
              <a:t>‹Nr.›</a:t>
            </a:fld>
            <a:endParaRPr lang="es-ES_tradnl">
              <a:solidFill>
                <a:prstClr val="black">
                  <a:tint val="75000"/>
                </a:prstClr>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606587268"/>
      </p:ext>
    </p:extLst>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smtClean="0"/>
              <a:t>Clic para editar título</a:t>
            </a:r>
            <a:endParaRPr lang="es-ES_tradnl"/>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_tradnl"/>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B410C0FA-89FF-FE43-BE38-41723CDE35A4}" type="datetimeFigureOut">
              <a:rPr lang="es-ES" smtClean="0">
                <a:solidFill>
                  <a:prstClr val="black">
                    <a:tint val="75000"/>
                  </a:prstClr>
                </a:solidFill>
                <a:latin typeface="Calibri"/>
              </a:rPr>
              <a:pPr/>
              <a:t>29/9/17</a:t>
            </a:fld>
            <a:endParaRPr lang="es-ES_tradnl">
              <a:solidFill>
                <a:prstClr val="black">
                  <a:tint val="75000"/>
                </a:prstClr>
              </a:solidFill>
              <a:latin typeface="Calibri"/>
            </a:endParaRPr>
          </a:p>
        </p:txBody>
      </p:sp>
      <p:sp>
        <p:nvSpPr>
          <p:cNvPr id="6" name="Marcador de pie de página 5"/>
          <p:cNvSpPr>
            <a:spLocks noGrp="1"/>
          </p:cNvSpPr>
          <p:nvPr>
            <p:ph type="ftr" sz="quarter" idx="11"/>
          </p:nvPr>
        </p:nvSpPr>
        <p:spPr/>
        <p:txBody>
          <a:bodyPr/>
          <a:lstStyle/>
          <a:p>
            <a:endParaRPr lang="es-ES_tradnl">
              <a:solidFill>
                <a:prstClr val="black">
                  <a:tint val="75000"/>
                </a:prstClr>
              </a:solidFill>
              <a:latin typeface="Calibri"/>
            </a:endParaRPr>
          </a:p>
        </p:txBody>
      </p:sp>
      <p:sp>
        <p:nvSpPr>
          <p:cNvPr id="7" name="Marcador de número de diapositiva 6"/>
          <p:cNvSpPr>
            <a:spLocks noGrp="1"/>
          </p:cNvSpPr>
          <p:nvPr>
            <p:ph type="sldNum" sz="quarter" idx="12"/>
          </p:nvPr>
        </p:nvSpPr>
        <p:spPr/>
        <p:txBody>
          <a:bodyPr/>
          <a:lstStyle/>
          <a:p>
            <a:fld id="{106DC548-14D3-064C-9F31-2878547A2AD6}" type="slidenum">
              <a:rPr lang="es-ES_tradnl" smtClean="0">
                <a:solidFill>
                  <a:prstClr val="black">
                    <a:tint val="75000"/>
                  </a:prstClr>
                </a:solidFill>
                <a:latin typeface="Calibri"/>
              </a:rPr>
              <a:pPr/>
              <a:t>‹Nr.›</a:t>
            </a:fld>
            <a:endParaRPr lang="es-ES_tradnl">
              <a:solidFill>
                <a:prstClr val="black">
                  <a:tint val="75000"/>
                </a:prstClr>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980761933"/>
      </p:ext>
    </p:extLst>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_tradnl"/>
          </a:p>
        </p:txBody>
      </p:sp>
      <p:sp>
        <p:nvSpPr>
          <p:cNvPr id="3" name="Marcador de texto vertical 2"/>
          <p:cNvSpPr>
            <a:spLocks noGrp="1"/>
          </p:cNvSpPr>
          <p:nvPr>
            <p:ph type="body" orient="vert" idx="1"/>
          </p:nvPr>
        </p:nvSpPr>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10"/>
          </p:nvPr>
        </p:nvSpPr>
        <p:spPr/>
        <p:txBody>
          <a:bodyPr/>
          <a:lstStyle/>
          <a:p>
            <a:fld id="{B410C0FA-89FF-FE43-BE38-41723CDE35A4}" type="datetimeFigureOut">
              <a:rPr lang="es-ES" smtClean="0">
                <a:solidFill>
                  <a:prstClr val="black">
                    <a:tint val="75000"/>
                  </a:prstClr>
                </a:solidFill>
                <a:latin typeface="Calibri"/>
              </a:rPr>
              <a:pPr/>
              <a:t>29/9/17</a:t>
            </a:fld>
            <a:endParaRPr lang="es-ES_tradnl">
              <a:solidFill>
                <a:prstClr val="black">
                  <a:tint val="75000"/>
                </a:prstClr>
              </a:solidFill>
              <a:latin typeface="Calibri"/>
            </a:endParaRPr>
          </a:p>
        </p:txBody>
      </p:sp>
      <p:sp>
        <p:nvSpPr>
          <p:cNvPr id="5" name="Marcador de pie de página 4"/>
          <p:cNvSpPr>
            <a:spLocks noGrp="1"/>
          </p:cNvSpPr>
          <p:nvPr>
            <p:ph type="ftr" sz="quarter" idx="11"/>
          </p:nvPr>
        </p:nvSpPr>
        <p:spPr/>
        <p:txBody>
          <a:bodyPr/>
          <a:lstStyle/>
          <a:p>
            <a:endParaRPr lang="es-ES_tradnl">
              <a:solidFill>
                <a:prstClr val="black">
                  <a:tint val="75000"/>
                </a:prstClr>
              </a:solidFill>
              <a:latin typeface="Calibri"/>
            </a:endParaRPr>
          </a:p>
        </p:txBody>
      </p:sp>
      <p:sp>
        <p:nvSpPr>
          <p:cNvPr id="6" name="Marcador de número de diapositiva 5"/>
          <p:cNvSpPr>
            <a:spLocks noGrp="1"/>
          </p:cNvSpPr>
          <p:nvPr>
            <p:ph type="sldNum" sz="quarter" idx="12"/>
          </p:nvPr>
        </p:nvSpPr>
        <p:spPr/>
        <p:txBody>
          <a:bodyPr/>
          <a:lstStyle/>
          <a:p>
            <a:fld id="{106DC548-14D3-064C-9F31-2878547A2AD6}" type="slidenum">
              <a:rPr lang="es-ES_tradnl" smtClean="0">
                <a:solidFill>
                  <a:prstClr val="black">
                    <a:tint val="75000"/>
                  </a:prstClr>
                </a:solidFill>
                <a:latin typeface="Calibri"/>
              </a:rPr>
              <a:pPr/>
              <a:t>‹Nr.›</a:t>
            </a:fld>
            <a:endParaRPr lang="es-ES_tradnl">
              <a:solidFill>
                <a:prstClr val="black">
                  <a:tint val="75000"/>
                </a:prstClr>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194038564"/>
      </p:ext>
    </p:extLst>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es-ES_tradnl" smtClean="0"/>
              <a:t>Clic para editar título</a:t>
            </a:r>
            <a:endParaRPr lang="es-ES_tradnl"/>
          </a:p>
        </p:txBody>
      </p:sp>
      <p:sp>
        <p:nvSpPr>
          <p:cNvPr id="3" name="Marcador de texto vertical 2"/>
          <p:cNvSpPr>
            <a:spLocks noGrp="1"/>
          </p:cNvSpPr>
          <p:nvPr>
            <p:ph type="body" orient="vert" idx="1"/>
          </p:nvPr>
        </p:nvSpPr>
        <p:spPr>
          <a:xfrm>
            <a:off x="457200" y="274638"/>
            <a:ext cx="6019800" cy="5851525"/>
          </a:xfr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10"/>
          </p:nvPr>
        </p:nvSpPr>
        <p:spPr/>
        <p:txBody>
          <a:bodyPr/>
          <a:lstStyle/>
          <a:p>
            <a:fld id="{B410C0FA-89FF-FE43-BE38-41723CDE35A4}" type="datetimeFigureOut">
              <a:rPr lang="es-ES" smtClean="0">
                <a:solidFill>
                  <a:prstClr val="black">
                    <a:tint val="75000"/>
                  </a:prstClr>
                </a:solidFill>
                <a:latin typeface="Calibri"/>
              </a:rPr>
              <a:pPr/>
              <a:t>29/9/17</a:t>
            </a:fld>
            <a:endParaRPr lang="es-ES_tradnl">
              <a:solidFill>
                <a:prstClr val="black">
                  <a:tint val="75000"/>
                </a:prstClr>
              </a:solidFill>
              <a:latin typeface="Calibri"/>
            </a:endParaRPr>
          </a:p>
        </p:txBody>
      </p:sp>
      <p:sp>
        <p:nvSpPr>
          <p:cNvPr id="5" name="Marcador de pie de página 4"/>
          <p:cNvSpPr>
            <a:spLocks noGrp="1"/>
          </p:cNvSpPr>
          <p:nvPr>
            <p:ph type="ftr" sz="quarter" idx="11"/>
          </p:nvPr>
        </p:nvSpPr>
        <p:spPr/>
        <p:txBody>
          <a:bodyPr/>
          <a:lstStyle/>
          <a:p>
            <a:endParaRPr lang="es-ES_tradnl">
              <a:solidFill>
                <a:prstClr val="black">
                  <a:tint val="75000"/>
                </a:prstClr>
              </a:solidFill>
              <a:latin typeface="Calibri"/>
            </a:endParaRPr>
          </a:p>
        </p:txBody>
      </p:sp>
      <p:sp>
        <p:nvSpPr>
          <p:cNvPr id="6" name="Marcador de número de diapositiva 5"/>
          <p:cNvSpPr>
            <a:spLocks noGrp="1"/>
          </p:cNvSpPr>
          <p:nvPr>
            <p:ph type="sldNum" sz="quarter" idx="12"/>
          </p:nvPr>
        </p:nvSpPr>
        <p:spPr/>
        <p:txBody>
          <a:bodyPr/>
          <a:lstStyle/>
          <a:p>
            <a:fld id="{106DC548-14D3-064C-9F31-2878547A2AD6}" type="slidenum">
              <a:rPr lang="es-ES_tradnl" smtClean="0">
                <a:solidFill>
                  <a:prstClr val="black">
                    <a:tint val="75000"/>
                  </a:prstClr>
                </a:solidFill>
                <a:latin typeface="Calibri"/>
              </a:rPr>
              <a:pPr/>
              <a:t>‹Nr.›</a:t>
            </a:fld>
            <a:endParaRPr lang="es-ES_tradnl">
              <a:solidFill>
                <a:prstClr val="black">
                  <a:tint val="75000"/>
                </a:prstClr>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950113525"/>
      </p:ext>
    </p:extLst>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es-ES_tradnl" smtClean="0"/>
              <a:t>Clic para editar título</a:t>
            </a:r>
            <a:endParaRPr lang="es-ES_tradnl"/>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lang="es-ES_tradnl"/>
          </a:p>
        </p:txBody>
      </p:sp>
      <p:sp>
        <p:nvSpPr>
          <p:cNvPr id="4" name="Marcador de fecha 3"/>
          <p:cNvSpPr>
            <a:spLocks noGrp="1"/>
          </p:cNvSpPr>
          <p:nvPr>
            <p:ph type="dt" sz="half" idx="10"/>
          </p:nvPr>
        </p:nvSpPr>
        <p:spPr/>
        <p:txBody>
          <a:bodyPr/>
          <a:lstStyle/>
          <a:p>
            <a:fld id="{B410C0FA-89FF-FE43-BE38-41723CDE35A4}" type="datetimeFigureOut">
              <a:rPr lang="es-ES" smtClean="0">
                <a:solidFill>
                  <a:prstClr val="black">
                    <a:tint val="75000"/>
                  </a:prstClr>
                </a:solidFill>
                <a:latin typeface="Calibri"/>
              </a:rPr>
              <a:pPr/>
              <a:t>29/9/17</a:t>
            </a:fld>
            <a:endParaRPr lang="es-ES_tradnl">
              <a:solidFill>
                <a:prstClr val="black">
                  <a:tint val="75000"/>
                </a:prstClr>
              </a:solidFill>
              <a:latin typeface="Calibri"/>
            </a:endParaRPr>
          </a:p>
        </p:txBody>
      </p:sp>
      <p:sp>
        <p:nvSpPr>
          <p:cNvPr id="5" name="Marcador de pie de página 4"/>
          <p:cNvSpPr>
            <a:spLocks noGrp="1"/>
          </p:cNvSpPr>
          <p:nvPr>
            <p:ph type="ftr" sz="quarter" idx="11"/>
          </p:nvPr>
        </p:nvSpPr>
        <p:spPr/>
        <p:txBody>
          <a:bodyPr/>
          <a:lstStyle/>
          <a:p>
            <a:endParaRPr lang="es-ES_tradnl">
              <a:solidFill>
                <a:prstClr val="black">
                  <a:tint val="75000"/>
                </a:prstClr>
              </a:solidFill>
              <a:latin typeface="Calibri"/>
            </a:endParaRPr>
          </a:p>
        </p:txBody>
      </p:sp>
      <p:sp>
        <p:nvSpPr>
          <p:cNvPr id="6" name="Marcador de número de diapositiva 5"/>
          <p:cNvSpPr>
            <a:spLocks noGrp="1"/>
          </p:cNvSpPr>
          <p:nvPr>
            <p:ph type="sldNum" sz="quarter" idx="12"/>
          </p:nvPr>
        </p:nvSpPr>
        <p:spPr/>
        <p:txBody>
          <a:bodyPr/>
          <a:lstStyle/>
          <a:p>
            <a:fld id="{106DC548-14D3-064C-9F31-2878547A2AD6}" type="slidenum">
              <a:rPr lang="es-ES_tradnl" smtClean="0">
                <a:solidFill>
                  <a:prstClr val="black">
                    <a:tint val="75000"/>
                  </a:prstClr>
                </a:solidFill>
                <a:latin typeface="Calibri"/>
              </a:rPr>
              <a:pPr/>
              <a:t>‹Nr.›</a:t>
            </a:fld>
            <a:endParaRPr lang="es-ES_tradnl">
              <a:solidFill>
                <a:prstClr val="black">
                  <a:tint val="75000"/>
                </a:prstClr>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950973825"/>
      </p:ext>
    </p:extLst>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_tradnl"/>
          </a:p>
        </p:txBody>
      </p:sp>
      <p:sp>
        <p:nvSpPr>
          <p:cNvPr id="3" name="Marcador de contenido 2"/>
          <p:cNvSpPr>
            <a:spLocks noGrp="1"/>
          </p:cNvSpPr>
          <p:nvPr>
            <p:ph idx="1"/>
          </p:nvPr>
        </p:nvSpPr>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10"/>
          </p:nvPr>
        </p:nvSpPr>
        <p:spPr/>
        <p:txBody>
          <a:bodyPr/>
          <a:lstStyle/>
          <a:p>
            <a:fld id="{B410C0FA-89FF-FE43-BE38-41723CDE35A4}" type="datetimeFigureOut">
              <a:rPr lang="es-ES" smtClean="0">
                <a:solidFill>
                  <a:prstClr val="black">
                    <a:tint val="75000"/>
                  </a:prstClr>
                </a:solidFill>
                <a:latin typeface="Calibri"/>
              </a:rPr>
              <a:pPr/>
              <a:t>29/9/17</a:t>
            </a:fld>
            <a:endParaRPr lang="es-ES_tradnl">
              <a:solidFill>
                <a:prstClr val="black">
                  <a:tint val="75000"/>
                </a:prstClr>
              </a:solidFill>
              <a:latin typeface="Calibri"/>
            </a:endParaRPr>
          </a:p>
        </p:txBody>
      </p:sp>
      <p:sp>
        <p:nvSpPr>
          <p:cNvPr id="5" name="Marcador de pie de página 4"/>
          <p:cNvSpPr>
            <a:spLocks noGrp="1"/>
          </p:cNvSpPr>
          <p:nvPr>
            <p:ph type="ftr" sz="quarter" idx="11"/>
          </p:nvPr>
        </p:nvSpPr>
        <p:spPr/>
        <p:txBody>
          <a:bodyPr/>
          <a:lstStyle/>
          <a:p>
            <a:endParaRPr lang="es-ES_tradnl">
              <a:solidFill>
                <a:prstClr val="black">
                  <a:tint val="75000"/>
                </a:prstClr>
              </a:solidFill>
              <a:latin typeface="Calibri"/>
            </a:endParaRPr>
          </a:p>
        </p:txBody>
      </p:sp>
      <p:sp>
        <p:nvSpPr>
          <p:cNvPr id="6" name="Marcador de número de diapositiva 5"/>
          <p:cNvSpPr>
            <a:spLocks noGrp="1"/>
          </p:cNvSpPr>
          <p:nvPr>
            <p:ph type="sldNum" sz="quarter" idx="12"/>
          </p:nvPr>
        </p:nvSpPr>
        <p:spPr/>
        <p:txBody>
          <a:bodyPr/>
          <a:lstStyle/>
          <a:p>
            <a:fld id="{106DC548-14D3-064C-9F31-2878547A2AD6}" type="slidenum">
              <a:rPr lang="es-ES_tradnl" smtClean="0">
                <a:solidFill>
                  <a:prstClr val="black">
                    <a:tint val="75000"/>
                  </a:prstClr>
                </a:solidFill>
                <a:latin typeface="Calibri"/>
              </a:rPr>
              <a:pPr/>
              <a:t>‹Nr.›</a:t>
            </a:fld>
            <a:endParaRPr lang="es-ES_tradnl">
              <a:solidFill>
                <a:prstClr val="black">
                  <a:tint val="75000"/>
                </a:prstClr>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696528335"/>
      </p:ext>
    </p:extLst>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smtClean="0"/>
              <a:t>Clic para editar título</a:t>
            </a:r>
            <a:endParaRPr lang="es-ES_tradnl"/>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sp>
        <p:nvSpPr>
          <p:cNvPr id="4" name="Marcador de fecha 3"/>
          <p:cNvSpPr>
            <a:spLocks noGrp="1"/>
          </p:cNvSpPr>
          <p:nvPr>
            <p:ph type="dt" sz="half" idx="10"/>
          </p:nvPr>
        </p:nvSpPr>
        <p:spPr/>
        <p:txBody>
          <a:bodyPr/>
          <a:lstStyle/>
          <a:p>
            <a:fld id="{B410C0FA-89FF-FE43-BE38-41723CDE35A4}" type="datetimeFigureOut">
              <a:rPr lang="es-ES" smtClean="0">
                <a:solidFill>
                  <a:prstClr val="black">
                    <a:tint val="75000"/>
                  </a:prstClr>
                </a:solidFill>
                <a:latin typeface="Calibri"/>
              </a:rPr>
              <a:pPr/>
              <a:t>29/9/17</a:t>
            </a:fld>
            <a:endParaRPr lang="es-ES_tradnl">
              <a:solidFill>
                <a:prstClr val="black">
                  <a:tint val="75000"/>
                </a:prstClr>
              </a:solidFill>
              <a:latin typeface="Calibri"/>
            </a:endParaRPr>
          </a:p>
        </p:txBody>
      </p:sp>
      <p:sp>
        <p:nvSpPr>
          <p:cNvPr id="5" name="Marcador de pie de página 4"/>
          <p:cNvSpPr>
            <a:spLocks noGrp="1"/>
          </p:cNvSpPr>
          <p:nvPr>
            <p:ph type="ftr" sz="quarter" idx="11"/>
          </p:nvPr>
        </p:nvSpPr>
        <p:spPr/>
        <p:txBody>
          <a:bodyPr/>
          <a:lstStyle/>
          <a:p>
            <a:endParaRPr lang="es-ES_tradnl">
              <a:solidFill>
                <a:prstClr val="black">
                  <a:tint val="75000"/>
                </a:prstClr>
              </a:solidFill>
              <a:latin typeface="Calibri"/>
            </a:endParaRPr>
          </a:p>
        </p:txBody>
      </p:sp>
      <p:sp>
        <p:nvSpPr>
          <p:cNvPr id="6" name="Marcador de número de diapositiva 5"/>
          <p:cNvSpPr>
            <a:spLocks noGrp="1"/>
          </p:cNvSpPr>
          <p:nvPr>
            <p:ph type="sldNum" sz="quarter" idx="12"/>
          </p:nvPr>
        </p:nvSpPr>
        <p:spPr/>
        <p:txBody>
          <a:bodyPr/>
          <a:lstStyle/>
          <a:p>
            <a:fld id="{106DC548-14D3-064C-9F31-2878547A2AD6}" type="slidenum">
              <a:rPr lang="es-ES_tradnl" smtClean="0">
                <a:solidFill>
                  <a:prstClr val="black">
                    <a:tint val="75000"/>
                  </a:prstClr>
                </a:solidFill>
                <a:latin typeface="Calibri"/>
              </a:rPr>
              <a:pPr/>
              <a:t>‹Nr.›</a:t>
            </a:fld>
            <a:endParaRPr lang="es-ES_tradnl">
              <a:solidFill>
                <a:prstClr val="black">
                  <a:tint val="75000"/>
                </a:prstClr>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00315082"/>
      </p:ext>
    </p:extLst>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_tradnl"/>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5" name="Marcador de fecha 4"/>
          <p:cNvSpPr>
            <a:spLocks noGrp="1"/>
          </p:cNvSpPr>
          <p:nvPr>
            <p:ph type="dt" sz="half" idx="10"/>
          </p:nvPr>
        </p:nvSpPr>
        <p:spPr/>
        <p:txBody>
          <a:bodyPr/>
          <a:lstStyle/>
          <a:p>
            <a:fld id="{B410C0FA-89FF-FE43-BE38-41723CDE35A4}" type="datetimeFigureOut">
              <a:rPr lang="es-ES" smtClean="0">
                <a:solidFill>
                  <a:prstClr val="black">
                    <a:tint val="75000"/>
                  </a:prstClr>
                </a:solidFill>
                <a:latin typeface="Calibri"/>
              </a:rPr>
              <a:pPr/>
              <a:t>29/9/17</a:t>
            </a:fld>
            <a:endParaRPr lang="es-ES_tradnl">
              <a:solidFill>
                <a:prstClr val="black">
                  <a:tint val="75000"/>
                </a:prstClr>
              </a:solidFill>
              <a:latin typeface="Calibri"/>
            </a:endParaRPr>
          </a:p>
        </p:txBody>
      </p:sp>
      <p:sp>
        <p:nvSpPr>
          <p:cNvPr id="6" name="Marcador de pie de página 5"/>
          <p:cNvSpPr>
            <a:spLocks noGrp="1"/>
          </p:cNvSpPr>
          <p:nvPr>
            <p:ph type="ftr" sz="quarter" idx="11"/>
          </p:nvPr>
        </p:nvSpPr>
        <p:spPr/>
        <p:txBody>
          <a:bodyPr/>
          <a:lstStyle/>
          <a:p>
            <a:endParaRPr lang="es-ES_tradnl">
              <a:solidFill>
                <a:prstClr val="black">
                  <a:tint val="75000"/>
                </a:prstClr>
              </a:solidFill>
              <a:latin typeface="Calibri"/>
            </a:endParaRPr>
          </a:p>
        </p:txBody>
      </p:sp>
      <p:sp>
        <p:nvSpPr>
          <p:cNvPr id="7" name="Marcador de número de diapositiva 6"/>
          <p:cNvSpPr>
            <a:spLocks noGrp="1"/>
          </p:cNvSpPr>
          <p:nvPr>
            <p:ph type="sldNum" sz="quarter" idx="12"/>
          </p:nvPr>
        </p:nvSpPr>
        <p:spPr/>
        <p:txBody>
          <a:bodyPr/>
          <a:lstStyle/>
          <a:p>
            <a:fld id="{106DC548-14D3-064C-9F31-2878547A2AD6}" type="slidenum">
              <a:rPr lang="es-ES_tradnl" smtClean="0">
                <a:solidFill>
                  <a:prstClr val="black">
                    <a:tint val="75000"/>
                  </a:prstClr>
                </a:solidFill>
                <a:latin typeface="Calibri"/>
              </a:rPr>
              <a:pPr/>
              <a:t>‹Nr.›</a:t>
            </a:fld>
            <a:endParaRPr lang="es-ES_tradnl">
              <a:solidFill>
                <a:prstClr val="black">
                  <a:tint val="75000"/>
                </a:prstClr>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276037329"/>
      </p:ext>
    </p:extLst>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smtClean="0"/>
              <a:t>Clic para editar título</a:t>
            </a:r>
            <a:endParaRPr lang="es-ES_tradnl"/>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7" name="Marcador de fecha 6"/>
          <p:cNvSpPr>
            <a:spLocks noGrp="1"/>
          </p:cNvSpPr>
          <p:nvPr>
            <p:ph type="dt" sz="half" idx="10"/>
          </p:nvPr>
        </p:nvSpPr>
        <p:spPr/>
        <p:txBody>
          <a:bodyPr/>
          <a:lstStyle/>
          <a:p>
            <a:fld id="{B410C0FA-89FF-FE43-BE38-41723CDE35A4}" type="datetimeFigureOut">
              <a:rPr lang="es-ES" smtClean="0">
                <a:solidFill>
                  <a:prstClr val="black">
                    <a:tint val="75000"/>
                  </a:prstClr>
                </a:solidFill>
                <a:latin typeface="Calibri"/>
              </a:rPr>
              <a:pPr/>
              <a:t>29/9/17</a:t>
            </a:fld>
            <a:endParaRPr lang="es-ES_tradnl">
              <a:solidFill>
                <a:prstClr val="black">
                  <a:tint val="75000"/>
                </a:prstClr>
              </a:solidFill>
              <a:latin typeface="Calibri"/>
            </a:endParaRPr>
          </a:p>
        </p:txBody>
      </p:sp>
      <p:sp>
        <p:nvSpPr>
          <p:cNvPr id="8" name="Marcador de pie de página 7"/>
          <p:cNvSpPr>
            <a:spLocks noGrp="1"/>
          </p:cNvSpPr>
          <p:nvPr>
            <p:ph type="ftr" sz="quarter" idx="11"/>
          </p:nvPr>
        </p:nvSpPr>
        <p:spPr/>
        <p:txBody>
          <a:bodyPr/>
          <a:lstStyle/>
          <a:p>
            <a:endParaRPr lang="es-ES_tradnl">
              <a:solidFill>
                <a:prstClr val="black">
                  <a:tint val="75000"/>
                </a:prstClr>
              </a:solidFill>
              <a:latin typeface="Calibri"/>
            </a:endParaRPr>
          </a:p>
        </p:txBody>
      </p:sp>
      <p:sp>
        <p:nvSpPr>
          <p:cNvPr id="9" name="Marcador de número de diapositiva 8"/>
          <p:cNvSpPr>
            <a:spLocks noGrp="1"/>
          </p:cNvSpPr>
          <p:nvPr>
            <p:ph type="sldNum" sz="quarter" idx="12"/>
          </p:nvPr>
        </p:nvSpPr>
        <p:spPr/>
        <p:txBody>
          <a:bodyPr/>
          <a:lstStyle/>
          <a:p>
            <a:fld id="{106DC548-14D3-064C-9F31-2878547A2AD6}" type="slidenum">
              <a:rPr lang="es-ES_tradnl" smtClean="0">
                <a:solidFill>
                  <a:prstClr val="black">
                    <a:tint val="75000"/>
                  </a:prstClr>
                </a:solidFill>
                <a:latin typeface="Calibri"/>
              </a:rPr>
              <a:pPr/>
              <a:t>‹Nr.›</a:t>
            </a:fld>
            <a:endParaRPr lang="es-ES_tradnl">
              <a:solidFill>
                <a:prstClr val="black">
                  <a:tint val="75000"/>
                </a:prstClr>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877419404"/>
      </p:ext>
    </p:extLst>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_tradnl"/>
          </a:p>
        </p:txBody>
      </p:sp>
      <p:sp>
        <p:nvSpPr>
          <p:cNvPr id="3" name="Marcador de fecha 2"/>
          <p:cNvSpPr>
            <a:spLocks noGrp="1"/>
          </p:cNvSpPr>
          <p:nvPr>
            <p:ph type="dt" sz="half" idx="10"/>
          </p:nvPr>
        </p:nvSpPr>
        <p:spPr/>
        <p:txBody>
          <a:bodyPr/>
          <a:lstStyle/>
          <a:p>
            <a:fld id="{B410C0FA-89FF-FE43-BE38-41723CDE35A4}" type="datetimeFigureOut">
              <a:rPr lang="es-ES" smtClean="0">
                <a:solidFill>
                  <a:prstClr val="black">
                    <a:tint val="75000"/>
                  </a:prstClr>
                </a:solidFill>
                <a:latin typeface="Calibri"/>
              </a:rPr>
              <a:pPr/>
              <a:t>29/9/17</a:t>
            </a:fld>
            <a:endParaRPr lang="es-ES_tradnl">
              <a:solidFill>
                <a:prstClr val="black">
                  <a:tint val="75000"/>
                </a:prstClr>
              </a:solidFill>
              <a:latin typeface="Calibri"/>
            </a:endParaRPr>
          </a:p>
        </p:txBody>
      </p:sp>
      <p:sp>
        <p:nvSpPr>
          <p:cNvPr id="4" name="Marcador de pie de página 3"/>
          <p:cNvSpPr>
            <a:spLocks noGrp="1"/>
          </p:cNvSpPr>
          <p:nvPr>
            <p:ph type="ftr" sz="quarter" idx="11"/>
          </p:nvPr>
        </p:nvSpPr>
        <p:spPr/>
        <p:txBody>
          <a:bodyPr/>
          <a:lstStyle/>
          <a:p>
            <a:endParaRPr lang="es-ES_tradnl">
              <a:solidFill>
                <a:prstClr val="black">
                  <a:tint val="75000"/>
                </a:prstClr>
              </a:solidFill>
              <a:latin typeface="Calibri"/>
            </a:endParaRPr>
          </a:p>
        </p:txBody>
      </p:sp>
      <p:sp>
        <p:nvSpPr>
          <p:cNvPr id="5" name="Marcador de número de diapositiva 4"/>
          <p:cNvSpPr>
            <a:spLocks noGrp="1"/>
          </p:cNvSpPr>
          <p:nvPr>
            <p:ph type="sldNum" sz="quarter" idx="12"/>
          </p:nvPr>
        </p:nvSpPr>
        <p:spPr/>
        <p:txBody>
          <a:bodyPr/>
          <a:lstStyle/>
          <a:p>
            <a:fld id="{106DC548-14D3-064C-9F31-2878547A2AD6}" type="slidenum">
              <a:rPr lang="es-ES_tradnl" smtClean="0">
                <a:solidFill>
                  <a:prstClr val="black">
                    <a:tint val="75000"/>
                  </a:prstClr>
                </a:solidFill>
                <a:latin typeface="Calibri"/>
              </a:rPr>
              <a:pPr/>
              <a:t>‹Nr.›</a:t>
            </a:fld>
            <a:endParaRPr lang="es-ES_tradnl">
              <a:solidFill>
                <a:prstClr val="black">
                  <a:tint val="75000"/>
                </a:prstClr>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400346356"/>
      </p:ext>
    </p:extLst>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B410C0FA-89FF-FE43-BE38-41723CDE35A4}" type="datetimeFigureOut">
              <a:rPr lang="es-ES" smtClean="0">
                <a:solidFill>
                  <a:prstClr val="black">
                    <a:tint val="75000"/>
                  </a:prstClr>
                </a:solidFill>
                <a:latin typeface="Calibri"/>
              </a:rPr>
              <a:pPr/>
              <a:t>29/9/17</a:t>
            </a:fld>
            <a:endParaRPr lang="es-ES_tradnl">
              <a:solidFill>
                <a:prstClr val="black">
                  <a:tint val="75000"/>
                </a:prstClr>
              </a:solidFill>
              <a:latin typeface="Calibri"/>
            </a:endParaRPr>
          </a:p>
        </p:txBody>
      </p:sp>
      <p:sp>
        <p:nvSpPr>
          <p:cNvPr id="3" name="Marcador de pie de página 2"/>
          <p:cNvSpPr>
            <a:spLocks noGrp="1"/>
          </p:cNvSpPr>
          <p:nvPr>
            <p:ph type="ftr" sz="quarter" idx="11"/>
          </p:nvPr>
        </p:nvSpPr>
        <p:spPr/>
        <p:txBody>
          <a:bodyPr/>
          <a:lstStyle/>
          <a:p>
            <a:endParaRPr lang="es-ES_tradnl">
              <a:solidFill>
                <a:prstClr val="black">
                  <a:tint val="75000"/>
                </a:prstClr>
              </a:solidFill>
              <a:latin typeface="Calibri"/>
            </a:endParaRPr>
          </a:p>
        </p:txBody>
      </p:sp>
      <p:sp>
        <p:nvSpPr>
          <p:cNvPr id="4" name="Marcador de número de diapositiva 3"/>
          <p:cNvSpPr>
            <a:spLocks noGrp="1"/>
          </p:cNvSpPr>
          <p:nvPr>
            <p:ph type="sldNum" sz="quarter" idx="12"/>
          </p:nvPr>
        </p:nvSpPr>
        <p:spPr/>
        <p:txBody>
          <a:bodyPr/>
          <a:lstStyle/>
          <a:p>
            <a:fld id="{106DC548-14D3-064C-9F31-2878547A2AD6}" type="slidenum">
              <a:rPr lang="es-ES_tradnl" smtClean="0">
                <a:solidFill>
                  <a:prstClr val="black">
                    <a:tint val="75000"/>
                  </a:prstClr>
                </a:solidFill>
                <a:latin typeface="Calibri"/>
              </a:rPr>
              <a:pPr/>
              <a:t>‹Nr.›</a:t>
            </a:fld>
            <a:endParaRPr lang="es-ES_tradnl">
              <a:solidFill>
                <a:prstClr val="black">
                  <a:tint val="75000"/>
                </a:prstClr>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844621093"/>
      </p:ext>
    </p:extLst>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smtClean="0"/>
              <a:t>Clic para editar título</a:t>
            </a:r>
            <a:endParaRPr lang="es-ES_tradnl"/>
          </a:p>
        </p:txBody>
      </p:sp>
      <p:sp>
        <p:nvSpPr>
          <p:cNvPr id="3" name="Marcador de conteni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B410C0FA-89FF-FE43-BE38-41723CDE35A4}" type="datetimeFigureOut">
              <a:rPr lang="es-ES" smtClean="0">
                <a:solidFill>
                  <a:prstClr val="black">
                    <a:tint val="75000"/>
                  </a:prstClr>
                </a:solidFill>
                <a:latin typeface="Calibri"/>
              </a:rPr>
              <a:pPr/>
              <a:t>29/9/17</a:t>
            </a:fld>
            <a:endParaRPr lang="es-ES_tradnl">
              <a:solidFill>
                <a:prstClr val="black">
                  <a:tint val="75000"/>
                </a:prstClr>
              </a:solidFill>
              <a:latin typeface="Calibri"/>
            </a:endParaRPr>
          </a:p>
        </p:txBody>
      </p:sp>
      <p:sp>
        <p:nvSpPr>
          <p:cNvPr id="6" name="Marcador de pie de página 5"/>
          <p:cNvSpPr>
            <a:spLocks noGrp="1"/>
          </p:cNvSpPr>
          <p:nvPr>
            <p:ph type="ftr" sz="quarter" idx="11"/>
          </p:nvPr>
        </p:nvSpPr>
        <p:spPr/>
        <p:txBody>
          <a:bodyPr/>
          <a:lstStyle/>
          <a:p>
            <a:endParaRPr lang="es-ES_tradnl">
              <a:solidFill>
                <a:prstClr val="black">
                  <a:tint val="75000"/>
                </a:prstClr>
              </a:solidFill>
              <a:latin typeface="Calibri"/>
            </a:endParaRPr>
          </a:p>
        </p:txBody>
      </p:sp>
      <p:sp>
        <p:nvSpPr>
          <p:cNvPr id="7" name="Marcador de número de diapositiva 6"/>
          <p:cNvSpPr>
            <a:spLocks noGrp="1"/>
          </p:cNvSpPr>
          <p:nvPr>
            <p:ph type="sldNum" sz="quarter" idx="12"/>
          </p:nvPr>
        </p:nvSpPr>
        <p:spPr/>
        <p:txBody>
          <a:bodyPr/>
          <a:lstStyle/>
          <a:p>
            <a:fld id="{106DC548-14D3-064C-9F31-2878547A2AD6}" type="slidenum">
              <a:rPr lang="es-ES_tradnl" smtClean="0">
                <a:solidFill>
                  <a:prstClr val="black">
                    <a:tint val="75000"/>
                  </a:prstClr>
                </a:solidFill>
                <a:latin typeface="Calibri"/>
              </a:rPr>
              <a:pPr/>
              <a:t>‹Nr.›</a:t>
            </a:fld>
            <a:endParaRPr lang="es-ES_tradnl">
              <a:solidFill>
                <a:prstClr val="black">
                  <a:tint val="75000"/>
                </a:prstClr>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003840500"/>
      </p:ext>
    </p:extLst>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smtClean="0"/>
              <a:t>Clic para editar título</a:t>
            </a:r>
            <a:endParaRPr lang="es-ES_tradnl"/>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_tradnl"/>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B410C0FA-89FF-FE43-BE38-41723CDE35A4}" type="datetimeFigureOut">
              <a:rPr lang="es-ES" smtClean="0">
                <a:solidFill>
                  <a:prstClr val="black">
                    <a:tint val="75000"/>
                  </a:prstClr>
                </a:solidFill>
                <a:latin typeface="Calibri"/>
              </a:rPr>
              <a:pPr/>
              <a:t>29/9/17</a:t>
            </a:fld>
            <a:endParaRPr lang="es-ES_tradnl">
              <a:solidFill>
                <a:prstClr val="black">
                  <a:tint val="75000"/>
                </a:prstClr>
              </a:solidFill>
              <a:latin typeface="Calibri"/>
            </a:endParaRPr>
          </a:p>
        </p:txBody>
      </p:sp>
      <p:sp>
        <p:nvSpPr>
          <p:cNvPr id="6" name="Marcador de pie de página 5"/>
          <p:cNvSpPr>
            <a:spLocks noGrp="1"/>
          </p:cNvSpPr>
          <p:nvPr>
            <p:ph type="ftr" sz="quarter" idx="11"/>
          </p:nvPr>
        </p:nvSpPr>
        <p:spPr/>
        <p:txBody>
          <a:bodyPr/>
          <a:lstStyle/>
          <a:p>
            <a:endParaRPr lang="es-ES_tradnl">
              <a:solidFill>
                <a:prstClr val="black">
                  <a:tint val="75000"/>
                </a:prstClr>
              </a:solidFill>
              <a:latin typeface="Calibri"/>
            </a:endParaRPr>
          </a:p>
        </p:txBody>
      </p:sp>
      <p:sp>
        <p:nvSpPr>
          <p:cNvPr id="7" name="Marcador de número de diapositiva 6"/>
          <p:cNvSpPr>
            <a:spLocks noGrp="1"/>
          </p:cNvSpPr>
          <p:nvPr>
            <p:ph type="sldNum" sz="quarter" idx="12"/>
          </p:nvPr>
        </p:nvSpPr>
        <p:spPr/>
        <p:txBody>
          <a:bodyPr/>
          <a:lstStyle/>
          <a:p>
            <a:fld id="{106DC548-14D3-064C-9F31-2878547A2AD6}" type="slidenum">
              <a:rPr lang="es-ES_tradnl" smtClean="0">
                <a:solidFill>
                  <a:prstClr val="black">
                    <a:tint val="75000"/>
                  </a:prstClr>
                </a:solidFill>
                <a:latin typeface="Calibri"/>
              </a:rPr>
              <a:pPr/>
              <a:t>‹Nr.›</a:t>
            </a:fld>
            <a:endParaRPr lang="es-ES_tradnl">
              <a:solidFill>
                <a:prstClr val="black">
                  <a:tint val="75000"/>
                </a:prstClr>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514526485"/>
      </p:ext>
    </p:extLst>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_tradnl"/>
          </a:p>
        </p:txBody>
      </p:sp>
      <p:sp>
        <p:nvSpPr>
          <p:cNvPr id="3" name="Marcador de texto vertical 2"/>
          <p:cNvSpPr>
            <a:spLocks noGrp="1"/>
          </p:cNvSpPr>
          <p:nvPr>
            <p:ph type="body" orient="vert" idx="1"/>
          </p:nvPr>
        </p:nvSpPr>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10"/>
          </p:nvPr>
        </p:nvSpPr>
        <p:spPr/>
        <p:txBody>
          <a:bodyPr/>
          <a:lstStyle/>
          <a:p>
            <a:fld id="{B410C0FA-89FF-FE43-BE38-41723CDE35A4}" type="datetimeFigureOut">
              <a:rPr lang="es-ES" smtClean="0">
                <a:solidFill>
                  <a:prstClr val="black">
                    <a:tint val="75000"/>
                  </a:prstClr>
                </a:solidFill>
                <a:latin typeface="Calibri"/>
              </a:rPr>
              <a:pPr/>
              <a:t>29/9/17</a:t>
            </a:fld>
            <a:endParaRPr lang="es-ES_tradnl">
              <a:solidFill>
                <a:prstClr val="black">
                  <a:tint val="75000"/>
                </a:prstClr>
              </a:solidFill>
              <a:latin typeface="Calibri"/>
            </a:endParaRPr>
          </a:p>
        </p:txBody>
      </p:sp>
      <p:sp>
        <p:nvSpPr>
          <p:cNvPr id="5" name="Marcador de pie de página 4"/>
          <p:cNvSpPr>
            <a:spLocks noGrp="1"/>
          </p:cNvSpPr>
          <p:nvPr>
            <p:ph type="ftr" sz="quarter" idx="11"/>
          </p:nvPr>
        </p:nvSpPr>
        <p:spPr/>
        <p:txBody>
          <a:bodyPr/>
          <a:lstStyle/>
          <a:p>
            <a:endParaRPr lang="es-ES_tradnl">
              <a:solidFill>
                <a:prstClr val="black">
                  <a:tint val="75000"/>
                </a:prstClr>
              </a:solidFill>
              <a:latin typeface="Calibri"/>
            </a:endParaRPr>
          </a:p>
        </p:txBody>
      </p:sp>
      <p:sp>
        <p:nvSpPr>
          <p:cNvPr id="6" name="Marcador de número de diapositiva 5"/>
          <p:cNvSpPr>
            <a:spLocks noGrp="1"/>
          </p:cNvSpPr>
          <p:nvPr>
            <p:ph type="sldNum" sz="quarter" idx="12"/>
          </p:nvPr>
        </p:nvSpPr>
        <p:spPr/>
        <p:txBody>
          <a:bodyPr/>
          <a:lstStyle/>
          <a:p>
            <a:fld id="{106DC548-14D3-064C-9F31-2878547A2AD6}" type="slidenum">
              <a:rPr lang="es-ES_tradnl" smtClean="0">
                <a:solidFill>
                  <a:prstClr val="black">
                    <a:tint val="75000"/>
                  </a:prstClr>
                </a:solidFill>
                <a:latin typeface="Calibri"/>
              </a:rPr>
              <a:pPr/>
              <a:t>‹Nr.›</a:t>
            </a:fld>
            <a:endParaRPr lang="es-ES_tradnl">
              <a:solidFill>
                <a:prstClr val="black">
                  <a:tint val="75000"/>
                </a:prstClr>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099412395"/>
      </p:ext>
    </p:extLst>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es-ES_tradnl" smtClean="0"/>
              <a:t>Clic para editar título</a:t>
            </a:r>
            <a:endParaRPr lang="es-ES_tradnl"/>
          </a:p>
        </p:txBody>
      </p:sp>
      <p:sp>
        <p:nvSpPr>
          <p:cNvPr id="3" name="Marcador de texto vertical 2"/>
          <p:cNvSpPr>
            <a:spLocks noGrp="1"/>
          </p:cNvSpPr>
          <p:nvPr>
            <p:ph type="body" orient="vert" idx="1"/>
          </p:nvPr>
        </p:nvSpPr>
        <p:spPr>
          <a:xfrm>
            <a:off x="457200" y="274638"/>
            <a:ext cx="6019800" cy="5851525"/>
          </a:xfr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10"/>
          </p:nvPr>
        </p:nvSpPr>
        <p:spPr/>
        <p:txBody>
          <a:bodyPr/>
          <a:lstStyle/>
          <a:p>
            <a:fld id="{B410C0FA-89FF-FE43-BE38-41723CDE35A4}" type="datetimeFigureOut">
              <a:rPr lang="es-ES" smtClean="0">
                <a:solidFill>
                  <a:prstClr val="black">
                    <a:tint val="75000"/>
                  </a:prstClr>
                </a:solidFill>
                <a:latin typeface="Calibri"/>
              </a:rPr>
              <a:pPr/>
              <a:t>29/9/17</a:t>
            </a:fld>
            <a:endParaRPr lang="es-ES_tradnl">
              <a:solidFill>
                <a:prstClr val="black">
                  <a:tint val="75000"/>
                </a:prstClr>
              </a:solidFill>
              <a:latin typeface="Calibri"/>
            </a:endParaRPr>
          </a:p>
        </p:txBody>
      </p:sp>
      <p:sp>
        <p:nvSpPr>
          <p:cNvPr id="5" name="Marcador de pie de página 4"/>
          <p:cNvSpPr>
            <a:spLocks noGrp="1"/>
          </p:cNvSpPr>
          <p:nvPr>
            <p:ph type="ftr" sz="quarter" idx="11"/>
          </p:nvPr>
        </p:nvSpPr>
        <p:spPr/>
        <p:txBody>
          <a:bodyPr/>
          <a:lstStyle/>
          <a:p>
            <a:endParaRPr lang="es-ES_tradnl">
              <a:solidFill>
                <a:prstClr val="black">
                  <a:tint val="75000"/>
                </a:prstClr>
              </a:solidFill>
              <a:latin typeface="Calibri"/>
            </a:endParaRPr>
          </a:p>
        </p:txBody>
      </p:sp>
      <p:sp>
        <p:nvSpPr>
          <p:cNvPr id="6" name="Marcador de número de diapositiva 5"/>
          <p:cNvSpPr>
            <a:spLocks noGrp="1"/>
          </p:cNvSpPr>
          <p:nvPr>
            <p:ph type="sldNum" sz="quarter" idx="12"/>
          </p:nvPr>
        </p:nvSpPr>
        <p:spPr/>
        <p:txBody>
          <a:bodyPr/>
          <a:lstStyle/>
          <a:p>
            <a:fld id="{106DC548-14D3-064C-9F31-2878547A2AD6}" type="slidenum">
              <a:rPr lang="es-ES_tradnl" smtClean="0">
                <a:solidFill>
                  <a:prstClr val="black">
                    <a:tint val="75000"/>
                  </a:prstClr>
                </a:solidFill>
                <a:latin typeface="Calibri"/>
              </a:rPr>
              <a:pPr/>
              <a:t>‹Nr.›</a:t>
            </a:fld>
            <a:endParaRPr lang="es-ES_tradnl">
              <a:solidFill>
                <a:prstClr val="black">
                  <a:tint val="75000"/>
                </a:prstClr>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899635429"/>
      </p:ext>
    </p:extLst>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a:prstGeom prst="rect">
            <a:avLst/>
          </a:prstGeom>
        </p:spPr>
        <p:txBody>
          <a:bodyPr/>
          <a:lstStyle/>
          <a:p>
            <a:r>
              <a:rPr lang="es-ES_tradnl" smtClean="0"/>
              <a:t>Clic para editar título</a:t>
            </a:r>
            <a:endParaRPr lang="es-ES_tradnl"/>
          </a:p>
        </p:txBody>
      </p:sp>
      <p:sp>
        <p:nvSpPr>
          <p:cNvPr id="3" name="Subtítulo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lang="es-ES_tradnl"/>
          </a:p>
        </p:txBody>
      </p:sp>
      <p:sp>
        <p:nvSpPr>
          <p:cNvPr id="4" name="Marcador de fecha 3"/>
          <p:cNvSpPr>
            <a:spLocks noGrp="1"/>
          </p:cNvSpPr>
          <p:nvPr>
            <p:ph type="dt" sz="half" idx="10"/>
          </p:nvPr>
        </p:nvSpPr>
        <p:spPr>
          <a:xfrm>
            <a:off x="457200" y="6356350"/>
            <a:ext cx="2133600" cy="365125"/>
          </a:xfrm>
          <a:prstGeom prst="rect">
            <a:avLst/>
          </a:prstGeom>
        </p:spPr>
        <p:txBody>
          <a:bodyPr/>
          <a:lstStyle/>
          <a:p>
            <a:fld id="{98D64BEC-5999-C54E-AA21-799D3B584608}" type="datetimeFigureOut">
              <a:rPr lang="es-ES" smtClean="0">
                <a:solidFill>
                  <a:prstClr val="black"/>
                </a:solidFill>
                <a:latin typeface="Calibri"/>
              </a:rPr>
              <a:pPr/>
              <a:t>29/9/17</a:t>
            </a:fld>
            <a:endParaRPr lang="es-ES_tradnl">
              <a:solidFill>
                <a:prstClr val="black"/>
              </a:solidFill>
              <a:latin typeface="Calibri"/>
            </a:endParaRPr>
          </a:p>
        </p:txBody>
      </p:sp>
      <p:sp>
        <p:nvSpPr>
          <p:cNvPr id="5" name="Marcador de pie de página 4"/>
          <p:cNvSpPr>
            <a:spLocks noGrp="1"/>
          </p:cNvSpPr>
          <p:nvPr>
            <p:ph type="ftr" sz="quarter" idx="11"/>
          </p:nvPr>
        </p:nvSpPr>
        <p:spPr>
          <a:xfrm>
            <a:off x="3124200" y="6492875"/>
            <a:ext cx="2895600" cy="365125"/>
          </a:xfrm>
          <a:prstGeom prst="rect">
            <a:avLst/>
          </a:prstGeom>
        </p:spPr>
        <p:txBody>
          <a:bodyPr/>
          <a:lstStyle/>
          <a:p>
            <a:endParaRPr lang="es-ES_tradnl">
              <a:solidFill>
                <a:prstClr val="black"/>
              </a:solidFill>
              <a:latin typeface="Calibri"/>
            </a:endParaRPr>
          </a:p>
        </p:txBody>
      </p:sp>
      <p:sp>
        <p:nvSpPr>
          <p:cNvPr id="6" name="Marcador de número de diapositiva 5"/>
          <p:cNvSpPr>
            <a:spLocks noGrp="1"/>
          </p:cNvSpPr>
          <p:nvPr>
            <p:ph type="sldNum" sz="quarter" idx="12"/>
          </p:nvPr>
        </p:nvSpPr>
        <p:spPr>
          <a:xfrm>
            <a:off x="6553200" y="6356350"/>
            <a:ext cx="2133600" cy="365125"/>
          </a:xfrm>
          <a:prstGeom prst="rect">
            <a:avLst/>
          </a:prstGeom>
        </p:spPr>
        <p:txBody>
          <a:bodyPr/>
          <a:lstStyle/>
          <a:p>
            <a:fld id="{759EEC81-D707-A94A-9649-203AD152DE04}" type="slidenum">
              <a:rPr lang="es-ES_tradnl" smtClean="0">
                <a:solidFill>
                  <a:prstClr val="black"/>
                </a:solidFill>
                <a:latin typeface="Calibri"/>
              </a:rPr>
              <a:pPr/>
              <a:t>‹Nr.›</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490606492"/>
      </p:ext>
    </p:extLst>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p>
            <a:r>
              <a:rPr lang="es-ES_tradnl" smtClean="0"/>
              <a:t>Clic para editar título</a:t>
            </a:r>
            <a:endParaRPr lang="es-ES_tradnl"/>
          </a:p>
        </p:txBody>
      </p:sp>
      <p:sp>
        <p:nvSpPr>
          <p:cNvPr id="3" name="Marcador de contenido 2"/>
          <p:cNvSpPr>
            <a:spLocks noGrp="1"/>
          </p:cNvSpPr>
          <p:nvPr>
            <p:ph idx="1"/>
          </p:nvPr>
        </p:nvSpPr>
        <p:spPr>
          <a:xfrm>
            <a:off x="457200" y="1600200"/>
            <a:ext cx="8229600" cy="4525963"/>
          </a:xfrm>
          <a:prstGeom prst="rect">
            <a:avLst/>
          </a:prstGeom>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10"/>
          </p:nvPr>
        </p:nvSpPr>
        <p:spPr>
          <a:xfrm>
            <a:off x="457200" y="6356350"/>
            <a:ext cx="2133600" cy="365125"/>
          </a:xfrm>
          <a:prstGeom prst="rect">
            <a:avLst/>
          </a:prstGeom>
        </p:spPr>
        <p:txBody>
          <a:bodyPr/>
          <a:lstStyle/>
          <a:p>
            <a:fld id="{98D64BEC-5999-C54E-AA21-799D3B584608}" type="datetimeFigureOut">
              <a:rPr lang="es-ES" smtClean="0">
                <a:solidFill>
                  <a:prstClr val="black"/>
                </a:solidFill>
                <a:latin typeface="Calibri"/>
              </a:rPr>
              <a:pPr/>
              <a:t>29/9/17</a:t>
            </a:fld>
            <a:endParaRPr lang="es-ES_tradnl">
              <a:solidFill>
                <a:prstClr val="black"/>
              </a:solidFill>
              <a:latin typeface="Calibri"/>
            </a:endParaRPr>
          </a:p>
        </p:txBody>
      </p:sp>
      <p:sp>
        <p:nvSpPr>
          <p:cNvPr id="5" name="Marcador de pie de página 4"/>
          <p:cNvSpPr>
            <a:spLocks noGrp="1"/>
          </p:cNvSpPr>
          <p:nvPr>
            <p:ph type="ftr" sz="quarter" idx="11"/>
          </p:nvPr>
        </p:nvSpPr>
        <p:spPr>
          <a:xfrm>
            <a:off x="3124200" y="6492875"/>
            <a:ext cx="2895600" cy="365125"/>
          </a:xfrm>
          <a:prstGeom prst="rect">
            <a:avLst/>
          </a:prstGeom>
        </p:spPr>
        <p:txBody>
          <a:bodyPr/>
          <a:lstStyle/>
          <a:p>
            <a:endParaRPr lang="es-ES_tradnl">
              <a:solidFill>
                <a:prstClr val="black"/>
              </a:solidFill>
              <a:latin typeface="Calibri"/>
            </a:endParaRPr>
          </a:p>
        </p:txBody>
      </p:sp>
      <p:sp>
        <p:nvSpPr>
          <p:cNvPr id="6" name="Marcador de número de diapositiva 5"/>
          <p:cNvSpPr>
            <a:spLocks noGrp="1"/>
          </p:cNvSpPr>
          <p:nvPr>
            <p:ph type="sldNum" sz="quarter" idx="12"/>
          </p:nvPr>
        </p:nvSpPr>
        <p:spPr>
          <a:xfrm>
            <a:off x="6553200" y="6356350"/>
            <a:ext cx="2133600" cy="365125"/>
          </a:xfrm>
          <a:prstGeom prst="rect">
            <a:avLst/>
          </a:prstGeom>
        </p:spPr>
        <p:txBody>
          <a:bodyPr/>
          <a:lstStyle/>
          <a:p>
            <a:fld id="{759EEC81-D707-A94A-9649-203AD152DE04}" type="slidenum">
              <a:rPr lang="es-ES_tradnl" smtClean="0">
                <a:solidFill>
                  <a:prstClr val="black"/>
                </a:solidFill>
                <a:latin typeface="Calibri"/>
              </a:rPr>
              <a:pPr/>
              <a:t>‹Nr.›</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966276722"/>
      </p:ext>
    </p:extLst>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s-ES_tradnl" smtClean="0"/>
              <a:t>Clic para editar título</a:t>
            </a:r>
            <a:endParaRPr lang="es-ES_tradnl"/>
          </a:p>
        </p:txBody>
      </p:sp>
      <p:sp>
        <p:nvSpPr>
          <p:cNvPr id="3" name="Marcador de texto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sp>
        <p:nvSpPr>
          <p:cNvPr id="4" name="Marcador de fecha 3"/>
          <p:cNvSpPr>
            <a:spLocks noGrp="1"/>
          </p:cNvSpPr>
          <p:nvPr>
            <p:ph type="dt" sz="half" idx="10"/>
          </p:nvPr>
        </p:nvSpPr>
        <p:spPr>
          <a:xfrm>
            <a:off x="457200" y="6356350"/>
            <a:ext cx="2133600" cy="365125"/>
          </a:xfrm>
          <a:prstGeom prst="rect">
            <a:avLst/>
          </a:prstGeom>
        </p:spPr>
        <p:txBody>
          <a:bodyPr/>
          <a:lstStyle/>
          <a:p>
            <a:fld id="{98D64BEC-5999-C54E-AA21-799D3B584608}" type="datetimeFigureOut">
              <a:rPr lang="es-ES" smtClean="0">
                <a:solidFill>
                  <a:prstClr val="black"/>
                </a:solidFill>
                <a:latin typeface="Calibri"/>
              </a:rPr>
              <a:pPr/>
              <a:t>29/9/17</a:t>
            </a:fld>
            <a:endParaRPr lang="es-ES_tradnl">
              <a:solidFill>
                <a:prstClr val="black"/>
              </a:solidFill>
              <a:latin typeface="Calibri"/>
            </a:endParaRPr>
          </a:p>
        </p:txBody>
      </p:sp>
      <p:sp>
        <p:nvSpPr>
          <p:cNvPr id="5" name="Marcador de pie de página 4"/>
          <p:cNvSpPr>
            <a:spLocks noGrp="1"/>
          </p:cNvSpPr>
          <p:nvPr>
            <p:ph type="ftr" sz="quarter" idx="11"/>
          </p:nvPr>
        </p:nvSpPr>
        <p:spPr>
          <a:xfrm>
            <a:off x="3124200" y="6492875"/>
            <a:ext cx="2895600" cy="365125"/>
          </a:xfrm>
          <a:prstGeom prst="rect">
            <a:avLst/>
          </a:prstGeom>
        </p:spPr>
        <p:txBody>
          <a:bodyPr/>
          <a:lstStyle/>
          <a:p>
            <a:endParaRPr lang="es-ES_tradnl">
              <a:solidFill>
                <a:prstClr val="black"/>
              </a:solidFill>
              <a:latin typeface="Calibri"/>
            </a:endParaRPr>
          </a:p>
        </p:txBody>
      </p:sp>
      <p:sp>
        <p:nvSpPr>
          <p:cNvPr id="6" name="Marcador de número de diapositiva 5"/>
          <p:cNvSpPr>
            <a:spLocks noGrp="1"/>
          </p:cNvSpPr>
          <p:nvPr>
            <p:ph type="sldNum" sz="quarter" idx="12"/>
          </p:nvPr>
        </p:nvSpPr>
        <p:spPr>
          <a:xfrm>
            <a:off x="6553200" y="6356350"/>
            <a:ext cx="2133600" cy="365125"/>
          </a:xfrm>
          <a:prstGeom prst="rect">
            <a:avLst/>
          </a:prstGeom>
        </p:spPr>
        <p:txBody>
          <a:bodyPr/>
          <a:lstStyle/>
          <a:p>
            <a:fld id="{759EEC81-D707-A94A-9649-203AD152DE04}" type="slidenum">
              <a:rPr lang="es-ES_tradnl" smtClean="0">
                <a:solidFill>
                  <a:prstClr val="black"/>
                </a:solidFill>
                <a:latin typeface="Calibri"/>
              </a:rPr>
              <a:pPr/>
              <a:t>‹Nr.›</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073114337"/>
      </p:ext>
    </p:extLst>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p>
            <a:r>
              <a:rPr lang="es-ES_tradnl" smtClean="0"/>
              <a:t>Clic para editar título</a:t>
            </a:r>
            <a:endParaRPr lang="es-ES_tradnl"/>
          </a:p>
        </p:txBody>
      </p:sp>
      <p:sp>
        <p:nvSpPr>
          <p:cNvPr id="3" name="Marcador de contenido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contenido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5" name="Marcador de fecha 4"/>
          <p:cNvSpPr>
            <a:spLocks noGrp="1"/>
          </p:cNvSpPr>
          <p:nvPr>
            <p:ph type="dt" sz="half" idx="10"/>
          </p:nvPr>
        </p:nvSpPr>
        <p:spPr>
          <a:xfrm>
            <a:off x="457200" y="6356350"/>
            <a:ext cx="2133600" cy="365125"/>
          </a:xfrm>
          <a:prstGeom prst="rect">
            <a:avLst/>
          </a:prstGeom>
        </p:spPr>
        <p:txBody>
          <a:bodyPr/>
          <a:lstStyle/>
          <a:p>
            <a:fld id="{98D64BEC-5999-C54E-AA21-799D3B584608}" type="datetimeFigureOut">
              <a:rPr lang="es-ES" smtClean="0">
                <a:solidFill>
                  <a:prstClr val="black"/>
                </a:solidFill>
                <a:latin typeface="Calibri"/>
              </a:rPr>
              <a:pPr/>
              <a:t>29/9/17</a:t>
            </a:fld>
            <a:endParaRPr lang="es-ES_tradnl">
              <a:solidFill>
                <a:prstClr val="black"/>
              </a:solidFill>
              <a:latin typeface="Calibri"/>
            </a:endParaRPr>
          </a:p>
        </p:txBody>
      </p:sp>
      <p:sp>
        <p:nvSpPr>
          <p:cNvPr id="6" name="Marcador de pie de página 5"/>
          <p:cNvSpPr>
            <a:spLocks noGrp="1"/>
          </p:cNvSpPr>
          <p:nvPr>
            <p:ph type="ftr" sz="quarter" idx="11"/>
          </p:nvPr>
        </p:nvSpPr>
        <p:spPr>
          <a:xfrm>
            <a:off x="3124200" y="6492875"/>
            <a:ext cx="2895600" cy="365125"/>
          </a:xfrm>
          <a:prstGeom prst="rect">
            <a:avLst/>
          </a:prstGeom>
        </p:spPr>
        <p:txBody>
          <a:bodyPr/>
          <a:lstStyle/>
          <a:p>
            <a:endParaRPr lang="es-ES_tradnl">
              <a:solidFill>
                <a:prstClr val="black"/>
              </a:solidFill>
              <a:latin typeface="Calibri"/>
            </a:endParaRPr>
          </a:p>
        </p:txBody>
      </p:sp>
      <p:sp>
        <p:nvSpPr>
          <p:cNvPr id="7" name="Marcador de número de diapositiva 6"/>
          <p:cNvSpPr>
            <a:spLocks noGrp="1"/>
          </p:cNvSpPr>
          <p:nvPr>
            <p:ph type="sldNum" sz="quarter" idx="12"/>
          </p:nvPr>
        </p:nvSpPr>
        <p:spPr>
          <a:xfrm>
            <a:off x="6553200" y="6356350"/>
            <a:ext cx="2133600" cy="365125"/>
          </a:xfrm>
          <a:prstGeom prst="rect">
            <a:avLst/>
          </a:prstGeom>
        </p:spPr>
        <p:txBody>
          <a:bodyPr/>
          <a:lstStyle/>
          <a:p>
            <a:fld id="{759EEC81-D707-A94A-9649-203AD152DE04}" type="slidenum">
              <a:rPr lang="es-ES_tradnl" smtClean="0">
                <a:solidFill>
                  <a:prstClr val="black"/>
                </a:solidFill>
                <a:latin typeface="Calibri"/>
              </a:rPr>
              <a:pPr/>
              <a:t>‹Nr.›</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093593593"/>
      </p:ext>
    </p:extLst>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lvl1pPr>
              <a:defRPr/>
            </a:lvl1pPr>
          </a:lstStyle>
          <a:p>
            <a:r>
              <a:rPr lang="es-ES_tradnl" smtClean="0"/>
              <a:t>Clic para editar título</a:t>
            </a:r>
            <a:endParaRPr lang="es-ES_tradnl"/>
          </a:p>
        </p:txBody>
      </p:sp>
      <p:sp>
        <p:nvSpPr>
          <p:cNvPr id="3" name="Marcador de texto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Marcador de contenido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5" name="Marcador de texto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6" name="Marcador de contenido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7" name="Marcador de fecha 6"/>
          <p:cNvSpPr>
            <a:spLocks noGrp="1"/>
          </p:cNvSpPr>
          <p:nvPr>
            <p:ph type="dt" sz="half" idx="10"/>
          </p:nvPr>
        </p:nvSpPr>
        <p:spPr>
          <a:xfrm>
            <a:off x="457200" y="6356350"/>
            <a:ext cx="2133600" cy="365125"/>
          </a:xfrm>
          <a:prstGeom prst="rect">
            <a:avLst/>
          </a:prstGeom>
        </p:spPr>
        <p:txBody>
          <a:bodyPr/>
          <a:lstStyle/>
          <a:p>
            <a:fld id="{98D64BEC-5999-C54E-AA21-799D3B584608}" type="datetimeFigureOut">
              <a:rPr lang="es-ES" smtClean="0">
                <a:solidFill>
                  <a:prstClr val="black"/>
                </a:solidFill>
                <a:latin typeface="Calibri"/>
              </a:rPr>
              <a:pPr/>
              <a:t>29/9/17</a:t>
            </a:fld>
            <a:endParaRPr lang="es-ES_tradnl">
              <a:solidFill>
                <a:prstClr val="black"/>
              </a:solidFill>
              <a:latin typeface="Calibri"/>
            </a:endParaRPr>
          </a:p>
        </p:txBody>
      </p:sp>
      <p:sp>
        <p:nvSpPr>
          <p:cNvPr id="8" name="Marcador de pie de página 7"/>
          <p:cNvSpPr>
            <a:spLocks noGrp="1"/>
          </p:cNvSpPr>
          <p:nvPr>
            <p:ph type="ftr" sz="quarter" idx="11"/>
          </p:nvPr>
        </p:nvSpPr>
        <p:spPr>
          <a:xfrm>
            <a:off x="3124200" y="6492875"/>
            <a:ext cx="2895600" cy="365125"/>
          </a:xfrm>
          <a:prstGeom prst="rect">
            <a:avLst/>
          </a:prstGeom>
        </p:spPr>
        <p:txBody>
          <a:bodyPr/>
          <a:lstStyle/>
          <a:p>
            <a:endParaRPr lang="es-ES_tradnl">
              <a:solidFill>
                <a:prstClr val="black"/>
              </a:solidFill>
              <a:latin typeface="Calibri"/>
            </a:endParaRPr>
          </a:p>
        </p:txBody>
      </p:sp>
      <p:sp>
        <p:nvSpPr>
          <p:cNvPr id="9" name="Marcador de número de diapositiva 8"/>
          <p:cNvSpPr>
            <a:spLocks noGrp="1"/>
          </p:cNvSpPr>
          <p:nvPr>
            <p:ph type="sldNum" sz="quarter" idx="12"/>
          </p:nvPr>
        </p:nvSpPr>
        <p:spPr>
          <a:xfrm>
            <a:off x="6553200" y="6356350"/>
            <a:ext cx="2133600" cy="365125"/>
          </a:xfrm>
          <a:prstGeom prst="rect">
            <a:avLst/>
          </a:prstGeom>
        </p:spPr>
        <p:txBody>
          <a:bodyPr/>
          <a:lstStyle/>
          <a:p>
            <a:fld id="{759EEC81-D707-A94A-9649-203AD152DE04}" type="slidenum">
              <a:rPr lang="es-ES_tradnl" smtClean="0">
                <a:solidFill>
                  <a:prstClr val="black"/>
                </a:solidFill>
                <a:latin typeface="Calibri"/>
              </a:rPr>
              <a:pPr/>
              <a:t>‹Nr.›</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641310731"/>
      </p:ext>
    </p:extLst>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p>
            <a:r>
              <a:rPr lang="es-ES_tradnl" smtClean="0"/>
              <a:t>Clic para editar título</a:t>
            </a:r>
            <a:endParaRPr lang="es-ES_tradnl"/>
          </a:p>
        </p:txBody>
      </p:sp>
      <p:sp>
        <p:nvSpPr>
          <p:cNvPr id="3" name="Marcador de fecha 2"/>
          <p:cNvSpPr>
            <a:spLocks noGrp="1"/>
          </p:cNvSpPr>
          <p:nvPr>
            <p:ph type="dt" sz="half" idx="10"/>
          </p:nvPr>
        </p:nvSpPr>
        <p:spPr>
          <a:xfrm>
            <a:off x="457200" y="6356350"/>
            <a:ext cx="2133600" cy="365125"/>
          </a:xfrm>
          <a:prstGeom prst="rect">
            <a:avLst/>
          </a:prstGeom>
        </p:spPr>
        <p:txBody>
          <a:bodyPr/>
          <a:lstStyle/>
          <a:p>
            <a:fld id="{98D64BEC-5999-C54E-AA21-799D3B584608}" type="datetimeFigureOut">
              <a:rPr lang="es-ES" smtClean="0">
                <a:solidFill>
                  <a:prstClr val="black"/>
                </a:solidFill>
                <a:latin typeface="Calibri"/>
              </a:rPr>
              <a:pPr/>
              <a:t>29/9/17</a:t>
            </a:fld>
            <a:endParaRPr lang="es-ES_tradnl">
              <a:solidFill>
                <a:prstClr val="black"/>
              </a:solidFill>
              <a:latin typeface="Calibri"/>
            </a:endParaRPr>
          </a:p>
        </p:txBody>
      </p:sp>
      <p:sp>
        <p:nvSpPr>
          <p:cNvPr id="4" name="Marcador de pie de página 3"/>
          <p:cNvSpPr>
            <a:spLocks noGrp="1"/>
          </p:cNvSpPr>
          <p:nvPr>
            <p:ph type="ftr" sz="quarter" idx="11"/>
          </p:nvPr>
        </p:nvSpPr>
        <p:spPr>
          <a:xfrm>
            <a:off x="3124200" y="6492875"/>
            <a:ext cx="2895600" cy="365125"/>
          </a:xfrm>
          <a:prstGeom prst="rect">
            <a:avLst/>
          </a:prstGeom>
        </p:spPr>
        <p:txBody>
          <a:bodyPr/>
          <a:lstStyle/>
          <a:p>
            <a:endParaRPr lang="es-ES_tradnl">
              <a:solidFill>
                <a:prstClr val="black"/>
              </a:solidFill>
              <a:latin typeface="Calibri"/>
            </a:endParaRPr>
          </a:p>
        </p:txBody>
      </p:sp>
      <p:sp>
        <p:nvSpPr>
          <p:cNvPr id="5" name="Marcador de número de diapositiva 4"/>
          <p:cNvSpPr>
            <a:spLocks noGrp="1"/>
          </p:cNvSpPr>
          <p:nvPr>
            <p:ph type="sldNum" sz="quarter" idx="12"/>
          </p:nvPr>
        </p:nvSpPr>
        <p:spPr>
          <a:xfrm>
            <a:off x="6553200" y="6356350"/>
            <a:ext cx="2133600" cy="365125"/>
          </a:xfrm>
          <a:prstGeom prst="rect">
            <a:avLst/>
          </a:prstGeom>
        </p:spPr>
        <p:txBody>
          <a:bodyPr/>
          <a:lstStyle/>
          <a:p>
            <a:fld id="{759EEC81-D707-A94A-9649-203AD152DE04}" type="slidenum">
              <a:rPr lang="es-ES_tradnl" smtClean="0">
                <a:solidFill>
                  <a:prstClr val="black"/>
                </a:solidFill>
                <a:latin typeface="Calibri"/>
              </a:rPr>
              <a:pPr/>
              <a:t>‹Nr.›</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916893352"/>
      </p:ext>
    </p:extLst>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a:xfrm>
            <a:off x="457200" y="6356350"/>
            <a:ext cx="2133600" cy="365125"/>
          </a:xfrm>
          <a:prstGeom prst="rect">
            <a:avLst/>
          </a:prstGeom>
        </p:spPr>
        <p:txBody>
          <a:bodyPr/>
          <a:lstStyle/>
          <a:p>
            <a:fld id="{98D64BEC-5999-C54E-AA21-799D3B584608}" type="datetimeFigureOut">
              <a:rPr lang="es-ES" smtClean="0">
                <a:solidFill>
                  <a:prstClr val="black"/>
                </a:solidFill>
                <a:latin typeface="Calibri"/>
              </a:rPr>
              <a:pPr/>
              <a:t>29/9/17</a:t>
            </a:fld>
            <a:endParaRPr lang="es-ES_tradnl">
              <a:solidFill>
                <a:prstClr val="black"/>
              </a:solidFill>
              <a:latin typeface="Calibri"/>
            </a:endParaRPr>
          </a:p>
        </p:txBody>
      </p:sp>
      <p:sp>
        <p:nvSpPr>
          <p:cNvPr id="3" name="Marcador de pie de página 2"/>
          <p:cNvSpPr>
            <a:spLocks noGrp="1"/>
          </p:cNvSpPr>
          <p:nvPr>
            <p:ph type="ftr" sz="quarter" idx="11"/>
          </p:nvPr>
        </p:nvSpPr>
        <p:spPr>
          <a:xfrm>
            <a:off x="3124200" y="6492875"/>
            <a:ext cx="2895600" cy="365125"/>
          </a:xfrm>
          <a:prstGeom prst="rect">
            <a:avLst/>
          </a:prstGeom>
        </p:spPr>
        <p:txBody>
          <a:bodyPr/>
          <a:lstStyle/>
          <a:p>
            <a:endParaRPr lang="es-ES_tradnl">
              <a:solidFill>
                <a:prstClr val="black"/>
              </a:solidFill>
              <a:latin typeface="Calibri"/>
            </a:endParaRPr>
          </a:p>
        </p:txBody>
      </p:sp>
      <p:sp>
        <p:nvSpPr>
          <p:cNvPr id="4" name="Marcador de número de diapositiva 3"/>
          <p:cNvSpPr>
            <a:spLocks noGrp="1"/>
          </p:cNvSpPr>
          <p:nvPr>
            <p:ph type="sldNum" sz="quarter" idx="12"/>
          </p:nvPr>
        </p:nvSpPr>
        <p:spPr>
          <a:xfrm>
            <a:off x="6553200" y="6356350"/>
            <a:ext cx="2133600" cy="365125"/>
          </a:xfrm>
          <a:prstGeom prst="rect">
            <a:avLst/>
          </a:prstGeom>
        </p:spPr>
        <p:txBody>
          <a:bodyPr/>
          <a:lstStyle/>
          <a:p>
            <a:fld id="{759EEC81-D707-A94A-9649-203AD152DE04}" type="slidenum">
              <a:rPr lang="es-ES_tradnl" smtClean="0">
                <a:solidFill>
                  <a:prstClr val="black"/>
                </a:solidFill>
                <a:latin typeface="Calibri"/>
              </a:rPr>
              <a:pPr/>
              <a:t>‹Nr.›</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934669547"/>
      </p:ext>
    </p:extLst>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a:prstGeom prst="rect">
            <a:avLst/>
          </a:prstGeom>
        </p:spPr>
        <p:txBody>
          <a:bodyPr anchor="b"/>
          <a:lstStyle>
            <a:lvl1pPr algn="l">
              <a:defRPr sz="2000" b="1"/>
            </a:lvl1pPr>
          </a:lstStyle>
          <a:p>
            <a:r>
              <a:rPr lang="es-ES_tradnl" smtClean="0"/>
              <a:t>Clic para editar título</a:t>
            </a:r>
            <a:endParaRPr lang="es-ES_tradnl"/>
          </a:p>
        </p:txBody>
      </p:sp>
      <p:sp>
        <p:nvSpPr>
          <p:cNvPr id="3" name="Marcador de contenido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texto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a:xfrm>
            <a:off x="457200" y="6356350"/>
            <a:ext cx="2133600" cy="365125"/>
          </a:xfrm>
          <a:prstGeom prst="rect">
            <a:avLst/>
          </a:prstGeom>
        </p:spPr>
        <p:txBody>
          <a:bodyPr/>
          <a:lstStyle/>
          <a:p>
            <a:fld id="{98D64BEC-5999-C54E-AA21-799D3B584608}" type="datetimeFigureOut">
              <a:rPr lang="es-ES" smtClean="0">
                <a:solidFill>
                  <a:prstClr val="black"/>
                </a:solidFill>
                <a:latin typeface="Calibri"/>
              </a:rPr>
              <a:pPr/>
              <a:t>29/9/17</a:t>
            </a:fld>
            <a:endParaRPr lang="es-ES_tradnl">
              <a:solidFill>
                <a:prstClr val="black"/>
              </a:solidFill>
              <a:latin typeface="Calibri"/>
            </a:endParaRPr>
          </a:p>
        </p:txBody>
      </p:sp>
      <p:sp>
        <p:nvSpPr>
          <p:cNvPr id="6" name="Marcador de pie de página 5"/>
          <p:cNvSpPr>
            <a:spLocks noGrp="1"/>
          </p:cNvSpPr>
          <p:nvPr>
            <p:ph type="ftr" sz="quarter" idx="11"/>
          </p:nvPr>
        </p:nvSpPr>
        <p:spPr>
          <a:xfrm>
            <a:off x="3124200" y="6492875"/>
            <a:ext cx="2895600" cy="365125"/>
          </a:xfrm>
          <a:prstGeom prst="rect">
            <a:avLst/>
          </a:prstGeom>
        </p:spPr>
        <p:txBody>
          <a:bodyPr/>
          <a:lstStyle/>
          <a:p>
            <a:endParaRPr lang="es-ES_tradnl">
              <a:solidFill>
                <a:prstClr val="black"/>
              </a:solidFill>
              <a:latin typeface="Calibri"/>
            </a:endParaRPr>
          </a:p>
        </p:txBody>
      </p:sp>
      <p:sp>
        <p:nvSpPr>
          <p:cNvPr id="7" name="Marcador de número de diapositiva 6"/>
          <p:cNvSpPr>
            <a:spLocks noGrp="1"/>
          </p:cNvSpPr>
          <p:nvPr>
            <p:ph type="sldNum" sz="quarter" idx="12"/>
          </p:nvPr>
        </p:nvSpPr>
        <p:spPr>
          <a:xfrm>
            <a:off x="6553200" y="6356350"/>
            <a:ext cx="2133600" cy="365125"/>
          </a:xfrm>
          <a:prstGeom prst="rect">
            <a:avLst/>
          </a:prstGeom>
        </p:spPr>
        <p:txBody>
          <a:bodyPr/>
          <a:lstStyle/>
          <a:p>
            <a:fld id="{759EEC81-D707-A94A-9649-203AD152DE04}" type="slidenum">
              <a:rPr lang="es-ES_tradnl" smtClean="0">
                <a:solidFill>
                  <a:prstClr val="black"/>
                </a:solidFill>
                <a:latin typeface="Calibri"/>
              </a:rPr>
              <a:pPr/>
              <a:t>‹Nr.›</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613442494"/>
      </p:ext>
    </p:extLst>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s-ES_tradnl" smtClean="0"/>
              <a:t>Clic para editar título</a:t>
            </a:r>
            <a:endParaRPr lang="es-ES_tradnl"/>
          </a:p>
        </p:txBody>
      </p:sp>
      <p:sp>
        <p:nvSpPr>
          <p:cNvPr id="3" name="Marcador de posición de imagen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_tradnl"/>
          </a:p>
        </p:txBody>
      </p:sp>
      <p:sp>
        <p:nvSpPr>
          <p:cNvPr id="4" name="Marcador de texto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a:xfrm>
            <a:off x="457200" y="6356350"/>
            <a:ext cx="2133600" cy="365125"/>
          </a:xfrm>
          <a:prstGeom prst="rect">
            <a:avLst/>
          </a:prstGeom>
        </p:spPr>
        <p:txBody>
          <a:bodyPr/>
          <a:lstStyle/>
          <a:p>
            <a:fld id="{98D64BEC-5999-C54E-AA21-799D3B584608}" type="datetimeFigureOut">
              <a:rPr lang="es-ES" smtClean="0">
                <a:solidFill>
                  <a:prstClr val="black"/>
                </a:solidFill>
                <a:latin typeface="Calibri"/>
              </a:rPr>
              <a:pPr/>
              <a:t>29/9/17</a:t>
            </a:fld>
            <a:endParaRPr lang="es-ES_tradnl">
              <a:solidFill>
                <a:prstClr val="black"/>
              </a:solidFill>
              <a:latin typeface="Calibri"/>
            </a:endParaRPr>
          </a:p>
        </p:txBody>
      </p:sp>
      <p:sp>
        <p:nvSpPr>
          <p:cNvPr id="6" name="Marcador de pie de página 5"/>
          <p:cNvSpPr>
            <a:spLocks noGrp="1"/>
          </p:cNvSpPr>
          <p:nvPr>
            <p:ph type="ftr" sz="quarter" idx="11"/>
          </p:nvPr>
        </p:nvSpPr>
        <p:spPr>
          <a:xfrm>
            <a:off x="3124200" y="6492875"/>
            <a:ext cx="2895600" cy="365125"/>
          </a:xfrm>
          <a:prstGeom prst="rect">
            <a:avLst/>
          </a:prstGeom>
        </p:spPr>
        <p:txBody>
          <a:bodyPr/>
          <a:lstStyle/>
          <a:p>
            <a:endParaRPr lang="es-ES_tradnl">
              <a:solidFill>
                <a:prstClr val="black"/>
              </a:solidFill>
              <a:latin typeface="Calibri"/>
            </a:endParaRPr>
          </a:p>
        </p:txBody>
      </p:sp>
      <p:sp>
        <p:nvSpPr>
          <p:cNvPr id="7" name="Marcador de número de diapositiva 6"/>
          <p:cNvSpPr>
            <a:spLocks noGrp="1"/>
          </p:cNvSpPr>
          <p:nvPr>
            <p:ph type="sldNum" sz="quarter" idx="12"/>
          </p:nvPr>
        </p:nvSpPr>
        <p:spPr>
          <a:xfrm>
            <a:off x="6553200" y="6356350"/>
            <a:ext cx="2133600" cy="365125"/>
          </a:xfrm>
          <a:prstGeom prst="rect">
            <a:avLst/>
          </a:prstGeom>
        </p:spPr>
        <p:txBody>
          <a:bodyPr/>
          <a:lstStyle/>
          <a:p>
            <a:fld id="{759EEC81-D707-A94A-9649-203AD152DE04}" type="slidenum">
              <a:rPr lang="es-ES_tradnl" smtClean="0">
                <a:solidFill>
                  <a:prstClr val="black"/>
                </a:solidFill>
                <a:latin typeface="Calibri"/>
              </a:rPr>
              <a:pPr/>
              <a:t>‹Nr.›</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657937832"/>
      </p:ext>
    </p:extLst>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p>
            <a:r>
              <a:rPr lang="es-ES_tradnl" smtClean="0"/>
              <a:t>Clic para editar título</a:t>
            </a:r>
            <a:endParaRPr lang="es-ES_tradnl"/>
          </a:p>
        </p:txBody>
      </p:sp>
      <p:sp>
        <p:nvSpPr>
          <p:cNvPr id="3" name="Marcador de texto vertical 2"/>
          <p:cNvSpPr>
            <a:spLocks noGrp="1"/>
          </p:cNvSpPr>
          <p:nvPr>
            <p:ph type="body" orient="vert" idx="1"/>
          </p:nvPr>
        </p:nvSpPr>
        <p:spPr>
          <a:xfrm>
            <a:off x="457200" y="1600200"/>
            <a:ext cx="8229600" cy="4525963"/>
          </a:xfrm>
          <a:prstGeom prst="rect">
            <a:avLst/>
          </a:prstGeo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10"/>
          </p:nvPr>
        </p:nvSpPr>
        <p:spPr>
          <a:xfrm>
            <a:off x="457200" y="6356350"/>
            <a:ext cx="2133600" cy="365125"/>
          </a:xfrm>
          <a:prstGeom prst="rect">
            <a:avLst/>
          </a:prstGeom>
        </p:spPr>
        <p:txBody>
          <a:bodyPr/>
          <a:lstStyle/>
          <a:p>
            <a:fld id="{98D64BEC-5999-C54E-AA21-799D3B584608}" type="datetimeFigureOut">
              <a:rPr lang="es-ES" smtClean="0">
                <a:solidFill>
                  <a:prstClr val="black"/>
                </a:solidFill>
                <a:latin typeface="Calibri"/>
              </a:rPr>
              <a:pPr/>
              <a:t>29/9/17</a:t>
            </a:fld>
            <a:endParaRPr lang="es-ES_tradnl">
              <a:solidFill>
                <a:prstClr val="black"/>
              </a:solidFill>
              <a:latin typeface="Calibri"/>
            </a:endParaRPr>
          </a:p>
        </p:txBody>
      </p:sp>
      <p:sp>
        <p:nvSpPr>
          <p:cNvPr id="5" name="Marcador de pie de página 4"/>
          <p:cNvSpPr>
            <a:spLocks noGrp="1"/>
          </p:cNvSpPr>
          <p:nvPr>
            <p:ph type="ftr" sz="quarter" idx="11"/>
          </p:nvPr>
        </p:nvSpPr>
        <p:spPr>
          <a:xfrm>
            <a:off x="3124200" y="6492875"/>
            <a:ext cx="2895600" cy="365125"/>
          </a:xfrm>
          <a:prstGeom prst="rect">
            <a:avLst/>
          </a:prstGeom>
        </p:spPr>
        <p:txBody>
          <a:bodyPr/>
          <a:lstStyle/>
          <a:p>
            <a:endParaRPr lang="es-ES_tradnl" dirty="0">
              <a:solidFill>
                <a:prstClr val="black"/>
              </a:solidFill>
              <a:latin typeface="Calibri"/>
            </a:endParaRPr>
          </a:p>
        </p:txBody>
      </p:sp>
      <p:sp>
        <p:nvSpPr>
          <p:cNvPr id="6" name="Marcador de número de diapositiva 5"/>
          <p:cNvSpPr>
            <a:spLocks noGrp="1"/>
          </p:cNvSpPr>
          <p:nvPr>
            <p:ph type="sldNum" sz="quarter" idx="12"/>
          </p:nvPr>
        </p:nvSpPr>
        <p:spPr>
          <a:xfrm>
            <a:off x="6553200" y="6356350"/>
            <a:ext cx="2133600" cy="365125"/>
          </a:xfrm>
          <a:prstGeom prst="rect">
            <a:avLst/>
          </a:prstGeom>
        </p:spPr>
        <p:txBody>
          <a:bodyPr/>
          <a:lstStyle/>
          <a:p>
            <a:fld id="{759EEC81-D707-A94A-9649-203AD152DE04}" type="slidenum">
              <a:rPr lang="es-ES_tradnl" smtClean="0">
                <a:solidFill>
                  <a:prstClr val="black"/>
                </a:solidFill>
                <a:latin typeface="Calibri"/>
              </a:rPr>
              <a:pPr/>
              <a:t>‹Nr.›</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009343212"/>
      </p:ext>
    </p:extLst>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a:prstGeom prst="rect">
            <a:avLst/>
          </a:prstGeom>
        </p:spPr>
        <p:txBody>
          <a:bodyPr vert="eaVert"/>
          <a:lstStyle/>
          <a:p>
            <a:r>
              <a:rPr lang="es-ES_tradnl" smtClean="0"/>
              <a:t>Clic para editar título</a:t>
            </a:r>
            <a:endParaRPr lang="es-ES_tradnl"/>
          </a:p>
        </p:txBody>
      </p:sp>
      <p:sp>
        <p:nvSpPr>
          <p:cNvPr id="3" name="Marcador de texto vertical 2"/>
          <p:cNvSpPr>
            <a:spLocks noGrp="1"/>
          </p:cNvSpPr>
          <p:nvPr>
            <p:ph type="body" orient="vert" idx="1"/>
          </p:nvPr>
        </p:nvSpPr>
        <p:spPr>
          <a:xfrm>
            <a:off x="457200" y="274638"/>
            <a:ext cx="6019800" cy="5851525"/>
          </a:xfrm>
          <a:prstGeom prst="rect">
            <a:avLst/>
          </a:prstGeo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10"/>
          </p:nvPr>
        </p:nvSpPr>
        <p:spPr>
          <a:xfrm>
            <a:off x="457200" y="6356350"/>
            <a:ext cx="2133600" cy="365125"/>
          </a:xfrm>
          <a:prstGeom prst="rect">
            <a:avLst/>
          </a:prstGeom>
        </p:spPr>
        <p:txBody>
          <a:bodyPr/>
          <a:lstStyle/>
          <a:p>
            <a:fld id="{98D64BEC-5999-C54E-AA21-799D3B584608}" type="datetimeFigureOut">
              <a:rPr lang="es-ES" smtClean="0">
                <a:solidFill>
                  <a:prstClr val="black"/>
                </a:solidFill>
                <a:latin typeface="Calibri"/>
              </a:rPr>
              <a:pPr/>
              <a:t>29/9/17</a:t>
            </a:fld>
            <a:endParaRPr lang="es-ES_tradnl">
              <a:solidFill>
                <a:prstClr val="black"/>
              </a:solidFill>
              <a:latin typeface="Calibri"/>
            </a:endParaRPr>
          </a:p>
        </p:txBody>
      </p:sp>
      <p:sp>
        <p:nvSpPr>
          <p:cNvPr id="5" name="Marcador de pie de página 4"/>
          <p:cNvSpPr>
            <a:spLocks noGrp="1"/>
          </p:cNvSpPr>
          <p:nvPr>
            <p:ph type="ftr" sz="quarter" idx="11"/>
          </p:nvPr>
        </p:nvSpPr>
        <p:spPr>
          <a:xfrm>
            <a:off x="3124200" y="6492875"/>
            <a:ext cx="2895600" cy="365125"/>
          </a:xfrm>
          <a:prstGeom prst="rect">
            <a:avLst/>
          </a:prstGeom>
        </p:spPr>
        <p:txBody>
          <a:bodyPr/>
          <a:lstStyle/>
          <a:p>
            <a:endParaRPr lang="es-ES_tradnl">
              <a:solidFill>
                <a:prstClr val="black"/>
              </a:solidFill>
              <a:latin typeface="Calibri"/>
            </a:endParaRPr>
          </a:p>
        </p:txBody>
      </p:sp>
      <p:sp>
        <p:nvSpPr>
          <p:cNvPr id="6" name="Marcador de número de diapositiva 5"/>
          <p:cNvSpPr>
            <a:spLocks noGrp="1"/>
          </p:cNvSpPr>
          <p:nvPr>
            <p:ph type="sldNum" sz="quarter" idx="12"/>
          </p:nvPr>
        </p:nvSpPr>
        <p:spPr>
          <a:xfrm>
            <a:off x="6553200" y="6356350"/>
            <a:ext cx="2133600" cy="365125"/>
          </a:xfrm>
          <a:prstGeom prst="rect">
            <a:avLst/>
          </a:prstGeom>
        </p:spPr>
        <p:txBody>
          <a:bodyPr/>
          <a:lstStyle/>
          <a:p>
            <a:fld id="{759EEC81-D707-A94A-9649-203AD152DE04}" type="slidenum">
              <a:rPr lang="es-ES_tradnl" smtClean="0">
                <a:solidFill>
                  <a:prstClr val="black"/>
                </a:solidFill>
                <a:latin typeface="Calibri"/>
              </a:rPr>
              <a:pPr/>
              <a:t>‹Nr.›</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611638211"/>
      </p:ext>
    </p:extLst>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es-ES_tradnl" smtClean="0"/>
              <a:t>Clic para editar título</a:t>
            </a:r>
            <a:endParaRPr lang="es-ES_tradnl"/>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lang="es-ES_tradnl"/>
          </a:p>
        </p:txBody>
      </p:sp>
      <p:sp>
        <p:nvSpPr>
          <p:cNvPr id="4" name="Marcador de fecha 3"/>
          <p:cNvSpPr>
            <a:spLocks noGrp="1"/>
          </p:cNvSpPr>
          <p:nvPr>
            <p:ph type="dt" sz="half" idx="10"/>
          </p:nvPr>
        </p:nvSpPr>
        <p:spPr/>
        <p:txBody>
          <a:bodyPr/>
          <a:lstStyle/>
          <a:p>
            <a:fld id="{B410C0FA-89FF-FE43-BE38-41723CDE35A4}" type="datetimeFigureOut">
              <a:rPr lang="es-ES" smtClean="0">
                <a:solidFill>
                  <a:prstClr val="black">
                    <a:tint val="75000"/>
                  </a:prstClr>
                </a:solidFill>
                <a:latin typeface="Calibri"/>
              </a:rPr>
              <a:pPr/>
              <a:t>29/9/17</a:t>
            </a:fld>
            <a:endParaRPr lang="es-ES_tradnl">
              <a:solidFill>
                <a:prstClr val="black">
                  <a:tint val="75000"/>
                </a:prstClr>
              </a:solidFill>
              <a:latin typeface="Calibri"/>
            </a:endParaRPr>
          </a:p>
        </p:txBody>
      </p:sp>
      <p:sp>
        <p:nvSpPr>
          <p:cNvPr id="5" name="Marcador de pie de página 4"/>
          <p:cNvSpPr>
            <a:spLocks noGrp="1"/>
          </p:cNvSpPr>
          <p:nvPr>
            <p:ph type="ftr" sz="quarter" idx="11"/>
          </p:nvPr>
        </p:nvSpPr>
        <p:spPr/>
        <p:txBody>
          <a:bodyPr/>
          <a:lstStyle/>
          <a:p>
            <a:endParaRPr lang="es-ES_tradnl">
              <a:solidFill>
                <a:prstClr val="black">
                  <a:tint val="75000"/>
                </a:prstClr>
              </a:solidFill>
              <a:latin typeface="Calibri"/>
            </a:endParaRPr>
          </a:p>
        </p:txBody>
      </p:sp>
      <p:sp>
        <p:nvSpPr>
          <p:cNvPr id="6" name="Marcador de número de diapositiva 5"/>
          <p:cNvSpPr>
            <a:spLocks noGrp="1"/>
          </p:cNvSpPr>
          <p:nvPr>
            <p:ph type="sldNum" sz="quarter" idx="12"/>
          </p:nvPr>
        </p:nvSpPr>
        <p:spPr/>
        <p:txBody>
          <a:bodyPr/>
          <a:lstStyle/>
          <a:p>
            <a:fld id="{106DC548-14D3-064C-9F31-2878547A2AD6}" type="slidenum">
              <a:rPr lang="es-ES_tradnl" smtClean="0">
                <a:solidFill>
                  <a:prstClr val="black">
                    <a:tint val="75000"/>
                  </a:prstClr>
                </a:solidFill>
                <a:latin typeface="Calibri"/>
              </a:rPr>
              <a:pPr/>
              <a:t>‹Nr.›</a:t>
            </a:fld>
            <a:endParaRPr lang="es-ES_tradnl">
              <a:solidFill>
                <a:prstClr val="black">
                  <a:tint val="75000"/>
                </a:prstClr>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481713322"/>
      </p:ext>
    </p:extLst>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_tradnl"/>
          </a:p>
        </p:txBody>
      </p:sp>
      <p:sp>
        <p:nvSpPr>
          <p:cNvPr id="3" name="Marcador de contenido 2"/>
          <p:cNvSpPr>
            <a:spLocks noGrp="1"/>
          </p:cNvSpPr>
          <p:nvPr>
            <p:ph idx="1"/>
          </p:nvPr>
        </p:nvSpPr>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10"/>
          </p:nvPr>
        </p:nvSpPr>
        <p:spPr/>
        <p:txBody>
          <a:bodyPr/>
          <a:lstStyle/>
          <a:p>
            <a:fld id="{B410C0FA-89FF-FE43-BE38-41723CDE35A4}" type="datetimeFigureOut">
              <a:rPr lang="es-ES" smtClean="0">
                <a:solidFill>
                  <a:prstClr val="black">
                    <a:tint val="75000"/>
                  </a:prstClr>
                </a:solidFill>
                <a:latin typeface="Calibri"/>
              </a:rPr>
              <a:pPr/>
              <a:t>29/9/17</a:t>
            </a:fld>
            <a:endParaRPr lang="es-ES_tradnl">
              <a:solidFill>
                <a:prstClr val="black">
                  <a:tint val="75000"/>
                </a:prstClr>
              </a:solidFill>
              <a:latin typeface="Calibri"/>
            </a:endParaRPr>
          </a:p>
        </p:txBody>
      </p:sp>
      <p:sp>
        <p:nvSpPr>
          <p:cNvPr id="5" name="Marcador de pie de página 4"/>
          <p:cNvSpPr>
            <a:spLocks noGrp="1"/>
          </p:cNvSpPr>
          <p:nvPr>
            <p:ph type="ftr" sz="quarter" idx="11"/>
          </p:nvPr>
        </p:nvSpPr>
        <p:spPr/>
        <p:txBody>
          <a:bodyPr/>
          <a:lstStyle/>
          <a:p>
            <a:endParaRPr lang="es-ES_tradnl">
              <a:solidFill>
                <a:prstClr val="black">
                  <a:tint val="75000"/>
                </a:prstClr>
              </a:solidFill>
              <a:latin typeface="Calibri"/>
            </a:endParaRPr>
          </a:p>
        </p:txBody>
      </p:sp>
      <p:sp>
        <p:nvSpPr>
          <p:cNvPr id="6" name="Marcador de número de diapositiva 5"/>
          <p:cNvSpPr>
            <a:spLocks noGrp="1"/>
          </p:cNvSpPr>
          <p:nvPr>
            <p:ph type="sldNum" sz="quarter" idx="12"/>
          </p:nvPr>
        </p:nvSpPr>
        <p:spPr/>
        <p:txBody>
          <a:bodyPr/>
          <a:lstStyle/>
          <a:p>
            <a:fld id="{106DC548-14D3-064C-9F31-2878547A2AD6}" type="slidenum">
              <a:rPr lang="es-ES_tradnl" smtClean="0">
                <a:solidFill>
                  <a:prstClr val="black">
                    <a:tint val="75000"/>
                  </a:prstClr>
                </a:solidFill>
                <a:latin typeface="Calibri"/>
              </a:rPr>
              <a:pPr/>
              <a:t>‹Nr.›</a:t>
            </a:fld>
            <a:endParaRPr lang="es-ES_tradnl">
              <a:solidFill>
                <a:prstClr val="black">
                  <a:tint val="75000"/>
                </a:prstClr>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470665"/>
      </p:ext>
    </p:extLst>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smtClean="0"/>
              <a:t>Clic para editar título</a:t>
            </a:r>
            <a:endParaRPr lang="es-ES_tradnl"/>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sp>
        <p:nvSpPr>
          <p:cNvPr id="4" name="Marcador de fecha 3"/>
          <p:cNvSpPr>
            <a:spLocks noGrp="1"/>
          </p:cNvSpPr>
          <p:nvPr>
            <p:ph type="dt" sz="half" idx="10"/>
          </p:nvPr>
        </p:nvSpPr>
        <p:spPr/>
        <p:txBody>
          <a:bodyPr/>
          <a:lstStyle/>
          <a:p>
            <a:fld id="{B410C0FA-89FF-FE43-BE38-41723CDE35A4}" type="datetimeFigureOut">
              <a:rPr lang="es-ES" smtClean="0">
                <a:solidFill>
                  <a:prstClr val="black">
                    <a:tint val="75000"/>
                  </a:prstClr>
                </a:solidFill>
                <a:latin typeface="Calibri"/>
              </a:rPr>
              <a:pPr/>
              <a:t>29/9/17</a:t>
            </a:fld>
            <a:endParaRPr lang="es-ES_tradnl">
              <a:solidFill>
                <a:prstClr val="black">
                  <a:tint val="75000"/>
                </a:prstClr>
              </a:solidFill>
              <a:latin typeface="Calibri"/>
            </a:endParaRPr>
          </a:p>
        </p:txBody>
      </p:sp>
      <p:sp>
        <p:nvSpPr>
          <p:cNvPr id="5" name="Marcador de pie de página 4"/>
          <p:cNvSpPr>
            <a:spLocks noGrp="1"/>
          </p:cNvSpPr>
          <p:nvPr>
            <p:ph type="ftr" sz="quarter" idx="11"/>
          </p:nvPr>
        </p:nvSpPr>
        <p:spPr/>
        <p:txBody>
          <a:bodyPr/>
          <a:lstStyle/>
          <a:p>
            <a:endParaRPr lang="es-ES_tradnl">
              <a:solidFill>
                <a:prstClr val="black">
                  <a:tint val="75000"/>
                </a:prstClr>
              </a:solidFill>
              <a:latin typeface="Calibri"/>
            </a:endParaRPr>
          </a:p>
        </p:txBody>
      </p:sp>
      <p:sp>
        <p:nvSpPr>
          <p:cNvPr id="6" name="Marcador de número de diapositiva 5"/>
          <p:cNvSpPr>
            <a:spLocks noGrp="1"/>
          </p:cNvSpPr>
          <p:nvPr>
            <p:ph type="sldNum" sz="quarter" idx="12"/>
          </p:nvPr>
        </p:nvSpPr>
        <p:spPr/>
        <p:txBody>
          <a:bodyPr/>
          <a:lstStyle/>
          <a:p>
            <a:fld id="{106DC548-14D3-064C-9F31-2878547A2AD6}" type="slidenum">
              <a:rPr lang="es-ES_tradnl" smtClean="0">
                <a:solidFill>
                  <a:prstClr val="black">
                    <a:tint val="75000"/>
                  </a:prstClr>
                </a:solidFill>
                <a:latin typeface="Calibri"/>
              </a:rPr>
              <a:pPr/>
              <a:t>‹Nr.›</a:t>
            </a:fld>
            <a:endParaRPr lang="es-ES_tradnl">
              <a:solidFill>
                <a:prstClr val="black">
                  <a:tint val="75000"/>
                </a:prstClr>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384862783"/>
      </p:ext>
    </p:extLst>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_tradnl"/>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5" name="Marcador de fecha 4"/>
          <p:cNvSpPr>
            <a:spLocks noGrp="1"/>
          </p:cNvSpPr>
          <p:nvPr>
            <p:ph type="dt" sz="half" idx="10"/>
          </p:nvPr>
        </p:nvSpPr>
        <p:spPr/>
        <p:txBody>
          <a:bodyPr/>
          <a:lstStyle/>
          <a:p>
            <a:fld id="{B410C0FA-89FF-FE43-BE38-41723CDE35A4}" type="datetimeFigureOut">
              <a:rPr lang="es-ES" smtClean="0">
                <a:solidFill>
                  <a:prstClr val="black">
                    <a:tint val="75000"/>
                  </a:prstClr>
                </a:solidFill>
                <a:latin typeface="Calibri"/>
              </a:rPr>
              <a:pPr/>
              <a:t>29/9/17</a:t>
            </a:fld>
            <a:endParaRPr lang="es-ES_tradnl">
              <a:solidFill>
                <a:prstClr val="black">
                  <a:tint val="75000"/>
                </a:prstClr>
              </a:solidFill>
              <a:latin typeface="Calibri"/>
            </a:endParaRPr>
          </a:p>
        </p:txBody>
      </p:sp>
      <p:sp>
        <p:nvSpPr>
          <p:cNvPr id="6" name="Marcador de pie de página 5"/>
          <p:cNvSpPr>
            <a:spLocks noGrp="1"/>
          </p:cNvSpPr>
          <p:nvPr>
            <p:ph type="ftr" sz="quarter" idx="11"/>
          </p:nvPr>
        </p:nvSpPr>
        <p:spPr/>
        <p:txBody>
          <a:bodyPr/>
          <a:lstStyle/>
          <a:p>
            <a:endParaRPr lang="es-ES_tradnl">
              <a:solidFill>
                <a:prstClr val="black">
                  <a:tint val="75000"/>
                </a:prstClr>
              </a:solidFill>
              <a:latin typeface="Calibri"/>
            </a:endParaRPr>
          </a:p>
        </p:txBody>
      </p:sp>
      <p:sp>
        <p:nvSpPr>
          <p:cNvPr id="7" name="Marcador de número de diapositiva 6"/>
          <p:cNvSpPr>
            <a:spLocks noGrp="1"/>
          </p:cNvSpPr>
          <p:nvPr>
            <p:ph type="sldNum" sz="quarter" idx="12"/>
          </p:nvPr>
        </p:nvSpPr>
        <p:spPr/>
        <p:txBody>
          <a:bodyPr/>
          <a:lstStyle/>
          <a:p>
            <a:fld id="{106DC548-14D3-064C-9F31-2878547A2AD6}" type="slidenum">
              <a:rPr lang="es-ES_tradnl" smtClean="0">
                <a:solidFill>
                  <a:prstClr val="black">
                    <a:tint val="75000"/>
                  </a:prstClr>
                </a:solidFill>
                <a:latin typeface="Calibri"/>
              </a:rPr>
              <a:pPr/>
              <a:t>‹Nr.›</a:t>
            </a:fld>
            <a:endParaRPr lang="es-ES_tradnl">
              <a:solidFill>
                <a:prstClr val="black">
                  <a:tint val="75000"/>
                </a:prstClr>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193290823"/>
      </p:ext>
    </p:extLst>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smtClean="0"/>
              <a:t>Clic para editar título</a:t>
            </a:r>
            <a:endParaRPr lang="es-ES_tradnl"/>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7" name="Marcador de fecha 6"/>
          <p:cNvSpPr>
            <a:spLocks noGrp="1"/>
          </p:cNvSpPr>
          <p:nvPr>
            <p:ph type="dt" sz="half" idx="10"/>
          </p:nvPr>
        </p:nvSpPr>
        <p:spPr/>
        <p:txBody>
          <a:bodyPr/>
          <a:lstStyle/>
          <a:p>
            <a:fld id="{B410C0FA-89FF-FE43-BE38-41723CDE35A4}" type="datetimeFigureOut">
              <a:rPr lang="es-ES" smtClean="0">
                <a:solidFill>
                  <a:prstClr val="black">
                    <a:tint val="75000"/>
                  </a:prstClr>
                </a:solidFill>
                <a:latin typeface="Calibri"/>
              </a:rPr>
              <a:pPr/>
              <a:t>29/9/17</a:t>
            </a:fld>
            <a:endParaRPr lang="es-ES_tradnl">
              <a:solidFill>
                <a:prstClr val="black">
                  <a:tint val="75000"/>
                </a:prstClr>
              </a:solidFill>
              <a:latin typeface="Calibri"/>
            </a:endParaRPr>
          </a:p>
        </p:txBody>
      </p:sp>
      <p:sp>
        <p:nvSpPr>
          <p:cNvPr id="8" name="Marcador de pie de página 7"/>
          <p:cNvSpPr>
            <a:spLocks noGrp="1"/>
          </p:cNvSpPr>
          <p:nvPr>
            <p:ph type="ftr" sz="quarter" idx="11"/>
          </p:nvPr>
        </p:nvSpPr>
        <p:spPr/>
        <p:txBody>
          <a:bodyPr/>
          <a:lstStyle/>
          <a:p>
            <a:endParaRPr lang="es-ES_tradnl">
              <a:solidFill>
                <a:prstClr val="black">
                  <a:tint val="75000"/>
                </a:prstClr>
              </a:solidFill>
              <a:latin typeface="Calibri"/>
            </a:endParaRPr>
          </a:p>
        </p:txBody>
      </p:sp>
      <p:sp>
        <p:nvSpPr>
          <p:cNvPr id="9" name="Marcador de número de diapositiva 8"/>
          <p:cNvSpPr>
            <a:spLocks noGrp="1"/>
          </p:cNvSpPr>
          <p:nvPr>
            <p:ph type="sldNum" sz="quarter" idx="12"/>
          </p:nvPr>
        </p:nvSpPr>
        <p:spPr/>
        <p:txBody>
          <a:bodyPr/>
          <a:lstStyle/>
          <a:p>
            <a:fld id="{106DC548-14D3-064C-9F31-2878547A2AD6}" type="slidenum">
              <a:rPr lang="es-ES_tradnl" smtClean="0">
                <a:solidFill>
                  <a:prstClr val="black">
                    <a:tint val="75000"/>
                  </a:prstClr>
                </a:solidFill>
                <a:latin typeface="Calibri"/>
              </a:rPr>
              <a:pPr/>
              <a:t>‹Nr.›</a:t>
            </a:fld>
            <a:endParaRPr lang="es-ES_tradnl">
              <a:solidFill>
                <a:prstClr val="black">
                  <a:tint val="75000"/>
                </a:prstClr>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49956507"/>
      </p:ext>
    </p:extLst>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_tradnl"/>
          </a:p>
        </p:txBody>
      </p:sp>
      <p:sp>
        <p:nvSpPr>
          <p:cNvPr id="3" name="Marcador de fecha 2"/>
          <p:cNvSpPr>
            <a:spLocks noGrp="1"/>
          </p:cNvSpPr>
          <p:nvPr>
            <p:ph type="dt" sz="half" idx="10"/>
          </p:nvPr>
        </p:nvSpPr>
        <p:spPr/>
        <p:txBody>
          <a:bodyPr/>
          <a:lstStyle/>
          <a:p>
            <a:fld id="{B410C0FA-89FF-FE43-BE38-41723CDE35A4}" type="datetimeFigureOut">
              <a:rPr lang="es-ES" smtClean="0">
                <a:solidFill>
                  <a:prstClr val="black">
                    <a:tint val="75000"/>
                  </a:prstClr>
                </a:solidFill>
                <a:latin typeface="Calibri"/>
              </a:rPr>
              <a:pPr/>
              <a:t>29/9/17</a:t>
            </a:fld>
            <a:endParaRPr lang="es-ES_tradnl">
              <a:solidFill>
                <a:prstClr val="black">
                  <a:tint val="75000"/>
                </a:prstClr>
              </a:solidFill>
              <a:latin typeface="Calibri"/>
            </a:endParaRPr>
          </a:p>
        </p:txBody>
      </p:sp>
      <p:sp>
        <p:nvSpPr>
          <p:cNvPr id="4" name="Marcador de pie de página 3"/>
          <p:cNvSpPr>
            <a:spLocks noGrp="1"/>
          </p:cNvSpPr>
          <p:nvPr>
            <p:ph type="ftr" sz="quarter" idx="11"/>
          </p:nvPr>
        </p:nvSpPr>
        <p:spPr/>
        <p:txBody>
          <a:bodyPr/>
          <a:lstStyle/>
          <a:p>
            <a:endParaRPr lang="es-ES_tradnl">
              <a:solidFill>
                <a:prstClr val="black">
                  <a:tint val="75000"/>
                </a:prstClr>
              </a:solidFill>
              <a:latin typeface="Calibri"/>
            </a:endParaRPr>
          </a:p>
        </p:txBody>
      </p:sp>
      <p:sp>
        <p:nvSpPr>
          <p:cNvPr id="5" name="Marcador de número de diapositiva 4"/>
          <p:cNvSpPr>
            <a:spLocks noGrp="1"/>
          </p:cNvSpPr>
          <p:nvPr>
            <p:ph type="sldNum" sz="quarter" idx="12"/>
          </p:nvPr>
        </p:nvSpPr>
        <p:spPr/>
        <p:txBody>
          <a:bodyPr/>
          <a:lstStyle/>
          <a:p>
            <a:fld id="{106DC548-14D3-064C-9F31-2878547A2AD6}" type="slidenum">
              <a:rPr lang="es-ES_tradnl" smtClean="0">
                <a:solidFill>
                  <a:prstClr val="black">
                    <a:tint val="75000"/>
                  </a:prstClr>
                </a:solidFill>
                <a:latin typeface="Calibri"/>
              </a:rPr>
              <a:pPr/>
              <a:t>‹Nr.›</a:t>
            </a:fld>
            <a:endParaRPr lang="es-ES_tradnl">
              <a:solidFill>
                <a:prstClr val="black">
                  <a:tint val="75000"/>
                </a:prstClr>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041241817"/>
      </p:ext>
    </p:extLst>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B410C0FA-89FF-FE43-BE38-41723CDE35A4}" type="datetimeFigureOut">
              <a:rPr lang="es-ES" smtClean="0">
                <a:solidFill>
                  <a:prstClr val="black">
                    <a:tint val="75000"/>
                  </a:prstClr>
                </a:solidFill>
                <a:latin typeface="Calibri"/>
              </a:rPr>
              <a:pPr/>
              <a:t>29/9/17</a:t>
            </a:fld>
            <a:endParaRPr lang="es-ES_tradnl">
              <a:solidFill>
                <a:prstClr val="black">
                  <a:tint val="75000"/>
                </a:prstClr>
              </a:solidFill>
              <a:latin typeface="Calibri"/>
            </a:endParaRPr>
          </a:p>
        </p:txBody>
      </p:sp>
      <p:sp>
        <p:nvSpPr>
          <p:cNvPr id="3" name="Marcador de pie de página 2"/>
          <p:cNvSpPr>
            <a:spLocks noGrp="1"/>
          </p:cNvSpPr>
          <p:nvPr>
            <p:ph type="ftr" sz="quarter" idx="11"/>
          </p:nvPr>
        </p:nvSpPr>
        <p:spPr/>
        <p:txBody>
          <a:bodyPr/>
          <a:lstStyle/>
          <a:p>
            <a:endParaRPr lang="es-ES_tradnl">
              <a:solidFill>
                <a:prstClr val="black">
                  <a:tint val="75000"/>
                </a:prstClr>
              </a:solidFill>
              <a:latin typeface="Calibri"/>
            </a:endParaRPr>
          </a:p>
        </p:txBody>
      </p:sp>
      <p:sp>
        <p:nvSpPr>
          <p:cNvPr id="4" name="Marcador de número de diapositiva 3"/>
          <p:cNvSpPr>
            <a:spLocks noGrp="1"/>
          </p:cNvSpPr>
          <p:nvPr>
            <p:ph type="sldNum" sz="quarter" idx="12"/>
          </p:nvPr>
        </p:nvSpPr>
        <p:spPr/>
        <p:txBody>
          <a:bodyPr/>
          <a:lstStyle/>
          <a:p>
            <a:fld id="{106DC548-14D3-064C-9F31-2878547A2AD6}" type="slidenum">
              <a:rPr lang="es-ES_tradnl" smtClean="0">
                <a:solidFill>
                  <a:prstClr val="black">
                    <a:tint val="75000"/>
                  </a:prstClr>
                </a:solidFill>
                <a:latin typeface="Calibri"/>
              </a:rPr>
              <a:pPr/>
              <a:t>‹Nr.›</a:t>
            </a:fld>
            <a:endParaRPr lang="es-ES_tradnl">
              <a:solidFill>
                <a:prstClr val="black">
                  <a:tint val="75000"/>
                </a:prstClr>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567123969"/>
      </p:ext>
    </p:extLst>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smtClean="0"/>
              <a:t>Clic para editar título</a:t>
            </a:r>
            <a:endParaRPr lang="es-ES_tradnl"/>
          </a:p>
        </p:txBody>
      </p:sp>
      <p:sp>
        <p:nvSpPr>
          <p:cNvPr id="3" name="Marcador de conteni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B410C0FA-89FF-FE43-BE38-41723CDE35A4}" type="datetimeFigureOut">
              <a:rPr lang="es-ES" smtClean="0">
                <a:solidFill>
                  <a:prstClr val="black">
                    <a:tint val="75000"/>
                  </a:prstClr>
                </a:solidFill>
                <a:latin typeface="Calibri"/>
              </a:rPr>
              <a:pPr/>
              <a:t>29/9/17</a:t>
            </a:fld>
            <a:endParaRPr lang="es-ES_tradnl">
              <a:solidFill>
                <a:prstClr val="black">
                  <a:tint val="75000"/>
                </a:prstClr>
              </a:solidFill>
              <a:latin typeface="Calibri"/>
            </a:endParaRPr>
          </a:p>
        </p:txBody>
      </p:sp>
      <p:sp>
        <p:nvSpPr>
          <p:cNvPr id="6" name="Marcador de pie de página 5"/>
          <p:cNvSpPr>
            <a:spLocks noGrp="1"/>
          </p:cNvSpPr>
          <p:nvPr>
            <p:ph type="ftr" sz="quarter" idx="11"/>
          </p:nvPr>
        </p:nvSpPr>
        <p:spPr/>
        <p:txBody>
          <a:bodyPr/>
          <a:lstStyle/>
          <a:p>
            <a:endParaRPr lang="es-ES_tradnl">
              <a:solidFill>
                <a:prstClr val="black">
                  <a:tint val="75000"/>
                </a:prstClr>
              </a:solidFill>
              <a:latin typeface="Calibri"/>
            </a:endParaRPr>
          </a:p>
        </p:txBody>
      </p:sp>
      <p:sp>
        <p:nvSpPr>
          <p:cNvPr id="7" name="Marcador de número de diapositiva 6"/>
          <p:cNvSpPr>
            <a:spLocks noGrp="1"/>
          </p:cNvSpPr>
          <p:nvPr>
            <p:ph type="sldNum" sz="quarter" idx="12"/>
          </p:nvPr>
        </p:nvSpPr>
        <p:spPr/>
        <p:txBody>
          <a:bodyPr/>
          <a:lstStyle/>
          <a:p>
            <a:fld id="{106DC548-14D3-064C-9F31-2878547A2AD6}" type="slidenum">
              <a:rPr lang="es-ES_tradnl" smtClean="0">
                <a:solidFill>
                  <a:prstClr val="black">
                    <a:tint val="75000"/>
                  </a:prstClr>
                </a:solidFill>
                <a:latin typeface="Calibri"/>
              </a:rPr>
              <a:pPr/>
              <a:t>‹Nr.›</a:t>
            </a:fld>
            <a:endParaRPr lang="es-ES_tradnl">
              <a:solidFill>
                <a:prstClr val="black">
                  <a:tint val="75000"/>
                </a:prstClr>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771049924"/>
      </p:ext>
    </p:extLst>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smtClean="0"/>
              <a:t>Clic para editar título</a:t>
            </a:r>
            <a:endParaRPr lang="es-ES_tradnl"/>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_tradnl"/>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B410C0FA-89FF-FE43-BE38-41723CDE35A4}" type="datetimeFigureOut">
              <a:rPr lang="es-ES" smtClean="0">
                <a:solidFill>
                  <a:prstClr val="black">
                    <a:tint val="75000"/>
                  </a:prstClr>
                </a:solidFill>
                <a:latin typeface="Calibri"/>
              </a:rPr>
              <a:pPr/>
              <a:t>29/9/17</a:t>
            </a:fld>
            <a:endParaRPr lang="es-ES_tradnl">
              <a:solidFill>
                <a:prstClr val="black">
                  <a:tint val="75000"/>
                </a:prstClr>
              </a:solidFill>
              <a:latin typeface="Calibri"/>
            </a:endParaRPr>
          </a:p>
        </p:txBody>
      </p:sp>
      <p:sp>
        <p:nvSpPr>
          <p:cNvPr id="6" name="Marcador de pie de página 5"/>
          <p:cNvSpPr>
            <a:spLocks noGrp="1"/>
          </p:cNvSpPr>
          <p:nvPr>
            <p:ph type="ftr" sz="quarter" idx="11"/>
          </p:nvPr>
        </p:nvSpPr>
        <p:spPr/>
        <p:txBody>
          <a:bodyPr/>
          <a:lstStyle/>
          <a:p>
            <a:endParaRPr lang="es-ES_tradnl">
              <a:solidFill>
                <a:prstClr val="black">
                  <a:tint val="75000"/>
                </a:prstClr>
              </a:solidFill>
              <a:latin typeface="Calibri"/>
            </a:endParaRPr>
          </a:p>
        </p:txBody>
      </p:sp>
      <p:sp>
        <p:nvSpPr>
          <p:cNvPr id="7" name="Marcador de número de diapositiva 6"/>
          <p:cNvSpPr>
            <a:spLocks noGrp="1"/>
          </p:cNvSpPr>
          <p:nvPr>
            <p:ph type="sldNum" sz="quarter" idx="12"/>
          </p:nvPr>
        </p:nvSpPr>
        <p:spPr/>
        <p:txBody>
          <a:bodyPr/>
          <a:lstStyle/>
          <a:p>
            <a:fld id="{106DC548-14D3-064C-9F31-2878547A2AD6}" type="slidenum">
              <a:rPr lang="es-ES_tradnl" smtClean="0">
                <a:solidFill>
                  <a:prstClr val="black">
                    <a:tint val="75000"/>
                  </a:prstClr>
                </a:solidFill>
                <a:latin typeface="Calibri"/>
              </a:rPr>
              <a:pPr/>
              <a:t>‹Nr.›</a:t>
            </a:fld>
            <a:endParaRPr lang="es-ES_tradnl">
              <a:solidFill>
                <a:prstClr val="black">
                  <a:tint val="75000"/>
                </a:prstClr>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825172309"/>
      </p:ext>
    </p:extLst>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_tradnl"/>
          </a:p>
        </p:txBody>
      </p:sp>
      <p:sp>
        <p:nvSpPr>
          <p:cNvPr id="3" name="Marcador de texto vertical 2"/>
          <p:cNvSpPr>
            <a:spLocks noGrp="1"/>
          </p:cNvSpPr>
          <p:nvPr>
            <p:ph type="body" orient="vert" idx="1"/>
          </p:nvPr>
        </p:nvSpPr>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10"/>
          </p:nvPr>
        </p:nvSpPr>
        <p:spPr/>
        <p:txBody>
          <a:bodyPr/>
          <a:lstStyle/>
          <a:p>
            <a:fld id="{B410C0FA-89FF-FE43-BE38-41723CDE35A4}" type="datetimeFigureOut">
              <a:rPr lang="es-ES" smtClean="0">
                <a:solidFill>
                  <a:prstClr val="black">
                    <a:tint val="75000"/>
                  </a:prstClr>
                </a:solidFill>
                <a:latin typeface="Calibri"/>
              </a:rPr>
              <a:pPr/>
              <a:t>29/9/17</a:t>
            </a:fld>
            <a:endParaRPr lang="es-ES_tradnl">
              <a:solidFill>
                <a:prstClr val="black">
                  <a:tint val="75000"/>
                </a:prstClr>
              </a:solidFill>
              <a:latin typeface="Calibri"/>
            </a:endParaRPr>
          </a:p>
        </p:txBody>
      </p:sp>
      <p:sp>
        <p:nvSpPr>
          <p:cNvPr id="5" name="Marcador de pie de página 4"/>
          <p:cNvSpPr>
            <a:spLocks noGrp="1"/>
          </p:cNvSpPr>
          <p:nvPr>
            <p:ph type="ftr" sz="quarter" idx="11"/>
          </p:nvPr>
        </p:nvSpPr>
        <p:spPr/>
        <p:txBody>
          <a:bodyPr/>
          <a:lstStyle/>
          <a:p>
            <a:endParaRPr lang="es-ES_tradnl">
              <a:solidFill>
                <a:prstClr val="black">
                  <a:tint val="75000"/>
                </a:prstClr>
              </a:solidFill>
              <a:latin typeface="Calibri"/>
            </a:endParaRPr>
          </a:p>
        </p:txBody>
      </p:sp>
      <p:sp>
        <p:nvSpPr>
          <p:cNvPr id="6" name="Marcador de número de diapositiva 5"/>
          <p:cNvSpPr>
            <a:spLocks noGrp="1"/>
          </p:cNvSpPr>
          <p:nvPr>
            <p:ph type="sldNum" sz="quarter" idx="12"/>
          </p:nvPr>
        </p:nvSpPr>
        <p:spPr/>
        <p:txBody>
          <a:bodyPr/>
          <a:lstStyle/>
          <a:p>
            <a:fld id="{106DC548-14D3-064C-9F31-2878547A2AD6}" type="slidenum">
              <a:rPr lang="es-ES_tradnl" smtClean="0">
                <a:solidFill>
                  <a:prstClr val="black">
                    <a:tint val="75000"/>
                  </a:prstClr>
                </a:solidFill>
                <a:latin typeface="Calibri"/>
              </a:rPr>
              <a:pPr/>
              <a:t>‹Nr.›</a:t>
            </a:fld>
            <a:endParaRPr lang="es-ES_tradnl">
              <a:solidFill>
                <a:prstClr val="black">
                  <a:tint val="75000"/>
                </a:prstClr>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964641413"/>
      </p:ext>
    </p:extLst>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es-ES_tradnl" smtClean="0"/>
              <a:t>Clic para editar título</a:t>
            </a:r>
            <a:endParaRPr lang="es-ES_tradnl"/>
          </a:p>
        </p:txBody>
      </p:sp>
      <p:sp>
        <p:nvSpPr>
          <p:cNvPr id="3" name="Marcador de texto vertical 2"/>
          <p:cNvSpPr>
            <a:spLocks noGrp="1"/>
          </p:cNvSpPr>
          <p:nvPr>
            <p:ph type="body" orient="vert" idx="1"/>
          </p:nvPr>
        </p:nvSpPr>
        <p:spPr>
          <a:xfrm>
            <a:off x="457200" y="274638"/>
            <a:ext cx="6019800" cy="5851525"/>
          </a:xfr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10"/>
          </p:nvPr>
        </p:nvSpPr>
        <p:spPr/>
        <p:txBody>
          <a:bodyPr/>
          <a:lstStyle/>
          <a:p>
            <a:fld id="{B410C0FA-89FF-FE43-BE38-41723CDE35A4}" type="datetimeFigureOut">
              <a:rPr lang="es-ES" smtClean="0">
                <a:solidFill>
                  <a:prstClr val="black">
                    <a:tint val="75000"/>
                  </a:prstClr>
                </a:solidFill>
                <a:latin typeface="Calibri"/>
              </a:rPr>
              <a:pPr/>
              <a:t>29/9/17</a:t>
            </a:fld>
            <a:endParaRPr lang="es-ES_tradnl">
              <a:solidFill>
                <a:prstClr val="black">
                  <a:tint val="75000"/>
                </a:prstClr>
              </a:solidFill>
              <a:latin typeface="Calibri"/>
            </a:endParaRPr>
          </a:p>
        </p:txBody>
      </p:sp>
      <p:sp>
        <p:nvSpPr>
          <p:cNvPr id="5" name="Marcador de pie de página 4"/>
          <p:cNvSpPr>
            <a:spLocks noGrp="1"/>
          </p:cNvSpPr>
          <p:nvPr>
            <p:ph type="ftr" sz="quarter" idx="11"/>
          </p:nvPr>
        </p:nvSpPr>
        <p:spPr/>
        <p:txBody>
          <a:bodyPr/>
          <a:lstStyle/>
          <a:p>
            <a:endParaRPr lang="es-ES_tradnl">
              <a:solidFill>
                <a:prstClr val="black">
                  <a:tint val="75000"/>
                </a:prstClr>
              </a:solidFill>
              <a:latin typeface="Calibri"/>
            </a:endParaRPr>
          </a:p>
        </p:txBody>
      </p:sp>
      <p:sp>
        <p:nvSpPr>
          <p:cNvPr id="6" name="Marcador de número de diapositiva 5"/>
          <p:cNvSpPr>
            <a:spLocks noGrp="1"/>
          </p:cNvSpPr>
          <p:nvPr>
            <p:ph type="sldNum" sz="quarter" idx="12"/>
          </p:nvPr>
        </p:nvSpPr>
        <p:spPr/>
        <p:txBody>
          <a:bodyPr/>
          <a:lstStyle/>
          <a:p>
            <a:fld id="{106DC548-14D3-064C-9F31-2878547A2AD6}" type="slidenum">
              <a:rPr lang="es-ES_tradnl" smtClean="0">
                <a:solidFill>
                  <a:prstClr val="black">
                    <a:tint val="75000"/>
                  </a:prstClr>
                </a:solidFill>
                <a:latin typeface="Calibri"/>
              </a:rPr>
              <a:pPr/>
              <a:t>‹Nr.›</a:t>
            </a:fld>
            <a:endParaRPr lang="es-ES_tradnl">
              <a:solidFill>
                <a:prstClr val="black">
                  <a:tint val="75000"/>
                </a:prstClr>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162367175"/>
      </p:ext>
    </p:extLst>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a:prstGeom prst="rect">
            <a:avLst/>
          </a:prstGeom>
        </p:spPr>
        <p:txBody>
          <a:bodyPr/>
          <a:lstStyle/>
          <a:p>
            <a:r>
              <a:rPr lang="es-ES_tradnl" smtClean="0"/>
              <a:t>Clic para editar título</a:t>
            </a:r>
            <a:endParaRPr lang="es-ES_tradnl"/>
          </a:p>
        </p:txBody>
      </p:sp>
      <p:sp>
        <p:nvSpPr>
          <p:cNvPr id="3" name="Subtítulo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lang="es-ES_tradnl"/>
          </a:p>
        </p:txBody>
      </p:sp>
      <p:sp>
        <p:nvSpPr>
          <p:cNvPr id="4" name="Marcador de fecha 3"/>
          <p:cNvSpPr>
            <a:spLocks noGrp="1"/>
          </p:cNvSpPr>
          <p:nvPr>
            <p:ph type="dt" sz="half" idx="10"/>
          </p:nvPr>
        </p:nvSpPr>
        <p:spPr>
          <a:xfrm>
            <a:off x="457200" y="6356350"/>
            <a:ext cx="2133600" cy="365125"/>
          </a:xfrm>
          <a:prstGeom prst="rect">
            <a:avLst/>
          </a:prstGeom>
        </p:spPr>
        <p:txBody>
          <a:bodyPr/>
          <a:lstStyle/>
          <a:p>
            <a:fld id="{98D64BEC-5999-C54E-AA21-799D3B584608}" type="datetimeFigureOut">
              <a:rPr lang="es-ES" smtClean="0">
                <a:solidFill>
                  <a:prstClr val="black"/>
                </a:solidFill>
                <a:latin typeface="Calibri"/>
              </a:rPr>
              <a:pPr/>
              <a:t>29/9/17</a:t>
            </a:fld>
            <a:endParaRPr lang="es-ES_tradnl">
              <a:solidFill>
                <a:prstClr val="black"/>
              </a:solidFill>
              <a:latin typeface="Calibri"/>
            </a:endParaRPr>
          </a:p>
        </p:txBody>
      </p:sp>
      <p:sp>
        <p:nvSpPr>
          <p:cNvPr id="5" name="Marcador de pie de página 4"/>
          <p:cNvSpPr>
            <a:spLocks noGrp="1"/>
          </p:cNvSpPr>
          <p:nvPr>
            <p:ph type="ftr" sz="quarter" idx="11"/>
          </p:nvPr>
        </p:nvSpPr>
        <p:spPr>
          <a:xfrm>
            <a:off x="3124200" y="6492875"/>
            <a:ext cx="2895600" cy="365125"/>
          </a:xfrm>
          <a:prstGeom prst="rect">
            <a:avLst/>
          </a:prstGeom>
        </p:spPr>
        <p:txBody>
          <a:bodyPr/>
          <a:lstStyle/>
          <a:p>
            <a:endParaRPr lang="es-ES_tradnl">
              <a:solidFill>
                <a:prstClr val="black"/>
              </a:solidFill>
              <a:latin typeface="Calibri"/>
            </a:endParaRPr>
          </a:p>
        </p:txBody>
      </p:sp>
      <p:sp>
        <p:nvSpPr>
          <p:cNvPr id="6" name="Marcador de número de diapositiva 5"/>
          <p:cNvSpPr>
            <a:spLocks noGrp="1"/>
          </p:cNvSpPr>
          <p:nvPr>
            <p:ph type="sldNum" sz="quarter" idx="12"/>
          </p:nvPr>
        </p:nvSpPr>
        <p:spPr>
          <a:xfrm>
            <a:off x="6553200" y="6356350"/>
            <a:ext cx="2133600" cy="365125"/>
          </a:xfrm>
          <a:prstGeom prst="rect">
            <a:avLst/>
          </a:prstGeom>
        </p:spPr>
        <p:txBody>
          <a:bodyPr/>
          <a:lstStyle/>
          <a:p>
            <a:fld id="{759EEC81-D707-A94A-9649-203AD152DE04}" type="slidenum">
              <a:rPr lang="es-ES_tradnl" smtClean="0">
                <a:solidFill>
                  <a:prstClr val="black"/>
                </a:solidFill>
                <a:latin typeface="Calibri"/>
              </a:rPr>
              <a:pPr/>
              <a:t>‹Nr.›</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821919734"/>
      </p:ext>
    </p:extLst>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p>
            <a:r>
              <a:rPr lang="es-ES_tradnl" smtClean="0"/>
              <a:t>Clic para editar título</a:t>
            </a:r>
            <a:endParaRPr lang="es-ES_tradnl"/>
          </a:p>
        </p:txBody>
      </p:sp>
      <p:sp>
        <p:nvSpPr>
          <p:cNvPr id="3" name="Marcador de contenido 2"/>
          <p:cNvSpPr>
            <a:spLocks noGrp="1"/>
          </p:cNvSpPr>
          <p:nvPr>
            <p:ph idx="1"/>
          </p:nvPr>
        </p:nvSpPr>
        <p:spPr>
          <a:xfrm>
            <a:off x="457200" y="1600200"/>
            <a:ext cx="8229600" cy="4525963"/>
          </a:xfrm>
          <a:prstGeom prst="rect">
            <a:avLst/>
          </a:prstGeom>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10"/>
          </p:nvPr>
        </p:nvSpPr>
        <p:spPr>
          <a:xfrm>
            <a:off x="457200" y="6356350"/>
            <a:ext cx="2133600" cy="365125"/>
          </a:xfrm>
          <a:prstGeom prst="rect">
            <a:avLst/>
          </a:prstGeom>
        </p:spPr>
        <p:txBody>
          <a:bodyPr/>
          <a:lstStyle/>
          <a:p>
            <a:fld id="{98D64BEC-5999-C54E-AA21-799D3B584608}" type="datetimeFigureOut">
              <a:rPr lang="es-ES" smtClean="0">
                <a:solidFill>
                  <a:prstClr val="black"/>
                </a:solidFill>
                <a:latin typeface="Calibri"/>
              </a:rPr>
              <a:pPr/>
              <a:t>29/9/17</a:t>
            </a:fld>
            <a:endParaRPr lang="es-ES_tradnl">
              <a:solidFill>
                <a:prstClr val="black"/>
              </a:solidFill>
              <a:latin typeface="Calibri"/>
            </a:endParaRPr>
          </a:p>
        </p:txBody>
      </p:sp>
      <p:sp>
        <p:nvSpPr>
          <p:cNvPr id="5" name="Marcador de pie de página 4"/>
          <p:cNvSpPr>
            <a:spLocks noGrp="1"/>
          </p:cNvSpPr>
          <p:nvPr>
            <p:ph type="ftr" sz="quarter" idx="11"/>
          </p:nvPr>
        </p:nvSpPr>
        <p:spPr>
          <a:xfrm>
            <a:off x="3124200" y="6492875"/>
            <a:ext cx="2895600" cy="365125"/>
          </a:xfrm>
          <a:prstGeom prst="rect">
            <a:avLst/>
          </a:prstGeom>
        </p:spPr>
        <p:txBody>
          <a:bodyPr/>
          <a:lstStyle/>
          <a:p>
            <a:endParaRPr lang="es-ES_tradnl">
              <a:solidFill>
                <a:prstClr val="black"/>
              </a:solidFill>
              <a:latin typeface="Calibri"/>
            </a:endParaRPr>
          </a:p>
        </p:txBody>
      </p:sp>
      <p:sp>
        <p:nvSpPr>
          <p:cNvPr id="6" name="Marcador de número de diapositiva 5"/>
          <p:cNvSpPr>
            <a:spLocks noGrp="1"/>
          </p:cNvSpPr>
          <p:nvPr>
            <p:ph type="sldNum" sz="quarter" idx="12"/>
          </p:nvPr>
        </p:nvSpPr>
        <p:spPr>
          <a:xfrm>
            <a:off x="6553200" y="6356350"/>
            <a:ext cx="2133600" cy="365125"/>
          </a:xfrm>
          <a:prstGeom prst="rect">
            <a:avLst/>
          </a:prstGeom>
        </p:spPr>
        <p:txBody>
          <a:bodyPr/>
          <a:lstStyle/>
          <a:p>
            <a:fld id="{759EEC81-D707-A94A-9649-203AD152DE04}" type="slidenum">
              <a:rPr lang="es-ES_tradnl" smtClean="0">
                <a:solidFill>
                  <a:prstClr val="black"/>
                </a:solidFill>
                <a:latin typeface="Calibri"/>
              </a:rPr>
              <a:pPr/>
              <a:t>‹Nr.›</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479019535"/>
      </p:ext>
    </p:extLst>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s-ES_tradnl" smtClean="0"/>
              <a:t>Clic para editar título</a:t>
            </a:r>
            <a:endParaRPr lang="es-ES_tradnl"/>
          </a:p>
        </p:txBody>
      </p:sp>
      <p:sp>
        <p:nvSpPr>
          <p:cNvPr id="3" name="Marcador de texto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sp>
        <p:nvSpPr>
          <p:cNvPr id="4" name="Marcador de fecha 3"/>
          <p:cNvSpPr>
            <a:spLocks noGrp="1"/>
          </p:cNvSpPr>
          <p:nvPr>
            <p:ph type="dt" sz="half" idx="10"/>
          </p:nvPr>
        </p:nvSpPr>
        <p:spPr>
          <a:xfrm>
            <a:off x="457200" y="6356350"/>
            <a:ext cx="2133600" cy="365125"/>
          </a:xfrm>
          <a:prstGeom prst="rect">
            <a:avLst/>
          </a:prstGeom>
        </p:spPr>
        <p:txBody>
          <a:bodyPr/>
          <a:lstStyle/>
          <a:p>
            <a:fld id="{98D64BEC-5999-C54E-AA21-799D3B584608}" type="datetimeFigureOut">
              <a:rPr lang="es-ES" smtClean="0">
                <a:solidFill>
                  <a:prstClr val="black"/>
                </a:solidFill>
                <a:latin typeface="Calibri"/>
              </a:rPr>
              <a:pPr/>
              <a:t>29/9/17</a:t>
            </a:fld>
            <a:endParaRPr lang="es-ES_tradnl">
              <a:solidFill>
                <a:prstClr val="black"/>
              </a:solidFill>
              <a:latin typeface="Calibri"/>
            </a:endParaRPr>
          </a:p>
        </p:txBody>
      </p:sp>
      <p:sp>
        <p:nvSpPr>
          <p:cNvPr id="5" name="Marcador de pie de página 4"/>
          <p:cNvSpPr>
            <a:spLocks noGrp="1"/>
          </p:cNvSpPr>
          <p:nvPr>
            <p:ph type="ftr" sz="quarter" idx="11"/>
          </p:nvPr>
        </p:nvSpPr>
        <p:spPr>
          <a:xfrm>
            <a:off x="3124200" y="6492875"/>
            <a:ext cx="2895600" cy="365125"/>
          </a:xfrm>
          <a:prstGeom prst="rect">
            <a:avLst/>
          </a:prstGeom>
        </p:spPr>
        <p:txBody>
          <a:bodyPr/>
          <a:lstStyle/>
          <a:p>
            <a:endParaRPr lang="es-ES_tradnl">
              <a:solidFill>
                <a:prstClr val="black"/>
              </a:solidFill>
              <a:latin typeface="Calibri"/>
            </a:endParaRPr>
          </a:p>
        </p:txBody>
      </p:sp>
      <p:sp>
        <p:nvSpPr>
          <p:cNvPr id="6" name="Marcador de número de diapositiva 5"/>
          <p:cNvSpPr>
            <a:spLocks noGrp="1"/>
          </p:cNvSpPr>
          <p:nvPr>
            <p:ph type="sldNum" sz="quarter" idx="12"/>
          </p:nvPr>
        </p:nvSpPr>
        <p:spPr>
          <a:xfrm>
            <a:off x="6553200" y="6356350"/>
            <a:ext cx="2133600" cy="365125"/>
          </a:xfrm>
          <a:prstGeom prst="rect">
            <a:avLst/>
          </a:prstGeom>
        </p:spPr>
        <p:txBody>
          <a:bodyPr/>
          <a:lstStyle/>
          <a:p>
            <a:fld id="{759EEC81-D707-A94A-9649-203AD152DE04}" type="slidenum">
              <a:rPr lang="es-ES_tradnl" smtClean="0">
                <a:solidFill>
                  <a:prstClr val="black"/>
                </a:solidFill>
                <a:latin typeface="Calibri"/>
              </a:rPr>
              <a:pPr/>
              <a:t>‹Nr.›</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864351310"/>
      </p:ext>
    </p:extLst>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p>
            <a:r>
              <a:rPr lang="es-ES_tradnl" smtClean="0"/>
              <a:t>Clic para editar título</a:t>
            </a:r>
            <a:endParaRPr lang="es-ES_tradnl"/>
          </a:p>
        </p:txBody>
      </p:sp>
      <p:sp>
        <p:nvSpPr>
          <p:cNvPr id="3" name="Marcador de contenido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contenido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5" name="Marcador de fecha 4"/>
          <p:cNvSpPr>
            <a:spLocks noGrp="1"/>
          </p:cNvSpPr>
          <p:nvPr>
            <p:ph type="dt" sz="half" idx="10"/>
          </p:nvPr>
        </p:nvSpPr>
        <p:spPr>
          <a:xfrm>
            <a:off x="457200" y="6356350"/>
            <a:ext cx="2133600" cy="365125"/>
          </a:xfrm>
          <a:prstGeom prst="rect">
            <a:avLst/>
          </a:prstGeom>
        </p:spPr>
        <p:txBody>
          <a:bodyPr/>
          <a:lstStyle/>
          <a:p>
            <a:fld id="{98D64BEC-5999-C54E-AA21-799D3B584608}" type="datetimeFigureOut">
              <a:rPr lang="es-ES" smtClean="0">
                <a:solidFill>
                  <a:prstClr val="black"/>
                </a:solidFill>
                <a:latin typeface="Calibri"/>
              </a:rPr>
              <a:pPr/>
              <a:t>29/9/17</a:t>
            </a:fld>
            <a:endParaRPr lang="es-ES_tradnl">
              <a:solidFill>
                <a:prstClr val="black"/>
              </a:solidFill>
              <a:latin typeface="Calibri"/>
            </a:endParaRPr>
          </a:p>
        </p:txBody>
      </p:sp>
      <p:sp>
        <p:nvSpPr>
          <p:cNvPr id="6" name="Marcador de pie de página 5"/>
          <p:cNvSpPr>
            <a:spLocks noGrp="1"/>
          </p:cNvSpPr>
          <p:nvPr>
            <p:ph type="ftr" sz="quarter" idx="11"/>
          </p:nvPr>
        </p:nvSpPr>
        <p:spPr>
          <a:xfrm>
            <a:off x="3124200" y="6492875"/>
            <a:ext cx="2895600" cy="365125"/>
          </a:xfrm>
          <a:prstGeom prst="rect">
            <a:avLst/>
          </a:prstGeom>
        </p:spPr>
        <p:txBody>
          <a:bodyPr/>
          <a:lstStyle/>
          <a:p>
            <a:endParaRPr lang="es-ES_tradnl">
              <a:solidFill>
                <a:prstClr val="black"/>
              </a:solidFill>
              <a:latin typeface="Calibri"/>
            </a:endParaRPr>
          </a:p>
        </p:txBody>
      </p:sp>
      <p:sp>
        <p:nvSpPr>
          <p:cNvPr id="7" name="Marcador de número de diapositiva 6"/>
          <p:cNvSpPr>
            <a:spLocks noGrp="1"/>
          </p:cNvSpPr>
          <p:nvPr>
            <p:ph type="sldNum" sz="quarter" idx="12"/>
          </p:nvPr>
        </p:nvSpPr>
        <p:spPr>
          <a:xfrm>
            <a:off x="6553200" y="6356350"/>
            <a:ext cx="2133600" cy="365125"/>
          </a:xfrm>
          <a:prstGeom prst="rect">
            <a:avLst/>
          </a:prstGeom>
        </p:spPr>
        <p:txBody>
          <a:bodyPr/>
          <a:lstStyle/>
          <a:p>
            <a:fld id="{759EEC81-D707-A94A-9649-203AD152DE04}" type="slidenum">
              <a:rPr lang="es-ES_tradnl" smtClean="0">
                <a:solidFill>
                  <a:prstClr val="black"/>
                </a:solidFill>
                <a:latin typeface="Calibri"/>
              </a:rPr>
              <a:pPr/>
              <a:t>‹Nr.›</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064130918"/>
      </p:ext>
    </p:extLst>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lvl1pPr>
              <a:defRPr/>
            </a:lvl1pPr>
          </a:lstStyle>
          <a:p>
            <a:r>
              <a:rPr lang="es-ES_tradnl" smtClean="0"/>
              <a:t>Clic para editar título</a:t>
            </a:r>
            <a:endParaRPr lang="es-ES_tradnl"/>
          </a:p>
        </p:txBody>
      </p:sp>
      <p:sp>
        <p:nvSpPr>
          <p:cNvPr id="3" name="Marcador de texto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Marcador de contenido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5" name="Marcador de texto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6" name="Marcador de contenido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7" name="Marcador de fecha 6"/>
          <p:cNvSpPr>
            <a:spLocks noGrp="1"/>
          </p:cNvSpPr>
          <p:nvPr>
            <p:ph type="dt" sz="half" idx="10"/>
          </p:nvPr>
        </p:nvSpPr>
        <p:spPr>
          <a:xfrm>
            <a:off x="457200" y="6356350"/>
            <a:ext cx="2133600" cy="365125"/>
          </a:xfrm>
          <a:prstGeom prst="rect">
            <a:avLst/>
          </a:prstGeom>
        </p:spPr>
        <p:txBody>
          <a:bodyPr/>
          <a:lstStyle/>
          <a:p>
            <a:fld id="{98D64BEC-5999-C54E-AA21-799D3B584608}" type="datetimeFigureOut">
              <a:rPr lang="es-ES" smtClean="0">
                <a:solidFill>
                  <a:prstClr val="black"/>
                </a:solidFill>
                <a:latin typeface="Calibri"/>
              </a:rPr>
              <a:pPr/>
              <a:t>29/9/17</a:t>
            </a:fld>
            <a:endParaRPr lang="es-ES_tradnl">
              <a:solidFill>
                <a:prstClr val="black"/>
              </a:solidFill>
              <a:latin typeface="Calibri"/>
            </a:endParaRPr>
          </a:p>
        </p:txBody>
      </p:sp>
      <p:sp>
        <p:nvSpPr>
          <p:cNvPr id="8" name="Marcador de pie de página 7"/>
          <p:cNvSpPr>
            <a:spLocks noGrp="1"/>
          </p:cNvSpPr>
          <p:nvPr>
            <p:ph type="ftr" sz="quarter" idx="11"/>
          </p:nvPr>
        </p:nvSpPr>
        <p:spPr>
          <a:xfrm>
            <a:off x="3124200" y="6492875"/>
            <a:ext cx="2895600" cy="365125"/>
          </a:xfrm>
          <a:prstGeom prst="rect">
            <a:avLst/>
          </a:prstGeom>
        </p:spPr>
        <p:txBody>
          <a:bodyPr/>
          <a:lstStyle/>
          <a:p>
            <a:endParaRPr lang="es-ES_tradnl">
              <a:solidFill>
                <a:prstClr val="black"/>
              </a:solidFill>
              <a:latin typeface="Calibri"/>
            </a:endParaRPr>
          </a:p>
        </p:txBody>
      </p:sp>
      <p:sp>
        <p:nvSpPr>
          <p:cNvPr id="9" name="Marcador de número de diapositiva 8"/>
          <p:cNvSpPr>
            <a:spLocks noGrp="1"/>
          </p:cNvSpPr>
          <p:nvPr>
            <p:ph type="sldNum" sz="quarter" idx="12"/>
          </p:nvPr>
        </p:nvSpPr>
        <p:spPr>
          <a:xfrm>
            <a:off x="6553200" y="6356350"/>
            <a:ext cx="2133600" cy="365125"/>
          </a:xfrm>
          <a:prstGeom prst="rect">
            <a:avLst/>
          </a:prstGeom>
        </p:spPr>
        <p:txBody>
          <a:bodyPr/>
          <a:lstStyle/>
          <a:p>
            <a:fld id="{759EEC81-D707-A94A-9649-203AD152DE04}" type="slidenum">
              <a:rPr lang="es-ES_tradnl" smtClean="0">
                <a:solidFill>
                  <a:prstClr val="black"/>
                </a:solidFill>
                <a:latin typeface="Calibri"/>
              </a:rPr>
              <a:pPr/>
              <a:t>‹Nr.›</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088046029"/>
      </p:ext>
    </p:extLst>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p>
            <a:r>
              <a:rPr lang="es-ES_tradnl" smtClean="0"/>
              <a:t>Clic para editar título</a:t>
            </a:r>
            <a:endParaRPr lang="es-ES_tradnl"/>
          </a:p>
        </p:txBody>
      </p:sp>
      <p:sp>
        <p:nvSpPr>
          <p:cNvPr id="3" name="Marcador de fecha 2"/>
          <p:cNvSpPr>
            <a:spLocks noGrp="1"/>
          </p:cNvSpPr>
          <p:nvPr>
            <p:ph type="dt" sz="half" idx="10"/>
          </p:nvPr>
        </p:nvSpPr>
        <p:spPr>
          <a:xfrm>
            <a:off x="457200" y="6356350"/>
            <a:ext cx="2133600" cy="365125"/>
          </a:xfrm>
          <a:prstGeom prst="rect">
            <a:avLst/>
          </a:prstGeom>
        </p:spPr>
        <p:txBody>
          <a:bodyPr/>
          <a:lstStyle/>
          <a:p>
            <a:fld id="{98D64BEC-5999-C54E-AA21-799D3B584608}" type="datetimeFigureOut">
              <a:rPr lang="es-ES" smtClean="0">
                <a:solidFill>
                  <a:prstClr val="black"/>
                </a:solidFill>
                <a:latin typeface="Calibri"/>
              </a:rPr>
              <a:pPr/>
              <a:t>29/9/17</a:t>
            </a:fld>
            <a:endParaRPr lang="es-ES_tradnl">
              <a:solidFill>
                <a:prstClr val="black"/>
              </a:solidFill>
              <a:latin typeface="Calibri"/>
            </a:endParaRPr>
          </a:p>
        </p:txBody>
      </p:sp>
      <p:sp>
        <p:nvSpPr>
          <p:cNvPr id="4" name="Marcador de pie de página 3"/>
          <p:cNvSpPr>
            <a:spLocks noGrp="1"/>
          </p:cNvSpPr>
          <p:nvPr>
            <p:ph type="ftr" sz="quarter" idx="11"/>
          </p:nvPr>
        </p:nvSpPr>
        <p:spPr>
          <a:xfrm>
            <a:off x="3124200" y="6492875"/>
            <a:ext cx="2895600" cy="365125"/>
          </a:xfrm>
          <a:prstGeom prst="rect">
            <a:avLst/>
          </a:prstGeom>
        </p:spPr>
        <p:txBody>
          <a:bodyPr/>
          <a:lstStyle/>
          <a:p>
            <a:endParaRPr lang="es-ES_tradnl">
              <a:solidFill>
                <a:prstClr val="black"/>
              </a:solidFill>
              <a:latin typeface="Calibri"/>
            </a:endParaRPr>
          </a:p>
        </p:txBody>
      </p:sp>
      <p:sp>
        <p:nvSpPr>
          <p:cNvPr id="5" name="Marcador de número de diapositiva 4"/>
          <p:cNvSpPr>
            <a:spLocks noGrp="1"/>
          </p:cNvSpPr>
          <p:nvPr>
            <p:ph type="sldNum" sz="quarter" idx="12"/>
          </p:nvPr>
        </p:nvSpPr>
        <p:spPr>
          <a:xfrm>
            <a:off x="6553200" y="6356350"/>
            <a:ext cx="2133600" cy="365125"/>
          </a:xfrm>
          <a:prstGeom prst="rect">
            <a:avLst/>
          </a:prstGeom>
        </p:spPr>
        <p:txBody>
          <a:bodyPr/>
          <a:lstStyle/>
          <a:p>
            <a:fld id="{759EEC81-D707-A94A-9649-203AD152DE04}" type="slidenum">
              <a:rPr lang="es-ES_tradnl" smtClean="0">
                <a:solidFill>
                  <a:prstClr val="black"/>
                </a:solidFill>
                <a:latin typeface="Calibri"/>
              </a:rPr>
              <a:pPr/>
              <a:t>‹Nr.›</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487127918"/>
      </p:ext>
    </p:extLst>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a:xfrm>
            <a:off x="457200" y="6356350"/>
            <a:ext cx="2133600" cy="365125"/>
          </a:xfrm>
          <a:prstGeom prst="rect">
            <a:avLst/>
          </a:prstGeom>
        </p:spPr>
        <p:txBody>
          <a:bodyPr/>
          <a:lstStyle/>
          <a:p>
            <a:fld id="{98D64BEC-5999-C54E-AA21-799D3B584608}" type="datetimeFigureOut">
              <a:rPr lang="es-ES" smtClean="0">
                <a:solidFill>
                  <a:prstClr val="black"/>
                </a:solidFill>
                <a:latin typeface="Calibri"/>
              </a:rPr>
              <a:pPr/>
              <a:t>29/9/17</a:t>
            </a:fld>
            <a:endParaRPr lang="es-ES_tradnl">
              <a:solidFill>
                <a:prstClr val="black"/>
              </a:solidFill>
              <a:latin typeface="Calibri"/>
            </a:endParaRPr>
          </a:p>
        </p:txBody>
      </p:sp>
      <p:sp>
        <p:nvSpPr>
          <p:cNvPr id="3" name="Marcador de pie de página 2"/>
          <p:cNvSpPr>
            <a:spLocks noGrp="1"/>
          </p:cNvSpPr>
          <p:nvPr>
            <p:ph type="ftr" sz="quarter" idx="11"/>
          </p:nvPr>
        </p:nvSpPr>
        <p:spPr>
          <a:xfrm>
            <a:off x="3124200" y="6492875"/>
            <a:ext cx="2895600" cy="365125"/>
          </a:xfrm>
          <a:prstGeom prst="rect">
            <a:avLst/>
          </a:prstGeom>
        </p:spPr>
        <p:txBody>
          <a:bodyPr/>
          <a:lstStyle/>
          <a:p>
            <a:endParaRPr lang="es-ES_tradnl">
              <a:solidFill>
                <a:prstClr val="black"/>
              </a:solidFill>
              <a:latin typeface="Calibri"/>
            </a:endParaRPr>
          </a:p>
        </p:txBody>
      </p:sp>
      <p:sp>
        <p:nvSpPr>
          <p:cNvPr id="4" name="Marcador de número de diapositiva 3"/>
          <p:cNvSpPr>
            <a:spLocks noGrp="1"/>
          </p:cNvSpPr>
          <p:nvPr>
            <p:ph type="sldNum" sz="quarter" idx="12"/>
          </p:nvPr>
        </p:nvSpPr>
        <p:spPr>
          <a:xfrm>
            <a:off x="6553200" y="6356350"/>
            <a:ext cx="2133600" cy="365125"/>
          </a:xfrm>
          <a:prstGeom prst="rect">
            <a:avLst/>
          </a:prstGeom>
        </p:spPr>
        <p:txBody>
          <a:bodyPr/>
          <a:lstStyle/>
          <a:p>
            <a:fld id="{759EEC81-D707-A94A-9649-203AD152DE04}" type="slidenum">
              <a:rPr lang="es-ES_tradnl" smtClean="0">
                <a:solidFill>
                  <a:prstClr val="black"/>
                </a:solidFill>
                <a:latin typeface="Calibri"/>
              </a:rPr>
              <a:pPr/>
              <a:t>‹Nr.›</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637050722"/>
      </p:ext>
    </p:extLst>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a:prstGeom prst="rect">
            <a:avLst/>
          </a:prstGeom>
        </p:spPr>
        <p:txBody>
          <a:bodyPr anchor="b"/>
          <a:lstStyle>
            <a:lvl1pPr algn="l">
              <a:defRPr sz="2000" b="1"/>
            </a:lvl1pPr>
          </a:lstStyle>
          <a:p>
            <a:r>
              <a:rPr lang="es-ES_tradnl" smtClean="0"/>
              <a:t>Clic para editar título</a:t>
            </a:r>
            <a:endParaRPr lang="es-ES_tradnl"/>
          </a:p>
        </p:txBody>
      </p:sp>
      <p:sp>
        <p:nvSpPr>
          <p:cNvPr id="3" name="Marcador de contenido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texto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a:xfrm>
            <a:off x="457200" y="6356350"/>
            <a:ext cx="2133600" cy="365125"/>
          </a:xfrm>
          <a:prstGeom prst="rect">
            <a:avLst/>
          </a:prstGeom>
        </p:spPr>
        <p:txBody>
          <a:bodyPr/>
          <a:lstStyle/>
          <a:p>
            <a:fld id="{98D64BEC-5999-C54E-AA21-799D3B584608}" type="datetimeFigureOut">
              <a:rPr lang="es-ES" smtClean="0">
                <a:solidFill>
                  <a:prstClr val="black"/>
                </a:solidFill>
                <a:latin typeface="Calibri"/>
              </a:rPr>
              <a:pPr/>
              <a:t>29/9/17</a:t>
            </a:fld>
            <a:endParaRPr lang="es-ES_tradnl">
              <a:solidFill>
                <a:prstClr val="black"/>
              </a:solidFill>
              <a:latin typeface="Calibri"/>
            </a:endParaRPr>
          </a:p>
        </p:txBody>
      </p:sp>
      <p:sp>
        <p:nvSpPr>
          <p:cNvPr id="6" name="Marcador de pie de página 5"/>
          <p:cNvSpPr>
            <a:spLocks noGrp="1"/>
          </p:cNvSpPr>
          <p:nvPr>
            <p:ph type="ftr" sz="quarter" idx="11"/>
          </p:nvPr>
        </p:nvSpPr>
        <p:spPr>
          <a:xfrm>
            <a:off x="3124200" y="6492875"/>
            <a:ext cx="2895600" cy="365125"/>
          </a:xfrm>
          <a:prstGeom prst="rect">
            <a:avLst/>
          </a:prstGeom>
        </p:spPr>
        <p:txBody>
          <a:bodyPr/>
          <a:lstStyle/>
          <a:p>
            <a:endParaRPr lang="es-ES_tradnl">
              <a:solidFill>
                <a:prstClr val="black"/>
              </a:solidFill>
              <a:latin typeface="Calibri"/>
            </a:endParaRPr>
          </a:p>
        </p:txBody>
      </p:sp>
      <p:sp>
        <p:nvSpPr>
          <p:cNvPr id="7" name="Marcador de número de diapositiva 6"/>
          <p:cNvSpPr>
            <a:spLocks noGrp="1"/>
          </p:cNvSpPr>
          <p:nvPr>
            <p:ph type="sldNum" sz="quarter" idx="12"/>
          </p:nvPr>
        </p:nvSpPr>
        <p:spPr>
          <a:xfrm>
            <a:off x="6553200" y="6356350"/>
            <a:ext cx="2133600" cy="365125"/>
          </a:xfrm>
          <a:prstGeom prst="rect">
            <a:avLst/>
          </a:prstGeom>
        </p:spPr>
        <p:txBody>
          <a:bodyPr/>
          <a:lstStyle/>
          <a:p>
            <a:fld id="{759EEC81-D707-A94A-9649-203AD152DE04}" type="slidenum">
              <a:rPr lang="es-ES_tradnl" smtClean="0">
                <a:solidFill>
                  <a:prstClr val="black"/>
                </a:solidFill>
                <a:latin typeface="Calibri"/>
              </a:rPr>
              <a:pPr/>
              <a:t>‹Nr.›</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620494278"/>
      </p:ext>
    </p:extLst>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s-ES_tradnl" smtClean="0"/>
              <a:t>Clic para editar título</a:t>
            </a:r>
            <a:endParaRPr lang="es-ES_tradnl"/>
          </a:p>
        </p:txBody>
      </p:sp>
      <p:sp>
        <p:nvSpPr>
          <p:cNvPr id="3" name="Marcador de posición de imagen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_tradnl"/>
          </a:p>
        </p:txBody>
      </p:sp>
      <p:sp>
        <p:nvSpPr>
          <p:cNvPr id="4" name="Marcador de texto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a:xfrm>
            <a:off x="457200" y="6356350"/>
            <a:ext cx="2133600" cy="365125"/>
          </a:xfrm>
          <a:prstGeom prst="rect">
            <a:avLst/>
          </a:prstGeom>
        </p:spPr>
        <p:txBody>
          <a:bodyPr/>
          <a:lstStyle/>
          <a:p>
            <a:fld id="{98D64BEC-5999-C54E-AA21-799D3B584608}" type="datetimeFigureOut">
              <a:rPr lang="es-ES" smtClean="0">
                <a:solidFill>
                  <a:prstClr val="black"/>
                </a:solidFill>
                <a:latin typeface="Calibri"/>
              </a:rPr>
              <a:pPr/>
              <a:t>29/9/17</a:t>
            </a:fld>
            <a:endParaRPr lang="es-ES_tradnl">
              <a:solidFill>
                <a:prstClr val="black"/>
              </a:solidFill>
              <a:latin typeface="Calibri"/>
            </a:endParaRPr>
          </a:p>
        </p:txBody>
      </p:sp>
      <p:sp>
        <p:nvSpPr>
          <p:cNvPr id="6" name="Marcador de pie de página 5"/>
          <p:cNvSpPr>
            <a:spLocks noGrp="1"/>
          </p:cNvSpPr>
          <p:nvPr>
            <p:ph type="ftr" sz="quarter" idx="11"/>
          </p:nvPr>
        </p:nvSpPr>
        <p:spPr>
          <a:xfrm>
            <a:off x="3124200" y="6492875"/>
            <a:ext cx="2895600" cy="365125"/>
          </a:xfrm>
          <a:prstGeom prst="rect">
            <a:avLst/>
          </a:prstGeom>
        </p:spPr>
        <p:txBody>
          <a:bodyPr/>
          <a:lstStyle/>
          <a:p>
            <a:endParaRPr lang="es-ES_tradnl">
              <a:solidFill>
                <a:prstClr val="black"/>
              </a:solidFill>
              <a:latin typeface="Calibri"/>
            </a:endParaRPr>
          </a:p>
        </p:txBody>
      </p:sp>
      <p:sp>
        <p:nvSpPr>
          <p:cNvPr id="7" name="Marcador de número de diapositiva 6"/>
          <p:cNvSpPr>
            <a:spLocks noGrp="1"/>
          </p:cNvSpPr>
          <p:nvPr>
            <p:ph type="sldNum" sz="quarter" idx="12"/>
          </p:nvPr>
        </p:nvSpPr>
        <p:spPr>
          <a:xfrm>
            <a:off x="6553200" y="6356350"/>
            <a:ext cx="2133600" cy="365125"/>
          </a:xfrm>
          <a:prstGeom prst="rect">
            <a:avLst/>
          </a:prstGeom>
        </p:spPr>
        <p:txBody>
          <a:bodyPr/>
          <a:lstStyle/>
          <a:p>
            <a:fld id="{759EEC81-D707-A94A-9649-203AD152DE04}" type="slidenum">
              <a:rPr lang="es-ES_tradnl" smtClean="0">
                <a:solidFill>
                  <a:prstClr val="black"/>
                </a:solidFill>
                <a:latin typeface="Calibri"/>
              </a:rPr>
              <a:pPr/>
              <a:t>‹Nr.›</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184943096"/>
      </p:ext>
    </p:extLst>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p>
            <a:r>
              <a:rPr lang="es-ES_tradnl" smtClean="0"/>
              <a:t>Clic para editar título</a:t>
            </a:r>
            <a:endParaRPr lang="es-ES_tradnl"/>
          </a:p>
        </p:txBody>
      </p:sp>
      <p:sp>
        <p:nvSpPr>
          <p:cNvPr id="3" name="Marcador de texto vertical 2"/>
          <p:cNvSpPr>
            <a:spLocks noGrp="1"/>
          </p:cNvSpPr>
          <p:nvPr>
            <p:ph type="body" orient="vert" idx="1"/>
          </p:nvPr>
        </p:nvSpPr>
        <p:spPr>
          <a:xfrm>
            <a:off x="457200" y="1600200"/>
            <a:ext cx="8229600" cy="4525963"/>
          </a:xfrm>
          <a:prstGeom prst="rect">
            <a:avLst/>
          </a:prstGeo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10"/>
          </p:nvPr>
        </p:nvSpPr>
        <p:spPr>
          <a:xfrm>
            <a:off x="457200" y="6356350"/>
            <a:ext cx="2133600" cy="365125"/>
          </a:xfrm>
          <a:prstGeom prst="rect">
            <a:avLst/>
          </a:prstGeom>
        </p:spPr>
        <p:txBody>
          <a:bodyPr/>
          <a:lstStyle/>
          <a:p>
            <a:fld id="{98D64BEC-5999-C54E-AA21-799D3B584608}" type="datetimeFigureOut">
              <a:rPr lang="es-ES" smtClean="0">
                <a:solidFill>
                  <a:prstClr val="black"/>
                </a:solidFill>
                <a:latin typeface="Calibri"/>
              </a:rPr>
              <a:pPr/>
              <a:t>29/9/17</a:t>
            </a:fld>
            <a:endParaRPr lang="es-ES_tradnl">
              <a:solidFill>
                <a:prstClr val="black"/>
              </a:solidFill>
              <a:latin typeface="Calibri"/>
            </a:endParaRPr>
          </a:p>
        </p:txBody>
      </p:sp>
      <p:sp>
        <p:nvSpPr>
          <p:cNvPr id="5" name="Marcador de pie de página 4"/>
          <p:cNvSpPr>
            <a:spLocks noGrp="1"/>
          </p:cNvSpPr>
          <p:nvPr>
            <p:ph type="ftr" sz="quarter" idx="11"/>
          </p:nvPr>
        </p:nvSpPr>
        <p:spPr>
          <a:xfrm>
            <a:off x="3124200" y="6492875"/>
            <a:ext cx="2895600" cy="365125"/>
          </a:xfrm>
          <a:prstGeom prst="rect">
            <a:avLst/>
          </a:prstGeom>
        </p:spPr>
        <p:txBody>
          <a:bodyPr/>
          <a:lstStyle/>
          <a:p>
            <a:endParaRPr lang="es-ES_tradnl" dirty="0">
              <a:solidFill>
                <a:prstClr val="black"/>
              </a:solidFill>
              <a:latin typeface="Calibri"/>
            </a:endParaRPr>
          </a:p>
        </p:txBody>
      </p:sp>
      <p:sp>
        <p:nvSpPr>
          <p:cNvPr id="6" name="Marcador de número de diapositiva 5"/>
          <p:cNvSpPr>
            <a:spLocks noGrp="1"/>
          </p:cNvSpPr>
          <p:nvPr>
            <p:ph type="sldNum" sz="quarter" idx="12"/>
          </p:nvPr>
        </p:nvSpPr>
        <p:spPr>
          <a:xfrm>
            <a:off x="6553200" y="6356350"/>
            <a:ext cx="2133600" cy="365125"/>
          </a:xfrm>
          <a:prstGeom prst="rect">
            <a:avLst/>
          </a:prstGeom>
        </p:spPr>
        <p:txBody>
          <a:bodyPr/>
          <a:lstStyle/>
          <a:p>
            <a:fld id="{759EEC81-D707-A94A-9649-203AD152DE04}" type="slidenum">
              <a:rPr lang="es-ES_tradnl" smtClean="0">
                <a:solidFill>
                  <a:prstClr val="black"/>
                </a:solidFill>
                <a:latin typeface="Calibri"/>
              </a:rPr>
              <a:pPr/>
              <a:t>‹Nr.›</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022538721"/>
      </p:ext>
    </p:extLst>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a:prstGeom prst="rect">
            <a:avLst/>
          </a:prstGeom>
        </p:spPr>
        <p:txBody>
          <a:bodyPr vert="eaVert"/>
          <a:lstStyle/>
          <a:p>
            <a:r>
              <a:rPr lang="es-ES_tradnl" smtClean="0"/>
              <a:t>Clic para editar título</a:t>
            </a:r>
            <a:endParaRPr lang="es-ES_tradnl"/>
          </a:p>
        </p:txBody>
      </p:sp>
      <p:sp>
        <p:nvSpPr>
          <p:cNvPr id="3" name="Marcador de texto vertical 2"/>
          <p:cNvSpPr>
            <a:spLocks noGrp="1"/>
          </p:cNvSpPr>
          <p:nvPr>
            <p:ph type="body" orient="vert" idx="1"/>
          </p:nvPr>
        </p:nvSpPr>
        <p:spPr>
          <a:xfrm>
            <a:off x="457200" y="274638"/>
            <a:ext cx="6019800" cy="5851525"/>
          </a:xfrm>
          <a:prstGeom prst="rect">
            <a:avLst/>
          </a:prstGeo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10"/>
          </p:nvPr>
        </p:nvSpPr>
        <p:spPr>
          <a:xfrm>
            <a:off x="457200" y="6356350"/>
            <a:ext cx="2133600" cy="365125"/>
          </a:xfrm>
          <a:prstGeom prst="rect">
            <a:avLst/>
          </a:prstGeom>
        </p:spPr>
        <p:txBody>
          <a:bodyPr/>
          <a:lstStyle/>
          <a:p>
            <a:fld id="{98D64BEC-5999-C54E-AA21-799D3B584608}" type="datetimeFigureOut">
              <a:rPr lang="es-ES" smtClean="0">
                <a:solidFill>
                  <a:prstClr val="black"/>
                </a:solidFill>
                <a:latin typeface="Calibri"/>
              </a:rPr>
              <a:pPr/>
              <a:t>29/9/17</a:t>
            </a:fld>
            <a:endParaRPr lang="es-ES_tradnl">
              <a:solidFill>
                <a:prstClr val="black"/>
              </a:solidFill>
              <a:latin typeface="Calibri"/>
            </a:endParaRPr>
          </a:p>
        </p:txBody>
      </p:sp>
      <p:sp>
        <p:nvSpPr>
          <p:cNvPr id="5" name="Marcador de pie de página 4"/>
          <p:cNvSpPr>
            <a:spLocks noGrp="1"/>
          </p:cNvSpPr>
          <p:nvPr>
            <p:ph type="ftr" sz="quarter" idx="11"/>
          </p:nvPr>
        </p:nvSpPr>
        <p:spPr>
          <a:xfrm>
            <a:off x="3124200" y="6492875"/>
            <a:ext cx="2895600" cy="365125"/>
          </a:xfrm>
          <a:prstGeom prst="rect">
            <a:avLst/>
          </a:prstGeom>
        </p:spPr>
        <p:txBody>
          <a:bodyPr/>
          <a:lstStyle/>
          <a:p>
            <a:endParaRPr lang="es-ES_tradnl">
              <a:solidFill>
                <a:prstClr val="black"/>
              </a:solidFill>
              <a:latin typeface="Calibri"/>
            </a:endParaRPr>
          </a:p>
        </p:txBody>
      </p:sp>
      <p:sp>
        <p:nvSpPr>
          <p:cNvPr id="6" name="Marcador de número de diapositiva 5"/>
          <p:cNvSpPr>
            <a:spLocks noGrp="1"/>
          </p:cNvSpPr>
          <p:nvPr>
            <p:ph type="sldNum" sz="quarter" idx="12"/>
          </p:nvPr>
        </p:nvSpPr>
        <p:spPr>
          <a:xfrm>
            <a:off x="6553200" y="6356350"/>
            <a:ext cx="2133600" cy="365125"/>
          </a:xfrm>
          <a:prstGeom prst="rect">
            <a:avLst/>
          </a:prstGeom>
        </p:spPr>
        <p:txBody>
          <a:bodyPr/>
          <a:lstStyle/>
          <a:p>
            <a:fld id="{759EEC81-D707-A94A-9649-203AD152DE04}" type="slidenum">
              <a:rPr lang="es-ES_tradnl" smtClean="0">
                <a:solidFill>
                  <a:prstClr val="black"/>
                </a:solidFill>
                <a:latin typeface="Calibri"/>
              </a:rPr>
              <a:pPr/>
              <a:t>‹Nr.›</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47781202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4" Type="http://schemas.openxmlformats.org/officeDocument/2006/relationships/image" Target="../media/image2.emf"/><Relationship Id="rId15" Type="http://schemas.openxmlformats.org/officeDocument/2006/relationships/image" Target="../media/image3.emf"/><Relationship Id="rId16" Type="http://schemas.openxmlformats.org/officeDocument/2006/relationships/image" Target="../media/image4.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3" Type="http://schemas.openxmlformats.org/officeDocument/2006/relationships/image" Target="../media/image3.emf"/><Relationship Id="rId14" Type="http://schemas.openxmlformats.org/officeDocument/2006/relationships/image" Target="../media/image5.png"/><Relationship Id="rId15" Type="http://schemas.openxmlformats.org/officeDocument/2006/relationships/image" Target="../media/image2.emf"/><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3.xml"/><Relationship Id="rId12" Type="http://schemas.openxmlformats.org/officeDocument/2006/relationships/theme" Target="../theme/theme3.xml"/><Relationship Id="rId13" Type="http://schemas.openxmlformats.org/officeDocument/2006/relationships/image" Target="../media/image6.jpeg"/><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44.xml"/><Relationship Id="rId12" Type="http://schemas.openxmlformats.org/officeDocument/2006/relationships/theme" Target="../theme/theme4.xml"/><Relationship Id="rId13" Type="http://schemas.openxmlformats.org/officeDocument/2006/relationships/image" Target="../media/image7.emf"/><Relationship Id="rId1" Type="http://schemas.openxmlformats.org/officeDocument/2006/relationships/slideLayout" Target="../slideLayouts/slideLayout34.xml"/><Relationship Id="rId2" Type="http://schemas.openxmlformats.org/officeDocument/2006/relationships/slideLayout" Target="../slideLayouts/slideLayout35.xml"/><Relationship Id="rId3" Type="http://schemas.openxmlformats.org/officeDocument/2006/relationships/slideLayout" Target="../slideLayouts/slideLayout36.xml"/><Relationship Id="rId4" Type="http://schemas.openxmlformats.org/officeDocument/2006/relationships/slideLayout" Target="../slideLayouts/slideLayout37.xml"/><Relationship Id="rId5" Type="http://schemas.openxmlformats.org/officeDocument/2006/relationships/slideLayout" Target="../slideLayouts/slideLayout38.xml"/><Relationship Id="rId6" Type="http://schemas.openxmlformats.org/officeDocument/2006/relationships/slideLayout" Target="../slideLayouts/slideLayout39.xml"/><Relationship Id="rId7" Type="http://schemas.openxmlformats.org/officeDocument/2006/relationships/slideLayout" Target="../slideLayouts/slideLayout40.xml"/><Relationship Id="rId8" Type="http://schemas.openxmlformats.org/officeDocument/2006/relationships/slideLayout" Target="../slideLayouts/slideLayout41.xml"/><Relationship Id="rId9" Type="http://schemas.openxmlformats.org/officeDocument/2006/relationships/slideLayout" Target="../slideLayouts/slideLayout42.xml"/><Relationship Id="rId10"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55.xml"/><Relationship Id="rId12" Type="http://schemas.openxmlformats.org/officeDocument/2006/relationships/theme" Target="../theme/theme5.xml"/><Relationship Id="rId13" Type="http://schemas.openxmlformats.org/officeDocument/2006/relationships/image" Target="../media/image7.emf"/><Relationship Id="rId1" Type="http://schemas.openxmlformats.org/officeDocument/2006/relationships/slideLayout" Target="../slideLayouts/slideLayout45.xml"/><Relationship Id="rId2" Type="http://schemas.openxmlformats.org/officeDocument/2006/relationships/slideLayout" Target="../slideLayouts/slideLayout46.xml"/><Relationship Id="rId3" Type="http://schemas.openxmlformats.org/officeDocument/2006/relationships/slideLayout" Target="../slideLayouts/slideLayout47.xml"/><Relationship Id="rId4" Type="http://schemas.openxmlformats.org/officeDocument/2006/relationships/slideLayout" Target="../slideLayouts/slideLayout48.xml"/><Relationship Id="rId5" Type="http://schemas.openxmlformats.org/officeDocument/2006/relationships/slideLayout" Target="../slideLayouts/slideLayout49.xml"/><Relationship Id="rId6" Type="http://schemas.openxmlformats.org/officeDocument/2006/relationships/slideLayout" Target="../slideLayouts/slideLayout50.xml"/><Relationship Id="rId7" Type="http://schemas.openxmlformats.org/officeDocument/2006/relationships/slideLayout" Target="../slideLayouts/slideLayout51.xml"/><Relationship Id="rId8" Type="http://schemas.openxmlformats.org/officeDocument/2006/relationships/slideLayout" Target="../slideLayouts/slideLayout52.xml"/><Relationship Id="rId9" Type="http://schemas.openxmlformats.org/officeDocument/2006/relationships/slideLayout" Target="../slideLayouts/slideLayout53.xml"/><Relationship Id="rId10"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66.xml"/><Relationship Id="rId12" Type="http://schemas.openxmlformats.org/officeDocument/2006/relationships/theme" Target="../theme/theme6.xml"/><Relationship Id="rId13" Type="http://schemas.openxmlformats.org/officeDocument/2006/relationships/image" Target="../media/image1.jpeg"/><Relationship Id="rId14" Type="http://schemas.openxmlformats.org/officeDocument/2006/relationships/image" Target="../media/image2.emf"/><Relationship Id="rId15" Type="http://schemas.openxmlformats.org/officeDocument/2006/relationships/image" Target="../media/image3.emf"/><Relationship Id="rId16" Type="http://schemas.openxmlformats.org/officeDocument/2006/relationships/image" Target="../media/image4.jpeg"/><Relationship Id="rId1" Type="http://schemas.openxmlformats.org/officeDocument/2006/relationships/slideLayout" Target="../slideLayouts/slideLayout56.xml"/><Relationship Id="rId2" Type="http://schemas.openxmlformats.org/officeDocument/2006/relationships/slideLayout" Target="../slideLayouts/slideLayout57.xml"/><Relationship Id="rId3" Type="http://schemas.openxmlformats.org/officeDocument/2006/relationships/slideLayout" Target="../slideLayouts/slideLayout58.xml"/><Relationship Id="rId4" Type="http://schemas.openxmlformats.org/officeDocument/2006/relationships/slideLayout" Target="../slideLayouts/slideLayout59.xml"/><Relationship Id="rId5" Type="http://schemas.openxmlformats.org/officeDocument/2006/relationships/slideLayout" Target="../slideLayouts/slideLayout60.xml"/><Relationship Id="rId6" Type="http://schemas.openxmlformats.org/officeDocument/2006/relationships/slideLayout" Target="../slideLayouts/slideLayout61.xml"/><Relationship Id="rId7" Type="http://schemas.openxmlformats.org/officeDocument/2006/relationships/slideLayout" Target="../slideLayouts/slideLayout62.xml"/><Relationship Id="rId8" Type="http://schemas.openxmlformats.org/officeDocument/2006/relationships/slideLayout" Target="../slideLayouts/slideLayout63.xml"/><Relationship Id="rId9" Type="http://schemas.openxmlformats.org/officeDocument/2006/relationships/slideLayout" Target="../slideLayouts/slideLayout64.xml"/><Relationship Id="rId10" Type="http://schemas.openxmlformats.org/officeDocument/2006/relationships/slideLayout" Target="../slideLayouts/slideLayout65.xml"/></Relationships>
</file>

<file path=ppt/slideMasters/_rels/slideMaster7.xml.rels><?xml version="1.0" encoding="UTF-8" standalone="yes"?>
<Relationships xmlns="http://schemas.openxmlformats.org/package/2006/relationships"><Relationship Id="rId11" Type="http://schemas.openxmlformats.org/officeDocument/2006/relationships/slideLayout" Target="../slideLayouts/slideLayout77.xml"/><Relationship Id="rId12" Type="http://schemas.openxmlformats.org/officeDocument/2006/relationships/theme" Target="../theme/theme7.xml"/><Relationship Id="rId13" Type="http://schemas.openxmlformats.org/officeDocument/2006/relationships/image" Target="../media/image6.jpeg"/><Relationship Id="rId1" Type="http://schemas.openxmlformats.org/officeDocument/2006/relationships/slideLayout" Target="../slideLayouts/slideLayout67.xml"/><Relationship Id="rId2" Type="http://schemas.openxmlformats.org/officeDocument/2006/relationships/slideLayout" Target="../slideLayouts/slideLayout68.xml"/><Relationship Id="rId3" Type="http://schemas.openxmlformats.org/officeDocument/2006/relationships/slideLayout" Target="../slideLayouts/slideLayout69.xml"/><Relationship Id="rId4" Type="http://schemas.openxmlformats.org/officeDocument/2006/relationships/slideLayout" Target="../slideLayouts/slideLayout70.xml"/><Relationship Id="rId5" Type="http://schemas.openxmlformats.org/officeDocument/2006/relationships/slideLayout" Target="../slideLayouts/slideLayout71.xml"/><Relationship Id="rId6" Type="http://schemas.openxmlformats.org/officeDocument/2006/relationships/slideLayout" Target="../slideLayouts/slideLayout72.xml"/><Relationship Id="rId7" Type="http://schemas.openxmlformats.org/officeDocument/2006/relationships/slideLayout" Target="../slideLayouts/slideLayout73.xml"/><Relationship Id="rId8" Type="http://schemas.openxmlformats.org/officeDocument/2006/relationships/slideLayout" Target="../slideLayouts/slideLayout74.xml"/><Relationship Id="rId9" Type="http://schemas.openxmlformats.org/officeDocument/2006/relationships/slideLayout" Target="../slideLayouts/slideLayout75.xml"/><Relationship Id="rId10" Type="http://schemas.openxmlformats.org/officeDocument/2006/relationships/slideLayout" Target="../slideLayouts/slideLayout76.xml"/></Relationships>
</file>

<file path=ppt/slideMasters/_rels/slideMaster8.xml.rels><?xml version="1.0" encoding="UTF-8" standalone="yes"?>
<Relationships xmlns="http://schemas.openxmlformats.org/package/2006/relationships"><Relationship Id="rId11" Type="http://schemas.openxmlformats.org/officeDocument/2006/relationships/slideLayout" Target="../slideLayouts/slideLayout88.xml"/><Relationship Id="rId12" Type="http://schemas.openxmlformats.org/officeDocument/2006/relationships/theme" Target="../theme/theme8.xml"/><Relationship Id="rId13" Type="http://schemas.openxmlformats.org/officeDocument/2006/relationships/image" Target="../media/image1.jpeg"/><Relationship Id="rId14" Type="http://schemas.openxmlformats.org/officeDocument/2006/relationships/image" Target="../media/image2.emf"/><Relationship Id="rId15" Type="http://schemas.openxmlformats.org/officeDocument/2006/relationships/image" Target="../media/image3.emf"/><Relationship Id="rId16" Type="http://schemas.openxmlformats.org/officeDocument/2006/relationships/image" Target="../media/image4.jpeg"/><Relationship Id="rId1" Type="http://schemas.openxmlformats.org/officeDocument/2006/relationships/slideLayout" Target="../slideLayouts/slideLayout78.xml"/><Relationship Id="rId2" Type="http://schemas.openxmlformats.org/officeDocument/2006/relationships/slideLayout" Target="../slideLayouts/slideLayout79.xml"/><Relationship Id="rId3" Type="http://schemas.openxmlformats.org/officeDocument/2006/relationships/slideLayout" Target="../slideLayouts/slideLayout80.xml"/><Relationship Id="rId4" Type="http://schemas.openxmlformats.org/officeDocument/2006/relationships/slideLayout" Target="../slideLayouts/slideLayout81.xml"/><Relationship Id="rId5" Type="http://schemas.openxmlformats.org/officeDocument/2006/relationships/slideLayout" Target="../slideLayouts/slideLayout82.xml"/><Relationship Id="rId6" Type="http://schemas.openxmlformats.org/officeDocument/2006/relationships/slideLayout" Target="../slideLayouts/slideLayout83.xml"/><Relationship Id="rId7" Type="http://schemas.openxmlformats.org/officeDocument/2006/relationships/slideLayout" Target="../slideLayouts/slideLayout84.xml"/><Relationship Id="rId8" Type="http://schemas.openxmlformats.org/officeDocument/2006/relationships/slideLayout" Target="../slideLayouts/slideLayout85.xml"/><Relationship Id="rId9" Type="http://schemas.openxmlformats.org/officeDocument/2006/relationships/slideLayout" Target="../slideLayouts/slideLayout86.xml"/><Relationship Id="rId10" Type="http://schemas.openxmlformats.org/officeDocument/2006/relationships/slideLayout" Target="../slideLayouts/slideLayout8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pic>
        <p:nvPicPr>
          <p:cNvPr id="7" name="Imagen 6"/>
          <p:cNvPicPr>
            <a:picLocks noChangeAspect="1"/>
          </p:cNvPicPr>
          <p:nvPr userDrawn="1"/>
        </p:nvPicPr>
        <p:blipFill rotWithShape="1">
          <a:blip r:embed="rId13" cstate="email">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ext>
            </a:extLst>
          </a:blip>
          <a:srcRect/>
          <a:stretch/>
        </p:blipFill>
        <p:spPr>
          <a:xfrm rot="10800000">
            <a:off x="-2" y="5966774"/>
            <a:ext cx="1581735" cy="902082"/>
          </a:xfrm>
          <a:prstGeom prst="rect">
            <a:avLst/>
          </a:prstGeom>
        </p:spPr>
      </p:pic>
      <p:pic>
        <p:nvPicPr>
          <p:cNvPr id="8" name="Imagen 7"/>
          <p:cNvPicPr>
            <a:picLocks noChangeAspect="1"/>
          </p:cNvPicPr>
          <p:nvPr userDrawn="1"/>
        </p:nvPicPr>
        <p:blipFill>
          <a:blip r:embed="rId14"/>
          <a:stretch>
            <a:fillRect/>
          </a:stretch>
        </p:blipFill>
        <p:spPr>
          <a:xfrm>
            <a:off x="2826380" y="6353451"/>
            <a:ext cx="3454400" cy="393700"/>
          </a:xfrm>
          <a:prstGeom prst="rect">
            <a:avLst/>
          </a:prstGeom>
        </p:spPr>
      </p:pic>
      <p:pic>
        <p:nvPicPr>
          <p:cNvPr id="10" name="Imagen 9"/>
          <p:cNvPicPr>
            <a:picLocks noChangeAspect="1"/>
          </p:cNvPicPr>
          <p:nvPr userDrawn="1"/>
        </p:nvPicPr>
        <p:blipFill>
          <a:blip r:embed="rId15"/>
          <a:stretch>
            <a:fillRect/>
          </a:stretch>
        </p:blipFill>
        <p:spPr>
          <a:xfrm>
            <a:off x="7685356" y="6096784"/>
            <a:ext cx="1388570" cy="704647"/>
          </a:xfrm>
          <a:prstGeom prst="rect">
            <a:avLst/>
          </a:prstGeom>
        </p:spPr>
      </p:pic>
      <p:pic>
        <p:nvPicPr>
          <p:cNvPr id="2" name="Imagen 1" descr="Franja degradado GADO.jpeg"/>
          <p:cNvPicPr>
            <a:picLocks noChangeAspect="1"/>
          </p:cNvPicPr>
          <p:nvPr userDrawn="1"/>
        </p:nvPicPr>
        <p:blipFill>
          <a:blip r:embed="rId16">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1" y="0"/>
            <a:ext cx="9162473" cy="1107440"/>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036642006"/>
      </p:ext>
    </p:extLst>
  </p:cSld>
  <p:clrMap bg1="lt1" tx1="dk1" bg2="lt2" tx2="dk2" accent1="accent1" accent2="accent2" accent3="accent3" accent4="accent4" accent5="accent5" accent6="accent6" hlink="hlink" folHlink="folHlink"/>
  <p:sldLayoutIdLst>
    <p:sldLayoutId r:id="rId1"/>
    <p:sldLayoutId r:id="rId2"/>
    <p:sldLayoutId r:id="rId3"/>
    <p:sldLayoutId r:id="rId4"/>
    <p:sldLayoutId r:id="rId5"/>
    <p:sldLayoutId r:id="rId6"/>
    <p:sldLayoutId r:id="rId7"/>
    <p:sldLayoutId r:id="rId8"/>
    <p:sldLayoutId r:id="rId9"/>
    <p:sldLayoutId r:id="rId10"/>
    <p:sldLayoutId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p:bg>
      <p:bgRef idx="1001">
        <a:schemeClr val="bg1"/>
      </p:bgRef>
    </p:bg>
    <p:spTree>
      <p:nvGrpSpPr>
        <p:cNvPr id="1" name=""/>
        <p:cNvGrpSpPr/>
        <p:nvPr/>
      </p:nvGrpSpPr>
      <p:grpSpPr>
        <a:xfrm>
          <a:off x="0" y="0"/>
          <a:ext cx="0" cy="0"/>
          <a:chOff x="0" y="0"/>
          <a:chExt cx="0" cy="0"/>
        </a:xfrm>
      </p:grpSpPr>
      <p:pic>
        <p:nvPicPr>
          <p:cNvPr id="9" name="Imagen 8"/>
          <p:cNvPicPr>
            <a:picLocks noChangeAspect="1"/>
          </p:cNvPicPr>
          <p:nvPr userDrawn="1"/>
        </p:nvPicPr>
        <p:blipFill>
          <a:blip r:embed="rId13"/>
          <a:stretch>
            <a:fillRect/>
          </a:stretch>
        </p:blipFill>
        <p:spPr>
          <a:xfrm>
            <a:off x="8038680" y="6238059"/>
            <a:ext cx="1034753" cy="525098"/>
          </a:xfrm>
          <a:prstGeom prst="rect">
            <a:avLst/>
          </a:prstGeom>
        </p:spPr>
      </p:pic>
      <p:pic>
        <p:nvPicPr>
          <p:cNvPr id="11" name="Imagen 10"/>
          <p:cNvPicPr>
            <a:picLocks noChangeAspect="1"/>
          </p:cNvPicPr>
          <p:nvPr userDrawn="1"/>
        </p:nvPicPr>
        <p:blipFill rotWithShape="1">
          <a:blip r:embed="rId14" cstate="print">
            <a:alphaModFix amt="30000"/>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ext>
            </a:extLst>
          </a:blip>
          <a:srcRect t="2185" b="10563"/>
          <a:stretch/>
        </p:blipFill>
        <p:spPr>
          <a:xfrm>
            <a:off x="0" y="1065038"/>
            <a:ext cx="8038680" cy="5197630"/>
          </a:xfrm>
          <a:prstGeom prst="rect">
            <a:avLst/>
          </a:prstGeom>
        </p:spPr>
      </p:pic>
      <p:pic>
        <p:nvPicPr>
          <p:cNvPr id="10" name="Imagen 9"/>
          <p:cNvPicPr>
            <a:picLocks noChangeAspect="1"/>
          </p:cNvPicPr>
          <p:nvPr userDrawn="1"/>
        </p:nvPicPr>
        <p:blipFill>
          <a:blip r:embed="rId15"/>
          <a:stretch>
            <a:fillRect/>
          </a:stretch>
        </p:blipFill>
        <p:spPr>
          <a:xfrm>
            <a:off x="2211022" y="617707"/>
            <a:ext cx="5224062" cy="595389"/>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140857495"/>
      </p:ext>
    </p:extLst>
  </p:cSld>
  <p:clrMap bg1="lt1" tx1="dk1" bg2="lt2" tx2="dk2" accent1="accent1" accent2="accent2" accent3="accent3" accent4="accent4" accent5="accent5" accent6="accent6" hlink="hlink" folHlink="folHlink"/>
  <p:sldLayoutIdLst>
    <p:sldLayoutId r:id="rId1"/>
    <p:sldLayoutId r:id="rId2"/>
    <p:sldLayoutId r:id="rId3"/>
    <p:sldLayoutId r:id="rId4"/>
    <p:sldLayoutId r:id="rId5"/>
    <p:sldLayoutId r:id="rId6"/>
    <p:sldLayoutId r:id="rId7"/>
    <p:sldLayoutId r:id="rId8"/>
    <p:sldLayoutId r:id="rId9"/>
    <p:sldLayoutId r:id="rId10"/>
    <p:sldLayoutId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_tradnl" smtClean="0"/>
              <a:t>Clic para editar título</a:t>
            </a:r>
            <a:endParaRPr lang="es-ES_tradnl"/>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10C0FA-89FF-FE43-BE38-41723CDE35A4}" type="datetimeFigureOut">
              <a:rPr lang="es-ES" smtClean="0"/>
              <a:pPr/>
              <a:t>29/9/17</a:t>
            </a:fld>
            <a:endParaRPr lang="es-ES_tradnl"/>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_tradnl"/>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6DC548-14D3-064C-9F31-2878547A2AD6}" type="slidenum">
              <a:rPr lang="es-ES_tradnl" smtClean="0"/>
              <a:pPr/>
              <a:t>‹Nr.›</a:t>
            </a:fld>
            <a:endParaRPr lang="es-ES_tradnl"/>
          </a:p>
        </p:txBody>
      </p:sp>
      <p:pic>
        <p:nvPicPr>
          <p:cNvPr id="8" name="Imagen 7" descr="fondo degradado GADO.jpeg"/>
          <p:cNvPicPr>
            <a:picLocks noChangeAspect="1"/>
          </p:cNvPicPr>
          <p:nvPr userDrawn="1"/>
        </p:nvPicPr>
        <p:blipFill>
          <a:blip r:embed="rId1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857999"/>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773616587"/>
      </p:ext>
    </p:extLst>
  </p:cSld>
  <p:clrMap bg1="lt1" tx1="dk1" bg2="lt2" tx2="dk2" accent1="accent1" accent2="accent2" accent3="accent3" accent4="accent4" accent5="accent5" accent6="accent6" hlink="hlink" folHlink="folHlink"/>
  <p:sldLayoutIdLst>
    <p:sldLayoutId r:id="rId1"/>
    <p:sldLayoutId r:id="rId2"/>
    <p:sldLayoutId r:id="rId3"/>
    <p:sldLayoutId r:id="rId4"/>
    <p:sldLayoutId r:id="rId5"/>
    <p:sldLayoutId r:id="rId6"/>
    <p:sldLayoutId r:id="rId7"/>
    <p:sldLayoutId r:id="rId8"/>
    <p:sldLayoutId r:id="rId9"/>
    <p:sldLayoutId r:id="rId10"/>
    <p:sldLayoutId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_tradnl" smtClean="0"/>
              <a:t>Clic para editar título</a:t>
            </a:r>
            <a:endParaRPr lang="es-ES_tradnl"/>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10C0FA-89FF-FE43-BE38-41723CDE35A4}" type="datetimeFigureOut">
              <a:rPr lang="es-ES" smtClean="0">
                <a:solidFill>
                  <a:prstClr val="black">
                    <a:tint val="75000"/>
                  </a:prstClr>
                </a:solidFill>
                <a:latin typeface="Calibri"/>
              </a:rPr>
              <a:pPr/>
              <a:t>29/9/17</a:t>
            </a:fld>
            <a:endParaRPr lang="es-ES_tradnl">
              <a:solidFill>
                <a:prstClr val="black">
                  <a:tint val="75000"/>
                </a:prstClr>
              </a:solidFill>
              <a:latin typeface="Calibri"/>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_tradnl">
              <a:solidFill>
                <a:prstClr val="black">
                  <a:tint val="75000"/>
                </a:prstClr>
              </a:solidFill>
              <a:latin typeface="Calibri"/>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6DC548-14D3-064C-9F31-2878547A2AD6}" type="slidenum">
              <a:rPr lang="es-ES_tradnl" smtClean="0">
                <a:solidFill>
                  <a:prstClr val="black">
                    <a:tint val="75000"/>
                  </a:prstClr>
                </a:solidFill>
                <a:latin typeface="Calibri"/>
              </a:rPr>
              <a:pPr/>
              <a:t>‹Nr.›</a:t>
            </a:fld>
            <a:endParaRPr lang="es-ES_tradnl">
              <a:solidFill>
                <a:prstClr val="black">
                  <a:tint val="75000"/>
                </a:prstClr>
              </a:solidFill>
              <a:latin typeface="Calibri"/>
            </a:endParaRPr>
          </a:p>
        </p:txBody>
      </p:sp>
      <p:pic>
        <p:nvPicPr>
          <p:cNvPr id="7" name="Imagen 6"/>
          <p:cNvPicPr>
            <a:picLocks noChangeAspect="1"/>
          </p:cNvPicPr>
          <p:nvPr userDrawn="1"/>
        </p:nvPicPr>
        <p:blipFill rotWithShape="1">
          <a:blip r:embed="rId13" cstate="email">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ext>
            </a:extLst>
          </a:blip>
          <a:srcRect t="23648"/>
          <a:stretch/>
        </p:blipFill>
        <p:spPr>
          <a:xfrm>
            <a:off x="-1" y="-76105"/>
            <a:ext cx="9235913" cy="6945245"/>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41175803"/>
      </p:ext>
    </p:extLst>
  </p:cSld>
  <p:clrMap bg1="lt1" tx1="dk1" bg2="lt2" tx2="dk2" accent1="accent1" accent2="accent2" accent3="accent3" accent4="accent4" accent5="accent5" accent6="accent6" hlink="hlink" folHlink="folHlink"/>
  <p:sldLayoutIdLst>
    <p:sldLayoutId r:id="rId1"/>
    <p:sldLayoutId r:id="rId2"/>
    <p:sldLayoutId r:id="rId3"/>
    <p:sldLayoutId r:id="rId4"/>
    <p:sldLayoutId r:id="rId5"/>
    <p:sldLayoutId r:id="rId6"/>
    <p:sldLayoutId r:id="rId7"/>
    <p:sldLayoutId r:id="rId8"/>
    <p:sldLayoutId r:id="rId9"/>
    <p:sldLayoutId r:id="rId10"/>
    <p:sldLayoutId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_tradnl" smtClean="0"/>
              <a:t>Clic para editar título</a:t>
            </a:r>
            <a:endParaRPr lang="es-ES_tradnl"/>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10C0FA-89FF-FE43-BE38-41723CDE35A4}" type="datetimeFigureOut">
              <a:rPr lang="es-ES" smtClean="0">
                <a:solidFill>
                  <a:prstClr val="black">
                    <a:tint val="75000"/>
                  </a:prstClr>
                </a:solidFill>
                <a:latin typeface="Calibri"/>
              </a:rPr>
              <a:pPr/>
              <a:t>29/9/17</a:t>
            </a:fld>
            <a:endParaRPr lang="es-ES_tradnl">
              <a:solidFill>
                <a:prstClr val="black">
                  <a:tint val="75000"/>
                </a:prstClr>
              </a:solidFill>
              <a:latin typeface="Calibri"/>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_tradnl">
              <a:solidFill>
                <a:prstClr val="black">
                  <a:tint val="75000"/>
                </a:prstClr>
              </a:solidFill>
              <a:latin typeface="Calibri"/>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6DC548-14D3-064C-9F31-2878547A2AD6}" type="slidenum">
              <a:rPr lang="es-ES_tradnl" smtClean="0">
                <a:solidFill>
                  <a:prstClr val="black">
                    <a:tint val="75000"/>
                  </a:prstClr>
                </a:solidFill>
                <a:latin typeface="Calibri"/>
              </a:rPr>
              <a:pPr/>
              <a:t>‹Nr.›</a:t>
            </a:fld>
            <a:endParaRPr lang="es-ES_tradnl">
              <a:solidFill>
                <a:prstClr val="black">
                  <a:tint val="75000"/>
                </a:prstClr>
              </a:solidFill>
              <a:latin typeface="Calibri"/>
            </a:endParaRPr>
          </a:p>
        </p:txBody>
      </p:sp>
      <p:pic>
        <p:nvPicPr>
          <p:cNvPr id="7" name="Imagen 6"/>
          <p:cNvPicPr>
            <a:picLocks noChangeAspect="1"/>
          </p:cNvPicPr>
          <p:nvPr userDrawn="1"/>
        </p:nvPicPr>
        <p:blipFill rotWithShape="1">
          <a:blip r:embed="rId13" cstate="email">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ext>
            </a:extLst>
          </a:blip>
          <a:srcRect t="23648"/>
          <a:stretch/>
        </p:blipFill>
        <p:spPr>
          <a:xfrm>
            <a:off x="-1" y="-76105"/>
            <a:ext cx="9235913" cy="6945245"/>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081269571"/>
      </p:ext>
    </p:extLst>
  </p:cSld>
  <p:clrMap bg1="lt1" tx1="dk1" bg2="lt2" tx2="dk2" accent1="accent1" accent2="accent2" accent3="accent3" accent4="accent4" accent5="accent5" accent6="accent6" hlink="hlink" folHlink="folHlink"/>
  <p:sldLayoutIdLst>
    <p:sldLayoutId r:id="rId1"/>
    <p:sldLayoutId r:id="rId2"/>
    <p:sldLayoutId r:id="rId3"/>
    <p:sldLayoutId r:id="rId4"/>
    <p:sldLayoutId r:id="rId5"/>
    <p:sldLayoutId r:id="rId6"/>
    <p:sldLayoutId r:id="rId7"/>
    <p:sldLayoutId r:id="rId8"/>
    <p:sldLayoutId r:id="rId9"/>
    <p:sldLayoutId r:id="rId10"/>
    <p:sldLayoutId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pic>
        <p:nvPicPr>
          <p:cNvPr id="7" name="Imagen 6"/>
          <p:cNvPicPr>
            <a:picLocks noChangeAspect="1"/>
          </p:cNvPicPr>
          <p:nvPr userDrawn="1"/>
        </p:nvPicPr>
        <p:blipFill rotWithShape="1">
          <a:blip r:embed="rId13" cstate="email">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ext>
            </a:extLst>
          </a:blip>
          <a:srcRect/>
          <a:stretch/>
        </p:blipFill>
        <p:spPr>
          <a:xfrm rot="10800000">
            <a:off x="-2" y="5966774"/>
            <a:ext cx="1581735" cy="902082"/>
          </a:xfrm>
          <a:prstGeom prst="rect">
            <a:avLst/>
          </a:prstGeom>
        </p:spPr>
      </p:pic>
      <p:pic>
        <p:nvPicPr>
          <p:cNvPr id="8" name="Imagen 7"/>
          <p:cNvPicPr>
            <a:picLocks noChangeAspect="1"/>
          </p:cNvPicPr>
          <p:nvPr userDrawn="1"/>
        </p:nvPicPr>
        <p:blipFill>
          <a:blip r:embed="rId14"/>
          <a:stretch>
            <a:fillRect/>
          </a:stretch>
        </p:blipFill>
        <p:spPr>
          <a:xfrm>
            <a:off x="2826380" y="6353451"/>
            <a:ext cx="3454400" cy="393700"/>
          </a:xfrm>
          <a:prstGeom prst="rect">
            <a:avLst/>
          </a:prstGeom>
        </p:spPr>
      </p:pic>
      <p:pic>
        <p:nvPicPr>
          <p:cNvPr id="10" name="Imagen 9"/>
          <p:cNvPicPr>
            <a:picLocks noChangeAspect="1"/>
          </p:cNvPicPr>
          <p:nvPr userDrawn="1"/>
        </p:nvPicPr>
        <p:blipFill>
          <a:blip r:embed="rId15"/>
          <a:stretch>
            <a:fillRect/>
          </a:stretch>
        </p:blipFill>
        <p:spPr>
          <a:xfrm>
            <a:off x="7685356" y="6096784"/>
            <a:ext cx="1388570" cy="704647"/>
          </a:xfrm>
          <a:prstGeom prst="rect">
            <a:avLst/>
          </a:prstGeom>
        </p:spPr>
      </p:pic>
      <p:pic>
        <p:nvPicPr>
          <p:cNvPr id="2" name="Imagen 1" descr="Franja degradado GADO.jpeg"/>
          <p:cNvPicPr>
            <a:picLocks noChangeAspect="1"/>
          </p:cNvPicPr>
          <p:nvPr userDrawn="1"/>
        </p:nvPicPr>
        <p:blipFill>
          <a:blip r:embed="rId16">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1" y="0"/>
            <a:ext cx="9162473" cy="1107440"/>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288002930"/>
      </p:ext>
    </p:extLst>
  </p:cSld>
  <p:clrMap bg1="lt1" tx1="dk1" bg2="lt2" tx2="dk2" accent1="accent1" accent2="accent2" accent3="accent3" accent4="accent4" accent5="accent5" accent6="accent6" hlink="hlink" folHlink="folHlink"/>
  <p:sldLayoutIdLst>
    <p:sldLayoutId r:id="rId1"/>
    <p:sldLayoutId r:id="rId2"/>
    <p:sldLayoutId r:id="rId3"/>
    <p:sldLayoutId r:id="rId4"/>
    <p:sldLayoutId r:id="rId5"/>
    <p:sldLayoutId r:id="rId6"/>
    <p:sldLayoutId r:id="rId7"/>
    <p:sldLayoutId r:id="rId8"/>
    <p:sldLayoutId r:id="rId9"/>
    <p:sldLayoutId r:id="rId10"/>
    <p:sldLayoutId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_tradnl" smtClean="0"/>
              <a:t>Clic para editar título</a:t>
            </a:r>
            <a:endParaRPr lang="es-ES_tradnl"/>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10C0FA-89FF-FE43-BE38-41723CDE35A4}" type="datetimeFigureOut">
              <a:rPr lang="es-ES" smtClean="0">
                <a:solidFill>
                  <a:prstClr val="black">
                    <a:tint val="75000"/>
                  </a:prstClr>
                </a:solidFill>
                <a:latin typeface="Calibri"/>
              </a:rPr>
              <a:pPr/>
              <a:t>29/9/17</a:t>
            </a:fld>
            <a:endParaRPr lang="es-ES_tradnl">
              <a:solidFill>
                <a:prstClr val="black">
                  <a:tint val="75000"/>
                </a:prstClr>
              </a:solidFill>
              <a:latin typeface="Calibri"/>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_tradnl">
              <a:solidFill>
                <a:prstClr val="black">
                  <a:tint val="75000"/>
                </a:prstClr>
              </a:solidFill>
              <a:latin typeface="Calibri"/>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6DC548-14D3-064C-9F31-2878547A2AD6}" type="slidenum">
              <a:rPr lang="es-ES_tradnl" smtClean="0">
                <a:solidFill>
                  <a:prstClr val="black">
                    <a:tint val="75000"/>
                  </a:prstClr>
                </a:solidFill>
                <a:latin typeface="Calibri"/>
              </a:rPr>
              <a:pPr/>
              <a:t>‹Nr.›</a:t>
            </a:fld>
            <a:endParaRPr lang="es-ES_tradnl">
              <a:solidFill>
                <a:prstClr val="black">
                  <a:tint val="75000"/>
                </a:prstClr>
              </a:solidFill>
              <a:latin typeface="Calibri"/>
            </a:endParaRPr>
          </a:p>
        </p:txBody>
      </p:sp>
      <p:pic>
        <p:nvPicPr>
          <p:cNvPr id="8" name="Imagen 7" descr="fondo degradado GADO.jpeg"/>
          <p:cNvPicPr>
            <a:picLocks noChangeAspect="1"/>
          </p:cNvPicPr>
          <p:nvPr userDrawn="1"/>
        </p:nvPicPr>
        <p:blipFill>
          <a:blip r:embed="rId1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857999"/>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543252738"/>
      </p:ext>
    </p:extLst>
  </p:cSld>
  <p:clrMap bg1="lt1" tx1="dk1" bg2="lt2" tx2="dk2" accent1="accent1" accent2="accent2" accent3="accent3" accent4="accent4" accent5="accent5" accent6="accent6" hlink="hlink" folHlink="folHlink"/>
  <p:sldLayoutIdLst>
    <p:sldLayoutId r:id="rId1"/>
    <p:sldLayoutId r:id="rId2"/>
    <p:sldLayoutId r:id="rId3"/>
    <p:sldLayoutId r:id="rId4"/>
    <p:sldLayoutId r:id="rId5"/>
    <p:sldLayoutId r:id="rId6"/>
    <p:sldLayoutId r:id="rId7"/>
    <p:sldLayoutId r:id="rId8"/>
    <p:sldLayoutId r:id="rId9"/>
    <p:sldLayoutId r:id="rId10"/>
    <p:sldLayoutId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pic>
        <p:nvPicPr>
          <p:cNvPr id="7" name="Imagen 6"/>
          <p:cNvPicPr>
            <a:picLocks noChangeAspect="1"/>
          </p:cNvPicPr>
          <p:nvPr userDrawn="1"/>
        </p:nvPicPr>
        <p:blipFill rotWithShape="1">
          <a:blip r:embed="rId13" cstate="email">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ext>
            </a:extLst>
          </a:blip>
          <a:srcRect/>
          <a:stretch/>
        </p:blipFill>
        <p:spPr>
          <a:xfrm rot="10800000">
            <a:off x="-2" y="5966774"/>
            <a:ext cx="1581735" cy="902082"/>
          </a:xfrm>
          <a:prstGeom prst="rect">
            <a:avLst/>
          </a:prstGeom>
        </p:spPr>
      </p:pic>
      <p:pic>
        <p:nvPicPr>
          <p:cNvPr id="8" name="Imagen 7"/>
          <p:cNvPicPr>
            <a:picLocks noChangeAspect="1"/>
          </p:cNvPicPr>
          <p:nvPr userDrawn="1"/>
        </p:nvPicPr>
        <p:blipFill>
          <a:blip r:embed="rId14"/>
          <a:stretch>
            <a:fillRect/>
          </a:stretch>
        </p:blipFill>
        <p:spPr>
          <a:xfrm>
            <a:off x="2826380" y="6353451"/>
            <a:ext cx="3454400" cy="393700"/>
          </a:xfrm>
          <a:prstGeom prst="rect">
            <a:avLst/>
          </a:prstGeom>
        </p:spPr>
      </p:pic>
      <p:pic>
        <p:nvPicPr>
          <p:cNvPr id="10" name="Imagen 9"/>
          <p:cNvPicPr>
            <a:picLocks noChangeAspect="1"/>
          </p:cNvPicPr>
          <p:nvPr userDrawn="1"/>
        </p:nvPicPr>
        <p:blipFill>
          <a:blip r:embed="rId15"/>
          <a:stretch>
            <a:fillRect/>
          </a:stretch>
        </p:blipFill>
        <p:spPr>
          <a:xfrm>
            <a:off x="7685356" y="6096784"/>
            <a:ext cx="1388570" cy="704647"/>
          </a:xfrm>
          <a:prstGeom prst="rect">
            <a:avLst/>
          </a:prstGeom>
        </p:spPr>
      </p:pic>
      <p:pic>
        <p:nvPicPr>
          <p:cNvPr id="2" name="Imagen 1" descr="Franja degradado GADO.jpeg"/>
          <p:cNvPicPr>
            <a:picLocks noChangeAspect="1"/>
          </p:cNvPicPr>
          <p:nvPr userDrawn="1"/>
        </p:nvPicPr>
        <p:blipFill>
          <a:blip r:embed="rId16">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1" y="0"/>
            <a:ext cx="9162473" cy="1107440"/>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234142160"/>
      </p:ext>
    </p:extLst>
  </p:cSld>
  <p:clrMap bg1="lt1" tx1="dk1" bg2="lt2" tx2="dk2" accent1="accent1" accent2="accent2" accent3="accent3" accent4="accent4" accent5="accent5" accent6="accent6" hlink="hlink" folHlink="folHlink"/>
  <p:sldLayoutIdLst>
    <p:sldLayoutId r:id="rId1"/>
    <p:sldLayoutId r:id="rId2"/>
    <p:sldLayoutId r:id="rId3"/>
    <p:sldLayoutId r:id="rId4"/>
    <p:sldLayoutId r:id="rId5"/>
    <p:sldLayoutId r:id="rId6"/>
    <p:sldLayoutId r:id="rId7"/>
    <p:sldLayoutId r:id="rId8"/>
    <p:sldLayoutId r:id="rId9"/>
    <p:sldLayoutId r:id="rId10"/>
    <p:sldLayoutId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emf"/><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12.png"/><Relationship Id="rId7"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8.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4.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4.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4.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14.jpe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4.jpe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4.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4.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4.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4.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9.xml"/><Relationship Id="rId2" Type="http://schemas.openxmlformats.org/officeDocument/2006/relationships/notesSlide" Target="../notesSlides/notesSlide10.xml"/><Relationship Id="rId3" Type="http://schemas.openxmlformats.org/officeDocument/2006/relationships/image" Target="../media/image1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9.xml"/><Relationship Id="rId2" Type="http://schemas.openxmlformats.org/officeDocument/2006/relationships/notesSlide" Target="../notesSlides/notesSlide11.xml"/><Relationship Id="rId3" Type="http://schemas.openxmlformats.org/officeDocument/2006/relationships/image" Target="../media/image14.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9.xml"/><Relationship Id="rId2" Type="http://schemas.openxmlformats.org/officeDocument/2006/relationships/notesSlide" Target="../notesSlides/notesSlide12.xml"/><Relationship Id="rId3" Type="http://schemas.openxmlformats.org/officeDocument/2006/relationships/image" Target="../media/image1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9.xml"/><Relationship Id="rId2" Type="http://schemas.openxmlformats.org/officeDocument/2006/relationships/notesSlide" Target="../notesSlides/notesSlide13.xml"/><Relationship Id="rId3" Type="http://schemas.openxmlformats.org/officeDocument/2006/relationships/image" Target="../media/image1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9.xml"/><Relationship Id="rId2" Type="http://schemas.openxmlformats.org/officeDocument/2006/relationships/notesSlide" Target="../notesSlides/notesSlide14.xml"/><Relationship Id="rId3" Type="http://schemas.openxmlformats.org/officeDocument/2006/relationships/image" Target="../media/image14.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9.xml"/><Relationship Id="rId2" Type="http://schemas.openxmlformats.org/officeDocument/2006/relationships/notesSlide" Target="../notesSlides/notesSlide15.xml"/><Relationship Id="rId3" Type="http://schemas.openxmlformats.org/officeDocument/2006/relationships/image" Target="../media/image14.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9.xml"/><Relationship Id="rId2" Type="http://schemas.openxmlformats.org/officeDocument/2006/relationships/notesSlide" Target="../notesSlides/notesSlide16.xml"/><Relationship Id="rId3" Type="http://schemas.openxmlformats.org/officeDocument/2006/relationships/image" Target="../media/image14.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9.xml"/><Relationship Id="rId2" Type="http://schemas.openxmlformats.org/officeDocument/2006/relationships/notesSlide" Target="../notesSlides/notesSlide17.xml"/><Relationship Id="rId3" Type="http://schemas.openxmlformats.org/officeDocument/2006/relationships/image" Target="../media/image14.jpeg"/></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4" Type="http://schemas.openxmlformats.org/officeDocument/2006/relationships/image" Target="../media/image20.png"/><Relationship Id="rId1" Type="http://schemas.openxmlformats.org/officeDocument/2006/relationships/slideLayout" Target="../slideLayouts/slideLayout79.xml"/><Relationship Id="rId2" Type="http://schemas.openxmlformats.org/officeDocument/2006/relationships/notesSlide" Target="../notesSlides/notesSlide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9.xml"/><Relationship Id="rId2" Type="http://schemas.openxmlformats.org/officeDocument/2006/relationships/notesSlide" Target="../notesSlides/notesSlide19.xml"/><Relationship Id="rId3" Type="http://schemas.openxmlformats.org/officeDocument/2006/relationships/image" Target="../media/image14.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9.xml"/><Relationship Id="rId2" Type="http://schemas.openxmlformats.org/officeDocument/2006/relationships/notesSlide" Target="../notesSlides/notesSlide20.xml"/><Relationship Id="rId3" Type="http://schemas.openxmlformats.org/officeDocument/2006/relationships/image" Target="../media/image2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9.xml"/><Relationship Id="rId2" Type="http://schemas.openxmlformats.org/officeDocument/2006/relationships/notesSlide" Target="../notesSlides/notesSlide21.xml"/><Relationship Id="rId3" Type="http://schemas.openxmlformats.org/officeDocument/2006/relationships/image" Target="../media/image14.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9.xml"/><Relationship Id="rId2" Type="http://schemas.openxmlformats.org/officeDocument/2006/relationships/notesSlide" Target="../notesSlides/notesSlide22.xml"/><Relationship Id="rId3" Type="http://schemas.openxmlformats.org/officeDocument/2006/relationships/image" Target="../media/image14.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9.xml"/><Relationship Id="rId2" Type="http://schemas.openxmlformats.org/officeDocument/2006/relationships/notesSlide" Target="../notesSlides/notesSlide23.xml"/><Relationship Id="rId3" Type="http://schemas.openxmlformats.org/officeDocument/2006/relationships/image" Target="../media/image14.jpeg"/></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4" Type="http://schemas.openxmlformats.org/officeDocument/2006/relationships/image" Target="../media/image23.png"/><Relationship Id="rId1" Type="http://schemas.openxmlformats.org/officeDocument/2006/relationships/slideLayout" Target="../slideLayouts/slideLayout79.xml"/><Relationship Id="rId2" Type="http://schemas.openxmlformats.org/officeDocument/2006/relationships/notesSlide" Target="../notesSlides/notesSlide2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9.xml"/><Relationship Id="rId2" Type="http://schemas.openxmlformats.org/officeDocument/2006/relationships/notesSlide" Target="../notesSlides/notesSlide25.xml"/><Relationship Id="rId3" Type="http://schemas.openxmlformats.org/officeDocument/2006/relationships/image" Target="../media/image14.jpeg"/></Relationships>
</file>

<file path=ppt/slides/_rels/slide31.xml.rels><?xml version="1.0" encoding="UTF-8" standalone="yes"?>
<Relationships xmlns="http://schemas.openxmlformats.org/package/2006/relationships"><Relationship Id="rId3" Type="http://schemas.openxmlformats.org/officeDocument/2006/relationships/image" Target="../media/image14.jpeg"/><Relationship Id="rId4" Type="http://schemas.openxmlformats.org/officeDocument/2006/relationships/image" Target="../media/image4.jpeg"/><Relationship Id="rId1" Type="http://schemas.openxmlformats.org/officeDocument/2006/relationships/slideLayout" Target="../slideLayouts/slideLayout79.xml"/><Relationship Id="rId2" Type="http://schemas.openxmlformats.org/officeDocument/2006/relationships/notesSlide" Target="../notesSlides/notesSlide2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9.xml"/><Relationship Id="rId2" Type="http://schemas.openxmlformats.org/officeDocument/2006/relationships/notesSlide" Target="../notesSlides/notesSlide27.xml"/><Relationship Id="rId3" Type="http://schemas.openxmlformats.org/officeDocument/2006/relationships/image" Target="../media/image2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9.xml"/><Relationship Id="rId2" Type="http://schemas.openxmlformats.org/officeDocument/2006/relationships/notesSlide" Target="../notesSlides/notesSlide2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9.xml"/><Relationship Id="rId2" Type="http://schemas.openxmlformats.org/officeDocument/2006/relationships/notesSlide" Target="../notesSlides/notesSlide29.xml"/><Relationship Id="rId3" Type="http://schemas.openxmlformats.org/officeDocument/2006/relationships/image" Target="../media/image14.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6.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14.jpeg"/><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25.png"/></Relationships>
</file>

<file path=ppt/slides/_rels/slide38.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14.jpeg"/><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9.xml.rels><?xml version="1.0" encoding="UTF-8" standalone="yes"?>
<Relationships xmlns="http://schemas.openxmlformats.org/package/2006/relationships"><Relationship Id="rId3" Type="http://schemas.openxmlformats.org/officeDocument/2006/relationships/image" Target="../media/image14.jpeg"/><Relationship Id="rId4" Type="http://schemas.openxmlformats.org/officeDocument/2006/relationships/image" Target="../media/image26.png"/><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27.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28.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29.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14.jpeg"/></Relationships>
</file>

<file path=ppt/slides/_rels/slide44.xml.rels><?xml version="1.0" encoding="UTF-8" standalone="yes"?>
<Relationships xmlns="http://schemas.openxmlformats.org/package/2006/relationships"><Relationship Id="rId3" Type="http://schemas.openxmlformats.org/officeDocument/2006/relationships/image" Target="../media/image14.jpeg"/><Relationship Id="rId4" Type="http://schemas.openxmlformats.org/officeDocument/2006/relationships/image" Target="../media/image30.png"/><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14.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14.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4.jpe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31.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14.jpeg"/></Relationships>
</file>

<file path=ppt/slides/_rels/slide51.xml.rels><?xml version="1.0" encoding="UTF-8" standalone="yes"?>
<Relationships xmlns="http://schemas.openxmlformats.org/package/2006/relationships"><Relationship Id="rId3" Type="http://schemas.openxmlformats.org/officeDocument/2006/relationships/image" Target="../media/image14.jpeg"/><Relationship Id="rId4" Type="http://schemas.openxmlformats.org/officeDocument/2006/relationships/image" Target="../media/image32.png"/><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14.jpeg"/></Relationships>
</file>

<file path=ppt/slides/_rels/slide53.xml.rels><?xml version="1.0" encoding="UTF-8" standalone="yes"?>
<Relationships xmlns="http://schemas.openxmlformats.org/package/2006/relationships"><Relationship Id="rId3" Type="http://schemas.openxmlformats.org/officeDocument/2006/relationships/image" Target="../media/image14.jpeg"/><Relationship Id="rId4" Type="http://schemas.openxmlformats.org/officeDocument/2006/relationships/image" Target="../media/image33.png"/><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34.png"/></Relationships>
</file>

<file path=ppt/slides/_rels/slide55.xml.rels><?xml version="1.0" encoding="UTF-8" standalone="yes"?>
<Relationships xmlns="http://schemas.openxmlformats.org/package/2006/relationships"><Relationship Id="rId3" Type="http://schemas.openxmlformats.org/officeDocument/2006/relationships/image" Target="../media/image14.jpeg"/><Relationship Id="rId4" Type="http://schemas.openxmlformats.org/officeDocument/2006/relationships/image" Target="../media/image35.png"/><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14.jpeg"/></Relationships>
</file>

<file path=ppt/slides/_rels/slide57.xml.rels><?xml version="1.0" encoding="UTF-8" standalone="yes"?>
<Relationships xmlns="http://schemas.openxmlformats.org/package/2006/relationships"><Relationship Id="rId3" Type="http://schemas.openxmlformats.org/officeDocument/2006/relationships/image" Target="../media/image14.jpeg"/><Relationship Id="rId4" Type="http://schemas.openxmlformats.org/officeDocument/2006/relationships/image" Target="../media/image36.png"/><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image" Target="../media/image14.jpe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14.jpe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14.jpe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57.xml"/><Relationship Id="rId2" Type="http://schemas.openxmlformats.org/officeDocument/2006/relationships/notesSlide" Target="../notesSlides/notesSlide54.xml"/><Relationship Id="rId3" Type="http://schemas.openxmlformats.org/officeDocument/2006/relationships/image" Target="../media/image14.jpeg"/></Relationships>
</file>

<file path=ppt/slides/_rels/slide63.xml.rels><?xml version="1.0" encoding="UTF-8" standalone="yes"?>
<Relationships xmlns="http://schemas.openxmlformats.org/package/2006/relationships"><Relationship Id="rId3" Type="http://schemas.openxmlformats.org/officeDocument/2006/relationships/image" Target="../media/image14.jpeg"/><Relationship Id="rId4" Type="http://schemas.openxmlformats.org/officeDocument/2006/relationships/image" Target="../media/image37.png"/><Relationship Id="rId1" Type="http://schemas.openxmlformats.org/officeDocument/2006/relationships/slideLayout" Target="../slideLayouts/slideLayout57.xml"/><Relationship Id="rId2" Type="http://schemas.openxmlformats.org/officeDocument/2006/relationships/notesSlide" Target="../notesSlides/notesSlide55.xml"/></Relationships>
</file>

<file path=ppt/slides/_rels/slide64.xml.rels><?xml version="1.0" encoding="UTF-8" standalone="yes"?>
<Relationships xmlns="http://schemas.openxmlformats.org/package/2006/relationships"><Relationship Id="rId3" Type="http://schemas.openxmlformats.org/officeDocument/2006/relationships/image" Target="../media/image14.jpeg"/><Relationship Id="rId4" Type="http://schemas.openxmlformats.org/officeDocument/2006/relationships/image" Target="../media/image4.jpeg"/><Relationship Id="rId1" Type="http://schemas.openxmlformats.org/officeDocument/2006/relationships/slideLayout" Target="../slideLayouts/slideLayout57.xml"/><Relationship Id="rId2" Type="http://schemas.openxmlformats.org/officeDocument/2006/relationships/notesSlide" Target="../notesSlides/notesSlide5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57.xml"/><Relationship Id="rId2" Type="http://schemas.openxmlformats.org/officeDocument/2006/relationships/notesSlide" Target="../notesSlides/notesSlide57.xml"/><Relationship Id="rId3" Type="http://schemas.openxmlformats.org/officeDocument/2006/relationships/image" Target="../media/image14.jpe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57.xml"/><Relationship Id="rId2" Type="http://schemas.openxmlformats.org/officeDocument/2006/relationships/notesSlide" Target="../notesSlides/notesSlide58.xml"/><Relationship Id="rId3" Type="http://schemas.openxmlformats.org/officeDocument/2006/relationships/image" Target="../media/image14.jpe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57.xml"/><Relationship Id="rId2" Type="http://schemas.openxmlformats.org/officeDocument/2006/relationships/notesSlide" Target="../notesSlides/notesSlide59.xml"/><Relationship Id="rId3" Type="http://schemas.openxmlformats.org/officeDocument/2006/relationships/image" Target="../media/image14.jpe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57.xml"/><Relationship Id="rId2" Type="http://schemas.openxmlformats.org/officeDocument/2006/relationships/notesSlide" Target="../notesSlides/notesSlide60.xml"/><Relationship Id="rId3" Type="http://schemas.openxmlformats.org/officeDocument/2006/relationships/image" Target="../media/image14.jpe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57.xml"/><Relationship Id="rId2" Type="http://schemas.openxmlformats.org/officeDocument/2006/relationships/notesSlide" Target="../notesSlides/notesSlide61.xml"/><Relationship Id="rId3" Type="http://schemas.openxmlformats.org/officeDocument/2006/relationships/image" Target="../media/image14.jpe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57.xml"/><Relationship Id="rId2" Type="http://schemas.openxmlformats.org/officeDocument/2006/relationships/notesSlide" Target="../notesSlides/notesSlide62.xml"/><Relationship Id="rId3" Type="http://schemas.openxmlformats.org/officeDocument/2006/relationships/image" Target="../media/image38.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57.xml"/><Relationship Id="rId2" Type="http://schemas.openxmlformats.org/officeDocument/2006/relationships/notesSlide" Target="../notesSlides/notesSlide63.xml"/><Relationship Id="rId3" Type="http://schemas.openxmlformats.org/officeDocument/2006/relationships/image" Target="../media/image14.jpe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57.xml"/><Relationship Id="rId2" Type="http://schemas.openxmlformats.org/officeDocument/2006/relationships/notesSlide" Target="../notesSlides/notesSlide64.xml"/><Relationship Id="rId3" Type="http://schemas.openxmlformats.org/officeDocument/2006/relationships/image" Target="../media/image14.jpe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57.xml"/><Relationship Id="rId2" Type="http://schemas.openxmlformats.org/officeDocument/2006/relationships/notesSlide" Target="../notesSlides/notesSlide65.xml"/><Relationship Id="rId3" Type="http://schemas.openxmlformats.org/officeDocument/2006/relationships/image" Target="../media/image14.jpe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ángulo 4"/>
          <p:cNvSpPr/>
          <p:nvPr/>
        </p:nvSpPr>
        <p:spPr>
          <a:xfrm>
            <a:off x="0" y="0"/>
            <a:ext cx="9144000" cy="68580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pic>
        <p:nvPicPr>
          <p:cNvPr id="4" name="Imagen 3"/>
          <p:cNvPicPr>
            <a:picLocks noChangeAspect="1"/>
          </p:cNvPicPr>
          <p:nvPr/>
        </p:nvPicPr>
        <p:blipFill>
          <a:blip r:embed="rId2"/>
          <a:stretch>
            <a:fillRect/>
          </a:stretch>
        </p:blipFill>
        <p:spPr>
          <a:xfrm>
            <a:off x="1" y="2130622"/>
            <a:ext cx="5361520" cy="3670431"/>
          </a:xfrm>
          <a:prstGeom prst="rect">
            <a:avLst/>
          </a:prstGeom>
        </p:spPr>
      </p:pic>
      <p:pic>
        <p:nvPicPr>
          <p:cNvPr id="7" name="Imagen 6"/>
          <p:cNvPicPr>
            <a:picLocks noChangeAspect="1"/>
          </p:cNvPicPr>
          <p:nvPr/>
        </p:nvPicPr>
        <p:blipFill rotWithShape="1">
          <a:blip r:embed="rId3" cstate="email">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ext>
            </a:extLst>
          </a:blip>
          <a:srcRect r="5289"/>
          <a:stretch/>
        </p:blipFill>
        <p:spPr>
          <a:xfrm>
            <a:off x="987466" y="709396"/>
            <a:ext cx="8250400" cy="3993231"/>
          </a:xfrm>
          <a:prstGeom prst="rect">
            <a:avLst/>
          </a:prstGeom>
        </p:spPr>
      </p:pic>
      <p:pic>
        <p:nvPicPr>
          <p:cNvPr id="2" name="Imagen 1"/>
          <p:cNvPicPr>
            <a:picLocks noChangeAspect="1"/>
          </p:cNvPicPr>
          <p:nvPr/>
        </p:nvPicPr>
        <p:blipFill>
          <a:blip r:embed="rId4"/>
          <a:stretch>
            <a:fillRect/>
          </a:stretch>
        </p:blipFill>
        <p:spPr>
          <a:xfrm>
            <a:off x="1738001" y="5699962"/>
            <a:ext cx="1400530" cy="1035498"/>
          </a:xfrm>
          <a:prstGeom prst="rect">
            <a:avLst/>
          </a:prstGeom>
        </p:spPr>
      </p:pic>
      <p:pic>
        <p:nvPicPr>
          <p:cNvPr id="3" name="Imagen 2"/>
          <p:cNvPicPr>
            <a:picLocks noChangeAspect="1"/>
          </p:cNvPicPr>
          <p:nvPr/>
        </p:nvPicPr>
        <p:blipFill>
          <a:blip r:embed="rId5"/>
          <a:stretch>
            <a:fillRect/>
          </a:stretch>
        </p:blipFill>
        <p:spPr>
          <a:xfrm>
            <a:off x="3380160" y="5866079"/>
            <a:ext cx="1499611" cy="891661"/>
          </a:xfrm>
          <a:prstGeom prst="rect">
            <a:avLst/>
          </a:prstGeom>
        </p:spPr>
      </p:pic>
      <p:pic>
        <p:nvPicPr>
          <p:cNvPr id="6" name="Imagen 5"/>
          <p:cNvPicPr>
            <a:picLocks noChangeAspect="1"/>
          </p:cNvPicPr>
          <p:nvPr/>
        </p:nvPicPr>
        <p:blipFill>
          <a:blip r:embed="rId6"/>
          <a:stretch>
            <a:fillRect/>
          </a:stretch>
        </p:blipFill>
        <p:spPr>
          <a:xfrm>
            <a:off x="5196708" y="5617250"/>
            <a:ext cx="1777575" cy="1185050"/>
          </a:xfrm>
          <a:prstGeom prst="rect">
            <a:avLst/>
          </a:prstGeom>
        </p:spPr>
      </p:pic>
      <p:pic>
        <p:nvPicPr>
          <p:cNvPr id="8" name="Imagen 7"/>
          <p:cNvPicPr>
            <a:picLocks noChangeAspect="1"/>
          </p:cNvPicPr>
          <p:nvPr/>
        </p:nvPicPr>
        <p:blipFill>
          <a:blip r:embed="rId7"/>
          <a:stretch>
            <a:fillRect/>
          </a:stretch>
        </p:blipFill>
        <p:spPr>
          <a:xfrm>
            <a:off x="7197105" y="6010771"/>
            <a:ext cx="1565632" cy="641243"/>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7827965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Imagen 5" descr="Franja degradado GADO.jpeg"/>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1558289"/>
            <a:ext cx="9144000" cy="900431"/>
          </a:xfrm>
          <a:prstGeom prst="rect">
            <a:avLst/>
          </a:prstGeom>
        </p:spPr>
      </p:pic>
      <p:sp>
        <p:nvSpPr>
          <p:cNvPr id="3" name="Título 1"/>
          <p:cNvSpPr txBox="1">
            <a:spLocks/>
          </p:cNvSpPr>
          <p:nvPr/>
        </p:nvSpPr>
        <p:spPr>
          <a:xfrm>
            <a:off x="-114196" y="1535375"/>
            <a:ext cx="9258196" cy="810858"/>
          </a:xfrm>
          <a:prstGeom prst="rect">
            <a:avLst/>
          </a:prstGeom>
          <a:noFill/>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130000"/>
              </a:lnSpc>
            </a:pPr>
            <a:r>
              <a:rPr lang="es-ES_tradnl" sz="3600" b="1" dirty="0" smtClean="0">
                <a:solidFill>
                  <a:srgbClr val="FCC40D"/>
                </a:solidFill>
                <a:latin typeface="Gotham"/>
                <a:cs typeface="Gotham"/>
              </a:rPr>
              <a:t>ÍNDICE DE AUTORES </a:t>
            </a:r>
            <a:endParaRPr lang="es-ES_tradnl" sz="3600" b="1" dirty="0">
              <a:solidFill>
                <a:srgbClr val="FCC40D"/>
              </a:solidFill>
              <a:latin typeface="Gotham"/>
              <a:cs typeface="Gotham"/>
            </a:endParaRPr>
          </a:p>
        </p:txBody>
      </p:sp>
      <p:sp>
        <p:nvSpPr>
          <p:cNvPr id="4" name="Rectángulo 3"/>
          <p:cNvSpPr/>
          <p:nvPr/>
        </p:nvSpPr>
        <p:spPr>
          <a:xfrm>
            <a:off x="1186667" y="2575846"/>
            <a:ext cx="7119149" cy="1600438"/>
          </a:xfrm>
          <a:prstGeom prst="rect">
            <a:avLst/>
          </a:prstGeom>
        </p:spPr>
        <p:txBody>
          <a:bodyPr wrap="square" numCol="2">
            <a:spAutoFit/>
          </a:bodyPr>
          <a:lstStyle/>
          <a:p>
            <a:r>
              <a:rPr lang="es-ES_tradnl" sz="2800" b="1" dirty="0" smtClean="0">
                <a:solidFill>
                  <a:schemeClr val="bg1">
                    <a:lumMod val="50000"/>
                  </a:schemeClr>
                </a:solidFill>
                <a:latin typeface="+mj-lt"/>
                <a:cs typeface="Gotham"/>
              </a:rPr>
              <a:t>Coordinadores</a:t>
            </a:r>
          </a:p>
          <a:p>
            <a:endParaRPr lang="es-ES_tradnl" sz="1600" b="1" dirty="0">
              <a:solidFill>
                <a:schemeClr val="bg1">
                  <a:lumMod val="95000"/>
                </a:schemeClr>
              </a:solidFill>
              <a:latin typeface="+mj-lt"/>
              <a:cs typeface="Gotham"/>
            </a:endParaRPr>
          </a:p>
          <a:p>
            <a:r>
              <a:rPr lang="es-ES_tradnl" b="1" dirty="0">
                <a:solidFill>
                  <a:srgbClr val="64075D"/>
                </a:solidFill>
                <a:latin typeface="+mj-lt"/>
                <a:cs typeface="Gotham"/>
              </a:rPr>
              <a:t>Dra. Concepción Pérez </a:t>
            </a:r>
            <a:endParaRPr lang="es-ES_tradnl" b="1" dirty="0" smtClean="0">
              <a:solidFill>
                <a:srgbClr val="64075D"/>
              </a:solidFill>
              <a:latin typeface="+mj-lt"/>
              <a:cs typeface="Gotham"/>
            </a:endParaRPr>
          </a:p>
          <a:p>
            <a:r>
              <a:rPr lang="es-ES_tradnl" b="1" dirty="0">
                <a:solidFill>
                  <a:srgbClr val="64075D"/>
                </a:solidFill>
                <a:latin typeface="+mj-lt"/>
                <a:cs typeface="Gotham"/>
              </a:rPr>
              <a:t>Dr. Alberto Alonso </a:t>
            </a:r>
            <a:r>
              <a:rPr lang="es-ES_tradnl" b="1" dirty="0" smtClean="0">
                <a:solidFill>
                  <a:srgbClr val="64075D"/>
                </a:solidFill>
                <a:latin typeface="+mj-lt"/>
                <a:cs typeface="Gotham"/>
              </a:rPr>
              <a:t> </a:t>
            </a:r>
          </a:p>
          <a:p>
            <a:r>
              <a:rPr lang="es-ES_tradnl" b="1" dirty="0">
                <a:solidFill>
                  <a:srgbClr val="64075D"/>
                </a:solidFill>
                <a:latin typeface="+mj-lt"/>
                <a:cs typeface="Gotham"/>
              </a:rPr>
              <a:t>Dr. Alfredo </a:t>
            </a:r>
            <a:r>
              <a:rPr lang="es-ES_tradnl" b="1" dirty="0" smtClean="0">
                <a:solidFill>
                  <a:srgbClr val="64075D"/>
                </a:solidFill>
                <a:latin typeface="+mj-lt"/>
                <a:cs typeface="Gotham"/>
              </a:rPr>
              <a:t>Ramos</a:t>
            </a:r>
          </a:p>
          <a:p>
            <a:endParaRPr lang="es-ES_tradnl" b="1" dirty="0">
              <a:solidFill>
                <a:srgbClr val="64075D"/>
              </a:solidFill>
              <a:latin typeface="+mj-lt"/>
              <a:cs typeface="Gotham"/>
            </a:endParaRPr>
          </a:p>
          <a:p>
            <a:endParaRPr lang="es-ES_tradnl" b="1" dirty="0" smtClean="0">
              <a:solidFill>
                <a:srgbClr val="64075D"/>
              </a:solidFill>
              <a:latin typeface="+mj-lt"/>
              <a:cs typeface="Gotham"/>
            </a:endParaRPr>
          </a:p>
          <a:p>
            <a:endParaRPr lang="es-ES_tradnl" b="1" dirty="0" smtClean="0">
              <a:solidFill>
                <a:srgbClr val="64075D"/>
              </a:solidFill>
              <a:latin typeface="+mj-lt"/>
              <a:cs typeface="Gotham"/>
            </a:endParaRPr>
          </a:p>
          <a:p>
            <a:r>
              <a:rPr lang="es-ES_tradnl" b="1" dirty="0">
                <a:solidFill>
                  <a:srgbClr val="64075D"/>
                </a:solidFill>
                <a:latin typeface="+mj-lt"/>
                <a:cs typeface="Gotham"/>
              </a:rPr>
              <a:t>Dr. Francisco </a:t>
            </a:r>
            <a:r>
              <a:rPr lang="es-ES_tradnl" b="1" dirty="0" smtClean="0">
                <a:solidFill>
                  <a:srgbClr val="64075D"/>
                </a:solidFill>
                <a:latin typeface="+mj-lt"/>
                <a:cs typeface="Gotham"/>
              </a:rPr>
              <a:t>Villegas</a:t>
            </a:r>
          </a:p>
          <a:p>
            <a:r>
              <a:rPr lang="es-ES_tradnl" b="1" dirty="0">
                <a:solidFill>
                  <a:srgbClr val="64075D"/>
                </a:solidFill>
                <a:latin typeface="+mj-lt"/>
                <a:cs typeface="Gotham"/>
              </a:rPr>
              <a:t>Dr. Juan Antonio </a:t>
            </a:r>
            <a:r>
              <a:rPr lang="es-ES_tradnl" b="1" dirty="0" err="1">
                <a:solidFill>
                  <a:srgbClr val="64075D"/>
                </a:solidFill>
                <a:latin typeface="+mj-lt"/>
                <a:cs typeface="Gotham"/>
              </a:rPr>
              <a:t>Virizuela</a:t>
            </a:r>
            <a:r>
              <a:rPr lang="es-ES_tradnl" b="1" dirty="0">
                <a:solidFill>
                  <a:srgbClr val="64075D"/>
                </a:solidFill>
                <a:latin typeface="+mj-lt"/>
                <a:cs typeface="Gotham"/>
              </a:rPr>
              <a:t> </a:t>
            </a:r>
            <a:r>
              <a:rPr lang="es-ES_tradnl" sz="1600" b="1" dirty="0" smtClean="0">
                <a:solidFill>
                  <a:srgbClr val="64075D"/>
                </a:solidFill>
                <a:latin typeface="+mj-lt"/>
                <a:cs typeface="Gotham"/>
              </a:rPr>
              <a:t>  </a:t>
            </a:r>
            <a:endParaRPr lang="es-ES_tradnl" sz="1600" b="1" dirty="0">
              <a:solidFill>
                <a:srgbClr val="64075D"/>
              </a:solidFill>
              <a:latin typeface="+mj-lt"/>
              <a:cs typeface="Gotham"/>
            </a:endParaRPr>
          </a:p>
        </p:txBody>
      </p:sp>
      <p:sp>
        <p:nvSpPr>
          <p:cNvPr id="5" name="Rectángulo 4"/>
          <p:cNvSpPr/>
          <p:nvPr/>
        </p:nvSpPr>
        <p:spPr>
          <a:xfrm>
            <a:off x="1183092" y="4434184"/>
            <a:ext cx="7122724" cy="1877437"/>
          </a:xfrm>
          <a:prstGeom prst="rect">
            <a:avLst/>
          </a:prstGeom>
        </p:spPr>
        <p:txBody>
          <a:bodyPr wrap="square" numCol="2">
            <a:spAutoFit/>
          </a:bodyPr>
          <a:lstStyle/>
          <a:p>
            <a:r>
              <a:rPr lang="es-ES_tradnl" sz="2800" b="1" dirty="0">
                <a:solidFill>
                  <a:srgbClr val="7F7F7F"/>
                </a:solidFill>
                <a:latin typeface="+mj-lt"/>
                <a:cs typeface="Gotham"/>
              </a:rPr>
              <a:t>Colaboradores</a:t>
            </a:r>
            <a:r>
              <a:rPr lang="es-ES_tradnl" sz="2800" b="1" dirty="0">
                <a:solidFill>
                  <a:srgbClr val="64075D"/>
                </a:solidFill>
                <a:latin typeface="+mj-lt"/>
                <a:cs typeface="Gotham"/>
              </a:rPr>
              <a:t> </a:t>
            </a:r>
            <a:endParaRPr lang="es-ES_tradnl" sz="2800" b="1" dirty="0" smtClean="0">
              <a:solidFill>
                <a:srgbClr val="64075D"/>
              </a:solidFill>
              <a:latin typeface="+mj-lt"/>
              <a:cs typeface="Gotham"/>
            </a:endParaRPr>
          </a:p>
          <a:p>
            <a:endParaRPr lang="es-ES_tradnl" sz="1600" b="1" dirty="0">
              <a:solidFill>
                <a:schemeClr val="bg1">
                  <a:lumMod val="95000"/>
                </a:schemeClr>
              </a:solidFill>
              <a:latin typeface="+mj-lt"/>
              <a:cs typeface="Gotham"/>
            </a:endParaRPr>
          </a:p>
          <a:p>
            <a:r>
              <a:rPr lang="es-ES_tradnl" b="1" dirty="0">
                <a:solidFill>
                  <a:srgbClr val="64075D"/>
                </a:solidFill>
                <a:latin typeface="+mj-lt"/>
                <a:cs typeface="Gotham"/>
              </a:rPr>
              <a:t>Dra. Carmen Álamo de la Gala </a:t>
            </a:r>
            <a:endParaRPr lang="es-ES_tradnl" b="1" dirty="0" smtClean="0">
              <a:solidFill>
                <a:srgbClr val="64075D"/>
              </a:solidFill>
              <a:latin typeface="+mj-lt"/>
              <a:cs typeface="Gotham"/>
            </a:endParaRPr>
          </a:p>
          <a:p>
            <a:r>
              <a:rPr lang="es-ES_tradnl" b="1" dirty="0">
                <a:solidFill>
                  <a:srgbClr val="64075D"/>
                </a:solidFill>
                <a:latin typeface="+mj-lt"/>
                <a:cs typeface="Gotham"/>
              </a:rPr>
              <a:t>Dr. Jorge Contreras Martínez </a:t>
            </a:r>
            <a:endParaRPr lang="es-ES_tradnl" b="1" dirty="0" smtClean="0">
              <a:solidFill>
                <a:srgbClr val="64075D"/>
              </a:solidFill>
              <a:latin typeface="+mj-lt"/>
              <a:cs typeface="Gotham"/>
            </a:endParaRPr>
          </a:p>
          <a:p>
            <a:r>
              <a:rPr lang="es-ES_tradnl" b="1" dirty="0">
                <a:solidFill>
                  <a:srgbClr val="64075D"/>
                </a:solidFill>
                <a:latin typeface="+mj-lt"/>
                <a:cs typeface="Gotham"/>
              </a:rPr>
              <a:t>Dra. María De Madariaga Muñoz </a:t>
            </a:r>
            <a:endParaRPr lang="es-ES_tradnl" b="1" dirty="0" smtClean="0">
              <a:solidFill>
                <a:srgbClr val="64075D"/>
              </a:solidFill>
              <a:latin typeface="+mj-lt"/>
              <a:cs typeface="Gotham"/>
            </a:endParaRPr>
          </a:p>
          <a:p>
            <a:r>
              <a:rPr lang="es-ES_tradnl" b="1" dirty="0">
                <a:solidFill>
                  <a:srgbClr val="64075D"/>
                </a:solidFill>
                <a:latin typeface="+mj-lt"/>
                <a:cs typeface="Gotham"/>
              </a:rPr>
              <a:t>Dr. Francisco Gil </a:t>
            </a:r>
            <a:r>
              <a:rPr lang="es-ES_tradnl" b="1" dirty="0" err="1">
                <a:solidFill>
                  <a:srgbClr val="64075D"/>
                </a:solidFill>
                <a:latin typeface="+mj-lt"/>
                <a:cs typeface="Gotham"/>
              </a:rPr>
              <a:t>Moncayo</a:t>
            </a:r>
            <a:r>
              <a:rPr lang="es-ES_tradnl" b="1" dirty="0">
                <a:solidFill>
                  <a:srgbClr val="64075D"/>
                </a:solidFill>
                <a:latin typeface="+mj-lt"/>
                <a:cs typeface="Gotham"/>
              </a:rPr>
              <a:t> </a:t>
            </a:r>
            <a:endParaRPr lang="es-ES_tradnl" b="1" dirty="0" smtClean="0">
              <a:solidFill>
                <a:srgbClr val="64075D"/>
              </a:solidFill>
              <a:latin typeface="+mj-lt"/>
              <a:cs typeface="Gotham"/>
            </a:endParaRPr>
          </a:p>
          <a:p>
            <a:endParaRPr lang="es-ES_tradnl" b="1" dirty="0">
              <a:solidFill>
                <a:srgbClr val="64075D"/>
              </a:solidFill>
              <a:latin typeface="+mj-lt"/>
              <a:cs typeface="Gotham"/>
            </a:endParaRPr>
          </a:p>
          <a:p>
            <a:endParaRPr lang="es-ES_tradnl" sz="2400" b="1" dirty="0" smtClean="0">
              <a:solidFill>
                <a:srgbClr val="64075D"/>
              </a:solidFill>
              <a:latin typeface="+mj-lt"/>
              <a:cs typeface="Gotham"/>
            </a:endParaRPr>
          </a:p>
          <a:p>
            <a:r>
              <a:rPr lang="es-ES_tradnl" b="1" dirty="0">
                <a:solidFill>
                  <a:srgbClr val="64075D"/>
                </a:solidFill>
                <a:latin typeface="+mj-lt"/>
                <a:cs typeface="Gotham"/>
              </a:rPr>
              <a:t>Dra. Dolores López Alarcón </a:t>
            </a:r>
            <a:endParaRPr lang="es-ES_tradnl" b="1" dirty="0" smtClean="0">
              <a:solidFill>
                <a:srgbClr val="64075D"/>
              </a:solidFill>
              <a:latin typeface="+mj-lt"/>
              <a:cs typeface="Gotham"/>
            </a:endParaRPr>
          </a:p>
          <a:p>
            <a:r>
              <a:rPr lang="es-ES_tradnl" b="1" dirty="0">
                <a:solidFill>
                  <a:srgbClr val="64075D"/>
                </a:solidFill>
                <a:latin typeface="+mj-lt"/>
                <a:cs typeface="Gotham"/>
              </a:rPr>
              <a:t>Dr. Fernando López Campos </a:t>
            </a:r>
            <a:endParaRPr lang="es-ES_tradnl" b="1" dirty="0" smtClean="0">
              <a:solidFill>
                <a:srgbClr val="64075D"/>
              </a:solidFill>
              <a:latin typeface="+mj-lt"/>
              <a:cs typeface="Gotham"/>
            </a:endParaRPr>
          </a:p>
          <a:p>
            <a:r>
              <a:rPr lang="es-ES_tradnl" b="1" dirty="0">
                <a:solidFill>
                  <a:srgbClr val="64075D"/>
                </a:solidFill>
                <a:latin typeface="+mj-lt"/>
                <a:cs typeface="Gotham"/>
              </a:rPr>
              <a:t>Dr. César </a:t>
            </a:r>
            <a:r>
              <a:rPr lang="es-ES_tradnl" b="1" dirty="0" err="1">
                <a:solidFill>
                  <a:srgbClr val="64075D"/>
                </a:solidFill>
                <a:latin typeface="+mj-lt"/>
                <a:cs typeface="Gotham"/>
              </a:rPr>
              <a:t>Margarit</a:t>
            </a:r>
            <a:r>
              <a:rPr lang="es-ES_tradnl" b="1" dirty="0">
                <a:solidFill>
                  <a:srgbClr val="64075D"/>
                </a:solidFill>
                <a:latin typeface="+mj-lt"/>
                <a:cs typeface="Gotham"/>
              </a:rPr>
              <a:t> Ferri </a:t>
            </a:r>
            <a:endParaRPr lang="es-ES_tradnl" b="1" dirty="0" smtClean="0">
              <a:solidFill>
                <a:srgbClr val="64075D"/>
              </a:solidFill>
              <a:latin typeface="+mj-lt"/>
              <a:cs typeface="Gotham"/>
            </a:endParaRPr>
          </a:p>
          <a:p>
            <a:r>
              <a:rPr lang="es-ES_tradnl" b="1" dirty="0">
                <a:solidFill>
                  <a:srgbClr val="64075D"/>
                </a:solidFill>
                <a:latin typeface="+mj-lt"/>
                <a:cs typeface="Gotham"/>
              </a:rPr>
              <a:t>Dr. Ángel Montero Luis </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593558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Imagen 1" descr="Franja degradado GADO.jpeg"/>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1578610"/>
            <a:ext cx="9144000" cy="653190"/>
          </a:xfrm>
          <a:prstGeom prst="rect">
            <a:avLst/>
          </a:prstGeom>
        </p:spPr>
      </p:pic>
      <p:sp>
        <p:nvSpPr>
          <p:cNvPr id="3" name="Título 1"/>
          <p:cNvSpPr txBox="1">
            <a:spLocks/>
          </p:cNvSpPr>
          <p:nvPr/>
        </p:nvSpPr>
        <p:spPr>
          <a:xfrm>
            <a:off x="-114196" y="1480630"/>
            <a:ext cx="9258196" cy="568858"/>
          </a:xfrm>
          <a:prstGeom prst="rect">
            <a:avLst/>
          </a:prstGeom>
          <a:noFill/>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130000"/>
              </a:lnSpc>
            </a:pPr>
            <a:r>
              <a:rPr lang="es-ES_tradnl" sz="2800" b="1" dirty="0" smtClean="0">
                <a:solidFill>
                  <a:srgbClr val="FCC40D"/>
                </a:solidFill>
                <a:cs typeface="Gotham"/>
              </a:rPr>
              <a:t>Tratamiento del </a:t>
            </a:r>
            <a:r>
              <a:rPr lang="es-ES_tradnl" sz="2800" b="1" dirty="0">
                <a:solidFill>
                  <a:srgbClr val="FCC40D"/>
                </a:solidFill>
                <a:cs typeface="Gotham"/>
              </a:rPr>
              <a:t>Dolor Oncológico</a:t>
            </a:r>
          </a:p>
        </p:txBody>
      </p:sp>
      <p:sp>
        <p:nvSpPr>
          <p:cNvPr id="4" name="Rectángulo 3"/>
          <p:cNvSpPr/>
          <p:nvPr/>
        </p:nvSpPr>
        <p:spPr>
          <a:xfrm>
            <a:off x="1077187" y="2216071"/>
            <a:ext cx="7119149" cy="4431983"/>
          </a:xfrm>
          <a:prstGeom prst="rect">
            <a:avLst/>
          </a:prstGeom>
        </p:spPr>
        <p:txBody>
          <a:bodyPr wrap="square" numCol="1">
            <a:spAutoFit/>
          </a:bodyPr>
          <a:lstStyle/>
          <a:p>
            <a:r>
              <a:rPr lang="es-ES_tradnl" b="1" dirty="0">
                <a:solidFill>
                  <a:schemeClr val="tx1">
                    <a:lumMod val="65000"/>
                    <a:lumOff val="35000"/>
                  </a:schemeClr>
                </a:solidFill>
                <a:cs typeface="Gotham"/>
              </a:rPr>
              <a:t>Tratamientos específicos para el </a:t>
            </a:r>
            <a:endParaRPr lang="es-ES_tradnl" b="1" dirty="0" smtClean="0">
              <a:solidFill>
                <a:schemeClr val="tx1">
                  <a:lumMod val="65000"/>
                  <a:lumOff val="35000"/>
                </a:schemeClr>
              </a:solidFill>
              <a:cs typeface="Gotham"/>
            </a:endParaRPr>
          </a:p>
          <a:p>
            <a:r>
              <a:rPr lang="es-ES_tradnl" b="1" dirty="0" smtClean="0">
                <a:solidFill>
                  <a:schemeClr val="tx1">
                    <a:lumMod val="65000"/>
                    <a:lumOff val="35000"/>
                  </a:schemeClr>
                </a:solidFill>
                <a:cs typeface="Gotham"/>
              </a:rPr>
              <a:t>dolor producido por </a:t>
            </a:r>
            <a:r>
              <a:rPr lang="es-ES_tradnl" b="1" dirty="0">
                <a:solidFill>
                  <a:schemeClr val="tx1">
                    <a:lumMod val="65000"/>
                    <a:lumOff val="35000"/>
                  </a:schemeClr>
                </a:solidFill>
                <a:cs typeface="Gotham"/>
              </a:rPr>
              <a:t>la enfermedad </a:t>
            </a:r>
            <a:endParaRPr lang="es-ES_tradnl" b="1" dirty="0" smtClean="0">
              <a:solidFill>
                <a:schemeClr val="tx1">
                  <a:lumMod val="65000"/>
                  <a:lumOff val="35000"/>
                </a:schemeClr>
              </a:solidFill>
              <a:cs typeface="Gotham"/>
            </a:endParaRPr>
          </a:p>
          <a:p>
            <a:r>
              <a:rPr lang="es-ES_tradnl" b="1" dirty="0" smtClean="0">
                <a:solidFill>
                  <a:schemeClr val="tx1">
                    <a:lumMod val="65000"/>
                    <a:lumOff val="35000"/>
                  </a:schemeClr>
                </a:solidFill>
                <a:cs typeface="Gotham"/>
              </a:rPr>
              <a:t>de base</a:t>
            </a:r>
          </a:p>
          <a:p>
            <a:r>
              <a:rPr lang="es-ES_tradnl" sz="1300" b="1" dirty="0">
                <a:solidFill>
                  <a:srgbClr val="64075D"/>
                </a:solidFill>
                <a:cs typeface="Gotham"/>
              </a:rPr>
              <a:t> </a:t>
            </a:r>
            <a:r>
              <a:rPr lang="es-ES_tradnl" sz="1300" b="1" dirty="0" smtClean="0">
                <a:solidFill>
                  <a:srgbClr val="64075D"/>
                </a:solidFill>
                <a:cs typeface="Gotham"/>
              </a:rPr>
              <a:t>  Quimioterapia </a:t>
            </a:r>
            <a:r>
              <a:rPr lang="es-ES_tradnl" sz="1300" b="1" dirty="0">
                <a:solidFill>
                  <a:srgbClr val="64075D"/>
                </a:solidFill>
                <a:cs typeface="Gotham"/>
              </a:rPr>
              <a:t>paliativa</a:t>
            </a:r>
          </a:p>
          <a:p>
            <a:r>
              <a:rPr lang="es-ES_tradnl" sz="1300" b="1" dirty="0" smtClean="0">
                <a:solidFill>
                  <a:srgbClr val="64075D"/>
                </a:solidFill>
                <a:cs typeface="Gotham"/>
              </a:rPr>
              <a:t>   Hormonoterapia </a:t>
            </a:r>
            <a:r>
              <a:rPr lang="es-ES_tradnl" sz="1300" b="1" dirty="0">
                <a:solidFill>
                  <a:srgbClr val="64075D"/>
                </a:solidFill>
                <a:cs typeface="Gotham"/>
              </a:rPr>
              <a:t>paliativa</a:t>
            </a:r>
          </a:p>
          <a:p>
            <a:r>
              <a:rPr lang="es-ES_tradnl" sz="1300" b="1" dirty="0" smtClean="0">
                <a:solidFill>
                  <a:srgbClr val="64075D"/>
                </a:solidFill>
                <a:cs typeface="Gotham"/>
              </a:rPr>
              <a:t>   Radioterapia</a:t>
            </a:r>
            <a:endParaRPr lang="es-ES_tradnl" sz="1300" b="1" dirty="0">
              <a:solidFill>
                <a:srgbClr val="64075D"/>
              </a:solidFill>
              <a:cs typeface="Gotham"/>
            </a:endParaRPr>
          </a:p>
          <a:p>
            <a:r>
              <a:rPr lang="es-ES_tradnl" sz="1300" b="1" dirty="0" smtClean="0">
                <a:solidFill>
                  <a:srgbClr val="64075D"/>
                </a:solidFill>
                <a:cs typeface="Gotham"/>
              </a:rPr>
              <a:t>   Cirugía </a:t>
            </a:r>
            <a:r>
              <a:rPr lang="es-ES_tradnl" sz="1300" b="1" dirty="0" err="1">
                <a:solidFill>
                  <a:srgbClr val="64075D"/>
                </a:solidFill>
                <a:cs typeface="Gotham"/>
              </a:rPr>
              <a:t>antiálgica</a:t>
            </a:r>
            <a:endParaRPr lang="es-ES_tradnl" sz="1300" b="1" dirty="0">
              <a:solidFill>
                <a:srgbClr val="64075D"/>
              </a:solidFill>
              <a:cs typeface="Gotham"/>
            </a:endParaRPr>
          </a:p>
          <a:p>
            <a:r>
              <a:rPr lang="es-ES_tradnl" sz="1300" b="1" dirty="0" smtClean="0">
                <a:solidFill>
                  <a:srgbClr val="64075D"/>
                </a:solidFill>
                <a:cs typeface="Gotham"/>
              </a:rPr>
              <a:t>   Ultrasonido </a:t>
            </a:r>
            <a:r>
              <a:rPr lang="es-ES_tradnl" sz="1300" b="1" dirty="0">
                <a:solidFill>
                  <a:srgbClr val="64075D"/>
                </a:solidFill>
                <a:cs typeface="Gotham"/>
              </a:rPr>
              <a:t>de alta densidad</a:t>
            </a:r>
          </a:p>
          <a:p>
            <a:r>
              <a:rPr lang="es-ES_tradnl" sz="1300" b="1" dirty="0" smtClean="0">
                <a:solidFill>
                  <a:srgbClr val="64075D"/>
                </a:solidFill>
                <a:cs typeface="Gotham"/>
              </a:rPr>
              <a:t>   </a:t>
            </a:r>
            <a:r>
              <a:rPr lang="es-ES_tradnl" sz="1300" b="1" dirty="0" err="1" smtClean="0">
                <a:solidFill>
                  <a:srgbClr val="64075D"/>
                </a:solidFill>
                <a:cs typeface="Gotham"/>
              </a:rPr>
              <a:t>Radiocirugía</a:t>
            </a:r>
            <a:r>
              <a:rPr lang="es-ES_tradnl" sz="1300" b="1" dirty="0" smtClean="0">
                <a:solidFill>
                  <a:srgbClr val="64075D"/>
                </a:solidFill>
                <a:cs typeface="Gotham"/>
              </a:rPr>
              <a:t> </a:t>
            </a:r>
            <a:r>
              <a:rPr lang="es-ES_tradnl" sz="1300" b="1" dirty="0" err="1" smtClean="0">
                <a:solidFill>
                  <a:srgbClr val="64075D"/>
                </a:solidFill>
                <a:cs typeface="Gotham"/>
              </a:rPr>
              <a:t>estereotáxica</a:t>
            </a:r>
            <a:endParaRPr lang="es-ES_tradnl" sz="1300" b="1" dirty="0">
              <a:solidFill>
                <a:srgbClr val="64075D"/>
              </a:solidFill>
              <a:cs typeface="Gotham"/>
            </a:endParaRPr>
          </a:p>
          <a:p>
            <a:r>
              <a:rPr lang="es-ES_tradnl" sz="1300" b="1" dirty="0" smtClean="0">
                <a:solidFill>
                  <a:srgbClr val="64075D"/>
                </a:solidFill>
                <a:cs typeface="Gotham"/>
              </a:rPr>
              <a:t>   Otros </a:t>
            </a:r>
            <a:r>
              <a:rPr lang="es-ES_tradnl" sz="1300" b="1" dirty="0">
                <a:solidFill>
                  <a:srgbClr val="64075D"/>
                </a:solidFill>
                <a:cs typeface="Gotham"/>
              </a:rPr>
              <a:t>procedimientos quirúrgicos</a:t>
            </a:r>
          </a:p>
          <a:p>
            <a:r>
              <a:rPr lang="es-ES_tradnl" sz="1300" b="1" dirty="0" smtClean="0">
                <a:solidFill>
                  <a:srgbClr val="64075D"/>
                </a:solidFill>
                <a:cs typeface="Gotham"/>
              </a:rPr>
              <a:t>   Inmunoterapia</a:t>
            </a:r>
          </a:p>
          <a:p>
            <a:endParaRPr lang="es-ES_tradnl" sz="1000" dirty="0" smtClean="0">
              <a:solidFill>
                <a:schemeClr val="bg1">
                  <a:lumMod val="50000"/>
                </a:schemeClr>
              </a:solidFill>
              <a:latin typeface="+mj-lt"/>
              <a:cs typeface="Gotham"/>
            </a:endParaRPr>
          </a:p>
          <a:p>
            <a:r>
              <a:rPr lang="es-ES_tradnl" b="1" dirty="0">
                <a:solidFill>
                  <a:srgbClr val="595959"/>
                </a:solidFill>
                <a:cs typeface="Gotham"/>
              </a:rPr>
              <a:t>Tratamiento con analgésicos </a:t>
            </a:r>
            <a:endParaRPr lang="es-ES_tradnl" b="1" dirty="0" smtClean="0">
              <a:solidFill>
                <a:srgbClr val="595959"/>
              </a:solidFill>
              <a:cs typeface="Gotham"/>
            </a:endParaRPr>
          </a:p>
          <a:p>
            <a:r>
              <a:rPr lang="es-ES_tradnl" b="1" dirty="0" smtClean="0">
                <a:solidFill>
                  <a:srgbClr val="595959"/>
                </a:solidFill>
                <a:cs typeface="Gotham"/>
              </a:rPr>
              <a:t>tradicionales</a:t>
            </a:r>
          </a:p>
          <a:p>
            <a:r>
              <a:rPr lang="es-ES_tradnl" sz="1300" b="1" dirty="0">
                <a:solidFill>
                  <a:srgbClr val="64075D"/>
                </a:solidFill>
                <a:latin typeface="+mj-lt"/>
                <a:cs typeface="Gotham"/>
              </a:rPr>
              <a:t> </a:t>
            </a:r>
            <a:r>
              <a:rPr lang="es-ES_tradnl" sz="1300" b="1" dirty="0" smtClean="0">
                <a:solidFill>
                  <a:srgbClr val="64075D"/>
                </a:solidFill>
                <a:latin typeface="+mj-lt"/>
                <a:cs typeface="Gotham"/>
              </a:rPr>
              <a:t>  La </a:t>
            </a:r>
            <a:r>
              <a:rPr lang="es-ES_tradnl" sz="1300" b="1" dirty="0">
                <a:solidFill>
                  <a:srgbClr val="64075D"/>
                </a:solidFill>
                <a:latin typeface="+mj-lt"/>
                <a:cs typeface="Gotham"/>
              </a:rPr>
              <a:t>escalera analgésica de la OMS</a:t>
            </a:r>
          </a:p>
          <a:p>
            <a:r>
              <a:rPr lang="es-ES_tradnl" sz="1300" b="1" dirty="0" smtClean="0">
                <a:solidFill>
                  <a:srgbClr val="64075D"/>
                </a:solidFill>
                <a:latin typeface="+mj-lt"/>
                <a:cs typeface="Gotham"/>
              </a:rPr>
              <a:t>   Primer </a:t>
            </a:r>
            <a:r>
              <a:rPr lang="es-ES_tradnl" sz="1300" b="1" dirty="0">
                <a:solidFill>
                  <a:srgbClr val="64075D"/>
                </a:solidFill>
                <a:latin typeface="+mj-lt"/>
                <a:cs typeface="Gotham"/>
              </a:rPr>
              <a:t>escalón: </a:t>
            </a:r>
            <a:r>
              <a:rPr lang="es-ES_tradnl" sz="1300" b="1" dirty="0" smtClean="0">
                <a:solidFill>
                  <a:srgbClr val="64075D"/>
                </a:solidFill>
                <a:latin typeface="+mj-lt"/>
                <a:cs typeface="Gotham"/>
              </a:rPr>
              <a:t>paracetamol, AINE y metamizol</a:t>
            </a:r>
          </a:p>
          <a:p>
            <a:r>
              <a:rPr lang="es-ES_tradnl" sz="1300" b="1" dirty="0" smtClean="0">
                <a:solidFill>
                  <a:srgbClr val="64075D"/>
                </a:solidFill>
                <a:latin typeface="+mj-lt"/>
                <a:cs typeface="Gotham"/>
              </a:rPr>
              <a:t>   Segundo </a:t>
            </a:r>
            <a:r>
              <a:rPr lang="es-ES_tradnl" sz="1300" b="1" dirty="0">
                <a:solidFill>
                  <a:srgbClr val="64075D"/>
                </a:solidFill>
                <a:latin typeface="+mj-lt"/>
                <a:cs typeface="Gotham"/>
              </a:rPr>
              <a:t>y tercer escalón: </a:t>
            </a:r>
            <a:r>
              <a:rPr lang="es-ES_tradnl" sz="1300" b="1" dirty="0" err="1" smtClean="0">
                <a:solidFill>
                  <a:srgbClr val="64075D"/>
                </a:solidFill>
                <a:latin typeface="+mj-lt"/>
                <a:cs typeface="Gotham"/>
              </a:rPr>
              <a:t>opioides</a:t>
            </a:r>
            <a:endParaRPr lang="es-ES_tradnl" sz="1300" b="1" dirty="0" smtClean="0">
              <a:solidFill>
                <a:srgbClr val="64075D"/>
              </a:solidFill>
              <a:latin typeface="+mj-lt"/>
              <a:cs typeface="Gotham"/>
            </a:endParaRPr>
          </a:p>
          <a:p>
            <a:r>
              <a:rPr lang="es-ES_tradnl" sz="1300" b="1" dirty="0" smtClean="0">
                <a:solidFill>
                  <a:srgbClr val="64075D"/>
                </a:solidFill>
                <a:latin typeface="+mj-lt"/>
                <a:cs typeface="Gotham"/>
              </a:rPr>
              <a:t>   Rotación de opioide</a:t>
            </a:r>
          </a:p>
          <a:p>
            <a:r>
              <a:rPr lang="es-ES_tradnl" sz="1300" b="1" dirty="0" smtClean="0">
                <a:solidFill>
                  <a:srgbClr val="64075D"/>
                </a:solidFill>
                <a:latin typeface="+mj-lt"/>
                <a:cs typeface="Gotham"/>
              </a:rPr>
              <a:t>   Controversias sobre la utilización de la Escalera</a:t>
            </a:r>
          </a:p>
          <a:p>
            <a:r>
              <a:rPr lang="es-ES_tradnl" sz="1300" b="1" dirty="0" smtClean="0">
                <a:solidFill>
                  <a:srgbClr val="64075D"/>
                </a:solidFill>
                <a:latin typeface="+mj-lt"/>
                <a:cs typeface="Gotham"/>
              </a:rPr>
              <a:t>   analgésica de la OMS  </a:t>
            </a:r>
            <a:endParaRPr lang="es-ES_tradnl" sz="1300" dirty="0">
              <a:solidFill>
                <a:schemeClr val="bg1">
                  <a:lumMod val="50000"/>
                </a:schemeClr>
              </a:solidFill>
              <a:cs typeface="Gotham"/>
            </a:endParaRPr>
          </a:p>
        </p:txBody>
      </p:sp>
      <p:sp>
        <p:nvSpPr>
          <p:cNvPr id="6" name="Rectángulo 5"/>
          <p:cNvSpPr/>
          <p:nvPr/>
        </p:nvSpPr>
        <p:spPr>
          <a:xfrm>
            <a:off x="4727012" y="2246551"/>
            <a:ext cx="4109404" cy="4336829"/>
          </a:xfrm>
          <a:prstGeom prst="rect">
            <a:avLst/>
          </a:prstGeom>
        </p:spPr>
        <p:txBody>
          <a:bodyPr wrap="square" numCol="1">
            <a:spAutoFit/>
          </a:bodyPr>
          <a:lstStyle/>
          <a:p>
            <a:pPr>
              <a:lnSpc>
                <a:spcPct val="90000"/>
              </a:lnSpc>
            </a:pPr>
            <a:r>
              <a:rPr lang="es-ES_tradnl" b="1" dirty="0" err="1">
                <a:solidFill>
                  <a:srgbClr val="595959"/>
                </a:solidFill>
                <a:cs typeface="Gotham"/>
              </a:rPr>
              <a:t>Coanalgésicos</a:t>
            </a:r>
            <a:r>
              <a:rPr lang="es-ES_tradnl" b="1" dirty="0">
                <a:solidFill>
                  <a:srgbClr val="595959"/>
                </a:solidFill>
                <a:cs typeface="Gotham"/>
              </a:rPr>
              <a:t> y coadyuvantes. Tratamiento </a:t>
            </a:r>
            <a:r>
              <a:rPr lang="es-ES_tradnl" b="1" dirty="0" smtClean="0">
                <a:solidFill>
                  <a:srgbClr val="595959"/>
                </a:solidFill>
                <a:cs typeface="Gotham"/>
              </a:rPr>
              <a:t>del dolor </a:t>
            </a:r>
            <a:r>
              <a:rPr lang="es-ES_tradnl" b="1" dirty="0" err="1" smtClean="0">
                <a:solidFill>
                  <a:srgbClr val="595959"/>
                </a:solidFill>
                <a:cs typeface="Gotham"/>
              </a:rPr>
              <a:t>neuropático</a:t>
            </a:r>
            <a:endParaRPr lang="es-ES_tradnl" b="1" dirty="0" smtClean="0">
              <a:solidFill>
                <a:srgbClr val="595959"/>
              </a:solidFill>
              <a:cs typeface="Gotham"/>
            </a:endParaRPr>
          </a:p>
          <a:p>
            <a:pPr>
              <a:lnSpc>
                <a:spcPct val="90000"/>
              </a:lnSpc>
            </a:pPr>
            <a:r>
              <a:rPr lang="es-ES_tradnl" b="1" dirty="0" smtClean="0">
                <a:solidFill>
                  <a:srgbClr val="595959"/>
                </a:solidFill>
                <a:cs typeface="Gotham"/>
              </a:rPr>
              <a:t>y asociaciones</a:t>
            </a:r>
          </a:p>
          <a:p>
            <a:pPr>
              <a:lnSpc>
                <a:spcPct val="90000"/>
              </a:lnSpc>
            </a:pPr>
            <a:r>
              <a:rPr lang="es-ES_tradnl" sz="1400" b="1" dirty="0" smtClean="0">
                <a:solidFill>
                  <a:srgbClr val="64075D"/>
                </a:solidFill>
                <a:cs typeface="Gotham"/>
              </a:rPr>
              <a:t>   </a:t>
            </a:r>
            <a:r>
              <a:rPr lang="es-ES_tradnl" sz="1300" b="1" dirty="0" smtClean="0">
                <a:solidFill>
                  <a:srgbClr val="64075D"/>
                </a:solidFill>
                <a:cs typeface="Gotham"/>
              </a:rPr>
              <a:t>Introducción</a:t>
            </a:r>
          </a:p>
          <a:p>
            <a:pPr>
              <a:lnSpc>
                <a:spcPct val="90000"/>
              </a:lnSpc>
            </a:pPr>
            <a:r>
              <a:rPr lang="es-ES_tradnl" sz="1300" b="1" dirty="0">
                <a:solidFill>
                  <a:srgbClr val="64075D"/>
                </a:solidFill>
                <a:cs typeface="Gotham"/>
              </a:rPr>
              <a:t> </a:t>
            </a:r>
            <a:r>
              <a:rPr lang="es-ES_tradnl" sz="1300" b="1" dirty="0" smtClean="0">
                <a:solidFill>
                  <a:srgbClr val="64075D"/>
                </a:solidFill>
                <a:cs typeface="Gotham"/>
              </a:rPr>
              <a:t>  </a:t>
            </a:r>
            <a:r>
              <a:rPr lang="es-ES_tradnl" sz="1300" b="1" dirty="0" err="1" smtClean="0">
                <a:solidFill>
                  <a:srgbClr val="64075D"/>
                </a:solidFill>
                <a:cs typeface="Gotham"/>
              </a:rPr>
              <a:t>Coanalgésicos</a:t>
            </a:r>
            <a:r>
              <a:rPr lang="es-ES_tradnl" sz="1300" b="1" dirty="0" smtClean="0">
                <a:solidFill>
                  <a:srgbClr val="64075D"/>
                </a:solidFill>
                <a:cs typeface="Gotham"/>
              </a:rPr>
              <a:t> y coadyuvantes según la etiología del DN</a:t>
            </a:r>
          </a:p>
          <a:p>
            <a:pPr>
              <a:lnSpc>
                <a:spcPct val="90000"/>
              </a:lnSpc>
            </a:pPr>
            <a:r>
              <a:rPr lang="es-ES_tradnl" sz="1300" b="1" dirty="0" smtClean="0">
                <a:solidFill>
                  <a:srgbClr val="64075D"/>
                </a:solidFill>
                <a:cs typeface="Gotham"/>
              </a:rPr>
              <a:t>   DN refractario</a:t>
            </a:r>
          </a:p>
          <a:p>
            <a:endParaRPr lang="es-ES_tradnl" sz="1000" b="1" dirty="0" smtClean="0">
              <a:solidFill>
                <a:srgbClr val="595959"/>
              </a:solidFill>
              <a:cs typeface="Gotham"/>
            </a:endParaRPr>
          </a:p>
          <a:p>
            <a:r>
              <a:rPr lang="es-ES_tradnl" b="1" dirty="0">
                <a:solidFill>
                  <a:srgbClr val="595959"/>
                </a:solidFill>
                <a:cs typeface="Gotham"/>
              </a:rPr>
              <a:t>Tratamiento </a:t>
            </a:r>
            <a:r>
              <a:rPr lang="es-ES_tradnl" b="1" dirty="0" smtClean="0">
                <a:solidFill>
                  <a:srgbClr val="595959"/>
                </a:solidFill>
                <a:cs typeface="Gotham"/>
              </a:rPr>
              <a:t>intervencionista</a:t>
            </a:r>
          </a:p>
          <a:p>
            <a:pPr>
              <a:lnSpc>
                <a:spcPct val="90000"/>
              </a:lnSpc>
            </a:pPr>
            <a:r>
              <a:rPr lang="es-ES_tradnl" sz="1600" b="1" dirty="0">
                <a:solidFill>
                  <a:schemeClr val="bg1">
                    <a:lumMod val="50000"/>
                  </a:schemeClr>
                </a:solidFill>
                <a:cs typeface="Gotham"/>
              </a:rPr>
              <a:t> </a:t>
            </a:r>
            <a:r>
              <a:rPr lang="es-ES_tradnl" sz="1600" b="1" dirty="0" smtClean="0">
                <a:solidFill>
                  <a:schemeClr val="bg1">
                    <a:lumMod val="50000"/>
                  </a:schemeClr>
                </a:solidFill>
                <a:cs typeface="Gotham"/>
              </a:rPr>
              <a:t>  </a:t>
            </a:r>
            <a:r>
              <a:rPr lang="es-ES_tradnl" sz="1400" b="1" dirty="0" smtClean="0">
                <a:solidFill>
                  <a:srgbClr val="64075D"/>
                </a:solidFill>
                <a:cs typeface="Gotham"/>
              </a:rPr>
              <a:t>Introducción</a:t>
            </a:r>
            <a:endParaRPr lang="es-ES_tradnl" sz="1400" b="1" dirty="0">
              <a:solidFill>
                <a:srgbClr val="64075D"/>
              </a:solidFill>
              <a:cs typeface="Gotham"/>
            </a:endParaRPr>
          </a:p>
          <a:p>
            <a:pPr>
              <a:lnSpc>
                <a:spcPct val="90000"/>
              </a:lnSpc>
            </a:pPr>
            <a:r>
              <a:rPr lang="es-ES_tradnl" sz="1400" b="1" dirty="0" smtClean="0">
                <a:solidFill>
                  <a:srgbClr val="64075D"/>
                </a:solidFill>
                <a:cs typeface="Gotham"/>
              </a:rPr>
              <a:t>    </a:t>
            </a:r>
            <a:r>
              <a:rPr lang="es-ES_tradnl" sz="1300" b="1" dirty="0" smtClean="0">
                <a:solidFill>
                  <a:srgbClr val="64075D"/>
                </a:solidFill>
                <a:cs typeface="Gotham"/>
              </a:rPr>
              <a:t>Indicaciones</a:t>
            </a:r>
            <a:endParaRPr lang="es-ES_tradnl" sz="1300" b="1" dirty="0">
              <a:solidFill>
                <a:srgbClr val="64075D"/>
              </a:solidFill>
              <a:cs typeface="Gotham"/>
            </a:endParaRPr>
          </a:p>
          <a:p>
            <a:pPr>
              <a:lnSpc>
                <a:spcPct val="90000"/>
              </a:lnSpc>
            </a:pPr>
            <a:r>
              <a:rPr lang="es-ES_tradnl" sz="1300" b="1" dirty="0" smtClean="0">
                <a:solidFill>
                  <a:srgbClr val="64075D"/>
                </a:solidFill>
                <a:cs typeface="Gotham"/>
              </a:rPr>
              <a:t>    Barreras </a:t>
            </a:r>
            <a:r>
              <a:rPr lang="es-ES_tradnl" sz="1300" b="1" dirty="0">
                <a:solidFill>
                  <a:srgbClr val="64075D"/>
                </a:solidFill>
                <a:cs typeface="Gotham"/>
              </a:rPr>
              <a:t>al tratamiento intervencionista</a:t>
            </a:r>
          </a:p>
          <a:p>
            <a:pPr>
              <a:lnSpc>
                <a:spcPct val="90000"/>
              </a:lnSpc>
            </a:pPr>
            <a:r>
              <a:rPr lang="es-ES_tradnl" sz="1300" b="1" dirty="0" smtClean="0">
                <a:solidFill>
                  <a:srgbClr val="64075D"/>
                </a:solidFill>
                <a:cs typeface="Gotham"/>
              </a:rPr>
              <a:t>    Tipos </a:t>
            </a:r>
            <a:r>
              <a:rPr lang="es-ES_tradnl" sz="1300" b="1" dirty="0">
                <a:solidFill>
                  <a:srgbClr val="64075D"/>
                </a:solidFill>
                <a:cs typeface="Gotham"/>
              </a:rPr>
              <a:t>de </a:t>
            </a:r>
            <a:r>
              <a:rPr lang="es-ES_tradnl" sz="1300" b="1" dirty="0" smtClean="0">
                <a:solidFill>
                  <a:srgbClr val="64075D"/>
                </a:solidFill>
                <a:cs typeface="Gotham"/>
              </a:rPr>
              <a:t>intervencionismo</a:t>
            </a:r>
          </a:p>
          <a:p>
            <a:endParaRPr lang="es-ES_tradnl" sz="1000" b="1" dirty="0">
              <a:solidFill>
                <a:srgbClr val="64075D"/>
              </a:solidFill>
              <a:cs typeface="Gotham"/>
            </a:endParaRPr>
          </a:p>
          <a:p>
            <a:r>
              <a:rPr lang="es-ES_tradnl" b="1" dirty="0">
                <a:solidFill>
                  <a:srgbClr val="595959"/>
                </a:solidFill>
                <a:cs typeface="Gotham"/>
              </a:rPr>
              <a:t>Abordaje </a:t>
            </a:r>
            <a:r>
              <a:rPr lang="es-ES_tradnl" b="1" dirty="0" smtClean="0">
                <a:solidFill>
                  <a:srgbClr val="595959"/>
                </a:solidFill>
                <a:cs typeface="Gotham"/>
              </a:rPr>
              <a:t>psicológico</a:t>
            </a:r>
          </a:p>
          <a:p>
            <a:pPr>
              <a:lnSpc>
                <a:spcPct val="90000"/>
              </a:lnSpc>
            </a:pPr>
            <a:r>
              <a:rPr lang="es-ES_tradnl" sz="1600" b="1" dirty="0" smtClean="0">
                <a:solidFill>
                  <a:schemeClr val="bg1">
                    <a:lumMod val="50000"/>
                  </a:schemeClr>
                </a:solidFill>
                <a:cs typeface="Gotham"/>
              </a:rPr>
              <a:t>   </a:t>
            </a:r>
            <a:r>
              <a:rPr lang="es-ES_tradnl" sz="1300" b="1" dirty="0">
                <a:solidFill>
                  <a:srgbClr val="64075D"/>
                </a:solidFill>
              </a:rPr>
              <a:t>Concepto multidimensional del dolor en cáncer</a:t>
            </a:r>
          </a:p>
          <a:p>
            <a:pPr>
              <a:lnSpc>
                <a:spcPct val="90000"/>
              </a:lnSpc>
            </a:pPr>
            <a:r>
              <a:rPr lang="es-ES_tradnl" sz="1300" b="1" dirty="0" smtClean="0">
                <a:solidFill>
                  <a:srgbClr val="64075D"/>
                </a:solidFill>
              </a:rPr>
              <a:t>    Evaluación </a:t>
            </a:r>
            <a:r>
              <a:rPr lang="es-ES_tradnl" sz="1300" b="1" dirty="0">
                <a:solidFill>
                  <a:srgbClr val="64075D"/>
                </a:solidFill>
              </a:rPr>
              <a:t>del </a:t>
            </a:r>
            <a:r>
              <a:rPr lang="es-ES_tradnl" sz="1300" b="1" dirty="0" smtClean="0">
                <a:solidFill>
                  <a:srgbClr val="64075D"/>
                </a:solidFill>
              </a:rPr>
              <a:t>dolor</a:t>
            </a:r>
          </a:p>
          <a:p>
            <a:pPr>
              <a:lnSpc>
                <a:spcPct val="90000"/>
              </a:lnSpc>
            </a:pPr>
            <a:r>
              <a:rPr lang="es-ES_tradnl" sz="1300" b="1" dirty="0" smtClean="0">
                <a:solidFill>
                  <a:srgbClr val="64075D"/>
                </a:solidFill>
              </a:rPr>
              <a:t>    Factores somáticos del dolor</a:t>
            </a:r>
          </a:p>
          <a:p>
            <a:pPr>
              <a:lnSpc>
                <a:spcPct val="90000"/>
              </a:lnSpc>
            </a:pPr>
            <a:r>
              <a:rPr lang="es-ES_tradnl" sz="1300" b="1" dirty="0" smtClean="0">
                <a:solidFill>
                  <a:srgbClr val="64075D"/>
                </a:solidFill>
              </a:rPr>
              <a:t>    Factores </a:t>
            </a:r>
            <a:r>
              <a:rPr lang="es-ES_tradnl" sz="1300" b="1" dirty="0">
                <a:solidFill>
                  <a:srgbClr val="64075D"/>
                </a:solidFill>
              </a:rPr>
              <a:t>que pueden modificar la percepción del dolor</a:t>
            </a:r>
          </a:p>
          <a:p>
            <a:pPr>
              <a:lnSpc>
                <a:spcPct val="90000"/>
              </a:lnSpc>
            </a:pPr>
            <a:r>
              <a:rPr lang="es-ES_tradnl" sz="1300" b="1" dirty="0" smtClean="0">
                <a:solidFill>
                  <a:srgbClr val="64075D"/>
                </a:solidFill>
              </a:rPr>
              <a:t>    Factores </a:t>
            </a:r>
            <a:r>
              <a:rPr lang="es-ES_tradnl" sz="1300" b="1" dirty="0">
                <a:solidFill>
                  <a:srgbClr val="64075D"/>
                </a:solidFill>
              </a:rPr>
              <a:t>psicológicos del dolor</a:t>
            </a:r>
          </a:p>
          <a:p>
            <a:pPr>
              <a:lnSpc>
                <a:spcPct val="90000"/>
              </a:lnSpc>
            </a:pPr>
            <a:r>
              <a:rPr lang="es-ES_tradnl" sz="1300" b="1" dirty="0" smtClean="0">
                <a:solidFill>
                  <a:srgbClr val="64075D"/>
                </a:solidFill>
              </a:rPr>
              <a:t>    Intervención </a:t>
            </a:r>
            <a:r>
              <a:rPr lang="es-ES_tradnl" sz="1300" b="1" dirty="0">
                <a:solidFill>
                  <a:srgbClr val="64075D"/>
                </a:solidFill>
              </a:rPr>
              <a:t>psicológica para el control del </a:t>
            </a:r>
            <a:r>
              <a:rPr lang="es-ES_tradnl" sz="1300" b="1" dirty="0" smtClean="0">
                <a:solidFill>
                  <a:srgbClr val="64075D"/>
                </a:solidFill>
              </a:rPr>
              <a:t>dolor </a:t>
            </a:r>
            <a:endParaRPr lang="es-ES_tradnl" sz="1300" b="1" dirty="0">
              <a:solidFill>
                <a:srgbClr val="64075D"/>
              </a:solidFill>
            </a:endParaRPr>
          </a:p>
          <a:p>
            <a:pPr>
              <a:lnSpc>
                <a:spcPct val="90000"/>
              </a:lnSpc>
            </a:pPr>
            <a:r>
              <a:rPr lang="es-ES_tradnl" sz="1300" b="1" dirty="0" smtClean="0">
                <a:solidFill>
                  <a:srgbClr val="64075D"/>
                </a:solidFill>
              </a:rPr>
              <a:t>    Dolor </a:t>
            </a:r>
            <a:r>
              <a:rPr lang="es-ES_tradnl" sz="1300" b="1" dirty="0">
                <a:solidFill>
                  <a:srgbClr val="64075D"/>
                </a:solidFill>
              </a:rPr>
              <a:t>y suicidio</a:t>
            </a:r>
            <a:endParaRPr lang="es-ES_tradnl" sz="1300" b="1" dirty="0" smtClean="0">
              <a:solidFill>
                <a:srgbClr val="64075D"/>
              </a:solidFill>
              <a:cs typeface="Gotham"/>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34885669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Rectángulo 1"/>
          <p:cNvSpPr/>
          <p:nvPr/>
        </p:nvSpPr>
        <p:spPr>
          <a:xfrm>
            <a:off x="0" y="335841"/>
            <a:ext cx="9235913" cy="6814173"/>
          </a:xfrm>
          <a:prstGeom prst="rect">
            <a:avLst/>
          </a:prstGeom>
        </p:spPr>
        <p:txBody>
          <a:bodyPr wrap="square">
            <a:spAutoFit/>
          </a:bodyPr>
          <a:lstStyle/>
          <a:p>
            <a:pPr lvl="2"/>
            <a:r>
              <a:rPr lang="es-ES_tradnl" sz="4400" b="1" dirty="0" smtClean="0">
                <a:solidFill>
                  <a:srgbClr val="FCC40D"/>
                </a:solidFill>
                <a:cs typeface="Calibri"/>
              </a:rPr>
              <a:t>Tratamientos </a:t>
            </a:r>
            <a:r>
              <a:rPr lang="es-ES_tradnl" sz="4400" b="1" dirty="0">
                <a:solidFill>
                  <a:srgbClr val="FCC40D"/>
                </a:solidFill>
                <a:cs typeface="Calibri"/>
              </a:rPr>
              <a:t>específicos para el </a:t>
            </a:r>
          </a:p>
          <a:p>
            <a:pPr lvl="2"/>
            <a:r>
              <a:rPr lang="es-ES_tradnl" sz="4400" b="1" dirty="0">
                <a:solidFill>
                  <a:srgbClr val="FCC40D"/>
                </a:solidFill>
                <a:cs typeface="Calibri"/>
              </a:rPr>
              <a:t>dolor producido por </a:t>
            </a:r>
            <a:r>
              <a:rPr lang="es-ES_tradnl" sz="4400" b="1" dirty="0" smtClean="0">
                <a:solidFill>
                  <a:srgbClr val="FCC40D"/>
                </a:solidFill>
                <a:cs typeface="Calibri"/>
              </a:rPr>
              <a:t>la enfermedad de base</a:t>
            </a:r>
          </a:p>
          <a:p>
            <a:pPr lvl="2"/>
            <a:endParaRPr lang="es-ES_tradnl" sz="1400" b="1" dirty="0" smtClean="0">
              <a:solidFill>
                <a:srgbClr val="FCC40D"/>
              </a:solidFill>
              <a:cs typeface="Calibri"/>
            </a:endParaRPr>
          </a:p>
          <a:p>
            <a:pPr lvl="2">
              <a:lnSpc>
                <a:spcPct val="90000"/>
              </a:lnSpc>
            </a:pPr>
            <a:r>
              <a:rPr lang="es-ES_tradnl" sz="3600" b="1" dirty="0">
                <a:solidFill>
                  <a:schemeClr val="bg1">
                    <a:lumMod val="65000"/>
                  </a:schemeClr>
                </a:solidFill>
                <a:cs typeface="Calibri"/>
              </a:rPr>
              <a:t> </a:t>
            </a:r>
            <a:r>
              <a:rPr lang="es-ES_tradnl" sz="3600" b="1" dirty="0" smtClean="0">
                <a:solidFill>
                  <a:schemeClr val="bg1">
                    <a:lumMod val="65000"/>
                  </a:schemeClr>
                </a:solidFill>
                <a:cs typeface="Calibri"/>
              </a:rPr>
              <a:t>        </a:t>
            </a:r>
            <a:r>
              <a:rPr lang="es-ES_tradnl" sz="3200" b="1" dirty="0" smtClean="0">
                <a:solidFill>
                  <a:schemeClr val="bg1"/>
                </a:solidFill>
                <a:cs typeface="Calibri"/>
              </a:rPr>
              <a:t>Quimioterapia paliativa</a:t>
            </a:r>
          </a:p>
          <a:p>
            <a:pPr lvl="2">
              <a:lnSpc>
                <a:spcPct val="90000"/>
              </a:lnSpc>
            </a:pPr>
            <a:r>
              <a:rPr lang="es-ES_tradnl" sz="3200" b="1" dirty="0">
                <a:solidFill>
                  <a:schemeClr val="bg1"/>
                </a:solidFill>
                <a:cs typeface="Calibri"/>
              </a:rPr>
              <a:t> </a:t>
            </a:r>
            <a:r>
              <a:rPr lang="es-ES_tradnl" sz="3200" b="1" dirty="0" smtClean="0">
                <a:solidFill>
                  <a:schemeClr val="bg1"/>
                </a:solidFill>
                <a:cs typeface="Calibri"/>
              </a:rPr>
              <a:t>         Hormonoterapia paliativa</a:t>
            </a:r>
          </a:p>
          <a:p>
            <a:pPr lvl="2">
              <a:lnSpc>
                <a:spcPct val="90000"/>
              </a:lnSpc>
            </a:pPr>
            <a:r>
              <a:rPr lang="es-ES_tradnl" sz="3200" b="1" dirty="0">
                <a:solidFill>
                  <a:schemeClr val="bg1"/>
                </a:solidFill>
                <a:cs typeface="Calibri"/>
              </a:rPr>
              <a:t> </a:t>
            </a:r>
            <a:r>
              <a:rPr lang="es-ES_tradnl" sz="3200" b="1" dirty="0" smtClean="0">
                <a:solidFill>
                  <a:schemeClr val="bg1"/>
                </a:solidFill>
                <a:cs typeface="Calibri"/>
              </a:rPr>
              <a:t>         Radioterapia</a:t>
            </a:r>
            <a:endParaRPr lang="es-ES_tradnl" sz="3200" b="1" dirty="0">
              <a:solidFill>
                <a:schemeClr val="bg1"/>
              </a:solidFill>
              <a:cs typeface="Calibri"/>
            </a:endParaRPr>
          </a:p>
          <a:p>
            <a:pPr lvl="2">
              <a:lnSpc>
                <a:spcPct val="90000"/>
              </a:lnSpc>
            </a:pPr>
            <a:r>
              <a:rPr lang="es-ES_tradnl" sz="3200" b="1" dirty="0">
                <a:solidFill>
                  <a:schemeClr val="bg1"/>
                </a:solidFill>
                <a:cs typeface="Calibri"/>
              </a:rPr>
              <a:t> </a:t>
            </a:r>
            <a:r>
              <a:rPr lang="es-ES_tradnl" sz="3200" b="1" dirty="0" smtClean="0">
                <a:solidFill>
                  <a:schemeClr val="bg1"/>
                </a:solidFill>
                <a:cs typeface="Calibri"/>
              </a:rPr>
              <a:t>         Radioterapia </a:t>
            </a:r>
            <a:r>
              <a:rPr lang="es-ES_tradnl" sz="3200" b="1" dirty="0" err="1" smtClean="0">
                <a:solidFill>
                  <a:schemeClr val="bg1"/>
                </a:solidFill>
                <a:cs typeface="Calibri"/>
              </a:rPr>
              <a:t>estereotáxica</a:t>
            </a:r>
            <a:endParaRPr lang="es-ES_tradnl" sz="3200" b="1" dirty="0" smtClean="0">
              <a:solidFill>
                <a:schemeClr val="bg1"/>
              </a:solidFill>
              <a:cs typeface="Calibri"/>
            </a:endParaRPr>
          </a:p>
          <a:p>
            <a:pPr lvl="2">
              <a:lnSpc>
                <a:spcPct val="90000"/>
              </a:lnSpc>
            </a:pPr>
            <a:r>
              <a:rPr lang="es-ES_tradnl" sz="3200" b="1" dirty="0" smtClean="0">
                <a:solidFill>
                  <a:schemeClr val="bg1"/>
                </a:solidFill>
                <a:cs typeface="Calibri"/>
              </a:rPr>
              <a:t>          </a:t>
            </a:r>
            <a:r>
              <a:rPr lang="es-ES_tradnl" sz="3200" b="1" dirty="0" err="1" smtClean="0">
                <a:solidFill>
                  <a:schemeClr val="bg1"/>
                </a:solidFill>
                <a:cs typeface="Calibri"/>
              </a:rPr>
              <a:t>Radiofármacos</a:t>
            </a:r>
            <a:r>
              <a:rPr lang="es-ES_tradnl" sz="3200" b="1" dirty="0" smtClean="0">
                <a:solidFill>
                  <a:schemeClr val="bg1"/>
                </a:solidFill>
                <a:cs typeface="Calibri"/>
              </a:rPr>
              <a:t>  </a:t>
            </a:r>
          </a:p>
          <a:p>
            <a:pPr lvl="2">
              <a:lnSpc>
                <a:spcPct val="90000"/>
              </a:lnSpc>
            </a:pPr>
            <a:r>
              <a:rPr lang="es-ES_tradnl" sz="3200" b="1" dirty="0" smtClean="0">
                <a:solidFill>
                  <a:schemeClr val="bg1"/>
                </a:solidFill>
                <a:cs typeface="Calibri"/>
              </a:rPr>
              <a:t>          Cirugía </a:t>
            </a:r>
            <a:r>
              <a:rPr lang="es-ES_tradnl" sz="3200" b="1" dirty="0" err="1" smtClean="0">
                <a:solidFill>
                  <a:schemeClr val="bg1"/>
                </a:solidFill>
                <a:cs typeface="Calibri"/>
              </a:rPr>
              <a:t>antiálgica</a:t>
            </a:r>
            <a:r>
              <a:rPr lang="es-ES_tradnl" sz="3200" b="1" dirty="0" smtClean="0">
                <a:solidFill>
                  <a:schemeClr val="bg1"/>
                </a:solidFill>
                <a:cs typeface="Calibri"/>
              </a:rPr>
              <a:t>        </a:t>
            </a:r>
          </a:p>
          <a:p>
            <a:pPr lvl="2">
              <a:lnSpc>
                <a:spcPct val="90000"/>
              </a:lnSpc>
            </a:pPr>
            <a:r>
              <a:rPr lang="es-ES_tradnl" sz="3200" b="1" dirty="0" smtClean="0">
                <a:solidFill>
                  <a:schemeClr val="bg1"/>
                </a:solidFill>
                <a:cs typeface="Calibri"/>
              </a:rPr>
              <a:t>          Otros procedimientos quirúrgicos  </a:t>
            </a:r>
          </a:p>
          <a:p>
            <a:pPr lvl="2">
              <a:lnSpc>
                <a:spcPct val="90000"/>
              </a:lnSpc>
            </a:pPr>
            <a:r>
              <a:rPr lang="es-ES_tradnl" sz="3200" b="1" dirty="0" smtClean="0">
                <a:solidFill>
                  <a:schemeClr val="bg1"/>
                </a:solidFill>
                <a:cs typeface="Calibri"/>
              </a:rPr>
              <a:t>          Ultrasonido </a:t>
            </a:r>
            <a:r>
              <a:rPr lang="es-ES_tradnl" sz="3200" b="1" dirty="0">
                <a:solidFill>
                  <a:schemeClr val="bg1"/>
                </a:solidFill>
                <a:cs typeface="Calibri"/>
              </a:rPr>
              <a:t>de alta </a:t>
            </a:r>
            <a:r>
              <a:rPr lang="es-ES_tradnl" sz="3200" b="1" dirty="0" smtClean="0">
                <a:solidFill>
                  <a:schemeClr val="bg1"/>
                </a:solidFill>
                <a:cs typeface="Calibri"/>
              </a:rPr>
              <a:t>densidad                 </a:t>
            </a:r>
          </a:p>
          <a:p>
            <a:pPr lvl="2">
              <a:lnSpc>
                <a:spcPct val="90000"/>
              </a:lnSpc>
            </a:pPr>
            <a:r>
              <a:rPr lang="es-ES_tradnl" sz="3200" b="1" dirty="0">
                <a:solidFill>
                  <a:schemeClr val="bg1"/>
                </a:solidFill>
                <a:cs typeface="Calibri"/>
              </a:rPr>
              <a:t> </a:t>
            </a:r>
            <a:r>
              <a:rPr lang="es-ES_tradnl" sz="3200" b="1" dirty="0" smtClean="0">
                <a:solidFill>
                  <a:schemeClr val="bg1"/>
                </a:solidFill>
                <a:cs typeface="Calibri"/>
              </a:rPr>
              <a:t>         Inmunoterapia</a:t>
            </a:r>
            <a:endParaRPr lang="es-ES_tradnl" sz="3200" b="1" dirty="0">
              <a:solidFill>
                <a:schemeClr val="bg1"/>
              </a:solidFill>
              <a:cs typeface="Calibri"/>
            </a:endParaRPr>
          </a:p>
          <a:p>
            <a:pPr algn="ctr"/>
            <a:r>
              <a:rPr lang="es-ES_tradnl" sz="2800" b="1" dirty="0" smtClean="0">
                <a:solidFill>
                  <a:srgbClr val="FCC40D"/>
                </a:solidFill>
                <a:latin typeface="Gotham"/>
                <a:cs typeface="Gotham"/>
              </a:rPr>
              <a:t> </a:t>
            </a:r>
            <a:endParaRPr lang="es-ES_tradnl" sz="2800" dirty="0">
              <a:solidFill>
                <a:srgbClr val="FCC40D"/>
              </a:solidFill>
              <a:latin typeface="Gotham"/>
              <a:cs typeface="Gotham"/>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083807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179910"/>
            <a:ext cx="9144000" cy="1018299"/>
          </a:xfrm>
        </p:spPr>
        <p:txBody>
          <a:bodyPr/>
          <a:lstStyle/>
          <a:p>
            <a:r>
              <a:rPr lang="es-ES_tradnl" sz="4000" b="1" dirty="0" smtClean="0">
                <a:solidFill>
                  <a:srgbClr val="FCC40D"/>
                </a:solidFill>
              </a:rPr>
              <a:t>TRATAMIENTOS ESPECÍFICOS</a:t>
            </a:r>
            <a:r>
              <a:rPr lang="es-ES_tradnl" sz="4000" dirty="0" smtClean="0">
                <a:solidFill>
                  <a:srgbClr val="FCC40D"/>
                </a:solidFill>
              </a:rPr>
              <a:t/>
            </a:r>
            <a:br>
              <a:rPr lang="es-ES_tradnl" sz="4000" dirty="0" smtClean="0">
                <a:solidFill>
                  <a:srgbClr val="FCC40D"/>
                </a:solidFill>
              </a:rPr>
            </a:br>
            <a:endParaRPr lang="es-ES_tradnl" sz="4000" dirty="0">
              <a:solidFill>
                <a:srgbClr val="FCC40D"/>
              </a:solidFill>
              <a:cs typeface="Gotham Book"/>
            </a:endParaRPr>
          </a:p>
        </p:txBody>
      </p:sp>
      <p:sp>
        <p:nvSpPr>
          <p:cNvPr id="3" name="Marcador de contenido 2"/>
          <p:cNvSpPr>
            <a:spLocks noGrp="1"/>
          </p:cNvSpPr>
          <p:nvPr>
            <p:ph idx="1"/>
          </p:nvPr>
        </p:nvSpPr>
        <p:spPr>
          <a:xfrm>
            <a:off x="412063" y="2034530"/>
            <a:ext cx="8475786" cy="4305001"/>
          </a:xfrm>
        </p:spPr>
        <p:txBody>
          <a:bodyPr/>
          <a:lstStyle/>
          <a:p>
            <a:pPr lvl="0">
              <a:buBlip>
                <a:blip r:embed="rId3"/>
              </a:buBlip>
            </a:pPr>
            <a:r>
              <a:rPr lang="es-ES_tradnl" sz="1600" dirty="0" smtClean="0">
                <a:solidFill>
                  <a:schemeClr val="bg1">
                    <a:lumMod val="50000"/>
                  </a:schemeClr>
                </a:solidFill>
              </a:rPr>
              <a:t>Se </a:t>
            </a:r>
            <a:r>
              <a:rPr lang="es-ES_tradnl" sz="1600" dirty="0">
                <a:solidFill>
                  <a:schemeClr val="bg1">
                    <a:lumMod val="50000"/>
                  </a:schemeClr>
                </a:solidFill>
              </a:rPr>
              <a:t>utiliza en</a:t>
            </a:r>
            <a:r>
              <a:rPr lang="es-ES_tradnl" sz="1600" dirty="0" smtClean="0">
                <a:solidFill>
                  <a:schemeClr val="bg1">
                    <a:lumMod val="50000"/>
                  </a:schemeClr>
                </a:solidFill>
              </a:rPr>
              <a:t> </a:t>
            </a:r>
            <a:r>
              <a:rPr lang="es-ES_tradnl" sz="1600" b="1" dirty="0" smtClean="0">
                <a:solidFill>
                  <a:srgbClr val="64075D"/>
                </a:solidFill>
              </a:rPr>
              <a:t>tumores sólidos </a:t>
            </a:r>
            <a:r>
              <a:rPr lang="es-ES_tradnl" sz="1600" b="1" dirty="0">
                <a:solidFill>
                  <a:srgbClr val="64075D"/>
                </a:solidFill>
              </a:rPr>
              <a:t>en </a:t>
            </a:r>
            <a:r>
              <a:rPr lang="es-ES_tradnl" sz="1600" b="1" dirty="0" smtClean="0">
                <a:solidFill>
                  <a:srgbClr val="64075D"/>
                </a:solidFill>
              </a:rPr>
              <a:t>los </a:t>
            </a:r>
            <a:r>
              <a:rPr lang="es-ES_tradnl" sz="1600" b="1" dirty="0">
                <a:solidFill>
                  <a:srgbClr val="64075D"/>
                </a:solidFill>
              </a:rPr>
              <a:t>que no es posible</a:t>
            </a:r>
            <a:r>
              <a:rPr lang="es-ES_tradnl" sz="1600" b="1" dirty="0" smtClean="0">
                <a:solidFill>
                  <a:srgbClr val="64075D"/>
                </a:solidFill>
              </a:rPr>
              <a:t> un </a:t>
            </a:r>
            <a:r>
              <a:rPr lang="es-ES_tradnl" sz="1600" b="1" dirty="0">
                <a:solidFill>
                  <a:srgbClr val="64075D"/>
                </a:solidFill>
              </a:rPr>
              <a:t>tratamiento </a:t>
            </a:r>
            <a:r>
              <a:rPr lang="es-ES_tradnl" sz="1600" b="1" dirty="0" err="1">
                <a:solidFill>
                  <a:srgbClr val="64075D"/>
                </a:solidFill>
              </a:rPr>
              <a:t>locorregional</a:t>
            </a:r>
            <a:r>
              <a:rPr lang="es-ES_tradnl" sz="1600" b="1" dirty="0">
                <a:solidFill>
                  <a:srgbClr val="64075D"/>
                </a:solidFill>
              </a:rPr>
              <a:t> (</a:t>
            </a:r>
            <a:r>
              <a:rPr lang="es-ES_tradnl" sz="1600" b="1" dirty="0" err="1">
                <a:solidFill>
                  <a:srgbClr val="64075D"/>
                </a:solidFill>
              </a:rPr>
              <a:t>quirúrgico</a:t>
            </a:r>
            <a:r>
              <a:rPr lang="es-ES_tradnl" sz="1600" b="1" dirty="0">
                <a:solidFill>
                  <a:srgbClr val="64075D"/>
                </a:solidFill>
              </a:rPr>
              <a:t> o </a:t>
            </a:r>
            <a:r>
              <a:rPr lang="es-ES_tradnl" sz="1600" b="1" dirty="0" err="1">
                <a:solidFill>
                  <a:srgbClr val="64075D"/>
                </a:solidFill>
              </a:rPr>
              <a:t>radioterápico</a:t>
            </a:r>
            <a:r>
              <a:rPr lang="es-ES_tradnl" sz="1600" b="1" dirty="0">
                <a:solidFill>
                  <a:srgbClr val="64075D"/>
                </a:solidFill>
              </a:rPr>
              <a:t>) con </a:t>
            </a:r>
            <a:r>
              <a:rPr lang="es-ES_tradnl" sz="1600" b="1" dirty="0" smtClean="0">
                <a:solidFill>
                  <a:srgbClr val="64075D"/>
                </a:solidFill>
              </a:rPr>
              <a:t>intención curativo, </a:t>
            </a:r>
            <a:r>
              <a:rPr lang="es-ES_tradnl" sz="1600" b="1" dirty="0">
                <a:solidFill>
                  <a:srgbClr val="64075D"/>
                </a:solidFill>
              </a:rPr>
              <a:t>debido a</a:t>
            </a:r>
            <a:r>
              <a:rPr lang="es-ES_tradnl" sz="1600" b="1" dirty="0" smtClean="0">
                <a:solidFill>
                  <a:srgbClr val="64075D"/>
                </a:solidFill>
              </a:rPr>
              <a:t> enfermedad </a:t>
            </a:r>
            <a:r>
              <a:rPr lang="es-ES_tradnl" sz="1600" b="1" dirty="0" err="1" smtClean="0">
                <a:solidFill>
                  <a:srgbClr val="64075D"/>
                </a:solidFill>
              </a:rPr>
              <a:t>emuy</a:t>
            </a:r>
            <a:r>
              <a:rPr lang="es-ES_tradnl" sz="1600" b="1" dirty="0" smtClean="0">
                <a:solidFill>
                  <a:srgbClr val="64075D"/>
                </a:solidFill>
              </a:rPr>
              <a:t> </a:t>
            </a:r>
            <a:r>
              <a:rPr lang="es-ES_tradnl" sz="1600" b="1" dirty="0">
                <a:solidFill>
                  <a:srgbClr val="64075D"/>
                </a:solidFill>
              </a:rPr>
              <a:t>avanzada </a:t>
            </a:r>
            <a:r>
              <a:rPr lang="es-ES_tradnl" sz="1600" b="1" dirty="0" smtClean="0">
                <a:solidFill>
                  <a:srgbClr val="64075D"/>
                </a:solidFill>
              </a:rPr>
              <a:t>o presencia </a:t>
            </a:r>
            <a:r>
              <a:rPr lang="es-ES_tradnl" sz="1600" b="1" dirty="0">
                <a:solidFill>
                  <a:srgbClr val="64075D"/>
                </a:solidFill>
              </a:rPr>
              <a:t>de </a:t>
            </a:r>
            <a:r>
              <a:rPr lang="es-ES_tradnl" sz="1600" b="1" dirty="0" smtClean="0">
                <a:solidFill>
                  <a:srgbClr val="64075D"/>
                </a:solidFill>
              </a:rPr>
              <a:t>metástasis.</a:t>
            </a:r>
            <a:endParaRPr lang="es-ES_tradnl" sz="800" dirty="0">
              <a:solidFill>
                <a:schemeClr val="bg1">
                  <a:lumMod val="50000"/>
                </a:schemeClr>
              </a:solidFill>
              <a:cs typeface="Gotham Book"/>
            </a:endParaRPr>
          </a:p>
          <a:p>
            <a:pPr lvl="0">
              <a:buBlip>
                <a:blip r:embed="rId3"/>
              </a:buBlip>
            </a:pPr>
            <a:r>
              <a:rPr lang="es-ES_tradnl" sz="1600" dirty="0" smtClean="0">
                <a:solidFill>
                  <a:schemeClr val="bg1">
                    <a:lumMod val="50000"/>
                  </a:schemeClr>
                </a:solidFill>
                <a:cs typeface="Gotham Book"/>
              </a:rPr>
              <a:t>Objetivo: .- </a:t>
            </a:r>
            <a:r>
              <a:rPr lang="es-ES_tradnl" sz="1600" b="1" dirty="0" smtClean="0">
                <a:solidFill>
                  <a:srgbClr val="64075D"/>
                </a:solidFill>
              </a:rPr>
              <a:t>reducir el tamaño del tumor </a:t>
            </a:r>
            <a:r>
              <a:rPr lang="es-ES_tradnl" sz="1600" dirty="0" smtClean="0">
                <a:solidFill>
                  <a:srgbClr val="7F7F7F"/>
                </a:solidFill>
              </a:rPr>
              <a:t>para que mejoren los síntomas</a:t>
            </a:r>
            <a:r>
              <a:rPr lang="es-ES_tradnl" sz="1600" b="1" dirty="0" smtClean="0">
                <a:solidFill>
                  <a:srgbClr val="64075D"/>
                </a:solidFill>
              </a:rPr>
              <a:t>.</a:t>
            </a:r>
          </a:p>
          <a:p>
            <a:pPr lvl="0">
              <a:buNone/>
            </a:pPr>
            <a:r>
              <a:rPr lang="es-ES_tradnl" sz="1600" dirty="0" smtClean="0">
                <a:solidFill>
                  <a:schemeClr val="bg1">
                    <a:lumMod val="50000"/>
                  </a:schemeClr>
                </a:solidFill>
              </a:rPr>
              <a:t>                          - obtener un beneficio en cuanto a la </a:t>
            </a:r>
            <a:r>
              <a:rPr lang="es-ES_tradnl" sz="1600" b="1" dirty="0" smtClean="0">
                <a:solidFill>
                  <a:srgbClr val="64075D"/>
                </a:solidFill>
              </a:rPr>
              <a:t>supervivencia esperable</a:t>
            </a:r>
            <a:r>
              <a:rPr lang="es-ES_tradnl" sz="1600" b="1" dirty="0" smtClean="0">
                <a:solidFill>
                  <a:schemeClr val="bg1">
                    <a:lumMod val="50000"/>
                  </a:schemeClr>
                </a:solidFill>
              </a:rPr>
              <a:t>.</a:t>
            </a:r>
          </a:p>
          <a:p>
            <a:pPr lvl="0">
              <a:buNone/>
            </a:pPr>
            <a:r>
              <a:rPr lang="es-ES_tradnl" sz="1600" dirty="0" smtClean="0">
                <a:solidFill>
                  <a:schemeClr val="bg1">
                    <a:lumMod val="50000"/>
                  </a:schemeClr>
                </a:solidFill>
              </a:rPr>
              <a:t>                          - mejorar la </a:t>
            </a:r>
            <a:r>
              <a:rPr lang="es-ES_tradnl" sz="1600" b="1" dirty="0" smtClean="0">
                <a:solidFill>
                  <a:srgbClr val="64075D"/>
                </a:solidFill>
              </a:rPr>
              <a:t>calidad de vida.</a:t>
            </a:r>
          </a:p>
          <a:p>
            <a:pPr lvl="0">
              <a:buBlip>
                <a:blip r:embed="rId3"/>
              </a:buBlip>
            </a:pPr>
            <a:r>
              <a:rPr lang="es-ES_tradnl" sz="1600" dirty="0" smtClean="0">
                <a:solidFill>
                  <a:schemeClr val="bg1">
                    <a:lumMod val="50000"/>
                  </a:schemeClr>
                </a:solidFill>
              </a:rPr>
              <a:t>Esquema de tratamiento        </a:t>
            </a:r>
            <a:r>
              <a:rPr lang="es-ES_tradnl" sz="1600" b="1" dirty="0" smtClean="0">
                <a:solidFill>
                  <a:srgbClr val="64075D"/>
                </a:solidFill>
              </a:rPr>
              <a:t>depende de:  . tipo de dolor</a:t>
            </a:r>
          </a:p>
          <a:p>
            <a:pPr lvl="0">
              <a:buNone/>
            </a:pPr>
            <a:r>
              <a:rPr lang="es-ES_tradnl" sz="1600" b="1" dirty="0" smtClean="0">
                <a:solidFill>
                  <a:srgbClr val="64075D"/>
                </a:solidFill>
              </a:rPr>
              <a:t>                                                                                     . estado general del paciente</a:t>
            </a:r>
          </a:p>
          <a:p>
            <a:pPr lvl="0">
              <a:buNone/>
            </a:pPr>
            <a:r>
              <a:rPr lang="es-ES_tradnl" sz="1600" b="1" dirty="0" smtClean="0">
                <a:solidFill>
                  <a:srgbClr val="64075D"/>
                </a:solidFill>
              </a:rPr>
              <a:t>                                                                                     . sensibilidad a los diferentes fármacos.</a:t>
            </a:r>
          </a:p>
          <a:p>
            <a:pPr lvl="0">
              <a:buBlip>
                <a:blip r:embed="rId3"/>
              </a:buBlip>
            </a:pPr>
            <a:r>
              <a:rPr lang="es-ES_tradnl" sz="1600" dirty="0" smtClean="0">
                <a:solidFill>
                  <a:schemeClr val="bg1">
                    <a:lumMod val="50000"/>
                  </a:schemeClr>
                </a:solidFill>
              </a:rPr>
              <a:t>Duración </a:t>
            </a:r>
            <a:r>
              <a:rPr lang="es-ES_tradnl" sz="1600" dirty="0">
                <a:solidFill>
                  <a:schemeClr val="bg1">
                    <a:lumMod val="50000"/>
                  </a:schemeClr>
                </a:solidFill>
              </a:rPr>
              <a:t>del </a:t>
            </a:r>
            <a:r>
              <a:rPr lang="es-ES_tradnl" sz="1600" dirty="0" smtClean="0">
                <a:solidFill>
                  <a:schemeClr val="bg1">
                    <a:lumMod val="50000"/>
                  </a:schemeClr>
                </a:solidFill>
              </a:rPr>
              <a:t>tratamiento:  no </a:t>
            </a:r>
            <a:r>
              <a:rPr lang="es-ES_tradnl" sz="1600" dirty="0">
                <a:solidFill>
                  <a:schemeClr val="bg1">
                    <a:lumMod val="50000"/>
                  </a:schemeClr>
                </a:solidFill>
              </a:rPr>
              <a:t>está </a:t>
            </a:r>
            <a:r>
              <a:rPr lang="es-ES_tradnl" sz="1600" dirty="0" smtClean="0">
                <a:solidFill>
                  <a:schemeClr val="bg1">
                    <a:lumMod val="50000"/>
                  </a:schemeClr>
                </a:solidFill>
              </a:rPr>
              <a:t>claramente establecido        </a:t>
            </a:r>
            <a:r>
              <a:rPr lang="es-ES_tradnl" sz="1600" b="1" dirty="0" smtClean="0">
                <a:solidFill>
                  <a:srgbClr val="64075D"/>
                </a:solidFill>
              </a:rPr>
              <a:t>se podrá́ </a:t>
            </a:r>
            <a:r>
              <a:rPr lang="es-ES_tradnl" sz="1600" b="1" dirty="0">
                <a:solidFill>
                  <a:srgbClr val="64075D"/>
                </a:solidFill>
              </a:rPr>
              <a:t>mantener en el caso que no exista una toxicidad inaceptable o que exista </a:t>
            </a:r>
            <a:r>
              <a:rPr lang="es-ES_tradnl" sz="1600" b="1" dirty="0" smtClean="0">
                <a:solidFill>
                  <a:srgbClr val="64075D"/>
                </a:solidFill>
              </a:rPr>
              <a:t>progresión. </a:t>
            </a:r>
            <a:endParaRPr lang="es-ES_tradnl" sz="1600" b="1" dirty="0">
              <a:solidFill>
                <a:srgbClr val="64075D"/>
              </a:solidFill>
            </a:endParaRPr>
          </a:p>
          <a:p>
            <a:pPr>
              <a:buFont typeface="Wingdings" charset="2"/>
              <a:buChar char="v"/>
            </a:pPr>
            <a:endParaRPr lang="es-ES_tradnl" sz="1600" dirty="0" smtClean="0">
              <a:solidFill>
                <a:schemeClr val="bg1">
                  <a:lumMod val="50000"/>
                </a:schemeClr>
              </a:solidFill>
            </a:endParaRPr>
          </a:p>
          <a:p>
            <a:pPr>
              <a:buFont typeface="Wingdings" charset="2"/>
              <a:buChar char="v"/>
            </a:pPr>
            <a:endParaRPr lang="es-ES_tradnl" sz="1600" dirty="0" smtClean="0">
              <a:solidFill>
                <a:schemeClr val="bg1">
                  <a:lumMod val="50000"/>
                </a:schemeClr>
              </a:solidFill>
              <a:cs typeface="Gotham Book"/>
            </a:endParaRPr>
          </a:p>
          <a:p>
            <a:pPr marL="0" indent="0">
              <a:buNone/>
            </a:pPr>
            <a:endParaRPr lang="es-ES_tradnl" sz="800" dirty="0" smtClean="0">
              <a:solidFill>
                <a:schemeClr val="bg1">
                  <a:lumMod val="50000"/>
                </a:schemeClr>
              </a:solidFill>
              <a:cs typeface="Gotham Book"/>
            </a:endParaRPr>
          </a:p>
          <a:p>
            <a:pPr marL="0" indent="0">
              <a:buNone/>
            </a:pPr>
            <a:endParaRPr lang="es-ES_tradnl" sz="1600" baseline="30000" dirty="0">
              <a:solidFill>
                <a:prstClr val="white">
                  <a:lumMod val="50000"/>
                </a:prstClr>
              </a:solidFill>
              <a:cs typeface="Gotham Book"/>
            </a:endParaRPr>
          </a:p>
          <a:p>
            <a:pPr marL="0" indent="0">
              <a:buNone/>
            </a:pPr>
            <a:endParaRPr lang="es-ES_tradnl" sz="1600" dirty="0">
              <a:solidFill>
                <a:srgbClr val="7F7F7F"/>
              </a:solidFill>
              <a:cs typeface="Gotham Book"/>
            </a:endParaRPr>
          </a:p>
        </p:txBody>
      </p:sp>
      <p:sp>
        <p:nvSpPr>
          <p:cNvPr id="4" name="Rectángulo 3"/>
          <p:cNvSpPr/>
          <p:nvPr/>
        </p:nvSpPr>
        <p:spPr>
          <a:xfrm>
            <a:off x="412063" y="1359257"/>
            <a:ext cx="6695751" cy="523220"/>
          </a:xfrm>
          <a:prstGeom prst="rect">
            <a:avLst/>
          </a:prstGeom>
        </p:spPr>
        <p:txBody>
          <a:bodyPr wrap="square">
            <a:spAutoFit/>
          </a:bodyPr>
          <a:lstStyle/>
          <a:p>
            <a:r>
              <a:rPr lang="es-ES_tradnl" sz="2800" b="1" dirty="0" smtClean="0">
                <a:solidFill>
                  <a:srgbClr val="FCC40D"/>
                </a:solidFill>
              </a:rPr>
              <a:t>QUIMIOTERAPIA PALIATIVA </a:t>
            </a:r>
            <a:endParaRPr lang="es-ES_tradnl" sz="2800" b="1" dirty="0">
              <a:solidFill>
                <a:srgbClr val="FCC40D"/>
              </a:solidFill>
            </a:endParaRPr>
          </a:p>
        </p:txBody>
      </p:sp>
      <p:cxnSp>
        <p:nvCxnSpPr>
          <p:cNvPr id="6" name="Conector recto de flecha 5"/>
          <p:cNvCxnSpPr/>
          <p:nvPr/>
        </p:nvCxnSpPr>
        <p:spPr>
          <a:xfrm>
            <a:off x="2937018" y="3912531"/>
            <a:ext cx="246956" cy="1588"/>
          </a:xfrm>
          <a:prstGeom prst="straightConnector1">
            <a:avLst/>
          </a:prstGeom>
          <a:ln>
            <a:solidFill>
              <a:srgbClr val="64075D"/>
            </a:solidFill>
            <a:tailEnd type="arrow"/>
          </a:ln>
        </p:spPr>
        <p:style>
          <a:lnRef idx="2">
            <a:schemeClr val="accent1"/>
          </a:lnRef>
          <a:fillRef idx="0">
            <a:schemeClr val="accent1"/>
          </a:fillRef>
          <a:effectRef idx="1">
            <a:schemeClr val="accent1"/>
          </a:effectRef>
          <a:fontRef idx="minor">
            <a:schemeClr val="tx1"/>
          </a:fontRef>
        </p:style>
      </p:cxnSp>
      <p:cxnSp>
        <p:nvCxnSpPr>
          <p:cNvPr id="8" name="Conector recto de flecha 7"/>
          <p:cNvCxnSpPr/>
          <p:nvPr/>
        </p:nvCxnSpPr>
        <p:spPr>
          <a:xfrm>
            <a:off x="5653537" y="4769578"/>
            <a:ext cx="246956" cy="1588"/>
          </a:xfrm>
          <a:prstGeom prst="straightConnector1">
            <a:avLst/>
          </a:prstGeom>
          <a:ln>
            <a:solidFill>
              <a:srgbClr val="64075D"/>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9845460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2040957"/>
            <a:ext cx="8229600" cy="4305001"/>
          </a:xfrm>
        </p:spPr>
        <p:txBody>
          <a:bodyPr/>
          <a:lstStyle/>
          <a:p>
            <a:pPr lvl="0">
              <a:buBlip>
                <a:blip r:embed="rId3"/>
              </a:buBlip>
            </a:pPr>
            <a:r>
              <a:rPr lang="es-ES_tradnl" sz="1600" dirty="0" smtClean="0">
                <a:solidFill>
                  <a:schemeClr val="bg1">
                    <a:lumMod val="50000"/>
                  </a:schemeClr>
                </a:solidFill>
              </a:rPr>
              <a:t>Utilizado en</a:t>
            </a:r>
            <a:r>
              <a:rPr lang="es-ES_tradnl" sz="1600" b="1" dirty="0" smtClean="0">
                <a:solidFill>
                  <a:srgbClr val="64075D"/>
                </a:solidFill>
              </a:rPr>
              <a:t> </a:t>
            </a:r>
            <a:r>
              <a:rPr lang="es-ES_tradnl" sz="1600" b="1" dirty="0">
                <a:solidFill>
                  <a:srgbClr val="64075D"/>
                </a:solidFill>
              </a:rPr>
              <a:t>cuidados paliativos. </a:t>
            </a:r>
          </a:p>
          <a:p>
            <a:pPr lvl="0">
              <a:buBlip>
                <a:blip r:embed="rId3"/>
              </a:buBlip>
            </a:pPr>
            <a:r>
              <a:rPr lang="es-ES_tradnl" sz="1600" b="1" dirty="0" smtClean="0">
                <a:solidFill>
                  <a:srgbClr val="64075D"/>
                </a:solidFill>
              </a:rPr>
              <a:t>Indicaciones</a:t>
            </a:r>
            <a:r>
              <a:rPr lang="es-ES_tradnl" sz="1600" dirty="0" smtClean="0">
                <a:solidFill>
                  <a:schemeClr val="bg1">
                    <a:lumMod val="50000"/>
                  </a:schemeClr>
                </a:solidFill>
              </a:rPr>
              <a:t>: tumores </a:t>
            </a:r>
            <a:r>
              <a:rPr lang="es-ES_tradnl" sz="1600" dirty="0" err="1" smtClean="0">
                <a:solidFill>
                  <a:schemeClr val="bg1">
                    <a:lumMod val="50000"/>
                  </a:schemeClr>
                </a:solidFill>
              </a:rPr>
              <a:t>hormonosensibles</a:t>
            </a:r>
            <a:r>
              <a:rPr lang="es-ES_tradnl" sz="1600" dirty="0">
                <a:solidFill>
                  <a:schemeClr val="bg1">
                    <a:lumMod val="50000"/>
                  </a:schemeClr>
                </a:solidFill>
              </a:rPr>
              <a:t>,</a:t>
            </a:r>
            <a:r>
              <a:rPr lang="es-ES_tradnl" sz="1600" dirty="0" smtClean="0">
                <a:solidFill>
                  <a:schemeClr val="bg1">
                    <a:lumMod val="50000"/>
                  </a:schemeClr>
                </a:solidFill>
              </a:rPr>
              <a:t>  (mama </a:t>
            </a:r>
            <a:r>
              <a:rPr lang="es-ES_tradnl" sz="1600" dirty="0">
                <a:solidFill>
                  <a:schemeClr val="bg1">
                    <a:lumMod val="50000"/>
                  </a:schemeClr>
                </a:solidFill>
              </a:rPr>
              <a:t>o</a:t>
            </a:r>
            <a:r>
              <a:rPr lang="es-ES_tradnl" sz="1600" dirty="0" smtClean="0">
                <a:solidFill>
                  <a:schemeClr val="bg1">
                    <a:lumMod val="50000"/>
                  </a:schemeClr>
                </a:solidFill>
              </a:rPr>
              <a:t> próstata) y </a:t>
            </a:r>
            <a:r>
              <a:rPr lang="es-ES_tradnl" sz="1600" dirty="0">
                <a:solidFill>
                  <a:schemeClr val="bg1">
                    <a:lumMod val="50000"/>
                  </a:schemeClr>
                </a:solidFill>
              </a:rPr>
              <a:t>tratamiento de los </a:t>
            </a:r>
            <a:r>
              <a:rPr lang="es-ES_tradnl" sz="1600" dirty="0" smtClean="0">
                <a:solidFill>
                  <a:schemeClr val="bg1">
                    <a:lumMod val="50000"/>
                  </a:schemeClr>
                </a:solidFill>
              </a:rPr>
              <a:t>síntomas</a:t>
            </a:r>
          </a:p>
          <a:p>
            <a:pPr lvl="0">
              <a:buNone/>
            </a:pPr>
            <a:r>
              <a:rPr lang="es-ES_tradnl" sz="1600" dirty="0" smtClean="0">
                <a:solidFill>
                  <a:schemeClr val="bg1">
                    <a:lumMod val="50000"/>
                  </a:schemeClr>
                </a:solidFill>
              </a:rPr>
              <a:t>                                 </a:t>
            </a:r>
            <a:r>
              <a:rPr lang="es-ES_tradnl" sz="1600" dirty="0">
                <a:solidFill>
                  <a:schemeClr val="bg1">
                    <a:lumMod val="50000"/>
                  </a:schemeClr>
                </a:solidFill>
              </a:rPr>
              <a:t>que responden bien al tratamiento </a:t>
            </a:r>
            <a:r>
              <a:rPr lang="es-ES_tradnl" sz="1600" dirty="0" smtClean="0">
                <a:solidFill>
                  <a:schemeClr val="bg1">
                    <a:lumMod val="50000"/>
                  </a:schemeClr>
                </a:solidFill>
              </a:rPr>
              <a:t>hormonal.</a:t>
            </a:r>
          </a:p>
          <a:p>
            <a:pPr lvl="0">
              <a:buBlip>
                <a:blip r:embed="rId3"/>
              </a:buBlip>
            </a:pPr>
            <a:r>
              <a:rPr lang="es-ES_tradnl" sz="1600" b="1" dirty="0" smtClean="0">
                <a:solidFill>
                  <a:srgbClr val="64075D"/>
                </a:solidFill>
              </a:rPr>
              <a:t>Acción selectiva: </a:t>
            </a:r>
            <a:r>
              <a:rPr lang="es-ES_tradnl" sz="1600" dirty="0">
                <a:solidFill>
                  <a:schemeClr val="bg1">
                    <a:lumMod val="50000"/>
                  </a:schemeClr>
                </a:solidFill>
              </a:rPr>
              <a:t>detiene el crecimiento tumoral mediante el bloqueo de los receptores hormonales </a:t>
            </a:r>
            <a:r>
              <a:rPr lang="es-ES_tradnl" sz="1600" dirty="0" smtClean="0">
                <a:solidFill>
                  <a:schemeClr val="bg1">
                    <a:lumMod val="50000"/>
                  </a:schemeClr>
                </a:solidFill>
              </a:rPr>
              <a:t>específicos </a:t>
            </a:r>
            <a:r>
              <a:rPr lang="es-ES_tradnl" sz="1600" dirty="0">
                <a:solidFill>
                  <a:schemeClr val="bg1">
                    <a:lumMod val="50000"/>
                  </a:schemeClr>
                </a:solidFill>
              </a:rPr>
              <a:t>o </a:t>
            </a:r>
            <a:r>
              <a:rPr lang="es-ES_tradnl" sz="1600" dirty="0" smtClean="0">
                <a:solidFill>
                  <a:schemeClr val="bg1">
                    <a:lumMod val="50000"/>
                  </a:schemeClr>
                </a:solidFill>
              </a:rPr>
              <a:t>de </a:t>
            </a:r>
            <a:r>
              <a:rPr lang="es-ES_tradnl" sz="1600" dirty="0">
                <a:solidFill>
                  <a:schemeClr val="bg1">
                    <a:lumMod val="50000"/>
                  </a:schemeClr>
                </a:solidFill>
              </a:rPr>
              <a:t>factores de crecimiento</a:t>
            </a:r>
            <a:r>
              <a:rPr lang="es-ES_tradnl" sz="1600" dirty="0" smtClean="0">
                <a:solidFill>
                  <a:schemeClr val="bg1">
                    <a:lumMod val="50000"/>
                  </a:schemeClr>
                </a:solidFill>
              </a:rPr>
              <a:t> de la célula tumoral</a:t>
            </a:r>
            <a:r>
              <a:rPr lang="es-ES_tradnl" sz="1600" dirty="0">
                <a:solidFill>
                  <a:schemeClr val="bg1">
                    <a:lumMod val="50000"/>
                  </a:schemeClr>
                </a:solidFill>
              </a:rPr>
              <a:t>. </a:t>
            </a:r>
          </a:p>
          <a:p>
            <a:pPr lvl="0">
              <a:buBlip>
                <a:blip r:embed="rId3"/>
              </a:buBlip>
            </a:pPr>
            <a:r>
              <a:rPr lang="es-ES_tradnl" sz="1600" b="1" dirty="0" smtClean="0">
                <a:solidFill>
                  <a:srgbClr val="64075D"/>
                </a:solidFill>
              </a:rPr>
              <a:t>Singularmente </a:t>
            </a:r>
            <a:r>
              <a:rPr lang="es-ES_tradnl" sz="1600" b="1" dirty="0">
                <a:solidFill>
                  <a:srgbClr val="64075D"/>
                </a:solidFill>
              </a:rPr>
              <a:t>eficaz </a:t>
            </a:r>
            <a:r>
              <a:rPr lang="es-ES_tradnl" sz="1600" b="1" dirty="0" smtClean="0">
                <a:solidFill>
                  <a:srgbClr val="64075D"/>
                </a:solidFill>
              </a:rPr>
              <a:t>en tumores </a:t>
            </a:r>
            <a:r>
              <a:rPr lang="es-ES_tradnl" sz="1600" b="1" dirty="0">
                <a:solidFill>
                  <a:srgbClr val="64075D"/>
                </a:solidFill>
              </a:rPr>
              <a:t>de mama, </a:t>
            </a:r>
            <a:r>
              <a:rPr lang="es-ES_tradnl" sz="1600" b="1" dirty="0" smtClean="0">
                <a:solidFill>
                  <a:srgbClr val="64075D"/>
                </a:solidFill>
              </a:rPr>
              <a:t>próstata, </a:t>
            </a:r>
            <a:r>
              <a:rPr lang="es-ES_tradnl" sz="1600" b="1" dirty="0">
                <a:solidFill>
                  <a:srgbClr val="64075D"/>
                </a:solidFill>
              </a:rPr>
              <a:t>neuroendocrinos u </a:t>
            </a:r>
            <a:r>
              <a:rPr lang="es-ES_tradnl" sz="1600" b="1" dirty="0" smtClean="0">
                <a:solidFill>
                  <a:srgbClr val="64075D"/>
                </a:solidFill>
              </a:rPr>
              <a:t>ovario</a:t>
            </a:r>
            <a:r>
              <a:rPr lang="es-ES_tradnl" sz="1600" b="1" dirty="0" smtClean="0">
                <a:solidFill>
                  <a:schemeClr val="bg1">
                    <a:lumMod val="50000"/>
                  </a:schemeClr>
                </a:solidFill>
              </a:rPr>
              <a:t>: </a:t>
            </a:r>
            <a:r>
              <a:rPr lang="es-ES_tradnl" sz="1600" dirty="0" smtClean="0">
                <a:solidFill>
                  <a:schemeClr val="bg1">
                    <a:lumMod val="50000"/>
                  </a:schemeClr>
                </a:solidFill>
              </a:rPr>
              <a:t> </a:t>
            </a:r>
            <a:r>
              <a:rPr lang="es-ES_tradnl" sz="1600" dirty="0">
                <a:solidFill>
                  <a:schemeClr val="bg1">
                    <a:lumMod val="50000"/>
                  </a:schemeClr>
                </a:solidFill>
              </a:rPr>
              <a:t>tasas de respuesta muy elevadas y aumento del </a:t>
            </a:r>
            <a:r>
              <a:rPr lang="es-ES_tradnl" sz="1600" dirty="0" smtClean="0">
                <a:solidFill>
                  <a:schemeClr val="bg1">
                    <a:lumMod val="50000"/>
                  </a:schemeClr>
                </a:solidFill>
              </a:rPr>
              <a:t>tiempo </a:t>
            </a:r>
            <a:r>
              <a:rPr lang="es-ES_tradnl" sz="1600" dirty="0">
                <a:solidFill>
                  <a:schemeClr val="bg1">
                    <a:lumMod val="50000"/>
                  </a:schemeClr>
                </a:solidFill>
              </a:rPr>
              <a:t>libre de </a:t>
            </a:r>
            <a:r>
              <a:rPr lang="es-ES_tradnl" sz="1600" dirty="0" smtClean="0">
                <a:solidFill>
                  <a:schemeClr val="bg1">
                    <a:lumMod val="50000"/>
                  </a:schemeClr>
                </a:solidFill>
              </a:rPr>
              <a:t>progresión </a:t>
            </a:r>
            <a:r>
              <a:rPr lang="es-ES_tradnl" sz="1600" dirty="0">
                <a:solidFill>
                  <a:schemeClr val="bg1">
                    <a:lumMod val="50000"/>
                  </a:schemeClr>
                </a:solidFill>
              </a:rPr>
              <a:t>y </a:t>
            </a:r>
            <a:r>
              <a:rPr lang="es-ES_tradnl" sz="1600" dirty="0" smtClean="0">
                <a:solidFill>
                  <a:schemeClr val="bg1">
                    <a:lumMod val="50000"/>
                  </a:schemeClr>
                </a:solidFill>
              </a:rPr>
              <a:t>de </a:t>
            </a:r>
            <a:r>
              <a:rPr lang="es-ES_tradnl" sz="1600" dirty="0">
                <a:solidFill>
                  <a:schemeClr val="bg1">
                    <a:lumMod val="50000"/>
                  </a:schemeClr>
                </a:solidFill>
              </a:rPr>
              <a:t>supervivencia </a:t>
            </a:r>
            <a:r>
              <a:rPr lang="es-ES_tradnl" sz="1600" dirty="0" smtClean="0">
                <a:solidFill>
                  <a:schemeClr val="bg1">
                    <a:lumMod val="50000"/>
                  </a:schemeClr>
                </a:solidFill>
              </a:rPr>
              <a:t>global.</a:t>
            </a:r>
          </a:p>
          <a:p>
            <a:pPr lvl="0">
              <a:buBlip>
                <a:blip r:embed="rId3"/>
              </a:buBlip>
            </a:pPr>
            <a:r>
              <a:rPr lang="es-ES_tradnl" sz="1600" b="1" dirty="0" smtClean="0">
                <a:solidFill>
                  <a:srgbClr val="64075D"/>
                </a:solidFill>
              </a:rPr>
              <a:t>Los </a:t>
            </a:r>
            <a:r>
              <a:rPr lang="es-ES_tradnl" sz="1600" b="1" dirty="0">
                <a:solidFill>
                  <a:srgbClr val="64075D"/>
                </a:solidFill>
              </a:rPr>
              <a:t>corticoides se emplean como adyuvantes para el control de </a:t>
            </a:r>
            <a:r>
              <a:rPr lang="es-ES_tradnl" sz="1600" b="1" dirty="0" smtClean="0">
                <a:solidFill>
                  <a:srgbClr val="64075D"/>
                </a:solidFill>
              </a:rPr>
              <a:t>síntomas</a:t>
            </a:r>
            <a:r>
              <a:rPr lang="es-ES_tradnl" sz="1600" dirty="0" smtClean="0">
                <a:solidFill>
                  <a:schemeClr val="bg1">
                    <a:lumMod val="50000"/>
                  </a:schemeClr>
                </a:solidFill>
              </a:rPr>
              <a:t>. </a:t>
            </a:r>
            <a:endParaRPr lang="es-ES_tradnl" sz="1600" dirty="0">
              <a:solidFill>
                <a:schemeClr val="bg1">
                  <a:lumMod val="50000"/>
                </a:schemeClr>
              </a:solidFill>
            </a:endParaRPr>
          </a:p>
          <a:p>
            <a:pPr lvl="0">
              <a:buBlip>
                <a:blip r:embed="rId3"/>
              </a:buBlip>
            </a:pPr>
            <a:r>
              <a:rPr lang="es-ES_tradnl" sz="1600" dirty="0" smtClean="0">
                <a:solidFill>
                  <a:schemeClr val="bg1">
                    <a:lumMod val="50000"/>
                  </a:schemeClr>
                </a:solidFill>
              </a:rPr>
              <a:t>Esquema de tratamiento dependen </a:t>
            </a:r>
            <a:r>
              <a:rPr lang="es-ES_tradnl" sz="1600" dirty="0">
                <a:solidFill>
                  <a:schemeClr val="bg1">
                    <a:lumMod val="50000"/>
                  </a:schemeClr>
                </a:solidFill>
              </a:rPr>
              <a:t>de:</a:t>
            </a:r>
            <a:r>
              <a:rPr lang="es-ES_tradnl" sz="1600" dirty="0" smtClean="0">
                <a:solidFill>
                  <a:schemeClr val="bg1">
                    <a:lumMod val="50000"/>
                  </a:schemeClr>
                </a:solidFill>
              </a:rPr>
              <a:t> </a:t>
            </a:r>
            <a:r>
              <a:rPr lang="es-ES_tradnl" sz="1600" b="1" dirty="0" smtClean="0">
                <a:solidFill>
                  <a:srgbClr val="64075D"/>
                </a:solidFill>
              </a:rPr>
              <a:t>. estado </a:t>
            </a:r>
            <a:r>
              <a:rPr lang="es-ES_tradnl" sz="1600" b="1" dirty="0">
                <a:solidFill>
                  <a:srgbClr val="64075D"/>
                </a:solidFill>
              </a:rPr>
              <a:t>general del paciente</a:t>
            </a:r>
            <a:r>
              <a:rPr lang="es-ES_tradnl" sz="1600" b="1" dirty="0" smtClean="0">
                <a:solidFill>
                  <a:srgbClr val="64075D"/>
                </a:solidFill>
              </a:rPr>
              <a:t> </a:t>
            </a:r>
          </a:p>
          <a:p>
            <a:pPr lvl="0">
              <a:buNone/>
            </a:pPr>
            <a:r>
              <a:rPr lang="es-ES_tradnl" sz="1600" b="1" dirty="0" smtClean="0">
                <a:solidFill>
                  <a:srgbClr val="64075D"/>
                </a:solidFill>
              </a:rPr>
              <a:t>                                                                               . tipo </a:t>
            </a:r>
            <a:r>
              <a:rPr lang="es-ES_tradnl" sz="1600" b="1" dirty="0">
                <a:solidFill>
                  <a:srgbClr val="64075D"/>
                </a:solidFill>
              </a:rPr>
              <a:t>de </a:t>
            </a:r>
            <a:r>
              <a:rPr lang="es-ES_tradnl" sz="1600" b="1" dirty="0" smtClean="0">
                <a:solidFill>
                  <a:srgbClr val="64075D"/>
                </a:solidFill>
              </a:rPr>
              <a:t>tumor</a:t>
            </a:r>
          </a:p>
          <a:p>
            <a:pPr lvl="0">
              <a:buNone/>
            </a:pPr>
            <a:r>
              <a:rPr lang="es-ES_tradnl" sz="1600" b="1" dirty="0" smtClean="0">
                <a:solidFill>
                  <a:srgbClr val="64075D"/>
                </a:solidFill>
              </a:rPr>
              <a:t>                 Se busca siempre </a:t>
            </a:r>
            <a:r>
              <a:rPr lang="es-ES_tradnl" sz="1600" b="1" dirty="0">
                <a:solidFill>
                  <a:srgbClr val="64075D"/>
                </a:solidFill>
              </a:rPr>
              <a:t>la </a:t>
            </a:r>
            <a:r>
              <a:rPr lang="es-ES_tradnl" sz="1600" b="1" dirty="0" smtClean="0">
                <a:solidFill>
                  <a:srgbClr val="64075D"/>
                </a:solidFill>
              </a:rPr>
              <a:t>máxima </a:t>
            </a:r>
            <a:r>
              <a:rPr lang="es-ES_tradnl" sz="1600" b="1" dirty="0">
                <a:solidFill>
                  <a:srgbClr val="64075D"/>
                </a:solidFill>
              </a:rPr>
              <a:t>respuesta </a:t>
            </a:r>
            <a:r>
              <a:rPr lang="es-ES_tradnl" sz="1600" b="1" dirty="0" smtClean="0">
                <a:solidFill>
                  <a:srgbClr val="64075D"/>
                </a:solidFill>
              </a:rPr>
              <a:t>tumoral </a:t>
            </a:r>
            <a:r>
              <a:rPr lang="es-ES_tradnl" sz="1600" b="1" dirty="0">
                <a:solidFill>
                  <a:srgbClr val="64075D"/>
                </a:solidFill>
              </a:rPr>
              <a:t>con la </a:t>
            </a:r>
            <a:r>
              <a:rPr lang="es-ES_tradnl" sz="1600" b="1" dirty="0" smtClean="0">
                <a:solidFill>
                  <a:srgbClr val="64075D"/>
                </a:solidFill>
              </a:rPr>
              <a:t>mínima </a:t>
            </a:r>
            <a:r>
              <a:rPr lang="es-ES_tradnl" sz="1600" b="1" dirty="0">
                <a:solidFill>
                  <a:srgbClr val="64075D"/>
                </a:solidFill>
              </a:rPr>
              <a:t>toxicidad. </a:t>
            </a:r>
          </a:p>
          <a:p>
            <a:endParaRPr lang="es-ES_tradnl" sz="1600" dirty="0">
              <a:solidFill>
                <a:schemeClr val="bg1">
                  <a:lumMod val="50000"/>
                </a:schemeClr>
              </a:solidFill>
            </a:endParaRPr>
          </a:p>
          <a:p>
            <a:endParaRPr lang="es-ES_tradnl" sz="1600" dirty="0">
              <a:solidFill>
                <a:schemeClr val="bg1">
                  <a:lumMod val="50000"/>
                </a:schemeClr>
              </a:solidFill>
            </a:endParaRPr>
          </a:p>
          <a:p>
            <a:endParaRPr lang="es-ES_tradnl" sz="1600" dirty="0">
              <a:solidFill>
                <a:schemeClr val="bg1">
                  <a:lumMod val="50000"/>
                </a:schemeClr>
              </a:solidFill>
            </a:endParaRPr>
          </a:p>
          <a:p>
            <a:endParaRPr lang="es-ES_tradnl" sz="1600" dirty="0">
              <a:solidFill>
                <a:schemeClr val="bg1">
                  <a:lumMod val="50000"/>
                </a:schemeClr>
              </a:solidFill>
            </a:endParaRPr>
          </a:p>
        </p:txBody>
      </p:sp>
      <p:sp>
        <p:nvSpPr>
          <p:cNvPr id="4" name="Rectángulo 3"/>
          <p:cNvSpPr/>
          <p:nvPr/>
        </p:nvSpPr>
        <p:spPr>
          <a:xfrm>
            <a:off x="457200" y="1285197"/>
            <a:ext cx="7159985" cy="523220"/>
          </a:xfrm>
          <a:prstGeom prst="rect">
            <a:avLst/>
          </a:prstGeom>
        </p:spPr>
        <p:txBody>
          <a:bodyPr wrap="square">
            <a:spAutoFit/>
          </a:bodyPr>
          <a:lstStyle/>
          <a:p>
            <a:r>
              <a:rPr lang="es-ES_tradnl" sz="2800" b="1" dirty="0">
                <a:solidFill>
                  <a:srgbClr val="FFCC00"/>
                </a:solidFill>
              </a:rPr>
              <a:t>HORMONOTERAPIA PALIATIVA </a:t>
            </a:r>
            <a:endParaRPr lang="es-ES_tradnl" sz="2800" dirty="0"/>
          </a:p>
        </p:txBody>
      </p:sp>
      <p:sp>
        <p:nvSpPr>
          <p:cNvPr id="7" name="Título 1"/>
          <p:cNvSpPr txBox="1">
            <a:spLocks/>
          </p:cNvSpPr>
          <p:nvPr/>
        </p:nvSpPr>
        <p:spPr>
          <a:xfrm>
            <a:off x="0" y="34358"/>
            <a:ext cx="9144000" cy="1018299"/>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130000"/>
              </a:lnSpc>
            </a:pPr>
            <a:r>
              <a:rPr lang="es-ES_tradnl" sz="4000" b="1" dirty="0">
                <a:solidFill>
                  <a:srgbClr val="FCC40D"/>
                </a:solidFill>
              </a:rPr>
              <a:t>TRATAMIENTOS ESPECÍFICOS</a:t>
            </a:r>
            <a:endParaRPr lang="es-ES_tradnl" sz="4000" b="1" dirty="0">
              <a:solidFill>
                <a:srgbClr val="FCC40D"/>
              </a:solidFill>
              <a:latin typeface="Calibri"/>
              <a:cs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7462028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0636" y="2040957"/>
            <a:ext cx="8229600" cy="4305001"/>
          </a:xfrm>
        </p:spPr>
        <p:txBody>
          <a:bodyPr/>
          <a:lstStyle/>
          <a:p>
            <a:pPr lvl="0">
              <a:buBlip>
                <a:blip r:embed="rId3"/>
              </a:buBlip>
            </a:pPr>
            <a:r>
              <a:rPr lang="es-ES_tradnl" sz="1600" dirty="0" smtClean="0">
                <a:solidFill>
                  <a:schemeClr val="bg1">
                    <a:lumMod val="50000"/>
                  </a:schemeClr>
                </a:solidFill>
              </a:rPr>
              <a:t>Indicado en </a:t>
            </a:r>
            <a:r>
              <a:rPr lang="es-ES_tradnl" sz="1600" b="1" dirty="0" smtClean="0">
                <a:solidFill>
                  <a:srgbClr val="64075D"/>
                </a:solidFill>
              </a:rPr>
              <a:t>tratamiento </a:t>
            </a:r>
            <a:r>
              <a:rPr lang="es-ES_tradnl" sz="1600" b="1" dirty="0">
                <a:solidFill>
                  <a:srgbClr val="64075D"/>
                </a:solidFill>
              </a:rPr>
              <a:t>paliativo del dolor en muchos tumores </a:t>
            </a:r>
            <a:r>
              <a:rPr lang="es-ES_tradnl" sz="1600" dirty="0" smtClean="0">
                <a:solidFill>
                  <a:schemeClr val="bg1">
                    <a:lumMod val="50000"/>
                  </a:schemeClr>
                </a:solidFill>
              </a:rPr>
              <a:t>y </a:t>
            </a:r>
            <a:r>
              <a:rPr lang="es-ES_tradnl" sz="1600" dirty="0">
                <a:solidFill>
                  <a:schemeClr val="bg1">
                    <a:lumMod val="50000"/>
                  </a:schemeClr>
                </a:solidFill>
              </a:rPr>
              <a:t>complicaciones generadas por los mismos </a:t>
            </a:r>
            <a:r>
              <a:rPr lang="es-ES_tradnl" sz="1600" dirty="0" smtClean="0">
                <a:solidFill>
                  <a:schemeClr val="bg1">
                    <a:lumMod val="50000"/>
                  </a:schemeClr>
                </a:solidFill>
              </a:rPr>
              <a:t>(</a:t>
            </a:r>
            <a:r>
              <a:rPr lang="es-ES_tradnl" sz="1600" dirty="0">
                <a:solidFill>
                  <a:schemeClr val="bg1">
                    <a:lumMod val="50000"/>
                  </a:schemeClr>
                </a:solidFill>
              </a:rPr>
              <a:t>sangrado, </a:t>
            </a:r>
            <a:r>
              <a:rPr lang="es-ES_tradnl" sz="1600" dirty="0" err="1" smtClean="0">
                <a:solidFill>
                  <a:schemeClr val="bg1">
                    <a:lumMod val="50000"/>
                  </a:schemeClr>
                </a:solidFill>
              </a:rPr>
              <a:t>obstrucción</a:t>
            </a:r>
            <a:r>
              <a:rPr lang="es-ES_tradnl" sz="1600" dirty="0" smtClean="0">
                <a:solidFill>
                  <a:schemeClr val="bg1">
                    <a:lumMod val="50000"/>
                  </a:schemeClr>
                </a:solidFill>
              </a:rPr>
              <a:t> </a:t>
            </a:r>
            <a:r>
              <a:rPr lang="es-ES_tradnl" sz="1600" dirty="0">
                <a:solidFill>
                  <a:schemeClr val="bg1">
                    <a:lumMod val="50000"/>
                  </a:schemeClr>
                </a:solidFill>
              </a:rPr>
              <a:t>de </a:t>
            </a:r>
            <a:r>
              <a:rPr lang="es-ES_tradnl" sz="1600" dirty="0" err="1">
                <a:solidFill>
                  <a:schemeClr val="bg1">
                    <a:lumMod val="50000"/>
                  </a:schemeClr>
                </a:solidFill>
              </a:rPr>
              <a:t>órganos</a:t>
            </a:r>
            <a:r>
              <a:rPr lang="es-ES_tradnl" sz="1600" dirty="0">
                <a:solidFill>
                  <a:schemeClr val="bg1">
                    <a:lumMod val="50000"/>
                  </a:schemeClr>
                </a:solidFill>
              </a:rPr>
              <a:t>, </a:t>
            </a:r>
            <a:r>
              <a:rPr lang="es-ES_tradnl" sz="1600" dirty="0" smtClean="0">
                <a:solidFill>
                  <a:schemeClr val="bg1">
                    <a:lumMod val="50000"/>
                  </a:schemeClr>
                </a:solidFill>
              </a:rPr>
              <a:t>disnea </a:t>
            </a:r>
            <a:r>
              <a:rPr lang="es-ES_tradnl" sz="1600" dirty="0">
                <a:solidFill>
                  <a:schemeClr val="bg1">
                    <a:lumMod val="50000"/>
                  </a:schemeClr>
                </a:solidFill>
              </a:rPr>
              <a:t>y el </a:t>
            </a:r>
            <a:r>
              <a:rPr lang="es-ES_tradnl" sz="1600" dirty="0" smtClean="0">
                <a:solidFill>
                  <a:schemeClr val="bg1">
                    <a:lumMod val="50000"/>
                  </a:schemeClr>
                </a:solidFill>
              </a:rPr>
              <a:t>síndrome </a:t>
            </a:r>
            <a:r>
              <a:rPr lang="es-ES_tradnl" sz="1600" dirty="0">
                <a:solidFill>
                  <a:schemeClr val="bg1">
                    <a:lumMod val="50000"/>
                  </a:schemeClr>
                </a:solidFill>
              </a:rPr>
              <a:t>de vena </a:t>
            </a:r>
            <a:r>
              <a:rPr lang="es-ES_tradnl" sz="1600" dirty="0" smtClean="0">
                <a:solidFill>
                  <a:schemeClr val="bg1">
                    <a:lumMod val="50000"/>
                  </a:schemeClr>
                </a:solidFill>
              </a:rPr>
              <a:t>cava).</a:t>
            </a:r>
          </a:p>
          <a:p>
            <a:pPr lvl="0">
              <a:buNone/>
            </a:pPr>
            <a:endParaRPr lang="es-ES_tradnl" sz="800" dirty="0" smtClean="0">
              <a:solidFill>
                <a:schemeClr val="bg1">
                  <a:lumMod val="50000"/>
                </a:schemeClr>
              </a:solidFill>
            </a:endParaRPr>
          </a:p>
          <a:p>
            <a:pPr lvl="0">
              <a:buBlip>
                <a:blip r:embed="rId3"/>
              </a:buBlip>
            </a:pPr>
            <a:r>
              <a:rPr lang="es-ES_tradnl" sz="1600" b="1" dirty="0" smtClean="0">
                <a:solidFill>
                  <a:srgbClr val="64075D"/>
                </a:solidFill>
              </a:rPr>
              <a:t>Efecto </a:t>
            </a:r>
            <a:r>
              <a:rPr lang="es-ES_tradnl" sz="1600" b="1" dirty="0" err="1" smtClean="0">
                <a:solidFill>
                  <a:srgbClr val="64075D"/>
                </a:solidFill>
              </a:rPr>
              <a:t>antiálgico</a:t>
            </a:r>
            <a:r>
              <a:rPr lang="es-ES_tradnl" sz="1600" b="1" dirty="0" smtClean="0">
                <a:solidFill>
                  <a:schemeClr val="bg1">
                    <a:lumMod val="50000"/>
                  </a:schemeClr>
                </a:solidFill>
              </a:rPr>
              <a:t> </a:t>
            </a:r>
            <a:r>
              <a:rPr lang="es-ES_tradnl" sz="1600" dirty="0" smtClean="0">
                <a:solidFill>
                  <a:schemeClr val="bg1">
                    <a:lumMod val="50000"/>
                  </a:schemeClr>
                </a:solidFill>
              </a:rPr>
              <a:t>se basa en </a:t>
            </a:r>
            <a:r>
              <a:rPr lang="es-ES_tradnl" sz="1600" b="1" dirty="0" smtClean="0">
                <a:solidFill>
                  <a:schemeClr val="bg1">
                    <a:lumMod val="50000"/>
                  </a:schemeClr>
                </a:solidFill>
              </a:rPr>
              <a:t>: </a:t>
            </a:r>
            <a:r>
              <a:rPr lang="es-ES_tradnl" sz="1600" dirty="0" smtClean="0">
                <a:solidFill>
                  <a:schemeClr val="bg1">
                    <a:lumMod val="50000"/>
                  </a:schemeClr>
                </a:solidFill>
              </a:rPr>
              <a:t> eliminación </a:t>
            </a:r>
            <a:r>
              <a:rPr lang="es-ES_tradnl" sz="1600" dirty="0">
                <a:solidFill>
                  <a:schemeClr val="bg1">
                    <a:lumMod val="50000"/>
                  </a:schemeClr>
                </a:solidFill>
              </a:rPr>
              <a:t>de </a:t>
            </a:r>
            <a:r>
              <a:rPr lang="es-ES_tradnl" sz="1600" dirty="0" smtClean="0">
                <a:solidFill>
                  <a:schemeClr val="bg1">
                    <a:lumMod val="50000"/>
                  </a:schemeClr>
                </a:solidFill>
              </a:rPr>
              <a:t>células </a:t>
            </a:r>
            <a:r>
              <a:rPr lang="es-ES_tradnl" sz="1600" dirty="0">
                <a:solidFill>
                  <a:schemeClr val="bg1">
                    <a:lumMod val="50000"/>
                  </a:schemeClr>
                </a:solidFill>
              </a:rPr>
              <a:t>tumorales,</a:t>
            </a:r>
            <a:r>
              <a:rPr lang="es-ES_tradnl" sz="1600" dirty="0" smtClean="0">
                <a:solidFill>
                  <a:schemeClr val="bg1">
                    <a:lumMod val="50000"/>
                  </a:schemeClr>
                </a:solidFill>
              </a:rPr>
              <a:t> reducción </a:t>
            </a:r>
            <a:r>
              <a:rPr lang="es-ES_tradnl" sz="1600" dirty="0">
                <a:solidFill>
                  <a:schemeClr val="bg1">
                    <a:lumMod val="50000"/>
                  </a:schemeClr>
                </a:solidFill>
              </a:rPr>
              <a:t>de la </a:t>
            </a:r>
            <a:r>
              <a:rPr lang="es-ES_tradnl" sz="1600" dirty="0" smtClean="0">
                <a:solidFill>
                  <a:schemeClr val="bg1">
                    <a:lumMod val="50000"/>
                  </a:schemeClr>
                </a:solidFill>
              </a:rPr>
              <a:t>presión tumoral -compresión </a:t>
            </a:r>
            <a:r>
              <a:rPr lang="es-ES_tradnl" sz="1600" dirty="0">
                <a:solidFill>
                  <a:schemeClr val="bg1">
                    <a:lumMod val="50000"/>
                  </a:schemeClr>
                </a:solidFill>
              </a:rPr>
              <a:t>sobre estructuras nerviosas y de </a:t>
            </a:r>
            <a:r>
              <a:rPr lang="es-ES_tradnl" sz="1600" dirty="0" smtClean="0">
                <a:solidFill>
                  <a:schemeClr val="bg1">
                    <a:lumMod val="50000"/>
                  </a:schemeClr>
                </a:solidFill>
              </a:rPr>
              <a:t>periostio-, control </a:t>
            </a:r>
            <a:r>
              <a:rPr lang="es-ES_tradnl" sz="1600" dirty="0">
                <a:solidFill>
                  <a:schemeClr val="bg1">
                    <a:lumMod val="50000"/>
                  </a:schemeClr>
                </a:solidFill>
              </a:rPr>
              <a:t>de la </a:t>
            </a:r>
            <a:r>
              <a:rPr lang="es-ES_tradnl" sz="1600" dirty="0" smtClean="0">
                <a:solidFill>
                  <a:schemeClr val="bg1">
                    <a:lumMod val="50000"/>
                  </a:schemeClr>
                </a:solidFill>
              </a:rPr>
              <a:t>secreción </a:t>
            </a:r>
            <a:r>
              <a:rPr lang="es-ES_tradnl" sz="1600" dirty="0">
                <a:solidFill>
                  <a:schemeClr val="bg1">
                    <a:lumMod val="50000"/>
                  </a:schemeClr>
                </a:solidFill>
              </a:rPr>
              <a:t>de mediadores de la </a:t>
            </a:r>
            <a:r>
              <a:rPr lang="es-ES_tradnl" sz="1600" dirty="0" smtClean="0">
                <a:solidFill>
                  <a:schemeClr val="bg1">
                    <a:lumMod val="50000"/>
                  </a:schemeClr>
                </a:solidFill>
              </a:rPr>
              <a:t>inflamación </a:t>
            </a:r>
            <a:r>
              <a:rPr lang="es-ES_tradnl" sz="1600" dirty="0">
                <a:solidFill>
                  <a:schemeClr val="bg1">
                    <a:lumMod val="50000"/>
                  </a:schemeClr>
                </a:solidFill>
              </a:rPr>
              <a:t>y</a:t>
            </a:r>
            <a:r>
              <a:rPr lang="es-ES_tradnl" sz="1600" dirty="0" smtClean="0">
                <a:solidFill>
                  <a:schemeClr val="bg1">
                    <a:lumMod val="50000"/>
                  </a:schemeClr>
                </a:solidFill>
              </a:rPr>
              <a:t>  disminución </a:t>
            </a:r>
            <a:r>
              <a:rPr lang="es-ES_tradnl" sz="1600" dirty="0">
                <a:solidFill>
                  <a:schemeClr val="bg1">
                    <a:lumMod val="50000"/>
                  </a:schemeClr>
                </a:solidFill>
              </a:rPr>
              <a:t>de la incidencia de </a:t>
            </a:r>
            <a:r>
              <a:rPr lang="es-ES_tradnl" sz="1600" dirty="0" err="1" smtClean="0">
                <a:solidFill>
                  <a:schemeClr val="bg1">
                    <a:lumMod val="50000"/>
                  </a:schemeClr>
                </a:solidFill>
              </a:rPr>
              <a:t>microfacturas</a:t>
            </a:r>
            <a:r>
              <a:rPr lang="es-ES_tradnl" sz="1600" dirty="0" smtClean="0">
                <a:solidFill>
                  <a:schemeClr val="bg1">
                    <a:lumMod val="50000"/>
                  </a:schemeClr>
                </a:solidFill>
              </a:rPr>
              <a:t>.</a:t>
            </a:r>
          </a:p>
          <a:p>
            <a:pPr lvl="0">
              <a:buNone/>
            </a:pPr>
            <a:endParaRPr lang="es-ES_tradnl" sz="800" dirty="0" smtClean="0">
              <a:solidFill>
                <a:schemeClr val="bg1">
                  <a:lumMod val="50000"/>
                </a:schemeClr>
              </a:solidFill>
            </a:endParaRPr>
          </a:p>
          <a:p>
            <a:pPr lvl="0">
              <a:buBlip>
                <a:blip r:embed="rId3"/>
              </a:buBlip>
            </a:pPr>
            <a:r>
              <a:rPr lang="es-ES_tradnl" sz="1600" dirty="0" smtClean="0">
                <a:solidFill>
                  <a:schemeClr val="bg1">
                    <a:lumMod val="50000"/>
                  </a:schemeClr>
                </a:solidFill>
              </a:rPr>
              <a:t>Especialmente eficaz: </a:t>
            </a:r>
            <a:r>
              <a:rPr lang="es-ES_tradnl" sz="1600" b="1" dirty="0" smtClean="0">
                <a:solidFill>
                  <a:srgbClr val="64075D"/>
                </a:solidFill>
              </a:rPr>
              <a:t>metástasis óseas </a:t>
            </a:r>
            <a:r>
              <a:rPr lang="es-ES_tradnl" sz="1600" dirty="0" smtClean="0">
                <a:solidFill>
                  <a:schemeClr val="tx1">
                    <a:lumMod val="50000"/>
                    <a:lumOff val="50000"/>
                  </a:schemeClr>
                </a:solidFill>
              </a:rPr>
              <a:t>(prevención de la aparición de fracturas patológicas, compresión medular o </a:t>
            </a:r>
            <a:r>
              <a:rPr lang="es-ES_tradnl" sz="1600" dirty="0" smtClean="0">
                <a:solidFill>
                  <a:srgbClr val="7F7F7F"/>
                </a:solidFill>
              </a:rPr>
              <a:t>radicular) </a:t>
            </a:r>
            <a:r>
              <a:rPr lang="es-ES_tradnl" sz="1600" b="1" dirty="0" smtClean="0">
                <a:solidFill>
                  <a:srgbClr val="64075D"/>
                </a:solidFill>
              </a:rPr>
              <a:t>y metástasis cerebrales</a:t>
            </a:r>
            <a:r>
              <a:rPr lang="es-ES_tradnl" sz="1600" dirty="0" smtClean="0">
                <a:solidFill>
                  <a:schemeClr val="bg1">
                    <a:lumMod val="50000"/>
                  </a:schemeClr>
                </a:solidFill>
              </a:rPr>
              <a:t> (disminución la sintomatología neurológica asociada).</a:t>
            </a:r>
          </a:p>
          <a:p>
            <a:pPr lvl="0">
              <a:buNone/>
            </a:pPr>
            <a:endParaRPr lang="es-ES_tradnl" sz="800" dirty="0" smtClean="0">
              <a:solidFill>
                <a:schemeClr val="bg1">
                  <a:lumMod val="50000"/>
                </a:schemeClr>
              </a:solidFill>
            </a:endParaRPr>
          </a:p>
          <a:p>
            <a:pPr lvl="0">
              <a:buBlip>
                <a:blip r:embed="rId3"/>
              </a:buBlip>
            </a:pPr>
            <a:r>
              <a:rPr lang="es-ES_tradnl" sz="1600" dirty="0" smtClean="0">
                <a:solidFill>
                  <a:schemeClr val="bg1">
                    <a:lumMod val="50000"/>
                  </a:schemeClr>
                </a:solidFill>
              </a:rPr>
              <a:t> </a:t>
            </a:r>
            <a:r>
              <a:rPr lang="es-ES_tradnl" sz="1600" dirty="0" smtClean="0">
                <a:solidFill>
                  <a:schemeClr val="tx1">
                    <a:lumMod val="50000"/>
                    <a:lumOff val="50000"/>
                  </a:schemeClr>
                </a:solidFill>
              </a:rPr>
              <a:t>Esquema de tratamiento: </a:t>
            </a:r>
            <a:r>
              <a:rPr lang="es-ES_tradnl" sz="1600" b="1" dirty="0" smtClean="0">
                <a:solidFill>
                  <a:srgbClr val="64075D"/>
                </a:solidFill>
              </a:rPr>
              <a:t>pautas cortas de 1 sola sesión de 8G</a:t>
            </a:r>
            <a:r>
              <a:rPr lang="es-ES_tradnl" sz="1600" dirty="0" smtClean="0">
                <a:solidFill>
                  <a:schemeClr val="bg1">
                    <a:lumMod val="50000"/>
                  </a:schemeClr>
                </a:solidFill>
              </a:rPr>
              <a:t>.</a:t>
            </a:r>
          </a:p>
          <a:p>
            <a:pPr lvl="1">
              <a:buFont typeface="Arial"/>
              <a:buChar char="•"/>
            </a:pPr>
            <a:r>
              <a:rPr lang="es-ES_tradnl" sz="1600" b="1" dirty="0" smtClean="0">
                <a:solidFill>
                  <a:srgbClr val="64075D"/>
                </a:solidFill>
              </a:rPr>
              <a:t>Misma seguridad y eficacia que las pautas largas, </a:t>
            </a:r>
            <a:r>
              <a:rPr lang="es-ES_tradnl" sz="1600" dirty="0" smtClean="0">
                <a:solidFill>
                  <a:schemeClr val="bg1">
                    <a:lumMod val="50000"/>
                  </a:schemeClr>
                </a:solidFill>
              </a:rPr>
              <a:t>(5 </a:t>
            </a:r>
            <a:r>
              <a:rPr lang="es-ES_tradnl" sz="1600" dirty="0" err="1" smtClean="0">
                <a:solidFill>
                  <a:schemeClr val="bg1">
                    <a:lumMod val="50000"/>
                  </a:schemeClr>
                </a:solidFill>
              </a:rPr>
              <a:t>ó</a:t>
            </a:r>
            <a:r>
              <a:rPr lang="es-ES_tradnl" sz="1600" dirty="0" smtClean="0">
                <a:solidFill>
                  <a:schemeClr val="bg1">
                    <a:lumMod val="50000"/>
                  </a:schemeClr>
                </a:solidFill>
              </a:rPr>
              <a:t> 10 sesiones de 3-4Gy). </a:t>
            </a:r>
          </a:p>
          <a:p>
            <a:pPr lvl="1">
              <a:buFont typeface="Arial"/>
              <a:buChar char="•"/>
            </a:pPr>
            <a:r>
              <a:rPr lang="es-ES_tradnl" sz="1600" b="1" dirty="0" smtClean="0">
                <a:solidFill>
                  <a:srgbClr val="64075D"/>
                </a:solidFill>
              </a:rPr>
              <a:t>Mayor comodidad para el paciente.</a:t>
            </a:r>
          </a:p>
          <a:p>
            <a:pPr lvl="1">
              <a:buFont typeface="Arial"/>
              <a:buChar char="•"/>
            </a:pPr>
            <a:r>
              <a:rPr lang="es-ES_tradnl" sz="1600" b="1" dirty="0" smtClean="0">
                <a:solidFill>
                  <a:srgbClr val="64075D"/>
                </a:solidFill>
              </a:rPr>
              <a:t>Más coste-efectivas.</a:t>
            </a:r>
          </a:p>
          <a:p>
            <a:pPr lvl="1">
              <a:buFont typeface="Arial"/>
              <a:buChar char="•"/>
            </a:pPr>
            <a:r>
              <a:rPr lang="es-ES_tradnl" sz="1600" b="1" dirty="0" smtClean="0">
                <a:solidFill>
                  <a:srgbClr val="64075D"/>
                </a:solidFill>
              </a:rPr>
              <a:t>Permiten </a:t>
            </a:r>
            <a:r>
              <a:rPr lang="es-ES_tradnl" sz="1600" b="1" dirty="0" err="1" smtClean="0">
                <a:solidFill>
                  <a:srgbClr val="64075D"/>
                </a:solidFill>
              </a:rPr>
              <a:t>reirradiación</a:t>
            </a:r>
            <a:r>
              <a:rPr lang="es-ES_tradnl" sz="1600" dirty="0" smtClean="0">
                <a:solidFill>
                  <a:schemeClr val="bg1">
                    <a:lumMod val="50000"/>
                  </a:schemeClr>
                </a:solidFill>
              </a:rPr>
              <a:t> si reaparece dolor.</a:t>
            </a:r>
          </a:p>
          <a:p>
            <a:pPr>
              <a:buNone/>
            </a:pPr>
            <a:endParaRPr lang="es-ES_tradnl" sz="1600" dirty="0" smtClean="0"/>
          </a:p>
          <a:p>
            <a:endParaRPr lang="es-ES_tradnl" sz="1600" dirty="0"/>
          </a:p>
          <a:p>
            <a:endParaRPr lang="es-ES_tradnl" sz="1600" dirty="0">
              <a:solidFill>
                <a:schemeClr val="bg1">
                  <a:lumMod val="50000"/>
                </a:schemeClr>
              </a:solidFill>
            </a:endParaRPr>
          </a:p>
          <a:p>
            <a:endParaRPr lang="es-ES_tradnl" sz="1600" dirty="0">
              <a:solidFill>
                <a:schemeClr val="bg1">
                  <a:lumMod val="50000"/>
                </a:schemeClr>
              </a:solidFill>
            </a:endParaRPr>
          </a:p>
          <a:p>
            <a:endParaRPr lang="es-ES_tradnl" sz="1600" dirty="0">
              <a:solidFill>
                <a:schemeClr val="bg1">
                  <a:lumMod val="50000"/>
                </a:schemeClr>
              </a:solidFill>
            </a:endParaRPr>
          </a:p>
          <a:p>
            <a:endParaRPr lang="es-ES_tradnl" sz="1600" dirty="0">
              <a:solidFill>
                <a:schemeClr val="bg1">
                  <a:lumMod val="50000"/>
                </a:schemeClr>
              </a:solidFill>
            </a:endParaRPr>
          </a:p>
        </p:txBody>
      </p:sp>
      <p:sp>
        <p:nvSpPr>
          <p:cNvPr id="4" name="Rectángulo 3"/>
          <p:cNvSpPr/>
          <p:nvPr/>
        </p:nvSpPr>
        <p:spPr>
          <a:xfrm>
            <a:off x="450636" y="1351194"/>
            <a:ext cx="7159985" cy="523220"/>
          </a:xfrm>
          <a:prstGeom prst="rect">
            <a:avLst/>
          </a:prstGeom>
        </p:spPr>
        <p:txBody>
          <a:bodyPr wrap="square">
            <a:spAutoFit/>
          </a:bodyPr>
          <a:lstStyle/>
          <a:p>
            <a:r>
              <a:rPr lang="es-ES_tradnl" sz="2800" b="1" dirty="0" smtClean="0">
                <a:solidFill>
                  <a:srgbClr val="FFCC00"/>
                </a:solidFill>
              </a:rPr>
              <a:t>RADIOTERAPIA </a:t>
            </a:r>
            <a:endParaRPr lang="es-ES_tradnl" sz="2800" dirty="0"/>
          </a:p>
        </p:txBody>
      </p:sp>
      <p:sp>
        <p:nvSpPr>
          <p:cNvPr id="7" name="Título 1"/>
          <p:cNvSpPr txBox="1">
            <a:spLocks/>
          </p:cNvSpPr>
          <p:nvPr/>
        </p:nvSpPr>
        <p:spPr>
          <a:xfrm>
            <a:off x="0" y="34358"/>
            <a:ext cx="9144000" cy="1018299"/>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130000"/>
              </a:lnSpc>
            </a:pPr>
            <a:r>
              <a:rPr lang="es-ES_tradnl" sz="4000" b="1" dirty="0">
                <a:solidFill>
                  <a:srgbClr val="FCC40D"/>
                </a:solidFill>
              </a:rPr>
              <a:t>TRATAMIENTOS ESPECÍFICOS</a:t>
            </a:r>
            <a:endParaRPr lang="es-ES_tradnl" sz="4000" b="1" dirty="0">
              <a:solidFill>
                <a:srgbClr val="FCC40D"/>
              </a:solidFill>
              <a:latin typeface="Calibri"/>
              <a:cs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73285134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Título 1"/>
          <p:cNvSpPr txBox="1">
            <a:spLocks/>
          </p:cNvSpPr>
          <p:nvPr/>
        </p:nvSpPr>
        <p:spPr>
          <a:xfrm>
            <a:off x="0" y="34358"/>
            <a:ext cx="9144000" cy="1018299"/>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130000"/>
              </a:lnSpc>
            </a:pPr>
            <a:r>
              <a:rPr lang="es-ES_tradnl" sz="4000" b="1" dirty="0">
                <a:solidFill>
                  <a:srgbClr val="FCC40D"/>
                </a:solidFill>
              </a:rPr>
              <a:t>TRATAMIENTOS ESPECÍFICOS</a:t>
            </a:r>
            <a:endParaRPr lang="es-ES_tradnl" sz="4000" b="1" dirty="0">
              <a:solidFill>
                <a:srgbClr val="FCC40D"/>
              </a:solidFill>
              <a:latin typeface="Calibri"/>
              <a:cs typeface="Calibri"/>
            </a:endParaRPr>
          </a:p>
        </p:txBody>
      </p:sp>
      <p:pic>
        <p:nvPicPr>
          <p:cNvPr id="5" name="Imagen 4"/>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1965184" y="2634876"/>
            <a:ext cx="4905131" cy="2792874"/>
          </a:xfrm>
          <a:prstGeom prst="rect">
            <a:avLst/>
          </a:prstGeom>
        </p:spPr>
      </p:pic>
      <p:sp>
        <p:nvSpPr>
          <p:cNvPr id="6" name="Rectángulo 5"/>
          <p:cNvSpPr/>
          <p:nvPr/>
        </p:nvSpPr>
        <p:spPr>
          <a:xfrm>
            <a:off x="553721" y="5421791"/>
            <a:ext cx="7983416" cy="584776"/>
          </a:xfrm>
          <a:prstGeom prst="rect">
            <a:avLst/>
          </a:prstGeom>
        </p:spPr>
        <p:txBody>
          <a:bodyPr wrap="square">
            <a:spAutoFit/>
          </a:bodyPr>
          <a:lstStyle/>
          <a:p>
            <a:pPr marL="342900" lvl="0" indent="-342900">
              <a:spcBef>
                <a:spcPct val="20000"/>
              </a:spcBef>
              <a:buBlip>
                <a:blip r:embed="rId4"/>
              </a:buBlip>
            </a:pPr>
            <a:r>
              <a:rPr lang="es-ES_tradnl" sz="1600" dirty="0" smtClean="0">
                <a:solidFill>
                  <a:schemeClr val="bg1">
                    <a:lumMod val="50000"/>
                  </a:schemeClr>
                </a:solidFill>
              </a:rPr>
              <a:t>En general utilizamos el </a:t>
            </a:r>
            <a:r>
              <a:rPr lang="es-ES_tradnl" sz="1600" b="1" dirty="0" smtClean="0">
                <a:solidFill>
                  <a:srgbClr val="64075D"/>
                </a:solidFill>
              </a:rPr>
              <a:t>menor número de sesiones de irradiación</a:t>
            </a:r>
            <a:r>
              <a:rPr lang="es-ES_tradnl" sz="1600" dirty="0" smtClean="0">
                <a:solidFill>
                  <a:schemeClr val="bg1">
                    <a:lumMod val="50000"/>
                  </a:schemeClr>
                </a:solidFill>
              </a:rPr>
              <a:t> posible </a:t>
            </a:r>
            <a:r>
              <a:rPr lang="es-ES_tradnl" sz="1600" b="1" dirty="0" smtClean="0">
                <a:solidFill>
                  <a:srgbClr val="64075D"/>
                </a:solidFill>
              </a:rPr>
              <a:t>con la dosis más baja efectiva</a:t>
            </a:r>
            <a:r>
              <a:rPr lang="es-ES_tradnl" sz="1600" dirty="0" smtClean="0">
                <a:solidFill>
                  <a:schemeClr val="bg1">
                    <a:lumMod val="50000"/>
                  </a:schemeClr>
                </a:solidFill>
              </a:rPr>
              <a:t>, mejor en la calidad de vida de los pacientes. </a:t>
            </a:r>
            <a:endParaRPr lang="es-ES_tradnl" dirty="0">
              <a:solidFill>
                <a:schemeClr val="bg1">
                  <a:lumMod val="50000"/>
                </a:schemeClr>
              </a:solidFill>
            </a:endParaRPr>
          </a:p>
        </p:txBody>
      </p:sp>
      <p:sp>
        <p:nvSpPr>
          <p:cNvPr id="8" name="Rectángulo 7"/>
          <p:cNvSpPr/>
          <p:nvPr/>
        </p:nvSpPr>
        <p:spPr>
          <a:xfrm>
            <a:off x="1965184" y="2296322"/>
            <a:ext cx="5762891" cy="338554"/>
          </a:xfrm>
          <a:prstGeom prst="rect">
            <a:avLst/>
          </a:prstGeom>
        </p:spPr>
        <p:txBody>
          <a:bodyPr wrap="square">
            <a:spAutoFit/>
          </a:bodyPr>
          <a:lstStyle/>
          <a:p>
            <a:r>
              <a:rPr lang="es-ES_tradnl" sz="1600" b="1" dirty="0" err="1" smtClean="0">
                <a:solidFill>
                  <a:srgbClr val="64075D"/>
                </a:solidFill>
              </a:rPr>
              <a:t>Clasificación</a:t>
            </a:r>
            <a:r>
              <a:rPr lang="es-ES_tradnl" sz="1600" b="1" dirty="0" smtClean="0">
                <a:solidFill>
                  <a:srgbClr val="64075D"/>
                </a:solidFill>
              </a:rPr>
              <a:t> </a:t>
            </a:r>
            <a:r>
              <a:rPr lang="es-ES_tradnl" sz="1600" b="1" dirty="0">
                <a:solidFill>
                  <a:srgbClr val="64075D"/>
                </a:solidFill>
              </a:rPr>
              <a:t>tumoral de acuerdo al tipo </a:t>
            </a:r>
            <a:r>
              <a:rPr lang="es-ES_tradnl" sz="1600" b="1" dirty="0" smtClean="0">
                <a:solidFill>
                  <a:srgbClr val="64075D"/>
                </a:solidFill>
              </a:rPr>
              <a:t>histológico</a:t>
            </a:r>
            <a:r>
              <a:rPr lang="es-ES_tradnl" sz="800" dirty="0" smtClean="0">
                <a:solidFill>
                  <a:srgbClr val="565654"/>
                </a:solidFill>
                <a:latin typeface="Gotham" charset="0"/>
              </a:rPr>
              <a:t>. </a:t>
            </a:r>
            <a:endParaRPr lang="es-ES_tradnl" dirty="0"/>
          </a:p>
        </p:txBody>
      </p:sp>
      <p:sp>
        <p:nvSpPr>
          <p:cNvPr id="9" name="Rectángulo 8"/>
          <p:cNvSpPr/>
          <p:nvPr/>
        </p:nvSpPr>
        <p:spPr>
          <a:xfrm>
            <a:off x="553721" y="1224347"/>
            <a:ext cx="7983416" cy="1077218"/>
          </a:xfrm>
          <a:prstGeom prst="rect">
            <a:avLst/>
          </a:prstGeom>
        </p:spPr>
        <p:txBody>
          <a:bodyPr wrap="square">
            <a:spAutoFit/>
          </a:bodyPr>
          <a:lstStyle/>
          <a:p>
            <a:pPr lvl="0">
              <a:buBlip>
                <a:blip r:embed="rId4"/>
              </a:buBlip>
            </a:pPr>
            <a:r>
              <a:rPr lang="es-ES_tradnl" sz="1600" dirty="0" smtClean="0">
                <a:solidFill>
                  <a:schemeClr val="bg1">
                    <a:lumMod val="50000"/>
                  </a:schemeClr>
                </a:solidFill>
              </a:rPr>
              <a:t>  </a:t>
            </a:r>
            <a:r>
              <a:rPr lang="es-ES_tradnl" sz="1600" b="1" dirty="0" smtClean="0">
                <a:solidFill>
                  <a:srgbClr val="64075D"/>
                </a:solidFill>
              </a:rPr>
              <a:t>Tipo histológico: </a:t>
            </a:r>
            <a:r>
              <a:rPr lang="es-ES_tradnl" sz="1600" dirty="0" smtClean="0">
                <a:solidFill>
                  <a:schemeClr val="bg1">
                    <a:lumMod val="50000"/>
                  </a:schemeClr>
                </a:solidFill>
              </a:rPr>
              <a:t>los tumores responden mejor o peor al tratamiento con irradiaciones</a:t>
            </a:r>
          </a:p>
          <a:p>
            <a:r>
              <a:rPr lang="es-ES_tradnl" sz="1600" dirty="0" smtClean="0">
                <a:solidFill>
                  <a:schemeClr val="bg1">
                    <a:lumMod val="50000"/>
                  </a:schemeClr>
                </a:solidFill>
              </a:rPr>
              <a:t>          </a:t>
            </a:r>
            <a:r>
              <a:rPr lang="es-ES_tradnl" sz="1600" b="1" dirty="0" smtClean="0">
                <a:solidFill>
                  <a:srgbClr val="64075D"/>
                </a:solidFill>
              </a:rPr>
              <a:t>tumores </a:t>
            </a:r>
            <a:r>
              <a:rPr lang="es-ES_tradnl" sz="1600" b="1" dirty="0" err="1" smtClean="0">
                <a:solidFill>
                  <a:srgbClr val="64075D"/>
                </a:solidFill>
              </a:rPr>
              <a:t>radiosensibles</a:t>
            </a:r>
            <a:r>
              <a:rPr lang="es-ES_tradnl" sz="1600" b="1" dirty="0" smtClean="0">
                <a:solidFill>
                  <a:srgbClr val="64075D"/>
                </a:solidFill>
              </a:rPr>
              <a:t> o tumores </a:t>
            </a:r>
            <a:r>
              <a:rPr lang="es-ES_tradnl" sz="1600" b="1" dirty="0" err="1" smtClean="0">
                <a:solidFill>
                  <a:srgbClr val="64075D"/>
                </a:solidFill>
              </a:rPr>
              <a:t>radiorresistentes</a:t>
            </a:r>
            <a:r>
              <a:rPr lang="es-ES_tradnl" sz="1600" b="1" dirty="0" smtClean="0">
                <a:solidFill>
                  <a:srgbClr val="64075D"/>
                </a:solidFill>
              </a:rPr>
              <a:t> y este hecho condiciona la dosis</a:t>
            </a:r>
          </a:p>
          <a:p>
            <a:r>
              <a:rPr lang="es-ES_tradnl" sz="1600" b="1" dirty="0" smtClean="0">
                <a:solidFill>
                  <a:srgbClr val="64075D"/>
                </a:solidFill>
              </a:rPr>
              <a:t>     </a:t>
            </a:r>
            <a:r>
              <a:rPr lang="es-ES_tradnl" sz="1600" b="1" dirty="0" smtClean="0">
                <a:solidFill>
                  <a:srgbClr val="7F7F7F"/>
                </a:solidFill>
              </a:rPr>
              <a:t> . </a:t>
            </a:r>
            <a:r>
              <a:rPr lang="es-ES_tradnl" sz="1600" dirty="0" err="1" smtClean="0">
                <a:solidFill>
                  <a:schemeClr val="tx1">
                    <a:lumMod val="50000"/>
                    <a:lumOff val="50000"/>
                  </a:schemeClr>
                </a:solidFill>
              </a:rPr>
              <a:t>Radiosensibles</a:t>
            </a:r>
            <a:r>
              <a:rPr lang="es-ES_tradnl" sz="1600" dirty="0" smtClean="0">
                <a:solidFill>
                  <a:schemeClr val="tx1">
                    <a:lumMod val="50000"/>
                    <a:lumOff val="50000"/>
                  </a:schemeClr>
                </a:solidFill>
              </a:rPr>
              <a:t> (mielomas, linfomas): dosis entre 20-24Gy y fraccionamiento estándar</a:t>
            </a:r>
          </a:p>
          <a:p>
            <a:r>
              <a:rPr lang="es-ES_tradnl" sz="1600" dirty="0" smtClean="0">
                <a:solidFill>
                  <a:schemeClr val="tx1">
                    <a:lumMod val="50000"/>
                    <a:lumOff val="50000"/>
                  </a:schemeClr>
                </a:solidFill>
              </a:rPr>
              <a:t>    </a:t>
            </a:r>
            <a:r>
              <a:rPr lang="es-ES_tradnl" sz="1600" b="1" dirty="0" smtClean="0">
                <a:solidFill>
                  <a:schemeClr val="tx1">
                    <a:lumMod val="50000"/>
                    <a:lumOff val="50000"/>
                  </a:schemeClr>
                </a:solidFill>
              </a:rPr>
              <a:t>  . </a:t>
            </a:r>
            <a:r>
              <a:rPr lang="es-ES_tradnl" sz="1600" dirty="0" err="1" smtClean="0">
                <a:solidFill>
                  <a:schemeClr val="tx1">
                    <a:lumMod val="50000"/>
                    <a:lumOff val="50000"/>
                  </a:schemeClr>
                </a:solidFill>
              </a:rPr>
              <a:t>Radiorresistentes</a:t>
            </a:r>
            <a:r>
              <a:rPr lang="es-ES_tradnl" sz="1600" dirty="0" smtClean="0">
                <a:solidFill>
                  <a:schemeClr val="tx1">
                    <a:lumMod val="50000"/>
                    <a:lumOff val="50000"/>
                  </a:schemeClr>
                </a:solidFill>
              </a:rPr>
              <a:t>:</a:t>
            </a:r>
            <a:r>
              <a:rPr lang="es-ES_tradnl" sz="1600" dirty="0" smtClean="0">
                <a:solidFill>
                  <a:schemeClr val="bg1">
                    <a:lumMod val="50000"/>
                  </a:schemeClr>
                </a:solidFill>
              </a:rPr>
              <a:t> </a:t>
            </a:r>
            <a:r>
              <a:rPr lang="es-ES_tradnl" sz="1600" dirty="0" err="1" smtClean="0">
                <a:solidFill>
                  <a:schemeClr val="bg1">
                    <a:lumMod val="50000"/>
                  </a:schemeClr>
                </a:solidFill>
              </a:rPr>
              <a:t>hipofraccionamiento</a:t>
            </a:r>
            <a:r>
              <a:rPr lang="es-ES_tradnl" sz="1600" dirty="0" smtClean="0">
                <a:solidFill>
                  <a:schemeClr val="bg1">
                    <a:lumMod val="50000"/>
                  </a:schemeClr>
                </a:solidFill>
              </a:rPr>
              <a:t> el mas utilizado es la sesión única de 8Gy </a:t>
            </a:r>
          </a:p>
        </p:txBody>
      </p:sp>
      <p:cxnSp>
        <p:nvCxnSpPr>
          <p:cNvPr id="10" name="Conector recto de flecha 9"/>
          <p:cNvCxnSpPr/>
          <p:nvPr/>
        </p:nvCxnSpPr>
        <p:spPr>
          <a:xfrm>
            <a:off x="774221" y="1674053"/>
            <a:ext cx="246956" cy="1588"/>
          </a:xfrm>
          <a:prstGeom prst="straightConnector1">
            <a:avLst/>
          </a:prstGeom>
          <a:ln>
            <a:solidFill>
              <a:srgbClr val="64075D"/>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9459185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Título 1"/>
          <p:cNvSpPr txBox="1">
            <a:spLocks/>
          </p:cNvSpPr>
          <p:nvPr/>
        </p:nvSpPr>
        <p:spPr>
          <a:xfrm>
            <a:off x="0" y="34358"/>
            <a:ext cx="9144000" cy="1018299"/>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130000"/>
              </a:lnSpc>
            </a:pPr>
            <a:r>
              <a:rPr lang="es-ES_tradnl" sz="4000" b="1" dirty="0">
                <a:solidFill>
                  <a:srgbClr val="FCC40D"/>
                </a:solidFill>
              </a:rPr>
              <a:t>TRATAMIENTOS ESPECÍFICOS</a:t>
            </a:r>
            <a:endParaRPr lang="es-ES_tradnl" sz="4000" b="1" dirty="0">
              <a:solidFill>
                <a:srgbClr val="FCC40D"/>
              </a:solidFill>
              <a:latin typeface="Calibri"/>
              <a:cs typeface="Calibri"/>
            </a:endParaRPr>
          </a:p>
        </p:txBody>
      </p:sp>
      <p:pic>
        <p:nvPicPr>
          <p:cNvPr id="3" name="Imagen 2"/>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4701027" y="1823915"/>
            <a:ext cx="4442973" cy="5007794"/>
          </a:xfrm>
          <a:prstGeom prst="rect">
            <a:avLst/>
          </a:prstGeom>
        </p:spPr>
      </p:pic>
      <p:sp>
        <p:nvSpPr>
          <p:cNvPr id="5" name="Rectángulo 4"/>
          <p:cNvSpPr/>
          <p:nvPr/>
        </p:nvSpPr>
        <p:spPr>
          <a:xfrm>
            <a:off x="5229034" y="1643460"/>
            <a:ext cx="3531736" cy="276999"/>
          </a:xfrm>
          <a:prstGeom prst="rect">
            <a:avLst/>
          </a:prstGeom>
        </p:spPr>
        <p:txBody>
          <a:bodyPr wrap="none">
            <a:spAutoFit/>
          </a:bodyPr>
          <a:lstStyle/>
          <a:p>
            <a:r>
              <a:rPr lang="es-ES_tradnl" sz="1200" b="1" dirty="0">
                <a:solidFill>
                  <a:srgbClr val="64075D"/>
                </a:solidFill>
              </a:rPr>
              <a:t>Indicaciones y contraindicaciones de la radioterapia. </a:t>
            </a:r>
          </a:p>
        </p:txBody>
      </p:sp>
      <p:sp>
        <p:nvSpPr>
          <p:cNvPr id="6" name="Rectángulo 5"/>
          <p:cNvSpPr/>
          <p:nvPr/>
        </p:nvSpPr>
        <p:spPr>
          <a:xfrm>
            <a:off x="450636" y="1285197"/>
            <a:ext cx="7159985" cy="523220"/>
          </a:xfrm>
          <a:prstGeom prst="rect">
            <a:avLst/>
          </a:prstGeom>
        </p:spPr>
        <p:txBody>
          <a:bodyPr wrap="square">
            <a:spAutoFit/>
          </a:bodyPr>
          <a:lstStyle/>
          <a:p>
            <a:r>
              <a:rPr lang="es-ES_tradnl" sz="2800" b="1" dirty="0" smtClean="0">
                <a:solidFill>
                  <a:srgbClr val="FFCC00"/>
                </a:solidFill>
              </a:rPr>
              <a:t>RADIOTERAPIA ESTEREOTÁXICA</a:t>
            </a:r>
            <a:endParaRPr lang="es-ES_tradnl" sz="2800" dirty="0"/>
          </a:p>
        </p:txBody>
      </p:sp>
      <p:sp>
        <p:nvSpPr>
          <p:cNvPr id="8" name="Marcador de contenido 2"/>
          <p:cNvSpPr>
            <a:spLocks noGrp="1"/>
          </p:cNvSpPr>
          <p:nvPr>
            <p:ph idx="1"/>
          </p:nvPr>
        </p:nvSpPr>
        <p:spPr>
          <a:xfrm>
            <a:off x="457200" y="2090548"/>
            <a:ext cx="4314387" cy="1150530"/>
          </a:xfrm>
        </p:spPr>
        <p:txBody>
          <a:bodyPr/>
          <a:lstStyle/>
          <a:p>
            <a:pPr lvl="0">
              <a:buBlip>
                <a:blip r:embed="rId4"/>
              </a:buBlip>
            </a:pPr>
            <a:r>
              <a:rPr lang="es-ES_tradnl" sz="1600" dirty="0" smtClean="0">
                <a:solidFill>
                  <a:schemeClr val="bg1">
                    <a:lumMod val="50000"/>
                  </a:schemeClr>
                </a:solidFill>
              </a:rPr>
              <a:t>Administración </a:t>
            </a:r>
            <a:r>
              <a:rPr lang="es-ES_tradnl" sz="1600" dirty="0">
                <a:solidFill>
                  <a:schemeClr val="bg1">
                    <a:lumMod val="50000"/>
                  </a:schemeClr>
                </a:solidFill>
              </a:rPr>
              <a:t>con </a:t>
            </a:r>
            <a:r>
              <a:rPr lang="es-ES_tradnl" sz="1600" b="1" dirty="0">
                <a:solidFill>
                  <a:srgbClr val="64075D"/>
                </a:solidFill>
              </a:rPr>
              <a:t>gran </a:t>
            </a:r>
            <a:r>
              <a:rPr lang="es-ES_tradnl" sz="1600" b="1" dirty="0" smtClean="0">
                <a:solidFill>
                  <a:srgbClr val="64075D"/>
                </a:solidFill>
              </a:rPr>
              <a:t>precisión </a:t>
            </a:r>
            <a:r>
              <a:rPr lang="es-ES_tradnl" sz="1600" b="1" dirty="0">
                <a:solidFill>
                  <a:srgbClr val="64075D"/>
                </a:solidFill>
              </a:rPr>
              <a:t>de una dosis </a:t>
            </a:r>
            <a:r>
              <a:rPr lang="es-ES_tradnl" sz="1600" b="1" dirty="0" smtClean="0">
                <a:solidFill>
                  <a:srgbClr val="64075D"/>
                </a:solidFill>
              </a:rPr>
              <a:t>eficaz </a:t>
            </a:r>
            <a:r>
              <a:rPr lang="es-ES_tradnl" sz="1600" dirty="0">
                <a:solidFill>
                  <a:schemeClr val="bg1">
                    <a:lumMod val="50000"/>
                  </a:schemeClr>
                </a:solidFill>
              </a:rPr>
              <a:t>y generalmente elevada con alto gradiente de dosis, a un volumen determinado. </a:t>
            </a:r>
            <a:r>
              <a:rPr lang="es-ES_tradnl" sz="1600" dirty="0" smtClean="0">
                <a:solidFill>
                  <a:schemeClr val="bg1">
                    <a:lumMod val="50000"/>
                  </a:schemeClr>
                </a:solidFill>
              </a:rPr>
              <a:t>Permite proteger </a:t>
            </a:r>
            <a:r>
              <a:rPr lang="es-ES_tradnl" sz="1600" dirty="0">
                <a:solidFill>
                  <a:schemeClr val="bg1">
                    <a:lumMod val="50000"/>
                  </a:schemeClr>
                </a:solidFill>
              </a:rPr>
              <a:t>de </a:t>
            </a:r>
            <a:r>
              <a:rPr lang="es-ES_tradnl" sz="1600" dirty="0" smtClean="0">
                <a:solidFill>
                  <a:schemeClr val="bg1">
                    <a:lumMod val="50000"/>
                  </a:schemeClr>
                </a:solidFill>
              </a:rPr>
              <a:t>órganos </a:t>
            </a:r>
            <a:r>
              <a:rPr lang="es-ES_tradnl" sz="1600" dirty="0">
                <a:solidFill>
                  <a:schemeClr val="bg1">
                    <a:lumMod val="50000"/>
                  </a:schemeClr>
                </a:solidFill>
              </a:rPr>
              <a:t>vecinos de dosis que pudieran ser </a:t>
            </a:r>
            <a:r>
              <a:rPr lang="es-ES_tradnl" sz="1600" dirty="0" smtClean="0">
                <a:solidFill>
                  <a:schemeClr val="bg1">
                    <a:lumMod val="50000"/>
                  </a:schemeClr>
                </a:solidFill>
              </a:rPr>
              <a:t>tóxicas. </a:t>
            </a:r>
            <a:endParaRPr lang="es-ES_tradnl" sz="1600" dirty="0">
              <a:solidFill>
                <a:schemeClr val="bg1">
                  <a:lumMod val="50000"/>
                </a:schemeClr>
              </a:solidFill>
            </a:endParaRPr>
          </a:p>
          <a:p>
            <a:pPr lvl="0">
              <a:buBlip>
                <a:blip r:embed="rId4"/>
              </a:buBlip>
            </a:pPr>
            <a:r>
              <a:rPr lang="es-ES_tradnl" sz="1600" b="1" dirty="0" smtClean="0">
                <a:solidFill>
                  <a:srgbClr val="64075D"/>
                </a:solidFill>
              </a:rPr>
              <a:t>Radiocirugía terapéutica </a:t>
            </a:r>
            <a:r>
              <a:rPr lang="es-ES_tradnl" sz="1600" dirty="0">
                <a:solidFill>
                  <a:schemeClr val="bg1">
                    <a:lumMod val="50000"/>
                  </a:schemeClr>
                </a:solidFill>
              </a:rPr>
              <a:t>para </a:t>
            </a:r>
            <a:r>
              <a:rPr lang="es-ES_tradnl" sz="1600" dirty="0" smtClean="0">
                <a:solidFill>
                  <a:schemeClr val="bg1">
                    <a:lumMod val="50000"/>
                  </a:schemeClr>
                </a:solidFill>
              </a:rPr>
              <a:t>lesiones intracraneales y ahora también para </a:t>
            </a:r>
            <a:r>
              <a:rPr lang="es-ES_tradnl" sz="1600" dirty="0">
                <a:solidFill>
                  <a:schemeClr val="bg1">
                    <a:lumMod val="50000"/>
                  </a:schemeClr>
                </a:solidFill>
              </a:rPr>
              <a:t>tratamientos extracraneales. </a:t>
            </a:r>
            <a:endParaRPr lang="es-ES_tradnl" sz="1600" dirty="0"/>
          </a:p>
          <a:p>
            <a:endParaRPr lang="es-ES_tradnl" sz="1600" dirty="0"/>
          </a:p>
          <a:p>
            <a:endParaRPr lang="es-ES_tradnl" sz="1600" dirty="0"/>
          </a:p>
          <a:p>
            <a:endParaRPr lang="es-ES_tradnl" sz="1600" dirty="0"/>
          </a:p>
          <a:p>
            <a:endParaRPr lang="es-ES_tradnl" sz="1600" dirty="0"/>
          </a:p>
          <a:p>
            <a:endParaRPr lang="es-ES_tradnl" sz="1600" dirty="0"/>
          </a:p>
          <a:p>
            <a:endParaRPr lang="es-ES_tradnl" sz="1600" dirty="0"/>
          </a:p>
          <a:p>
            <a:endParaRPr lang="es-ES_tradnl" sz="1600" dirty="0"/>
          </a:p>
          <a:p>
            <a:endParaRPr lang="es-ES_tradnl" sz="1600" dirty="0">
              <a:solidFill>
                <a:schemeClr val="bg1">
                  <a:lumMod val="50000"/>
                </a:schemeClr>
              </a:solidFill>
            </a:endParaRPr>
          </a:p>
          <a:p>
            <a:endParaRPr lang="es-ES_tradnl" sz="1600" dirty="0">
              <a:solidFill>
                <a:schemeClr val="bg1">
                  <a:lumMod val="50000"/>
                </a:schemeClr>
              </a:solidFill>
            </a:endParaRPr>
          </a:p>
          <a:p>
            <a:endParaRPr lang="es-ES_tradnl" sz="1600" dirty="0">
              <a:solidFill>
                <a:schemeClr val="bg1">
                  <a:lumMod val="50000"/>
                </a:schemeClr>
              </a:solidFill>
            </a:endParaRPr>
          </a:p>
          <a:p>
            <a:endParaRPr lang="es-ES_tradnl" sz="1600" dirty="0">
              <a:solidFill>
                <a:schemeClr val="bg1">
                  <a:lumMod val="50000"/>
                </a:schemeClr>
              </a:solidFill>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62405437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Rectángulo 3"/>
          <p:cNvSpPr/>
          <p:nvPr/>
        </p:nvSpPr>
        <p:spPr>
          <a:xfrm>
            <a:off x="450636" y="1285197"/>
            <a:ext cx="7159985" cy="523220"/>
          </a:xfrm>
          <a:prstGeom prst="rect">
            <a:avLst/>
          </a:prstGeom>
        </p:spPr>
        <p:txBody>
          <a:bodyPr wrap="square">
            <a:spAutoFit/>
          </a:bodyPr>
          <a:lstStyle/>
          <a:p>
            <a:r>
              <a:rPr lang="es-ES_tradnl" sz="2800" b="1" dirty="0" smtClean="0">
                <a:solidFill>
                  <a:srgbClr val="FCC40D"/>
                </a:solidFill>
              </a:rPr>
              <a:t>RADIOFÁRMACOS</a:t>
            </a:r>
            <a:endParaRPr lang="es-ES_tradnl" sz="2800" dirty="0">
              <a:solidFill>
                <a:srgbClr val="FCC40D"/>
              </a:solidFill>
            </a:endParaRPr>
          </a:p>
        </p:txBody>
      </p:sp>
      <p:sp>
        <p:nvSpPr>
          <p:cNvPr id="7" name="Título 1"/>
          <p:cNvSpPr txBox="1">
            <a:spLocks/>
          </p:cNvSpPr>
          <p:nvPr/>
        </p:nvSpPr>
        <p:spPr>
          <a:xfrm>
            <a:off x="0" y="34358"/>
            <a:ext cx="9144000" cy="1018299"/>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130000"/>
              </a:lnSpc>
            </a:pPr>
            <a:r>
              <a:rPr lang="es-ES_tradnl" sz="4000" b="1" dirty="0">
                <a:solidFill>
                  <a:srgbClr val="FCC40D"/>
                </a:solidFill>
              </a:rPr>
              <a:t>TRATAMIENTOS ESPECÍFICOS</a:t>
            </a:r>
            <a:endParaRPr lang="es-ES_tradnl" sz="4000" b="1" dirty="0">
              <a:solidFill>
                <a:srgbClr val="FCC40D"/>
              </a:solidFill>
              <a:latin typeface="Calibri"/>
              <a:cs typeface="Calibri"/>
            </a:endParaRPr>
          </a:p>
        </p:txBody>
      </p:sp>
      <p:sp>
        <p:nvSpPr>
          <p:cNvPr id="6" name="Marcador de contenido 2"/>
          <p:cNvSpPr>
            <a:spLocks noGrp="1"/>
          </p:cNvSpPr>
          <p:nvPr>
            <p:ph idx="1"/>
          </p:nvPr>
        </p:nvSpPr>
        <p:spPr>
          <a:xfrm>
            <a:off x="457200" y="1870072"/>
            <a:ext cx="8229600" cy="4305001"/>
          </a:xfrm>
        </p:spPr>
        <p:txBody>
          <a:bodyPr/>
          <a:lstStyle/>
          <a:p>
            <a:pPr lvl="0">
              <a:buBlip>
                <a:blip r:embed="rId3"/>
              </a:buBlip>
            </a:pPr>
            <a:r>
              <a:rPr lang="es-ES_tradnl" sz="1600" dirty="0" smtClean="0">
                <a:solidFill>
                  <a:schemeClr val="bg1">
                    <a:lumMod val="50000"/>
                  </a:schemeClr>
                </a:solidFill>
              </a:rPr>
              <a:t>Indicados en:  </a:t>
            </a:r>
            <a:r>
              <a:rPr lang="es-ES_tradnl" sz="1600" dirty="0">
                <a:solidFill>
                  <a:schemeClr val="bg1">
                    <a:lumMod val="50000"/>
                  </a:schemeClr>
                </a:solidFill>
              </a:rPr>
              <a:t>dolor es causado por </a:t>
            </a:r>
            <a:r>
              <a:rPr lang="es-ES_tradnl" sz="1600" b="1" dirty="0" smtClean="0">
                <a:solidFill>
                  <a:srgbClr val="64075D"/>
                </a:solidFill>
              </a:rPr>
              <a:t>metástasis múltiples </a:t>
            </a:r>
            <a:r>
              <a:rPr lang="es-ES_tradnl" sz="1600" b="1" dirty="0">
                <a:solidFill>
                  <a:srgbClr val="64075D"/>
                </a:solidFill>
              </a:rPr>
              <a:t>(&gt;</a:t>
            </a:r>
            <a:r>
              <a:rPr lang="es-ES_tradnl" sz="1600" b="1" dirty="0" smtClean="0">
                <a:solidFill>
                  <a:srgbClr val="64075D"/>
                </a:solidFill>
              </a:rPr>
              <a:t>2)</a:t>
            </a:r>
            <a:r>
              <a:rPr lang="es-ES_tradnl" sz="1600" dirty="0" smtClean="0">
                <a:solidFill>
                  <a:schemeClr val="bg1">
                    <a:lumMod val="50000"/>
                  </a:schemeClr>
                </a:solidFill>
              </a:rPr>
              <a:t>.</a:t>
            </a:r>
            <a:endParaRPr lang="es-ES_tradnl" sz="1600" dirty="0">
              <a:solidFill>
                <a:schemeClr val="bg1">
                  <a:lumMod val="50000"/>
                </a:schemeClr>
              </a:solidFill>
            </a:endParaRPr>
          </a:p>
          <a:p>
            <a:pPr lvl="0">
              <a:buBlip>
                <a:blip r:embed="rId3"/>
              </a:buBlip>
            </a:pPr>
            <a:r>
              <a:rPr lang="es-ES_tradnl" sz="1600" dirty="0" smtClean="0">
                <a:solidFill>
                  <a:schemeClr val="bg1">
                    <a:lumMod val="50000"/>
                  </a:schemeClr>
                </a:solidFill>
              </a:rPr>
              <a:t>Isótopos más </a:t>
            </a:r>
            <a:r>
              <a:rPr lang="es-ES_tradnl" sz="1600" dirty="0">
                <a:solidFill>
                  <a:schemeClr val="bg1">
                    <a:lumMod val="50000"/>
                  </a:schemeClr>
                </a:solidFill>
              </a:rPr>
              <a:t>utilizados </a:t>
            </a:r>
            <a:r>
              <a:rPr lang="es-ES_tradnl" sz="1600" b="1" dirty="0">
                <a:solidFill>
                  <a:srgbClr val="64075D"/>
                </a:solidFill>
              </a:rPr>
              <a:t>Estroncio-89 </a:t>
            </a:r>
            <a:r>
              <a:rPr lang="es-ES_tradnl" sz="1600" dirty="0">
                <a:solidFill>
                  <a:schemeClr val="bg1">
                    <a:lumMod val="50000"/>
                  </a:schemeClr>
                </a:solidFill>
              </a:rPr>
              <a:t>y el </a:t>
            </a:r>
            <a:r>
              <a:rPr lang="es-ES_tradnl" sz="1600" b="1" dirty="0">
                <a:solidFill>
                  <a:srgbClr val="64075D"/>
                </a:solidFill>
              </a:rPr>
              <a:t>Samario-153 </a:t>
            </a:r>
            <a:r>
              <a:rPr lang="es-ES_tradnl" sz="1600" dirty="0">
                <a:solidFill>
                  <a:schemeClr val="bg1">
                    <a:lumMod val="50000"/>
                  </a:schemeClr>
                </a:solidFill>
              </a:rPr>
              <a:t>en dosis </a:t>
            </a:r>
            <a:r>
              <a:rPr lang="es-ES_tradnl" sz="1600" dirty="0" smtClean="0">
                <a:solidFill>
                  <a:schemeClr val="bg1">
                    <a:lumMod val="50000"/>
                  </a:schemeClr>
                </a:solidFill>
              </a:rPr>
              <a:t>única </a:t>
            </a:r>
            <a:r>
              <a:rPr lang="es-ES_tradnl" sz="1600" dirty="0">
                <a:solidFill>
                  <a:schemeClr val="bg1">
                    <a:lumMod val="50000"/>
                  </a:schemeClr>
                </a:solidFill>
              </a:rPr>
              <a:t>IV. </a:t>
            </a:r>
            <a:endParaRPr lang="es-ES_tradnl" sz="1600" dirty="0" smtClean="0">
              <a:solidFill>
                <a:schemeClr val="bg1">
                  <a:lumMod val="50000"/>
                </a:schemeClr>
              </a:solidFill>
            </a:endParaRPr>
          </a:p>
          <a:p>
            <a:pPr lvl="0">
              <a:buBlip>
                <a:blip r:embed="rId3"/>
              </a:buBlip>
            </a:pPr>
            <a:r>
              <a:rPr lang="es-ES_tradnl" sz="1600" dirty="0" smtClean="0">
                <a:solidFill>
                  <a:schemeClr val="bg1">
                    <a:lumMod val="50000"/>
                  </a:schemeClr>
                </a:solidFill>
              </a:rPr>
              <a:t>Efecto </a:t>
            </a:r>
            <a:r>
              <a:rPr lang="es-ES_tradnl" sz="1600" b="1" dirty="0">
                <a:solidFill>
                  <a:srgbClr val="64075D"/>
                </a:solidFill>
              </a:rPr>
              <a:t>1-2 semanas </a:t>
            </a:r>
            <a:r>
              <a:rPr lang="es-ES_tradnl" sz="1600" b="1" dirty="0" smtClean="0">
                <a:solidFill>
                  <a:srgbClr val="64075D"/>
                </a:solidFill>
              </a:rPr>
              <a:t>persiste </a:t>
            </a:r>
            <a:r>
              <a:rPr lang="es-ES_tradnl" sz="1600" b="1" dirty="0">
                <a:solidFill>
                  <a:srgbClr val="64075D"/>
                </a:solidFill>
              </a:rPr>
              <a:t>64 hasta 18 </a:t>
            </a:r>
            <a:r>
              <a:rPr lang="es-ES_tradnl" sz="1600" b="1" dirty="0" smtClean="0">
                <a:solidFill>
                  <a:srgbClr val="64075D"/>
                </a:solidFill>
              </a:rPr>
              <a:t>meses</a:t>
            </a:r>
            <a:r>
              <a:rPr lang="es-ES_tradnl" sz="1600" dirty="0" smtClean="0">
                <a:solidFill>
                  <a:schemeClr val="bg1">
                    <a:lumMod val="50000"/>
                  </a:schemeClr>
                </a:solidFill>
              </a:rPr>
              <a:t>.</a:t>
            </a:r>
            <a:endParaRPr lang="es-ES_tradnl" sz="1600" dirty="0">
              <a:solidFill>
                <a:schemeClr val="bg1">
                  <a:lumMod val="50000"/>
                </a:schemeClr>
              </a:solidFill>
            </a:endParaRPr>
          </a:p>
          <a:p>
            <a:pPr lvl="0">
              <a:buBlip>
                <a:blip r:embed="rId3"/>
              </a:buBlip>
            </a:pPr>
            <a:r>
              <a:rPr lang="es-ES_tradnl" sz="1600" dirty="0" smtClean="0">
                <a:solidFill>
                  <a:schemeClr val="bg1">
                    <a:lumMod val="50000"/>
                  </a:schemeClr>
                </a:solidFill>
              </a:rPr>
              <a:t>Complicación: . </a:t>
            </a:r>
            <a:r>
              <a:rPr lang="es-ES_tradnl" sz="1600" dirty="0" err="1" smtClean="0">
                <a:solidFill>
                  <a:schemeClr val="bg1">
                    <a:lumMod val="50000"/>
                  </a:schemeClr>
                </a:solidFill>
              </a:rPr>
              <a:t>mielosupresión</a:t>
            </a:r>
            <a:r>
              <a:rPr lang="es-ES_tradnl" sz="1600" dirty="0" smtClean="0">
                <a:solidFill>
                  <a:schemeClr val="bg1">
                    <a:lumMod val="50000"/>
                  </a:schemeClr>
                </a:solidFill>
              </a:rPr>
              <a:t>. </a:t>
            </a:r>
          </a:p>
          <a:p>
            <a:pPr lvl="0">
              <a:buNone/>
            </a:pPr>
            <a:r>
              <a:rPr lang="es-ES_tradnl" sz="1600" dirty="0" smtClean="0">
                <a:solidFill>
                  <a:schemeClr val="bg1">
                    <a:lumMod val="50000"/>
                  </a:schemeClr>
                </a:solidFill>
              </a:rPr>
              <a:t>                                  . </a:t>
            </a:r>
            <a:r>
              <a:rPr lang="es-ES_tradnl" sz="1600" dirty="0" err="1" smtClean="0">
                <a:solidFill>
                  <a:schemeClr val="bg1">
                    <a:lumMod val="50000"/>
                  </a:schemeClr>
                </a:solidFill>
              </a:rPr>
              <a:t>neutropenia</a:t>
            </a:r>
            <a:r>
              <a:rPr lang="es-ES_tradnl" sz="1600" dirty="0" smtClean="0">
                <a:solidFill>
                  <a:schemeClr val="bg1">
                    <a:lumMod val="50000"/>
                  </a:schemeClr>
                </a:solidFill>
              </a:rPr>
              <a:t> </a:t>
            </a:r>
            <a:r>
              <a:rPr lang="es-ES_tradnl" sz="1600" dirty="0">
                <a:solidFill>
                  <a:schemeClr val="bg1">
                    <a:lumMod val="50000"/>
                  </a:schemeClr>
                </a:solidFill>
              </a:rPr>
              <a:t>y </a:t>
            </a:r>
            <a:r>
              <a:rPr lang="es-ES_tradnl" sz="1600" dirty="0" smtClean="0">
                <a:solidFill>
                  <a:schemeClr val="bg1">
                    <a:lumMod val="50000"/>
                  </a:schemeClr>
                </a:solidFill>
              </a:rPr>
              <a:t>trombocitopenia (moderadas </a:t>
            </a:r>
            <a:r>
              <a:rPr lang="es-ES_tradnl" sz="1600" dirty="0">
                <a:solidFill>
                  <a:schemeClr val="bg1">
                    <a:lumMod val="50000"/>
                  </a:schemeClr>
                </a:solidFill>
              </a:rPr>
              <a:t>y </a:t>
            </a:r>
            <a:r>
              <a:rPr lang="es-ES_tradnl" sz="1600" dirty="0" smtClean="0">
                <a:solidFill>
                  <a:schemeClr val="bg1">
                    <a:lumMod val="50000"/>
                  </a:schemeClr>
                </a:solidFill>
              </a:rPr>
              <a:t>reversibles).    </a:t>
            </a:r>
          </a:p>
          <a:p>
            <a:pPr lvl="0">
              <a:buNone/>
            </a:pPr>
            <a:r>
              <a:rPr lang="es-ES_tradnl" sz="1600" dirty="0" smtClean="0">
                <a:solidFill>
                  <a:schemeClr val="bg1">
                    <a:lumMod val="50000"/>
                  </a:schemeClr>
                </a:solidFill>
              </a:rPr>
              <a:t>             (antes </a:t>
            </a:r>
            <a:r>
              <a:rPr lang="es-ES_tradnl" sz="1600" dirty="0">
                <a:solidFill>
                  <a:schemeClr val="bg1">
                    <a:lumMod val="50000"/>
                  </a:schemeClr>
                </a:solidFill>
              </a:rPr>
              <a:t>del tratamiento hay que </a:t>
            </a:r>
            <a:r>
              <a:rPr lang="es-ES_tradnl" sz="1600" dirty="0" smtClean="0">
                <a:solidFill>
                  <a:schemeClr val="bg1">
                    <a:lumMod val="50000"/>
                  </a:schemeClr>
                </a:solidFill>
              </a:rPr>
              <a:t>asegurar </a:t>
            </a:r>
            <a:r>
              <a:rPr lang="es-ES_tradnl" sz="1600" dirty="0">
                <a:solidFill>
                  <a:schemeClr val="bg1">
                    <a:lumMod val="50000"/>
                  </a:schemeClr>
                </a:solidFill>
              </a:rPr>
              <a:t>una </a:t>
            </a:r>
            <a:r>
              <a:rPr lang="es-ES_tradnl" sz="1600" dirty="0" err="1">
                <a:solidFill>
                  <a:schemeClr val="bg1">
                    <a:lumMod val="50000"/>
                  </a:schemeClr>
                </a:solidFill>
              </a:rPr>
              <a:t>Hgb</a:t>
            </a:r>
            <a:r>
              <a:rPr lang="es-ES_tradnl" sz="1600" dirty="0">
                <a:solidFill>
                  <a:schemeClr val="bg1">
                    <a:lumMod val="50000"/>
                  </a:schemeClr>
                </a:solidFill>
              </a:rPr>
              <a:t>&gt;10 </a:t>
            </a:r>
            <a:r>
              <a:rPr lang="es-ES_tradnl" sz="1600" dirty="0" smtClean="0">
                <a:solidFill>
                  <a:schemeClr val="bg1">
                    <a:lumMod val="50000"/>
                  </a:schemeClr>
                </a:solidFill>
              </a:rPr>
              <a:t>g/dl).</a:t>
            </a:r>
            <a:endParaRPr lang="es-ES_tradnl" sz="1600" dirty="0">
              <a:solidFill>
                <a:schemeClr val="bg1">
                  <a:lumMod val="50000"/>
                </a:schemeClr>
              </a:solidFill>
            </a:endParaRPr>
          </a:p>
          <a:p>
            <a:pPr lvl="0">
              <a:buBlip>
                <a:blip r:embed="rId3"/>
              </a:buBlip>
            </a:pPr>
            <a:r>
              <a:rPr lang="es-ES_tradnl" sz="1600" b="1" dirty="0" smtClean="0">
                <a:solidFill>
                  <a:srgbClr val="64075D"/>
                </a:solidFill>
              </a:rPr>
              <a:t>Partículas </a:t>
            </a:r>
            <a:r>
              <a:rPr lang="es-ES_tradnl" sz="1600" b="1" dirty="0">
                <a:solidFill>
                  <a:srgbClr val="64075D"/>
                </a:solidFill>
              </a:rPr>
              <a:t>alfa </a:t>
            </a:r>
            <a:r>
              <a:rPr lang="es-ES_tradnl" sz="1600" dirty="0">
                <a:solidFill>
                  <a:schemeClr val="bg1">
                    <a:lumMod val="50000"/>
                  </a:schemeClr>
                </a:solidFill>
              </a:rPr>
              <a:t>son </a:t>
            </a:r>
            <a:r>
              <a:rPr lang="es-ES_tradnl" sz="1600" dirty="0" smtClean="0">
                <a:solidFill>
                  <a:schemeClr val="bg1">
                    <a:lumMod val="50000"/>
                  </a:schemeClr>
                </a:solidFill>
              </a:rPr>
              <a:t>núcleos </a:t>
            </a:r>
            <a:r>
              <a:rPr lang="es-ES_tradnl" sz="1600" dirty="0">
                <a:solidFill>
                  <a:schemeClr val="bg1">
                    <a:lumMod val="50000"/>
                  </a:schemeClr>
                </a:solidFill>
              </a:rPr>
              <a:t>de Helio de alta </a:t>
            </a:r>
            <a:r>
              <a:rPr lang="es-ES_tradnl" sz="1600" dirty="0" smtClean="0">
                <a:solidFill>
                  <a:schemeClr val="bg1">
                    <a:lumMod val="50000"/>
                  </a:schemeClr>
                </a:solidFill>
              </a:rPr>
              <a:t>energía </a:t>
            </a:r>
            <a:r>
              <a:rPr lang="es-ES_tradnl" sz="1600" dirty="0">
                <a:solidFill>
                  <a:schemeClr val="bg1">
                    <a:lumMod val="50000"/>
                  </a:schemeClr>
                </a:solidFill>
              </a:rPr>
              <a:t>y gran </a:t>
            </a:r>
            <a:r>
              <a:rPr lang="es-ES_tradnl" sz="1600" dirty="0" smtClean="0">
                <a:solidFill>
                  <a:schemeClr val="bg1">
                    <a:lumMod val="50000"/>
                  </a:schemeClr>
                </a:solidFill>
              </a:rPr>
              <a:t>tamaño, </a:t>
            </a:r>
            <a:r>
              <a:rPr lang="es-ES_tradnl" sz="1600" dirty="0">
                <a:solidFill>
                  <a:schemeClr val="bg1">
                    <a:lumMod val="50000"/>
                  </a:schemeClr>
                </a:solidFill>
              </a:rPr>
              <a:t>lo que impide su </a:t>
            </a:r>
            <a:r>
              <a:rPr lang="es-ES_tradnl" sz="1600" dirty="0" smtClean="0">
                <a:solidFill>
                  <a:schemeClr val="bg1">
                    <a:lumMod val="50000"/>
                  </a:schemeClr>
                </a:solidFill>
              </a:rPr>
              <a:t>difusión </a:t>
            </a:r>
            <a:r>
              <a:rPr lang="es-ES_tradnl" sz="1600" dirty="0">
                <a:solidFill>
                  <a:schemeClr val="bg1">
                    <a:lumMod val="50000"/>
                  </a:schemeClr>
                </a:solidFill>
              </a:rPr>
              <a:t>y aminora su </a:t>
            </a:r>
            <a:r>
              <a:rPr lang="es-ES_tradnl" sz="1600" dirty="0" smtClean="0">
                <a:solidFill>
                  <a:schemeClr val="bg1">
                    <a:lumMod val="50000"/>
                  </a:schemeClr>
                </a:solidFill>
              </a:rPr>
              <a:t>toxicidad ( </a:t>
            </a:r>
            <a:r>
              <a:rPr lang="es-ES_tradnl" sz="1600" dirty="0" err="1" smtClean="0">
                <a:solidFill>
                  <a:schemeClr val="bg1">
                    <a:lumMod val="50000"/>
                  </a:schemeClr>
                </a:solidFill>
              </a:rPr>
              <a:t>ej.Radio</a:t>
            </a:r>
            <a:r>
              <a:rPr lang="es-ES_tradnl" sz="1600" dirty="0" smtClean="0">
                <a:solidFill>
                  <a:schemeClr val="bg1">
                    <a:lumMod val="50000"/>
                  </a:schemeClr>
                </a:solidFill>
              </a:rPr>
              <a:t>-223). </a:t>
            </a:r>
            <a:endParaRPr lang="es-ES_tradnl" sz="1600" dirty="0">
              <a:solidFill>
                <a:schemeClr val="bg1">
                  <a:lumMod val="50000"/>
                </a:schemeClr>
              </a:solidFill>
            </a:endParaRPr>
          </a:p>
          <a:p>
            <a:pPr lvl="0">
              <a:buBlip>
                <a:blip r:embed="rId3"/>
              </a:buBlip>
            </a:pPr>
            <a:r>
              <a:rPr lang="es-ES_tradnl" sz="1600" b="1" dirty="0" smtClean="0">
                <a:solidFill>
                  <a:srgbClr val="64075D"/>
                </a:solidFill>
              </a:rPr>
              <a:t>Desventajas</a:t>
            </a:r>
            <a:r>
              <a:rPr lang="es-ES_tradnl" sz="1600" dirty="0" smtClean="0">
                <a:solidFill>
                  <a:schemeClr val="bg1">
                    <a:lumMod val="50000"/>
                  </a:schemeClr>
                </a:solidFill>
              </a:rPr>
              <a:t>: . alto coste</a:t>
            </a:r>
          </a:p>
          <a:p>
            <a:pPr lvl="0">
              <a:buNone/>
            </a:pPr>
            <a:r>
              <a:rPr lang="es-ES_tradnl" sz="1600" dirty="0" smtClean="0">
                <a:solidFill>
                  <a:schemeClr val="bg1">
                    <a:lumMod val="50000"/>
                  </a:schemeClr>
                </a:solidFill>
              </a:rPr>
              <a:t>                                . disponibilidad </a:t>
            </a:r>
            <a:r>
              <a:rPr lang="es-ES_tradnl" sz="1600" dirty="0">
                <a:solidFill>
                  <a:schemeClr val="bg1">
                    <a:lumMod val="50000"/>
                  </a:schemeClr>
                </a:solidFill>
              </a:rPr>
              <a:t>solo en centros sanitarios con servicios de Medicina Nuclear. </a:t>
            </a:r>
          </a:p>
          <a:p>
            <a:endParaRPr lang="es-ES_tradnl" sz="1600" dirty="0"/>
          </a:p>
          <a:p>
            <a:endParaRPr lang="es-ES_tradnl" sz="1600" dirty="0"/>
          </a:p>
          <a:p>
            <a:endParaRPr lang="es-ES_tradnl" sz="1600" dirty="0"/>
          </a:p>
          <a:p>
            <a:endParaRPr lang="es-ES_tradnl" sz="1600" dirty="0"/>
          </a:p>
          <a:p>
            <a:endParaRPr lang="es-ES_tradnl" sz="1600" dirty="0"/>
          </a:p>
          <a:p>
            <a:endParaRPr lang="es-ES_tradnl" sz="1600" dirty="0"/>
          </a:p>
          <a:p>
            <a:endParaRPr lang="es-ES_tradnl" sz="1600" dirty="0"/>
          </a:p>
          <a:p>
            <a:endParaRPr lang="es-ES_tradnl" sz="1600" dirty="0"/>
          </a:p>
          <a:p>
            <a:endParaRPr lang="es-ES_tradnl" sz="1600" dirty="0"/>
          </a:p>
          <a:p>
            <a:endParaRPr lang="es-ES_tradnl" sz="1600" dirty="0"/>
          </a:p>
          <a:p>
            <a:endParaRPr lang="es-ES_tradnl" sz="1600" dirty="0"/>
          </a:p>
          <a:p>
            <a:endParaRPr lang="es-ES_tradnl" sz="1600" dirty="0"/>
          </a:p>
          <a:p>
            <a:endParaRPr lang="es-ES_tradnl" sz="1600" dirty="0"/>
          </a:p>
          <a:p>
            <a:endParaRPr lang="es-ES_tradnl" sz="1600" dirty="0"/>
          </a:p>
          <a:p>
            <a:endParaRPr lang="es-ES_tradnl" sz="1600" dirty="0">
              <a:solidFill>
                <a:schemeClr val="bg1">
                  <a:lumMod val="50000"/>
                </a:schemeClr>
              </a:solidFill>
            </a:endParaRPr>
          </a:p>
          <a:p>
            <a:endParaRPr lang="es-ES_tradnl" sz="1600" dirty="0">
              <a:solidFill>
                <a:schemeClr val="bg1">
                  <a:lumMod val="50000"/>
                </a:schemeClr>
              </a:solidFill>
            </a:endParaRPr>
          </a:p>
          <a:p>
            <a:endParaRPr lang="es-ES_tradnl" sz="1600" dirty="0">
              <a:solidFill>
                <a:schemeClr val="bg1">
                  <a:lumMod val="50000"/>
                </a:schemeClr>
              </a:solidFill>
            </a:endParaRPr>
          </a:p>
          <a:p>
            <a:endParaRPr lang="es-ES_tradnl" sz="1600" dirty="0">
              <a:solidFill>
                <a:schemeClr val="bg1">
                  <a:lumMod val="50000"/>
                </a:schemeClr>
              </a:solidFill>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72497721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Rectángulo 3"/>
          <p:cNvSpPr/>
          <p:nvPr/>
        </p:nvSpPr>
        <p:spPr>
          <a:xfrm>
            <a:off x="450636" y="1285197"/>
            <a:ext cx="7159985" cy="523220"/>
          </a:xfrm>
          <a:prstGeom prst="rect">
            <a:avLst/>
          </a:prstGeom>
        </p:spPr>
        <p:txBody>
          <a:bodyPr wrap="square">
            <a:spAutoFit/>
          </a:bodyPr>
          <a:lstStyle/>
          <a:p>
            <a:r>
              <a:rPr lang="es-ES_tradnl" sz="2800" b="1" dirty="0">
                <a:solidFill>
                  <a:srgbClr val="FCC40D"/>
                </a:solidFill>
              </a:rPr>
              <a:t>CIRUGÍA ANTIÁLGICA </a:t>
            </a:r>
            <a:endParaRPr lang="es-ES_tradnl" sz="2800" dirty="0">
              <a:solidFill>
                <a:srgbClr val="FCC40D"/>
              </a:solidFill>
            </a:endParaRPr>
          </a:p>
        </p:txBody>
      </p:sp>
      <p:sp>
        <p:nvSpPr>
          <p:cNvPr id="7" name="Título 1"/>
          <p:cNvSpPr txBox="1">
            <a:spLocks/>
          </p:cNvSpPr>
          <p:nvPr/>
        </p:nvSpPr>
        <p:spPr>
          <a:xfrm>
            <a:off x="0" y="34358"/>
            <a:ext cx="9144000" cy="1018299"/>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130000"/>
              </a:lnSpc>
            </a:pPr>
            <a:r>
              <a:rPr lang="es-ES_tradnl" sz="4000" b="1" dirty="0">
                <a:solidFill>
                  <a:srgbClr val="FCC40D"/>
                </a:solidFill>
              </a:rPr>
              <a:t>TRATAMIENTOS ESPECÍFICOS</a:t>
            </a:r>
            <a:endParaRPr lang="es-ES_tradnl" sz="4000" b="1" dirty="0">
              <a:solidFill>
                <a:srgbClr val="FCC40D"/>
              </a:solidFill>
              <a:latin typeface="Calibri"/>
              <a:cs typeface="Calibri"/>
            </a:endParaRPr>
          </a:p>
        </p:txBody>
      </p:sp>
      <p:sp>
        <p:nvSpPr>
          <p:cNvPr id="6" name="Marcador de contenido 2"/>
          <p:cNvSpPr>
            <a:spLocks noGrp="1"/>
          </p:cNvSpPr>
          <p:nvPr>
            <p:ph idx="1"/>
          </p:nvPr>
        </p:nvSpPr>
        <p:spPr>
          <a:xfrm>
            <a:off x="450636" y="1935129"/>
            <a:ext cx="8294119" cy="1275541"/>
          </a:xfrm>
        </p:spPr>
        <p:txBody>
          <a:bodyPr/>
          <a:lstStyle/>
          <a:p>
            <a:pPr lvl="0">
              <a:buBlip>
                <a:blip r:embed="rId3"/>
              </a:buBlip>
            </a:pPr>
            <a:r>
              <a:rPr lang="es-ES_tradnl" sz="1600" b="1" dirty="0" smtClean="0">
                <a:solidFill>
                  <a:srgbClr val="64075D"/>
                </a:solidFill>
              </a:rPr>
              <a:t>Método </a:t>
            </a:r>
            <a:r>
              <a:rPr lang="es-ES_tradnl" sz="1600" b="1" dirty="0">
                <a:solidFill>
                  <a:srgbClr val="64075D"/>
                </a:solidFill>
              </a:rPr>
              <a:t>con alta </a:t>
            </a:r>
            <a:r>
              <a:rPr lang="es-ES_tradnl" sz="1600" b="1" dirty="0" smtClean="0">
                <a:solidFill>
                  <a:srgbClr val="64075D"/>
                </a:solidFill>
              </a:rPr>
              <a:t>eficacia</a:t>
            </a:r>
            <a:r>
              <a:rPr lang="es-ES_tradnl" sz="1600" dirty="0">
                <a:solidFill>
                  <a:schemeClr val="bg1">
                    <a:lumMod val="50000"/>
                  </a:schemeClr>
                </a:solidFill>
              </a:rPr>
              <a:t>, </a:t>
            </a:r>
            <a:r>
              <a:rPr lang="es-ES_tradnl" sz="1600" b="1" dirty="0">
                <a:solidFill>
                  <a:srgbClr val="64075D"/>
                </a:solidFill>
              </a:rPr>
              <a:t>especialmente</a:t>
            </a:r>
            <a:r>
              <a:rPr lang="es-ES_tradnl" sz="1600" dirty="0">
                <a:solidFill>
                  <a:schemeClr val="bg1">
                    <a:lumMod val="50000"/>
                  </a:schemeClr>
                </a:solidFill>
              </a:rPr>
              <a:t> en aquellos casos en que la </a:t>
            </a:r>
            <a:r>
              <a:rPr lang="es-ES_tradnl" sz="1600" b="1" dirty="0" smtClean="0">
                <a:solidFill>
                  <a:srgbClr val="64075D"/>
                </a:solidFill>
              </a:rPr>
              <a:t>resección </a:t>
            </a:r>
            <a:r>
              <a:rPr lang="es-ES_tradnl" sz="1600" b="1" dirty="0">
                <a:solidFill>
                  <a:srgbClr val="64075D"/>
                </a:solidFill>
              </a:rPr>
              <a:t>tumoral es completa</a:t>
            </a:r>
            <a:r>
              <a:rPr lang="es-ES_tradnl" sz="1600" b="1" dirty="0" smtClean="0">
                <a:solidFill>
                  <a:srgbClr val="64075D"/>
                </a:solidFill>
              </a:rPr>
              <a:t>.</a:t>
            </a:r>
          </a:p>
          <a:p>
            <a:pPr lvl="0">
              <a:buBlip>
                <a:blip r:embed="rId3"/>
              </a:buBlip>
            </a:pPr>
            <a:r>
              <a:rPr lang="es-ES_tradnl" sz="1600" b="1" dirty="0" smtClean="0">
                <a:solidFill>
                  <a:srgbClr val="64075D"/>
                </a:solidFill>
              </a:rPr>
              <a:t>La cirugía constituye, </a:t>
            </a:r>
            <a:r>
              <a:rPr lang="es-ES_tradnl" sz="1600" dirty="0" smtClean="0">
                <a:solidFill>
                  <a:srgbClr val="7F7F7F"/>
                </a:solidFill>
              </a:rPr>
              <a:t>junto a la quimioterapia y a la radioterapia, </a:t>
            </a:r>
            <a:r>
              <a:rPr lang="es-ES_tradnl" sz="1600" b="1" dirty="0" smtClean="0">
                <a:solidFill>
                  <a:srgbClr val="64075D"/>
                </a:solidFill>
              </a:rPr>
              <a:t>el tratamiento de elección </a:t>
            </a:r>
            <a:r>
              <a:rPr lang="es-ES_tradnl" sz="1600" dirty="0" smtClean="0">
                <a:solidFill>
                  <a:schemeClr val="tx1">
                    <a:lumMod val="50000"/>
                    <a:lumOff val="50000"/>
                  </a:schemeClr>
                </a:solidFill>
              </a:rPr>
              <a:t>para el dolor, especialmente </a:t>
            </a:r>
            <a:r>
              <a:rPr lang="es-ES_tradnl" sz="1600" b="1" dirty="0" smtClean="0">
                <a:solidFill>
                  <a:srgbClr val="64075D"/>
                </a:solidFill>
              </a:rPr>
              <a:t>si la causa es el propio tumor.  </a:t>
            </a:r>
          </a:p>
          <a:p>
            <a:pPr lvl="0">
              <a:buBlip>
                <a:blip r:embed="rId3"/>
              </a:buBlip>
            </a:pPr>
            <a:r>
              <a:rPr lang="es-ES_tradnl" sz="1600" dirty="0" smtClean="0">
                <a:solidFill>
                  <a:schemeClr val="bg1">
                    <a:lumMod val="50000"/>
                  </a:schemeClr>
                </a:solidFill>
              </a:rPr>
              <a:t>Han </a:t>
            </a:r>
            <a:r>
              <a:rPr lang="es-ES_tradnl" sz="1600" dirty="0">
                <a:solidFill>
                  <a:schemeClr val="bg1">
                    <a:lumMod val="50000"/>
                  </a:schemeClr>
                </a:solidFill>
              </a:rPr>
              <a:t>surgido </a:t>
            </a:r>
            <a:r>
              <a:rPr lang="es-ES_tradnl" sz="1600" b="1" dirty="0" smtClean="0">
                <a:solidFill>
                  <a:srgbClr val="64075D"/>
                </a:solidFill>
              </a:rPr>
              <a:t>técnicas novedosa</a:t>
            </a:r>
            <a:r>
              <a:rPr lang="es-ES_tradnl" sz="1600" dirty="0" smtClean="0">
                <a:solidFill>
                  <a:schemeClr val="bg1">
                    <a:lumMod val="50000"/>
                  </a:schemeClr>
                </a:solidFill>
              </a:rPr>
              <a:t>: </a:t>
            </a:r>
            <a:r>
              <a:rPr lang="es-ES_tradnl" sz="1600" dirty="0">
                <a:solidFill>
                  <a:schemeClr val="bg1">
                    <a:lumMod val="50000"/>
                  </a:schemeClr>
                </a:solidFill>
              </a:rPr>
              <a:t>la </a:t>
            </a:r>
            <a:r>
              <a:rPr lang="es-ES_tradnl" sz="1600" b="1" dirty="0" smtClean="0">
                <a:solidFill>
                  <a:srgbClr val="64075D"/>
                </a:solidFill>
              </a:rPr>
              <a:t>ablación </a:t>
            </a:r>
            <a:r>
              <a:rPr lang="es-ES_tradnl" sz="1600" b="1" dirty="0">
                <a:solidFill>
                  <a:srgbClr val="64075D"/>
                </a:solidFill>
              </a:rPr>
              <a:t>mediante ultrasonidos de alta </a:t>
            </a:r>
            <a:r>
              <a:rPr lang="es-ES_tradnl" sz="1600" b="1" dirty="0" smtClean="0">
                <a:solidFill>
                  <a:srgbClr val="64075D"/>
                </a:solidFill>
              </a:rPr>
              <a:t>intensidad. </a:t>
            </a:r>
            <a:endParaRPr lang="es-ES_tradnl" sz="1600" dirty="0"/>
          </a:p>
          <a:p>
            <a:endParaRPr lang="es-ES_tradnl" sz="1600" dirty="0"/>
          </a:p>
          <a:p>
            <a:endParaRPr lang="es-ES_tradnl" sz="1600" dirty="0"/>
          </a:p>
          <a:p>
            <a:endParaRPr lang="es-ES_tradnl" sz="1600" dirty="0"/>
          </a:p>
          <a:p>
            <a:endParaRPr lang="es-ES_tradnl" sz="1600" dirty="0"/>
          </a:p>
          <a:p>
            <a:endParaRPr lang="es-ES_tradnl" sz="1600" dirty="0"/>
          </a:p>
          <a:p>
            <a:endParaRPr lang="es-ES_tradnl" sz="1600" dirty="0"/>
          </a:p>
          <a:p>
            <a:endParaRPr lang="es-ES_tradnl" sz="1600" dirty="0"/>
          </a:p>
          <a:p>
            <a:endParaRPr lang="es-ES_tradnl" sz="1600" dirty="0"/>
          </a:p>
          <a:p>
            <a:endParaRPr lang="es-ES_tradnl" sz="1600" dirty="0"/>
          </a:p>
          <a:p>
            <a:endParaRPr lang="es-ES_tradnl" sz="1600" dirty="0"/>
          </a:p>
          <a:p>
            <a:endParaRPr lang="es-ES_tradnl" sz="1600" dirty="0"/>
          </a:p>
          <a:p>
            <a:endParaRPr lang="es-ES_tradnl" sz="1600" dirty="0"/>
          </a:p>
          <a:p>
            <a:endParaRPr lang="es-ES_tradnl" sz="1600" dirty="0">
              <a:solidFill>
                <a:schemeClr val="bg1">
                  <a:lumMod val="50000"/>
                </a:schemeClr>
              </a:solidFill>
            </a:endParaRPr>
          </a:p>
          <a:p>
            <a:endParaRPr lang="es-ES_tradnl" sz="1600" dirty="0">
              <a:solidFill>
                <a:schemeClr val="bg1">
                  <a:lumMod val="50000"/>
                </a:schemeClr>
              </a:solidFill>
            </a:endParaRPr>
          </a:p>
          <a:p>
            <a:endParaRPr lang="es-ES_tradnl" sz="1600" dirty="0">
              <a:solidFill>
                <a:schemeClr val="bg1">
                  <a:lumMod val="50000"/>
                </a:schemeClr>
              </a:solidFill>
            </a:endParaRPr>
          </a:p>
          <a:p>
            <a:endParaRPr lang="es-ES_tradnl" sz="1600" dirty="0">
              <a:solidFill>
                <a:schemeClr val="bg1">
                  <a:lumMod val="50000"/>
                </a:schemeClr>
              </a:solidFill>
            </a:endParaRPr>
          </a:p>
        </p:txBody>
      </p:sp>
      <p:sp>
        <p:nvSpPr>
          <p:cNvPr id="9" name="Rectángulo 8"/>
          <p:cNvSpPr/>
          <p:nvPr/>
        </p:nvSpPr>
        <p:spPr>
          <a:xfrm>
            <a:off x="450636" y="3481394"/>
            <a:ext cx="7159985" cy="954107"/>
          </a:xfrm>
          <a:prstGeom prst="rect">
            <a:avLst/>
          </a:prstGeom>
        </p:spPr>
        <p:txBody>
          <a:bodyPr wrap="square">
            <a:spAutoFit/>
          </a:bodyPr>
          <a:lstStyle/>
          <a:p>
            <a:r>
              <a:rPr lang="es-ES_tradnl" sz="2800" b="1" dirty="0" smtClean="0">
                <a:solidFill>
                  <a:srgbClr val="FCC40D"/>
                </a:solidFill>
              </a:rPr>
              <a:t>OTROS </a:t>
            </a:r>
            <a:r>
              <a:rPr lang="es-ES_tradnl" sz="2800" b="1" dirty="0">
                <a:solidFill>
                  <a:srgbClr val="FCC40D"/>
                </a:solidFill>
              </a:rPr>
              <a:t>PROCEDIMIENTOS QUIRÚRGICOS </a:t>
            </a:r>
            <a:endParaRPr lang="es-ES_tradnl" sz="2800" dirty="0">
              <a:solidFill>
                <a:srgbClr val="FCC40D"/>
              </a:solidFill>
            </a:endParaRPr>
          </a:p>
          <a:p>
            <a:endParaRPr lang="es-ES_tradnl" sz="2800" dirty="0">
              <a:solidFill>
                <a:srgbClr val="FCC40D"/>
              </a:solidFill>
            </a:endParaRPr>
          </a:p>
        </p:txBody>
      </p:sp>
      <p:sp>
        <p:nvSpPr>
          <p:cNvPr id="10" name="Marcador de contenido 2"/>
          <p:cNvSpPr txBox="1">
            <a:spLocks/>
          </p:cNvSpPr>
          <p:nvPr/>
        </p:nvSpPr>
        <p:spPr>
          <a:xfrm>
            <a:off x="457200" y="3757604"/>
            <a:ext cx="8229600" cy="1708315"/>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0">
              <a:buBlip>
                <a:blip r:embed="rId3"/>
              </a:buBlip>
            </a:pPr>
            <a:endParaRPr lang="es-ES_tradnl" sz="1600" b="1" dirty="0" smtClean="0">
              <a:solidFill>
                <a:srgbClr val="64075D"/>
              </a:solidFill>
            </a:endParaRPr>
          </a:p>
          <a:p>
            <a:pPr lvl="0">
              <a:buNone/>
            </a:pPr>
            <a:r>
              <a:rPr lang="es-ES_tradnl" sz="1600" dirty="0" smtClean="0">
                <a:solidFill>
                  <a:srgbClr val="7F7F7F"/>
                </a:solidFill>
              </a:rPr>
              <a:t> Estos métodos consisten en la interrupción quirúrgica de las vías que conducen el dolor.     </a:t>
            </a:r>
          </a:p>
          <a:p>
            <a:pPr lvl="0">
              <a:buBlip>
                <a:blip r:embed="rId3"/>
              </a:buBlip>
            </a:pPr>
            <a:r>
              <a:rPr lang="es-ES_tradnl" sz="1600" b="1" dirty="0" err="1" smtClean="0">
                <a:solidFill>
                  <a:srgbClr val="64075D"/>
                </a:solidFill>
              </a:rPr>
              <a:t>CORDOTOMÍA</a:t>
            </a:r>
            <a:r>
              <a:rPr lang="es-ES_tradnl" sz="1600" b="1" dirty="0" smtClean="0">
                <a:solidFill>
                  <a:srgbClr val="64075D"/>
                </a:solidFill>
              </a:rPr>
              <a:t> LATERAL PERCUTÁNEA</a:t>
            </a:r>
            <a:r>
              <a:rPr lang="es-ES_tradnl" sz="1600" dirty="0" smtClean="0">
                <a:solidFill>
                  <a:schemeClr val="bg1">
                    <a:lumMod val="50000"/>
                  </a:schemeClr>
                </a:solidFill>
              </a:rPr>
              <a:t>. Lesión del tracto </a:t>
            </a:r>
            <a:r>
              <a:rPr lang="es-ES_tradnl" sz="1600" dirty="0" err="1" smtClean="0">
                <a:solidFill>
                  <a:schemeClr val="bg1">
                    <a:lumMod val="50000"/>
                  </a:schemeClr>
                </a:solidFill>
              </a:rPr>
              <a:t>espinotalámico</a:t>
            </a:r>
            <a:r>
              <a:rPr lang="es-ES_tradnl" sz="1600" dirty="0" smtClean="0">
                <a:solidFill>
                  <a:schemeClr val="bg1">
                    <a:lumMod val="50000"/>
                  </a:schemeClr>
                </a:solidFill>
              </a:rPr>
              <a:t> lateral, que conduce dolor y sensación de temperatura.</a:t>
            </a:r>
          </a:p>
          <a:p>
            <a:r>
              <a:rPr lang="es-ES_tradnl" sz="1600" dirty="0" smtClean="0">
                <a:solidFill>
                  <a:schemeClr val="bg1">
                    <a:lumMod val="50000"/>
                  </a:schemeClr>
                </a:solidFill>
              </a:rPr>
              <a:t>Es </a:t>
            </a:r>
            <a:r>
              <a:rPr lang="es-ES_tradnl" sz="1600" dirty="0" smtClean="0">
                <a:solidFill>
                  <a:srgbClr val="7F7F7F"/>
                </a:solidFill>
              </a:rPr>
              <a:t>una alternativa en manos expertas cuando el resto de las técnicas intervencionistas son ineficaces y la supervivencia del paciente es limitada.</a:t>
            </a:r>
            <a:endParaRPr lang="es-ES_tradnl" sz="1600" b="1" dirty="0" smtClean="0">
              <a:solidFill>
                <a:srgbClr val="64075D"/>
              </a:solidFill>
            </a:endParaRPr>
          </a:p>
          <a:p>
            <a:pPr lvl="0">
              <a:buBlip>
                <a:blip r:embed="rId3"/>
              </a:buBlip>
            </a:pPr>
            <a:r>
              <a:rPr lang="es-ES_tradnl" sz="1600" b="1" dirty="0" err="1" smtClean="0">
                <a:solidFill>
                  <a:srgbClr val="64075D"/>
                </a:solidFill>
              </a:rPr>
              <a:t>MIELOTOMÍAS</a:t>
            </a:r>
            <a:r>
              <a:rPr lang="es-ES_tradnl" sz="1600" b="1" dirty="0" smtClean="0">
                <a:solidFill>
                  <a:srgbClr val="64075D"/>
                </a:solidFill>
              </a:rPr>
              <a:t> y </a:t>
            </a:r>
            <a:r>
              <a:rPr lang="es-ES_tradnl" sz="1600" b="1" dirty="0" err="1" smtClean="0">
                <a:solidFill>
                  <a:srgbClr val="64075D"/>
                </a:solidFill>
              </a:rPr>
              <a:t>TALAMOTOMÍAS</a:t>
            </a:r>
            <a:r>
              <a:rPr lang="es-ES_tradnl" sz="1600" b="1" dirty="0" smtClean="0">
                <a:solidFill>
                  <a:srgbClr val="64075D"/>
                </a:solidFill>
              </a:rPr>
              <a:t>, experiencia limitada.</a:t>
            </a:r>
          </a:p>
          <a:p>
            <a:endParaRPr lang="es-ES_tradnl" sz="1600" b="1" dirty="0" smtClean="0">
              <a:solidFill>
                <a:srgbClr val="64075D"/>
              </a:solidFill>
            </a:endParaRPr>
          </a:p>
          <a:p>
            <a:endParaRPr lang="es-ES_tradnl" sz="1600" dirty="0" smtClean="0">
              <a:solidFill>
                <a:schemeClr val="bg1">
                  <a:lumMod val="50000"/>
                </a:schemeClr>
              </a:solidFill>
            </a:endParaRPr>
          </a:p>
          <a:p>
            <a:endParaRPr lang="es-ES_tradnl" sz="1600" dirty="0" smtClean="0"/>
          </a:p>
          <a:p>
            <a:endParaRPr lang="es-ES_tradnl" sz="1600" dirty="0" smtClean="0"/>
          </a:p>
          <a:p>
            <a:endParaRPr lang="es-ES_tradnl" sz="1600" dirty="0" smtClean="0"/>
          </a:p>
          <a:p>
            <a:endParaRPr lang="es-ES_tradnl" sz="1600" dirty="0" smtClean="0"/>
          </a:p>
          <a:p>
            <a:endParaRPr lang="es-ES_tradnl" sz="1600" dirty="0" smtClean="0"/>
          </a:p>
          <a:p>
            <a:endParaRPr lang="es-ES_tradnl" sz="1600" dirty="0" smtClean="0"/>
          </a:p>
          <a:p>
            <a:endParaRPr lang="es-ES_tradnl" sz="1600" dirty="0" smtClean="0"/>
          </a:p>
          <a:p>
            <a:endParaRPr lang="es-ES_tradnl" sz="1600" dirty="0" smtClean="0"/>
          </a:p>
          <a:p>
            <a:endParaRPr lang="es-ES_tradnl" sz="1600" dirty="0" smtClean="0"/>
          </a:p>
          <a:p>
            <a:endParaRPr lang="es-ES_tradnl" sz="1600" dirty="0" smtClean="0"/>
          </a:p>
          <a:p>
            <a:endParaRPr lang="es-ES_tradnl" sz="1600" dirty="0" smtClean="0"/>
          </a:p>
          <a:p>
            <a:endParaRPr lang="es-ES_tradnl" sz="1600" dirty="0" smtClean="0"/>
          </a:p>
          <a:p>
            <a:endParaRPr lang="es-ES_tradnl" sz="1600" dirty="0" smtClean="0"/>
          </a:p>
          <a:p>
            <a:endParaRPr lang="es-ES_tradnl" sz="1600" dirty="0" smtClean="0"/>
          </a:p>
          <a:p>
            <a:endParaRPr lang="es-ES_tradnl" sz="1600" dirty="0" smtClean="0">
              <a:solidFill>
                <a:schemeClr val="bg1">
                  <a:lumMod val="50000"/>
                </a:schemeClr>
              </a:solidFill>
            </a:endParaRPr>
          </a:p>
          <a:p>
            <a:endParaRPr lang="es-ES_tradnl" sz="1600" dirty="0" smtClean="0">
              <a:solidFill>
                <a:schemeClr val="bg1">
                  <a:lumMod val="50000"/>
                </a:schemeClr>
              </a:solidFill>
            </a:endParaRPr>
          </a:p>
          <a:p>
            <a:endParaRPr lang="es-ES_tradnl" sz="1600" dirty="0" smtClean="0">
              <a:solidFill>
                <a:schemeClr val="bg1">
                  <a:lumMod val="50000"/>
                </a:schemeClr>
              </a:solidFill>
            </a:endParaRPr>
          </a:p>
          <a:p>
            <a:endParaRPr lang="es-ES_tradnl" sz="1600" dirty="0">
              <a:solidFill>
                <a:schemeClr val="bg1">
                  <a:lumMod val="50000"/>
                </a:schemeClr>
              </a:solidFill>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5494835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Título 1"/>
          <p:cNvSpPr txBox="1">
            <a:spLocks/>
          </p:cNvSpPr>
          <p:nvPr/>
        </p:nvSpPr>
        <p:spPr>
          <a:xfrm>
            <a:off x="0" y="34358"/>
            <a:ext cx="9144000" cy="1018299"/>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130000"/>
              </a:lnSpc>
            </a:pPr>
            <a:r>
              <a:rPr lang="es-ES_tradnl" sz="4000" b="1" dirty="0">
                <a:solidFill>
                  <a:srgbClr val="FCC40D"/>
                </a:solidFill>
              </a:rPr>
              <a:t>TRATAMIENTOS ESPECÍFICOS</a:t>
            </a:r>
            <a:endParaRPr lang="es-ES_tradnl" sz="4000" b="1" dirty="0">
              <a:solidFill>
                <a:srgbClr val="FCC40D"/>
              </a:solidFill>
              <a:latin typeface="Calibri"/>
              <a:cs typeface="Calibri"/>
            </a:endParaRPr>
          </a:p>
        </p:txBody>
      </p:sp>
      <p:sp>
        <p:nvSpPr>
          <p:cNvPr id="5" name="Rectángulo 4"/>
          <p:cNvSpPr/>
          <p:nvPr/>
        </p:nvSpPr>
        <p:spPr>
          <a:xfrm>
            <a:off x="450636" y="1386673"/>
            <a:ext cx="7159985" cy="523220"/>
          </a:xfrm>
          <a:prstGeom prst="rect">
            <a:avLst/>
          </a:prstGeom>
        </p:spPr>
        <p:txBody>
          <a:bodyPr wrap="square">
            <a:spAutoFit/>
          </a:bodyPr>
          <a:lstStyle/>
          <a:p>
            <a:r>
              <a:rPr lang="es-ES_tradnl" sz="2800" b="1" dirty="0">
                <a:solidFill>
                  <a:srgbClr val="FCC40D"/>
                </a:solidFill>
              </a:rPr>
              <a:t>ULTRASONIDO DE ALTA DENSIDAD </a:t>
            </a:r>
            <a:endParaRPr lang="es-ES_tradnl" sz="2800" dirty="0">
              <a:solidFill>
                <a:srgbClr val="FCC40D"/>
              </a:solidFill>
            </a:endParaRPr>
          </a:p>
        </p:txBody>
      </p:sp>
      <p:sp>
        <p:nvSpPr>
          <p:cNvPr id="8" name="Marcador de contenido 2"/>
          <p:cNvSpPr txBox="1">
            <a:spLocks/>
          </p:cNvSpPr>
          <p:nvPr/>
        </p:nvSpPr>
        <p:spPr>
          <a:xfrm>
            <a:off x="450636" y="1981646"/>
            <a:ext cx="8229600" cy="1999776"/>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0">
              <a:buBlip>
                <a:blip r:embed="rId3"/>
              </a:buBlip>
            </a:pPr>
            <a:r>
              <a:rPr lang="es-ES_tradnl" sz="1600" b="1" dirty="0" smtClean="0">
                <a:solidFill>
                  <a:srgbClr val="64075D"/>
                </a:solidFill>
              </a:rPr>
              <a:t>Técnica no invasiva </a:t>
            </a:r>
            <a:r>
              <a:rPr lang="es-ES_tradnl" sz="1600" dirty="0" smtClean="0">
                <a:solidFill>
                  <a:schemeClr val="bg1">
                    <a:lumMod val="50000"/>
                  </a:schemeClr>
                </a:solidFill>
              </a:rPr>
              <a:t>que permite generar una pequeña lesión térmica bien circunscrita dentro de un objetivo de tejido. </a:t>
            </a:r>
          </a:p>
          <a:p>
            <a:pPr lvl="0">
              <a:buBlip>
                <a:blip r:embed="rId3"/>
              </a:buBlip>
            </a:pPr>
            <a:r>
              <a:rPr lang="es-ES_tradnl" sz="1600" b="1" dirty="0" smtClean="0">
                <a:solidFill>
                  <a:srgbClr val="64075D"/>
                </a:solidFill>
              </a:rPr>
              <a:t>Destrucción del tejido</a:t>
            </a:r>
            <a:r>
              <a:rPr lang="es-ES_tradnl" sz="1600" dirty="0" smtClean="0">
                <a:solidFill>
                  <a:schemeClr val="bg1">
                    <a:lumMod val="50000"/>
                  </a:schemeClr>
                </a:solidFill>
              </a:rPr>
              <a:t> debido al calentamiento directo dentro de la lesión y los efectos mecánicos de la cavitación acústica. </a:t>
            </a:r>
          </a:p>
          <a:p>
            <a:pPr lvl="0">
              <a:buBlip>
                <a:blip r:embed="rId3"/>
              </a:buBlip>
            </a:pPr>
            <a:r>
              <a:rPr lang="es-ES_tradnl" sz="1600" dirty="0" smtClean="0">
                <a:solidFill>
                  <a:schemeClr val="bg1">
                    <a:lumMod val="50000"/>
                  </a:schemeClr>
                </a:solidFill>
              </a:rPr>
              <a:t>Aplicaciones clínicas:  </a:t>
            </a:r>
            <a:r>
              <a:rPr lang="es-ES_tradnl" sz="1600" b="1" dirty="0" smtClean="0">
                <a:solidFill>
                  <a:srgbClr val="64075D"/>
                </a:solidFill>
              </a:rPr>
              <a:t>tumores malignos </a:t>
            </a:r>
            <a:r>
              <a:rPr lang="es-ES_tradnl" sz="1600" dirty="0" smtClean="0">
                <a:solidFill>
                  <a:schemeClr val="bg1">
                    <a:lumMod val="50000"/>
                  </a:schemeClr>
                </a:solidFill>
              </a:rPr>
              <a:t>fibromas uterinos, arritmias cardíacas, tratamiento el dolor. </a:t>
            </a:r>
            <a:endParaRPr lang="es-ES_tradnl" sz="1600" dirty="0" smtClean="0"/>
          </a:p>
          <a:p>
            <a:endParaRPr lang="es-ES_tradnl" sz="1600" dirty="0" smtClean="0"/>
          </a:p>
          <a:p>
            <a:endParaRPr lang="es-ES_tradnl" sz="1600" dirty="0" smtClean="0"/>
          </a:p>
          <a:p>
            <a:endParaRPr lang="es-ES_tradnl" sz="1600" dirty="0" smtClean="0"/>
          </a:p>
          <a:p>
            <a:endParaRPr lang="es-ES_tradnl" sz="1600" dirty="0" smtClean="0"/>
          </a:p>
          <a:p>
            <a:endParaRPr lang="es-ES_tradnl" sz="1600" dirty="0" smtClean="0"/>
          </a:p>
          <a:p>
            <a:endParaRPr lang="es-ES_tradnl" sz="1600" dirty="0" smtClean="0"/>
          </a:p>
          <a:p>
            <a:endParaRPr lang="es-ES_tradnl" sz="1600" dirty="0" smtClean="0"/>
          </a:p>
          <a:p>
            <a:endParaRPr lang="es-ES_tradnl" sz="1600" dirty="0" smtClean="0"/>
          </a:p>
          <a:p>
            <a:endParaRPr lang="es-ES_tradnl" sz="1600" dirty="0" smtClean="0"/>
          </a:p>
          <a:p>
            <a:endParaRPr lang="es-ES_tradnl" sz="1600" dirty="0" smtClean="0"/>
          </a:p>
          <a:p>
            <a:endParaRPr lang="es-ES_tradnl" sz="1600" dirty="0" smtClean="0"/>
          </a:p>
          <a:p>
            <a:endParaRPr lang="es-ES_tradnl" sz="1600" dirty="0" smtClean="0"/>
          </a:p>
          <a:p>
            <a:endParaRPr lang="es-ES_tradnl" sz="1600" dirty="0" smtClean="0"/>
          </a:p>
          <a:p>
            <a:endParaRPr lang="es-ES_tradnl" sz="1600" dirty="0" smtClean="0"/>
          </a:p>
          <a:p>
            <a:endParaRPr lang="es-ES_tradnl" sz="1600" dirty="0" smtClean="0"/>
          </a:p>
          <a:p>
            <a:endParaRPr lang="es-ES_tradnl" sz="1600" dirty="0" smtClean="0">
              <a:solidFill>
                <a:schemeClr val="bg1">
                  <a:lumMod val="50000"/>
                </a:schemeClr>
              </a:solidFill>
            </a:endParaRPr>
          </a:p>
          <a:p>
            <a:endParaRPr lang="es-ES_tradnl" sz="1600" dirty="0" smtClean="0">
              <a:solidFill>
                <a:schemeClr val="bg1">
                  <a:lumMod val="50000"/>
                </a:schemeClr>
              </a:solidFill>
            </a:endParaRPr>
          </a:p>
          <a:p>
            <a:endParaRPr lang="es-ES_tradnl" sz="1600" dirty="0" smtClean="0">
              <a:solidFill>
                <a:schemeClr val="bg1">
                  <a:lumMod val="50000"/>
                </a:schemeClr>
              </a:solidFill>
            </a:endParaRPr>
          </a:p>
          <a:p>
            <a:endParaRPr lang="es-ES_tradnl" sz="1600" dirty="0">
              <a:solidFill>
                <a:schemeClr val="bg1">
                  <a:lumMod val="50000"/>
                </a:schemeClr>
              </a:solidFill>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54948354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Rectángulo 3"/>
          <p:cNvSpPr/>
          <p:nvPr/>
        </p:nvSpPr>
        <p:spPr>
          <a:xfrm>
            <a:off x="457200" y="1207924"/>
            <a:ext cx="7159985" cy="954107"/>
          </a:xfrm>
          <a:prstGeom prst="rect">
            <a:avLst/>
          </a:prstGeom>
        </p:spPr>
        <p:txBody>
          <a:bodyPr wrap="square">
            <a:spAutoFit/>
          </a:bodyPr>
          <a:lstStyle/>
          <a:p>
            <a:r>
              <a:rPr lang="es-ES_tradnl" sz="2800" b="1" dirty="0" smtClean="0">
                <a:solidFill>
                  <a:srgbClr val="FCC40D"/>
                </a:solidFill>
              </a:rPr>
              <a:t>INMUNOTERAPIA</a:t>
            </a:r>
            <a:r>
              <a:rPr lang="es-ES_tradnl" sz="2800" b="1" dirty="0" smtClean="0"/>
              <a:t> </a:t>
            </a:r>
            <a:endParaRPr lang="es-ES_tradnl" sz="2800" dirty="0"/>
          </a:p>
          <a:p>
            <a:endParaRPr lang="es-ES_tradnl" sz="2800" dirty="0">
              <a:solidFill>
                <a:srgbClr val="FCC40D"/>
              </a:solidFill>
            </a:endParaRPr>
          </a:p>
        </p:txBody>
      </p:sp>
      <p:sp>
        <p:nvSpPr>
          <p:cNvPr id="7" name="Título 1"/>
          <p:cNvSpPr txBox="1">
            <a:spLocks/>
          </p:cNvSpPr>
          <p:nvPr/>
        </p:nvSpPr>
        <p:spPr>
          <a:xfrm>
            <a:off x="0" y="34358"/>
            <a:ext cx="9144000" cy="1018299"/>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130000"/>
              </a:lnSpc>
            </a:pPr>
            <a:r>
              <a:rPr lang="es-ES_tradnl" sz="4000" b="1" dirty="0">
                <a:solidFill>
                  <a:srgbClr val="FCC40D"/>
                </a:solidFill>
              </a:rPr>
              <a:t>TRATAMIENTOS ESPECÍFICOS</a:t>
            </a:r>
            <a:endParaRPr lang="es-ES_tradnl" sz="4000" b="1" dirty="0">
              <a:solidFill>
                <a:srgbClr val="FCC40D"/>
              </a:solidFill>
              <a:latin typeface="Calibri"/>
              <a:cs typeface="Calibri"/>
            </a:endParaRPr>
          </a:p>
        </p:txBody>
      </p:sp>
      <p:sp>
        <p:nvSpPr>
          <p:cNvPr id="6" name="Marcador de contenido 2"/>
          <p:cNvSpPr>
            <a:spLocks noGrp="1"/>
          </p:cNvSpPr>
          <p:nvPr>
            <p:ph idx="1"/>
          </p:nvPr>
        </p:nvSpPr>
        <p:spPr>
          <a:xfrm>
            <a:off x="457200" y="1870072"/>
            <a:ext cx="8229600" cy="4305001"/>
          </a:xfrm>
        </p:spPr>
        <p:txBody>
          <a:bodyPr/>
          <a:lstStyle/>
          <a:p>
            <a:pPr lvl="0">
              <a:buBlip>
                <a:blip r:embed="rId3"/>
              </a:buBlip>
            </a:pPr>
            <a:r>
              <a:rPr lang="es-ES_tradnl" sz="1600" dirty="0" smtClean="0">
                <a:solidFill>
                  <a:schemeClr val="bg1">
                    <a:lumMod val="50000"/>
                  </a:schemeClr>
                </a:solidFill>
              </a:rPr>
              <a:t>Utiliza </a:t>
            </a:r>
            <a:r>
              <a:rPr lang="es-ES_tradnl" sz="1600" dirty="0">
                <a:solidFill>
                  <a:schemeClr val="bg1">
                    <a:lumMod val="50000"/>
                  </a:schemeClr>
                </a:solidFill>
              </a:rPr>
              <a:t>el </a:t>
            </a:r>
            <a:r>
              <a:rPr lang="es-ES_tradnl" sz="1600" b="1" dirty="0">
                <a:solidFill>
                  <a:srgbClr val="64075D"/>
                </a:solidFill>
              </a:rPr>
              <a:t>sistema inmune </a:t>
            </a:r>
            <a:r>
              <a:rPr lang="es-ES_tradnl" sz="1600" dirty="0">
                <a:solidFill>
                  <a:schemeClr val="bg1">
                    <a:lumMod val="50000"/>
                  </a:schemeClr>
                </a:solidFill>
              </a:rPr>
              <a:t>para </a:t>
            </a:r>
            <a:r>
              <a:rPr lang="es-ES_tradnl" sz="1600" dirty="0" smtClean="0">
                <a:solidFill>
                  <a:schemeClr val="bg1">
                    <a:lumMod val="50000"/>
                  </a:schemeClr>
                </a:solidFill>
              </a:rPr>
              <a:t>combatir </a:t>
            </a:r>
            <a:r>
              <a:rPr lang="es-ES_tradnl" sz="1600" dirty="0">
                <a:solidFill>
                  <a:schemeClr val="bg1">
                    <a:lumMod val="50000"/>
                  </a:schemeClr>
                </a:solidFill>
              </a:rPr>
              <a:t>el </a:t>
            </a:r>
            <a:r>
              <a:rPr lang="es-ES_tradnl" sz="1600" dirty="0" smtClean="0">
                <a:solidFill>
                  <a:schemeClr val="bg1">
                    <a:lumMod val="50000"/>
                  </a:schemeClr>
                </a:solidFill>
              </a:rPr>
              <a:t>cáncer </a:t>
            </a:r>
            <a:r>
              <a:rPr lang="es-ES_tradnl" sz="1600" dirty="0">
                <a:solidFill>
                  <a:schemeClr val="bg1">
                    <a:lumMod val="50000"/>
                  </a:schemeClr>
                </a:solidFill>
              </a:rPr>
              <a:t>intentando </a:t>
            </a:r>
            <a:r>
              <a:rPr lang="es-ES_tradnl" sz="1600" b="1" dirty="0">
                <a:solidFill>
                  <a:srgbClr val="64075D"/>
                </a:solidFill>
              </a:rPr>
              <a:t>minimizar los posibles efectos </a:t>
            </a:r>
            <a:r>
              <a:rPr lang="es-ES_tradnl" sz="1600" b="1" dirty="0" smtClean="0">
                <a:solidFill>
                  <a:srgbClr val="64075D"/>
                </a:solidFill>
              </a:rPr>
              <a:t>secundarios </a:t>
            </a:r>
            <a:r>
              <a:rPr lang="es-ES_tradnl" sz="1600" dirty="0">
                <a:solidFill>
                  <a:schemeClr val="bg1">
                    <a:lumMod val="50000"/>
                  </a:schemeClr>
                </a:solidFill>
              </a:rPr>
              <a:t>que presentan los </a:t>
            </a:r>
            <a:r>
              <a:rPr lang="es-ES_tradnl" sz="1600" dirty="0" err="1">
                <a:solidFill>
                  <a:schemeClr val="bg1">
                    <a:lumMod val="50000"/>
                  </a:schemeClr>
                </a:solidFill>
              </a:rPr>
              <a:t>citostáticos</a:t>
            </a:r>
            <a:r>
              <a:rPr lang="es-ES_tradnl" sz="1600" dirty="0">
                <a:solidFill>
                  <a:schemeClr val="bg1">
                    <a:lumMod val="50000"/>
                  </a:schemeClr>
                </a:solidFill>
              </a:rPr>
              <a:t> </a:t>
            </a:r>
            <a:r>
              <a:rPr lang="es-ES_tradnl" sz="1600" dirty="0" smtClean="0">
                <a:solidFill>
                  <a:schemeClr val="bg1">
                    <a:lumMod val="50000"/>
                  </a:schemeClr>
                </a:solidFill>
              </a:rPr>
              <a:t>convencionales</a:t>
            </a:r>
            <a:r>
              <a:rPr lang="es-ES_tradnl" sz="1600" dirty="0">
                <a:solidFill>
                  <a:schemeClr val="bg1">
                    <a:lumMod val="50000"/>
                  </a:schemeClr>
                </a:solidFill>
              </a:rPr>
              <a:t>. </a:t>
            </a:r>
            <a:endParaRPr lang="es-ES_tradnl" sz="1600" dirty="0" smtClean="0">
              <a:solidFill>
                <a:schemeClr val="bg1">
                  <a:lumMod val="50000"/>
                </a:schemeClr>
              </a:solidFill>
            </a:endParaRPr>
          </a:p>
          <a:p>
            <a:pPr lvl="0">
              <a:buBlip>
                <a:blip r:embed="rId3"/>
              </a:buBlip>
            </a:pPr>
            <a:r>
              <a:rPr lang="es-ES_tradnl" sz="1600" dirty="0" smtClean="0">
                <a:solidFill>
                  <a:schemeClr val="bg1">
                    <a:lumMod val="50000"/>
                  </a:schemeClr>
                </a:solidFill>
              </a:rPr>
              <a:t>Ha </a:t>
            </a:r>
            <a:r>
              <a:rPr lang="es-ES_tradnl" sz="1600" dirty="0">
                <a:solidFill>
                  <a:schemeClr val="bg1">
                    <a:lumMod val="50000"/>
                  </a:schemeClr>
                </a:solidFill>
              </a:rPr>
              <a:t>demostrado </a:t>
            </a:r>
            <a:r>
              <a:rPr lang="es-ES_tradnl" sz="1600" b="1" dirty="0" smtClean="0">
                <a:solidFill>
                  <a:srgbClr val="64075D"/>
                </a:solidFill>
              </a:rPr>
              <a:t>eficacia </a:t>
            </a:r>
            <a:r>
              <a:rPr lang="es-ES_tradnl" sz="1600" b="1" dirty="0">
                <a:solidFill>
                  <a:srgbClr val="64075D"/>
                </a:solidFill>
              </a:rPr>
              <a:t>en el tratamiento paliativo y en el control de </a:t>
            </a:r>
            <a:r>
              <a:rPr lang="es-ES_tradnl" sz="1600" b="1" dirty="0" smtClean="0">
                <a:solidFill>
                  <a:srgbClr val="64075D"/>
                </a:solidFill>
              </a:rPr>
              <a:t>síntomas </a:t>
            </a:r>
            <a:r>
              <a:rPr lang="es-ES_tradnl" sz="1600" dirty="0">
                <a:solidFill>
                  <a:schemeClr val="bg1">
                    <a:lumMod val="50000"/>
                  </a:schemeClr>
                </a:solidFill>
              </a:rPr>
              <a:t>(incluido el dolor) de muchas neoplasias </a:t>
            </a:r>
            <a:r>
              <a:rPr lang="es-ES_tradnl" sz="1600" dirty="0" smtClean="0">
                <a:solidFill>
                  <a:schemeClr val="bg1">
                    <a:lumMod val="50000"/>
                  </a:schemeClr>
                </a:solidFill>
              </a:rPr>
              <a:t>sólidas (</a:t>
            </a:r>
            <a:r>
              <a:rPr lang="es-ES_tradnl" sz="1600" dirty="0">
                <a:solidFill>
                  <a:schemeClr val="bg1">
                    <a:lumMod val="50000"/>
                  </a:schemeClr>
                </a:solidFill>
              </a:rPr>
              <a:t>melanoma, el </a:t>
            </a:r>
            <a:r>
              <a:rPr lang="es-ES_tradnl" sz="1600" dirty="0" smtClean="0">
                <a:solidFill>
                  <a:schemeClr val="bg1">
                    <a:lumMod val="50000"/>
                  </a:schemeClr>
                </a:solidFill>
              </a:rPr>
              <a:t>carcinoma </a:t>
            </a:r>
            <a:r>
              <a:rPr lang="es-ES_tradnl" sz="1600" dirty="0">
                <a:solidFill>
                  <a:schemeClr val="bg1">
                    <a:lumMod val="50000"/>
                  </a:schemeClr>
                </a:solidFill>
              </a:rPr>
              <a:t>renal y </a:t>
            </a:r>
            <a:r>
              <a:rPr lang="es-ES_tradnl" sz="1600" dirty="0" smtClean="0">
                <a:solidFill>
                  <a:schemeClr val="bg1">
                    <a:lumMod val="50000"/>
                  </a:schemeClr>
                </a:solidFill>
              </a:rPr>
              <a:t>cáncer </a:t>
            </a:r>
            <a:r>
              <a:rPr lang="es-ES_tradnl" sz="1600" dirty="0">
                <a:solidFill>
                  <a:schemeClr val="bg1">
                    <a:lumMod val="50000"/>
                  </a:schemeClr>
                </a:solidFill>
              </a:rPr>
              <a:t>de </a:t>
            </a:r>
            <a:r>
              <a:rPr lang="es-ES_tradnl" sz="1600" dirty="0" smtClean="0">
                <a:solidFill>
                  <a:schemeClr val="bg1">
                    <a:lumMod val="50000"/>
                  </a:schemeClr>
                </a:solidFill>
              </a:rPr>
              <a:t>pulmón).</a:t>
            </a:r>
            <a:endParaRPr lang="es-ES_tradnl" sz="1600" dirty="0">
              <a:solidFill>
                <a:schemeClr val="bg1">
                  <a:lumMod val="50000"/>
                </a:schemeClr>
              </a:solidFill>
            </a:endParaRPr>
          </a:p>
          <a:p>
            <a:pPr lvl="0">
              <a:buBlip>
                <a:blip r:embed="rId3"/>
              </a:buBlip>
            </a:pPr>
            <a:r>
              <a:rPr lang="es-ES_tradnl" sz="1600" b="1" dirty="0" smtClean="0">
                <a:solidFill>
                  <a:srgbClr val="64075D"/>
                </a:solidFill>
              </a:rPr>
              <a:t>Nuevos </a:t>
            </a:r>
            <a:r>
              <a:rPr lang="es-ES_tradnl" sz="1600" dirty="0" smtClean="0">
                <a:solidFill>
                  <a:srgbClr val="64075D"/>
                </a:solidFill>
              </a:rPr>
              <a:t>fármacos: </a:t>
            </a:r>
          </a:p>
          <a:p>
            <a:pPr lvl="1">
              <a:buClr>
                <a:srgbClr val="64075D"/>
              </a:buClr>
              <a:buFont typeface="Arial"/>
              <a:buChar char="•"/>
            </a:pPr>
            <a:r>
              <a:rPr lang="es-ES_tradnl" sz="1600" dirty="0" smtClean="0">
                <a:solidFill>
                  <a:schemeClr val="bg1">
                    <a:lumMod val="50000"/>
                  </a:schemeClr>
                </a:solidFill>
              </a:rPr>
              <a:t>Anti-CTL4</a:t>
            </a:r>
            <a:r>
              <a:rPr lang="es-ES_tradnl" sz="1600" dirty="0">
                <a:solidFill>
                  <a:schemeClr val="bg1">
                    <a:lumMod val="50000"/>
                  </a:schemeClr>
                </a:solidFill>
              </a:rPr>
              <a:t>, anti- PDL1 y </a:t>
            </a:r>
            <a:r>
              <a:rPr lang="es-ES_tradnl" sz="1600" dirty="0" smtClean="0">
                <a:solidFill>
                  <a:schemeClr val="bg1">
                    <a:lumMod val="50000"/>
                  </a:schemeClr>
                </a:solidFill>
              </a:rPr>
              <a:t>anti-PD1, </a:t>
            </a:r>
            <a:r>
              <a:rPr lang="es-ES_tradnl" sz="1600" b="1" dirty="0" smtClean="0">
                <a:solidFill>
                  <a:srgbClr val="64075D"/>
                </a:solidFill>
              </a:rPr>
              <a:t>gran efectividad</a:t>
            </a:r>
            <a:r>
              <a:rPr lang="es-ES_tradnl" sz="1600" dirty="0" smtClean="0">
                <a:solidFill>
                  <a:schemeClr val="bg1">
                    <a:lumMod val="50000"/>
                  </a:schemeClr>
                </a:solidFill>
              </a:rPr>
              <a:t>.</a:t>
            </a:r>
            <a:endParaRPr lang="es-ES_tradnl" sz="1600" dirty="0">
              <a:solidFill>
                <a:schemeClr val="bg1">
                  <a:lumMod val="50000"/>
                </a:schemeClr>
              </a:solidFill>
            </a:endParaRPr>
          </a:p>
          <a:p>
            <a:pPr lvl="1">
              <a:buClr>
                <a:srgbClr val="64075D"/>
              </a:buClr>
              <a:buFont typeface="Arial"/>
              <a:buChar char="•"/>
            </a:pPr>
            <a:r>
              <a:rPr lang="es-ES_tradnl" sz="1600" b="1" dirty="0" smtClean="0">
                <a:solidFill>
                  <a:srgbClr val="64075D"/>
                </a:solidFill>
              </a:rPr>
              <a:t>Impacto </a:t>
            </a:r>
            <a:r>
              <a:rPr lang="es-ES_tradnl" sz="1600" b="1" dirty="0">
                <a:solidFill>
                  <a:srgbClr val="64075D"/>
                </a:solidFill>
              </a:rPr>
              <a:t>en la calidad de </a:t>
            </a:r>
            <a:r>
              <a:rPr lang="es-ES_tradnl" sz="1600" b="1" dirty="0" smtClean="0">
                <a:solidFill>
                  <a:srgbClr val="64075D"/>
                </a:solidFill>
              </a:rPr>
              <a:t>vida.</a:t>
            </a:r>
            <a:endParaRPr lang="es-ES_tradnl" sz="1600" b="1" dirty="0">
              <a:solidFill>
                <a:srgbClr val="64075D"/>
              </a:solidFill>
            </a:endParaRPr>
          </a:p>
          <a:p>
            <a:pPr lvl="1">
              <a:buClr>
                <a:srgbClr val="64075D"/>
              </a:buClr>
              <a:buFont typeface="Arial"/>
              <a:buChar char="•"/>
            </a:pPr>
            <a:r>
              <a:rPr lang="es-ES_tradnl" sz="1600" b="1" dirty="0" smtClean="0">
                <a:solidFill>
                  <a:srgbClr val="64075D"/>
                </a:solidFill>
              </a:rPr>
              <a:t>Recomendación actual.</a:t>
            </a:r>
            <a:endParaRPr lang="es-ES_tradnl" sz="1600" b="1" dirty="0">
              <a:solidFill>
                <a:srgbClr val="64075D"/>
              </a:solidFill>
            </a:endParaRPr>
          </a:p>
          <a:p>
            <a:pPr lvl="1">
              <a:buClr>
                <a:srgbClr val="64075D"/>
              </a:buClr>
              <a:buFont typeface="Arial"/>
              <a:buChar char="•"/>
            </a:pPr>
            <a:r>
              <a:rPr lang="es-ES_tradnl" sz="1600" b="1" dirty="0" smtClean="0">
                <a:solidFill>
                  <a:srgbClr val="64075D"/>
                </a:solidFill>
              </a:rPr>
              <a:t>Integración </a:t>
            </a:r>
            <a:r>
              <a:rPr lang="es-ES_tradnl" sz="1600" b="1" dirty="0">
                <a:solidFill>
                  <a:srgbClr val="64075D"/>
                </a:solidFill>
              </a:rPr>
              <a:t>del </a:t>
            </a:r>
            <a:r>
              <a:rPr lang="es-ES_tradnl" sz="1600" b="1" dirty="0" smtClean="0">
                <a:solidFill>
                  <a:srgbClr val="64075D"/>
                </a:solidFill>
              </a:rPr>
              <a:t>tratamiento oncológico estándar </a:t>
            </a:r>
            <a:r>
              <a:rPr lang="es-ES_tradnl" sz="1600" b="1" dirty="0">
                <a:solidFill>
                  <a:srgbClr val="64075D"/>
                </a:solidFill>
              </a:rPr>
              <a:t>con los cuidados </a:t>
            </a:r>
            <a:r>
              <a:rPr lang="es-ES_tradnl" sz="1600" b="1" dirty="0" smtClean="0">
                <a:solidFill>
                  <a:srgbClr val="64075D"/>
                </a:solidFill>
              </a:rPr>
              <a:t>continuos </a:t>
            </a:r>
            <a:r>
              <a:rPr lang="es-ES_tradnl" sz="1600" b="1" dirty="0">
                <a:solidFill>
                  <a:srgbClr val="64075D"/>
                </a:solidFill>
              </a:rPr>
              <a:t>desde el comienzo del proceso </a:t>
            </a:r>
            <a:r>
              <a:rPr lang="es-ES_tradnl" sz="1600" b="1" dirty="0" smtClean="0">
                <a:solidFill>
                  <a:srgbClr val="64075D"/>
                </a:solidFill>
              </a:rPr>
              <a:t>oncológico.</a:t>
            </a:r>
            <a:endParaRPr lang="es-ES_tradnl" sz="1600" b="1" dirty="0">
              <a:solidFill>
                <a:srgbClr val="64075D"/>
              </a:solidFill>
            </a:endParaRPr>
          </a:p>
          <a:p>
            <a:endParaRPr lang="es-ES_tradnl" sz="1600" dirty="0">
              <a:solidFill>
                <a:schemeClr val="bg1">
                  <a:lumMod val="50000"/>
                </a:schemeClr>
              </a:solidFill>
            </a:endParaRPr>
          </a:p>
          <a:p>
            <a:endParaRPr lang="es-ES_tradnl" sz="1600" dirty="0">
              <a:solidFill>
                <a:schemeClr val="bg1">
                  <a:lumMod val="50000"/>
                </a:schemeClr>
              </a:solidFill>
            </a:endParaRPr>
          </a:p>
          <a:p>
            <a:endParaRPr lang="es-ES_tradnl" sz="1600" dirty="0"/>
          </a:p>
          <a:p>
            <a:endParaRPr lang="es-ES_tradnl" sz="1600" dirty="0"/>
          </a:p>
          <a:p>
            <a:endParaRPr lang="es-ES_tradnl" sz="1600" dirty="0"/>
          </a:p>
          <a:p>
            <a:endParaRPr lang="es-ES_tradnl" sz="1600" dirty="0"/>
          </a:p>
          <a:p>
            <a:endParaRPr lang="es-ES_tradnl" sz="1600" dirty="0"/>
          </a:p>
          <a:p>
            <a:endParaRPr lang="es-ES_tradnl" sz="1600" dirty="0"/>
          </a:p>
          <a:p>
            <a:endParaRPr lang="es-ES_tradnl" sz="1600" dirty="0"/>
          </a:p>
          <a:p>
            <a:endParaRPr lang="es-ES_tradnl" sz="1600" dirty="0"/>
          </a:p>
          <a:p>
            <a:endParaRPr lang="es-ES_tradnl" sz="1600" dirty="0"/>
          </a:p>
          <a:p>
            <a:endParaRPr lang="es-ES_tradnl" sz="1600" dirty="0"/>
          </a:p>
          <a:p>
            <a:endParaRPr lang="es-ES_tradnl" sz="1600" dirty="0"/>
          </a:p>
          <a:p>
            <a:endParaRPr lang="es-ES_tradnl" sz="1600" dirty="0"/>
          </a:p>
          <a:p>
            <a:endParaRPr lang="es-ES_tradnl" sz="1600" dirty="0"/>
          </a:p>
          <a:p>
            <a:endParaRPr lang="es-ES_tradnl" sz="1600" dirty="0"/>
          </a:p>
          <a:p>
            <a:endParaRPr lang="es-ES_tradnl" sz="1600" dirty="0"/>
          </a:p>
          <a:p>
            <a:endParaRPr lang="es-ES_tradnl" sz="1600" dirty="0">
              <a:solidFill>
                <a:schemeClr val="bg1">
                  <a:lumMod val="50000"/>
                </a:schemeClr>
              </a:solidFill>
            </a:endParaRPr>
          </a:p>
          <a:p>
            <a:endParaRPr lang="es-ES_tradnl" sz="1600" dirty="0">
              <a:solidFill>
                <a:schemeClr val="bg1">
                  <a:lumMod val="50000"/>
                </a:schemeClr>
              </a:solidFill>
            </a:endParaRPr>
          </a:p>
          <a:p>
            <a:endParaRPr lang="es-ES_tradnl" sz="1600" dirty="0">
              <a:solidFill>
                <a:schemeClr val="bg1">
                  <a:lumMod val="50000"/>
                </a:schemeClr>
              </a:solidFill>
            </a:endParaRPr>
          </a:p>
          <a:p>
            <a:endParaRPr lang="es-ES_tradnl" sz="1600" dirty="0">
              <a:solidFill>
                <a:schemeClr val="bg1">
                  <a:lumMod val="50000"/>
                </a:schemeClr>
              </a:solidFill>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94045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Rectángulo 1"/>
          <p:cNvSpPr/>
          <p:nvPr/>
        </p:nvSpPr>
        <p:spPr>
          <a:xfrm>
            <a:off x="-1" y="479868"/>
            <a:ext cx="9235913" cy="2677656"/>
          </a:xfrm>
          <a:prstGeom prst="rect">
            <a:avLst/>
          </a:prstGeom>
        </p:spPr>
        <p:txBody>
          <a:bodyPr wrap="square">
            <a:spAutoFit/>
          </a:bodyPr>
          <a:lstStyle/>
          <a:p>
            <a:pPr algn="ctr"/>
            <a:r>
              <a:rPr lang="es-ES_tradnl" sz="4400" b="1" dirty="0" smtClean="0">
                <a:solidFill>
                  <a:srgbClr val="FCC40D"/>
                </a:solidFill>
                <a:cs typeface="Calibri"/>
              </a:rPr>
              <a:t>Tratamiento con analgésicos tradicionales</a:t>
            </a:r>
          </a:p>
          <a:p>
            <a:pPr algn="ctr"/>
            <a:endParaRPr lang="es-ES_tradnl" sz="4000" b="1" dirty="0">
              <a:solidFill>
                <a:srgbClr val="FCC40D"/>
              </a:solidFill>
              <a:latin typeface="Gotham"/>
              <a:cs typeface="Gotham"/>
            </a:endParaRPr>
          </a:p>
          <a:p>
            <a:pPr algn="ctr"/>
            <a:r>
              <a:rPr lang="es-ES_tradnl" sz="4000" b="1" dirty="0" smtClean="0">
                <a:solidFill>
                  <a:srgbClr val="FCC40D"/>
                </a:solidFill>
                <a:latin typeface="Gotham"/>
                <a:cs typeface="Gotham"/>
              </a:rPr>
              <a:t> </a:t>
            </a:r>
            <a:endParaRPr lang="es-ES_tradnl" sz="4000" dirty="0">
              <a:solidFill>
                <a:srgbClr val="FCC40D"/>
              </a:solidFill>
              <a:latin typeface="Gotham"/>
              <a:cs typeface="Gotham"/>
            </a:endParaRPr>
          </a:p>
        </p:txBody>
      </p:sp>
      <p:sp>
        <p:nvSpPr>
          <p:cNvPr id="3" name="Rectángulo 2"/>
          <p:cNvSpPr/>
          <p:nvPr/>
        </p:nvSpPr>
        <p:spPr>
          <a:xfrm>
            <a:off x="378328" y="2752209"/>
            <a:ext cx="8620425" cy="4770537"/>
          </a:xfrm>
          <a:prstGeom prst="rect">
            <a:avLst/>
          </a:prstGeom>
        </p:spPr>
        <p:txBody>
          <a:bodyPr wrap="square">
            <a:spAutoFit/>
          </a:bodyPr>
          <a:lstStyle/>
          <a:p>
            <a:r>
              <a:rPr lang="es-ES_tradnl" sz="4000" b="1" dirty="0" smtClean="0">
                <a:solidFill>
                  <a:srgbClr val="FCC40D"/>
                </a:solidFill>
                <a:latin typeface="Gotham"/>
                <a:cs typeface="Gotham"/>
              </a:rPr>
              <a:t>	   </a:t>
            </a:r>
            <a:r>
              <a:rPr lang="es-ES_tradnl" sz="3200" b="1" dirty="0" smtClean="0">
                <a:solidFill>
                  <a:prstClr val="white"/>
                </a:solidFill>
                <a:cs typeface="Calibri"/>
              </a:rPr>
              <a:t>La </a:t>
            </a:r>
            <a:r>
              <a:rPr lang="es-ES_tradnl" sz="3200" b="1" dirty="0">
                <a:solidFill>
                  <a:prstClr val="white"/>
                </a:solidFill>
                <a:cs typeface="Calibri"/>
              </a:rPr>
              <a:t>escalera analgésica de la OMS </a:t>
            </a:r>
          </a:p>
          <a:p>
            <a:r>
              <a:rPr lang="es-ES_tradnl" sz="3200" b="1" dirty="0" smtClean="0">
                <a:solidFill>
                  <a:prstClr val="white"/>
                </a:solidFill>
                <a:cs typeface="Calibri"/>
              </a:rPr>
              <a:t>		Primer </a:t>
            </a:r>
            <a:r>
              <a:rPr lang="es-ES_tradnl" sz="3200" b="1" dirty="0">
                <a:solidFill>
                  <a:prstClr val="white"/>
                </a:solidFill>
                <a:cs typeface="Calibri"/>
              </a:rPr>
              <a:t>escalón: </a:t>
            </a:r>
            <a:r>
              <a:rPr lang="es-ES_tradnl" sz="3200" b="1" dirty="0" smtClean="0">
                <a:solidFill>
                  <a:prstClr val="white"/>
                </a:solidFill>
                <a:cs typeface="Calibri"/>
              </a:rPr>
              <a:t>paracetamol, AINE y</a:t>
            </a:r>
          </a:p>
          <a:p>
            <a:r>
              <a:rPr lang="es-ES_tradnl" sz="3200" b="1" dirty="0" smtClean="0">
                <a:solidFill>
                  <a:prstClr val="white"/>
                </a:solidFill>
                <a:cs typeface="Calibri"/>
              </a:rPr>
              <a:t>          metamizol </a:t>
            </a:r>
            <a:endParaRPr lang="es-ES_tradnl" sz="3200" b="1" dirty="0">
              <a:solidFill>
                <a:prstClr val="white"/>
              </a:solidFill>
              <a:cs typeface="Calibri"/>
            </a:endParaRPr>
          </a:p>
          <a:p>
            <a:r>
              <a:rPr lang="es-ES_tradnl" sz="3200" b="1" dirty="0" smtClean="0">
                <a:solidFill>
                  <a:prstClr val="white"/>
                </a:solidFill>
                <a:cs typeface="Calibri"/>
              </a:rPr>
              <a:t>		Segundo </a:t>
            </a:r>
            <a:r>
              <a:rPr lang="es-ES_tradnl" sz="3200" b="1" dirty="0">
                <a:solidFill>
                  <a:prstClr val="white"/>
                </a:solidFill>
                <a:cs typeface="Calibri"/>
              </a:rPr>
              <a:t>y tercer escalón</a:t>
            </a:r>
            <a:r>
              <a:rPr lang="es-ES_tradnl" sz="3200" b="1" dirty="0" smtClean="0">
                <a:solidFill>
                  <a:prstClr val="white"/>
                </a:solidFill>
                <a:cs typeface="Calibri"/>
              </a:rPr>
              <a:t>: </a:t>
            </a:r>
            <a:r>
              <a:rPr lang="es-ES_tradnl" sz="3200" b="1" dirty="0" err="1" smtClean="0">
                <a:solidFill>
                  <a:schemeClr val="bg1"/>
                </a:solidFill>
                <a:cs typeface="Calibri"/>
              </a:rPr>
              <a:t>opioides</a:t>
            </a:r>
            <a:endParaRPr lang="es-ES_tradnl" sz="3200" b="1" dirty="0" smtClean="0">
              <a:solidFill>
                <a:schemeClr val="bg1"/>
              </a:solidFill>
              <a:cs typeface="Calibri"/>
            </a:endParaRPr>
          </a:p>
          <a:p>
            <a:r>
              <a:rPr lang="es-ES_tradnl" sz="3200" b="1" dirty="0" smtClean="0">
                <a:solidFill>
                  <a:schemeClr val="bg1"/>
                </a:solidFill>
                <a:cs typeface="Calibri"/>
              </a:rPr>
              <a:t>          </a:t>
            </a:r>
            <a:r>
              <a:rPr lang="es-ES_tradnl" sz="3200" b="1" dirty="0" smtClean="0">
                <a:solidFill>
                  <a:schemeClr val="bg1"/>
                </a:solidFill>
                <a:cs typeface="Gotham"/>
              </a:rPr>
              <a:t>Rotación de opioide</a:t>
            </a:r>
          </a:p>
          <a:p>
            <a:r>
              <a:rPr lang="es-ES_tradnl" sz="3200" b="1" dirty="0" smtClean="0">
                <a:solidFill>
                  <a:schemeClr val="bg1"/>
                </a:solidFill>
                <a:cs typeface="Gotham"/>
              </a:rPr>
              <a:t>          Controversias sobre la utilización de la</a:t>
            </a:r>
          </a:p>
          <a:p>
            <a:r>
              <a:rPr lang="es-ES_tradnl" sz="3200" b="1" dirty="0" smtClean="0">
                <a:solidFill>
                  <a:schemeClr val="bg1"/>
                </a:solidFill>
                <a:cs typeface="Gotham"/>
              </a:rPr>
              <a:t>          Escalera analgésica de la OMS  </a:t>
            </a:r>
            <a:endParaRPr lang="es-ES_tradnl" sz="3200" dirty="0" smtClean="0">
              <a:solidFill>
                <a:schemeClr val="bg1"/>
              </a:solidFill>
              <a:cs typeface="Gotham"/>
            </a:endParaRPr>
          </a:p>
          <a:p>
            <a:r>
              <a:rPr lang="es-ES_tradnl" sz="3200" b="1" dirty="0" smtClean="0">
                <a:solidFill>
                  <a:prstClr val="white"/>
                </a:solidFill>
                <a:cs typeface="Calibri"/>
              </a:rPr>
              <a:t> </a:t>
            </a:r>
            <a:endParaRPr lang="es-ES_tradnl" sz="3200" b="1" dirty="0">
              <a:solidFill>
                <a:prstClr val="white"/>
              </a:solidFill>
              <a:latin typeface="Calibri"/>
              <a:cs typeface="Calibri"/>
            </a:endParaRPr>
          </a:p>
          <a:p>
            <a:pPr algn="ctr"/>
            <a:r>
              <a:rPr lang="es-ES_tradnl" sz="4000" b="1" dirty="0" smtClean="0">
                <a:solidFill>
                  <a:srgbClr val="FCC40D"/>
                </a:solidFill>
                <a:latin typeface="Gotham"/>
                <a:cs typeface="Gotham"/>
              </a:rPr>
              <a:t> </a:t>
            </a:r>
            <a:endParaRPr lang="es-ES_tradnl" sz="4000" dirty="0">
              <a:solidFill>
                <a:srgbClr val="FCC40D"/>
              </a:solidFill>
              <a:latin typeface="Gotham"/>
              <a:cs typeface="Gotham"/>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1815192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lstStyle/>
          <a:p>
            <a:pPr>
              <a:lnSpc>
                <a:spcPct val="90000"/>
              </a:lnSpc>
            </a:pPr>
            <a:r>
              <a:rPr lang="es-ES_tradnl" sz="3600" b="1" dirty="0" smtClean="0">
                <a:solidFill>
                  <a:srgbClr val="FCC40D"/>
                </a:solidFill>
                <a:cs typeface="Calibri"/>
              </a:rPr>
              <a:t>TRATAMIENTO CON ANALGÉSICOS TRADICIONALES </a:t>
            </a:r>
            <a:endParaRPr lang="es-ES_tradnl" sz="3600" b="1" dirty="0">
              <a:solidFill>
                <a:srgbClr val="FCC40D"/>
              </a:solidFill>
              <a:cs typeface="Calibri"/>
            </a:endParaRPr>
          </a:p>
        </p:txBody>
      </p:sp>
      <p:sp>
        <p:nvSpPr>
          <p:cNvPr id="4" name="Rectángulo 3"/>
          <p:cNvSpPr/>
          <p:nvPr/>
        </p:nvSpPr>
        <p:spPr>
          <a:xfrm>
            <a:off x="450636" y="1308947"/>
            <a:ext cx="6600404" cy="523220"/>
          </a:xfrm>
          <a:prstGeom prst="rect">
            <a:avLst/>
          </a:prstGeom>
        </p:spPr>
        <p:txBody>
          <a:bodyPr wrap="square">
            <a:spAutoFit/>
          </a:bodyPr>
          <a:lstStyle/>
          <a:p>
            <a:r>
              <a:rPr lang="es-ES_tradnl" sz="2800" b="1" dirty="0">
                <a:solidFill>
                  <a:srgbClr val="FCC40D"/>
                </a:solidFill>
                <a:cs typeface="Calibri"/>
              </a:rPr>
              <a:t>LA ESCALERA ANALGÉSICA DE LA OMS  </a:t>
            </a:r>
            <a:endParaRPr lang="es-ES_tradnl" sz="2800" b="1" dirty="0">
              <a:solidFill>
                <a:srgbClr val="FCC40D"/>
              </a:solidFill>
              <a:latin typeface="Calibri"/>
              <a:cs typeface="Calibri"/>
            </a:endParaRPr>
          </a:p>
        </p:txBody>
      </p:sp>
      <p:pic>
        <p:nvPicPr>
          <p:cNvPr id="6" name="Imagen 5" descr="Captura de pantalla 2017-09-19 a las 12.43.37.png"/>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1046480" y="1804614"/>
            <a:ext cx="7000240" cy="4405502"/>
          </a:xfrm>
          <a:prstGeom prst="rect">
            <a:avLst/>
          </a:prstGeom>
        </p:spPr>
      </p:pic>
      <p:sp>
        <p:nvSpPr>
          <p:cNvPr id="10" name="CuadroTexto 9"/>
          <p:cNvSpPr txBox="1"/>
          <p:nvPr/>
        </p:nvSpPr>
        <p:spPr>
          <a:xfrm>
            <a:off x="1250472" y="2046666"/>
            <a:ext cx="3473928" cy="738664"/>
          </a:xfrm>
          <a:prstGeom prst="rect">
            <a:avLst/>
          </a:prstGeom>
          <a:solidFill>
            <a:srgbClr val="F2EAF5"/>
          </a:solidFill>
        </p:spPr>
        <p:txBody>
          <a:bodyPr wrap="square" rtlCol="0">
            <a:spAutoFit/>
          </a:bodyPr>
          <a:lstStyle/>
          <a:p>
            <a:r>
              <a:rPr lang="es-ES_tradnl" sz="1400" dirty="0">
                <a:solidFill>
                  <a:schemeClr val="bg1">
                    <a:lumMod val="50000"/>
                  </a:schemeClr>
                </a:solidFill>
                <a:cs typeface="Gotham Book"/>
              </a:rPr>
              <a:t>Escalera analgésica de la OMS. </a:t>
            </a:r>
            <a:r>
              <a:rPr lang="es-ES_tradnl" sz="1400" i="1" dirty="0" err="1">
                <a:solidFill>
                  <a:schemeClr val="bg1">
                    <a:lumMod val="50000"/>
                  </a:schemeClr>
                </a:solidFill>
                <a:cs typeface="Gotham Book"/>
              </a:rPr>
              <a:t>World</a:t>
            </a:r>
            <a:r>
              <a:rPr lang="es-ES_tradnl" sz="1400" i="1" dirty="0">
                <a:solidFill>
                  <a:schemeClr val="bg1">
                    <a:lumMod val="50000"/>
                  </a:schemeClr>
                </a:solidFill>
                <a:cs typeface="Gotham Book"/>
              </a:rPr>
              <a:t> </a:t>
            </a:r>
            <a:r>
              <a:rPr lang="es-ES_tradnl" sz="1400" i="1" dirty="0" err="1">
                <a:solidFill>
                  <a:schemeClr val="bg1">
                    <a:lumMod val="50000"/>
                  </a:schemeClr>
                </a:solidFill>
                <a:cs typeface="Gotham Book"/>
              </a:rPr>
              <a:t>Health</a:t>
            </a:r>
            <a:r>
              <a:rPr lang="es-ES_tradnl" sz="1400" i="1" dirty="0">
                <a:solidFill>
                  <a:schemeClr val="bg1">
                    <a:lumMod val="50000"/>
                  </a:schemeClr>
                </a:solidFill>
                <a:cs typeface="Gotham Book"/>
              </a:rPr>
              <a:t> </a:t>
            </a:r>
            <a:r>
              <a:rPr lang="es-ES_tradnl" sz="1400" i="1" dirty="0" err="1">
                <a:solidFill>
                  <a:schemeClr val="bg1">
                    <a:lumMod val="50000"/>
                  </a:schemeClr>
                </a:solidFill>
                <a:cs typeface="Gotham Book"/>
              </a:rPr>
              <a:t>Organization</a:t>
            </a:r>
            <a:r>
              <a:rPr lang="es-ES_tradnl" sz="1400" i="1" dirty="0">
                <a:solidFill>
                  <a:schemeClr val="bg1">
                    <a:lumMod val="50000"/>
                  </a:schemeClr>
                </a:solidFill>
                <a:cs typeface="Gotham Book"/>
              </a:rPr>
              <a:t>. </a:t>
            </a:r>
            <a:r>
              <a:rPr lang="es-ES_tradnl" sz="1400" i="1" dirty="0" err="1">
                <a:solidFill>
                  <a:schemeClr val="bg1">
                    <a:lumMod val="50000"/>
                  </a:schemeClr>
                </a:solidFill>
                <a:cs typeface="Gotham Book"/>
              </a:rPr>
              <a:t>Cancer</a:t>
            </a:r>
            <a:r>
              <a:rPr lang="es-ES_tradnl" sz="1400" i="1" dirty="0">
                <a:solidFill>
                  <a:schemeClr val="bg1">
                    <a:lumMod val="50000"/>
                  </a:schemeClr>
                </a:solidFill>
                <a:cs typeface="Gotham Book"/>
              </a:rPr>
              <a:t> </a:t>
            </a:r>
            <a:r>
              <a:rPr lang="es-ES_tradnl" sz="1400" i="1" dirty="0" err="1">
                <a:solidFill>
                  <a:schemeClr val="bg1">
                    <a:lumMod val="50000"/>
                  </a:schemeClr>
                </a:solidFill>
                <a:cs typeface="Gotham Book"/>
              </a:rPr>
              <a:t>Pain</a:t>
            </a:r>
            <a:r>
              <a:rPr lang="es-ES_tradnl" sz="1400" i="1" dirty="0">
                <a:solidFill>
                  <a:schemeClr val="bg1">
                    <a:lumMod val="50000"/>
                  </a:schemeClr>
                </a:solidFill>
                <a:cs typeface="Gotham Book"/>
              </a:rPr>
              <a:t> </a:t>
            </a:r>
            <a:r>
              <a:rPr lang="es-ES_tradnl" sz="1400" i="1" dirty="0" err="1">
                <a:solidFill>
                  <a:schemeClr val="bg1">
                    <a:lumMod val="50000"/>
                  </a:schemeClr>
                </a:solidFill>
                <a:cs typeface="Gotham Book"/>
              </a:rPr>
              <a:t>Relief</a:t>
            </a:r>
            <a:r>
              <a:rPr lang="es-ES_tradnl" sz="1400" i="1" dirty="0">
                <a:solidFill>
                  <a:schemeClr val="bg1">
                    <a:lumMod val="50000"/>
                  </a:schemeClr>
                </a:solidFill>
                <a:cs typeface="Gotham Book"/>
              </a:rPr>
              <a:t>. Geneva: </a:t>
            </a:r>
            <a:r>
              <a:rPr lang="es-ES_tradnl" sz="1400" i="1" dirty="0" err="1">
                <a:solidFill>
                  <a:schemeClr val="bg1">
                    <a:lumMod val="50000"/>
                  </a:schemeClr>
                </a:solidFill>
                <a:cs typeface="Gotham Book"/>
              </a:rPr>
              <a:t>World</a:t>
            </a:r>
            <a:r>
              <a:rPr lang="es-ES_tradnl" sz="1400" i="1" dirty="0">
                <a:solidFill>
                  <a:schemeClr val="bg1">
                    <a:lumMod val="50000"/>
                  </a:schemeClr>
                </a:solidFill>
                <a:cs typeface="Gotham Book"/>
              </a:rPr>
              <a:t> </a:t>
            </a:r>
            <a:r>
              <a:rPr lang="es-ES_tradnl" sz="1400" i="1" dirty="0" err="1">
                <a:solidFill>
                  <a:schemeClr val="bg1">
                    <a:lumMod val="50000"/>
                  </a:schemeClr>
                </a:solidFill>
                <a:cs typeface="Gotham Book"/>
              </a:rPr>
              <a:t>Health</a:t>
            </a:r>
            <a:r>
              <a:rPr lang="es-ES_tradnl" sz="1400" i="1" dirty="0">
                <a:solidFill>
                  <a:schemeClr val="bg1">
                    <a:lumMod val="50000"/>
                  </a:schemeClr>
                </a:solidFill>
                <a:cs typeface="Gotham Book"/>
              </a:rPr>
              <a:t> </a:t>
            </a:r>
            <a:r>
              <a:rPr lang="es-ES_tradnl" sz="1400" i="1" dirty="0" err="1">
                <a:solidFill>
                  <a:schemeClr val="bg1">
                    <a:lumMod val="50000"/>
                  </a:schemeClr>
                </a:solidFill>
                <a:cs typeface="Gotham Book"/>
              </a:rPr>
              <a:t>Organization</a:t>
            </a:r>
            <a:r>
              <a:rPr lang="es-ES_tradnl" sz="1400" i="1" dirty="0">
                <a:solidFill>
                  <a:schemeClr val="bg1">
                    <a:lumMod val="50000"/>
                  </a:schemeClr>
                </a:solidFill>
                <a:cs typeface="Gotham Book"/>
              </a:rPr>
              <a:t>, 1986. </a:t>
            </a:r>
          </a:p>
        </p:txBody>
      </p:sp>
      <p:sp>
        <p:nvSpPr>
          <p:cNvPr id="11" name="CuadroTexto 10"/>
          <p:cNvSpPr txBox="1"/>
          <p:nvPr/>
        </p:nvSpPr>
        <p:spPr>
          <a:xfrm>
            <a:off x="1188720" y="2762333"/>
            <a:ext cx="2468088" cy="307777"/>
          </a:xfrm>
          <a:prstGeom prst="rect">
            <a:avLst/>
          </a:prstGeom>
          <a:solidFill>
            <a:srgbClr val="F2EAF5"/>
          </a:solidFill>
        </p:spPr>
        <p:txBody>
          <a:bodyPr wrap="square" rtlCol="0">
            <a:spAutoFit/>
          </a:bodyPr>
          <a:lstStyle/>
          <a:p>
            <a:endParaRPr lang="es-ES_tradnl" sz="1400" dirty="0">
              <a:solidFill>
                <a:schemeClr val="bg1">
                  <a:lumMod val="50000"/>
                </a:schemeClr>
              </a:solidFill>
              <a:cs typeface="Gotham Book"/>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46363892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lstStyle/>
          <a:p>
            <a:pPr>
              <a:lnSpc>
                <a:spcPct val="90000"/>
              </a:lnSpc>
            </a:pPr>
            <a:r>
              <a:rPr lang="es-ES_tradnl" sz="3600" b="1" dirty="0" smtClean="0">
                <a:solidFill>
                  <a:srgbClr val="FCC40D"/>
                </a:solidFill>
                <a:cs typeface="Calibri"/>
              </a:rPr>
              <a:t>TRATAMIENTO CON ANALGÉSICOS TRADICIONALES </a:t>
            </a:r>
            <a:endParaRPr lang="es-ES_tradnl" sz="3600" b="1" dirty="0">
              <a:solidFill>
                <a:srgbClr val="FCC40D"/>
              </a:solidFill>
              <a:cs typeface="Calibri"/>
            </a:endParaRPr>
          </a:p>
        </p:txBody>
      </p:sp>
      <p:sp>
        <p:nvSpPr>
          <p:cNvPr id="4" name="Rectángulo 3"/>
          <p:cNvSpPr/>
          <p:nvPr/>
        </p:nvSpPr>
        <p:spPr>
          <a:xfrm>
            <a:off x="450636" y="1308947"/>
            <a:ext cx="6600404" cy="1077218"/>
          </a:xfrm>
          <a:prstGeom prst="rect">
            <a:avLst/>
          </a:prstGeom>
        </p:spPr>
        <p:txBody>
          <a:bodyPr wrap="square">
            <a:spAutoFit/>
          </a:bodyPr>
          <a:lstStyle/>
          <a:p>
            <a:r>
              <a:rPr lang="es-ES_tradnl" b="1" dirty="0" smtClean="0">
                <a:solidFill>
                  <a:srgbClr val="64075D"/>
                </a:solidFill>
                <a:cs typeface="Calibri"/>
              </a:rPr>
              <a:t>Aspectos importantes a considerar en el control del dolor</a:t>
            </a:r>
          </a:p>
          <a:p>
            <a:endParaRPr lang="es-ES_tradnl" b="1" dirty="0" smtClean="0">
              <a:solidFill>
                <a:srgbClr val="64075D"/>
              </a:solidFill>
              <a:cs typeface="Calibri"/>
            </a:endParaRPr>
          </a:p>
          <a:p>
            <a:r>
              <a:rPr lang="es-ES_tradnl" sz="2800" b="1" dirty="0" smtClean="0">
                <a:solidFill>
                  <a:srgbClr val="FCC40D"/>
                </a:solidFill>
                <a:cs typeface="Calibri"/>
              </a:rPr>
              <a:t> </a:t>
            </a:r>
            <a:endParaRPr lang="es-ES_tradnl" sz="2800" b="1" dirty="0">
              <a:solidFill>
                <a:srgbClr val="FCC40D"/>
              </a:solidFill>
              <a:latin typeface="Calibri"/>
              <a:cs typeface="Calibri"/>
            </a:endParaRPr>
          </a:p>
        </p:txBody>
      </p:sp>
      <p:sp>
        <p:nvSpPr>
          <p:cNvPr id="8" name="Rectángulo 7"/>
          <p:cNvSpPr/>
          <p:nvPr/>
        </p:nvSpPr>
        <p:spPr>
          <a:xfrm>
            <a:off x="554878" y="1496575"/>
            <a:ext cx="7696259" cy="3831819"/>
          </a:xfrm>
          <a:prstGeom prst="rect">
            <a:avLst/>
          </a:prstGeom>
        </p:spPr>
        <p:txBody>
          <a:bodyPr wrap="square">
            <a:spAutoFit/>
          </a:bodyPr>
          <a:lstStyle/>
          <a:p>
            <a:r>
              <a:rPr lang="es-ES_tradnl" b="1" dirty="0" smtClean="0">
                <a:solidFill>
                  <a:srgbClr val="64075D"/>
                </a:solidFill>
                <a:cs typeface="Gotham Book"/>
              </a:rPr>
              <a:t> </a:t>
            </a:r>
            <a:endParaRPr lang="es-ES_tradnl" dirty="0" smtClean="0">
              <a:solidFill>
                <a:schemeClr val="bg1">
                  <a:lumMod val="50000"/>
                </a:schemeClr>
              </a:solidFill>
              <a:cs typeface="Gotham Book"/>
            </a:endParaRPr>
          </a:p>
          <a:p>
            <a:pPr>
              <a:buBlip>
                <a:blip r:embed="rId3"/>
              </a:buBlip>
            </a:pPr>
            <a:r>
              <a:rPr lang="es-ES_tradnl" sz="1600" dirty="0" smtClean="0">
                <a:solidFill>
                  <a:schemeClr val="bg1">
                    <a:lumMod val="50000"/>
                  </a:schemeClr>
                </a:solidFill>
                <a:cs typeface="Gotham Book"/>
              </a:rPr>
              <a:t>  </a:t>
            </a:r>
            <a:r>
              <a:rPr lang="es-ES_tradnl" sz="1600" b="1" dirty="0" smtClean="0">
                <a:solidFill>
                  <a:srgbClr val="64075D"/>
                </a:solidFill>
                <a:cs typeface="Gotham Book"/>
              </a:rPr>
              <a:t>El paciente y sus cuidadores deben estar implicados</a:t>
            </a:r>
            <a:r>
              <a:rPr lang="es-ES_tradnl" sz="1600" dirty="0" smtClean="0">
                <a:solidFill>
                  <a:schemeClr val="bg1">
                    <a:lumMod val="50000"/>
                  </a:schemeClr>
                </a:solidFill>
                <a:cs typeface="Gotham Book"/>
              </a:rPr>
              <a:t> en todos los aspectos</a:t>
            </a:r>
          </a:p>
          <a:p>
            <a:r>
              <a:rPr lang="es-ES_tradnl" sz="1600" dirty="0" smtClean="0">
                <a:solidFill>
                  <a:schemeClr val="bg1">
                    <a:lumMod val="50000"/>
                  </a:schemeClr>
                </a:solidFill>
                <a:cs typeface="Gotham Book"/>
              </a:rPr>
              <a:t>     relacionados con el tratamiento, para ello deben recibir información sobre la</a:t>
            </a:r>
          </a:p>
          <a:p>
            <a:r>
              <a:rPr lang="es-ES_tradnl" sz="1600" dirty="0" smtClean="0">
                <a:solidFill>
                  <a:schemeClr val="bg1">
                    <a:lumMod val="50000"/>
                  </a:schemeClr>
                </a:solidFill>
                <a:cs typeface="Gotham Book"/>
              </a:rPr>
              <a:t>     medicación, dosificación , intervalos de dosis y posibles efectos secundarios.</a:t>
            </a:r>
          </a:p>
          <a:p>
            <a:endParaRPr lang="es-ES_tradnl" sz="800" dirty="0" smtClean="0">
              <a:solidFill>
                <a:schemeClr val="bg1">
                  <a:lumMod val="50000"/>
                </a:schemeClr>
              </a:solidFill>
              <a:cs typeface="Gotham Book"/>
            </a:endParaRPr>
          </a:p>
          <a:p>
            <a:pPr>
              <a:spcAft>
                <a:spcPts val="600"/>
              </a:spcAft>
              <a:buBlip>
                <a:blip r:embed="rId3"/>
              </a:buBlip>
            </a:pPr>
            <a:r>
              <a:rPr lang="es-ES_tradnl" sz="1600" dirty="0" smtClean="0">
                <a:solidFill>
                  <a:schemeClr val="bg1">
                    <a:lumMod val="50000"/>
                  </a:schemeClr>
                </a:solidFill>
                <a:cs typeface="Gotham Book"/>
              </a:rPr>
              <a:t>  </a:t>
            </a:r>
            <a:r>
              <a:rPr lang="es-ES_tradnl" sz="1600" b="1" dirty="0" smtClean="0">
                <a:solidFill>
                  <a:srgbClr val="64075D"/>
                </a:solidFill>
                <a:cs typeface="Gotham Book"/>
              </a:rPr>
              <a:t>La prescripción debe hacerse a horas fijas </a:t>
            </a:r>
            <a:r>
              <a:rPr lang="es-ES_tradnl" sz="1600" dirty="0" smtClean="0">
                <a:solidFill>
                  <a:schemeClr val="bg1">
                    <a:lumMod val="50000"/>
                  </a:schemeClr>
                </a:solidFill>
                <a:cs typeface="Gotham Book"/>
              </a:rPr>
              <a:t>no a demanda o cuando aparezca el dolor.</a:t>
            </a:r>
          </a:p>
          <a:p>
            <a:pPr>
              <a:spcAft>
                <a:spcPts val="600"/>
              </a:spcAft>
            </a:pPr>
            <a:endParaRPr lang="es-ES_tradnl" sz="800" dirty="0" smtClean="0">
              <a:solidFill>
                <a:schemeClr val="bg1">
                  <a:lumMod val="50000"/>
                </a:schemeClr>
              </a:solidFill>
              <a:cs typeface="Gotham Book"/>
            </a:endParaRPr>
          </a:p>
          <a:p>
            <a:pPr>
              <a:buBlip>
                <a:blip r:embed="rId3"/>
              </a:buBlip>
            </a:pPr>
            <a:r>
              <a:rPr lang="es-ES_tradnl" sz="1600" dirty="0" smtClean="0">
                <a:solidFill>
                  <a:schemeClr val="bg1">
                    <a:lumMod val="50000"/>
                  </a:schemeClr>
                </a:solidFill>
                <a:cs typeface="Gotham Book"/>
              </a:rPr>
              <a:t>  La mejor </a:t>
            </a:r>
            <a:r>
              <a:rPr lang="es-ES_tradnl" sz="1600" b="1" dirty="0" smtClean="0">
                <a:solidFill>
                  <a:srgbClr val="64075D"/>
                </a:solidFill>
                <a:cs typeface="Gotham Book"/>
              </a:rPr>
              <a:t>vía de administración </a:t>
            </a:r>
            <a:r>
              <a:rPr lang="es-ES_tradnl" sz="1600" dirty="0" smtClean="0">
                <a:solidFill>
                  <a:schemeClr val="bg1">
                    <a:lumMod val="50000"/>
                  </a:schemeClr>
                </a:solidFill>
                <a:cs typeface="Gotham Book"/>
              </a:rPr>
              <a:t>es la resulte </a:t>
            </a:r>
            <a:r>
              <a:rPr lang="es-ES_tradnl" sz="1600" b="1" dirty="0" smtClean="0">
                <a:solidFill>
                  <a:srgbClr val="64075D"/>
                </a:solidFill>
                <a:cs typeface="Gotham Book"/>
              </a:rPr>
              <a:t>más cómoda </a:t>
            </a:r>
            <a:r>
              <a:rPr lang="es-ES_tradnl" sz="1600" dirty="0" smtClean="0">
                <a:solidFill>
                  <a:schemeClr val="bg1">
                    <a:lumMod val="50000"/>
                  </a:schemeClr>
                </a:solidFill>
                <a:cs typeface="Gotham Book"/>
              </a:rPr>
              <a:t>para el paciente y la que le</a:t>
            </a:r>
          </a:p>
          <a:p>
            <a:r>
              <a:rPr lang="es-ES_tradnl" sz="1600" dirty="0" smtClean="0">
                <a:solidFill>
                  <a:schemeClr val="bg1">
                    <a:lumMod val="50000"/>
                  </a:schemeClr>
                </a:solidFill>
                <a:cs typeface="Gotham Book"/>
              </a:rPr>
              <a:t>     ayude a mantener su actividad habitual. (suele serla oral y a veces la transdérmica ).</a:t>
            </a:r>
          </a:p>
          <a:p>
            <a:pPr>
              <a:spcAft>
                <a:spcPts val="600"/>
              </a:spcAft>
            </a:pPr>
            <a:endParaRPr lang="es-ES_tradnl" sz="800" dirty="0" smtClean="0">
              <a:solidFill>
                <a:schemeClr val="bg1">
                  <a:lumMod val="50000"/>
                </a:schemeClr>
              </a:solidFill>
              <a:cs typeface="Gotham Book"/>
            </a:endParaRPr>
          </a:p>
          <a:p>
            <a:pPr>
              <a:spcAft>
                <a:spcPts val="600"/>
              </a:spcAft>
              <a:buBlip>
                <a:blip r:embed="rId3"/>
              </a:buBlip>
            </a:pPr>
            <a:r>
              <a:rPr lang="es-ES_tradnl" sz="1600" dirty="0" smtClean="0">
                <a:solidFill>
                  <a:schemeClr val="bg1">
                    <a:lumMod val="50000"/>
                  </a:schemeClr>
                </a:solidFill>
                <a:cs typeface="Gotham Book"/>
              </a:rPr>
              <a:t>  Los </a:t>
            </a:r>
            <a:r>
              <a:rPr lang="es-ES_tradnl" sz="1600" b="1" dirty="0" smtClean="0">
                <a:solidFill>
                  <a:srgbClr val="64075D"/>
                </a:solidFill>
                <a:cs typeface="Gotham Book"/>
              </a:rPr>
              <a:t>efectos adversos </a:t>
            </a:r>
            <a:r>
              <a:rPr lang="es-ES_tradnl" sz="1600" dirty="0" smtClean="0">
                <a:solidFill>
                  <a:schemeClr val="bg1">
                    <a:lumMod val="50000"/>
                  </a:schemeClr>
                </a:solidFill>
                <a:cs typeface="Gotham Book"/>
              </a:rPr>
              <a:t>más frecuentes se deben intentar </a:t>
            </a:r>
            <a:r>
              <a:rPr lang="es-ES_tradnl" sz="1600" b="1" dirty="0" smtClean="0">
                <a:solidFill>
                  <a:srgbClr val="64075D"/>
                </a:solidFill>
                <a:cs typeface="Gotham Book"/>
              </a:rPr>
              <a:t>prevenir.</a:t>
            </a:r>
          </a:p>
          <a:p>
            <a:pPr>
              <a:buBlip>
                <a:blip r:embed="rId3"/>
              </a:buBlip>
            </a:pPr>
            <a:endParaRPr lang="es-ES_tradnl" sz="800" b="1" dirty="0" smtClean="0">
              <a:solidFill>
                <a:srgbClr val="64075D"/>
              </a:solidFill>
              <a:cs typeface="Gotham Book"/>
            </a:endParaRPr>
          </a:p>
          <a:p>
            <a:pPr>
              <a:buBlip>
                <a:blip r:embed="rId3"/>
              </a:buBlip>
            </a:pPr>
            <a:r>
              <a:rPr lang="es-ES_tradnl" sz="1600" dirty="0" smtClean="0">
                <a:solidFill>
                  <a:schemeClr val="bg1">
                    <a:lumMod val="50000"/>
                  </a:schemeClr>
                </a:solidFill>
                <a:cs typeface="Gotham Book"/>
              </a:rPr>
              <a:t>  Hay que hacer una </a:t>
            </a:r>
            <a:r>
              <a:rPr lang="es-ES_tradnl" sz="1600" b="1" dirty="0" smtClean="0">
                <a:solidFill>
                  <a:srgbClr val="64075D"/>
                </a:solidFill>
                <a:cs typeface="Gotham Book"/>
              </a:rPr>
              <a:t>reevaluación constante del grado de analgesia</a:t>
            </a:r>
            <a:r>
              <a:rPr lang="es-ES_tradnl" sz="1600" b="1" dirty="0" smtClean="0">
                <a:solidFill>
                  <a:schemeClr val="bg1">
                    <a:lumMod val="50000"/>
                  </a:schemeClr>
                </a:solidFill>
                <a:cs typeface="Gotham Book"/>
              </a:rPr>
              <a:t>,</a:t>
            </a:r>
            <a:r>
              <a:rPr lang="es-ES_tradnl" sz="1600" dirty="0" smtClean="0">
                <a:solidFill>
                  <a:schemeClr val="bg1">
                    <a:lumMod val="50000"/>
                  </a:schemeClr>
                </a:solidFill>
                <a:cs typeface="Gotham Book"/>
              </a:rPr>
              <a:t> para en caso</a:t>
            </a:r>
          </a:p>
          <a:p>
            <a:r>
              <a:rPr lang="es-ES_tradnl" sz="1600" dirty="0" smtClean="0">
                <a:solidFill>
                  <a:schemeClr val="bg1">
                    <a:lumMod val="50000"/>
                  </a:schemeClr>
                </a:solidFill>
                <a:cs typeface="Gotham Book"/>
              </a:rPr>
              <a:t>     necesario cambiar la dosis incluso cambiar el fármaco</a:t>
            </a:r>
            <a:r>
              <a:rPr lang="es-ES_tradnl" sz="1600" b="1" dirty="0" smtClean="0">
                <a:solidFill>
                  <a:schemeClr val="bg1">
                    <a:lumMod val="50000"/>
                  </a:schemeClr>
                </a:solidFill>
                <a:cs typeface="Gotham Book"/>
              </a:rPr>
              <a:t>.</a:t>
            </a:r>
          </a:p>
          <a:p>
            <a:pPr>
              <a:spcAft>
                <a:spcPts val="600"/>
              </a:spcAft>
            </a:pPr>
            <a:endParaRPr lang="es-ES_tradnl" sz="800" dirty="0" smtClean="0">
              <a:solidFill>
                <a:schemeClr val="bg1">
                  <a:lumMod val="50000"/>
                </a:schemeClr>
              </a:solidFill>
              <a:cs typeface="Gotham Book"/>
            </a:endParaRPr>
          </a:p>
          <a:p>
            <a:pPr>
              <a:spcAft>
                <a:spcPts val="600"/>
              </a:spcAft>
              <a:buBlip>
                <a:blip r:embed="rId3"/>
              </a:buBlip>
            </a:pPr>
            <a:r>
              <a:rPr lang="es-ES_tradnl" sz="1600" dirty="0" smtClean="0">
                <a:solidFill>
                  <a:schemeClr val="bg1">
                    <a:lumMod val="50000"/>
                  </a:schemeClr>
                </a:solidFill>
                <a:cs typeface="Gotham Book"/>
              </a:rPr>
              <a:t>  Se </a:t>
            </a:r>
            <a:r>
              <a:rPr lang="es-ES_tradnl" sz="1600" b="1" dirty="0" smtClean="0">
                <a:solidFill>
                  <a:srgbClr val="64075D"/>
                </a:solidFill>
                <a:cs typeface="Gotham Book"/>
              </a:rPr>
              <a:t>debe ajustar la titulación del tratamiento opioide </a:t>
            </a:r>
            <a:r>
              <a:rPr lang="es-ES_tradnl" sz="1600" dirty="0" smtClean="0">
                <a:solidFill>
                  <a:schemeClr val="bg1">
                    <a:lumMod val="50000"/>
                  </a:schemeClr>
                </a:solidFill>
                <a:cs typeface="Gotham Book"/>
              </a:rPr>
              <a:t>según la urgencia del dolor. </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46363892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lstStyle/>
          <a:p>
            <a:pPr>
              <a:lnSpc>
                <a:spcPct val="90000"/>
              </a:lnSpc>
            </a:pPr>
            <a:r>
              <a:rPr lang="es-ES_tradnl" sz="3600" b="1" dirty="0" smtClean="0">
                <a:solidFill>
                  <a:srgbClr val="FCC40D"/>
                </a:solidFill>
                <a:cs typeface="Calibri"/>
              </a:rPr>
              <a:t>TRATAMIENTO CON ANALGÉSICOS TRADICIONALES </a:t>
            </a:r>
            <a:endParaRPr lang="es-ES_tradnl" sz="3600" b="1" dirty="0">
              <a:solidFill>
                <a:srgbClr val="FCC40D"/>
              </a:solidFill>
              <a:cs typeface="Calibri"/>
            </a:endParaRPr>
          </a:p>
        </p:txBody>
      </p:sp>
      <p:pic>
        <p:nvPicPr>
          <p:cNvPr id="5" name="Imagen 4" descr="Captura de pantalla 2017-09-28 a las 12.20.55.png"/>
          <p:cNvPicPr>
            <a:picLocks noChangeAspect="1"/>
          </p:cNvPicPr>
          <p:nvPr/>
        </p:nvPicPr>
        <p:blipFill>
          <a:blip r:embed="rId3"/>
          <a:stretch>
            <a:fillRect/>
          </a:stretch>
        </p:blipFill>
        <p:spPr>
          <a:xfrm>
            <a:off x="866819" y="2159936"/>
            <a:ext cx="7136582" cy="3022253"/>
          </a:xfrm>
          <a:prstGeom prst="rect">
            <a:avLst/>
          </a:prstGeom>
        </p:spPr>
      </p:pic>
      <p:sp>
        <p:nvSpPr>
          <p:cNvPr id="7" name="Rectángulo 6"/>
          <p:cNvSpPr/>
          <p:nvPr/>
        </p:nvSpPr>
        <p:spPr>
          <a:xfrm>
            <a:off x="1131246" y="1623659"/>
            <a:ext cx="2506177" cy="369332"/>
          </a:xfrm>
          <a:prstGeom prst="rect">
            <a:avLst/>
          </a:prstGeom>
        </p:spPr>
        <p:txBody>
          <a:bodyPr wrap="none">
            <a:spAutoFit/>
          </a:bodyPr>
          <a:lstStyle/>
          <a:p>
            <a:r>
              <a:rPr lang="es-ES_tradnl" b="1" dirty="0" smtClean="0">
                <a:solidFill>
                  <a:srgbClr val="64075D"/>
                </a:solidFill>
              </a:rPr>
              <a:t>Titulación de un opioide</a:t>
            </a:r>
            <a:endParaRPr lang="es-ES_tradnl" b="1" dirty="0">
              <a:solidFill>
                <a:srgbClr val="64075D"/>
              </a:solidFill>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46363892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lstStyle/>
          <a:p>
            <a:pPr>
              <a:lnSpc>
                <a:spcPct val="90000"/>
              </a:lnSpc>
            </a:pPr>
            <a:r>
              <a:rPr lang="es-ES_tradnl" sz="3600" b="1" dirty="0" smtClean="0">
                <a:solidFill>
                  <a:srgbClr val="FCC40D"/>
                </a:solidFill>
                <a:cs typeface="Calibri"/>
              </a:rPr>
              <a:t>TRATAMIENTO CON ANALGÉSICOS TRADICIONALES </a:t>
            </a:r>
            <a:endParaRPr lang="es-ES_tradnl" sz="3600" b="1" dirty="0">
              <a:solidFill>
                <a:srgbClr val="FCC40D"/>
              </a:solidFill>
              <a:cs typeface="Calibri"/>
            </a:endParaRPr>
          </a:p>
        </p:txBody>
      </p:sp>
      <p:sp>
        <p:nvSpPr>
          <p:cNvPr id="7" name="Rectángulo 6"/>
          <p:cNvSpPr/>
          <p:nvPr/>
        </p:nvSpPr>
        <p:spPr>
          <a:xfrm>
            <a:off x="1075879" y="1800235"/>
            <a:ext cx="2506177" cy="369332"/>
          </a:xfrm>
          <a:prstGeom prst="rect">
            <a:avLst/>
          </a:prstGeom>
        </p:spPr>
        <p:txBody>
          <a:bodyPr wrap="none">
            <a:spAutoFit/>
          </a:bodyPr>
          <a:lstStyle/>
          <a:p>
            <a:r>
              <a:rPr lang="es-ES_tradnl" b="1" dirty="0" smtClean="0">
                <a:solidFill>
                  <a:srgbClr val="64075D"/>
                </a:solidFill>
              </a:rPr>
              <a:t>Titulación de un opioide</a:t>
            </a:r>
            <a:endParaRPr lang="es-ES_tradnl" b="1" dirty="0">
              <a:solidFill>
                <a:srgbClr val="64075D"/>
              </a:solidFill>
            </a:endParaRPr>
          </a:p>
        </p:txBody>
      </p:sp>
      <p:pic>
        <p:nvPicPr>
          <p:cNvPr id="6" name="Imagen 5" descr="Captura de pantalla 2017-09-28 a las 12.23.17.png"/>
          <p:cNvPicPr>
            <a:picLocks noChangeAspect="1"/>
          </p:cNvPicPr>
          <p:nvPr/>
        </p:nvPicPr>
        <p:blipFill>
          <a:blip r:embed="rId3"/>
          <a:stretch>
            <a:fillRect/>
          </a:stretch>
        </p:blipFill>
        <p:spPr>
          <a:xfrm>
            <a:off x="4635201" y="1136854"/>
            <a:ext cx="4444087" cy="5672101"/>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46363892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1893823"/>
            <a:ext cx="8229600" cy="2078737"/>
          </a:xfrm>
        </p:spPr>
        <p:txBody>
          <a:bodyPr/>
          <a:lstStyle/>
          <a:p>
            <a:pPr marL="0" indent="0">
              <a:buNone/>
            </a:pPr>
            <a:r>
              <a:rPr lang="es-ES_tradnl" sz="1600" dirty="0" smtClean="0">
                <a:solidFill>
                  <a:schemeClr val="bg1">
                    <a:lumMod val="50000"/>
                  </a:schemeClr>
                </a:solidFill>
                <a:cs typeface="Calibri"/>
              </a:rPr>
              <a:t>Engloba </a:t>
            </a:r>
            <a:r>
              <a:rPr lang="es-ES_tradnl" sz="1600" dirty="0">
                <a:solidFill>
                  <a:schemeClr val="bg1">
                    <a:lumMod val="50000"/>
                  </a:schemeClr>
                </a:solidFill>
                <a:cs typeface="Calibri"/>
              </a:rPr>
              <a:t>el paracetamol, los AINE y el </a:t>
            </a:r>
            <a:r>
              <a:rPr lang="es-ES_tradnl" sz="1600" dirty="0" err="1" smtClean="0">
                <a:solidFill>
                  <a:schemeClr val="bg1">
                    <a:lumMod val="50000"/>
                  </a:schemeClr>
                </a:solidFill>
                <a:cs typeface="Calibri"/>
              </a:rPr>
              <a:t>metamizol</a:t>
            </a:r>
            <a:r>
              <a:rPr lang="es-ES_tradnl" sz="1600" dirty="0">
                <a:solidFill>
                  <a:schemeClr val="bg1">
                    <a:lumMod val="50000"/>
                  </a:schemeClr>
                </a:solidFill>
                <a:cs typeface="Calibri"/>
              </a:rPr>
              <a:t>, </a:t>
            </a:r>
            <a:r>
              <a:rPr lang="es-ES_tradnl" sz="1600" dirty="0" smtClean="0">
                <a:solidFill>
                  <a:schemeClr val="bg1">
                    <a:lumMod val="50000"/>
                  </a:schemeClr>
                </a:solidFill>
                <a:cs typeface="Calibri"/>
              </a:rPr>
              <a:t>están indicados </a:t>
            </a:r>
            <a:r>
              <a:rPr lang="es-ES_tradnl" sz="1600" dirty="0">
                <a:solidFill>
                  <a:schemeClr val="bg1">
                    <a:lumMod val="50000"/>
                  </a:schemeClr>
                </a:solidFill>
                <a:cs typeface="Calibri"/>
              </a:rPr>
              <a:t>para el manejo del dolor leve a moderado, especialmente en el dolor de origen somático y tienen un papel importante en dolor </a:t>
            </a:r>
            <a:r>
              <a:rPr lang="es-ES_tradnl" sz="1600" dirty="0" smtClean="0">
                <a:solidFill>
                  <a:schemeClr val="bg1">
                    <a:lumMod val="50000"/>
                  </a:schemeClr>
                </a:solidFill>
                <a:cs typeface="Calibri"/>
              </a:rPr>
              <a:t>oncológico. </a:t>
            </a:r>
            <a:endParaRPr lang="es-ES_tradnl" sz="1600" dirty="0">
              <a:solidFill>
                <a:schemeClr val="bg1">
                  <a:lumMod val="50000"/>
                </a:schemeClr>
              </a:solidFill>
              <a:cs typeface="Calibri"/>
            </a:endParaRPr>
          </a:p>
          <a:p>
            <a:pPr marL="0" indent="0">
              <a:buNone/>
            </a:pPr>
            <a:endParaRPr lang="es-ES_tradnl" sz="800" dirty="0" smtClean="0">
              <a:solidFill>
                <a:schemeClr val="tx1">
                  <a:lumMod val="50000"/>
                  <a:lumOff val="50000"/>
                </a:schemeClr>
              </a:solidFill>
              <a:cs typeface="Gotham Book"/>
            </a:endParaRPr>
          </a:p>
          <a:p>
            <a:pPr marL="0" indent="0">
              <a:buNone/>
            </a:pPr>
            <a:r>
              <a:rPr lang="es-ES_tradnl" sz="1800" b="1" dirty="0" smtClean="0">
                <a:solidFill>
                  <a:srgbClr val="64075D"/>
                </a:solidFill>
                <a:cs typeface="Gotham Book"/>
              </a:rPr>
              <a:t>Paracetamol</a:t>
            </a:r>
            <a:r>
              <a:rPr lang="es-ES_tradnl" sz="1600" b="1" dirty="0" smtClean="0">
                <a:solidFill>
                  <a:srgbClr val="64075D"/>
                </a:solidFill>
                <a:cs typeface="Gotham Book"/>
              </a:rPr>
              <a:t> </a:t>
            </a:r>
            <a:endParaRPr lang="es-ES_tradnl" sz="1600" dirty="0" smtClean="0">
              <a:solidFill>
                <a:schemeClr val="bg1">
                  <a:lumMod val="50000"/>
                </a:schemeClr>
              </a:solidFill>
              <a:cs typeface="Gotham Book"/>
            </a:endParaRPr>
          </a:p>
          <a:p>
            <a:pPr>
              <a:buBlip>
                <a:blip r:embed="rId3"/>
              </a:buBlip>
            </a:pPr>
            <a:r>
              <a:rPr lang="es-ES_tradnl" sz="1600" dirty="0">
                <a:solidFill>
                  <a:schemeClr val="bg1">
                    <a:lumMod val="50000"/>
                  </a:schemeClr>
                </a:solidFill>
                <a:cs typeface="Gotham Book"/>
              </a:rPr>
              <a:t>Tiene un mecanismo de acción central, seguramente por inhibición de la </a:t>
            </a:r>
            <a:r>
              <a:rPr lang="es-ES_tradnl" sz="1600" dirty="0" err="1">
                <a:solidFill>
                  <a:schemeClr val="bg1">
                    <a:lumMod val="50000"/>
                  </a:schemeClr>
                </a:solidFill>
                <a:cs typeface="Gotham Book"/>
              </a:rPr>
              <a:t>ciclooxigenasa</a:t>
            </a:r>
            <a:r>
              <a:rPr lang="es-ES_tradnl" sz="1600" dirty="0">
                <a:solidFill>
                  <a:schemeClr val="bg1">
                    <a:lumMod val="50000"/>
                  </a:schemeClr>
                </a:solidFill>
                <a:cs typeface="Gotham Book"/>
              </a:rPr>
              <a:t> COX-3.  </a:t>
            </a:r>
          </a:p>
          <a:p>
            <a:pPr>
              <a:buBlip>
                <a:blip r:embed="rId3"/>
              </a:buBlip>
            </a:pPr>
            <a:r>
              <a:rPr lang="es-ES_tradnl" sz="1600" dirty="0">
                <a:solidFill>
                  <a:schemeClr val="bg1">
                    <a:lumMod val="50000"/>
                  </a:schemeClr>
                </a:solidFill>
                <a:cs typeface="Gotham Book"/>
              </a:rPr>
              <a:t>Es el fármaco más indicado para potenciar la analgesia tanto de opioides como de otros AINE. </a:t>
            </a:r>
          </a:p>
          <a:p>
            <a:pPr>
              <a:buBlip>
                <a:blip r:embed="rId3"/>
              </a:buBlip>
            </a:pPr>
            <a:r>
              <a:rPr lang="es-ES_tradnl" sz="1600" dirty="0">
                <a:solidFill>
                  <a:schemeClr val="bg1">
                    <a:lumMod val="50000"/>
                  </a:schemeClr>
                </a:solidFill>
                <a:cs typeface="Gotham Book"/>
              </a:rPr>
              <a:t>La dosis recomendada en la actualidad es de 1 g.</a:t>
            </a:r>
          </a:p>
          <a:p>
            <a:pPr>
              <a:buBlip>
                <a:blip r:embed="rId3"/>
              </a:buBlip>
            </a:pPr>
            <a:r>
              <a:rPr lang="es-ES_tradnl" sz="1600" dirty="0">
                <a:solidFill>
                  <a:schemeClr val="bg1">
                    <a:lumMod val="50000"/>
                  </a:schemeClr>
                </a:solidFill>
                <a:cs typeface="Gotham Book"/>
              </a:rPr>
              <a:t>Uno de los analgésicos y antitérmicos más seguros</a:t>
            </a:r>
            <a:r>
              <a:rPr lang="es-ES_tradnl" sz="1600" dirty="0" smtClean="0">
                <a:solidFill>
                  <a:schemeClr val="bg1">
                    <a:lumMod val="50000"/>
                  </a:schemeClr>
                </a:solidFill>
                <a:cs typeface="Gotham Book"/>
              </a:rPr>
              <a:t>.</a:t>
            </a:r>
            <a:endParaRPr lang="es-ES_tradnl" sz="1600" baseline="30000" dirty="0">
              <a:solidFill>
                <a:prstClr val="white">
                  <a:lumMod val="50000"/>
                </a:prstClr>
              </a:solidFill>
              <a:cs typeface="Gotham Book"/>
            </a:endParaRPr>
          </a:p>
          <a:p>
            <a:pPr marL="0" indent="0">
              <a:buNone/>
            </a:pPr>
            <a:endParaRPr lang="es-ES_tradnl" sz="1600" dirty="0">
              <a:solidFill>
                <a:srgbClr val="7F7F7F"/>
              </a:solidFill>
              <a:cs typeface="Gotham Book"/>
            </a:endParaRPr>
          </a:p>
        </p:txBody>
      </p:sp>
      <p:sp>
        <p:nvSpPr>
          <p:cNvPr id="4" name="Rectángulo 3"/>
          <p:cNvSpPr/>
          <p:nvPr/>
        </p:nvSpPr>
        <p:spPr>
          <a:xfrm>
            <a:off x="450636" y="1308947"/>
            <a:ext cx="3085044" cy="523220"/>
          </a:xfrm>
          <a:prstGeom prst="rect">
            <a:avLst/>
          </a:prstGeom>
        </p:spPr>
        <p:txBody>
          <a:bodyPr wrap="square">
            <a:spAutoFit/>
          </a:bodyPr>
          <a:lstStyle/>
          <a:p>
            <a:r>
              <a:rPr lang="es-ES_tradnl" sz="2800" b="1" dirty="0">
                <a:solidFill>
                  <a:srgbClr val="FCC40D"/>
                </a:solidFill>
                <a:cs typeface="Calibri"/>
              </a:rPr>
              <a:t>PRIMER ESCALÓN  </a:t>
            </a:r>
          </a:p>
        </p:txBody>
      </p:sp>
      <p:sp>
        <p:nvSpPr>
          <p:cNvPr id="7" name="Título 1"/>
          <p:cNvSpPr>
            <a:spLocks noGrp="1"/>
          </p:cNvSpPr>
          <p:nvPr>
            <p:ph type="title"/>
          </p:nvPr>
        </p:nvSpPr>
        <p:spPr>
          <a:xfrm>
            <a:off x="0" y="34358"/>
            <a:ext cx="9144000" cy="1018299"/>
          </a:xfrm>
        </p:spPr>
        <p:txBody>
          <a:bodyPr/>
          <a:lstStyle/>
          <a:p>
            <a:pPr>
              <a:lnSpc>
                <a:spcPct val="90000"/>
              </a:lnSpc>
            </a:pPr>
            <a:r>
              <a:rPr lang="es-ES_tradnl" sz="3600" b="1" dirty="0" smtClean="0">
                <a:solidFill>
                  <a:srgbClr val="FCC40D"/>
                </a:solidFill>
                <a:cs typeface="Calibri"/>
              </a:rPr>
              <a:t>TRATAMIENTO CON ANALGÉSICOS TRADICIONALES </a:t>
            </a:r>
            <a:endParaRPr lang="es-ES_tradnl" sz="3600" b="1" dirty="0">
              <a:solidFill>
                <a:srgbClr val="FCC40D"/>
              </a:solidFill>
              <a:cs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46363892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59333" y="3567559"/>
            <a:ext cx="8229600" cy="2078737"/>
          </a:xfrm>
        </p:spPr>
        <p:txBody>
          <a:bodyPr/>
          <a:lstStyle/>
          <a:p>
            <a:pPr lvl="1">
              <a:buClr>
                <a:srgbClr val="64075D"/>
              </a:buClr>
              <a:buFont typeface="Arial"/>
              <a:buChar char="•"/>
            </a:pPr>
            <a:r>
              <a:rPr lang="es-ES_tradnl" sz="1600" b="1" dirty="0" smtClean="0">
                <a:solidFill>
                  <a:srgbClr val="64075D"/>
                </a:solidFill>
                <a:cs typeface="Gotham Book"/>
              </a:rPr>
              <a:t>Alteraciones </a:t>
            </a:r>
            <a:r>
              <a:rPr lang="es-ES_tradnl" sz="1600" b="1" dirty="0">
                <a:solidFill>
                  <a:srgbClr val="64075D"/>
                </a:solidFill>
                <a:cs typeface="Gotham Book"/>
              </a:rPr>
              <a:t>y lesiones gastrointestinales</a:t>
            </a:r>
            <a:r>
              <a:rPr lang="es-ES_tradnl" sz="1600" b="1" dirty="0" smtClean="0">
                <a:solidFill>
                  <a:srgbClr val="64075D"/>
                </a:solidFill>
                <a:cs typeface="Gotham Book"/>
              </a:rPr>
              <a:t> </a:t>
            </a:r>
            <a:r>
              <a:rPr lang="es-ES_tradnl" sz="1600" dirty="0" smtClean="0">
                <a:solidFill>
                  <a:schemeClr val="bg1">
                    <a:lumMod val="50000"/>
                  </a:schemeClr>
                </a:solidFill>
                <a:cs typeface="Gotham Book"/>
              </a:rPr>
              <a:t>. En </a:t>
            </a:r>
            <a:r>
              <a:rPr lang="es-ES_tradnl" sz="1600" dirty="0">
                <a:solidFill>
                  <a:schemeClr val="bg1">
                    <a:lumMod val="50000"/>
                  </a:schemeClr>
                </a:solidFill>
                <a:cs typeface="Gotham Book"/>
              </a:rPr>
              <a:t>los pacientes </a:t>
            </a:r>
            <a:r>
              <a:rPr lang="es-ES_tradnl" sz="1600" dirty="0" smtClean="0">
                <a:solidFill>
                  <a:schemeClr val="bg1">
                    <a:lumMod val="50000"/>
                  </a:schemeClr>
                </a:solidFill>
                <a:cs typeface="Gotham Book"/>
              </a:rPr>
              <a:t>oncológicos está siempre </a:t>
            </a:r>
            <a:r>
              <a:rPr lang="es-ES_tradnl" sz="1600" dirty="0">
                <a:solidFill>
                  <a:schemeClr val="bg1">
                    <a:lumMod val="50000"/>
                  </a:schemeClr>
                </a:solidFill>
                <a:cs typeface="Gotham Book"/>
              </a:rPr>
              <a:t>indicada la </a:t>
            </a:r>
            <a:r>
              <a:rPr lang="es-ES_tradnl" sz="1600" dirty="0" err="1" smtClean="0">
                <a:solidFill>
                  <a:schemeClr val="bg1">
                    <a:lumMod val="50000"/>
                  </a:schemeClr>
                </a:solidFill>
                <a:cs typeface="Gotham Book"/>
              </a:rPr>
              <a:t>gastroprotección</a:t>
            </a:r>
            <a:r>
              <a:rPr lang="es-ES_tradnl" sz="1600" dirty="0" smtClean="0">
                <a:solidFill>
                  <a:schemeClr val="bg1">
                    <a:lumMod val="50000"/>
                  </a:schemeClr>
                </a:solidFill>
                <a:cs typeface="Gotham Book"/>
              </a:rPr>
              <a:t>.</a:t>
            </a:r>
            <a:endParaRPr lang="es-ES_tradnl" sz="1600" dirty="0">
              <a:solidFill>
                <a:schemeClr val="bg1">
                  <a:lumMod val="50000"/>
                </a:schemeClr>
              </a:solidFill>
              <a:cs typeface="Gotham Book"/>
            </a:endParaRPr>
          </a:p>
          <a:p>
            <a:pPr lvl="1">
              <a:buClr>
                <a:srgbClr val="64075D"/>
              </a:buClr>
              <a:buFont typeface="Arial"/>
              <a:buChar char="•"/>
            </a:pPr>
            <a:r>
              <a:rPr lang="es-ES_tradnl" sz="1600" b="1" dirty="0">
                <a:solidFill>
                  <a:srgbClr val="64075D"/>
                </a:solidFill>
                <a:cs typeface="Gotham Book"/>
              </a:rPr>
              <a:t>Efectos </a:t>
            </a:r>
            <a:r>
              <a:rPr lang="es-ES_tradnl" sz="1600" b="1" dirty="0" smtClean="0">
                <a:solidFill>
                  <a:srgbClr val="64075D"/>
                </a:solidFill>
                <a:cs typeface="Gotham Book"/>
              </a:rPr>
              <a:t>renales</a:t>
            </a:r>
            <a:r>
              <a:rPr lang="es-ES_tradnl" sz="1600" dirty="0" smtClean="0">
                <a:solidFill>
                  <a:schemeClr val="bg1">
                    <a:lumMod val="50000"/>
                  </a:schemeClr>
                </a:solidFill>
                <a:cs typeface="Gotham Book"/>
              </a:rPr>
              <a:t>, </a:t>
            </a:r>
            <a:r>
              <a:rPr lang="es-ES_tradnl" sz="1600" dirty="0">
                <a:solidFill>
                  <a:schemeClr val="bg1">
                    <a:lumMod val="50000"/>
                  </a:schemeClr>
                </a:solidFill>
              </a:rPr>
              <a:t>reducción de la función renal, la retención de agua, sodio y potasio y la neuropatía </a:t>
            </a:r>
            <a:r>
              <a:rPr lang="es-ES_tradnl" sz="1600" dirty="0" smtClean="0">
                <a:solidFill>
                  <a:schemeClr val="bg1">
                    <a:lumMod val="50000"/>
                  </a:schemeClr>
                </a:solidFill>
              </a:rPr>
              <a:t>analgésica.</a:t>
            </a:r>
            <a:endParaRPr lang="es-ES_tradnl" sz="1600" dirty="0">
              <a:solidFill>
                <a:schemeClr val="bg1">
                  <a:lumMod val="50000"/>
                </a:schemeClr>
              </a:solidFill>
              <a:cs typeface="Gotham Book"/>
            </a:endParaRPr>
          </a:p>
          <a:p>
            <a:pPr lvl="1">
              <a:buClr>
                <a:srgbClr val="64075D"/>
              </a:buClr>
              <a:buFont typeface="Arial"/>
              <a:buChar char="•"/>
            </a:pPr>
            <a:r>
              <a:rPr lang="es-ES_tradnl" sz="1600" b="1" dirty="0">
                <a:solidFill>
                  <a:srgbClr val="64075D"/>
                </a:solidFill>
                <a:cs typeface="Gotham Book"/>
              </a:rPr>
              <a:t>Reacciones de </a:t>
            </a:r>
            <a:r>
              <a:rPr lang="es-ES_tradnl" sz="1600" b="1" dirty="0" smtClean="0">
                <a:solidFill>
                  <a:srgbClr val="64075D"/>
                </a:solidFill>
                <a:cs typeface="Gotham Book"/>
              </a:rPr>
              <a:t>hipersensibilidad</a:t>
            </a:r>
            <a:r>
              <a:rPr lang="es-ES_tradnl" sz="1600" dirty="0">
                <a:solidFill>
                  <a:schemeClr val="bg1">
                    <a:lumMod val="50000"/>
                  </a:schemeClr>
                </a:solidFill>
                <a:cs typeface="Gotham Book"/>
              </a:rPr>
              <a:t>, </a:t>
            </a:r>
            <a:r>
              <a:rPr lang="es-ES_tradnl" sz="1600" dirty="0" smtClean="0">
                <a:solidFill>
                  <a:schemeClr val="bg1">
                    <a:lumMod val="50000"/>
                  </a:schemeClr>
                </a:solidFill>
                <a:cs typeface="Gotham Book"/>
              </a:rPr>
              <a:t>aparecen </a:t>
            </a:r>
            <a:r>
              <a:rPr lang="es-ES_tradnl" sz="1600" dirty="0">
                <a:solidFill>
                  <a:schemeClr val="bg1">
                    <a:lumMod val="50000"/>
                  </a:schemeClr>
                </a:solidFill>
                <a:cs typeface="Gotham Book"/>
              </a:rPr>
              <a:t>en el 1-2% de los </a:t>
            </a:r>
            <a:r>
              <a:rPr lang="es-ES_tradnl" sz="1600" dirty="0" smtClean="0">
                <a:solidFill>
                  <a:schemeClr val="bg1">
                    <a:lumMod val="50000"/>
                  </a:schemeClr>
                </a:solidFill>
                <a:cs typeface="Gotham Book"/>
              </a:rPr>
              <a:t>pacientes (desde </a:t>
            </a:r>
            <a:r>
              <a:rPr lang="es-ES_tradnl" sz="1600" dirty="0">
                <a:solidFill>
                  <a:schemeClr val="bg1">
                    <a:lumMod val="50000"/>
                  </a:schemeClr>
                </a:solidFill>
                <a:cs typeface="Gotham Book"/>
              </a:rPr>
              <a:t>rinitis</a:t>
            </a:r>
            <a:r>
              <a:rPr lang="es-ES_tradnl" sz="1600" dirty="0" smtClean="0">
                <a:solidFill>
                  <a:schemeClr val="bg1">
                    <a:lumMod val="50000"/>
                  </a:schemeClr>
                </a:solidFill>
                <a:cs typeface="Gotham Book"/>
              </a:rPr>
              <a:t> a shock anafiláctico). </a:t>
            </a:r>
            <a:r>
              <a:rPr lang="es-ES_tradnl" sz="1600" dirty="0">
                <a:solidFill>
                  <a:schemeClr val="bg1">
                    <a:lumMod val="50000"/>
                  </a:schemeClr>
                </a:solidFill>
                <a:cs typeface="Gotham Book"/>
              </a:rPr>
              <a:t>Son producidas por AINE de grupos específicos y no son cruzadas con otros AINE. </a:t>
            </a:r>
          </a:p>
          <a:p>
            <a:pPr lvl="1">
              <a:buClr>
                <a:srgbClr val="64075D"/>
              </a:buClr>
              <a:buFont typeface="Arial"/>
              <a:buChar char="•"/>
            </a:pPr>
            <a:r>
              <a:rPr lang="es-ES_tradnl" sz="1600" b="1" dirty="0">
                <a:solidFill>
                  <a:srgbClr val="64075D"/>
                </a:solidFill>
                <a:cs typeface="Gotham Book"/>
              </a:rPr>
              <a:t>Reacciones </a:t>
            </a:r>
            <a:r>
              <a:rPr lang="es-ES_tradnl" sz="1600" b="1" dirty="0" smtClean="0">
                <a:solidFill>
                  <a:srgbClr val="64075D"/>
                </a:solidFill>
                <a:cs typeface="Gotham Book"/>
              </a:rPr>
              <a:t>hematológicas</a:t>
            </a:r>
            <a:r>
              <a:rPr lang="es-ES_tradnl" sz="1600" dirty="0">
                <a:solidFill>
                  <a:schemeClr val="bg1">
                    <a:lumMod val="50000"/>
                  </a:schemeClr>
                </a:solidFill>
                <a:cs typeface="Gotham Book"/>
              </a:rPr>
              <a:t>, </a:t>
            </a:r>
            <a:r>
              <a:rPr lang="es-ES_tradnl" sz="1600" dirty="0" smtClean="0">
                <a:solidFill>
                  <a:schemeClr val="bg1">
                    <a:lumMod val="50000"/>
                  </a:schemeClr>
                </a:solidFill>
                <a:cs typeface="Gotham Book"/>
              </a:rPr>
              <a:t>son </a:t>
            </a:r>
            <a:r>
              <a:rPr lang="es-ES_tradnl" sz="1600" dirty="0">
                <a:solidFill>
                  <a:schemeClr val="bg1">
                    <a:lumMod val="50000"/>
                  </a:schemeClr>
                </a:solidFill>
                <a:cs typeface="Gotham Book"/>
              </a:rPr>
              <a:t>raras. La mayoría se deben a mecanismos inmunitarios.</a:t>
            </a:r>
            <a:r>
              <a:rPr lang="es-ES_tradnl" sz="1600" dirty="0" smtClean="0">
                <a:solidFill>
                  <a:schemeClr val="bg1">
                    <a:lumMod val="50000"/>
                  </a:schemeClr>
                </a:solidFill>
                <a:cs typeface="Gotham Book"/>
              </a:rPr>
              <a:t> (</a:t>
            </a:r>
            <a:r>
              <a:rPr lang="es-ES_tradnl" sz="1600" dirty="0" err="1" smtClean="0">
                <a:solidFill>
                  <a:schemeClr val="bg1">
                    <a:lumMod val="50000"/>
                  </a:schemeClr>
                </a:solidFill>
                <a:cs typeface="Gotham Book"/>
              </a:rPr>
              <a:t>agranulocitosis</a:t>
            </a:r>
            <a:r>
              <a:rPr lang="es-ES_tradnl" sz="1600" dirty="0">
                <a:solidFill>
                  <a:schemeClr val="bg1">
                    <a:lumMod val="50000"/>
                  </a:schemeClr>
                </a:solidFill>
                <a:cs typeface="Gotham Book"/>
              </a:rPr>
              <a:t>,</a:t>
            </a:r>
            <a:r>
              <a:rPr lang="es-ES_tradnl" sz="1600" dirty="0" smtClean="0">
                <a:solidFill>
                  <a:schemeClr val="bg1">
                    <a:lumMod val="50000"/>
                  </a:schemeClr>
                </a:solidFill>
                <a:cs typeface="Gotham Book"/>
              </a:rPr>
              <a:t> anemia </a:t>
            </a:r>
            <a:r>
              <a:rPr lang="es-ES_tradnl" sz="1600" dirty="0">
                <a:solidFill>
                  <a:schemeClr val="bg1">
                    <a:lumMod val="50000"/>
                  </a:schemeClr>
                </a:solidFill>
                <a:cs typeface="Gotham Book"/>
              </a:rPr>
              <a:t>aplásica,</a:t>
            </a:r>
            <a:r>
              <a:rPr lang="es-ES_tradnl" sz="1600" dirty="0" smtClean="0">
                <a:solidFill>
                  <a:schemeClr val="bg1">
                    <a:lumMod val="50000"/>
                  </a:schemeClr>
                </a:solidFill>
                <a:cs typeface="Gotham Book"/>
              </a:rPr>
              <a:t>  </a:t>
            </a:r>
            <a:r>
              <a:rPr lang="es-ES_tradnl" sz="1600" dirty="0">
                <a:solidFill>
                  <a:schemeClr val="bg1">
                    <a:lumMod val="50000"/>
                  </a:schemeClr>
                </a:solidFill>
                <a:cs typeface="Gotham Book"/>
              </a:rPr>
              <a:t>trombocitopenia y</a:t>
            </a:r>
            <a:r>
              <a:rPr lang="es-ES_tradnl" sz="1600" dirty="0" smtClean="0">
                <a:solidFill>
                  <a:schemeClr val="bg1">
                    <a:lumMod val="50000"/>
                  </a:schemeClr>
                </a:solidFill>
                <a:cs typeface="Gotham Book"/>
              </a:rPr>
              <a:t> anemia hemolítica).  </a:t>
            </a:r>
            <a:endParaRPr lang="es-ES_tradnl" sz="1600" dirty="0">
              <a:solidFill>
                <a:schemeClr val="bg1">
                  <a:lumMod val="50000"/>
                </a:schemeClr>
              </a:solidFill>
              <a:cs typeface="Gotham Book"/>
            </a:endParaRPr>
          </a:p>
          <a:p>
            <a:pPr lvl="1">
              <a:buClr>
                <a:srgbClr val="64075D"/>
              </a:buClr>
              <a:buFont typeface="Arial"/>
              <a:buChar char="•"/>
            </a:pPr>
            <a:endParaRPr lang="es-ES_tradnl" sz="1600" dirty="0">
              <a:solidFill>
                <a:schemeClr val="bg1">
                  <a:lumMod val="50000"/>
                </a:schemeClr>
              </a:solidFill>
              <a:cs typeface="Gotham Book"/>
            </a:endParaRPr>
          </a:p>
          <a:p>
            <a:pPr lvl="1">
              <a:buClr>
                <a:srgbClr val="64075D"/>
              </a:buClr>
              <a:buFont typeface="Arial"/>
              <a:buChar char="•"/>
            </a:pPr>
            <a:endParaRPr lang="es-ES_tradnl" sz="1600" dirty="0" smtClean="0">
              <a:solidFill>
                <a:schemeClr val="bg1">
                  <a:lumMod val="50000"/>
                </a:schemeClr>
              </a:solidFill>
              <a:cs typeface="Gotham Book"/>
            </a:endParaRPr>
          </a:p>
          <a:p>
            <a:pPr lvl="1">
              <a:buClr>
                <a:srgbClr val="64075D"/>
              </a:buClr>
              <a:buFont typeface="Arial"/>
              <a:buChar char="•"/>
            </a:pPr>
            <a:endParaRPr lang="es-ES_tradnl" sz="1600" dirty="0">
              <a:solidFill>
                <a:schemeClr val="bg1">
                  <a:lumMod val="50000"/>
                </a:schemeClr>
              </a:solidFill>
              <a:cs typeface="Gotham Book"/>
            </a:endParaRPr>
          </a:p>
          <a:p>
            <a:pPr lvl="1">
              <a:buClr>
                <a:srgbClr val="64075D"/>
              </a:buClr>
              <a:buFont typeface="Arial"/>
              <a:buChar char="•"/>
            </a:pPr>
            <a:endParaRPr lang="es-ES_tradnl" sz="1600" dirty="0" smtClean="0">
              <a:solidFill>
                <a:schemeClr val="bg1">
                  <a:lumMod val="50000"/>
                </a:schemeClr>
              </a:solidFill>
              <a:cs typeface="Gotham Book"/>
            </a:endParaRPr>
          </a:p>
          <a:p>
            <a:pPr marL="0" indent="0">
              <a:buNone/>
            </a:pPr>
            <a:endParaRPr lang="es-ES_tradnl" sz="1600" baseline="30000" dirty="0">
              <a:solidFill>
                <a:prstClr val="white">
                  <a:lumMod val="50000"/>
                </a:prstClr>
              </a:solidFill>
              <a:cs typeface="Gotham Book"/>
            </a:endParaRPr>
          </a:p>
          <a:p>
            <a:pPr marL="0" indent="0">
              <a:buNone/>
            </a:pPr>
            <a:endParaRPr lang="es-ES_tradnl" sz="1600" dirty="0">
              <a:solidFill>
                <a:srgbClr val="7F7F7F"/>
              </a:solidFill>
              <a:cs typeface="Gotham Book"/>
            </a:endParaRPr>
          </a:p>
        </p:txBody>
      </p:sp>
      <p:sp>
        <p:nvSpPr>
          <p:cNvPr id="10" name="Marcador de contenido 2"/>
          <p:cNvSpPr txBox="1">
            <a:spLocks/>
          </p:cNvSpPr>
          <p:nvPr/>
        </p:nvSpPr>
        <p:spPr>
          <a:xfrm>
            <a:off x="603036" y="2141278"/>
            <a:ext cx="8229600" cy="2078737"/>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Arial"/>
              <a:buBlip>
                <a:blip r:embed="rId3"/>
              </a:buBlip>
            </a:pPr>
            <a:r>
              <a:rPr lang="es-ES_tradnl" sz="1600" dirty="0" smtClean="0">
                <a:solidFill>
                  <a:schemeClr val="bg1">
                    <a:lumMod val="50000"/>
                  </a:schemeClr>
                </a:solidFill>
                <a:cs typeface="Gotham Book"/>
              </a:rPr>
              <a:t>La utilidad de los AINE en dolor oncológico está bien establecida en dolor </a:t>
            </a:r>
            <a:r>
              <a:rPr lang="es-ES_tradnl" sz="1600" dirty="0" err="1" smtClean="0">
                <a:solidFill>
                  <a:schemeClr val="bg1">
                    <a:lumMod val="50000"/>
                  </a:schemeClr>
                </a:solidFill>
                <a:cs typeface="Gotham Book"/>
              </a:rPr>
              <a:t>nociceptivo</a:t>
            </a:r>
            <a:r>
              <a:rPr lang="es-ES_tradnl" sz="1600" dirty="0" smtClean="0">
                <a:solidFill>
                  <a:schemeClr val="bg1">
                    <a:lumMod val="50000"/>
                  </a:schemeClr>
                </a:solidFill>
                <a:cs typeface="Gotham Book"/>
              </a:rPr>
              <a:t>. </a:t>
            </a:r>
          </a:p>
          <a:p>
            <a:pPr>
              <a:buFont typeface="Arial"/>
              <a:buBlip>
                <a:blip r:embed="rId3"/>
              </a:buBlip>
            </a:pPr>
            <a:r>
              <a:rPr lang="es-ES_tradnl" sz="1600" b="1" dirty="0" smtClean="0">
                <a:solidFill>
                  <a:srgbClr val="64075D"/>
                </a:solidFill>
              </a:rPr>
              <a:t>Selección </a:t>
            </a:r>
            <a:r>
              <a:rPr lang="es-ES_tradnl" sz="1600" dirty="0" smtClean="0">
                <a:solidFill>
                  <a:schemeClr val="bg1">
                    <a:lumMod val="50000"/>
                  </a:schemeClr>
                </a:solidFill>
              </a:rPr>
              <a:t>basada en:  su perfil de acción y de efectos secundarios. En principio mejor utilizar un AINE de vida media corta debido a su menor toxicidad. Valorar  la rotación entre AINE para encontrar el más efectivo y mejor tolerado en un determinado paciente.</a:t>
            </a:r>
            <a:endParaRPr lang="es-ES_tradnl" sz="1600" dirty="0">
              <a:solidFill>
                <a:srgbClr val="7F7F7F"/>
              </a:solidFill>
              <a:cs typeface="Gotham Book"/>
            </a:endParaRPr>
          </a:p>
        </p:txBody>
      </p:sp>
      <p:sp>
        <p:nvSpPr>
          <p:cNvPr id="5" name="Marcador de contenido 2"/>
          <p:cNvSpPr txBox="1">
            <a:spLocks/>
          </p:cNvSpPr>
          <p:nvPr/>
        </p:nvSpPr>
        <p:spPr>
          <a:xfrm>
            <a:off x="603036" y="1363153"/>
            <a:ext cx="8229600" cy="2078737"/>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s-ES_tradnl" sz="1800" b="1" dirty="0" smtClean="0">
                <a:solidFill>
                  <a:srgbClr val="64075D"/>
                </a:solidFill>
                <a:cs typeface="Gotham Book"/>
              </a:rPr>
              <a:t>AINE</a:t>
            </a:r>
          </a:p>
          <a:p>
            <a:pPr>
              <a:buFont typeface="Arial"/>
              <a:buBlip>
                <a:blip r:embed="rId3"/>
              </a:buBlip>
            </a:pPr>
            <a:r>
              <a:rPr lang="es-ES_tradnl" sz="1600" dirty="0" smtClean="0">
                <a:solidFill>
                  <a:schemeClr val="bg1">
                    <a:lumMod val="50000"/>
                  </a:schemeClr>
                </a:solidFill>
                <a:cs typeface="Gotham Book"/>
              </a:rPr>
              <a:t>Tienen un mecanismo de acción periférico  inhibidor de la actividad de las </a:t>
            </a:r>
            <a:r>
              <a:rPr lang="es-ES_tradnl" sz="1600" dirty="0" err="1" smtClean="0">
                <a:solidFill>
                  <a:srgbClr val="7F7F7F"/>
                </a:solidFill>
                <a:cs typeface="Gotham Book"/>
              </a:rPr>
              <a:t>ciclooxigenasas</a:t>
            </a:r>
            <a:r>
              <a:rPr lang="es-ES_tradnl" sz="1600" dirty="0" smtClean="0">
                <a:solidFill>
                  <a:srgbClr val="7F7F7F"/>
                </a:solidFill>
                <a:cs typeface="Gotham Book"/>
              </a:rPr>
              <a:t> COX-1 y COX-2.</a:t>
            </a:r>
          </a:p>
          <a:p>
            <a:pPr>
              <a:buFont typeface="Arial"/>
              <a:buBlip>
                <a:blip r:embed="rId3"/>
              </a:buBlip>
            </a:pPr>
            <a:endParaRPr lang="es-ES_tradnl" sz="1600" dirty="0" smtClean="0">
              <a:solidFill>
                <a:srgbClr val="7F7F7F"/>
              </a:solidFill>
              <a:cs typeface="Gotham Book"/>
            </a:endParaRPr>
          </a:p>
          <a:p>
            <a:pPr>
              <a:buFont typeface="Arial"/>
              <a:buBlip>
                <a:blip r:embed="rId3"/>
              </a:buBlip>
            </a:pPr>
            <a:endParaRPr lang="es-ES_tradnl" sz="1600" dirty="0" smtClean="0">
              <a:solidFill>
                <a:srgbClr val="7F7F7F"/>
              </a:solidFill>
              <a:cs typeface="Gotham Book"/>
            </a:endParaRPr>
          </a:p>
          <a:p>
            <a:pPr>
              <a:buFont typeface="Arial"/>
              <a:buBlip>
                <a:blip r:embed="rId3"/>
              </a:buBlip>
            </a:pPr>
            <a:endParaRPr lang="es-ES_tradnl" sz="1600" dirty="0" smtClean="0">
              <a:solidFill>
                <a:srgbClr val="7F7F7F"/>
              </a:solidFill>
              <a:cs typeface="Gotham Book"/>
            </a:endParaRPr>
          </a:p>
          <a:p>
            <a:pPr>
              <a:buFont typeface="Arial"/>
              <a:buBlip>
                <a:blip r:embed="rId3"/>
              </a:buBlip>
            </a:pPr>
            <a:endParaRPr lang="es-ES_tradnl" sz="800" dirty="0" smtClean="0">
              <a:solidFill>
                <a:srgbClr val="7F7F7F"/>
              </a:solidFill>
              <a:cs typeface="Gotham Book"/>
            </a:endParaRPr>
          </a:p>
          <a:p>
            <a:pPr>
              <a:buFont typeface="Arial"/>
              <a:buBlip>
                <a:blip r:embed="rId3"/>
              </a:buBlip>
            </a:pPr>
            <a:r>
              <a:rPr lang="es-ES_tradnl" sz="1600" b="1" dirty="0" smtClean="0">
                <a:solidFill>
                  <a:srgbClr val="64075D"/>
                </a:solidFill>
              </a:rPr>
              <a:t>Reacciones adversas</a:t>
            </a:r>
            <a:r>
              <a:rPr lang="es-ES_tradnl" sz="1600" dirty="0" smtClean="0">
                <a:solidFill>
                  <a:schemeClr val="bg1">
                    <a:lumMod val="50000"/>
                  </a:schemeClr>
                </a:solidFill>
              </a:rPr>
              <a:t> producidas por los AINE:</a:t>
            </a:r>
            <a:endParaRPr lang="es-ES_tradnl" sz="1600" dirty="0">
              <a:solidFill>
                <a:srgbClr val="7F7F7F"/>
              </a:solidFill>
              <a:cs typeface="Gotham Book"/>
            </a:endParaRPr>
          </a:p>
        </p:txBody>
      </p:sp>
      <p:sp>
        <p:nvSpPr>
          <p:cNvPr id="7" name="Título 1"/>
          <p:cNvSpPr>
            <a:spLocks noGrp="1"/>
          </p:cNvSpPr>
          <p:nvPr>
            <p:ph type="title"/>
          </p:nvPr>
        </p:nvSpPr>
        <p:spPr>
          <a:xfrm>
            <a:off x="0" y="34358"/>
            <a:ext cx="9144000" cy="1018299"/>
          </a:xfrm>
        </p:spPr>
        <p:txBody>
          <a:bodyPr/>
          <a:lstStyle/>
          <a:p>
            <a:pPr>
              <a:lnSpc>
                <a:spcPct val="90000"/>
              </a:lnSpc>
            </a:pPr>
            <a:r>
              <a:rPr lang="es-ES_tradnl" sz="3600" b="1" dirty="0" smtClean="0">
                <a:solidFill>
                  <a:srgbClr val="FCC40D"/>
                </a:solidFill>
                <a:cs typeface="Calibri"/>
              </a:rPr>
              <a:t>TRATAMIENTO CON ANALGÉSICOS TRADICIONALES </a:t>
            </a:r>
            <a:endParaRPr lang="es-ES_tradnl" sz="3600" b="1" dirty="0">
              <a:solidFill>
                <a:srgbClr val="FCC40D"/>
              </a:solidFill>
              <a:cs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15185379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0636" y="1385823"/>
            <a:ext cx="8229600" cy="2078737"/>
          </a:xfrm>
        </p:spPr>
        <p:txBody>
          <a:bodyPr/>
          <a:lstStyle/>
          <a:p>
            <a:pPr marL="0" indent="0">
              <a:buNone/>
            </a:pPr>
            <a:r>
              <a:rPr lang="es-ES_tradnl" sz="1800" b="1" dirty="0" smtClean="0">
                <a:solidFill>
                  <a:srgbClr val="64075D"/>
                </a:solidFill>
              </a:rPr>
              <a:t>Metamizol</a:t>
            </a:r>
          </a:p>
          <a:p>
            <a:pPr marL="0" indent="0">
              <a:buNone/>
            </a:pPr>
            <a:endParaRPr lang="es-ES_tradnl" sz="800" b="1" dirty="0" smtClean="0">
              <a:solidFill>
                <a:srgbClr val="64075D"/>
              </a:solidFill>
            </a:endParaRPr>
          </a:p>
          <a:p>
            <a:pPr>
              <a:buBlip>
                <a:blip r:embed="rId3"/>
              </a:buBlip>
            </a:pPr>
            <a:r>
              <a:rPr lang="es-ES_tradnl" sz="1600" dirty="0" smtClean="0">
                <a:solidFill>
                  <a:schemeClr val="bg1">
                    <a:lumMod val="50000"/>
                  </a:schemeClr>
                </a:solidFill>
                <a:cs typeface="Gotham Book"/>
              </a:rPr>
              <a:t>Analgésico</a:t>
            </a:r>
            <a:r>
              <a:rPr lang="es-ES_tradnl" sz="1600" dirty="0">
                <a:solidFill>
                  <a:schemeClr val="bg1">
                    <a:lumMod val="50000"/>
                  </a:schemeClr>
                </a:solidFill>
                <a:cs typeface="Gotham Book"/>
              </a:rPr>
              <a:t>-antipirético del grupo de las </a:t>
            </a:r>
            <a:r>
              <a:rPr lang="es-ES_tradnl" sz="1600" dirty="0" err="1" smtClean="0">
                <a:solidFill>
                  <a:schemeClr val="bg1">
                    <a:lumMod val="50000"/>
                  </a:schemeClr>
                </a:solidFill>
                <a:cs typeface="Gotham Book"/>
              </a:rPr>
              <a:t>pirazolonas</a:t>
            </a:r>
            <a:r>
              <a:rPr lang="es-ES_tradnl" sz="1600" dirty="0" smtClean="0">
                <a:solidFill>
                  <a:schemeClr val="bg1">
                    <a:lumMod val="50000"/>
                  </a:schemeClr>
                </a:solidFill>
                <a:cs typeface="Gotham Book"/>
              </a:rPr>
              <a:t>.</a:t>
            </a:r>
          </a:p>
          <a:p>
            <a:pPr>
              <a:buBlip>
                <a:blip r:embed="rId3"/>
              </a:buBlip>
            </a:pPr>
            <a:r>
              <a:rPr lang="es-ES_tradnl" sz="1600" dirty="0">
                <a:solidFill>
                  <a:schemeClr val="bg1">
                    <a:lumMod val="50000"/>
                  </a:schemeClr>
                </a:solidFill>
                <a:cs typeface="Gotham Book"/>
              </a:rPr>
              <a:t>El efecto analgésico</a:t>
            </a:r>
            <a:r>
              <a:rPr lang="es-ES_tradnl" sz="1600" dirty="0" smtClean="0">
                <a:solidFill>
                  <a:schemeClr val="bg1">
                    <a:lumMod val="50000"/>
                  </a:schemeClr>
                </a:solidFill>
                <a:cs typeface="Gotham Book"/>
              </a:rPr>
              <a:t> en 3 </a:t>
            </a:r>
            <a:r>
              <a:rPr lang="es-ES_tradnl" sz="1600" dirty="0">
                <a:solidFill>
                  <a:schemeClr val="bg1">
                    <a:lumMod val="50000"/>
                  </a:schemeClr>
                </a:solidFill>
                <a:cs typeface="Gotham Book"/>
              </a:rPr>
              <a:t>niveles: periférico, medular y </a:t>
            </a:r>
            <a:r>
              <a:rPr lang="es-ES_tradnl" sz="1600" dirty="0" smtClean="0">
                <a:solidFill>
                  <a:schemeClr val="bg1">
                    <a:lumMod val="50000"/>
                  </a:schemeClr>
                </a:solidFill>
                <a:cs typeface="Gotham Book"/>
              </a:rPr>
              <a:t>central.</a:t>
            </a:r>
          </a:p>
          <a:p>
            <a:pPr>
              <a:buBlip>
                <a:blip r:embed="rId3"/>
              </a:buBlip>
            </a:pPr>
            <a:r>
              <a:rPr lang="es-ES_tradnl" sz="1600" dirty="0" smtClean="0">
                <a:solidFill>
                  <a:schemeClr val="bg1">
                    <a:lumMod val="50000"/>
                  </a:schemeClr>
                </a:solidFill>
                <a:cs typeface="Gotham Book"/>
              </a:rPr>
              <a:t>Reacciones </a:t>
            </a:r>
            <a:r>
              <a:rPr lang="es-ES_tradnl" sz="1600" dirty="0">
                <a:solidFill>
                  <a:schemeClr val="bg1">
                    <a:lumMod val="50000"/>
                  </a:schemeClr>
                </a:solidFill>
                <a:cs typeface="Gotham Book"/>
              </a:rPr>
              <a:t>intensas de </a:t>
            </a:r>
            <a:r>
              <a:rPr lang="es-ES_tradnl" sz="1600" dirty="0" smtClean="0">
                <a:solidFill>
                  <a:schemeClr val="bg1">
                    <a:lumMod val="50000"/>
                  </a:schemeClr>
                </a:solidFill>
                <a:cs typeface="Gotham Book"/>
              </a:rPr>
              <a:t>hipersensibilidad: </a:t>
            </a:r>
          </a:p>
          <a:p>
            <a:pPr>
              <a:buNone/>
            </a:pPr>
            <a:r>
              <a:rPr lang="es-ES_tradnl" sz="1600" dirty="0" smtClean="0">
                <a:solidFill>
                  <a:schemeClr val="bg1">
                    <a:lumMod val="50000"/>
                  </a:schemeClr>
                </a:solidFill>
                <a:cs typeface="Gotham Book"/>
              </a:rPr>
              <a:t>                   -  </a:t>
            </a:r>
            <a:r>
              <a:rPr lang="es-ES_tradnl" sz="1600" dirty="0" err="1" smtClean="0">
                <a:solidFill>
                  <a:schemeClr val="bg1">
                    <a:lumMod val="50000"/>
                  </a:schemeClr>
                </a:solidFill>
                <a:cs typeface="Gotham Book"/>
              </a:rPr>
              <a:t>agranulacitosis</a:t>
            </a:r>
            <a:r>
              <a:rPr lang="es-ES_tradnl" sz="1600" dirty="0" smtClean="0">
                <a:solidFill>
                  <a:schemeClr val="bg1">
                    <a:lumMod val="50000"/>
                  </a:schemeClr>
                </a:solidFill>
                <a:cs typeface="Gotham Book"/>
              </a:rPr>
              <a:t> -en </a:t>
            </a:r>
            <a:r>
              <a:rPr lang="es-ES_tradnl" sz="1600" dirty="0">
                <a:solidFill>
                  <a:schemeClr val="bg1">
                    <a:lumMod val="50000"/>
                  </a:schemeClr>
                </a:solidFill>
                <a:cs typeface="Gotham Book"/>
              </a:rPr>
              <a:t>ocasiones </a:t>
            </a:r>
            <a:r>
              <a:rPr lang="es-ES_tradnl" sz="1600" dirty="0" smtClean="0">
                <a:solidFill>
                  <a:schemeClr val="bg1">
                    <a:lumMod val="50000"/>
                  </a:schemeClr>
                </a:solidFill>
                <a:cs typeface="Gotham Book"/>
              </a:rPr>
              <a:t>irreversible-</a:t>
            </a:r>
          </a:p>
          <a:p>
            <a:pPr>
              <a:buNone/>
            </a:pPr>
            <a:r>
              <a:rPr lang="es-ES_tradnl" sz="1600" dirty="0" smtClean="0">
                <a:solidFill>
                  <a:schemeClr val="bg1">
                    <a:lumMod val="50000"/>
                  </a:schemeClr>
                </a:solidFill>
                <a:cs typeface="Gotham Book"/>
              </a:rPr>
              <a:t>                   -  leucopenia</a:t>
            </a:r>
          </a:p>
          <a:p>
            <a:pPr>
              <a:buNone/>
            </a:pPr>
            <a:r>
              <a:rPr lang="es-ES_tradnl" sz="1600" dirty="0" smtClean="0">
                <a:solidFill>
                  <a:schemeClr val="bg1">
                    <a:lumMod val="50000"/>
                  </a:schemeClr>
                </a:solidFill>
                <a:cs typeface="Gotham Book"/>
              </a:rPr>
              <a:t>                    - trombocitopenia</a:t>
            </a:r>
          </a:p>
          <a:p>
            <a:pPr>
              <a:buNone/>
            </a:pPr>
            <a:r>
              <a:rPr lang="es-ES_tradnl" sz="1600" dirty="0" smtClean="0">
                <a:solidFill>
                  <a:schemeClr val="bg1">
                    <a:lumMod val="50000"/>
                  </a:schemeClr>
                </a:solidFill>
                <a:cs typeface="Gotham Book"/>
              </a:rPr>
              <a:t>                    - anemia hemolítica</a:t>
            </a:r>
          </a:p>
          <a:p>
            <a:pPr>
              <a:buNone/>
            </a:pPr>
            <a:r>
              <a:rPr lang="es-ES_tradnl" sz="1600" dirty="0" smtClean="0">
                <a:solidFill>
                  <a:schemeClr val="bg1">
                    <a:lumMod val="50000"/>
                  </a:schemeClr>
                </a:solidFill>
                <a:cs typeface="Gotham Book"/>
              </a:rPr>
              <a:t>                    - síndrome </a:t>
            </a:r>
            <a:r>
              <a:rPr lang="es-ES_tradnl" sz="1600" dirty="0">
                <a:solidFill>
                  <a:schemeClr val="bg1">
                    <a:lumMod val="50000"/>
                  </a:schemeClr>
                </a:solidFill>
                <a:cs typeface="Gotham Book"/>
              </a:rPr>
              <a:t>de Stevens-</a:t>
            </a:r>
            <a:r>
              <a:rPr lang="es-ES_tradnl" sz="1600" dirty="0" smtClean="0">
                <a:solidFill>
                  <a:schemeClr val="bg1">
                    <a:lumMod val="50000"/>
                  </a:schemeClr>
                </a:solidFill>
                <a:cs typeface="Gotham Book"/>
              </a:rPr>
              <a:t>Johnson</a:t>
            </a:r>
          </a:p>
          <a:p>
            <a:pPr>
              <a:buNone/>
            </a:pPr>
            <a:r>
              <a:rPr lang="es-ES_tradnl" sz="1600" dirty="0" smtClean="0">
                <a:solidFill>
                  <a:schemeClr val="bg1">
                    <a:lumMod val="50000"/>
                  </a:schemeClr>
                </a:solidFill>
                <a:cs typeface="Gotham Book"/>
              </a:rPr>
              <a:t>                    - síndrome </a:t>
            </a:r>
            <a:r>
              <a:rPr lang="es-ES_tradnl" sz="1600" dirty="0">
                <a:solidFill>
                  <a:schemeClr val="bg1">
                    <a:lumMod val="50000"/>
                  </a:schemeClr>
                </a:solidFill>
                <a:cs typeface="Gotham Book"/>
              </a:rPr>
              <a:t>de </a:t>
            </a:r>
            <a:r>
              <a:rPr lang="es-ES_tradnl" sz="1600" dirty="0" smtClean="0">
                <a:solidFill>
                  <a:schemeClr val="bg1">
                    <a:lumMod val="50000"/>
                  </a:schemeClr>
                </a:solidFill>
                <a:cs typeface="Gotham Book"/>
              </a:rPr>
              <a:t>Lyell</a:t>
            </a:r>
          </a:p>
          <a:p>
            <a:pPr>
              <a:buNone/>
            </a:pPr>
            <a:r>
              <a:rPr lang="es-ES_tradnl" sz="1600" dirty="0" smtClean="0">
                <a:solidFill>
                  <a:schemeClr val="bg1">
                    <a:lumMod val="50000"/>
                  </a:schemeClr>
                </a:solidFill>
                <a:cs typeface="Gotham Book"/>
              </a:rPr>
              <a:t>                    -  choque </a:t>
            </a:r>
            <a:endParaRPr lang="es-ES_tradnl" sz="1600" dirty="0">
              <a:solidFill>
                <a:schemeClr val="bg1">
                  <a:lumMod val="50000"/>
                </a:schemeClr>
              </a:solidFill>
              <a:cs typeface="Gotham Book"/>
            </a:endParaRPr>
          </a:p>
        </p:txBody>
      </p:sp>
      <p:sp>
        <p:nvSpPr>
          <p:cNvPr id="5" name="Título 1"/>
          <p:cNvSpPr>
            <a:spLocks noGrp="1"/>
          </p:cNvSpPr>
          <p:nvPr>
            <p:ph type="title"/>
          </p:nvPr>
        </p:nvSpPr>
        <p:spPr>
          <a:xfrm>
            <a:off x="0" y="34358"/>
            <a:ext cx="9144000" cy="1018299"/>
          </a:xfrm>
        </p:spPr>
        <p:txBody>
          <a:bodyPr/>
          <a:lstStyle/>
          <a:p>
            <a:pPr>
              <a:lnSpc>
                <a:spcPct val="90000"/>
              </a:lnSpc>
            </a:pPr>
            <a:r>
              <a:rPr lang="es-ES_tradnl" sz="3600" b="1" dirty="0" smtClean="0">
                <a:solidFill>
                  <a:srgbClr val="FCC40D"/>
                </a:solidFill>
                <a:cs typeface="Calibri"/>
              </a:rPr>
              <a:t>TRATAMIENTO CON ANALGÉSICOS TRADICIONALES </a:t>
            </a:r>
            <a:endParaRPr lang="es-ES_tradnl" sz="3600" b="1" dirty="0">
              <a:solidFill>
                <a:srgbClr val="FCC40D"/>
              </a:solidFill>
              <a:cs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54053671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1893823"/>
            <a:ext cx="8229600" cy="2078737"/>
          </a:xfrm>
        </p:spPr>
        <p:txBody>
          <a:bodyPr/>
          <a:lstStyle/>
          <a:p>
            <a:pPr marL="0" indent="0">
              <a:buNone/>
            </a:pPr>
            <a:r>
              <a:rPr lang="es-ES_tradnl" sz="1800" b="1" dirty="0" smtClean="0">
                <a:solidFill>
                  <a:srgbClr val="64075D"/>
                </a:solidFill>
                <a:cs typeface="Gotham Book"/>
              </a:rPr>
              <a:t>Opioides</a:t>
            </a:r>
          </a:p>
          <a:p>
            <a:pPr marL="0" indent="0">
              <a:buNone/>
            </a:pPr>
            <a:r>
              <a:rPr lang="es-ES_tradnl" sz="1600" dirty="0">
                <a:solidFill>
                  <a:schemeClr val="bg1">
                    <a:lumMod val="50000"/>
                  </a:schemeClr>
                </a:solidFill>
                <a:cs typeface="Gotham Book"/>
              </a:rPr>
              <a:t>Tipos de receptores opioides: μ, </a:t>
            </a:r>
            <a:r>
              <a:rPr lang="es-ES_tradnl" sz="1600" dirty="0" err="1">
                <a:solidFill>
                  <a:schemeClr val="bg1">
                    <a:lumMod val="50000"/>
                  </a:schemeClr>
                </a:solidFill>
                <a:cs typeface="Gotham Book"/>
              </a:rPr>
              <a:t>δ</a:t>
            </a:r>
            <a:r>
              <a:rPr lang="es-ES_tradnl" sz="1600" dirty="0">
                <a:solidFill>
                  <a:schemeClr val="bg1">
                    <a:lumMod val="50000"/>
                  </a:schemeClr>
                </a:solidFill>
                <a:cs typeface="Gotham Book"/>
              </a:rPr>
              <a:t>, </a:t>
            </a:r>
            <a:r>
              <a:rPr lang="es-ES_tradnl" sz="1600" dirty="0" err="1">
                <a:solidFill>
                  <a:schemeClr val="bg1">
                    <a:lumMod val="50000"/>
                  </a:schemeClr>
                </a:solidFill>
                <a:cs typeface="Gotham Book"/>
              </a:rPr>
              <a:t>κ</a:t>
            </a:r>
            <a:r>
              <a:rPr lang="es-ES_tradnl" sz="1600" dirty="0">
                <a:solidFill>
                  <a:schemeClr val="bg1">
                    <a:lumMod val="50000"/>
                  </a:schemeClr>
                </a:solidFill>
                <a:cs typeface="Gotham Book"/>
              </a:rPr>
              <a:t>, (conocidos también por las </a:t>
            </a:r>
            <a:r>
              <a:rPr lang="es-ES_tradnl" sz="1600" dirty="0" smtClean="0">
                <a:solidFill>
                  <a:schemeClr val="bg1">
                    <a:lumMod val="50000"/>
                  </a:schemeClr>
                </a:solidFill>
                <a:cs typeface="Gotham Book"/>
              </a:rPr>
              <a:t>denominaciones </a:t>
            </a:r>
            <a:r>
              <a:rPr lang="es-ES_tradnl" sz="1600" dirty="0">
                <a:solidFill>
                  <a:schemeClr val="bg1">
                    <a:lumMod val="50000"/>
                  </a:schemeClr>
                </a:solidFill>
                <a:cs typeface="Gotham Book"/>
              </a:rPr>
              <a:t>morfina, encefalina y </a:t>
            </a:r>
            <a:r>
              <a:rPr lang="es-ES_tradnl" sz="1600" dirty="0" err="1">
                <a:solidFill>
                  <a:schemeClr val="bg1">
                    <a:lumMod val="50000"/>
                  </a:schemeClr>
                </a:solidFill>
                <a:cs typeface="Gotham Book"/>
              </a:rPr>
              <a:t>ketaciclazocina</a:t>
            </a:r>
            <a:r>
              <a:rPr lang="es-ES_tradnl" sz="1600" dirty="0">
                <a:solidFill>
                  <a:schemeClr val="bg1">
                    <a:lumMod val="50000"/>
                  </a:schemeClr>
                </a:solidFill>
                <a:cs typeface="Gotham Book"/>
              </a:rPr>
              <a:t>, según las sustancias activadoras con las que fueron relacionados) y un cuarto receptor </a:t>
            </a:r>
            <a:r>
              <a:rPr lang="es-ES_tradnl" sz="1600" dirty="0" err="1">
                <a:solidFill>
                  <a:schemeClr val="bg1">
                    <a:lumMod val="50000"/>
                  </a:schemeClr>
                </a:solidFill>
                <a:cs typeface="Gotham Book"/>
              </a:rPr>
              <a:t>nociceptina</a:t>
            </a:r>
            <a:r>
              <a:rPr lang="es-ES_tradnl" sz="1600" dirty="0">
                <a:solidFill>
                  <a:schemeClr val="bg1">
                    <a:lumMod val="50000"/>
                  </a:schemeClr>
                </a:solidFill>
                <a:cs typeface="Gotham Book"/>
              </a:rPr>
              <a:t> (NOP) </a:t>
            </a:r>
          </a:p>
          <a:p>
            <a:pPr>
              <a:buBlip>
                <a:blip r:embed="rId3"/>
              </a:buBlip>
            </a:pPr>
            <a:r>
              <a:rPr lang="es-ES_tradnl" sz="1600" dirty="0">
                <a:solidFill>
                  <a:schemeClr val="bg1">
                    <a:lumMod val="50000"/>
                  </a:schemeClr>
                </a:solidFill>
                <a:cs typeface="Gotham Book"/>
              </a:rPr>
              <a:t>La activación de cualquiera de los receptores opioides es capaz de producir analgesia, pero también producen otros efectos que son distintos en los diferentes tipos de receptores. </a:t>
            </a:r>
          </a:p>
          <a:p>
            <a:pPr>
              <a:buBlip>
                <a:blip r:embed="rId3"/>
              </a:buBlip>
            </a:pPr>
            <a:r>
              <a:rPr lang="es-ES_tradnl" sz="1600" dirty="0">
                <a:solidFill>
                  <a:schemeClr val="bg1">
                    <a:lumMod val="50000"/>
                  </a:schemeClr>
                </a:solidFill>
                <a:cs typeface="Gotham Book"/>
              </a:rPr>
              <a:t>Los distintos opioides tienen diferentes patrones de interacción con cada uno de los receptores. </a:t>
            </a:r>
            <a:endParaRPr lang="es-ES_tradnl" sz="1600" dirty="0" smtClean="0">
              <a:solidFill>
                <a:schemeClr val="bg1">
                  <a:lumMod val="50000"/>
                </a:schemeClr>
              </a:solidFill>
              <a:cs typeface="Gotham Book"/>
            </a:endParaRPr>
          </a:p>
          <a:p>
            <a:pPr>
              <a:buBlip>
                <a:blip r:embed="rId3"/>
              </a:buBlip>
            </a:pPr>
            <a:r>
              <a:rPr lang="es-ES_tradnl" sz="1600" dirty="0" smtClean="0">
                <a:solidFill>
                  <a:schemeClr val="bg1">
                    <a:lumMod val="50000"/>
                  </a:schemeClr>
                </a:solidFill>
                <a:cs typeface="Gotham Book"/>
              </a:rPr>
              <a:t>Debemos </a:t>
            </a:r>
            <a:r>
              <a:rPr lang="es-ES_tradnl" sz="1600" dirty="0">
                <a:solidFill>
                  <a:schemeClr val="bg1">
                    <a:lumMod val="50000"/>
                  </a:schemeClr>
                </a:solidFill>
                <a:cs typeface="Gotham Book"/>
              </a:rPr>
              <a:t>tener en cuenta: la afinidad, capacidad con la que un opioide se une al receptor donde actúa y la actividad intrínseca, efecto que llega a producir ese opioide. </a:t>
            </a:r>
            <a:endParaRPr lang="es-ES_tradnl" sz="1600" dirty="0" smtClean="0">
              <a:solidFill>
                <a:schemeClr val="bg1">
                  <a:lumMod val="50000"/>
                </a:schemeClr>
              </a:solidFill>
              <a:cs typeface="Gotham Book"/>
            </a:endParaRPr>
          </a:p>
          <a:p>
            <a:pPr>
              <a:buBlip>
                <a:blip r:embed="rId3"/>
              </a:buBlip>
            </a:pPr>
            <a:r>
              <a:rPr lang="es-ES_tradnl" sz="1600" dirty="0">
                <a:solidFill>
                  <a:srgbClr val="7F7F7F"/>
                </a:solidFill>
                <a:cs typeface="Gotham Book"/>
              </a:rPr>
              <a:t>La eficacia viene definida por la máxima respuesta inducida por la unión de un agente activo sobre los receptores. </a:t>
            </a:r>
          </a:p>
          <a:p>
            <a:pPr>
              <a:buBlip>
                <a:blip r:embed="rId3"/>
              </a:buBlip>
            </a:pPr>
            <a:r>
              <a:rPr lang="es-ES_tradnl" sz="1600" dirty="0">
                <a:solidFill>
                  <a:srgbClr val="7F7F7F"/>
                </a:solidFill>
                <a:cs typeface="Gotham Book"/>
              </a:rPr>
              <a:t>La potencia es la relación entre las dosis de dos opioides requeridas para producir el mismo efecto analgésico. </a:t>
            </a:r>
          </a:p>
        </p:txBody>
      </p:sp>
      <p:sp>
        <p:nvSpPr>
          <p:cNvPr id="4" name="Rectángulo 3"/>
          <p:cNvSpPr/>
          <p:nvPr/>
        </p:nvSpPr>
        <p:spPr>
          <a:xfrm>
            <a:off x="450636" y="1308947"/>
            <a:ext cx="5645364" cy="523220"/>
          </a:xfrm>
          <a:prstGeom prst="rect">
            <a:avLst/>
          </a:prstGeom>
        </p:spPr>
        <p:txBody>
          <a:bodyPr wrap="square">
            <a:spAutoFit/>
          </a:bodyPr>
          <a:lstStyle/>
          <a:p>
            <a:r>
              <a:rPr lang="es-ES_tradnl" sz="2800" b="1" dirty="0">
                <a:solidFill>
                  <a:srgbClr val="FCC40D"/>
                </a:solidFill>
                <a:cs typeface="Calibri"/>
              </a:rPr>
              <a:t>SEGUNDO Y TERCER ESCALÓN </a:t>
            </a:r>
          </a:p>
        </p:txBody>
      </p:sp>
      <p:sp>
        <p:nvSpPr>
          <p:cNvPr id="6" name="Título 1"/>
          <p:cNvSpPr>
            <a:spLocks noGrp="1"/>
          </p:cNvSpPr>
          <p:nvPr>
            <p:ph type="title"/>
          </p:nvPr>
        </p:nvSpPr>
        <p:spPr>
          <a:xfrm>
            <a:off x="0" y="34358"/>
            <a:ext cx="9144000" cy="1018299"/>
          </a:xfrm>
        </p:spPr>
        <p:txBody>
          <a:bodyPr/>
          <a:lstStyle/>
          <a:p>
            <a:pPr>
              <a:lnSpc>
                <a:spcPct val="90000"/>
              </a:lnSpc>
            </a:pPr>
            <a:r>
              <a:rPr lang="es-ES_tradnl" sz="3600" b="1" dirty="0" smtClean="0">
                <a:solidFill>
                  <a:srgbClr val="FCC40D"/>
                </a:solidFill>
                <a:cs typeface="Calibri"/>
              </a:rPr>
              <a:t>TRATAMIENTO CON ANALGÉSICOS TRADICIONALES </a:t>
            </a:r>
            <a:endParaRPr lang="es-ES_tradnl" sz="3600" b="1" dirty="0">
              <a:solidFill>
                <a:srgbClr val="FCC40D"/>
              </a:solidFill>
              <a:cs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24505301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1406143"/>
            <a:ext cx="8229600" cy="2078737"/>
          </a:xfrm>
        </p:spPr>
        <p:txBody>
          <a:bodyPr/>
          <a:lstStyle/>
          <a:p>
            <a:pPr marL="0" indent="0">
              <a:buNone/>
            </a:pPr>
            <a:r>
              <a:rPr lang="es-ES_tradnl" sz="1800" b="1" dirty="0" smtClean="0">
                <a:solidFill>
                  <a:srgbClr val="64075D"/>
                </a:solidFill>
                <a:cs typeface="Gotham Book"/>
              </a:rPr>
              <a:t>Clasificación</a:t>
            </a:r>
            <a:r>
              <a:rPr lang="es-ES_tradnl" sz="1600" b="1" dirty="0" smtClean="0">
                <a:solidFill>
                  <a:srgbClr val="64075D"/>
                </a:solidFill>
                <a:cs typeface="Gotham Book"/>
              </a:rPr>
              <a:t> </a:t>
            </a:r>
          </a:p>
          <a:p>
            <a:pPr marL="0" indent="0">
              <a:lnSpc>
                <a:spcPct val="90000"/>
              </a:lnSpc>
              <a:buNone/>
            </a:pPr>
            <a:r>
              <a:rPr lang="es-ES_tradnl" sz="1600" dirty="0">
                <a:solidFill>
                  <a:schemeClr val="bg1">
                    <a:lumMod val="50000"/>
                  </a:schemeClr>
                </a:solidFill>
                <a:cs typeface="Gotham Book"/>
              </a:rPr>
              <a:t>Basados en estas distintas interacciones con los receptores los </a:t>
            </a:r>
            <a:r>
              <a:rPr lang="es-ES_tradnl" sz="1600" dirty="0" smtClean="0">
                <a:solidFill>
                  <a:schemeClr val="bg1">
                    <a:lumMod val="50000"/>
                  </a:schemeClr>
                </a:solidFill>
                <a:cs typeface="Gotham Book"/>
              </a:rPr>
              <a:t>opioides:</a:t>
            </a:r>
          </a:p>
          <a:p>
            <a:pPr>
              <a:lnSpc>
                <a:spcPct val="90000"/>
              </a:lnSpc>
              <a:buBlip>
                <a:blip r:embed="rId3"/>
              </a:buBlip>
            </a:pPr>
            <a:r>
              <a:rPr lang="es-ES_tradnl" sz="1600" b="1" dirty="0">
                <a:solidFill>
                  <a:srgbClr val="64075D"/>
                </a:solidFill>
                <a:cs typeface="Gotham Book"/>
              </a:rPr>
              <a:t>Agonistas puros: </a:t>
            </a:r>
            <a:r>
              <a:rPr lang="es-ES_tradnl" sz="1600" dirty="0">
                <a:solidFill>
                  <a:schemeClr val="bg1">
                    <a:lumMod val="50000"/>
                  </a:schemeClr>
                </a:solidFill>
                <a:cs typeface="Gotham Book"/>
              </a:rPr>
              <a:t>opioides que se comportan como agonistas muy preferentes y, en ocasiones, selectivos sobre receptores μ, mostrando la máxima actividad </a:t>
            </a:r>
            <a:r>
              <a:rPr lang="es-ES_tradnl" sz="1600" dirty="0" smtClean="0">
                <a:solidFill>
                  <a:schemeClr val="bg1">
                    <a:lumMod val="50000"/>
                  </a:schemeClr>
                </a:solidFill>
                <a:cs typeface="Gotham Book"/>
              </a:rPr>
              <a:t>intrínseca.</a:t>
            </a:r>
          </a:p>
          <a:p>
            <a:pPr>
              <a:lnSpc>
                <a:spcPct val="90000"/>
              </a:lnSpc>
              <a:buBlip>
                <a:blip r:embed="rId3"/>
              </a:buBlip>
            </a:pPr>
            <a:r>
              <a:rPr lang="es-ES_tradnl" sz="1600" b="1" dirty="0" smtClean="0">
                <a:solidFill>
                  <a:srgbClr val="64075D"/>
                </a:solidFill>
                <a:cs typeface="Gotham Book"/>
              </a:rPr>
              <a:t>Agonistas</a:t>
            </a:r>
            <a:r>
              <a:rPr lang="es-ES_tradnl" sz="1600" b="1" dirty="0">
                <a:solidFill>
                  <a:srgbClr val="64075D"/>
                </a:solidFill>
                <a:cs typeface="Gotham Book"/>
              </a:rPr>
              <a:t>-antagonistas Mixtos: </a:t>
            </a:r>
            <a:r>
              <a:rPr lang="es-ES_tradnl" sz="1600" dirty="0">
                <a:solidFill>
                  <a:schemeClr val="bg1">
                    <a:lumMod val="50000"/>
                  </a:schemeClr>
                </a:solidFill>
                <a:cs typeface="Gotham Book"/>
              </a:rPr>
              <a:t>opioides capaces de actuar sobre más de un receptor. Sin embargo, sobre el receptor μ se comportan como agonistas parciales o como antagonistas. </a:t>
            </a:r>
            <a:endParaRPr lang="es-ES_tradnl" sz="1600" dirty="0" smtClean="0">
              <a:solidFill>
                <a:schemeClr val="bg1">
                  <a:lumMod val="50000"/>
                </a:schemeClr>
              </a:solidFill>
              <a:cs typeface="Gotham Book"/>
            </a:endParaRPr>
          </a:p>
          <a:p>
            <a:pPr>
              <a:lnSpc>
                <a:spcPct val="90000"/>
              </a:lnSpc>
              <a:buBlip>
                <a:blip r:embed="rId3"/>
              </a:buBlip>
            </a:pPr>
            <a:r>
              <a:rPr lang="es-ES_tradnl" sz="1600" b="1" dirty="0">
                <a:solidFill>
                  <a:srgbClr val="64075D"/>
                </a:solidFill>
                <a:cs typeface="Gotham Book"/>
              </a:rPr>
              <a:t>Agonistas parciales: </a:t>
            </a:r>
            <a:r>
              <a:rPr lang="es-ES_tradnl" sz="1600" dirty="0">
                <a:solidFill>
                  <a:srgbClr val="7F7F7F"/>
                </a:solidFill>
                <a:cs typeface="Gotham Book"/>
              </a:rPr>
              <a:t>opioides que actúan sobre receptores μ con actividad intrínseca inferior a la de los agonistas puros. </a:t>
            </a:r>
            <a:endParaRPr lang="es-ES_tradnl" sz="1600" dirty="0" smtClean="0">
              <a:solidFill>
                <a:srgbClr val="7F7F7F"/>
              </a:solidFill>
              <a:cs typeface="Gotham Book"/>
            </a:endParaRPr>
          </a:p>
          <a:p>
            <a:pPr>
              <a:lnSpc>
                <a:spcPct val="90000"/>
              </a:lnSpc>
              <a:buBlip>
                <a:blip r:embed="rId3"/>
              </a:buBlip>
            </a:pPr>
            <a:r>
              <a:rPr lang="es-ES_tradnl" sz="1600" b="1" dirty="0">
                <a:solidFill>
                  <a:srgbClr val="64075D"/>
                </a:solidFill>
                <a:cs typeface="Gotham Book"/>
              </a:rPr>
              <a:t>Antagonistas puros: </a:t>
            </a:r>
            <a:r>
              <a:rPr lang="es-ES_tradnl" sz="1600" dirty="0">
                <a:solidFill>
                  <a:srgbClr val="7F7F7F"/>
                </a:solidFill>
                <a:cs typeface="Gotham Book"/>
              </a:rPr>
              <a:t>opioides que tienen afinidad sobre los receptores pero no tienen actividad intrínseca. </a:t>
            </a:r>
          </a:p>
        </p:txBody>
      </p:sp>
      <p:pic>
        <p:nvPicPr>
          <p:cNvPr id="5" name="Imagen 4" descr="Captura de pantalla 2017-09-21 a las 16.11.35.png"/>
          <p:cNvPicPr>
            <a:picLocks noChangeAspect="1"/>
          </p:cNvPicPr>
          <p:nvPr/>
        </p:nvPicPr>
        <p:blipFill rotWithShape="1">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l="1385" t="2103" r="1155" b="2029"/>
          <a:stretch/>
        </p:blipFill>
        <p:spPr>
          <a:xfrm>
            <a:off x="1572089" y="4048347"/>
            <a:ext cx="5619077" cy="2291270"/>
          </a:xfrm>
          <a:prstGeom prst="rect">
            <a:avLst/>
          </a:prstGeom>
        </p:spPr>
      </p:pic>
      <p:sp>
        <p:nvSpPr>
          <p:cNvPr id="6" name="Rectángulo 5"/>
          <p:cNvSpPr/>
          <p:nvPr/>
        </p:nvSpPr>
        <p:spPr>
          <a:xfrm>
            <a:off x="1572089" y="4086171"/>
            <a:ext cx="5619077" cy="276999"/>
          </a:xfrm>
          <a:prstGeom prst="rect">
            <a:avLst/>
          </a:prstGeom>
          <a:solidFill>
            <a:srgbClr val="75086E"/>
          </a:solidFill>
        </p:spPr>
        <p:txBody>
          <a:bodyPr wrap="square">
            <a:spAutoFit/>
          </a:bodyPr>
          <a:lstStyle/>
          <a:p>
            <a:r>
              <a:rPr lang="es-ES_tradnl" sz="1200" b="1" dirty="0" smtClean="0">
                <a:solidFill>
                  <a:schemeClr val="bg1"/>
                </a:solidFill>
              </a:rPr>
              <a:t>                                            </a:t>
            </a:r>
            <a:r>
              <a:rPr lang="es-ES_tradnl" sz="1200" b="1" dirty="0" err="1" smtClean="0">
                <a:solidFill>
                  <a:schemeClr val="bg1"/>
                </a:solidFill>
              </a:rPr>
              <a:t>Opioides</a:t>
            </a:r>
            <a:r>
              <a:rPr lang="es-ES_tradnl" sz="1200" b="1" dirty="0" smtClean="0">
                <a:solidFill>
                  <a:schemeClr val="bg1"/>
                </a:solidFill>
              </a:rPr>
              <a:t> </a:t>
            </a:r>
            <a:r>
              <a:rPr lang="es-ES_tradnl" sz="1200" b="1" dirty="0">
                <a:solidFill>
                  <a:schemeClr val="bg1"/>
                </a:solidFill>
              </a:rPr>
              <a:t>Comercializados en España.</a:t>
            </a:r>
          </a:p>
        </p:txBody>
      </p:sp>
      <p:sp>
        <p:nvSpPr>
          <p:cNvPr id="8" name="Título 1"/>
          <p:cNvSpPr>
            <a:spLocks noGrp="1"/>
          </p:cNvSpPr>
          <p:nvPr>
            <p:ph type="title"/>
          </p:nvPr>
        </p:nvSpPr>
        <p:spPr>
          <a:xfrm>
            <a:off x="0" y="34358"/>
            <a:ext cx="9144000" cy="1018299"/>
          </a:xfrm>
        </p:spPr>
        <p:txBody>
          <a:bodyPr/>
          <a:lstStyle/>
          <a:p>
            <a:pPr>
              <a:lnSpc>
                <a:spcPct val="90000"/>
              </a:lnSpc>
            </a:pPr>
            <a:r>
              <a:rPr lang="es-ES_tradnl" sz="3600" b="1" dirty="0" smtClean="0">
                <a:solidFill>
                  <a:srgbClr val="FCC40D"/>
                </a:solidFill>
                <a:cs typeface="Calibri"/>
              </a:rPr>
              <a:t>TRATAMIENTO CON ANALGÉSICOS TRADICIONALES </a:t>
            </a:r>
            <a:endParaRPr lang="es-ES_tradnl" sz="3600" b="1" dirty="0">
              <a:solidFill>
                <a:srgbClr val="FCC40D"/>
              </a:solidFill>
              <a:cs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92536196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1406143"/>
            <a:ext cx="8229600" cy="2078737"/>
          </a:xfrm>
        </p:spPr>
        <p:txBody>
          <a:bodyPr/>
          <a:lstStyle/>
          <a:p>
            <a:pPr marL="0" indent="0">
              <a:buNone/>
            </a:pPr>
            <a:r>
              <a:rPr lang="es-ES_tradnl" sz="1800" b="1" dirty="0">
                <a:solidFill>
                  <a:srgbClr val="64075D"/>
                </a:solidFill>
                <a:cs typeface="Gotham Book"/>
              </a:rPr>
              <a:t>Mitos de los opioides </a:t>
            </a:r>
            <a:endParaRPr lang="es-ES_tradnl" sz="1800" b="1" dirty="0" smtClean="0">
              <a:solidFill>
                <a:srgbClr val="64075D"/>
              </a:solidFill>
              <a:cs typeface="Gotham Book"/>
            </a:endParaRPr>
          </a:p>
          <a:p>
            <a:pPr marL="0" indent="0">
              <a:buNone/>
            </a:pPr>
            <a:r>
              <a:rPr lang="es-ES_tradnl" sz="1600" dirty="0">
                <a:solidFill>
                  <a:schemeClr val="bg1">
                    <a:lumMod val="50000"/>
                  </a:schemeClr>
                </a:solidFill>
                <a:cs typeface="Gotham Book"/>
              </a:rPr>
              <a:t>Razones para el mal uso de los opioides en nuestro </a:t>
            </a:r>
            <a:r>
              <a:rPr lang="es-ES_tradnl" sz="1600" dirty="0" smtClean="0">
                <a:solidFill>
                  <a:schemeClr val="bg1">
                    <a:lumMod val="50000"/>
                  </a:schemeClr>
                </a:solidFill>
                <a:cs typeface="Gotham Book"/>
              </a:rPr>
              <a:t>medio: </a:t>
            </a:r>
          </a:p>
          <a:p>
            <a:pPr>
              <a:buBlip>
                <a:blip r:embed="rId3"/>
              </a:buBlip>
            </a:pPr>
            <a:r>
              <a:rPr lang="es-ES_tradnl" sz="1600" b="1" i="1" dirty="0" smtClean="0">
                <a:solidFill>
                  <a:srgbClr val="64075D"/>
                </a:solidFill>
                <a:cs typeface="Gotham Book"/>
              </a:rPr>
              <a:t>“Los </a:t>
            </a:r>
            <a:r>
              <a:rPr lang="es-ES_tradnl" sz="1600" b="1" i="1" dirty="0" err="1" smtClean="0">
                <a:solidFill>
                  <a:srgbClr val="64075D"/>
                </a:solidFill>
                <a:cs typeface="Gotham Book"/>
              </a:rPr>
              <a:t>opioides</a:t>
            </a:r>
            <a:r>
              <a:rPr lang="es-ES_tradnl" sz="1600" b="1" i="1" dirty="0" smtClean="0">
                <a:solidFill>
                  <a:srgbClr val="64075D"/>
                </a:solidFill>
                <a:cs typeface="Gotham Book"/>
              </a:rPr>
              <a:t> deben reservarse para </a:t>
            </a:r>
            <a:r>
              <a:rPr lang="es-ES_tradnl" sz="1600" b="1" i="1" dirty="0" err="1" smtClean="0">
                <a:solidFill>
                  <a:srgbClr val="64075D"/>
                </a:solidFill>
                <a:cs typeface="Gotham Book"/>
              </a:rPr>
              <a:t>estadíos</a:t>
            </a:r>
            <a:r>
              <a:rPr lang="es-ES_tradnl" sz="1600" b="1" i="1" dirty="0" smtClean="0">
                <a:solidFill>
                  <a:srgbClr val="64075D"/>
                </a:solidFill>
                <a:cs typeface="Gotham Book"/>
              </a:rPr>
              <a:t> finales de la enfermedad para evitar sus efectos secundarios”</a:t>
            </a:r>
            <a:r>
              <a:rPr lang="es-ES_tradnl" sz="1600" dirty="0" smtClean="0">
                <a:solidFill>
                  <a:schemeClr val="bg1">
                    <a:lumMod val="50000"/>
                  </a:schemeClr>
                </a:solidFill>
                <a:cs typeface="Gotham Book"/>
              </a:rPr>
              <a:t>. Es el tipo y la intensidad del dolor y no el pronóstico del paciente lo que debe condicionar su uso, Los efectos secundarios se pueden tratar muy eficazmente.</a:t>
            </a:r>
          </a:p>
          <a:p>
            <a:pPr>
              <a:buBlip>
                <a:blip r:embed="rId3"/>
              </a:buBlip>
            </a:pPr>
            <a:r>
              <a:rPr lang="es-ES_tradnl" sz="1600" b="1" i="1" dirty="0" smtClean="0">
                <a:solidFill>
                  <a:srgbClr val="64075D"/>
                </a:solidFill>
                <a:cs typeface="Gotham Book"/>
              </a:rPr>
              <a:t>“</a:t>
            </a:r>
            <a:r>
              <a:rPr lang="es-ES_tradnl" sz="1600" b="1" i="1" dirty="0">
                <a:solidFill>
                  <a:srgbClr val="64075D"/>
                </a:solidFill>
                <a:cs typeface="Gotham Book"/>
              </a:rPr>
              <a:t>Los opioides acortan la vida del paciente, especialmente cuando se utilizan a dosis altas”</a:t>
            </a:r>
            <a:r>
              <a:rPr lang="es-ES_tradnl" sz="1600" dirty="0">
                <a:solidFill>
                  <a:schemeClr val="bg1">
                    <a:lumMod val="50000"/>
                  </a:schemeClr>
                </a:solidFill>
                <a:cs typeface="Gotham Book"/>
              </a:rPr>
              <a:t>. Se ha demostrado claramente que el uso de dosis altas para controlar el dolor no afecta a la supervivencia del paciente</a:t>
            </a:r>
            <a:r>
              <a:rPr lang="es-ES_tradnl" sz="1600" dirty="0" smtClean="0">
                <a:solidFill>
                  <a:schemeClr val="bg1">
                    <a:lumMod val="50000"/>
                  </a:schemeClr>
                </a:solidFill>
                <a:cs typeface="Gotham Book"/>
              </a:rPr>
              <a:t>.</a:t>
            </a:r>
            <a:endParaRPr lang="es-ES_tradnl" sz="800" dirty="0">
              <a:solidFill>
                <a:schemeClr val="bg1">
                  <a:lumMod val="50000"/>
                </a:schemeClr>
              </a:solidFill>
              <a:cs typeface="Gotham Book"/>
            </a:endParaRPr>
          </a:p>
          <a:p>
            <a:pPr marL="0" indent="0">
              <a:buNone/>
            </a:pPr>
            <a:r>
              <a:rPr lang="es-ES_tradnl" sz="1800" b="1" dirty="0">
                <a:solidFill>
                  <a:srgbClr val="64075D"/>
                </a:solidFill>
                <a:cs typeface="Gotham Book"/>
              </a:rPr>
              <a:t>Efectos secundarios de los opioides </a:t>
            </a:r>
            <a:endParaRPr lang="es-ES_tradnl" sz="1800" dirty="0" smtClean="0">
              <a:solidFill>
                <a:schemeClr val="bg1">
                  <a:lumMod val="50000"/>
                </a:schemeClr>
              </a:solidFill>
              <a:cs typeface="Gotham Book"/>
            </a:endParaRPr>
          </a:p>
          <a:p>
            <a:pPr marL="0" indent="0">
              <a:buNone/>
            </a:pPr>
            <a:r>
              <a:rPr lang="es-ES_tradnl" sz="1600" dirty="0">
                <a:solidFill>
                  <a:schemeClr val="bg1">
                    <a:lumMod val="50000"/>
                  </a:schemeClr>
                </a:solidFill>
                <a:cs typeface="Gotham Book"/>
              </a:rPr>
              <a:t>Son frecuentes pero, generalmente, se solventan con un tratamiento </a:t>
            </a:r>
            <a:r>
              <a:rPr lang="es-ES_tradnl" sz="1600" dirty="0" smtClean="0">
                <a:solidFill>
                  <a:schemeClr val="bg1">
                    <a:lumMod val="50000"/>
                  </a:schemeClr>
                </a:solidFill>
                <a:cs typeface="Gotham Book"/>
              </a:rPr>
              <a:t>adecuado. </a:t>
            </a:r>
            <a:endParaRPr lang="es-ES_tradnl" sz="1600" b="1" dirty="0">
              <a:solidFill>
                <a:srgbClr val="64075D"/>
              </a:solidFill>
              <a:cs typeface="Gotham Book"/>
            </a:endParaRPr>
          </a:p>
          <a:p>
            <a:pPr>
              <a:buBlip>
                <a:blip r:embed="rId3"/>
              </a:buBlip>
            </a:pPr>
            <a:r>
              <a:rPr lang="es-ES_tradnl" sz="1600" b="1" dirty="0">
                <a:solidFill>
                  <a:srgbClr val="64075D"/>
                </a:solidFill>
                <a:cs typeface="Gotham Book"/>
              </a:rPr>
              <a:t>Efectos gastrointestinales </a:t>
            </a:r>
          </a:p>
          <a:p>
            <a:pPr lvl="1">
              <a:buClr>
                <a:srgbClr val="64075D"/>
              </a:buClr>
              <a:buFont typeface="Arial"/>
              <a:buChar char="•"/>
            </a:pPr>
            <a:r>
              <a:rPr lang="es-ES_tradnl" sz="1600" b="1" dirty="0">
                <a:solidFill>
                  <a:schemeClr val="bg1">
                    <a:lumMod val="50000"/>
                  </a:schemeClr>
                </a:solidFill>
                <a:cs typeface="Gotham Book"/>
              </a:rPr>
              <a:t>Sequedad de boca o xerostomía: </a:t>
            </a:r>
            <a:r>
              <a:rPr lang="es-ES_tradnl" sz="1600" dirty="0">
                <a:solidFill>
                  <a:schemeClr val="bg1">
                    <a:lumMod val="50000"/>
                  </a:schemeClr>
                </a:solidFill>
                <a:cs typeface="Gotham Book"/>
              </a:rPr>
              <a:t>aparece en el 75% de los casos, aunque solo llega a ser severa en el 20%. </a:t>
            </a:r>
            <a:r>
              <a:rPr lang="es-ES_tradnl" sz="1600" dirty="0" smtClean="0">
                <a:solidFill>
                  <a:schemeClr val="bg1">
                    <a:lumMod val="50000"/>
                  </a:schemeClr>
                </a:solidFill>
                <a:cs typeface="Gotham Book"/>
              </a:rPr>
              <a:t>Se recomienda utilizar medidas </a:t>
            </a:r>
            <a:r>
              <a:rPr lang="es-ES_tradnl" sz="1600" dirty="0">
                <a:solidFill>
                  <a:schemeClr val="bg1">
                    <a:lumMod val="50000"/>
                  </a:schemeClr>
                </a:solidFill>
                <a:cs typeface="Gotham Book"/>
              </a:rPr>
              <a:t>dietéticas </a:t>
            </a:r>
            <a:r>
              <a:rPr lang="es-ES_tradnl" sz="1600" dirty="0" smtClean="0">
                <a:solidFill>
                  <a:schemeClr val="bg1">
                    <a:lumMod val="50000"/>
                  </a:schemeClr>
                </a:solidFill>
                <a:cs typeface="Gotham Book"/>
              </a:rPr>
              <a:t>(alimentos ácidos o </a:t>
            </a:r>
            <a:r>
              <a:rPr lang="es-ES_tradnl" sz="1600" dirty="0">
                <a:solidFill>
                  <a:schemeClr val="bg1">
                    <a:lumMod val="50000"/>
                  </a:schemeClr>
                </a:solidFill>
                <a:cs typeface="Gotham Book"/>
              </a:rPr>
              <a:t>sustitutos </a:t>
            </a:r>
            <a:r>
              <a:rPr lang="es-ES_tradnl" sz="1600" dirty="0" smtClean="0">
                <a:solidFill>
                  <a:schemeClr val="bg1">
                    <a:lumMod val="50000"/>
                  </a:schemeClr>
                </a:solidFill>
                <a:cs typeface="Gotham Book"/>
              </a:rPr>
              <a:t>salivares), o </a:t>
            </a:r>
            <a:r>
              <a:rPr lang="es-ES_tradnl" sz="1600" dirty="0">
                <a:solidFill>
                  <a:schemeClr val="bg1">
                    <a:lumMod val="50000"/>
                  </a:schemeClr>
                </a:solidFill>
                <a:cs typeface="Gotham Book"/>
              </a:rPr>
              <a:t>P</a:t>
            </a:r>
            <a:r>
              <a:rPr lang="es-ES_tradnl" sz="1600" dirty="0" smtClean="0">
                <a:solidFill>
                  <a:schemeClr val="bg1">
                    <a:lumMod val="50000"/>
                  </a:schemeClr>
                </a:solidFill>
                <a:cs typeface="Gotham Book"/>
              </a:rPr>
              <a:t>ilocarpina </a:t>
            </a:r>
            <a:r>
              <a:rPr lang="es-ES_tradnl" sz="1600" dirty="0">
                <a:solidFill>
                  <a:schemeClr val="bg1">
                    <a:lumMod val="50000"/>
                  </a:schemeClr>
                </a:solidFill>
                <a:cs typeface="Gotham Book"/>
              </a:rPr>
              <a:t>al 2%, en dosis de 5 mg 3 veces al día. </a:t>
            </a:r>
          </a:p>
          <a:p>
            <a:pPr lvl="1">
              <a:buClr>
                <a:srgbClr val="64075D"/>
              </a:buClr>
              <a:buFont typeface="Arial"/>
              <a:buChar char="•"/>
            </a:pPr>
            <a:r>
              <a:rPr lang="es-ES_tradnl" sz="1600" b="1" dirty="0" smtClean="0">
                <a:solidFill>
                  <a:schemeClr val="bg1">
                    <a:lumMod val="50000"/>
                  </a:schemeClr>
                </a:solidFill>
                <a:cs typeface="Gotham Book"/>
              </a:rPr>
              <a:t>Estreñimiento</a:t>
            </a:r>
            <a:r>
              <a:rPr lang="es-ES_tradnl" sz="1600" dirty="0">
                <a:solidFill>
                  <a:schemeClr val="bg1">
                    <a:lumMod val="50000"/>
                  </a:schemeClr>
                </a:solidFill>
                <a:cs typeface="Gotham Book"/>
              </a:rPr>
              <a:t>: se produce en el 25 a 95% de los casos. Es dosis-</a:t>
            </a:r>
            <a:r>
              <a:rPr lang="es-ES_tradnl" sz="1600" dirty="0" smtClean="0">
                <a:solidFill>
                  <a:schemeClr val="bg1">
                    <a:lumMod val="50000"/>
                  </a:schemeClr>
                </a:solidFill>
                <a:cs typeface="Gotham Book"/>
              </a:rPr>
              <a:t>dependiente.</a:t>
            </a:r>
            <a:r>
              <a:rPr lang="es-ES_tradnl" sz="1600" dirty="0">
                <a:solidFill>
                  <a:schemeClr val="bg1">
                    <a:lumMod val="50000"/>
                  </a:schemeClr>
                </a:solidFill>
                <a:cs typeface="Gotham Book"/>
              </a:rPr>
              <a:t> Se recomienda utilizar laxantes (osmóticos, carbohidratos o </a:t>
            </a:r>
            <a:r>
              <a:rPr lang="es-ES_tradnl" sz="1600" dirty="0" smtClean="0">
                <a:solidFill>
                  <a:schemeClr val="bg1">
                    <a:lumMod val="50000"/>
                  </a:schemeClr>
                </a:solidFill>
                <a:cs typeface="Gotham Book"/>
              </a:rPr>
              <a:t>salinos).</a:t>
            </a:r>
          </a:p>
          <a:p>
            <a:pPr lvl="1">
              <a:buClr>
                <a:srgbClr val="64075D"/>
              </a:buClr>
              <a:buFont typeface="Arial"/>
              <a:buChar char="•"/>
            </a:pPr>
            <a:r>
              <a:rPr lang="es-ES_tradnl" sz="1600" b="1" dirty="0">
                <a:solidFill>
                  <a:schemeClr val="bg1">
                    <a:lumMod val="50000"/>
                  </a:schemeClr>
                </a:solidFill>
                <a:cs typeface="Gotham Book"/>
              </a:rPr>
              <a:t>Náuseas y vómitos: </a:t>
            </a:r>
            <a:r>
              <a:rPr lang="es-ES_tradnl" sz="1600" dirty="0">
                <a:solidFill>
                  <a:schemeClr val="bg1">
                    <a:lumMod val="50000"/>
                  </a:schemeClr>
                </a:solidFill>
                <a:cs typeface="Gotham Book"/>
              </a:rPr>
              <a:t>se producen en el 30% de los pacientes. Es </a:t>
            </a:r>
            <a:r>
              <a:rPr lang="es-ES_tradnl" sz="1600" dirty="0" smtClean="0">
                <a:solidFill>
                  <a:schemeClr val="bg1">
                    <a:lumMod val="50000"/>
                  </a:schemeClr>
                </a:solidFill>
                <a:cs typeface="Gotham Book"/>
              </a:rPr>
              <a:t>dosis- dependiente. </a:t>
            </a:r>
            <a:r>
              <a:rPr lang="es-ES_tradnl" sz="1600" dirty="0">
                <a:solidFill>
                  <a:schemeClr val="bg1">
                    <a:lumMod val="50000"/>
                  </a:schemeClr>
                </a:solidFill>
                <a:cs typeface="Gotham Book"/>
              </a:rPr>
              <a:t>Se recomienda </a:t>
            </a:r>
            <a:r>
              <a:rPr lang="es-ES_tradnl" sz="1600" dirty="0" smtClean="0">
                <a:solidFill>
                  <a:schemeClr val="bg1">
                    <a:lumMod val="50000"/>
                  </a:schemeClr>
                </a:solidFill>
                <a:cs typeface="Gotham Book"/>
              </a:rPr>
              <a:t>utilizar </a:t>
            </a:r>
            <a:r>
              <a:rPr lang="es-ES_tradnl" sz="1600" dirty="0" err="1" smtClean="0">
                <a:solidFill>
                  <a:schemeClr val="bg1">
                    <a:lumMod val="50000"/>
                  </a:schemeClr>
                </a:solidFill>
                <a:cs typeface="Gotham Book"/>
              </a:rPr>
              <a:t>metoclopramida</a:t>
            </a:r>
            <a:r>
              <a:rPr lang="es-ES_tradnl" sz="1600" dirty="0" smtClean="0">
                <a:solidFill>
                  <a:schemeClr val="bg1">
                    <a:lumMod val="50000"/>
                  </a:schemeClr>
                </a:solidFill>
                <a:cs typeface="Gotham Book"/>
              </a:rPr>
              <a:t> </a:t>
            </a:r>
            <a:r>
              <a:rPr lang="es-ES_tradnl" sz="1600" dirty="0">
                <a:solidFill>
                  <a:schemeClr val="bg1">
                    <a:lumMod val="50000"/>
                  </a:schemeClr>
                </a:solidFill>
                <a:cs typeface="Gotham Book"/>
              </a:rPr>
              <a:t>o el haloperidol a dosis </a:t>
            </a:r>
            <a:r>
              <a:rPr lang="es-ES_tradnl" sz="1600" dirty="0" smtClean="0">
                <a:solidFill>
                  <a:schemeClr val="bg1">
                    <a:lumMod val="50000"/>
                  </a:schemeClr>
                </a:solidFill>
                <a:cs typeface="Gotham Book"/>
              </a:rPr>
              <a:t>bajas.</a:t>
            </a:r>
          </a:p>
          <a:p>
            <a:pPr lvl="1">
              <a:buClr>
                <a:srgbClr val="64075D"/>
              </a:buClr>
              <a:buFont typeface="Arial"/>
              <a:buChar char="•"/>
            </a:pPr>
            <a:r>
              <a:rPr lang="es-ES_tradnl" sz="1600" dirty="0">
                <a:solidFill>
                  <a:schemeClr val="bg1">
                    <a:lumMod val="50000"/>
                  </a:schemeClr>
                </a:solidFill>
                <a:cs typeface="Gotham Book"/>
              </a:rPr>
              <a:t>.</a:t>
            </a:r>
            <a:r>
              <a:rPr lang="es-ES_tradnl" sz="1600" dirty="0" smtClean="0">
                <a:solidFill>
                  <a:schemeClr val="bg1">
                    <a:lumMod val="50000"/>
                  </a:schemeClr>
                </a:solidFill>
                <a:cs typeface="Gotham Book"/>
              </a:rPr>
              <a:t> . </a:t>
            </a:r>
            <a:endParaRPr lang="es-ES_tradnl" sz="1600" dirty="0">
              <a:solidFill>
                <a:schemeClr val="bg1">
                  <a:lumMod val="50000"/>
                </a:schemeClr>
              </a:solidFill>
              <a:cs typeface="Gotham Book"/>
            </a:endParaRPr>
          </a:p>
        </p:txBody>
      </p:sp>
      <p:sp>
        <p:nvSpPr>
          <p:cNvPr id="5" name="Título 1"/>
          <p:cNvSpPr>
            <a:spLocks noGrp="1"/>
          </p:cNvSpPr>
          <p:nvPr>
            <p:ph type="title"/>
          </p:nvPr>
        </p:nvSpPr>
        <p:spPr>
          <a:xfrm>
            <a:off x="0" y="34358"/>
            <a:ext cx="9144000" cy="1018299"/>
          </a:xfrm>
        </p:spPr>
        <p:txBody>
          <a:bodyPr/>
          <a:lstStyle/>
          <a:p>
            <a:pPr>
              <a:lnSpc>
                <a:spcPct val="90000"/>
              </a:lnSpc>
            </a:pPr>
            <a:r>
              <a:rPr lang="es-ES_tradnl" sz="3600" b="1" dirty="0" smtClean="0">
                <a:solidFill>
                  <a:srgbClr val="FCC40D"/>
                </a:solidFill>
                <a:cs typeface="Calibri"/>
              </a:rPr>
              <a:t>TRATAMIENTO CON ANALGÉSICOS TRADICIONALES </a:t>
            </a:r>
            <a:endParaRPr lang="es-ES_tradnl" sz="3600" b="1" dirty="0">
              <a:solidFill>
                <a:srgbClr val="FCC40D"/>
              </a:solidFill>
              <a:cs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67708538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Imagen 4" descr="Captura de pantalla 2017-09-21 a las 16.34.27.png"/>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2177067" y="1199341"/>
            <a:ext cx="5217594" cy="5126598"/>
          </a:xfrm>
          <a:prstGeom prst="rect">
            <a:avLst/>
          </a:prstGeom>
        </p:spPr>
      </p:pic>
      <p:sp>
        <p:nvSpPr>
          <p:cNvPr id="6" name="CuadroTexto 5"/>
          <p:cNvSpPr txBox="1"/>
          <p:nvPr/>
        </p:nvSpPr>
        <p:spPr>
          <a:xfrm>
            <a:off x="2379324" y="1284486"/>
            <a:ext cx="4875906" cy="461665"/>
          </a:xfrm>
          <a:prstGeom prst="rect">
            <a:avLst/>
          </a:prstGeom>
          <a:solidFill>
            <a:srgbClr val="F2EAF5"/>
          </a:solidFill>
        </p:spPr>
        <p:txBody>
          <a:bodyPr wrap="square" rtlCol="0">
            <a:spAutoFit/>
          </a:bodyPr>
          <a:lstStyle/>
          <a:p>
            <a:r>
              <a:rPr lang="es-ES_tradnl" sz="1200" dirty="0">
                <a:solidFill>
                  <a:schemeClr val="bg1">
                    <a:lumMod val="50000"/>
                  </a:schemeClr>
                </a:solidFill>
                <a:cs typeface="Gotham Book"/>
              </a:rPr>
              <a:t>Algoritmo de manejo del estreñimiento en pacientes con cáncer avanzado y tratamiento con </a:t>
            </a:r>
            <a:r>
              <a:rPr lang="es-ES_tradnl" sz="1200" dirty="0" smtClean="0">
                <a:solidFill>
                  <a:schemeClr val="bg1">
                    <a:lumMod val="50000"/>
                  </a:schemeClr>
                </a:solidFill>
                <a:cs typeface="Gotham Book"/>
              </a:rPr>
              <a:t>opioides.</a:t>
            </a:r>
            <a:endParaRPr lang="es-ES_tradnl" sz="1200" i="1" dirty="0">
              <a:solidFill>
                <a:schemeClr val="bg1">
                  <a:lumMod val="50000"/>
                </a:schemeClr>
              </a:solidFill>
              <a:cs typeface="Gotham Book"/>
            </a:endParaRPr>
          </a:p>
        </p:txBody>
      </p:sp>
      <p:sp>
        <p:nvSpPr>
          <p:cNvPr id="8" name="Título 1"/>
          <p:cNvSpPr>
            <a:spLocks noGrp="1"/>
          </p:cNvSpPr>
          <p:nvPr>
            <p:ph type="title"/>
          </p:nvPr>
        </p:nvSpPr>
        <p:spPr>
          <a:xfrm>
            <a:off x="0" y="34358"/>
            <a:ext cx="9144000" cy="1018299"/>
          </a:xfrm>
        </p:spPr>
        <p:txBody>
          <a:bodyPr/>
          <a:lstStyle/>
          <a:p>
            <a:pPr>
              <a:lnSpc>
                <a:spcPct val="90000"/>
              </a:lnSpc>
            </a:pPr>
            <a:r>
              <a:rPr lang="es-ES_tradnl" sz="3600" b="1" dirty="0" smtClean="0">
                <a:solidFill>
                  <a:srgbClr val="FCC40D"/>
                </a:solidFill>
                <a:cs typeface="Calibri"/>
              </a:rPr>
              <a:t>TRATAMIENTO CON ANALGÉSICOS TRADICIONALES </a:t>
            </a:r>
            <a:endParaRPr lang="es-ES_tradnl" sz="3600" b="1" dirty="0">
              <a:solidFill>
                <a:srgbClr val="FCC40D"/>
              </a:solidFill>
              <a:cs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75808139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1406143"/>
            <a:ext cx="8229600" cy="4343642"/>
          </a:xfrm>
        </p:spPr>
        <p:txBody>
          <a:bodyPr/>
          <a:lstStyle/>
          <a:p>
            <a:pPr lvl="0">
              <a:buBlip>
                <a:blip r:embed="rId3"/>
              </a:buBlip>
            </a:pPr>
            <a:r>
              <a:rPr lang="es-ES_tradnl" sz="1600" b="1" dirty="0" smtClean="0">
                <a:solidFill>
                  <a:srgbClr val="64075D"/>
                </a:solidFill>
                <a:cs typeface="Gotham Book"/>
              </a:rPr>
              <a:t>Efectos </a:t>
            </a:r>
            <a:r>
              <a:rPr lang="es-ES_tradnl" sz="1600" b="1" dirty="0" err="1">
                <a:solidFill>
                  <a:srgbClr val="64075D"/>
                </a:solidFill>
                <a:cs typeface="Gotham Book"/>
              </a:rPr>
              <a:t>neuropisquiátricos</a:t>
            </a:r>
            <a:r>
              <a:rPr lang="es-ES_tradnl" sz="1600" b="1" dirty="0">
                <a:solidFill>
                  <a:srgbClr val="64075D"/>
                </a:solidFill>
                <a:cs typeface="Gotham Book"/>
              </a:rPr>
              <a:t> </a:t>
            </a:r>
            <a:endParaRPr lang="es-ES_tradnl" sz="1600" b="1" dirty="0" smtClean="0">
              <a:solidFill>
                <a:srgbClr val="64075D"/>
              </a:solidFill>
              <a:cs typeface="Gotham Book"/>
            </a:endParaRPr>
          </a:p>
          <a:p>
            <a:pPr lvl="1">
              <a:buClr>
                <a:srgbClr val="64075D"/>
              </a:buClr>
              <a:buFont typeface="Arial"/>
              <a:buChar char="•"/>
            </a:pPr>
            <a:r>
              <a:rPr lang="es-ES_tradnl" sz="1600" b="1" dirty="0">
                <a:solidFill>
                  <a:schemeClr val="bg1">
                    <a:lumMod val="50000"/>
                  </a:schemeClr>
                </a:solidFill>
                <a:cs typeface="Gotham Book"/>
              </a:rPr>
              <a:t>Sedación: </a:t>
            </a:r>
            <a:r>
              <a:rPr lang="es-ES_tradnl" sz="1600" dirty="0" smtClean="0">
                <a:solidFill>
                  <a:schemeClr val="bg1">
                    <a:lumMod val="50000"/>
                  </a:schemeClr>
                </a:solidFill>
                <a:cs typeface="Gotham Book"/>
              </a:rPr>
              <a:t>aparece </a:t>
            </a:r>
            <a:r>
              <a:rPr lang="es-ES_tradnl" sz="1600" dirty="0">
                <a:solidFill>
                  <a:schemeClr val="bg1">
                    <a:lumMod val="50000"/>
                  </a:schemeClr>
                </a:solidFill>
              </a:rPr>
              <a:t>hasta </a:t>
            </a:r>
            <a:r>
              <a:rPr lang="es-ES_tradnl" sz="1600" dirty="0" smtClean="0">
                <a:solidFill>
                  <a:schemeClr val="bg1">
                    <a:lumMod val="50000"/>
                  </a:schemeClr>
                </a:solidFill>
              </a:rPr>
              <a:t>en un </a:t>
            </a:r>
            <a:r>
              <a:rPr lang="es-ES_tradnl" sz="1600" dirty="0">
                <a:solidFill>
                  <a:schemeClr val="bg1">
                    <a:lumMod val="50000"/>
                  </a:schemeClr>
                </a:solidFill>
              </a:rPr>
              <a:t>15% de los </a:t>
            </a:r>
            <a:r>
              <a:rPr lang="es-ES_tradnl" sz="1600" dirty="0" smtClean="0">
                <a:solidFill>
                  <a:schemeClr val="bg1">
                    <a:lumMod val="50000"/>
                  </a:schemeClr>
                </a:solidFill>
              </a:rPr>
              <a:t>pacientes -gran tolerancia</a:t>
            </a:r>
            <a:r>
              <a:rPr lang="es-ES_tradnl" sz="1600" dirty="0">
                <a:solidFill>
                  <a:schemeClr val="bg1">
                    <a:lumMod val="50000"/>
                  </a:schemeClr>
                </a:solidFill>
              </a:rPr>
              <a:t>- </a:t>
            </a:r>
            <a:r>
              <a:rPr lang="es-ES_tradnl" sz="1600" dirty="0" smtClean="0">
                <a:solidFill>
                  <a:schemeClr val="bg1">
                    <a:lumMod val="50000"/>
                  </a:schemeClr>
                </a:solidFill>
              </a:rPr>
              <a:t>(</a:t>
            </a:r>
            <a:r>
              <a:rPr lang="es-ES_tradnl" sz="1600" dirty="0" err="1" smtClean="0">
                <a:solidFill>
                  <a:schemeClr val="bg1">
                    <a:lumMod val="50000"/>
                  </a:schemeClr>
                </a:solidFill>
              </a:rPr>
              <a:t>metilfenidato</a:t>
            </a:r>
            <a:r>
              <a:rPr lang="es-ES_tradnl" sz="1600" dirty="0" smtClean="0">
                <a:solidFill>
                  <a:schemeClr val="bg1">
                    <a:lumMod val="50000"/>
                  </a:schemeClr>
                </a:solidFill>
              </a:rPr>
              <a:t> </a:t>
            </a:r>
            <a:r>
              <a:rPr lang="es-ES_tradnl" sz="1600" dirty="0">
                <a:solidFill>
                  <a:schemeClr val="bg1">
                    <a:lumMod val="50000"/>
                  </a:schemeClr>
                </a:solidFill>
              </a:rPr>
              <a:t>en dosis de 10 a 30 mg o </a:t>
            </a:r>
            <a:r>
              <a:rPr lang="es-ES_tradnl" sz="1600" dirty="0" err="1">
                <a:solidFill>
                  <a:schemeClr val="bg1">
                    <a:lumMod val="50000"/>
                  </a:schemeClr>
                </a:solidFill>
              </a:rPr>
              <a:t>modafenilo</a:t>
            </a:r>
            <a:r>
              <a:rPr lang="es-ES_tradnl" sz="1600" dirty="0">
                <a:solidFill>
                  <a:schemeClr val="bg1">
                    <a:lumMod val="50000"/>
                  </a:schemeClr>
                </a:solidFill>
              </a:rPr>
              <a:t> en dosis de 100 a 200 mg</a:t>
            </a:r>
            <a:r>
              <a:rPr lang="es-ES_tradnl" sz="1600" dirty="0" smtClean="0">
                <a:solidFill>
                  <a:schemeClr val="bg1">
                    <a:lumMod val="50000"/>
                  </a:schemeClr>
                </a:solidFill>
              </a:rPr>
              <a:t>).  </a:t>
            </a:r>
          </a:p>
          <a:p>
            <a:pPr lvl="1">
              <a:buClr>
                <a:srgbClr val="64075D"/>
              </a:buClr>
              <a:buFont typeface="Arial"/>
              <a:buChar char="•"/>
            </a:pPr>
            <a:r>
              <a:rPr lang="es-ES_tradnl" sz="1600" b="1" dirty="0" smtClean="0">
                <a:solidFill>
                  <a:schemeClr val="bg1">
                    <a:lumMod val="50000"/>
                  </a:schemeClr>
                </a:solidFill>
                <a:cs typeface="Gotham Book"/>
              </a:rPr>
              <a:t>Disforia</a:t>
            </a:r>
            <a:r>
              <a:rPr lang="es-ES_tradnl" sz="1600" dirty="0" smtClean="0">
                <a:solidFill>
                  <a:schemeClr val="bg1">
                    <a:lumMod val="50000"/>
                  </a:schemeClr>
                </a:solidFill>
                <a:cs typeface="Gotham Book"/>
              </a:rPr>
              <a:t>: </a:t>
            </a:r>
            <a:r>
              <a:rPr lang="es-ES_tradnl" sz="1600" dirty="0">
                <a:solidFill>
                  <a:schemeClr val="bg1">
                    <a:lumMod val="50000"/>
                  </a:schemeClr>
                </a:solidFill>
                <a:cs typeface="Gotham Book"/>
              </a:rPr>
              <a:t>aparece </a:t>
            </a:r>
            <a:r>
              <a:rPr lang="es-ES_tradnl" sz="1600" dirty="0" smtClean="0">
                <a:solidFill>
                  <a:schemeClr val="bg1">
                    <a:lumMod val="50000"/>
                  </a:schemeClr>
                </a:solidFill>
              </a:rPr>
              <a:t>en ± </a:t>
            </a:r>
            <a:r>
              <a:rPr lang="es-ES_tradnl" sz="1600" dirty="0" smtClean="0">
                <a:solidFill>
                  <a:schemeClr val="bg1">
                    <a:lumMod val="50000"/>
                  </a:schemeClr>
                </a:solidFill>
                <a:cs typeface="Gotham Book"/>
              </a:rPr>
              <a:t>25</a:t>
            </a:r>
            <a:r>
              <a:rPr lang="es-ES_tradnl" sz="1600" dirty="0">
                <a:solidFill>
                  <a:schemeClr val="bg1">
                    <a:lumMod val="50000"/>
                  </a:schemeClr>
                </a:solidFill>
                <a:cs typeface="Gotham Book"/>
              </a:rPr>
              <a:t>% de los </a:t>
            </a:r>
            <a:r>
              <a:rPr lang="es-ES_tradnl" sz="1600" dirty="0" smtClean="0">
                <a:solidFill>
                  <a:schemeClr val="bg1">
                    <a:lumMod val="50000"/>
                  </a:schemeClr>
                </a:solidFill>
                <a:cs typeface="Gotham Book"/>
              </a:rPr>
              <a:t>pacientes </a:t>
            </a:r>
            <a:r>
              <a:rPr lang="es-ES_tradnl" sz="1600" dirty="0" smtClean="0">
                <a:solidFill>
                  <a:schemeClr val="bg1">
                    <a:lumMod val="50000"/>
                  </a:schemeClr>
                </a:solidFill>
              </a:rPr>
              <a:t>-rápida </a:t>
            </a:r>
            <a:r>
              <a:rPr lang="es-ES_tradnl" sz="1600" dirty="0">
                <a:solidFill>
                  <a:schemeClr val="bg1">
                    <a:lumMod val="50000"/>
                  </a:schemeClr>
                </a:solidFill>
              </a:rPr>
              <a:t>tolerancia</a:t>
            </a:r>
            <a:r>
              <a:rPr lang="es-ES_tradnl" sz="1600" dirty="0" smtClean="0">
                <a:solidFill>
                  <a:schemeClr val="bg1">
                    <a:lumMod val="50000"/>
                  </a:schemeClr>
                </a:solidFill>
              </a:rPr>
              <a:t>-.</a:t>
            </a:r>
          </a:p>
          <a:p>
            <a:pPr lvl="1">
              <a:buClr>
                <a:srgbClr val="64075D"/>
              </a:buClr>
              <a:buFont typeface="Arial"/>
              <a:buChar char="•"/>
            </a:pPr>
            <a:r>
              <a:rPr lang="es-ES_tradnl" sz="1600" b="1" dirty="0">
                <a:solidFill>
                  <a:schemeClr val="bg1">
                    <a:lumMod val="50000"/>
                  </a:schemeClr>
                </a:solidFill>
                <a:cs typeface="Gotham Book"/>
              </a:rPr>
              <a:t>Síndrome de </a:t>
            </a:r>
            <a:r>
              <a:rPr lang="es-ES_tradnl" sz="1600" b="1" dirty="0" err="1">
                <a:solidFill>
                  <a:schemeClr val="bg1">
                    <a:lumMod val="50000"/>
                  </a:schemeClr>
                </a:solidFill>
                <a:cs typeface="Gotham Book"/>
              </a:rPr>
              <a:t>neurotoxicidad</a:t>
            </a:r>
            <a:r>
              <a:rPr lang="es-ES_tradnl" sz="1600" b="1" dirty="0">
                <a:solidFill>
                  <a:schemeClr val="bg1">
                    <a:lumMod val="50000"/>
                  </a:schemeClr>
                </a:solidFill>
                <a:cs typeface="Gotham Book"/>
              </a:rPr>
              <a:t> (NIO</a:t>
            </a:r>
            <a:r>
              <a:rPr lang="es-ES_tradnl" sz="1600" b="1" dirty="0" smtClean="0">
                <a:solidFill>
                  <a:schemeClr val="bg1">
                    <a:lumMod val="50000"/>
                  </a:schemeClr>
                </a:solidFill>
                <a:cs typeface="Gotham Book"/>
              </a:rPr>
              <a:t>): </a:t>
            </a:r>
            <a:r>
              <a:rPr lang="es-ES_tradnl" sz="1600" dirty="0" smtClean="0">
                <a:solidFill>
                  <a:schemeClr val="bg1">
                    <a:lumMod val="50000"/>
                  </a:schemeClr>
                </a:solidFill>
                <a:cs typeface="Gotham Book"/>
              </a:rPr>
              <a:t>alteraciones </a:t>
            </a:r>
            <a:r>
              <a:rPr lang="es-ES_tradnl" sz="1600" dirty="0">
                <a:solidFill>
                  <a:schemeClr val="bg1">
                    <a:lumMod val="50000"/>
                  </a:schemeClr>
                </a:solidFill>
                <a:cs typeface="Gotham Book"/>
              </a:rPr>
              <a:t>cognitivas, síndrome </a:t>
            </a:r>
            <a:r>
              <a:rPr lang="es-ES_tradnl" sz="1600" dirty="0" err="1">
                <a:solidFill>
                  <a:schemeClr val="bg1">
                    <a:lumMod val="50000"/>
                  </a:schemeClr>
                </a:solidFill>
                <a:cs typeface="Gotham Book"/>
              </a:rPr>
              <a:t>confusional</a:t>
            </a:r>
            <a:r>
              <a:rPr lang="es-ES_tradnl" sz="1600" dirty="0">
                <a:solidFill>
                  <a:schemeClr val="bg1">
                    <a:lumMod val="50000"/>
                  </a:schemeClr>
                </a:solidFill>
                <a:cs typeface="Gotham Book"/>
              </a:rPr>
              <a:t> agudo, </a:t>
            </a:r>
            <a:r>
              <a:rPr lang="es-ES_tradnl" sz="1600" dirty="0" smtClean="0">
                <a:solidFill>
                  <a:schemeClr val="bg1">
                    <a:lumMod val="50000"/>
                  </a:schemeClr>
                </a:solidFill>
                <a:cs typeface="Gotham Book"/>
              </a:rPr>
              <a:t>alucinaciones</a:t>
            </a:r>
            <a:r>
              <a:rPr lang="es-ES_tradnl" sz="1600" dirty="0">
                <a:solidFill>
                  <a:schemeClr val="bg1">
                    <a:lumMod val="50000"/>
                  </a:schemeClr>
                </a:solidFill>
                <a:cs typeface="Gotham Book"/>
              </a:rPr>
              <a:t>, </a:t>
            </a:r>
            <a:r>
              <a:rPr lang="es-ES_tradnl" sz="1600" dirty="0" err="1">
                <a:solidFill>
                  <a:schemeClr val="bg1">
                    <a:lumMod val="50000"/>
                  </a:schemeClr>
                </a:solidFill>
                <a:cs typeface="Gotham Book"/>
              </a:rPr>
              <a:t>mioclonías</a:t>
            </a:r>
            <a:r>
              <a:rPr lang="es-ES_tradnl" sz="1600" dirty="0">
                <a:solidFill>
                  <a:schemeClr val="bg1">
                    <a:lumMod val="50000"/>
                  </a:schemeClr>
                </a:solidFill>
                <a:cs typeface="Gotham Book"/>
              </a:rPr>
              <a:t> e hiperalgesia </a:t>
            </a:r>
            <a:r>
              <a:rPr lang="es-ES_tradnl" sz="1600" dirty="0" smtClean="0">
                <a:solidFill>
                  <a:schemeClr val="bg1">
                    <a:lumMod val="50000"/>
                  </a:schemeClr>
                </a:solidFill>
                <a:cs typeface="Gotham Book"/>
              </a:rPr>
              <a:t>y</a:t>
            </a:r>
            <a:r>
              <a:rPr lang="es-ES_tradnl" sz="1600" dirty="0">
                <a:solidFill>
                  <a:schemeClr val="bg1">
                    <a:lumMod val="50000"/>
                  </a:schemeClr>
                </a:solidFill>
                <a:cs typeface="Gotham Book"/>
              </a:rPr>
              <a:t>/o </a:t>
            </a:r>
            <a:r>
              <a:rPr lang="es-ES_tradnl" sz="1600" dirty="0" err="1" smtClean="0">
                <a:solidFill>
                  <a:schemeClr val="bg1">
                    <a:lumMod val="50000"/>
                  </a:schemeClr>
                </a:solidFill>
                <a:cs typeface="Gotham Book"/>
              </a:rPr>
              <a:t>alodinia</a:t>
            </a:r>
            <a:r>
              <a:rPr lang="es-ES_tradnl" sz="1600" dirty="0" smtClean="0">
                <a:solidFill>
                  <a:schemeClr val="bg1">
                    <a:lumMod val="50000"/>
                  </a:schemeClr>
                </a:solidFill>
                <a:cs typeface="Gotham Book"/>
              </a:rPr>
              <a:t>. Considerar reducir </a:t>
            </a:r>
            <a:r>
              <a:rPr lang="es-ES_tradnl" sz="1600" dirty="0">
                <a:solidFill>
                  <a:schemeClr val="bg1">
                    <a:lumMod val="50000"/>
                  </a:schemeClr>
                </a:solidFill>
                <a:cs typeface="Gotham Book"/>
              </a:rPr>
              <a:t>dosis, hidratar al paciente y valorar una rotación de opioides </a:t>
            </a:r>
            <a:endParaRPr lang="es-ES_tradnl" sz="1600" dirty="0" smtClean="0">
              <a:solidFill>
                <a:schemeClr val="bg1">
                  <a:lumMod val="50000"/>
                </a:schemeClr>
              </a:solidFill>
              <a:cs typeface="Gotham Book"/>
            </a:endParaRPr>
          </a:p>
          <a:p>
            <a:pPr>
              <a:buBlip>
                <a:blip r:embed="rId3"/>
              </a:buBlip>
            </a:pPr>
            <a:r>
              <a:rPr lang="es-ES_tradnl" sz="1600" b="1" dirty="0">
                <a:solidFill>
                  <a:srgbClr val="64075D"/>
                </a:solidFill>
                <a:cs typeface="Gotham Book"/>
              </a:rPr>
              <a:t>Efectos </a:t>
            </a:r>
            <a:r>
              <a:rPr lang="es-ES_tradnl" sz="1600" b="1" dirty="0" smtClean="0">
                <a:solidFill>
                  <a:srgbClr val="64075D"/>
                </a:solidFill>
                <a:cs typeface="Gotham Book"/>
              </a:rPr>
              <a:t>respiratorios, </a:t>
            </a:r>
            <a:r>
              <a:rPr lang="es-ES_tradnl" sz="1600" dirty="0">
                <a:solidFill>
                  <a:schemeClr val="bg1">
                    <a:lumMod val="50000"/>
                  </a:schemeClr>
                </a:solidFill>
                <a:cs typeface="Gotham Book"/>
              </a:rPr>
              <a:t>d</a:t>
            </a:r>
            <a:r>
              <a:rPr lang="es-ES_tradnl" sz="1600" dirty="0" smtClean="0">
                <a:solidFill>
                  <a:schemeClr val="bg1">
                    <a:lumMod val="50000"/>
                  </a:schemeClr>
                </a:solidFill>
                <a:cs typeface="Gotham Book"/>
              </a:rPr>
              <a:t>epresión respiratoria muy rara.</a:t>
            </a:r>
            <a:endParaRPr lang="es-ES_tradnl" sz="1600" b="1" dirty="0">
              <a:solidFill>
                <a:srgbClr val="64075D"/>
              </a:solidFill>
              <a:cs typeface="Gotham Book"/>
            </a:endParaRPr>
          </a:p>
          <a:p>
            <a:pPr>
              <a:buBlip>
                <a:blip r:embed="rId3"/>
              </a:buBlip>
            </a:pPr>
            <a:r>
              <a:rPr lang="es-ES_tradnl" sz="1600" b="1" dirty="0">
                <a:solidFill>
                  <a:srgbClr val="64075D"/>
                </a:solidFill>
                <a:cs typeface="Gotham Book"/>
              </a:rPr>
              <a:t>Otros efectos </a:t>
            </a:r>
          </a:p>
          <a:p>
            <a:pPr lvl="1">
              <a:buClr>
                <a:srgbClr val="64075D"/>
              </a:buClr>
              <a:buFont typeface="Arial"/>
              <a:buChar char="•"/>
            </a:pPr>
            <a:r>
              <a:rPr lang="es-ES_tradnl" sz="1600" b="1" dirty="0">
                <a:solidFill>
                  <a:schemeClr val="bg1">
                    <a:lumMod val="50000"/>
                  </a:schemeClr>
                </a:solidFill>
                <a:cs typeface="Gotham Book"/>
              </a:rPr>
              <a:t>Sudoración: </a:t>
            </a:r>
            <a:r>
              <a:rPr lang="es-ES_tradnl" sz="1600" dirty="0">
                <a:solidFill>
                  <a:schemeClr val="bg1">
                    <a:lumMod val="50000"/>
                  </a:schemeClr>
                </a:solidFill>
                <a:cs typeface="Gotham Book"/>
              </a:rPr>
              <a:t>25% de los pacientes. </a:t>
            </a:r>
            <a:endParaRPr lang="es-ES_tradnl" sz="1600" dirty="0">
              <a:solidFill>
                <a:schemeClr val="bg1">
                  <a:lumMod val="50000"/>
                </a:schemeClr>
              </a:solidFill>
            </a:endParaRPr>
          </a:p>
          <a:p>
            <a:pPr lvl="1">
              <a:buClr>
                <a:srgbClr val="64075D"/>
              </a:buClr>
              <a:buFont typeface="Arial"/>
              <a:buChar char="•"/>
            </a:pPr>
            <a:r>
              <a:rPr lang="es-ES_tradnl" sz="1600" b="1" dirty="0">
                <a:solidFill>
                  <a:schemeClr val="bg1">
                    <a:lumMod val="50000"/>
                  </a:schemeClr>
                </a:solidFill>
                <a:cs typeface="Gotham Book"/>
              </a:rPr>
              <a:t>Retención urinaria: </a:t>
            </a:r>
            <a:r>
              <a:rPr lang="es-ES_tradnl" sz="1600" dirty="0">
                <a:solidFill>
                  <a:schemeClr val="bg1">
                    <a:lumMod val="50000"/>
                  </a:schemeClr>
                </a:solidFill>
                <a:cs typeface="Gotham Book"/>
              </a:rPr>
              <a:t>25% de los </a:t>
            </a:r>
            <a:r>
              <a:rPr lang="es-ES_tradnl" sz="1600" dirty="0" smtClean="0">
                <a:solidFill>
                  <a:schemeClr val="bg1">
                    <a:lumMod val="50000"/>
                  </a:schemeClr>
                </a:solidFill>
                <a:cs typeface="Gotham Book"/>
              </a:rPr>
              <a:t>pacientes.</a:t>
            </a:r>
          </a:p>
          <a:p>
            <a:pPr lvl="1">
              <a:buClr>
                <a:srgbClr val="64075D"/>
              </a:buClr>
              <a:buFont typeface="Arial"/>
              <a:buChar char="•"/>
            </a:pPr>
            <a:r>
              <a:rPr lang="es-ES_tradnl" sz="1600" b="1" dirty="0">
                <a:solidFill>
                  <a:schemeClr val="bg1">
                    <a:lumMod val="50000"/>
                  </a:schemeClr>
                </a:solidFill>
                <a:cs typeface="Gotham Book"/>
              </a:rPr>
              <a:t>Prurito: </a:t>
            </a:r>
            <a:r>
              <a:rPr lang="es-ES_tradnl" sz="1600" dirty="0">
                <a:solidFill>
                  <a:schemeClr val="bg1">
                    <a:lumMod val="50000"/>
                  </a:schemeClr>
                </a:solidFill>
                <a:cs typeface="Gotham Book"/>
              </a:rPr>
              <a:t>aparece en menos del 5% de los </a:t>
            </a:r>
            <a:r>
              <a:rPr lang="es-ES_tradnl" sz="1600" dirty="0" smtClean="0">
                <a:solidFill>
                  <a:schemeClr val="bg1">
                    <a:lumMod val="50000"/>
                  </a:schemeClr>
                </a:solidFill>
                <a:cs typeface="Gotham Book"/>
              </a:rPr>
              <a:t>pacientes</a:t>
            </a:r>
            <a:r>
              <a:rPr lang="es-ES_tradnl" sz="1600" dirty="0">
                <a:solidFill>
                  <a:schemeClr val="bg1">
                    <a:lumMod val="50000"/>
                  </a:schemeClr>
                </a:solidFill>
                <a:cs typeface="Gotham Book"/>
              </a:rPr>
              <a:t> </a:t>
            </a:r>
            <a:r>
              <a:rPr lang="es-ES_tradnl" sz="1600" dirty="0" smtClean="0">
                <a:solidFill>
                  <a:schemeClr val="bg1">
                    <a:lumMod val="50000"/>
                  </a:schemeClr>
                </a:solidFill>
                <a:cs typeface="Gotham Book"/>
              </a:rPr>
              <a:t>(antihistamínicos </a:t>
            </a:r>
            <a:r>
              <a:rPr lang="es-ES_tradnl" sz="1600" dirty="0">
                <a:solidFill>
                  <a:schemeClr val="bg1">
                    <a:lumMod val="50000"/>
                  </a:schemeClr>
                </a:solidFill>
                <a:cs typeface="Gotham Book"/>
              </a:rPr>
              <a:t>o </a:t>
            </a:r>
            <a:r>
              <a:rPr lang="es-ES_tradnl" sz="1600" dirty="0" err="1" smtClean="0">
                <a:solidFill>
                  <a:schemeClr val="bg1">
                    <a:lumMod val="50000"/>
                  </a:schemeClr>
                </a:solidFill>
                <a:cs typeface="Gotham Book"/>
              </a:rPr>
              <a:t>amitriptilina</a:t>
            </a:r>
            <a:r>
              <a:rPr lang="es-ES_tradnl" sz="1600" dirty="0" smtClean="0">
                <a:solidFill>
                  <a:schemeClr val="bg1">
                    <a:lumMod val="50000"/>
                  </a:schemeClr>
                </a:solidFill>
                <a:cs typeface="Gotham Book"/>
              </a:rPr>
              <a:t>). </a:t>
            </a:r>
          </a:p>
        </p:txBody>
      </p:sp>
      <p:sp>
        <p:nvSpPr>
          <p:cNvPr id="5" name="Título 1"/>
          <p:cNvSpPr>
            <a:spLocks noGrp="1"/>
          </p:cNvSpPr>
          <p:nvPr>
            <p:ph type="title"/>
          </p:nvPr>
        </p:nvSpPr>
        <p:spPr>
          <a:xfrm>
            <a:off x="0" y="34358"/>
            <a:ext cx="9144000" cy="1018299"/>
          </a:xfrm>
        </p:spPr>
        <p:txBody>
          <a:bodyPr/>
          <a:lstStyle/>
          <a:p>
            <a:pPr>
              <a:lnSpc>
                <a:spcPct val="90000"/>
              </a:lnSpc>
            </a:pPr>
            <a:r>
              <a:rPr lang="es-ES_tradnl" sz="3600" b="1" dirty="0" smtClean="0">
                <a:solidFill>
                  <a:srgbClr val="FCC40D"/>
                </a:solidFill>
                <a:cs typeface="Calibri"/>
              </a:rPr>
              <a:t>TRATAMIENTO CON ANALGÉSICOS TRADICIONALES </a:t>
            </a:r>
            <a:endParaRPr lang="es-ES_tradnl" sz="3600" b="1" dirty="0">
              <a:solidFill>
                <a:srgbClr val="FCC40D"/>
              </a:solidFill>
              <a:cs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77856001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1406143"/>
            <a:ext cx="8229600" cy="4343642"/>
          </a:xfrm>
        </p:spPr>
        <p:txBody>
          <a:bodyPr/>
          <a:lstStyle/>
          <a:p>
            <a:pPr marL="0" lvl="0" indent="0">
              <a:buNone/>
            </a:pPr>
            <a:r>
              <a:rPr lang="es-ES_tradnl" sz="1800" b="1" dirty="0">
                <a:solidFill>
                  <a:srgbClr val="64075D"/>
                </a:solidFill>
                <a:cs typeface="Gotham Book"/>
              </a:rPr>
              <a:t>Criterios de selección entre los distintos opioides </a:t>
            </a:r>
            <a:endParaRPr lang="es-ES_tradnl" sz="1800" b="1" dirty="0" smtClean="0">
              <a:solidFill>
                <a:srgbClr val="64075D"/>
              </a:solidFill>
              <a:cs typeface="Gotham Book"/>
            </a:endParaRPr>
          </a:p>
          <a:p>
            <a:pPr marL="0" lvl="0" indent="0">
              <a:lnSpc>
                <a:spcPct val="90000"/>
              </a:lnSpc>
              <a:buNone/>
            </a:pPr>
            <a:r>
              <a:rPr lang="es-ES_tradnl" sz="1600" dirty="0" smtClean="0">
                <a:solidFill>
                  <a:schemeClr val="bg1">
                    <a:lumMod val="50000"/>
                  </a:schemeClr>
                </a:solidFill>
              </a:rPr>
              <a:t>Dependerá de:</a:t>
            </a:r>
          </a:p>
          <a:p>
            <a:pPr>
              <a:lnSpc>
                <a:spcPct val="90000"/>
              </a:lnSpc>
              <a:buBlip>
                <a:blip r:embed="rId3"/>
              </a:buBlip>
            </a:pPr>
            <a:r>
              <a:rPr lang="es-ES_tradnl" sz="1600" dirty="0" smtClean="0">
                <a:solidFill>
                  <a:srgbClr val="7F7F7F"/>
                </a:solidFill>
                <a:cs typeface="Gotham Book"/>
              </a:rPr>
              <a:t>Las </a:t>
            </a:r>
            <a:r>
              <a:rPr lang="es-ES_tradnl" sz="1600" dirty="0">
                <a:solidFill>
                  <a:srgbClr val="7F7F7F"/>
                </a:solidFill>
                <a:cs typeface="Gotham Book"/>
              </a:rPr>
              <a:t>características farmacocinéticas y </a:t>
            </a:r>
            <a:r>
              <a:rPr lang="es-ES_tradnl" sz="1600" dirty="0" err="1">
                <a:solidFill>
                  <a:srgbClr val="7F7F7F"/>
                </a:solidFill>
                <a:cs typeface="Gotham Book"/>
              </a:rPr>
              <a:t>farmacodinámicas</a:t>
            </a:r>
            <a:r>
              <a:rPr lang="es-ES_tradnl" sz="1600" dirty="0">
                <a:solidFill>
                  <a:srgbClr val="7F7F7F"/>
                </a:solidFill>
                <a:cs typeface="Gotham Book"/>
              </a:rPr>
              <a:t> de las distintas formas de presentación disponibles y su adecuación a las circunstancias clínicas de cada paciente. </a:t>
            </a:r>
            <a:endParaRPr lang="es-ES_tradnl" sz="1600" dirty="0" smtClean="0">
              <a:solidFill>
                <a:srgbClr val="7F7F7F"/>
              </a:solidFill>
              <a:cs typeface="Gotham Book"/>
            </a:endParaRPr>
          </a:p>
          <a:p>
            <a:pPr>
              <a:buBlip>
                <a:blip r:embed="rId3"/>
              </a:buBlip>
            </a:pPr>
            <a:r>
              <a:rPr lang="es-ES_tradnl" sz="1600" dirty="0" smtClean="0">
                <a:solidFill>
                  <a:srgbClr val="7F7F7F"/>
                </a:solidFill>
              </a:rPr>
              <a:t>Conocimiento de las </a:t>
            </a:r>
            <a:r>
              <a:rPr lang="es-ES_tradnl" sz="1600" dirty="0">
                <a:solidFill>
                  <a:srgbClr val="7F7F7F"/>
                </a:solidFill>
              </a:rPr>
              <a:t>características fundamentales de los opioides comercializados para definir su papel en el dolor oncológico. </a:t>
            </a:r>
            <a:endParaRPr lang="es-ES_tradnl" sz="800" dirty="0">
              <a:solidFill>
                <a:srgbClr val="7F7F7F"/>
              </a:solidFill>
            </a:endParaRPr>
          </a:p>
          <a:p>
            <a:pPr marL="0" indent="0">
              <a:buNone/>
            </a:pPr>
            <a:r>
              <a:rPr lang="es-ES_tradnl" sz="1600" b="1" dirty="0" smtClean="0">
                <a:solidFill>
                  <a:srgbClr val="64075D"/>
                </a:solidFill>
                <a:cs typeface="Gotham Book"/>
              </a:rPr>
              <a:t>Morfina</a:t>
            </a:r>
          </a:p>
          <a:p>
            <a:pPr lvl="0">
              <a:buBlip>
                <a:blip r:embed="rId3"/>
              </a:buBlip>
            </a:pPr>
            <a:r>
              <a:rPr lang="es-ES_tradnl" sz="1600" dirty="0">
                <a:solidFill>
                  <a:srgbClr val="7F7F7F"/>
                </a:solidFill>
              </a:rPr>
              <a:t>P</a:t>
            </a:r>
            <a:r>
              <a:rPr lang="es-ES_tradnl" sz="1600" dirty="0" smtClean="0">
                <a:solidFill>
                  <a:srgbClr val="7F7F7F"/>
                </a:solidFill>
              </a:rPr>
              <a:t>or </a:t>
            </a:r>
            <a:r>
              <a:rPr lang="es-ES_tradnl" sz="1600" dirty="0">
                <a:solidFill>
                  <a:srgbClr val="7F7F7F"/>
                </a:solidFill>
              </a:rPr>
              <a:t>vía oral la biodisponibilidad es baja y </a:t>
            </a:r>
            <a:r>
              <a:rPr lang="es-ES_tradnl" sz="1600" dirty="0" smtClean="0">
                <a:solidFill>
                  <a:srgbClr val="7F7F7F"/>
                </a:solidFill>
              </a:rPr>
              <a:t>variable.</a:t>
            </a:r>
          </a:p>
          <a:p>
            <a:pPr>
              <a:buBlip>
                <a:blip r:embed="rId3"/>
              </a:buBlip>
            </a:pPr>
            <a:r>
              <a:rPr lang="es-ES_tradnl" sz="1600" dirty="0" smtClean="0">
                <a:solidFill>
                  <a:srgbClr val="7F7F7F"/>
                </a:solidFill>
              </a:rPr>
              <a:t>La </a:t>
            </a:r>
            <a:r>
              <a:rPr lang="es-ES_tradnl" sz="1600" dirty="0">
                <a:solidFill>
                  <a:srgbClr val="7F7F7F"/>
                </a:solidFill>
              </a:rPr>
              <a:t>morfina de liberación prolongada, el comienzo de acción es hacia las 2-3 horas persistiendo su efecto unas 12 horas. </a:t>
            </a:r>
            <a:endParaRPr lang="es-ES_tradnl" sz="1600" dirty="0" smtClean="0">
              <a:solidFill>
                <a:srgbClr val="7F7F7F"/>
              </a:solidFill>
            </a:endParaRPr>
          </a:p>
          <a:p>
            <a:pPr>
              <a:buBlip>
                <a:blip r:embed="rId3"/>
              </a:buBlip>
            </a:pPr>
            <a:r>
              <a:rPr lang="es-ES_tradnl" sz="1600" dirty="0" smtClean="0">
                <a:solidFill>
                  <a:srgbClr val="7F7F7F"/>
                </a:solidFill>
              </a:rPr>
              <a:t>Puede </a:t>
            </a:r>
            <a:r>
              <a:rPr lang="es-ES_tradnl" sz="1600" dirty="0">
                <a:solidFill>
                  <a:srgbClr val="7F7F7F"/>
                </a:solidFill>
              </a:rPr>
              <a:t>utilizarse por vía subcutánea (SC) o intravenosa (IV). </a:t>
            </a:r>
            <a:endParaRPr lang="es-ES_tradnl" sz="1600" dirty="0" smtClean="0">
              <a:solidFill>
                <a:srgbClr val="7F7F7F"/>
              </a:solidFill>
            </a:endParaRPr>
          </a:p>
          <a:p>
            <a:pPr>
              <a:buBlip>
                <a:blip r:embed="rId3"/>
              </a:buBlip>
            </a:pPr>
            <a:r>
              <a:rPr lang="es-ES_tradnl" sz="1600" dirty="0">
                <a:solidFill>
                  <a:srgbClr val="7F7F7F"/>
                </a:solidFill>
              </a:rPr>
              <a:t>La eliminación de la morfina se realiza por metabolización </a:t>
            </a:r>
            <a:r>
              <a:rPr lang="es-ES_tradnl" sz="1600" dirty="0" smtClean="0">
                <a:solidFill>
                  <a:srgbClr val="7F7F7F"/>
                </a:solidFill>
              </a:rPr>
              <a:t>hepática. </a:t>
            </a:r>
          </a:p>
          <a:p>
            <a:pPr marL="0" indent="0">
              <a:buNone/>
            </a:pPr>
            <a:r>
              <a:rPr lang="es-ES_tradnl" sz="1600" b="1" dirty="0" err="1">
                <a:solidFill>
                  <a:srgbClr val="64075D"/>
                </a:solidFill>
                <a:cs typeface="Gotham Book"/>
              </a:rPr>
              <a:t>Oxicodona</a:t>
            </a:r>
            <a:r>
              <a:rPr lang="es-ES_tradnl" sz="1600" b="1" dirty="0">
                <a:solidFill>
                  <a:srgbClr val="64075D"/>
                </a:solidFill>
                <a:cs typeface="Gotham Book"/>
              </a:rPr>
              <a:t> </a:t>
            </a:r>
            <a:r>
              <a:rPr lang="es-ES_tradnl" sz="1600" b="1" dirty="0" smtClean="0">
                <a:solidFill>
                  <a:srgbClr val="64075D"/>
                </a:solidFill>
                <a:cs typeface="Gotham Book"/>
              </a:rPr>
              <a:t> </a:t>
            </a:r>
            <a:endParaRPr lang="es-ES_tradnl" sz="1600" b="1" dirty="0">
              <a:solidFill>
                <a:srgbClr val="64075D"/>
              </a:solidFill>
              <a:cs typeface="Gotham Book"/>
            </a:endParaRPr>
          </a:p>
          <a:p>
            <a:pPr lvl="0">
              <a:buBlip>
                <a:blip r:embed="rId3"/>
              </a:buBlip>
            </a:pPr>
            <a:r>
              <a:rPr lang="es-ES_tradnl" sz="1600" dirty="0">
                <a:solidFill>
                  <a:srgbClr val="7F7F7F"/>
                </a:solidFill>
              </a:rPr>
              <a:t>Análogo </a:t>
            </a:r>
            <a:r>
              <a:rPr lang="es-ES_tradnl" sz="1600" dirty="0" err="1">
                <a:solidFill>
                  <a:srgbClr val="7F7F7F"/>
                </a:solidFill>
              </a:rPr>
              <a:t>semisintético</a:t>
            </a:r>
            <a:r>
              <a:rPr lang="es-ES_tradnl" sz="1600" dirty="0">
                <a:solidFill>
                  <a:srgbClr val="7F7F7F"/>
                </a:solidFill>
              </a:rPr>
              <a:t> de la morfina con acción sobre receptores μ y </a:t>
            </a:r>
            <a:r>
              <a:rPr lang="es-ES_tradnl" sz="1600" dirty="0" err="1">
                <a:solidFill>
                  <a:srgbClr val="7F7F7F"/>
                </a:solidFill>
              </a:rPr>
              <a:t>κ</a:t>
            </a:r>
            <a:r>
              <a:rPr lang="es-ES_tradnl" sz="1600" dirty="0">
                <a:solidFill>
                  <a:srgbClr val="7F7F7F"/>
                </a:solidFill>
              </a:rPr>
              <a:t> y con una alta biodisponibilidad </a:t>
            </a:r>
            <a:r>
              <a:rPr lang="es-ES_tradnl" sz="1600" dirty="0" smtClean="0">
                <a:solidFill>
                  <a:srgbClr val="7F7F7F"/>
                </a:solidFill>
              </a:rPr>
              <a:t>oral.</a:t>
            </a:r>
          </a:p>
          <a:p>
            <a:pPr>
              <a:lnSpc>
                <a:spcPct val="90000"/>
              </a:lnSpc>
              <a:buBlip>
                <a:blip r:embed="rId3"/>
              </a:buBlip>
            </a:pPr>
            <a:r>
              <a:rPr lang="es-ES_tradnl" sz="1600" dirty="0">
                <a:solidFill>
                  <a:schemeClr val="bg1">
                    <a:lumMod val="50000"/>
                  </a:schemeClr>
                </a:solidFill>
                <a:cs typeface="Gotham Book"/>
              </a:rPr>
              <a:t>Tiene una potencia analgésica algo superior a la de la </a:t>
            </a:r>
            <a:r>
              <a:rPr lang="es-ES_tradnl" sz="1600" dirty="0" smtClean="0">
                <a:solidFill>
                  <a:schemeClr val="bg1">
                    <a:lumMod val="50000"/>
                  </a:schemeClr>
                </a:solidFill>
                <a:cs typeface="Gotham Book"/>
              </a:rPr>
              <a:t>morfina.</a:t>
            </a:r>
          </a:p>
          <a:p>
            <a:pPr>
              <a:lnSpc>
                <a:spcPct val="90000"/>
              </a:lnSpc>
              <a:buBlip>
                <a:blip r:embed="rId3"/>
              </a:buBlip>
            </a:pPr>
            <a:r>
              <a:rPr lang="es-ES_tradnl" sz="1600" dirty="0">
                <a:solidFill>
                  <a:schemeClr val="bg1">
                    <a:lumMod val="50000"/>
                  </a:schemeClr>
                </a:solidFill>
                <a:cs typeface="Gotham Book"/>
              </a:rPr>
              <a:t> Puede utilizarse por vía oral, SC e IV. </a:t>
            </a:r>
            <a:endParaRPr lang="es-ES_tradnl" sz="1600" dirty="0" smtClean="0">
              <a:solidFill>
                <a:schemeClr val="bg1">
                  <a:lumMod val="50000"/>
                </a:schemeClr>
              </a:solidFill>
              <a:cs typeface="Gotham Book"/>
            </a:endParaRPr>
          </a:p>
        </p:txBody>
      </p:sp>
      <p:sp>
        <p:nvSpPr>
          <p:cNvPr id="5" name="Título 1"/>
          <p:cNvSpPr>
            <a:spLocks noGrp="1"/>
          </p:cNvSpPr>
          <p:nvPr>
            <p:ph type="title"/>
          </p:nvPr>
        </p:nvSpPr>
        <p:spPr>
          <a:xfrm>
            <a:off x="0" y="34358"/>
            <a:ext cx="9144000" cy="1018299"/>
          </a:xfrm>
        </p:spPr>
        <p:txBody>
          <a:bodyPr/>
          <a:lstStyle/>
          <a:p>
            <a:pPr>
              <a:lnSpc>
                <a:spcPct val="90000"/>
              </a:lnSpc>
            </a:pPr>
            <a:r>
              <a:rPr lang="es-ES_tradnl" sz="3600" b="1" dirty="0" smtClean="0">
                <a:solidFill>
                  <a:srgbClr val="FCC40D"/>
                </a:solidFill>
                <a:cs typeface="Calibri"/>
              </a:rPr>
              <a:t>TRATAMIENTO CON ANALGÉSICOS TRADICIONALES </a:t>
            </a:r>
            <a:endParaRPr lang="es-ES_tradnl" sz="3600" b="1" dirty="0">
              <a:solidFill>
                <a:srgbClr val="FCC40D"/>
              </a:solidFill>
              <a:cs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77590260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1406142"/>
            <a:ext cx="8229600" cy="4766939"/>
          </a:xfrm>
        </p:spPr>
        <p:txBody>
          <a:bodyPr/>
          <a:lstStyle/>
          <a:p>
            <a:pPr marL="0" lvl="0" indent="0">
              <a:lnSpc>
                <a:spcPct val="90000"/>
              </a:lnSpc>
              <a:buNone/>
            </a:pPr>
            <a:r>
              <a:rPr lang="es-ES_tradnl" sz="1600" b="1" dirty="0" err="1">
                <a:solidFill>
                  <a:srgbClr val="64075D"/>
                </a:solidFill>
                <a:cs typeface="Gotham Book"/>
              </a:rPr>
              <a:t>Oxicodona</a:t>
            </a:r>
            <a:r>
              <a:rPr lang="es-ES_tradnl" sz="1600" b="1" dirty="0">
                <a:solidFill>
                  <a:srgbClr val="64075D"/>
                </a:solidFill>
                <a:cs typeface="Gotham Book"/>
              </a:rPr>
              <a:t>/</a:t>
            </a:r>
            <a:r>
              <a:rPr lang="es-ES_tradnl" sz="1600" b="1" dirty="0" err="1">
                <a:solidFill>
                  <a:srgbClr val="64075D"/>
                </a:solidFill>
                <a:cs typeface="Gotham Book"/>
              </a:rPr>
              <a:t>naloxona</a:t>
            </a:r>
            <a:r>
              <a:rPr lang="es-ES_tradnl" sz="1600" b="1" dirty="0">
                <a:solidFill>
                  <a:srgbClr val="64075D"/>
                </a:solidFill>
                <a:cs typeface="Gotham Book"/>
              </a:rPr>
              <a:t> </a:t>
            </a:r>
            <a:endParaRPr lang="es-ES_tradnl" sz="1600" b="1" dirty="0" smtClean="0">
              <a:solidFill>
                <a:srgbClr val="64075D"/>
              </a:solidFill>
              <a:cs typeface="Gotham Book"/>
            </a:endParaRPr>
          </a:p>
          <a:p>
            <a:pPr>
              <a:lnSpc>
                <a:spcPct val="90000"/>
              </a:lnSpc>
              <a:buBlip>
                <a:blip r:embed="rId3"/>
              </a:buBlip>
            </a:pPr>
            <a:r>
              <a:rPr lang="es-ES_tradnl" sz="1600" dirty="0">
                <a:solidFill>
                  <a:srgbClr val="7F7F7F"/>
                </a:solidFill>
                <a:cs typeface="Gotham Book"/>
              </a:rPr>
              <a:t>La asociación de </a:t>
            </a:r>
            <a:r>
              <a:rPr lang="es-ES_tradnl" sz="1600" dirty="0" err="1">
                <a:solidFill>
                  <a:srgbClr val="7F7F7F"/>
                </a:solidFill>
                <a:cs typeface="Gotham Book"/>
              </a:rPr>
              <a:t>oxicodona</a:t>
            </a:r>
            <a:r>
              <a:rPr lang="es-ES_tradnl" sz="1600" dirty="0">
                <a:solidFill>
                  <a:srgbClr val="7F7F7F"/>
                </a:solidFill>
                <a:cs typeface="Gotham Book"/>
              </a:rPr>
              <a:t> y </a:t>
            </a:r>
            <a:r>
              <a:rPr lang="es-ES_tradnl" sz="1600" dirty="0" err="1">
                <a:solidFill>
                  <a:srgbClr val="7F7F7F"/>
                </a:solidFill>
                <a:cs typeface="Gotham Book"/>
              </a:rPr>
              <a:t>naloxona</a:t>
            </a:r>
            <a:r>
              <a:rPr lang="es-ES_tradnl" sz="1600" dirty="0">
                <a:solidFill>
                  <a:srgbClr val="7F7F7F"/>
                </a:solidFill>
                <a:cs typeface="Gotham Book"/>
              </a:rPr>
              <a:t> en una proporción de 2:1 es un nuevo opioide que permite mantener el perfil </a:t>
            </a:r>
            <a:r>
              <a:rPr lang="es-ES_tradnl" sz="1600" dirty="0" err="1">
                <a:solidFill>
                  <a:srgbClr val="7F7F7F"/>
                </a:solidFill>
                <a:cs typeface="Gotham Book"/>
              </a:rPr>
              <a:t>farmacocinético</a:t>
            </a:r>
            <a:r>
              <a:rPr lang="es-ES_tradnl" sz="1600" dirty="0">
                <a:solidFill>
                  <a:srgbClr val="7F7F7F"/>
                </a:solidFill>
                <a:cs typeface="Gotham Book"/>
              </a:rPr>
              <a:t> de la </a:t>
            </a:r>
            <a:r>
              <a:rPr lang="es-ES_tradnl" sz="1600" dirty="0" err="1">
                <a:solidFill>
                  <a:srgbClr val="7F7F7F"/>
                </a:solidFill>
                <a:cs typeface="Gotham Book"/>
              </a:rPr>
              <a:t>oxicodona</a:t>
            </a:r>
            <a:r>
              <a:rPr lang="es-ES_tradnl" sz="1600" dirty="0">
                <a:solidFill>
                  <a:srgbClr val="7F7F7F"/>
                </a:solidFill>
                <a:cs typeface="Gotham Book"/>
              </a:rPr>
              <a:t> disminuyendo la disfunción intestinal. </a:t>
            </a:r>
            <a:endParaRPr lang="es-ES_tradnl" sz="1600" dirty="0" smtClean="0">
              <a:solidFill>
                <a:srgbClr val="7F7F7F"/>
              </a:solidFill>
              <a:cs typeface="Gotham Book"/>
            </a:endParaRPr>
          </a:p>
          <a:p>
            <a:pPr marL="0" indent="0">
              <a:lnSpc>
                <a:spcPct val="90000"/>
              </a:lnSpc>
              <a:buNone/>
            </a:pPr>
            <a:r>
              <a:rPr lang="es-ES_tradnl" sz="1600" b="1" dirty="0" err="1" smtClean="0">
                <a:solidFill>
                  <a:srgbClr val="64075D"/>
                </a:solidFill>
                <a:cs typeface="Gotham Book"/>
              </a:rPr>
              <a:t>Hidromorfona</a:t>
            </a:r>
            <a:endParaRPr lang="es-ES_tradnl" sz="1600" b="1" dirty="0" smtClean="0">
              <a:solidFill>
                <a:srgbClr val="64075D"/>
              </a:solidFill>
              <a:cs typeface="Gotham Book"/>
            </a:endParaRPr>
          </a:p>
          <a:p>
            <a:pPr lvl="0">
              <a:lnSpc>
                <a:spcPct val="90000"/>
              </a:lnSpc>
              <a:buBlip>
                <a:blip r:embed="rId3"/>
              </a:buBlip>
            </a:pPr>
            <a:r>
              <a:rPr lang="es-ES_tradnl" sz="1600" dirty="0" smtClean="0">
                <a:solidFill>
                  <a:srgbClr val="7F7F7F"/>
                </a:solidFill>
              </a:rPr>
              <a:t>Análogo </a:t>
            </a:r>
            <a:r>
              <a:rPr lang="es-ES_tradnl" sz="1600" dirty="0" err="1" smtClean="0">
                <a:solidFill>
                  <a:srgbClr val="7F7F7F"/>
                </a:solidFill>
              </a:rPr>
              <a:t>semisintético</a:t>
            </a:r>
            <a:r>
              <a:rPr lang="es-ES_tradnl" sz="1600" dirty="0" smtClean="0">
                <a:solidFill>
                  <a:srgbClr val="7F7F7F"/>
                </a:solidFill>
              </a:rPr>
              <a:t> de la morfina con acción sobre receptores μ. Su biodisponibilidad oral es variable (35-80%), ligeramente mayor que la morfina.</a:t>
            </a:r>
          </a:p>
          <a:p>
            <a:pPr>
              <a:lnSpc>
                <a:spcPct val="90000"/>
              </a:lnSpc>
              <a:buBlip>
                <a:blip r:embed="rId3"/>
              </a:buBlip>
            </a:pPr>
            <a:r>
              <a:rPr lang="es-ES_tradnl" sz="1600" dirty="0">
                <a:solidFill>
                  <a:srgbClr val="7F7F7F"/>
                </a:solidFill>
              </a:rPr>
              <a:t>Se elimina por conjugación hepática, metabolizándose a hidromorfona-3-glucurónido y </a:t>
            </a:r>
            <a:r>
              <a:rPr lang="es-ES_tradnl" sz="1600" dirty="0" err="1">
                <a:solidFill>
                  <a:srgbClr val="7F7F7F"/>
                </a:solidFill>
              </a:rPr>
              <a:t>dihidroisomorfina</a:t>
            </a:r>
            <a:r>
              <a:rPr lang="es-ES_tradnl" sz="1600" dirty="0">
                <a:solidFill>
                  <a:srgbClr val="7F7F7F"/>
                </a:solidFill>
              </a:rPr>
              <a:t> </a:t>
            </a:r>
            <a:r>
              <a:rPr lang="es-ES_tradnl" sz="1600" dirty="0" err="1">
                <a:solidFill>
                  <a:srgbClr val="7F7F7F"/>
                </a:solidFill>
              </a:rPr>
              <a:t>glucurónido</a:t>
            </a:r>
            <a:r>
              <a:rPr lang="es-ES_tradnl" sz="1600" dirty="0">
                <a:solidFill>
                  <a:srgbClr val="7F7F7F"/>
                </a:solidFill>
              </a:rPr>
              <a:t>. Ambos metabolitos se eliminan por vía renal. </a:t>
            </a:r>
            <a:endParaRPr lang="es-ES_tradnl" sz="1600" dirty="0" smtClean="0">
              <a:solidFill>
                <a:srgbClr val="7F7F7F"/>
              </a:solidFill>
            </a:endParaRPr>
          </a:p>
          <a:p>
            <a:pPr>
              <a:lnSpc>
                <a:spcPct val="90000"/>
              </a:lnSpc>
              <a:buBlip>
                <a:blip r:embed="rId3"/>
              </a:buBlip>
            </a:pPr>
            <a:r>
              <a:rPr lang="es-ES_tradnl" sz="1600" dirty="0" smtClean="0">
                <a:solidFill>
                  <a:srgbClr val="7F7F7F"/>
                </a:solidFill>
              </a:rPr>
              <a:t>Puede </a:t>
            </a:r>
            <a:r>
              <a:rPr lang="es-ES_tradnl" sz="1600" dirty="0">
                <a:solidFill>
                  <a:srgbClr val="7F7F7F"/>
                </a:solidFill>
              </a:rPr>
              <a:t>utilizarse por vía oral y </a:t>
            </a:r>
            <a:r>
              <a:rPr lang="es-ES_tradnl" sz="1600" dirty="0" smtClean="0">
                <a:solidFill>
                  <a:srgbClr val="7F7F7F"/>
                </a:solidFill>
              </a:rPr>
              <a:t>parenteral.  </a:t>
            </a:r>
          </a:p>
          <a:p>
            <a:pPr marL="0" indent="0">
              <a:lnSpc>
                <a:spcPct val="90000"/>
              </a:lnSpc>
              <a:buNone/>
            </a:pPr>
            <a:r>
              <a:rPr lang="es-ES_tradnl" sz="1600" b="1" dirty="0" err="1" smtClean="0">
                <a:solidFill>
                  <a:srgbClr val="64075D"/>
                </a:solidFill>
                <a:cs typeface="Gotham Book"/>
              </a:rPr>
              <a:t>Fentanilo</a:t>
            </a:r>
            <a:r>
              <a:rPr lang="es-ES_tradnl" sz="1600" b="1" dirty="0" smtClean="0">
                <a:solidFill>
                  <a:srgbClr val="64075D"/>
                </a:solidFill>
                <a:cs typeface="Gotham Book"/>
              </a:rPr>
              <a:t>  </a:t>
            </a:r>
          </a:p>
          <a:p>
            <a:pPr lvl="0">
              <a:lnSpc>
                <a:spcPct val="90000"/>
              </a:lnSpc>
              <a:buBlip>
                <a:blip r:embed="rId3"/>
              </a:buBlip>
            </a:pPr>
            <a:r>
              <a:rPr lang="es-ES_tradnl" sz="1600" dirty="0">
                <a:solidFill>
                  <a:srgbClr val="7F7F7F"/>
                </a:solidFill>
              </a:rPr>
              <a:t>Agonista opioide puro sintético. Su bajo peso molecular, alta potencia (entre 80 y 100 veces </a:t>
            </a:r>
            <a:r>
              <a:rPr lang="es-ES_tradnl" sz="1600" dirty="0" smtClean="0">
                <a:solidFill>
                  <a:srgbClr val="7F7F7F"/>
                </a:solidFill>
              </a:rPr>
              <a:t>mayor que </a:t>
            </a:r>
            <a:r>
              <a:rPr lang="es-ES_tradnl" sz="1600" dirty="0">
                <a:solidFill>
                  <a:srgbClr val="7F7F7F"/>
                </a:solidFill>
              </a:rPr>
              <a:t>la morfina) y solubilidad en lípidos lo hacen ideal para su administración por vía </a:t>
            </a:r>
            <a:r>
              <a:rPr lang="es-ES_tradnl" sz="1600" dirty="0" err="1">
                <a:solidFill>
                  <a:srgbClr val="7F7F7F"/>
                </a:solidFill>
              </a:rPr>
              <a:t>transdérmica</a:t>
            </a:r>
            <a:r>
              <a:rPr lang="es-ES_tradnl" sz="1600" dirty="0">
                <a:solidFill>
                  <a:srgbClr val="7F7F7F"/>
                </a:solidFill>
              </a:rPr>
              <a:t>. La eliminación </a:t>
            </a:r>
            <a:r>
              <a:rPr lang="es-ES_tradnl" sz="1600" dirty="0" smtClean="0">
                <a:solidFill>
                  <a:srgbClr val="7F7F7F"/>
                </a:solidFill>
              </a:rPr>
              <a:t>es por </a:t>
            </a:r>
            <a:r>
              <a:rPr lang="es-ES_tradnl" sz="1600" dirty="0">
                <a:solidFill>
                  <a:srgbClr val="7F7F7F"/>
                </a:solidFill>
              </a:rPr>
              <a:t>metabolización hepática y </a:t>
            </a:r>
            <a:r>
              <a:rPr lang="es-ES_tradnl" sz="1600" dirty="0" smtClean="0">
                <a:solidFill>
                  <a:srgbClr val="7F7F7F"/>
                </a:solidFill>
              </a:rPr>
              <a:t>la </a:t>
            </a:r>
            <a:r>
              <a:rPr lang="es-ES_tradnl" sz="1600" dirty="0">
                <a:solidFill>
                  <a:srgbClr val="7F7F7F"/>
                </a:solidFill>
              </a:rPr>
              <a:t>biodisponibilidad por vía oral es muy </a:t>
            </a:r>
            <a:r>
              <a:rPr lang="es-ES_tradnl" sz="1600" dirty="0" smtClean="0">
                <a:solidFill>
                  <a:srgbClr val="7F7F7F"/>
                </a:solidFill>
              </a:rPr>
              <a:t>baja. </a:t>
            </a:r>
          </a:p>
          <a:p>
            <a:pPr>
              <a:lnSpc>
                <a:spcPct val="90000"/>
              </a:lnSpc>
              <a:buBlip>
                <a:blip r:embed="rId3"/>
              </a:buBlip>
            </a:pPr>
            <a:r>
              <a:rPr lang="es-ES_tradnl" sz="1600" dirty="0">
                <a:solidFill>
                  <a:schemeClr val="bg1">
                    <a:lumMod val="50000"/>
                  </a:schemeClr>
                </a:solidFill>
                <a:cs typeface="Gotham Book"/>
              </a:rPr>
              <a:t>Inicio de la </a:t>
            </a:r>
            <a:r>
              <a:rPr lang="es-ES_tradnl" sz="1600" dirty="0" smtClean="0">
                <a:solidFill>
                  <a:schemeClr val="bg1">
                    <a:lumMod val="50000"/>
                  </a:schemeClr>
                </a:solidFill>
                <a:cs typeface="Gotham Book"/>
              </a:rPr>
              <a:t>acción: vía </a:t>
            </a:r>
            <a:r>
              <a:rPr lang="es-ES_tradnl" sz="1600" dirty="0">
                <a:solidFill>
                  <a:schemeClr val="bg1">
                    <a:lumMod val="50000"/>
                  </a:schemeClr>
                </a:solidFill>
                <a:cs typeface="Gotham Book"/>
              </a:rPr>
              <a:t>intravenosa: 1-2 </a:t>
            </a:r>
            <a:r>
              <a:rPr lang="es-ES_tradnl" sz="1600" dirty="0" smtClean="0">
                <a:solidFill>
                  <a:schemeClr val="bg1">
                    <a:lumMod val="50000"/>
                  </a:schemeClr>
                </a:solidFill>
                <a:cs typeface="Gotham Book"/>
              </a:rPr>
              <a:t>minutos; vía </a:t>
            </a:r>
            <a:r>
              <a:rPr lang="es-ES_tradnl" sz="1600" dirty="0">
                <a:solidFill>
                  <a:schemeClr val="bg1">
                    <a:lumMod val="50000"/>
                  </a:schemeClr>
                </a:solidFill>
                <a:cs typeface="Gotham Book"/>
              </a:rPr>
              <a:t>intramuscular: 7-5 </a:t>
            </a:r>
            <a:r>
              <a:rPr lang="es-ES_tradnl" sz="1600" dirty="0" smtClean="0">
                <a:solidFill>
                  <a:schemeClr val="bg1">
                    <a:lumMod val="50000"/>
                  </a:schemeClr>
                </a:solidFill>
                <a:cs typeface="Gotham Book"/>
              </a:rPr>
              <a:t>minutos; vía </a:t>
            </a:r>
            <a:r>
              <a:rPr lang="es-ES_tradnl" sz="1600" dirty="0" err="1">
                <a:solidFill>
                  <a:schemeClr val="bg1">
                    <a:lumMod val="50000"/>
                  </a:schemeClr>
                </a:solidFill>
                <a:cs typeface="Gotham Book"/>
              </a:rPr>
              <a:t>transmucosa</a:t>
            </a:r>
            <a:r>
              <a:rPr lang="es-ES_tradnl" sz="1600" dirty="0">
                <a:solidFill>
                  <a:schemeClr val="bg1">
                    <a:lumMod val="50000"/>
                  </a:schemeClr>
                </a:solidFill>
                <a:cs typeface="Gotham Book"/>
              </a:rPr>
              <a:t>: 5-15 </a:t>
            </a:r>
            <a:r>
              <a:rPr lang="es-ES_tradnl" sz="1600" dirty="0" smtClean="0">
                <a:solidFill>
                  <a:schemeClr val="bg1">
                    <a:lumMod val="50000"/>
                  </a:schemeClr>
                </a:solidFill>
                <a:cs typeface="Gotham Book"/>
              </a:rPr>
              <a:t>minutos;  vía </a:t>
            </a:r>
            <a:r>
              <a:rPr lang="es-ES_tradnl" sz="1600" dirty="0">
                <a:solidFill>
                  <a:schemeClr val="bg1">
                    <a:lumMod val="50000"/>
                  </a:schemeClr>
                </a:solidFill>
                <a:cs typeface="Gotham Book"/>
              </a:rPr>
              <a:t>epidural: 4-10 minutos. </a:t>
            </a:r>
            <a:endParaRPr lang="es-ES_tradnl" sz="1600" dirty="0" smtClean="0">
              <a:solidFill>
                <a:schemeClr val="bg1">
                  <a:lumMod val="50000"/>
                </a:schemeClr>
              </a:solidFill>
              <a:cs typeface="Gotham Book"/>
            </a:endParaRPr>
          </a:p>
          <a:p>
            <a:pPr>
              <a:lnSpc>
                <a:spcPct val="90000"/>
              </a:lnSpc>
              <a:buBlip>
                <a:blip r:embed="rId3"/>
              </a:buBlip>
            </a:pPr>
            <a:r>
              <a:rPr lang="es-ES_tradnl" sz="1600" dirty="0">
                <a:solidFill>
                  <a:schemeClr val="bg1">
                    <a:lumMod val="50000"/>
                  </a:schemeClr>
                </a:solidFill>
                <a:cs typeface="Gotham Book"/>
              </a:rPr>
              <a:t>La biodisponibilidad del fármaco es bastante errática. </a:t>
            </a:r>
            <a:r>
              <a:rPr lang="es-ES_tradnl" sz="1600" dirty="0" smtClean="0">
                <a:solidFill>
                  <a:schemeClr val="bg1">
                    <a:lumMod val="50000"/>
                  </a:schemeClr>
                </a:solidFill>
                <a:cs typeface="Gotham Book"/>
              </a:rPr>
              <a:t>El </a:t>
            </a:r>
            <a:r>
              <a:rPr lang="es-ES_tradnl" sz="1600" dirty="0">
                <a:solidFill>
                  <a:schemeClr val="bg1">
                    <a:lumMod val="50000"/>
                  </a:schemeClr>
                </a:solidFill>
                <a:cs typeface="Gotham Book"/>
              </a:rPr>
              <a:t>parche </a:t>
            </a:r>
            <a:r>
              <a:rPr lang="es-ES_tradnl" sz="1600" dirty="0" smtClean="0">
                <a:solidFill>
                  <a:schemeClr val="bg1">
                    <a:lumMod val="50000"/>
                  </a:schemeClr>
                </a:solidFill>
                <a:cs typeface="Gotham Book"/>
              </a:rPr>
              <a:t>debe </a:t>
            </a:r>
            <a:r>
              <a:rPr lang="es-ES_tradnl" sz="1600" dirty="0">
                <a:solidFill>
                  <a:schemeClr val="bg1">
                    <a:lumMod val="50000"/>
                  </a:schemeClr>
                </a:solidFill>
                <a:cs typeface="Gotham Book"/>
              </a:rPr>
              <a:t>ser cambiado cada 48 horas en vez de 72 </a:t>
            </a:r>
            <a:r>
              <a:rPr lang="es-ES_tradnl" sz="1600" dirty="0" smtClean="0">
                <a:solidFill>
                  <a:schemeClr val="bg1">
                    <a:lumMod val="50000"/>
                  </a:schemeClr>
                </a:solidFill>
                <a:cs typeface="Gotham Book"/>
              </a:rPr>
              <a:t>horas. </a:t>
            </a:r>
          </a:p>
        </p:txBody>
      </p:sp>
      <p:sp>
        <p:nvSpPr>
          <p:cNvPr id="5" name="Título 1"/>
          <p:cNvSpPr>
            <a:spLocks noGrp="1"/>
          </p:cNvSpPr>
          <p:nvPr>
            <p:ph type="title"/>
          </p:nvPr>
        </p:nvSpPr>
        <p:spPr>
          <a:xfrm>
            <a:off x="0" y="34358"/>
            <a:ext cx="9144000" cy="1018299"/>
          </a:xfrm>
        </p:spPr>
        <p:txBody>
          <a:bodyPr/>
          <a:lstStyle/>
          <a:p>
            <a:pPr>
              <a:lnSpc>
                <a:spcPct val="90000"/>
              </a:lnSpc>
            </a:pPr>
            <a:r>
              <a:rPr lang="es-ES_tradnl" sz="3600" b="1" dirty="0" smtClean="0">
                <a:solidFill>
                  <a:srgbClr val="FCC40D"/>
                </a:solidFill>
                <a:cs typeface="Calibri"/>
              </a:rPr>
              <a:t>TRATAMIENTO CON ANALGÉSICOS TRADICIONALES </a:t>
            </a:r>
            <a:endParaRPr lang="es-ES_tradnl" sz="3600" b="1" dirty="0">
              <a:solidFill>
                <a:srgbClr val="FCC40D"/>
              </a:solidFill>
              <a:cs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05406736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Imagen 4" descr="Captura de pantalla 2017-09-21 a las 17.38.07.png"/>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rot="5400000">
            <a:off x="3101291" y="-1141760"/>
            <a:ext cx="3139451" cy="8832876"/>
          </a:xfrm>
          <a:prstGeom prst="rect">
            <a:avLst/>
          </a:prstGeom>
        </p:spPr>
      </p:pic>
      <p:sp>
        <p:nvSpPr>
          <p:cNvPr id="6" name="Rectángulo 5"/>
          <p:cNvSpPr/>
          <p:nvPr/>
        </p:nvSpPr>
        <p:spPr>
          <a:xfrm>
            <a:off x="254578" y="1386534"/>
            <a:ext cx="3695343" cy="338554"/>
          </a:xfrm>
          <a:prstGeom prst="rect">
            <a:avLst/>
          </a:prstGeom>
        </p:spPr>
        <p:txBody>
          <a:bodyPr wrap="none">
            <a:spAutoFit/>
          </a:bodyPr>
          <a:lstStyle/>
          <a:p>
            <a:r>
              <a:rPr lang="es-ES_tradnl" sz="1600" b="1" dirty="0" err="1">
                <a:solidFill>
                  <a:srgbClr val="64075D"/>
                </a:solidFill>
              </a:rPr>
              <a:t>Fentanilo</a:t>
            </a:r>
            <a:r>
              <a:rPr lang="es-ES_tradnl" sz="1600" b="1" dirty="0">
                <a:solidFill>
                  <a:srgbClr val="64075D"/>
                </a:solidFill>
              </a:rPr>
              <a:t>: Formulaciones </a:t>
            </a:r>
            <a:r>
              <a:rPr lang="es-ES_tradnl" sz="1600" b="1" dirty="0" err="1">
                <a:solidFill>
                  <a:srgbClr val="64075D"/>
                </a:solidFill>
              </a:rPr>
              <a:t>trasnsmucosas</a:t>
            </a:r>
            <a:r>
              <a:rPr lang="es-ES_tradnl" sz="1600" b="1" dirty="0">
                <a:solidFill>
                  <a:srgbClr val="64075D"/>
                </a:solidFill>
              </a:rPr>
              <a:t>. </a:t>
            </a:r>
          </a:p>
        </p:txBody>
      </p:sp>
      <p:pic>
        <p:nvPicPr>
          <p:cNvPr id="7" name="Imagen 6" descr="Captura de pantalla 2017-09-21 a las 17.40.01.png"/>
          <p:cNvPicPr>
            <a:picLocks noChangeAspect="1"/>
          </p:cNvPicPr>
          <p:nvPr/>
        </p:nvPicPr>
        <p:blipFill rotWithShape="1">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l="2638"/>
          <a:stretch/>
        </p:blipFill>
        <p:spPr>
          <a:xfrm rot="5400000">
            <a:off x="4220782" y="864119"/>
            <a:ext cx="910735" cy="8802350"/>
          </a:xfrm>
          <a:prstGeom prst="rect">
            <a:avLst/>
          </a:prstGeom>
        </p:spPr>
      </p:pic>
      <p:sp>
        <p:nvSpPr>
          <p:cNvPr id="9" name="Título 1"/>
          <p:cNvSpPr>
            <a:spLocks noGrp="1"/>
          </p:cNvSpPr>
          <p:nvPr>
            <p:ph type="title"/>
          </p:nvPr>
        </p:nvSpPr>
        <p:spPr>
          <a:xfrm>
            <a:off x="0" y="34358"/>
            <a:ext cx="9144000" cy="1018299"/>
          </a:xfrm>
        </p:spPr>
        <p:txBody>
          <a:bodyPr/>
          <a:lstStyle/>
          <a:p>
            <a:pPr>
              <a:lnSpc>
                <a:spcPct val="90000"/>
              </a:lnSpc>
            </a:pPr>
            <a:r>
              <a:rPr lang="es-ES_tradnl" sz="3600" b="1" dirty="0" smtClean="0">
                <a:solidFill>
                  <a:srgbClr val="FCC40D"/>
                </a:solidFill>
                <a:cs typeface="Calibri"/>
              </a:rPr>
              <a:t>TRATAMIENTO CON ANALGÉSICOS TRADICIONALES </a:t>
            </a:r>
            <a:endParaRPr lang="es-ES_tradnl" sz="3600" b="1" dirty="0">
              <a:solidFill>
                <a:srgbClr val="FCC40D"/>
              </a:solidFill>
              <a:cs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84286151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1406142"/>
            <a:ext cx="8337832" cy="4766939"/>
          </a:xfrm>
        </p:spPr>
        <p:txBody>
          <a:bodyPr/>
          <a:lstStyle/>
          <a:p>
            <a:pPr marL="0" indent="0">
              <a:lnSpc>
                <a:spcPct val="90000"/>
              </a:lnSpc>
              <a:buNone/>
            </a:pPr>
            <a:r>
              <a:rPr lang="es-ES_tradnl" sz="1600" b="1" dirty="0" err="1">
                <a:solidFill>
                  <a:srgbClr val="64075D"/>
                </a:solidFill>
                <a:cs typeface="Gotham Book"/>
              </a:rPr>
              <a:t>Buprenorfina</a:t>
            </a:r>
            <a:r>
              <a:rPr lang="es-ES_tradnl" sz="1600" b="1" dirty="0">
                <a:solidFill>
                  <a:srgbClr val="64075D"/>
                </a:solidFill>
                <a:cs typeface="Gotham Book"/>
              </a:rPr>
              <a:t> </a:t>
            </a:r>
            <a:r>
              <a:rPr lang="es-ES_tradnl" sz="1600" b="1" dirty="0" err="1" smtClean="0">
                <a:solidFill>
                  <a:srgbClr val="64075D"/>
                </a:solidFill>
                <a:cs typeface="Gotham Book"/>
              </a:rPr>
              <a:t>transdérmica</a:t>
            </a:r>
            <a:r>
              <a:rPr lang="es-ES_tradnl" sz="1600" b="1" dirty="0" smtClean="0">
                <a:solidFill>
                  <a:srgbClr val="64075D"/>
                </a:solidFill>
                <a:cs typeface="Gotham Book"/>
              </a:rPr>
              <a:t> </a:t>
            </a:r>
          </a:p>
          <a:p>
            <a:pPr>
              <a:lnSpc>
                <a:spcPct val="90000"/>
              </a:lnSpc>
              <a:buBlip>
                <a:blip r:embed="rId3"/>
              </a:buBlip>
            </a:pPr>
            <a:r>
              <a:rPr lang="es-ES_tradnl" sz="1600" dirty="0">
                <a:solidFill>
                  <a:srgbClr val="7F7F7F"/>
                </a:solidFill>
                <a:cs typeface="Gotham Book"/>
              </a:rPr>
              <a:t>Agonista parcial de receptores μ, muy potente (25 a 50 veces </a:t>
            </a:r>
            <a:r>
              <a:rPr lang="es-ES_tradnl" sz="1600" dirty="0" smtClean="0">
                <a:solidFill>
                  <a:srgbClr val="7F7F7F"/>
                </a:solidFill>
                <a:cs typeface="Gotham Book"/>
              </a:rPr>
              <a:t>mayor que morfina</a:t>
            </a:r>
            <a:r>
              <a:rPr lang="es-ES_tradnl" sz="1600" dirty="0">
                <a:solidFill>
                  <a:srgbClr val="7F7F7F"/>
                </a:solidFill>
                <a:cs typeface="Gotham Book"/>
              </a:rPr>
              <a:t>) y altamente </a:t>
            </a:r>
            <a:r>
              <a:rPr lang="es-ES_tradnl" sz="1600" dirty="0" err="1" smtClean="0">
                <a:solidFill>
                  <a:srgbClr val="7F7F7F"/>
                </a:solidFill>
                <a:cs typeface="Gotham Book"/>
              </a:rPr>
              <a:t>lipofílico</a:t>
            </a:r>
            <a:r>
              <a:rPr lang="es-ES_tradnl" sz="1600" dirty="0" smtClean="0">
                <a:solidFill>
                  <a:srgbClr val="7F7F7F"/>
                </a:solidFill>
                <a:cs typeface="Gotham Book"/>
              </a:rPr>
              <a:t>, esto le hace útil </a:t>
            </a:r>
            <a:r>
              <a:rPr lang="es-ES_tradnl" sz="1600" dirty="0">
                <a:solidFill>
                  <a:srgbClr val="7F7F7F"/>
                </a:solidFill>
                <a:cs typeface="Gotham Book"/>
              </a:rPr>
              <a:t>para el manejo por vía </a:t>
            </a:r>
            <a:r>
              <a:rPr lang="es-ES_tradnl" sz="1600" dirty="0" err="1">
                <a:solidFill>
                  <a:srgbClr val="7F7F7F"/>
                </a:solidFill>
                <a:cs typeface="Gotham Book"/>
              </a:rPr>
              <a:t>transdérmica</a:t>
            </a:r>
            <a:r>
              <a:rPr lang="es-ES_tradnl" sz="1600" dirty="0">
                <a:solidFill>
                  <a:srgbClr val="7F7F7F"/>
                </a:solidFill>
                <a:cs typeface="Gotham Book"/>
              </a:rPr>
              <a:t> y sublingual. </a:t>
            </a:r>
            <a:endParaRPr lang="es-ES_tradnl" sz="1600" dirty="0" smtClean="0">
              <a:solidFill>
                <a:srgbClr val="7F7F7F"/>
              </a:solidFill>
              <a:cs typeface="Gotham Book"/>
            </a:endParaRPr>
          </a:p>
          <a:p>
            <a:pPr>
              <a:lnSpc>
                <a:spcPct val="90000"/>
              </a:lnSpc>
              <a:buBlip>
                <a:blip r:embed="rId3"/>
              </a:buBlip>
            </a:pPr>
            <a:r>
              <a:rPr lang="es-ES_tradnl" sz="1600" dirty="0" smtClean="0">
                <a:solidFill>
                  <a:srgbClr val="7F7F7F"/>
                </a:solidFill>
                <a:cs typeface="Gotham Book"/>
              </a:rPr>
              <a:t>Se </a:t>
            </a:r>
            <a:r>
              <a:rPr lang="es-ES_tradnl" sz="1600" dirty="0">
                <a:solidFill>
                  <a:srgbClr val="7F7F7F"/>
                </a:solidFill>
                <a:cs typeface="Gotham Book"/>
              </a:rPr>
              <a:t>ha descrito un techo analgésico, puede producir síndromes de abstinencia si se da en pacientes que estén utilizando otros opioides. </a:t>
            </a:r>
            <a:r>
              <a:rPr lang="es-ES_tradnl" sz="1600" dirty="0" smtClean="0">
                <a:solidFill>
                  <a:srgbClr val="7F7F7F"/>
                </a:solidFill>
                <a:cs typeface="Gotham Book"/>
              </a:rPr>
              <a:t>Los </a:t>
            </a:r>
            <a:r>
              <a:rPr lang="es-ES_tradnl" sz="1600" dirty="0">
                <a:solidFill>
                  <a:srgbClr val="7F7F7F"/>
                </a:solidFill>
                <a:cs typeface="Gotham Book"/>
              </a:rPr>
              <a:t>rescates </a:t>
            </a:r>
            <a:r>
              <a:rPr lang="es-ES_tradnl" sz="1600" dirty="0" smtClean="0">
                <a:solidFill>
                  <a:srgbClr val="7F7F7F"/>
                </a:solidFill>
                <a:cs typeface="Gotham Book"/>
              </a:rPr>
              <a:t>deben </a:t>
            </a:r>
            <a:r>
              <a:rPr lang="es-ES_tradnl" sz="1600" dirty="0">
                <a:solidFill>
                  <a:srgbClr val="7F7F7F"/>
                </a:solidFill>
                <a:cs typeface="Gotham Book"/>
              </a:rPr>
              <a:t>hacerse con </a:t>
            </a:r>
            <a:r>
              <a:rPr lang="es-ES_tradnl" sz="1600" dirty="0" err="1">
                <a:solidFill>
                  <a:srgbClr val="7F7F7F"/>
                </a:solidFill>
                <a:cs typeface="Gotham Book"/>
              </a:rPr>
              <a:t>buprenorfina</a:t>
            </a:r>
            <a:r>
              <a:rPr lang="es-ES_tradnl" sz="1600" dirty="0">
                <a:solidFill>
                  <a:srgbClr val="7F7F7F"/>
                </a:solidFill>
                <a:cs typeface="Gotham Book"/>
              </a:rPr>
              <a:t> </a:t>
            </a:r>
            <a:r>
              <a:rPr lang="es-ES_tradnl" sz="1600" dirty="0" smtClean="0">
                <a:solidFill>
                  <a:srgbClr val="7F7F7F"/>
                </a:solidFill>
                <a:cs typeface="Gotham Book"/>
              </a:rPr>
              <a:t>sublingual. </a:t>
            </a:r>
          </a:p>
          <a:p>
            <a:pPr marL="0" indent="0">
              <a:lnSpc>
                <a:spcPct val="90000"/>
              </a:lnSpc>
              <a:buNone/>
            </a:pPr>
            <a:r>
              <a:rPr lang="es-ES_tradnl" sz="1600" b="1" dirty="0" smtClean="0">
                <a:solidFill>
                  <a:srgbClr val="64075D"/>
                </a:solidFill>
                <a:cs typeface="Gotham Book"/>
              </a:rPr>
              <a:t>Metadona</a:t>
            </a:r>
          </a:p>
          <a:p>
            <a:pPr lvl="0">
              <a:lnSpc>
                <a:spcPct val="90000"/>
              </a:lnSpc>
              <a:buBlip>
                <a:blip r:embed="rId3"/>
              </a:buBlip>
            </a:pPr>
            <a:r>
              <a:rPr lang="es-ES_tradnl" sz="1600" dirty="0" smtClean="0">
                <a:solidFill>
                  <a:schemeClr val="bg1">
                    <a:lumMod val="50000"/>
                  </a:schemeClr>
                </a:solidFill>
              </a:rPr>
              <a:t>Alta </a:t>
            </a:r>
            <a:r>
              <a:rPr lang="es-ES_tradnl" sz="1600" dirty="0">
                <a:solidFill>
                  <a:schemeClr val="bg1">
                    <a:lumMod val="50000"/>
                  </a:schemeClr>
                </a:solidFill>
              </a:rPr>
              <a:t>biodisponibilidad oral (mayor del 85%</a:t>
            </a:r>
            <a:r>
              <a:rPr lang="es-ES_tradnl" sz="1600" dirty="0" smtClean="0">
                <a:solidFill>
                  <a:schemeClr val="bg1">
                    <a:lumMod val="50000"/>
                  </a:schemeClr>
                </a:solidFill>
              </a:rPr>
              <a:t>).</a:t>
            </a:r>
          </a:p>
          <a:p>
            <a:pPr>
              <a:lnSpc>
                <a:spcPct val="90000"/>
              </a:lnSpc>
              <a:buBlip>
                <a:blip r:embed="rId3"/>
              </a:buBlip>
            </a:pPr>
            <a:r>
              <a:rPr lang="es-ES_tradnl" sz="1600" dirty="0" smtClean="0">
                <a:solidFill>
                  <a:schemeClr val="bg1">
                    <a:lumMod val="50000"/>
                  </a:schemeClr>
                </a:solidFill>
              </a:rPr>
              <a:t>Presenta </a:t>
            </a:r>
            <a:r>
              <a:rPr lang="es-ES_tradnl" sz="1600" dirty="0">
                <a:solidFill>
                  <a:schemeClr val="bg1">
                    <a:lumMod val="50000"/>
                  </a:schemeClr>
                </a:solidFill>
              </a:rPr>
              <a:t>algunas ventajas en su utilización sobre otros opioides de tercer escalón, su utilidad está muy limitada en el medio ambulatorio por la necesidad de un seguimiento </a:t>
            </a:r>
            <a:r>
              <a:rPr lang="es-ES_tradnl" sz="1600" dirty="0" smtClean="0">
                <a:solidFill>
                  <a:schemeClr val="bg1">
                    <a:lumMod val="50000"/>
                  </a:schemeClr>
                </a:solidFill>
              </a:rPr>
              <a:t>estrecho.</a:t>
            </a:r>
            <a:endParaRPr lang="es-ES_tradnl" sz="1600" b="1" dirty="0">
              <a:solidFill>
                <a:schemeClr val="bg1">
                  <a:lumMod val="50000"/>
                </a:schemeClr>
              </a:solidFill>
              <a:cs typeface="Gotham Book"/>
            </a:endParaRPr>
          </a:p>
          <a:p>
            <a:pPr marL="0" indent="0">
              <a:lnSpc>
                <a:spcPct val="90000"/>
              </a:lnSpc>
              <a:buNone/>
            </a:pPr>
            <a:r>
              <a:rPr lang="es-ES_tradnl" sz="1600" b="1" dirty="0" err="1" smtClean="0">
                <a:solidFill>
                  <a:srgbClr val="64075D"/>
                </a:solidFill>
                <a:cs typeface="Gotham Book"/>
              </a:rPr>
              <a:t>Tapentadol</a:t>
            </a:r>
            <a:r>
              <a:rPr lang="es-ES_tradnl" sz="1600" b="1" dirty="0" smtClean="0">
                <a:solidFill>
                  <a:srgbClr val="64075D"/>
                </a:solidFill>
                <a:cs typeface="Gotham Book"/>
              </a:rPr>
              <a:t>  </a:t>
            </a:r>
          </a:p>
          <a:p>
            <a:pPr lvl="0">
              <a:lnSpc>
                <a:spcPct val="90000"/>
              </a:lnSpc>
              <a:buBlip>
                <a:blip r:embed="rId3"/>
              </a:buBlip>
            </a:pPr>
            <a:r>
              <a:rPr lang="es-ES_tradnl" sz="1600" dirty="0">
                <a:solidFill>
                  <a:srgbClr val="7F7F7F"/>
                </a:solidFill>
              </a:rPr>
              <a:t>El </a:t>
            </a:r>
            <a:r>
              <a:rPr lang="es-ES_tradnl" sz="1600" dirty="0" err="1">
                <a:solidFill>
                  <a:srgbClr val="7F7F7F"/>
                </a:solidFill>
              </a:rPr>
              <a:t>tapentadol</a:t>
            </a:r>
            <a:r>
              <a:rPr lang="es-ES_tradnl" sz="1600" dirty="0">
                <a:solidFill>
                  <a:srgbClr val="7F7F7F"/>
                </a:solidFill>
              </a:rPr>
              <a:t> representa una nueva clase de fármacos analgésicos de acción central con un doble mecanismo de acción: agonista de receptores μ e inhibidor de la </a:t>
            </a:r>
            <a:r>
              <a:rPr lang="es-ES_tradnl" sz="1600" dirty="0" err="1">
                <a:solidFill>
                  <a:srgbClr val="7F7F7F"/>
                </a:solidFill>
              </a:rPr>
              <a:t>recaptación</a:t>
            </a:r>
            <a:r>
              <a:rPr lang="es-ES_tradnl" sz="1600" dirty="0">
                <a:solidFill>
                  <a:srgbClr val="7F7F7F"/>
                </a:solidFill>
              </a:rPr>
              <a:t> de noradrenalina. </a:t>
            </a:r>
            <a:endParaRPr lang="es-ES_tradnl" sz="1600" dirty="0" smtClean="0">
              <a:solidFill>
                <a:srgbClr val="7F7F7F"/>
              </a:solidFill>
            </a:endParaRPr>
          </a:p>
          <a:p>
            <a:pPr>
              <a:lnSpc>
                <a:spcPct val="90000"/>
              </a:lnSpc>
              <a:buBlip>
                <a:blip r:embed="rId3"/>
              </a:buBlip>
            </a:pPr>
            <a:r>
              <a:rPr lang="es-ES_tradnl" sz="1600" dirty="0">
                <a:solidFill>
                  <a:schemeClr val="bg1">
                    <a:lumMod val="50000"/>
                  </a:schemeClr>
                </a:solidFill>
                <a:cs typeface="Gotham Book"/>
              </a:rPr>
              <a:t>La formulación de liberación prolongada presenta buena eficacia clínica y mejor tolerabilidad gastrointestinal comparada con morfina para el control del dolor oncológico moderado a severo, presentando una relación de potencia con la misma de alrededor de 3:</a:t>
            </a:r>
            <a:r>
              <a:rPr lang="es-ES_tradnl" sz="1600" dirty="0" smtClean="0">
                <a:solidFill>
                  <a:schemeClr val="bg1">
                    <a:lumMod val="50000"/>
                  </a:schemeClr>
                </a:solidFill>
                <a:cs typeface="Gotham Book"/>
              </a:rPr>
              <a:t>1. </a:t>
            </a:r>
            <a:r>
              <a:rPr lang="es-ES_tradnl" sz="1600" dirty="0">
                <a:solidFill>
                  <a:schemeClr val="bg1">
                    <a:lumMod val="50000"/>
                  </a:schemeClr>
                </a:solidFill>
                <a:cs typeface="Gotham Book"/>
              </a:rPr>
              <a:t>Tiene una biodisponibilidad oral del 32%. Se elimina por metabolismo hepático excretándose luego en la orina en forma de metabolitos conjugados. </a:t>
            </a:r>
            <a:endParaRPr lang="es-ES_tradnl" sz="1600" dirty="0" smtClean="0">
              <a:solidFill>
                <a:schemeClr val="bg1">
                  <a:lumMod val="50000"/>
                </a:schemeClr>
              </a:solidFill>
              <a:cs typeface="Gotham Book"/>
            </a:endParaRPr>
          </a:p>
        </p:txBody>
      </p:sp>
      <p:sp>
        <p:nvSpPr>
          <p:cNvPr id="5" name="Título 1"/>
          <p:cNvSpPr>
            <a:spLocks noGrp="1"/>
          </p:cNvSpPr>
          <p:nvPr>
            <p:ph type="title"/>
          </p:nvPr>
        </p:nvSpPr>
        <p:spPr>
          <a:xfrm>
            <a:off x="0" y="34358"/>
            <a:ext cx="9144000" cy="1018299"/>
          </a:xfrm>
        </p:spPr>
        <p:txBody>
          <a:bodyPr/>
          <a:lstStyle/>
          <a:p>
            <a:pPr>
              <a:lnSpc>
                <a:spcPct val="90000"/>
              </a:lnSpc>
            </a:pPr>
            <a:r>
              <a:rPr lang="es-ES_tradnl" sz="3600" b="1" dirty="0" smtClean="0">
                <a:solidFill>
                  <a:srgbClr val="FCC40D"/>
                </a:solidFill>
                <a:cs typeface="Calibri"/>
              </a:rPr>
              <a:t>TRATAMIENTO CON ANALGÉSICOS TRADICIONALES </a:t>
            </a:r>
            <a:endParaRPr lang="es-ES_tradnl" sz="3600" b="1" dirty="0">
              <a:solidFill>
                <a:srgbClr val="FCC40D"/>
              </a:solidFill>
              <a:cs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52755734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1189022"/>
            <a:ext cx="8337832" cy="4766939"/>
          </a:xfrm>
        </p:spPr>
        <p:txBody>
          <a:bodyPr/>
          <a:lstStyle/>
          <a:p>
            <a:pPr marL="0" indent="0">
              <a:buNone/>
            </a:pPr>
            <a:r>
              <a:rPr lang="es-ES_tradnl" sz="2800" b="1" dirty="0" smtClean="0">
                <a:solidFill>
                  <a:srgbClr val="FCC40D"/>
                </a:solidFill>
                <a:cs typeface="Gotham Book"/>
              </a:rPr>
              <a:t>ROTACIÓN DE OPIOIDES (ROP)</a:t>
            </a:r>
            <a:endParaRPr lang="es-ES_tradnl" sz="1200" b="1" dirty="0" smtClean="0">
              <a:solidFill>
                <a:srgbClr val="FCC40D"/>
              </a:solidFill>
              <a:cs typeface="Gotham Book"/>
            </a:endParaRPr>
          </a:p>
          <a:p>
            <a:pPr marL="0" indent="0">
              <a:buNone/>
            </a:pPr>
            <a:endParaRPr lang="es-ES_tradnl" sz="1200" b="1" dirty="0" smtClean="0">
              <a:solidFill>
                <a:srgbClr val="FCC40D"/>
              </a:solidFill>
              <a:cs typeface="Gotham Book"/>
            </a:endParaRPr>
          </a:p>
          <a:p>
            <a:pPr>
              <a:buBlip>
                <a:blip r:embed="rId3"/>
              </a:buBlip>
            </a:pPr>
            <a:r>
              <a:rPr lang="es-ES_tradnl" sz="1600" dirty="0" smtClean="0">
                <a:solidFill>
                  <a:srgbClr val="7F7F7F"/>
                </a:solidFill>
                <a:cs typeface="Gotham Book"/>
              </a:rPr>
              <a:t>Se basa </a:t>
            </a:r>
            <a:r>
              <a:rPr lang="es-ES_tradnl" sz="1600" dirty="0">
                <a:solidFill>
                  <a:srgbClr val="7F7F7F"/>
                </a:solidFill>
                <a:cs typeface="Gotham Book"/>
              </a:rPr>
              <a:t>en que existe una clara variabilidad interindividual en la sensibilidad a los diferentes opioides. </a:t>
            </a:r>
            <a:r>
              <a:rPr lang="es-ES_tradnl" sz="1600" dirty="0" smtClean="0">
                <a:solidFill>
                  <a:srgbClr val="7F7F7F"/>
                </a:solidFill>
                <a:cs typeface="Gotham Book"/>
              </a:rPr>
              <a:t>Esto se </a:t>
            </a:r>
            <a:r>
              <a:rPr lang="es-ES_tradnl" sz="1600" dirty="0">
                <a:solidFill>
                  <a:srgbClr val="7F7F7F"/>
                </a:solidFill>
                <a:cs typeface="Gotham Book"/>
              </a:rPr>
              <a:t>debe a las diferentes propiedades farmacocinéticas y farmacodinámicas de los distintos opioides, así como a los múltiples sitios de </a:t>
            </a:r>
            <a:r>
              <a:rPr lang="es-ES_tradnl" sz="1600" dirty="0" smtClean="0">
                <a:solidFill>
                  <a:srgbClr val="7F7F7F"/>
                </a:solidFill>
                <a:cs typeface="Gotham Book"/>
              </a:rPr>
              <a:t>acción.</a:t>
            </a:r>
          </a:p>
          <a:p>
            <a:pPr>
              <a:buBlip>
                <a:blip r:embed="rId3"/>
              </a:buBlip>
            </a:pPr>
            <a:r>
              <a:rPr lang="es-ES_tradnl" sz="1600" dirty="0" smtClean="0">
                <a:solidFill>
                  <a:srgbClr val="7F7F7F"/>
                </a:solidFill>
                <a:cs typeface="Gotham Book"/>
              </a:rPr>
              <a:t>Causas </a:t>
            </a:r>
            <a:r>
              <a:rPr lang="es-ES_tradnl" sz="1600" dirty="0">
                <a:solidFill>
                  <a:srgbClr val="7F7F7F"/>
                </a:solidFill>
                <a:cs typeface="Gotham Book"/>
              </a:rPr>
              <a:t>más </a:t>
            </a:r>
            <a:r>
              <a:rPr lang="es-ES_tradnl" sz="1600" dirty="0" smtClean="0">
                <a:solidFill>
                  <a:srgbClr val="7F7F7F"/>
                </a:solidFill>
                <a:cs typeface="Gotham Book"/>
              </a:rPr>
              <a:t>frecuentes para realizar una ROP: </a:t>
            </a:r>
            <a:endParaRPr lang="es-ES_tradnl" sz="1600" dirty="0">
              <a:solidFill>
                <a:srgbClr val="7F7F7F"/>
              </a:solidFill>
              <a:cs typeface="Gotham Book"/>
            </a:endParaRPr>
          </a:p>
          <a:p>
            <a:pPr lvl="1">
              <a:buClr>
                <a:srgbClr val="64075D"/>
              </a:buClr>
              <a:buFont typeface="Arial"/>
              <a:buChar char="•"/>
            </a:pPr>
            <a:r>
              <a:rPr lang="es-ES_tradnl" sz="1600" b="1" dirty="0">
                <a:solidFill>
                  <a:schemeClr val="bg1">
                    <a:lumMod val="50000"/>
                  </a:schemeClr>
                </a:solidFill>
                <a:cs typeface="Gotham Book"/>
              </a:rPr>
              <a:t>dolor </a:t>
            </a:r>
            <a:r>
              <a:rPr lang="es-ES_tradnl" sz="1600" b="1" dirty="0" smtClean="0">
                <a:solidFill>
                  <a:schemeClr val="bg1">
                    <a:lumMod val="50000"/>
                  </a:schemeClr>
                </a:solidFill>
                <a:cs typeface="Gotham Book"/>
              </a:rPr>
              <a:t>refractario</a:t>
            </a:r>
          </a:p>
          <a:p>
            <a:pPr lvl="1">
              <a:buClr>
                <a:srgbClr val="64075D"/>
              </a:buClr>
              <a:buFont typeface="Arial"/>
              <a:buChar char="•"/>
            </a:pPr>
            <a:r>
              <a:rPr lang="es-ES_tradnl" sz="1600" b="1" dirty="0">
                <a:solidFill>
                  <a:schemeClr val="bg1">
                    <a:lumMod val="50000"/>
                  </a:schemeClr>
                </a:solidFill>
                <a:cs typeface="Gotham Book"/>
              </a:rPr>
              <a:t>toxicidad </a:t>
            </a:r>
            <a:r>
              <a:rPr lang="es-ES_tradnl" sz="1600" b="1" dirty="0" smtClean="0">
                <a:solidFill>
                  <a:schemeClr val="bg1">
                    <a:lumMod val="50000"/>
                  </a:schemeClr>
                </a:solidFill>
                <a:cs typeface="Gotham Book"/>
              </a:rPr>
              <a:t>secundaria</a:t>
            </a:r>
            <a:endParaRPr lang="es-ES_tradnl" sz="1600" dirty="0">
              <a:solidFill>
                <a:schemeClr val="bg1">
                  <a:lumMod val="50000"/>
                </a:schemeClr>
              </a:solidFill>
              <a:cs typeface="Gotham Book"/>
            </a:endParaRPr>
          </a:p>
          <a:p>
            <a:pPr lvl="1">
              <a:buClr>
                <a:srgbClr val="64075D"/>
              </a:buClr>
              <a:buFont typeface="Arial"/>
              <a:buChar char="•"/>
            </a:pPr>
            <a:r>
              <a:rPr lang="es-ES_tradnl" sz="1600" b="1" dirty="0">
                <a:solidFill>
                  <a:schemeClr val="bg1">
                    <a:lumMod val="50000"/>
                  </a:schemeClr>
                </a:solidFill>
                <a:cs typeface="Gotham Book"/>
              </a:rPr>
              <a:t>situación clínica del </a:t>
            </a:r>
            <a:r>
              <a:rPr lang="es-ES_tradnl" sz="1600" b="1" dirty="0" smtClean="0">
                <a:solidFill>
                  <a:schemeClr val="bg1">
                    <a:lumMod val="50000"/>
                  </a:schemeClr>
                </a:solidFill>
                <a:cs typeface="Gotham Book"/>
              </a:rPr>
              <a:t>paciente</a:t>
            </a:r>
          </a:p>
          <a:p>
            <a:pPr lvl="1">
              <a:buClr>
                <a:srgbClr val="64075D"/>
              </a:buClr>
              <a:buFont typeface="Arial"/>
              <a:buChar char="•"/>
            </a:pPr>
            <a:r>
              <a:rPr lang="es-ES_tradnl" sz="1600" dirty="0">
                <a:solidFill>
                  <a:schemeClr val="bg1">
                    <a:lumMod val="50000"/>
                  </a:schemeClr>
                </a:solidFill>
                <a:cs typeface="Gotham Book"/>
              </a:rPr>
              <a:t> </a:t>
            </a:r>
            <a:r>
              <a:rPr lang="es-ES_tradnl" sz="1600" b="1" dirty="0">
                <a:solidFill>
                  <a:schemeClr val="bg1">
                    <a:lumMod val="50000"/>
                  </a:schemeClr>
                </a:solidFill>
                <a:cs typeface="Gotham Book"/>
              </a:rPr>
              <a:t>diversas consideraciones </a:t>
            </a:r>
            <a:r>
              <a:rPr lang="es-ES_tradnl" sz="1600" b="1" dirty="0" smtClean="0">
                <a:solidFill>
                  <a:schemeClr val="bg1">
                    <a:lumMod val="50000"/>
                  </a:schemeClr>
                </a:solidFill>
                <a:cs typeface="Gotham Book"/>
              </a:rPr>
              <a:t>prácticas</a:t>
            </a:r>
            <a:endParaRPr lang="es-ES_tradnl" sz="1600" b="1" dirty="0" smtClean="0">
              <a:solidFill>
                <a:srgbClr val="64075D"/>
              </a:solidFill>
              <a:cs typeface="Gotham Book"/>
            </a:endParaRPr>
          </a:p>
          <a:p>
            <a:pPr lvl="0">
              <a:buBlip>
                <a:blip r:embed="rId3"/>
              </a:buBlip>
            </a:pPr>
            <a:r>
              <a:rPr lang="es-ES_tradnl" sz="1600" dirty="0">
                <a:solidFill>
                  <a:schemeClr val="bg1">
                    <a:lumMod val="50000"/>
                  </a:schemeClr>
                </a:solidFill>
              </a:rPr>
              <a:t>La </a:t>
            </a:r>
            <a:r>
              <a:rPr lang="es-ES_tradnl" sz="1600" b="1" dirty="0">
                <a:solidFill>
                  <a:srgbClr val="64075D"/>
                </a:solidFill>
              </a:rPr>
              <a:t>sustitución</a:t>
            </a:r>
            <a:r>
              <a:rPr lang="es-ES_tradnl" sz="1600" dirty="0">
                <a:solidFill>
                  <a:schemeClr val="bg1">
                    <a:lumMod val="50000"/>
                  </a:schemeClr>
                </a:solidFill>
              </a:rPr>
              <a:t> de un opioide por otro se basa en la </a:t>
            </a:r>
            <a:r>
              <a:rPr lang="es-ES_tradnl" sz="1600" b="1" dirty="0">
                <a:solidFill>
                  <a:srgbClr val="64075D"/>
                </a:solidFill>
              </a:rPr>
              <a:t>potencia analgésica </a:t>
            </a:r>
            <a:r>
              <a:rPr lang="es-ES_tradnl" sz="1600" dirty="0">
                <a:solidFill>
                  <a:schemeClr val="bg1">
                    <a:lumMod val="50000"/>
                  </a:schemeClr>
                </a:solidFill>
              </a:rPr>
              <a:t>relativa de cada opioide. La potencia hace referencia a la ratio de dosis requerida para que dos fármacos tengan la misma </a:t>
            </a:r>
            <a:r>
              <a:rPr lang="es-ES_tradnl" sz="1600" dirty="0" smtClean="0">
                <a:solidFill>
                  <a:schemeClr val="bg1">
                    <a:lumMod val="50000"/>
                  </a:schemeClr>
                </a:solidFill>
              </a:rPr>
              <a:t>analgesia (tablas </a:t>
            </a:r>
            <a:r>
              <a:rPr lang="es-ES_tradnl" sz="1600" dirty="0" err="1" smtClean="0">
                <a:solidFill>
                  <a:schemeClr val="bg1">
                    <a:lumMod val="50000"/>
                  </a:schemeClr>
                </a:solidFill>
              </a:rPr>
              <a:t>equianalgésicas</a:t>
            </a:r>
            <a:r>
              <a:rPr lang="es-ES_tradnl" sz="1600" dirty="0" smtClean="0">
                <a:solidFill>
                  <a:schemeClr val="bg1">
                    <a:lumMod val="50000"/>
                  </a:schemeClr>
                </a:solidFill>
              </a:rPr>
              <a:t>).</a:t>
            </a:r>
            <a:endParaRPr lang="es-ES_tradnl" sz="1600" dirty="0" smtClean="0">
              <a:solidFill>
                <a:schemeClr val="bg1">
                  <a:lumMod val="50000"/>
                </a:schemeClr>
              </a:solidFill>
              <a:cs typeface="Gotham Book"/>
            </a:endParaRPr>
          </a:p>
        </p:txBody>
      </p:sp>
      <p:pic>
        <p:nvPicPr>
          <p:cNvPr id="4" name="Imagen 3" descr="Franja degradado GADO.jpeg"/>
          <p:cNvPicPr>
            <a:picLocks noChangeAspect="1"/>
          </p:cNvPicPr>
          <p:nvPr/>
        </p:nvPicPr>
        <p:blipFill>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670560" y="5143175"/>
            <a:ext cx="7782560" cy="793465"/>
          </a:xfrm>
          <a:prstGeom prst="rect">
            <a:avLst/>
          </a:prstGeom>
        </p:spPr>
      </p:pic>
      <p:sp>
        <p:nvSpPr>
          <p:cNvPr id="5" name="Rectángulo 4"/>
          <p:cNvSpPr/>
          <p:nvPr/>
        </p:nvSpPr>
        <p:spPr>
          <a:xfrm>
            <a:off x="670560" y="5141394"/>
            <a:ext cx="7782560" cy="707886"/>
          </a:xfrm>
          <a:prstGeom prst="rect">
            <a:avLst/>
          </a:prstGeom>
        </p:spPr>
        <p:txBody>
          <a:bodyPr wrap="square">
            <a:spAutoFit/>
          </a:bodyPr>
          <a:lstStyle/>
          <a:p>
            <a:pPr algn="ctr"/>
            <a:r>
              <a:rPr lang="es-ES_tradnl" sz="2000" b="1" dirty="0" smtClean="0">
                <a:solidFill>
                  <a:schemeClr val="bg1"/>
                </a:solidFill>
              </a:rPr>
              <a:t>“La </a:t>
            </a:r>
            <a:r>
              <a:rPr lang="es-ES_tradnl" sz="2000" b="1" dirty="0">
                <a:solidFill>
                  <a:schemeClr val="bg1"/>
                </a:solidFill>
              </a:rPr>
              <a:t>rotación exige una </a:t>
            </a:r>
            <a:r>
              <a:rPr lang="es-ES_tradnl" sz="2000" b="1" dirty="0" smtClean="0">
                <a:solidFill>
                  <a:schemeClr val="bg1"/>
                </a:solidFill>
              </a:rPr>
              <a:t>monitorización estrecha </a:t>
            </a:r>
            <a:r>
              <a:rPr lang="es-ES_tradnl" sz="2000" b="1" dirty="0">
                <a:solidFill>
                  <a:schemeClr val="bg1"/>
                </a:solidFill>
              </a:rPr>
              <a:t>del paciente, valorando tanto </a:t>
            </a:r>
            <a:r>
              <a:rPr lang="es-ES_tradnl" sz="2000" b="1" dirty="0" smtClean="0">
                <a:solidFill>
                  <a:schemeClr val="bg1"/>
                </a:solidFill>
              </a:rPr>
              <a:t>la eficacia </a:t>
            </a:r>
            <a:r>
              <a:rPr lang="es-ES_tradnl" sz="2000" b="1" dirty="0">
                <a:solidFill>
                  <a:schemeClr val="bg1"/>
                </a:solidFill>
              </a:rPr>
              <a:t>analgésica como la presencia </a:t>
            </a:r>
            <a:r>
              <a:rPr lang="es-ES_tradnl" sz="2000" b="1" dirty="0" smtClean="0">
                <a:solidFill>
                  <a:schemeClr val="bg1"/>
                </a:solidFill>
              </a:rPr>
              <a:t>de efectos </a:t>
            </a:r>
            <a:r>
              <a:rPr lang="es-ES_tradnl" sz="2000" b="1" dirty="0">
                <a:solidFill>
                  <a:schemeClr val="bg1"/>
                </a:solidFill>
              </a:rPr>
              <a:t>secundarios</a:t>
            </a:r>
            <a:r>
              <a:rPr lang="es-ES_tradnl" sz="2000" b="1" dirty="0" smtClean="0">
                <a:solidFill>
                  <a:schemeClr val="bg1"/>
                </a:solidFill>
              </a:rPr>
              <a:t>”</a:t>
            </a:r>
            <a:endParaRPr lang="es-ES_tradnl" sz="2000" b="1" dirty="0">
              <a:solidFill>
                <a:schemeClr val="bg1"/>
              </a:solidFill>
            </a:endParaRPr>
          </a:p>
        </p:txBody>
      </p:sp>
      <p:sp>
        <p:nvSpPr>
          <p:cNvPr id="7" name="Título 1"/>
          <p:cNvSpPr>
            <a:spLocks noGrp="1"/>
          </p:cNvSpPr>
          <p:nvPr>
            <p:ph type="title"/>
          </p:nvPr>
        </p:nvSpPr>
        <p:spPr>
          <a:xfrm>
            <a:off x="0" y="45214"/>
            <a:ext cx="9144000" cy="1018299"/>
          </a:xfrm>
        </p:spPr>
        <p:txBody>
          <a:bodyPr/>
          <a:lstStyle/>
          <a:p>
            <a:pPr>
              <a:lnSpc>
                <a:spcPct val="90000"/>
              </a:lnSpc>
            </a:pPr>
            <a:r>
              <a:rPr lang="es-ES_tradnl" sz="3600" b="1" dirty="0" smtClean="0">
                <a:solidFill>
                  <a:srgbClr val="FCC40D"/>
                </a:solidFill>
                <a:cs typeface="Calibri"/>
              </a:rPr>
              <a:t>TRATAMIENTO CON ANALGÉSICOS TRADICIONALES </a:t>
            </a:r>
            <a:endParaRPr lang="es-ES_tradnl" sz="3600" b="1" dirty="0">
              <a:solidFill>
                <a:srgbClr val="FCC40D"/>
              </a:solidFill>
              <a:cs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06375806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7" name="Imagen 6" descr="Captura de pantalla 2017-09-22 a las 9.53.14.png"/>
          <p:cNvPicPr>
            <a:picLocks noChangeAspect="1"/>
          </p:cNvPicPr>
          <p:nvPr/>
        </p:nvPicPr>
        <p:blipFill rotWithShape="1">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r="45294" b="36222"/>
          <a:stretch/>
        </p:blipFill>
        <p:spPr>
          <a:xfrm>
            <a:off x="2215243" y="1566973"/>
            <a:ext cx="2241153" cy="4556111"/>
          </a:xfrm>
          <a:prstGeom prst="rect">
            <a:avLst/>
          </a:prstGeom>
        </p:spPr>
      </p:pic>
      <p:pic>
        <p:nvPicPr>
          <p:cNvPr id="8" name="Imagen 7" descr="Captura de pantalla 2017-09-22 a las 9.53.14.png"/>
          <p:cNvPicPr>
            <a:picLocks noChangeAspect="1"/>
          </p:cNvPicPr>
          <p:nvPr/>
        </p:nvPicPr>
        <p:blipFill rotWithShape="1">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r="45294" b="96983"/>
          <a:stretch/>
        </p:blipFill>
        <p:spPr>
          <a:xfrm>
            <a:off x="4687098" y="1566974"/>
            <a:ext cx="2151530" cy="206896"/>
          </a:xfrm>
          <a:prstGeom prst="rect">
            <a:avLst/>
          </a:prstGeom>
        </p:spPr>
      </p:pic>
      <p:pic>
        <p:nvPicPr>
          <p:cNvPr id="9" name="Imagen 8" descr="Captura de pantalla 2017-09-22 a las 9.53.14.png"/>
          <p:cNvPicPr>
            <a:picLocks noChangeAspect="1"/>
          </p:cNvPicPr>
          <p:nvPr/>
        </p:nvPicPr>
        <p:blipFill rotWithShape="1">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t="63473" r="45294" b="-291"/>
          <a:stretch/>
        </p:blipFill>
        <p:spPr>
          <a:xfrm>
            <a:off x="4687098" y="1773869"/>
            <a:ext cx="2151530" cy="2525039"/>
          </a:xfrm>
          <a:prstGeom prst="rect">
            <a:avLst/>
          </a:prstGeom>
        </p:spPr>
      </p:pic>
      <p:sp>
        <p:nvSpPr>
          <p:cNvPr id="6" name="Rectángulo 5"/>
          <p:cNvSpPr/>
          <p:nvPr/>
        </p:nvSpPr>
        <p:spPr>
          <a:xfrm>
            <a:off x="2215243" y="1197641"/>
            <a:ext cx="1873029" cy="338554"/>
          </a:xfrm>
          <a:prstGeom prst="rect">
            <a:avLst/>
          </a:prstGeom>
        </p:spPr>
        <p:txBody>
          <a:bodyPr wrap="none">
            <a:spAutoFit/>
          </a:bodyPr>
          <a:lstStyle/>
          <a:p>
            <a:r>
              <a:rPr lang="es-ES_tradnl" sz="1600" b="1" dirty="0" smtClean="0">
                <a:solidFill>
                  <a:srgbClr val="75086E"/>
                </a:solidFill>
              </a:rPr>
              <a:t>Conversión de dosis</a:t>
            </a:r>
            <a:endParaRPr lang="es-ES_tradnl" dirty="0"/>
          </a:p>
        </p:txBody>
      </p:sp>
      <p:sp>
        <p:nvSpPr>
          <p:cNvPr id="11" name="Título 1"/>
          <p:cNvSpPr>
            <a:spLocks noGrp="1"/>
          </p:cNvSpPr>
          <p:nvPr>
            <p:ph type="title"/>
          </p:nvPr>
        </p:nvSpPr>
        <p:spPr>
          <a:xfrm>
            <a:off x="0" y="34358"/>
            <a:ext cx="9144000" cy="1018299"/>
          </a:xfrm>
        </p:spPr>
        <p:txBody>
          <a:bodyPr/>
          <a:lstStyle/>
          <a:p>
            <a:pPr>
              <a:lnSpc>
                <a:spcPct val="90000"/>
              </a:lnSpc>
            </a:pPr>
            <a:r>
              <a:rPr lang="es-ES_tradnl" sz="3600" b="1" dirty="0" smtClean="0">
                <a:solidFill>
                  <a:srgbClr val="FCC40D"/>
                </a:solidFill>
                <a:cs typeface="Calibri"/>
              </a:rPr>
              <a:t>TRATAMIENTO CON ANALGÉSICOS TRADICIONALES </a:t>
            </a:r>
            <a:endParaRPr lang="es-ES_tradnl" sz="3600" b="1" dirty="0">
              <a:solidFill>
                <a:srgbClr val="FCC40D"/>
              </a:solidFill>
              <a:cs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95906596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1406142"/>
            <a:ext cx="8337832" cy="4766939"/>
          </a:xfrm>
        </p:spPr>
        <p:txBody>
          <a:bodyPr/>
          <a:lstStyle/>
          <a:p>
            <a:pPr marL="0" indent="0">
              <a:buNone/>
            </a:pPr>
            <a:r>
              <a:rPr lang="es-ES_tradnl" sz="1600" b="1" dirty="0" smtClean="0">
                <a:solidFill>
                  <a:srgbClr val="64075D"/>
                </a:solidFill>
                <a:cs typeface="Gotham Book"/>
              </a:rPr>
              <a:t>Pasos </a:t>
            </a:r>
            <a:r>
              <a:rPr lang="es-ES_tradnl" sz="1600" b="1" dirty="0">
                <a:solidFill>
                  <a:srgbClr val="64075D"/>
                </a:solidFill>
                <a:cs typeface="Gotham Book"/>
              </a:rPr>
              <a:t>necesarios para la rotación de </a:t>
            </a:r>
            <a:r>
              <a:rPr lang="es-ES_tradnl" sz="1600" b="1" dirty="0" err="1" smtClean="0">
                <a:solidFill>
                  <a:srgbClr val="64075D"/>
                </a:solidFill>
                <a:cs typeface="Gotham Book"/>
              </a:rPr>
              <a:t>opioides</a:t>
            </a:r>
            <a:endParaRPr lang="es-ES_tradnl" sz="1600" b="1" dirty="0" smtClean="0">
              <a:solidFill>
                <a:srgbClr val="64075D"/>
              </a:solidFill>
              <a:cs typeface="Gotham Book"/>
            </a:endParaRPr>
          </a:p>
          <a:p>
            <a:pPr marL="0" indent="0">
              <a:buNone/>
            </a:pPr>
            <a:endParaRPr lang="es-ES_tradnl" sz="1600" b="1" dirty="0" smtClean="0">
              <a:solidFill>
                <a:srgbClr val="64075D"/>
              </a:solidFill>
              <a:cs typeface="Gotham Book"/>
            </a:endParaRPr>
          </a:p>
          <a:p>
            <a:pPr lvl="1">
              <a:buClr>
                <a:srgbClr val="FCC40D"/>
              </a:buClr>
              <a:buFont typeface="+mj-lt"/>
              <a:buAutoNum type="arabicPeriod"/>
            </a:pPr>
            <a:r>
              <a:rPr lang="es-ES_tradnl" sz="1600" dirty="0">
                <a:solidFill>
                  <a:srgbClr val="7F7F7F"/>
                </a:solidFill>
                <a:cs typeface="Gotham Book"/>
              </a:rPr>
              <a:t>Calcular la dosis diaria total del opioide (incluir las dosis extras). </a:t>
            </a:r>
            <a:endParaRPr lang="es-ES_tradnl" sz="1600" dirty="0" smtClean="0">
              <a:solidFill>
                <a:srgbClr val="7F7F7F"/>
              </a:solidFill>
              <a:cs typeface="Gotham Book"/>
            </a:endParaRPr>
          </a:p>
          <a:p>
            <a:pPr lvl="1">
              <a:buClr>
                <a:srgbClr val="FCC40D"/>
              </a:buClr>
              <a:buFont typeface="+mj-lt"/>
              <a:buAutoNum type="arabicPeriod"/>
            </a:pPr>
            <a:r>
              <a:rPr lang="es-ES_tradnl" sz="1600" dirty="0">
                <a:solidFill>
                  <a:srgbClr val="7F7F7F"/>
                </a:solidFill>
                <a:cs typeface="Gotham Book"/>
              </a:rPr>
              <a:t>Calcular la dosis equivalente del nuevo opioide (basarse en tablas </a:t>
            </a:r>
            <a:r>
              <a:rPr lang="es-ES_tradnl" sz="1600" dirty="0" err="1">
                <a:solidFill>
                  <a:srgbClr val="7F7F7F"/>
                </a:solidFill>
                <a:cs typeface="Gotham Book"/>
              </a:rPr>
              <a:t>equianalgésicas</a:t>
            </a:r>
            <a:r>
              <a:rPr lang="es-ES_tradnl" sz="1600" dirty="0">
                <a:solidFill>
                  <a:srgbClr val="7F7F7F"/>
                </a:solidFill>
                <a:cs typeface="Gotham Book"/>
              </a:rPr>
              <a:t>). </a:t>
            </a:r>
            <a:endParaRPr lang="es-ES_tradnl" sz="1600" dirty="0" smtClean="0">
              <a:solidFill>
                <a:srgbClr val="7F7F7F"/>
              </a:solidFill>
              <a:cs typeface="Gotham Book"/>
            </a:endParaRPr>
          </a:p>
          <a:p>
            <a:pPr lvl="1">
              <a:buClr>
                <a:srgbClr val="FCC40D"/>
              </a:buClr>
              <a:buFont typeface="+mj-lt"/>
              <a:buAutoNum type="arabicPeriod"/>
            </a:pPr>
            <a:r>
              <a:rPr lang="es-ES_tradnl" sz="1600" dirty="0">
                <a:solidFill>
                  <a:srgbClr val="7F7F7F"/>
                </a:solidFill>
                <a:cs typeface="Gotham Book"/>
              </a:rPr>
              <a:t>Disminuir por tolerancia cruzada incompleta un 25-30% la dosis: 190 </a:t>
            </a:r>
          </a:p>
          <a:p>
            <a:pPr lvl="2">
              <a:buClr>
                <a:srgbClr val="64075D"/>
              </a:buClr>
            </a:pPr>
            <a:r>
              <a:rPr lang="es-ES_tradnl" sz="1600" dirty="0" smtClean="0">
                <a:solidFill>
                  <a:srgbClr val="7F7F7F"/>
                </a:solidFill>
                <a:cs typeface="Gotham Book"/>
              </a:rPr>
              <a:t>&gt;</a:t>
            </a:r>
            <a:r>
              <a:rPr lang="es-ES_tradnl" sz="1600" dirty="0">
                <a:solidFill>
                  <a:srgbClr val="7F7F7F"/>
                </a:solidFill>
                <a:cs typeface="Gotham Book"/>
              </a:rPr>
              <a:t>30% si paciente anciano, </a:t>
            </a:r>
            <a:r>
              <a:rPr lang="es-ES_tradnl" sz="1600" dirty="0" err="1">
                <a:solidFill>
                  <a:srgbClr val="7F7F7F"/>
                </a:solidFill>
                <a:cs typeface="Gotham Book"/>
              </a:rPr>
              <a:t>neurotoxicidad</a:t>
            </a:r>
            <a:r>
              <a:rPr lang="es-ES_tradnl" sz="1600" dirty="0">
                <a:solidFill>
                  <a:srgbClr val="7F7F7F"/>
                </a:solidFill>
                <a:cs typeface="Gotham Book"/>
              </a:rPr>
              <a:t> inducida por opioide (NIO) o patología cardiovascular, hepática o renal. </a:t>
            </a:r>
          </a:p>
          <a:p>
            <a:pPr lvl="2">
              <a:buClr>
                <a:srgbClr val="64075D"/>
              </a:buClr>
            </a:pPr>
            <a:r>
              <a:rPr lang="es-ES_tradnl" sz="1600" dirty="0" smtClean="0">
                <a:solidFill>
                  <a:srgbClr val="7F7F7F"/>
                </a:solidFill>
                <a:cs typeface="Gotham Book"/>
              </a:rPr>
              <a:t>&lt;</a:t>
            </a:r>
            <a:r>
              <a:rPr lang="es-ES_tradnl" sz="1600" dirty="0">
                <a:solidFill>
                  <a:srgbClr val="7F7F7F"/>
                </a:solidFill>
                <a:cs typeface="Gotham Book"/>
              </a:rPr>
              <a:t>20% si paciente con dolor intenso. </a:t>
            </a:r>
            <a:endParaRPr lang="es-ES_tradnl" sz="1600" dirty="0" smtClean="0">
              <a:solidFill>
                <a:srgbClr val="7F7F7F"/>
              </a:solidFill>
              <a:cs typeface="Gotham Book"/>
            </a:endParaRPr>
          </a:p>
          <a:p>
            <a:pPr lvl="1">
              <a:buClr>
                <a:srgbClr val="FCC40D"/>
              </a:buClr>
              <a:buFont typeface="+mj-lt"/>
              <a:buAutoNum type="arabicPeriod"/>
            </a:pPr>
            <a:r>
              <a:rPr lang="es-ES_tradnl" sz="1600" dirty="0">
                <a:solidFill>
                  <a:srgbClr val="7F7F7F"/>
                </a:solidFill>
                <a:cs typeface="Gotham Book"/>
              </a:rPr>
              <a:t>Establecer dosis de mantenimiento según vida media del fármaco. </a:t>
            </a:r>
          </a:p>
          <a:p>
            <a:pPr lvl="1">
              <a:buClr>
                <a:srgbClr val="FCC40D"/>
              </a:buClr>
              <a:buFont typeface="+mj-lt"/>
              <a:buAutoNum type="arabicPeriod"/>
            </a:pPr>
            <a:r>
              <a:rPr lang="es-ES_tradnl" sz="1600" dirty="0" smtClean="0">
                <a:solidFill>
                  <a:srgbClr val="7F7F7F"/>
                </a:solidFill>
                <a:cs typeface="Gotham Book"/>
              </a:rPr>
              <a:t>Prescribir </a:t>
            </a:r>
            <a:r>
              <a:rPr lang="es-ES_tradnl" sz="1600" dirty="0">
                <a:solidFill>
                  <a:srgbClr val="7F7F7F"/>
                </a:solidFill>
                <a:cs typeface="Gotham Book"/>
              </a:rPr>
              <a:t>dosis de rescate. </a:t>
            </a:r>
          </a:p>
          <a:p>
            <a:pPr lvl="1">
              <a:buClr>
                <a:srgbClr val="FCC40D"/>
              </a:buClr>
              <a:buFont typeface="+mj-lt"/>
              <a:buAutoNum type="arabicPeriod"/>
            </a:pPr>
            <a:r>
              <a:rPr lang="es-ES_tradnl" sz="1600" dirty="0" smtClean="0">
                <a:solidFill>
                  <a:srgbClr val="7F7F7F"/>
                </a:solidFill>
                <a:cs typeface="Gotham Book"/>
              </a:rPr>
              <a:t>Valorar </a:t>
            </a:r>
            <a:r>
              <a:rPr lang="es-ES_tradnl" sz="1600" dirty="0">
                <a:solidFill>
                  <a:srgbClr val="7F7F7F"/>
                </a:solidFill>
                <a:cs typeface="Gotham Book"/>
              </a:rPr>
              <a:t>regularmente efectos secundarios y eficacia analgésica. </a:t>
            </a:r>
            <a:endParaRPr lang="es-ES_tradnl" sz="1600" dirty="0" smtClean="0">
              <a:solidFill>
                <a:srgbClr val="7F7F7F"/>
              </a:solidFill>
              <a:cs typeface="Gotham Book"/>
            </a:endParaRPr>
          </a:p>
          <a:p>
            <a:pPr lvl="0">
              <a:buNone/>
            </a:pPr>
            <a:endParaRPr lang="es-ES_tradnl" sz="1600" dirty="0" smtClean="0">
              <a:solidFill>
                <a:srgbClr val="7F7F7F"/>
              </a:solidFill>
              <a:cs typeface="Gotham Book"/>
            </a:endParaRPr>
          </a:p>
          <a:p>
            <a:pPr>
              <a:buClr>
                <a:srgbClr val="FCC40D"/>
              </a:buClr>
              <a:buFont typeface="+mj-lt"/>
              <a:buAutoNum type="arabicPeriod"/>
            </a:pPr>
            <a:endParaRPr lang="es-ES_tradnl" sz="1600" dirty="0">
              <a:solidFill>
                <a:srgbClr val="7F7F7F"/>
              </a:solidFill>
              <a:cs typeface="Gotham Book"/>
            </a:endParaRPr>
          </a:p>
        </p:txBody>
      </p:sp>
      <p:sp>
        <p:nvSpPr>
          <p:cNvPr id="5" name="Título 1"/>
          <p:cNvSpPr>
            <a:spLocks noGrp="1"/>
          </p:cNvSpPr>
          <p:nvPr>
            <p:ph type="title"/>
          </p:nvPr>
        </p:nvSpPr>
        <p:spPr>
          <a:xfrm>
            <a:off x="0" y="34358"/>
            <a:ext cx="9144000" cy="1018299"/>
          </a:xfrm>
        </p:spPr>
        <p:txBody>
          <a:bodyPr/>
          <a:lstStyle/>
          <a:p>
            <a:pPr>
              <a:lnSpc>
                <a:spcPct val="90000"/>
              </a:lnSpc>
            </a:pPr>
            <a:r>
              <a:rPr lang="es-ES_tradnl" sz="3600" b="1" dirty="0" smtClean="0">
                <a:solidFill>
                  <a:srgbClr val="FCC40D"/>
                </a:solidFill>
                <a:cs typeface="Calibri"/>
              </a:rPr>
              <a:t>TRATAMIENTO CON ANALGÉSICOS TRADICIONALES </a:t>
            </a:r>
            <a:endParaRPr lang="es-ES_tradnl" sz="3600" b="1" dirty="0">
              <a:solidFill>
                <a:srgbClr val="FCC40D"/>
              </a:solidFill>
              <a:cs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13053391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1265014"/>
            <a:ext cx="8337832" cy="4766939"/>
          </a:xfrm>
        </p:spPr>
        <p:txBody>
          <a:bodyPr/>
          <a:lstStyle/>
          <a:p>
            <a:pPr marL="0" indent="0">
              <a:spcBef>
                <a:spcPts val="0"/>
              </a:spcBef>
              <a:buNone/>
            </a:pPr>
            <a:r>
              <a:rPr lang="es-ES_tradnl" sz="2800" b="1" dirty="0" smtClean="0">
                <a:solidFill>
                  <a:srgbClr val="FCC40D"/>
                </a:solidFill>
                <a:cs typeface="Gotham Book"/>
              </a:rPr>
              <a:t>CONTROVERSIAS SOBRE LA UTILIZACIÓN </a:t>
            </a:r>
          </a:p>
          <a:p>
            <a:pPr marL="0" indent="0">
              <a:spcBef>
                <a:spcPts val="0"/>
              </a:spcBef>
              <a:buNone/>
            </a:pPr>
            <a:r>
              <a:rPr lang="es-ES_tradnl" sz="2800" b="1" dirty="0" smtClean="0">
                <a:solidFill>
                  <a:srgbClr val="FCC40D"/>
                </a:solidFill>
                <a:cs typeface="Gotham Book"/>
              </a:rPr>
              <a:t>DE LA ESCALERA ANALGÉSICA</a:t>
            </a:r>
          </a:p>
          <a:p>
            <a:pPr marL="0" indent="0">
              <a:buNone/>
            </a:pPr>
            <a:endParaRPr lang="es-ES_tradnl" sz="1600" b="1" dirty="0" smtClean="0">
              <a:solidFill>
                <a:srgbClr val="64075D"/>
              </a:solidFill>
              <a:cs typeface="Gotham Book"/>
            </a:endParaRPr>
          </a:p>
          <a:p>
            <a:pPr>
              <a:buBlip>
                <a:blip r:embed="rId3"/>
              </a:buBlip>
            </a:pPr>
            <a:r>
              <a:rPr lang="es-ES_tradnl" sz="1600" dirty="0" smtClean="0">
                <a:solidFill>
                  <a:srgbClr val="7F7F7F"/>
                </a:solidFill>
                <a:cs typeface="Gotham Book"/>
              </a:rPr>
              <a:t>Ausencia </a:t>
            </a:r>
            <a:r>
              <a:rPr lang="es-ES_tradnl" sz="1600" dirty="0">
                <a:solidFill>
                  <a:srgbClr val="7F7F7F"/>
                </a:solidFill>
                <a:cs typeface="Gotham Book"/>
              </a:rPr>
              <a:t>de un efecto aditivo analgésico con la asociación de AINE a los opioides</a:t>
            </a:r>
          </a:p>
          <a:p>
            <a:pPr>
              <a:buBlip>
                <a:blip r:embed="rId3"/>
              </a:buBlip>
            </a:pPr>
            <a:r>
              <a:rPr lang="es-ES_tradnl" sz="1600" dirty="0" smtClean="0">
                <a:solidFill>
                  <a:srgbClr val="7F7F7F"/>
                </a:solidFill>
                <a:cs typeface="Gotham Book"/>
              </a:rPr>
              <a:t>Dudas </a:t>
            </a:r>
            <a:r>
              <a:rPr lang="es-ES_tradnl" sz="1600" dirty="0">
                <a:solidFill>
                  <a:srgbClr val="7F7F7F"/>
                </a:solidFill>
                <a:cs typeface="Gotham Book"/>
              </a:rPr>
              <a:t>de la mayor eficacia de los opioides de segundo escalón sobre los AINE </a:t>
            </a:r>
          </a:p>
          <a:p>
            <a:pPr>
              <a:buBlip>
                <a:blip r:embed="rId3"/>
              </a:buBlip>
            </a:pPr>
            <a:r>
              <a:rPr lang="es-ES_tradnl" sz="1600" dirty="0" smtClean="0">
                <a:solidFill>
                  <a:srgbClr val="7F7F7F"/>
                </a:solidFill>
                <a:cs typeface="Gotham Book"/>
              </a:rPr>
              <a:t>Adecuados </a:t>
            </a:r>
            <a:r>
              <a:rPr lang="es-ES_tradnl" sz="1600" dirty="0">
                <a:solidFill>
                  <a:srgbClr val="7F7F7F"/>
                </a:solidFill>
                <a:cs typeface="Gotham Book"/>
              </a:rPr>
              <a:t>resultados con el uso temprano de dosis bajas de morfina en pacientes no tratados con fármacos del segundo escalón analgésico. </a:t>
            </a:r>
          </a:p>
          <a:p>
            <a:pPr>
              <a:buBlip>
                <a:blip r:embed="rId3"/>
              </a:buBlip>
            </a:pPr>
            <a:r>
              <a:rPr lang="es-ES_tradnl" sz="1600" dirty="0">
                <a:solidFill>
                  <a:srgbClr val="7F7F7F"/>
                </a:solidFill>
                <a:cs typeface="Gotham Book"/>
              </a:rPr>
              <a:t>Propuesta: utilización de dos escalones analgésicos: AINE para el dolor leve y opioides mayores para el dolor que no responde a los AINE. </a:t>
            </a:r>
          </a:p>
          <a:p>
            <a:pPr>
              <a:buBlip>
                <a:blip r:embed="rId3"/>
              </a:buBlip>
            </a:pPr>
            <a:r>
              <a:rPr lang="es-ES_tradnl" sz="1600" dirty="0" smtClean="0">
                <a:solidFill>
                  <a:srgbClr val="7F7F7F"/>
                </a:solidFill>
                <a:cs typeface="Gotham Book"/>
              </a:rPr>
              <a:t>Algunos </a:t>
            </a:r>
            <a:r>
              <a:rPr lang="es-ES_tradnl" sz="1600" dirty="0">
                <a:solidFill>
                  <a:srgbClr val="7F7F7F"/>
                </a:solidFill>
                <a:cs typeface="Gotham Book"/>
              </a:rPr>
              <a:t>trabajos parecen demostrar claramente que no hay diferencia en resultados terapéuticos y toxicidad entre utilizar los tres escalones analgésicos y pasar directamente desde el primer al tercer </a:t>
            </a:r>
            <a:r>
              <a:rPr lang="es-ES_tradnl" sz="1600" dirty="0" smtClean="0">
                <a:solidFill>
                  <a:srgbClr val="7F7F7F"/>
                </a:solidFill>
                <a:cs typeface="Gotham Book"/>
              </a:rPr>
              <a:t>escalón. </a:t>
            </a:r>
            <a:endParaRPr lang="es-ES_tradnl" sz="1600" dirty="0">
              <a:solidFill>
                <a:srgbClr val="7F7F7F"/>
              </a:solidFill>
              <a:cs typeface="Gotham Book"/>
            </a:endParaRPr>
          </a:p>
          <a:p>
            <a:pPr>
              <a:buBlip>
                <a:blip r:embed="rId3"/>
              </a:buBlip>
            </a:pPr>
            <a:r>
              <a:rPr lang="es-ES_tradnl" sz="1600" dirty="0" smtClean="0">
                <a:solidFill>
                  <a:srgbClr val="7F7F7F"/>
                </a:solidFill>
                <a:cs typeface="Gotham Book"/>
              </a:rPr>
              <a:t>Aunque </a:t>
            </a:r>
            <a:r>
              <a:rPr lang="es-ES_tradnl" sz="1600" dirty="0">
                <a:solidFill>
                  <a:srgbClr val="7F7F7F"/>
                </a:solidFill>
                <a:cs typeface="Gotham Book"/>
              </a:rPr>
              <a:t>parece posible prescindir del segundo escalón y pasar directamente al tercer escalón sin aumentar los efectos secundarios, probablemente la lectura más prudente de estas experiencias clínicas es la de no demorarse en el paso al tercer </a:t>
            </a:r>
            <a:r>
              <a:rPr lang="es-ES_tradnl" sz="1600" dirty="0" smtClean="0">
                <a:solidFill>
                  <a:srgbClr val="7F7F7F"/>
                </a:solidFill>
                <a:cs typeface="Gotham Book"/>
              </a:rPr>
              <a:t>escalón.</a:t>
            </a:r>
            <a:endParaRPr lang="es-ES_tradnl" sz="1600" dirty="0">
              <a:solidFill>
                <a:srgbClr val="7F7F7F"/>
              </a:solidFill>
              <a:cs typeface="Gotham Book"/>
            </a:endParaRPr>
          </a:p>
          <a:p>
            <a:pPr>
              <a:buClr>
                <a:srgbClr val="FCC40D"/>
              </a:buClr>
              <a:buFont typeface="+mj-lt"/>
              <a:buAutoNum type="arabicPeriod"/>
            </a:pPr>
            <a:endParaRPr lang="es-ES_tradnl" sz="1600" dirty="0">
              <a:solidFill>
                <a:srgbClr val="7F7F7F"/>
              </a:solidFill>
              <a:cs typeface="Gotham Book"/>
            </a:endParaRPr>
          </a:p>
        </p:txBody>
      </p:sp>
      <p:sp>
        <p:nvSpPr>
          <p:cNvPr id="5" name="Título 1"/>
          <p:cNvSpPr>
            <a:spLocks noGrp="1"/>
          </p:cNvSpPr>
          <p:nvPr>
            <p:ph type="title"/>
          </p:nvPr>
        </p:nvSpPr>
        <p:spPr>
          <a:xfrm>
            <a:off x="0" y="34358"/>
            <a:ext cx="9144000" cy="1018299"/>
          </a:xfrm>
        </p:spPr>
        <p:txBody>
          <a:bodyPr/>
          <a:lstStyle/>
          <a:p>
            <a:pPr>
              <a:lnSpc>
                <a:spcPct val="90000"/>
              </a:lnSpc>
            </a:pPr>
            <a:r>
              <a:rPr lang="es-ES_tradnl" sz="3600" b="1" dirty="0" smtClean="0">
                <a:solidFill>
                  <a:srgbClr val="FCC40D"/>
                </a:solidFill>
                <a:cs typeface="Calibri"/>
              </a:rPr>
              <a:t>TRATAMIENTO CON ANALGÉSICOS TRADICIONALES </a:t>
            </a:r>
            <a:endParaRPr lang="es-ES_tradnl" sz="3600" b="1" dirty="0">
              <a:solidFill>
                <a:srgbClr val="FCC40D"/>
              </a:solidFill>
              <a:cs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7521405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Rectángulo 1"/>
          <p:cNvSpPr/>
          <p:nvPr/>
        </p:nvSpPr>
        <p:spPr>
          <a:xfrm>
            <a:off x="-1" y="838116"/>
            <a:ext cx="9235913" cy="1323439"/>
          </a:xfrm>
          <a:prstGeom prst="rect">
            <a:avLst/>
          </a:prstGeom>
        </p:spPr>
        <p:txBody>
          <a:bodyPr wrap="square">
            <a:spAutoFit/>
          </a:bodyPr>
          <a:lstStyle/>
          <a:p>
            <a:pPr algn="ctr"/>
            <a:endParaRPr lang="es-ES_tradnl" sz="4000" b="1" dirty="0" smtClean="0">
              <a:solidFill>
                <a:srgbClr val="FCC40D"/>
              </a:solidFill>
              <a:latin typeface="Gotham"/>
              <a:cs typeface="Gotham"/>
            </a:endParaRPr>
          </a:p>
          <a:p>
            <a:pPr algn="ctr"/>
            <a:r>
              <a:rPr lang="es-ES_tradnl" sz="4000" b="1" dirty="0" smtClean="0">
                <a:solidFill>
                  <a:srgbClr val="FCC40D"/>
                </a:solidFill>
                <a:latin typeface="Gotham"/>
                <a:cs typeface="Gotham"/>
              </a:rPr>
              <a:t> </a:t>
            </a:r>
            <a:endParaRPr lang="es-ES_tradnl" sz="4000" dirty="0">
              <a:solidFill>
                <a:srgbClr val="FCC40D"/>
              </a:solidFill>
              <a:latin typeface="Gotham"/>
              <a:cs typeface="Gotham"/>
            </a:endParaRPr>
          </a:p>
        </p:txBody>
      </p:sp>
      <p:sp>
        <p:nvSpPr>
          <p:cNvPr id="3" name="Rectángulo 2"/>
          <p:cNvSpPr/>
          <p:nvPr/>
        </p:nvSpPr>
        <p:spPr>
          <a:xfrm>
            <a:off x="226357" y="607911"/>
            <a:ext cx="8620425" cy="5620000"/>
          </a:xfrm>
          <a:prstGeom prst="rect">
            <a:avLst/>
          </a:prstGeom>
        </p:spPr>
        <p:txBody>
          <a:bodyPr wrap="square">
            <a:spAutoFit/>
          </a:bodyPr>
          <a:lstStyle/>
          <a:p>
            <a:r>
              <a:rPr lang="es-ES_tradnl" sz="4400" b="1" dirty="0" smtClean="0">
                <a:solidFill>
                  <a:srgbClr val="FCC40D"/>
                </a:solidFill>
                <a:cs typeface="Gotham"/>
              </a:rPr>
              <a:t>     </a:t>
            </a:r>
            <a:r>
              <a:rPr lang="es-ES_tradnl" sz="4400" b="1" dirty="0" err="1" smtClean="0">
                <a:solidFill>
                  <a:srgbClr val="FCC40D"/>
                </a:solidFill>
                <a:cs typeface="Gotham"/>
              </a:rPr>
              <a:t>Coanalgésicos</a:t>
            </a:r>
            <a:r>
              <a:rPr lang="es-ES_tradnl" sz="4400" b="1" dirty="0" smtClean="0">
                <a:solidFill>
                  <a:srgbClr val="FCC40D"/>
                </a:solidFill>
                <a:cs typeface="Gotham"/>
              </a:rPr>
              <a:t> </a:t>
            </a:r>
            <a:r>
              <a:rPr lang="es-ES_tradnl" sz="4400" b="1" dirty="0">
                <a:solidFill>
                  <a:srgbClr val="FCC40D"/>
                </a:solidFill>
                <a:cs typeface="Gotham"/>
              </a:rPr>
              <a:t>y coadyuvantes</a:t>
            </a:r>
            <a:r>
              <a:rPr lang="es-ES_tradnl" sz="4400" b="1" dirty="0" smtClean="0">
                <a:solidFill>
                  <a:srgbClr val="FCC40D"/>
                </a:solidFill>
                <a:cs typeface="Gotham"/>
              </a:rPr>
              <a:t>.</a:t>
            </a:r>
          </a:p>
          <a:p>
            <a:r>
              <a:rPr lang="es-ES_tradnl" sz="4400" b="1" dirty="0" smtClean="0">
                <a:solidFill>
                  <a:srgbClr val="FCC40D"/>
                </a:solidFill>
                <a:cs typeface="Gotham"/>
              </a:rPr>
              <a:t>     </a:t>
            </a:r>
            <a:r>
              <a:rPr lang="es-ES_tradnl" sz="4400" b="1" dirty="0">
                <a:solidFill>
                  <a:srgbClr val="FCC40D"/>
                </a:solidFill>
                <a:cs typeface="Gotham"/>
              </a:rPr>
              <a:t>Tratamiento del </a:t>
            </a:r>
            <a:r>
              <a:rPr lang="es-ES_tradnl" sz="4400" b="1" dirty="0" smtClean="0">
                <a:solidFill>
                  <a:srgbClr val="FCC40D"/>
                </a:solidFill>
                <a:cs typeface="Gotham"/>
              </a:rPr>
              <a:t>dolor</a:t>
            </a:r>
          </a:p>
          <a:p>
            <a:r>
              <a:rPr lang="es-ES_tradnl" sz="4400" b="1" dirty="0" smtClean="0">
                <a:solidFill>
                  <a:srgbClr val="FCC40D"/>
                </a:solidFill>
                <a:cs typeface="Gotham"/>
              </a:rPr>
              <a:t>     neuropático y asociaciones</a:t>
            </a:r>
          </a:p>
          <a:p>
            <a:endParaRPr lang="es-ES_tradnl" sz="3600" b="1" dirty="0" smtClean="0">
              <a:solidFill>
                <a:srgbClr val="FCC40D"/>
              </a:solidFill>
              <a:cs typeface="Gotham"/>
            </a:endParaRPr>
          </a:p>
          <a:p>
            <a:endParaRPr lang="es-ES_tradnl" sz="3600" b="1" dirty="0" smtClean="0">
              <a:solidFill>
                <a:srgbClr val="FCC40D"/>
              </a:solidFill>
              <a:cs typeface="Gotham"/>
            </a:endParaRPr>
          </a:p>
          <a:p>
            <a:pPr>
              <a:lnSpc>
                <a:spcPct val="90000"/>
              </a:lnSpc>
            </a:pPr>
            <a:r>
              <a:rPr lang="es-ES_tradnl" sz="3200" b="1" dirty="0" smtClean="0">
                <a:solidFill>
                  <a:schemeClr val="bg1"/>
                </a:solidFill>
                <a:latin typeface="Gotham"/>
                <a:cs typeface="Gotham"/>
              </a:rPr>
              <a:t>         </a:t>
            </a:r>
            <a:r>
              <a:rPr lang="es-ES_tradnl" sz="3200" b="1" dirty="0" smtClean="0">
                <a:solidFill>
                  <a:schemeClr val="bg1"/>
                </a:solidFill>
                <a:cs typeface="Gotham"/>
              </a:rPr>
              <a:t>Introducción</a:t>
            </a:r>
          </a:p>
          <a:p>
            <a:pPr>
              <a:lnSpc>
                <a:spcPct val="90000"/>
              </a:lnSpc>
            </a:pPr>
            <a:r>
              <a:rPr lang="es-ES_tradnl" sz="3200" b="1" dirty="0" smtClean="0">
                <a:solidFill>
                  <a:schemeClr val="bg1"/>
                </a:solidFill>
                <a:cs typeface="Gotham"/>
              </a:rPr>
              <a:t>           </a:t>
            </a:r>
            <a:r>
              <a:rPr lang="es-ES_tradnl" sz="3200" b="1" dirty="0" err="1" smtClean="0">
                <a:solidFill>
                  <a:schemeClr val="bg1"/>
                </a:solidFill>
                <a:cs typeface="Gotham"/>
              </a:rPr>
              <a:t>Coanalgésicos</a:t>
            </a:r>
            <a:r>
              <a:rPr lang="es-ES_tradnl" sz="3200" b="1" dirty="0" smtClean="0">
                <a:solidFill>
                  <a:schemeClr val="bg1"/>
                </a:solidFill>
                <a:cs typeface="Gotham"/>
              </a:rPr>
              <a:t> y coadyuvantes según la</a:t>
            </a:r>
          </a:p>
          <a:p>
            <a:pPr>
              <a:lnSpc>
                <a:spcPct val="90000"/>
              </a:lnSpc>
            </a:pPr>
            <a:r>
              <a:rPr lang="es-ES_tradnl" sz="3200" b="1" dirty="0" smtClean="0">
                <a:solidFill>
                  <a:schemeClr val="bg1"/>
                </a:solidFill>
                <a:cs typeface="Gotham"/>
              </a:rPr>
              <a:t>           etiología del DN</a:t>
            </a:r>
          </a:p>
          <a:p>
            <a:pPr>
              <a:lnSpc>
                <a:spcPct val="90000"/>
              </a:lnSpc>
            </a:pPr>
            <a:r>
              <a:rPr lang="es-ES_tradnl" sz="3200" b="1" dirty="0" smtClean="0">
                <a:solidFill>
                  <a:schemeClr val="bg1"/>
                </a:solidFill>
                <a:cs typeface="Gotham"/>
              </a:rPr>
              <a:t>           DN refractario</a:t>
            </a:r>
          </a:p>
          <a:p>
            <a:pPr algn="ctr"/>
            <a:r>
              <a:rPr lang="es-ES_tradnl" sz="4000" b="1" dirty="0" smtClean="0">
                <a:solidFill>
                  <a:srgbClr val="FCC40D"/>
                </a:solidFill>
                <a:latin typeface="Gotham"/>
                <a:cs typeface="Gotham"/>
              </a:rPr>
              <a:t> </a:t>
            </a:r>
            <a:endParaRPr lang="es-ES_tradnl" sz="4000" dirty="0">
              <a:solidFill>
                <a:srgbClr val="FCC40D"/>
              </a:solidFill>
              <a:latin typeface="Gotham"/>
              <a:cs typeface="Gotham"/>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57495058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9" name="Imagen 8" descr="Franja degradado GADO.jpeg"/>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670560" y="4585860"/>
            <a:ext cx="7782560" cy="534780"/>
          </a:xfrm>
          <a:prstGeom prst="rect">
            <a:avLst/>
          </a:prstGeom>
        </p:spPr>
      </p:pic>
      <p:sp>
        <p:nvSpPr>
          <p:cNvPr id="2" name="Título 1"/>
          <p:cNvSpPr>
            <a:spLocks noGrp="1"/>
          </p:cNvSpPr>
          <p:nvPr>
            <p:ph type="title"/>
          </p:nvPr>
        </p:nvSpPr>
        <p:spPr>
          <a:xfrm>
            <a:off x="0" y="34358"/>
            <a:ext cx="9144000" cy="1018299"/>
          </a:xfrm>
        </p:spPr>
        <p:txBody>
          <a:bodyPr/>
          <a:lstStyle/>
          <a:p>
            <a:pPr>
              <a:lnSpc>
                <a:spcPct val="90000"/>
              </a:lnSpc>
            </a:pPr>
            <a:r>
              <a:rPr lang="es-ES_tradnl" sz="3600" b="1" dirty="0" smtClean="0">
                <a:solidFill>
                  <a:srgbClr val="FCC40D"/>
                </a:solidFill>
                <a:cs typeface="Calibri"/>
              </a:rPr>
              <a:t>TRATAMIENTO DEL DOLOR NEUROPÁTICO </a:t>
            </a:r>
            <a:br>
              <a:rPr lang="es-ES_tradnl" sz="3600" b="1" dirty="0" smtClean="0">
                <a:solidFill>
                  <a:srgbClr val="FCC40D"/>
                </a:solidFill>
                <a:cs typeface="Calibri"/>
              </a:rPr>
            </a:br>
            <a:r>
              <a:rPr lang="es-ES_tradnl" sz="3600" b="1" dirty="0" smtClean="0">
                <a:solidFill>
                  <a:srgbClr val="FCC40D"/>
                </a:solidFill>
                <a:cs typeface="Calibri"/>
              </a:rPr>
              <a:t>Y ASOCIACIONES</a:t>
            </a:r>
            <a:endParaRPr lang="es-ES_tradnl" sz="3600" b="1" dirty="0">
              <a:solidFill>
                <a:srgbClr val="FCC40D"/>
              </a:solidFill>
              <a:cs typeface="Calibri"/>
            </a:endParaRPr>
          </a:p>
        </p:txBody>
      </p:sp>
      <p:sp>
        <p:nvSpPr>
          <p:cNvPr id="3" name="Marcador de contenido 2"/>
          <p:cNvSpPr>
            <a:spLocks noGrp="1"/>
          </p:cNvSpPr>
          <p:nvPr>
            <p:ph idx="1"/>
          </p:nvPr>
        </p:nvSpPr>
        <p:spPr>
          <a:xfrm>
            <a:off x="457200" y="1893823"/>
            <a:ext cx="8229600" cy="2556257"/>
          </a:xfrm>
        </p:spPr>
        <p:txBody>
          <a:bodyPr/>
          <a:lstStyle/>
          <a:p>
            <a:pPr marL="0" indent="0">
              <a:buNone/>
            </a:pPr>
            <a:endParaRPr lang="es-ES_tradnl" sz="800" dirty="0" smtClean="0">
              <a:solidFill>
                <a:schemeClr val="tx1">
                  <a:lumMod val="50000"/>
                  <a:lumOff val="50000"/>
                </a:schemeClr>
              </a:solidFill>
              <a:cs typeface="Gotham Book"/>
            </a:endParaRPr>
          </a:p>
          <a:p>
            <a:pPr marL="0" indent="0">
              <a:buNone/>
            </a:pPr>
            <a:r>
              <a:rPr lang="es-ES_tradnl" sz="1600" b="1" dirty="0" smtClean="0">
                <a:solidFill>
                  <a:srgbClr val="64075D"/>
                </a:solidFill>
                <a:cs typeface="Gotham Book"/>
              </a:rPr>
              <a:t>La clave </a:t>
            </a:r>
            <a:r>
              <a:rPr lang="es-ES_tradnl" sz="1600" b="1" dirty="0">
                <a:solidFill>
                  <a:srgbClr val="64075D"/>
                </a:solidFill>
                <a:cs typeface="Gotham Book"/>
              </a:rPr>
              <a:t>para el manejo del DN en el paciente </a:t>
            </a:r>
            <a:r>
              <a:rPr lang="es-ES_tradnl" sz="1600" b="1" dirty="0" err="1">
                <a:solidFill>
                  <a:srgbClr val="64075D"/>
                </a:solidFill>
                <a:cs typeface="Gotham Book"/>
              </a:rPr>
              <a:t>oncológico</a:t>
            </a:r>
            <a:r>
              <a:rPr lang="es-ES_tradnl" sz="1600" b="1" dirty="0">
                <a:solidFill>
                  <a:srgbClr val="64075D"/>
                </a:solidFill>
                <a:cs typeface="Gotham Book"/>
              </a:rPr>
              <a:t> es determinar la </a:t>
            </a:r>
            <a:r>
              <a:rPr lang="es-ES_tradnl" sz="1600" b="1" dirty="0" err="1">
                <a:solidFill>
                  <a:srgbClr val="64075D"/>
                </a:solidFill>
                <a:cs typeface="Gotham Book"/>
              </a:rPr>
              <a:t>etiología</a:t>
            </a:r>
            <a:r>
              <a:rPr lang="es-ES_tradnl" sz="1600" b="1" dirty="0">
                <a:solidFill>
                  <a:srgbClr val="64075D"/>
                </a:solidFill>
                <a:cs typeface="Gotham Book"/>
              </a:rPr>
              <a:t> del mismo. </a:t>
            </a:r>
            <a:endParaRPr lang="es-ES_tradnl" sz="1600" b="1" dirty="0" smtClean="0">
              <a:solidFill>
                <a:srgbClr val="64075D"/>
              </a:solidFill>
              <a:cs typeface="Gotham Book"/>
            </a:endParaRPr>
          </a:p>
          <a:p>
            <a:pPr marL="0" indent="0">
              <a:buNone/>
            </a:pPr>
            <a:endParaRPr lang="es-ES_tradnl" sz="800" dirty="0" smtClean="0">
              <a:solidFill>
                <a:schemeClr val="bg1">
                  <a:lumMod val="50000"/>
                </a:schemeClr>
              </a:solidFill>
              <a:cs typeface="Gotham Book"/>
            </a:endParaRPr>
          </a:p>
          <a:p>
            <a:pPr marL="0" indent="0">
              <a:buNone/>
            </a:pPr>
            <a:r>
              <a:rPr lang="es-ES_tradnl" sz="1600" dirty="0" smtClean="0">
                <a:solidFill>
                  <a:schemeClr val="bg1">
                    <a:lumMod val="50000"/>
                  </a:schemeClr>
                </a:solidFill>
                <a:cs typeface="Gotham Book"/>
              </a:rPr>
              <a:t>El </a:t>
            </a:r>
            <a:r>
              <a:rPr lang="es-ES_tradnl" sz="1600" dirty="0">
                <a:solidFill>
                  <a:schemeClr val="bg1">
                    <a:lumMod val="50000"/>
                  </a:schemeClr>
                </a:solidFill>
                <a:cs typeface="Gotham Book"/>
              </a:rPr>
              <a:t>DN puede estar relacionado </a:t>
            </a:r>
            <a:r>
              <a:rPr lang="es-ES_tradnl" sz="1600" dirty="0" smtClean="0">
                <a:solidFill>
                  <a:schemeClr val="bg1">
                    <a:lumMod val="50000"/>
                  </a:schemeClr>
                </a:solidFill>
                <a:cs typeface="Gotham Book"/>
              </a:rPr>
              <a:t>con:</a:t>
            </a:r>
          </a:p>
          <a:p>
            <a:pPr marL="0" indent="0">
              <a:buNone/>
            </a:pPr>
            <a:endParaRPr lang="es-ES_tradnl" sz="800" dirty="0">
              <a:solidFill>
                <a:schemeClr val="bg1">
                  <a:lumMod val="50000"/>
                </a:schemeClr>
              </a:solidFill>
              <a:cs typeface="Gotham Book"/>
            </a:endParaRPr>
          </a:p>
          <a:p>
            <a:pPr>
              <a:buBlip>
                <a:blip r:embed="rId4"/>
              </a:buBlip>
            </a:pPr>
            <a:r>
              <a:rPr lang="es-ES_tradnl" sz="1600" dirty="0">
                <a:solidFill>
                  <a:schemeClr val="bg1">
                    <a:lumMod val="50000"/>
                  </a:schemeClr>
                </a:solidFill>
                <a:cs typeface="Gotham Book"/>
              </a:rPr>
              <a:t>El </a:t>
            </a:r>
            <a:r>
              <a:rPr lang="es-ES_tradnl" sz="1600" dirty="0" smtClean="0">
                <a:solidFill>
                  <a:schemeClr val="bg1">
                    <a:lumMod val="50000"/>
                  </a:schemeClr>
                </a:solidFill>
                <a:cs typeface="Gotham Book"/>
              </a:rPr>
              <a:t>tumor </a:t>
            </a:r>
          </a:p>
          <a:p>
            <a:pPr>
              <a:buBlip>
                <a:blip r:embed="rId4"/>
              </a:buBlip>
            </a:pPr>
            <a:r>
              <a:rPr lang="es-ES_tradnl" sz="1600" dirty="0" smtClean="0">
                <a:solidFill>
                  <a:schemeClr val="bg1">
                    <a:lumMod val="50000"/>
                  </a:schemeClr>
                </a:solidFill>
                <a:cs typeface="Gotham Book"/>
              </a:rPr>
              <a:t>El </a:t>
            </a:r>
            <a:r>
              <a:rPr lang="es-ES_tradnl" sz="1600" dirty="0">
                <a:solidFill>
                  <a:schemeClr val="bg1">
                    <a:lumMod val="50000"/>
                  </a:schemeClr>
                </a:solidFill>
                <a:cs typeface="Gotham Book"/>
              </a:rPr>
              <a:t>tratamiento,</a:t>
            </a:r>
            <a:endParaRPr lang="es-ES_tradnl" sz="1600" dirty="0" smtClean="0">
              <a:solidFill>
                <a:schemeClr val="bg1">
                  <a:lumMod val="50000"/>
                </a:schemeClr>
              </a:solidFill>
              <a:cs typeface="Gotham Book"/>
            </a:endParaRPr>
          </a:p>
          <a:p>
            <a:pPr>
              <a:buBlip>
                <a:blip r:embed="rId4"/>
              </a:buBlip>
            </a:pPr>
            <a:r>
              <a:rPr lang="es-ES_tradnl" sz="1600" dirty="0" smtClean="0">
                <a:solidFill>
                  <a:schemeClr val="bg1">
                    <a:lumMod val="50000"/>
                  </a:schemeClr>
                </a:solidFill>
                <a:cs typeface="Gotham Book"/>
              </a:rPr>
              <a:t>Enfermedades </a:t>
            </a:r>
            <a:r>
              <a:rPr lang="es-ES_tradnl" sz="1600" dirty="0" err="1">
                <a:solidFill>
                  <a:schemeClr val="bg1">
                    <a:lumMod val="50000"/>
                  </a:schemeClr>
                </a:solidFill>
                <a:cs typeface="Gotham Book"/>
              </a:rPr>
              <a:t>comórbidas</a:t>
            </a:r>
            <a:r>
              <a:rPr lang="es-ES_tradnl" sz="1600" dirty="0">
                <a:solidFill>
                  <a:schemeClr val="bg1">
                    <a:lumMod val="50000"/>
                  </a:schemeClr>
                </a:solidFill>
                <a:cs typeface="Gotham Book"/>
              </a:rPr>
              <a:t>, como la </a:t>
            </a:r>
            <a:r>
              <a:rPr lang="es-ES_tradnl" sz="1600" dirty="0" err="1">
                <a:solidFill>
                  <a:schemeClr val="bg1">
                    <a:lumMod val="50000"/>
                  </a:schemeClr>
                </a:solidFill>
                <a:cs typeface="Gotham Book"/>
              </a:rPr>
              <a:t>neuropatía</a:t>
            </a:r>
            <a:r>
              <a:rPr lang="es-ES_tradnl" sz="1600" dirty="0">
                <a:solidFill>
                  <a:schemeClr val="bg1">
                    <a:lumMod val="50000"/>
                  </a:schemeClr>
                </a:solidFill>
                <a:cs typeface="Gotham Book"/>
              </a:rPr>
              <a:t> </a:t>
            </a:r>
            <a:r>
              <a:rPr lang="es-ES_tradnl" sz="1600" dirty="0" err="1">
                <a:solidFill>
                  <a:schemeClr val="bg1">
                    <a:lumMod val="50000"/>
                  </a:schemeClr>
                </a:solidFill>
                <a:cs typeface="Gotham Book"/>
              </a:rPr>
              <a:t>diabética</a:t>
            </a:r>
            <a:r>
              <a:rPr lang="es-ES_tradnl" sz="1600" dirty="0">
                <a:solidFill>
                  <a:schemeClr val="bg1">
                    <a:lumMod val="50000"/>
                  </a:schemeClr>
                </a:solidFill>
                <a:cs typeface="Gotham Book"/>
              </a:rPr>
              <a:t>. </a:t>
            </a:r>
          </a:p>
        </p:txBody>
      </p:sp>
      <p:sp>
        <p:nvSpPr>
          <p:cNvPr id="4" name="Rectángulo 3"/>
          <p:cNvSpPr/>
          <p:nvPr/>
        </p:nvSpPr>
        <p:spPr>
          <a:xfrm>
            <a:off x="450636" y="1308947"/>
            <a:ext cx="2553821" cy="523220"/>
          </a:xfrm>
          <a:prstGeom prst="rect">
            <a:avLst/>
          </a:prstGeom>
        </p:spPr>
        <p:txBody>
          <a:bodyPr wrap="square">
            <a:spAutoFit/>
          </a:bodyPr>
          <a:lstStyle/>
          <a:p>
            <a:r>
              <a:rPr lang="es-ES_tradnl" sz="2800" b="1" dirty="0">
                <a:solidFill>
                  <a:srgbClr val="FCC40D"/>
                </a:solidFill>
                <a:cs typeface="Calibri"/>
              </a:rPr>
              <a:t>INTRODUCCIÓN </a:t>
            </a:r>
          </a:p>
        </p:txBody>
      </p:sp>
      <p:sp>
        <p:nvSpPr>
          <p:cNvPr id="8" name="Rectángulo 7"/>
          <p:cNvSpPr/>
          <p:nvPr/>
        </p:nvSpPr>
        <p:spPr>
          <a:xfrm>
            <a:off x="985652" y="4616340"/>
            <a:ext cx="6863937" cy="400110"/>
          </a:xfrm>
          <a:prstGeom prst="rect">
            <a:avLst/>
          </a:prstGeom>
        </p:spPr>
        <p:txBody>
          <a:bodyPr wrap="square">
            <a:spAutoFit/>
          </a:bodyPr>
          <a:lstStyle/>
          <a:p>
            <a:r>
              <a:rPr lang="es-ES_tradnl" sz="2000" b="1" dirty="0">
                <a:solidFill>
                  <a:schemeClr val="bg1"/>
                </a:solidFill>
              </a:rPr>
              <a:t>“Existen pocas evidencias en el tratamiento del DN </a:t>
            </a:r>
            <a:r>
              <a:rPr lang="es-ES_tradnl" sz="2000" b="1" dirty="0" smtClean="0">
                <a:solidFill>
                  <a:schemeClr val="bg1"/>
                </a:solidFill>
              </a:rPr>
              <a:t>oncológico”</a:t>
            </a:r>
            <a:endParaRPr lang="es-ES_tradnl" sz="2000" b="1" dirty="0">
              <a:solidFill>
                <a:schemeClr val="bg1"/>
              </a:solidFill>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98455439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ángulo redondeado 4"/>
          <p:cNvSpPr/>
          <p:nvPr/>
        </p:nvSpPr>
        <p:spPr>
          <a:xfrm>
            <a:off x="1648419" y="1648218"/>
            <a:ext cx="5391143" cy="4539518"/>
          </a:xfrm>
          <a:prstGeom prst="roundRect">
            <a:avLst/>
          </a:prstGeom>
          <a:solidFill>
            <a:srgbClr val="F2EA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11" name="CuadroTexto 10"/>
          <p:cNvSpPr txBox="1"/>
          <p:nvPr/>
        </p:nvSpPr>
        <p:spPr>
          <a:xfrm>
            <a:off x="2256312" y="1715721"/>
            <a:ext cx="3895106" cy="276999"/>
          </a:xfrm>
          <a:prstGeom prst="rect">
            <a:avLst/>
          </a:prstGeom>
          <a:solidFill>
            <a:srgbClr val="F2EAF5"/>
          </a:solidFill>
        </p:spPr>
        <p:txBody>
          <a:bodyPr wrap="square" rtlCol="0">
            <a:spAutoFit/>
          </a:bodyPr>
          <a:lstStyle/>
          <a:p>
            <a:r>
              <a:rPr lang="es-ES_tradnl" sz="1200" dirty="0" smtClean="0">
                <a:solidFill>
                  <a:schemeClr val="bg1">
                    <a:lumMod val="50000"/>
                  </a:schemeClr>
                </a:solidFill>
                <a:cs typeface="Gotham Book"/>
              </a:rPr>
              <a:t>DN</a:t>
            </a:r>
            <a:r>
              <a:rPr lang="es-ES_tradnl" sz="1200" dirty="0">
                <a:solidFill>
                  <a:schemeClr val="bg1">
                    <a:lumMod val="50000"/>
                  </a:schemeClr>
                </a:solidFill>
                <a:cs typeface="Gotham Book"/>
              </a:rPr>
              <a:t>: Algoritmo de tratamiento </a:t>
            </a:r>
            <a:r>
              <a:rPr lang="es-ES_tradnl" sz="1200" dirty="0" err="1">
                <a:solidFill>
                  <a:schemeClr val="bg1">
                    <a:lumMod val="50000"/>
                  </a:schemeClr>
                </a:solidFill>
                <a:cs typeface="Gotham Book"/>
              </a:rPr>
              <a:t>según</a:t>
            </a:r>
            <a:r>
              <a:rPr lang="es-ES_tradnl" sz="1200" dirty="0">
                <a:solidFill>
                  <a:schemeClr val="bg1">
                    <a:lumMod val="50000"/>
                  </a:schemeClr>
                </a:solidFill>
                <a:cs typeface="Gotham Book"/>
              </a:rPr>
              <a:t> la </a:t>
            </a:r>
            <a:r>
              <a:rPr lang="es-ES_tradnl" sz="1200" dirty="0" smtClean="0">
                <a:solidFill>
                  <a:schemeClr val="bg1">
                    <a:lumMod val="50000"/>
                  </a:schemeClr>
                </a:solidFill>
                <a:cs typeface="Gotham Book"/>
              </a:rPr>
              <a:t>causa </a:t>
            </a:r>
            <a:endParaRPr lang="es-ES_tradnl" sz="1200" dirty="0">
              <a:solidFill>
                <a:schemeClr val="bg1">
                  <a:lumMod val="50000"/>
                </a:schemeClr>
              </a:solidFill>
              <a:cs typeface="Gotham Book"/>
            </a:endParaRPr>
          </a:p>
        </p:txBody>
      </p:sp>
      <p:pic>
        <p:nvPicPr>
          <p:cNvPr id="10" name="Imagen 9"/>
          <p:cNvPicPr>
            <a:picLocks noChangeAspect="1"/>
          </p:cNvPicPr>
          <p:nvPr/>
        </p:nvPicPr>
        <p:blipFill rotWithShape="1">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l="3164" t="5609" r="3987" b="15398"/>
          <a:stretch/>
        </p:blipFill>
        <p:spPr>
          <a:xfrm>
            <a:off x="1992796" y="1999429"/>
            <a:ext cx="4689809" cy="4013860"/>
          </a:xfrm>
          <a:prstGeom prst="rect">
            <a:avLst/>
          </a:prstGeom>
        </p:spPr>
      </p:pic>
      <p:sp>
        <p:nvSpPr>
          <p:cNvPr id="7" name="Rectángulo 6"/>
          <p:cNvSpPr/>
          <p:nvPr/>
        </p:nvSpPr>
        <p:spPr>
          <a:xfrm>
            <a:off x="7039563" y="4643616"/>
            <a:ext cx="2104438" cy="1384995"/>
          </a:xfrm>
          <a:prstGeom prst="rect">
            <a:avLst/>
          </a:prstGeom>
        </p:spPr>
        <p:txBody>
          <a:bodyPr wrap="square">
            <a:spAutoFit/>
          </a:bodyPr>
          <a:lstStyle/>
          <a:p>
            <a:r>
              <a:rPr lang="es-ES_tradnl" sz="1200" b="1" dirty="0">
                <a:solidFill>
                  <a:srgbClr val="A51166"/>
                </a:solidFill>
                <a:latin typeface="+mj-lt"/>
              </a:rPr>
              <a:t>DN: </a:t>
            </a:r>
            <a:r>
              <a:rPr lang="es-ES_tradnl" sz="1200" dirty="0">
                <a:solidFill>
                  <a:srgbClr val="A51166"/>
                </a:solidFill>
                <a:latin typeface="+mj-lt"/>
              </a:rPr>
              <a:t>Dolor </a:t>
            </a:r>
            <a:r>
              <a:rPr lang="es-ES_tradnl" sz="1200" dirty="0" err="1" smtClean="0">
                <a:solidFill>
                  <a:srgbClr val="A51166"/>
                </a:solidFill>
                <a:latin typeface="+mj-lt"/>
              </a:rPr>
              <a:t>neuropático</a:t>
            </a:r>
            <a:r>
              <a:rPr lang="es-ES_tradnl" sz="1200" b="1" dirty="0" smtClean="0">
                <a:solidFill>
                  <a:srgbClr val="A51166"/>
                </a:solidFill>
                <a:latin typeface="+mj-lt"/>
              </a:rPr>
              <a:t>; </a:t>
            </a:r>
          </a:p>
          <a:p>
            <a:r>
              <a:rPr lang="es-ES_tradnl" sz="1200" b="1" dirty="0" smtClean="0">
                <a:solidFill>
                  <a:srgbClr val="A51166"/>
                </a:solidFill>
                <a:latin typeface="+mj-lt"/>
              </a:rPr>
              <a:t>RT</a:t>
            </a:r>
            <a:r>
              <a:rPr lang="es-ES_tradnl" sz="1200" b="1" dirty="0">
                <a:solidFill>
                  <a:srgbClr val="A51166"/>
                </a:solidFill>
                <a:latin typeface="+mj-lt"/>
              </a:rPr>
              <a:t>: </a:t>
            </a:r>
            <a:r>
              <a:rPr lang="es-ES_tradnl" sz="1200" dirty="0">
                <a:solidFill>
                  <a:srgbClr val="A51166"/>
                </a:solidFill>
                <a:latin typeface="+mj-lt"/>
              </a:rPr>
              <a:t>Radioterapia; </a:t>
            </a:r>
            <a:endParaRPr lang="es-ES_tradnl" sz="1200" dirty="0" smtClean="0">
              <a:solidFill>
                <a:srgbClr val="A51166"/>
              </a:solidFill>
              <a:latin typeface="+mj-lt"/>
            </a:endParaRPr>
          </a:p>
          <a:p>
            <a:r>
              <a:rPr lang="es-ES_tradnl" sz="1200" b="1" dirty="0" smtClean="0">
                <a:solidFill>
                  <a:srgbClr val="A51166"/>
                </a:solidFill>
                <a:latin typeface="+mj-lt"/>
              </a:rPr>
              <a:t>NIQT</a:t>
            </a:r>
            <a:r>
              <a:rPr lang="es-ES_tradnl" sz="1200" b="1" dirty="0">
                <a:solidFill>
                  <a:srgbClr val="A51166"/>
                </a:solidFill>
                <a:latin typeface="+mj-lt"/>
              </a:rPr>
              <a:t>: </a:t>
            </a:r>
            <a:r>
              <a:rPr lang="es-ES_tradnl" sz="1200" dirty="0">
                <a:solidFill>
                  <a:srgbClr val="A51166"/>
                </a:solidFill>
                <a:latin typeface="+mj-lt"/>
              </a:rPr>
              <a:t>Neuropatía periférica </a:t>
            </a:r>
            <a:r>
              <a:rPr lang="es-ES_tradnl" sz="1200" dirty="0" smtClean="0">
                <a:solidFill>
                  <a:srgbClr val="A51166"/>
                </a:solidFill>
                <a:latin typeface="+mj-lt"/>
              </a:rPr>
              <a:t>inducida por </a:t>
            </a:r>
            <a:r>
              <a:rPr lang="es-ES_tradnl" sz="1200" dirty="0">
                <a:solidFill>
                  <a:srgbClr val="A51166"/>
                </a:solidFill>
                <a:latin typeface="+mj-lt"/>
              </a:rPr>
              <a:t>quimioterapia; </a:t>
            </a:r>
            <a:r>
              <a:rPr lang="es-ES_tradnl" sz="1200" b="1" dirty="0">
                <a:solidFill>
                  <a:srgbClr val="A51166"/>
                </a:solidFill>
                <a:latin typeface="+mj-lt"/>
              </a:rPr>
              <a:t>GBP: </a:t>
            </a:r>
            <a:r>
              <a:rPr lang="es-ES_tradnl" sz="1200" dirty="0" err="1">
                <a:solidFill>
                  <a:srgbClr val="A51166"/>
                </a:solidFill>
                <a:latin typeface="+mj-lt"/>
              </a:rPr>
              <a:t>Gabapentina</a:t>
            </a:r>
            <a:r>
              <a:rPr lang="es-ES_tradnl" sz="1200" dirty="0">
                <a:solidFill>
                  <a:srgbClr val="A51166"/>
                </a:solidFill>
                <a:latin typeface="+mj-lt"/>
              </a:rPr>
              <a:t>; </a:t>
            </a:r>
            <a:endParaRPr lang="es-ES_tradnl" sz="1200" dirty="0" smtClean="0">
              <a:solidFill>
                <a:srgbClr val="A51166"/>
              </a:solidFill>
              <a:latin typeface="+mj-lt"/>
            </a:endParaRPr>
          </a:p>
          <a:p>
            <a:r>
              <a:rPr lang="es-ES_tradnl" sz="1200" b="1" dirty="0" smtClean="0">
                <a:solidFill>
                  <a:srgbClr val="A51166"/>
                </a:solidFill>
                <a:latin typeface="+mj-lt"/>
              </a:rPr>
              <a:t>PGB</a:t>
            </a:r>
            <a:r>
              <a:rPr lang="es-ES_tradnl" sz="1200" b="1" dirty="0">
                <a:solidFill>
                  <a:srgbClr val="A51166"/>
                </a:solidFill>
                <a:latin typeface="+mj-lt"/>
              </a:rPr>
              <a:t>: </a:t>
            </a:r>
            <a:r>
              <a:rPr lang="es-ES_tradnl" sz="1200" dirty="0" err="1">
                <a:solidFill>
                  <a:srgbClr val="A51166"/>
                </a:solidFill>
                <a:latin typeface="+mj-lt"/>
              </a:rPr>
              <a:t>Pregabalina</a:t>
            </a:r>
            <a:r>
              <a:rPr lang="es-ES_tradnl" sz="1200" dirty="0">
                <a:solidFill>
                  <a:srgbClr val="A51166"/>
                </a:solidFill>
                <a:latin typeface="+mj-lt"/>
              </a:rPr>
              <a:t>; </a:t>
            </a:r>
            <a:endParaRPr lang="es-ES_tradnl" sz="1200" dirty="0" smtClean="0">
              <a:solidFill>
                <a:srgbClr val="A51166"/>
              </a:solidFill>
              <a:latin typeface="+mj-lt"/>
            </a:endParaRPr>
          </a:p>
          <a:p>
            <a:r>
              <a:rPr lang="es-ES_tradnl" sz="1200" b="1" dirty="0" smtClean="0">
                <a:solidFill>
                  <a:srgbClr val="A51166"/>
                </a:solidFill>
                <a:latin typeface="+mj-lt"/>
              </a:rPr>
              <a:t>ADT</a:t>
            </a:r>
            <a:r>
              <a:rPr lang="es-ES_tradnl" sz="1200" b="1" dirty="0">
                <a:solidFill>
                  <a:srgbClr val="A51166"/>
                </a:solidFill>
                <a:latin typeface="+mj-lt"/>
              </a:rPr>
              <a:t>: </a:t>
            </a:r>
            <a:r>
              <a:rPr lang="es-ES_tradnl" sz="1200" dirty="0" smtClean="0">
                <a:solidFill>
                  <a:srgbClr val="A51166"/>
                </a:solidFill>
                <a:latin typeface="+mj-lt"/>
              </a:rPr>
              <a:t>Antidepresivos tricíclicos</a:t>
            </a:r>
            <a:endParaRPr lang="es-ES_tradnl" sz="1200" dirty="0">
              <a:latin typeface="+mj-lt"/>
            </a:endParaRPr>
          </a:p>
        </p:txBody>
      </p:sp>
      <p:sp>
        <p:nvSpPr>
          <p:cNvPr id="9" name="Título 1"/>
          <p:cNvSpPr>
            <a:spLocks noGrp="1"/>
          </p:cNvSpPr>
          <p:nvPr>
            <p:ph type="title"/>
          </p:nvPr>
        </p:nvSpPr>
        <p:spPr>
          <a:xfrm>
            <a:off x="0" y="34358"/>
            <a:ext cx="9144000" cy="1018299"/>
          </a:xfrm>
        </p:spPr>
        <p:txBody>
          <a:bodyPr/>
          <a:lstStyle/>
          <a:p>
            <a:pPr>
              <a:lnSpc>
                <a:spcPct val="90000"/>
              </a:lnSpc>
            </a:pPr>
            <a:r>
              <a:rPr lang="es-ES_tradnl" sz="3600" b="1" dirty="0" smtClean="0">
                <a:solidFill>
                  <a:srgbClr val="FCC40D"/>
                </a:solidFill>
                <a:cs typeface="Calibri"/>
              </a:rPr>
              <a:t>TRATAMIENTO DEL DOLOR NEUROPÁTICO </a:t>
            </a:r>
            <a:br>
              <a:rPr lang="es-ES_tradnl" sz="3600" b="1" dirty="0" smtClean="0">
                <a:solidFill>
                  <a:srgbClr val="FCC40D"/>
                </a:solidFill>
                <a:cs typeface="Calibri"/>
              </a:rPr>
            </a:br>
            <a:r>
              <a:rPr lang="es-ES_tradnl" sz="3600" b="1" dirty="0" smtClean="0">
                <a:solidFill>
                  <a:srgbClr val="FCC40D"/>
                </a:solidFill>
                <a:cs typeface="Calibri"/>
              </a:rPr>
              <a:t>Y ASOCIACIONES</a:t>
            </a:r>
            <a:endParaRPr lang="es-ES_tradnl" sz="3600" b="1" dirty="0">
              <a:solidFill>
                <a:srgbClr val="FCC40D"/>
              </a:solidFill>
              <a:cs typeface="Calibri"/>
            </a:endParaRPr>
          </a:p>
        </p:txBody>
      </p:sp>
      <p:sp>
        <p:nvSpPr>
          <p:cNvPr id="12" name="Rectángulo 11"/>
          <p:cNvSpPr/>
          <p:nvPr/>
        </p:nvSpPr>
        <p:spPr>
          <a:xfrm>
            <a:off x="450636" y="1146827"/>
            <a:ext cx="5886322" cy="523220"/>
          </a:xfrm>
          <a:prstGeom prst="rect">
            <a:avLst/>
          </a:prstGeom>
        </p:spPr>
        <p:txBody>
          <a:bodyPr wrap="square">
            <a:spAutoFit/>
          </a:bodyPr>
          <a:lstStyle/>
          <a:p>
            <a:r>
              <a:rPr lang="es-ES_tradnl" sz="2800" b="1" dirty="0">
                <a:solidFill>
                  <a:srgbClr val="FCC40D"/>
                </a:solidFill>
                <a:cs typeface="Calibri"/>
              </a:rPr>
              <a:t>COANALGÉSICOS Y COADYUVANTES </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65317371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3" name="Imagen 12" descr="Franja degradado GADO.jpeg"/>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961901" y="3880457"/>
            <a:ext cx="7105139" cy="900431"/>
          </a:xfrm>
          <a:prstGeom prst="rect">
            <a:avLst/>
          </a:prstGeom>
        </p:spPr>
      </p:pic>
      <p:sp>
        <p:nvSpPr>
          <p:cNvPr id="7" name="Marcador de contenido 2"/>
          <p:cNvSpPr>
            <a:spLocks noGrp="1"/>
          </p:cNvSpPr>
          <p:nvPr>
            <p:ph idx="1"/>
          </p:nvPr>
        </p:nvSpPr>
        <p:spPr>
          <a:xfrm>
            <a:off x="450636" y="1822572"/>
            <a:ext cx="8229600" cy="4305001"/>
          </a:xfrm>
        </p:spPr>
        <p:txBody>
          <a:bodyPr/>
          <a:lstStyle/>
          <a:p>
            <a:pPr lvl="0">
              <a:buBlip>
                <a:blip r:embed="rId4"/>
              </a:buBlip>
            </a:pPr>
            <a:r>
              <a:rPr lang="es-ES_tradnl" sz="1600" dirty="0" err="1" smtClean="0">
                <a:solidFill>
                  <a:schemeClr val="bg1">
                    <a:lumMod val="50000"/>
                  </a:schemeClr>
                </a:solidFill>
                <a:cs typeface="Calibri"/>
              </a:rPr>
              <a:t>Fisiopatología</a:t>
            </a:r>
            <a:r>
              <a:rPr lang="es-ES_tradnl" sz="1600" dirty="0" smtClean="0">
                <a:solidFill>
                  <a:schemeClr val="bg1">
                    <a:lumMod val="50000"/>
                  </a:schemeClr>
                </a:solidFill>
                <a:cs typeface="Calibri"/>
              </a:rPr>
              <a:t> mixta, enfocar </a:t>
            </a:r>
            <a:r>
              <a:rPr lang="es-ES_tradnl" sz="1600" dirty="0">
                <a:solidFill>
                  <a:schemeClr val="bg1">
                    <a:lumMod val="50000"/>
                  </a:schemeClr>
                </a:solidFill>
                <a:cs typeface="Calibri"/>
              </a:rPr>
              <a:t>el tratamiento hacia la </a:t>
            </a:r>
            <a:r>
              <a:rPr lang="es-ES_tradnl" sz="1600" dirty="0" err="1">
                <a:solidFill>
                  <a:schemeClr val="bg1">
                    <a:lumMod val="50000"/>
                  </a:schemeClr>
                </a:solidFill>
                <a:cs typeface="Calibri"/>
              </a:rPr>
              <a:t>disminución</a:t>
            </a:r>
            <a:r>
              <a:rPr lang="es-ES_tradnl" sz="1600" dirty="0">
                <a:solidFill>
                  <a:schemeClr val="bg1">
                    <a:lumMod val="50000"/>
                  </a:schemeClr>
                </a:solidFill>
                <a:cs typeface="Calibri"/>
              </a:rPr>
              <a:t> del tumor </a:t>
            </a:r>
            <a:r>
              <a:rPr lang="es-ES_tradnl" sz="1600" dirty="0" smtClean="0">
                <a:solidFill>
                  <a:schemeClr val="bg1">
                    <a:lumMod val="50000"/>
                  </a:schemeClr>
                </a:solidFill>
                <a:cs typeface="Calibri"/>
              </a:rPr>
              <a:t>(quimioterapia, radioterapia),</a:t>
            </a:r>
          </a:p>
          <a:p>
            <a:pPr lvl="0">
              <a:buBlip>
                <a:blip r:embed="rId4"/>
              </a:buBlip>
            </a:pPr>
            <a:r>
              <a:rPr lang="es-ES_tradnl" sz="1600" dirty="0" smtClean="0">
                <a:solidFill>
                  <a:schemeClr val="bg1">
                    <a:lumMod val="50000"/>
                  </a:schemeClr>
                </a:solidFill>
                <a:cs typeface="Calibri"/>
              </a:rPr>
              <a:t> </a:t>
            </a:r>
            <a:r>
              <a:rPr lang="es-ES_tradnl" sz="1600" dirty="0">
                <a:solidFill>
                  <a:schemeClr val="bg1">
                    <a:lumMod val="50000"/>
                  </a:schemeClr>
                </a:solidFill>
                <a:cs typeface="Calibri"/>
              </a:rPr>
              <a:t>D</a:t>
            </a:r>
            <a:r>
              <a:rPr lang="es-ES_tradnl" sz="1600" dirty="0" smtClean="0">
                <a:solidFill>
                  <a:schemeClr val="bg1">
                    <a:lumMod val="50000"/>
                  </a:schemeClr>
                </a:solidFill>
                <a:cs typeface="Calibri"/>
              </a:rPr>
              <a:t>esde </a:t>
            </a:r>
            <a:r>
              <a:rPr lang="es-ES_tradnl" sz="1600" dirty="0">
                <a:solidFill>
                  <a:schemeClr val="bg1">
                    <a:lumMod val="50000"/>
                  </a:schemeClr>
                </a:solidFill>
                <a:cs typeface="Calibri"/>
              </a:rPr>
              <a:t>el punto de vista </a:t>
            </a:r>
            <a:r>
              <a:rPr lang="es-ES_tradnl" sz="1600" dirty="0" err="1" smtClean="0">
                <a:solidFill>
                  <a:schemeClr val="bg1">
                    <a:lumMod val="50000"/>
                  </a:schemeClr>
                </a:solidFill>
                <a:cs typeface="Calibri"/>
              </a:rPr>
              <a:t>analgésico</a:t>
            </a:r>
            <a:r>
              <a:rPr lang="es-ES_tradnl" sz="1600" dirty="0" smtClean="0">
                <a:solidFill>
                  <a:schemeClr val="bg1">
                    <a:lumMod val="50000"/>
                  </a:schemeClr>
                </a:solidFill>
                <a:cs typeface="Calibri"/>
              </a:rPr>
              <a:t>, terapia </a:t>
            </a:r>
            <a:r>
              <a:rPr lang="es-ES_tradnl" sz="1600" dirty="0">
                <a:solidFill>
                  <a:schemeClr val="bg1">
                    <a:lumMod val="50000"/>
                  </a:schemeClr>
                </a:solidFill>
                <a:cs typeface="Calibri"/>
              </a:rPr>
              <a:t>multimodal, incluyendo como base los </a:t>
            </a:r>
            <a:r>
              <a:rPr lang="es-ES_tradnl" sz="1600" b="1" dirty="0" smtClean="0">
                <a:solidFill>
                  <a:srgbClr val="64075D"/>
                </a:solidFill>
                <a:cs typeface="Calibri"/>
              </a:rPr>
              <a:t>opioides</a:t>
            </a:r>
            <a:r>
              <a:rPr lang="es-ES_tradnl" sz="1600" dirty="0" smtClean="0">
                <a:solidFill>
                  <a:schemeClr val="bg1">
                    <a:lumMod val="50000"/>
                  </a:schemeClr>
                </a:solidFill>
                <a:cs typeface="Calibri"/>
              </a:rPr>
              <a:t>, al ser un </a:t>
            </a:r>
            <a:r>
              <a:rPr lang="es-ES_tradnl" sz="1600" dirty="0">
                <a:solidFill>
                  <a:schemeClr val="bg1">
                    <a:lumMod val="50000"/>
                  </a:schemeClr>
                </a:solidFill>
                <a:cs typeface="Calibri"/>
              </a:rPr>
              <a:t>dolor </a:t>
            </a:r>
            <a:r>
              <a:rPr lang="es-ES_tradnl" sz="1600" dirty="0" smtClean="0">
                <a:solidFill>
                  <a:schemeClr val="bg1">
                    <a:lumMod val="50000"/>
                  </a:schemeClr>
                </a:solidFill>
                <a:cs typeface="Calibri"/>
              </a:rPr>
              <a:t>mixto, pueden </a:t>
            </a:r>
            <a:r>
              <a:rPr lang="es-ES_tradnl" sz="1600" dirty="0">
                <a:solidFill>
                  <a:schemeClr val="bg1">
                    <a:lumMod val="50000"/>
                  </a:schemeClr>
                </a:solidFill>
                <a:cs typeface="Calibri"/>
              </a:rPr>
              <a:t>beneficiarse de </a:t>
            </a:r>
            <a:r>
              <a:rPr lang="es-ES_tradnl" sz="1600" b="1" dirty="0">
                <a:solidFill>
                  <a:srgbClr val="64075D"/>
                </a:solidFill>
                <a:cs typeface="Calibri"/>
              </a:rPr>
              <a:t>corticoides</a:t>
            </a:r>
            <a:r>
              <a:rPr lang="es-ES_tradnl" sz="1600" dirty="0">
                <a:solidFill>
                  <a:schemeClr val="bg1">
                    <a:lumMod val="50000"/>
                  </a:schemeClr>
                </a:solidFill>
                <a:cs typeface="Calibri"/>
              </a:rPr>
              <a:t> o </a:t>
            </a:r>
            <a:r>
              <a:rPr lang="es-ES_tradnl" sz="1600" b="1" dirty="0">
                <a:solidFill>
                  <a:srgbClr val="64075D"/>
                </a:solidFill>
                <a:cs typeface="Calibri"/>
              </a:rPr>
              <a:t>antiinflamatorios</a:t>
            </a:r>
            <a:r>
              <a:rPr lang="es-ES_tradnl" sz="1600" dirty="0">
                <a:solidFill>
                  <a:schemeClr val="bg1">
                    <a:lumMod val="50000"/>
                  </a:schemeClr>
                </a:solidFill>
                <a:cs typeface="Calibri"/>
              </a:rPr>
              <a:t> si existe un componente inflamatorio y de </a:t>
            </a:r>
            <a:r>
              <a:rPr lang="es-ES_tradnl" sz="1600" dirty="0" err="1">
                <a:solidFill>
                  <a:schemeClr val="bg1">
                    <a:lumMod val="50000"/>
                  </a:schemeClr>
                </a:solidFill>
                <a:cs typeface="Calibri"/>
              </a:rPr>
              <a:t>fármacos</a:t>
            </a:r>
            <a:r>
              <a:rPr lang="es-ES_tradnl" sz="1600" dirty="0">
                <a:solidFill>
                  <a:schemeClr val="bg1">
                    <a:lumMod val="50000"/>
                  </a:schemeClr>
                </a:solidFill>
                <a:cs typeface="Calibri"/>
              </a:rPr>
              <a:t> </a:t>
            </a:r>
            <a:r>
              <a:rPr lang="es-ES_tradnl" sz="1600" dirty="0" smtClean="0">
                <a:solidFill>
                  <a:schemeClr val="bg1">
                    <a:lumMod val="50000"/>
                  </a:schemeClr>
                </a:solidFill>
                <a:cs typeface="Calibri"/>
              </a:rPr>
              <a:t>coadyuvantes tipo </a:t>
            </a:r>
            <a:r>
              <a:rPr lang="es-ES_tradnl" sz="1600" b="1" dirty="0">
                <a:solidFill>
                  <a:srgbClr val="64075D"/>
                </a:solidFill>
                <a:cs typeface="Calibri"/>
              </a:rPr>
              <a:t>antidepresivos</a:t>
            </a:r>
            <a:r>
              <a:rPr lang="es-ES_tradnl" sz="1600" dirty="0">
                <a:solidFill>
                  <a:schemeClr val="bg1">
                    <a:lumMod val="50000"/>
                  </a:schemeClr>
                </a:solidFill>
                <a:cs typeface="Calibri"/>
              </a:rPr>
              <a:t> o </a:t>
            </a:r>
            <a:r>
              <a:rPr lang="es-ES_tradnl" sz="1600" b="1" dirty="0">
                <a:solidFill>
                  <a:srgbClr val="64075D"/>
                </a:solidFill>
                <a:cs typeface="Calibri"/>
              </a:rPr>
              <a:t>anticonvulsivantes</a:t>
            </a:r>
            <a:r>
              <a:rPr lang="es-ES_tradnl" sz="1600" dirty="0">
                <a:solidFill>
                  <a:schemeClr val="bg1">
                    <a:lumMod val="50000"/>
                  </a:schemeClr>
                </a:solidFill>
                <a:cs typeface="Calibri"/>
              </a:rPr>
              <a:t> </a:t>
            </a:r>
            <a:r>
              <a:rPr lang="es-ES_tradnl" sz="1600" dirty="0" smtClean="0">
                <a:solidFill>
                  <a:schemeClr val="bg1">
                    <a:lumMod val="50000"/>
                  </a:schemeClr>
                </a:solidFill>
                <a:cs typeface="Calibri"/>
              </a:rPr>
              <a:t>también para </a:t>
            </a:r>
            <a:r>
              <a:rPr lang="es-ES_tradnl" sz="1600" dirty="0">
                <a:solidFill>
                  <a:schemeClr val="bg1">
                    <a:lumMod val="50000"/>
                  </a:schemeClr>
                </a:solidFill>
                <a:cs typeface="Calibri"/>
              </a:rPr>
              <a:t>disminuir la dosis de opioides y mejorar la </a:t>
            </a:r>
            <a:r>
              <a:rPr lang="es-ES_tradnl" sz="1600" dirty="0" smtClean="0">
                <a:solidFill>
                  <a:schemeClr val="bg1">
                    <a:lumMod val="50000"/>
                  </a:schemeClr>
                </a:solidFill>
                <a:cs typeface="Calibri"/>
              </a:rPr>
              <a:t>eficacia.</a:t>
            </a:r>
            <a:endParaRPr lang="es-ES_tradnl" sz="1600" dirty="0">
              <a:solidFill>
                <a:schemeClr val="bg1">
                  <a:lumMod val="50000"/>
                </a:schemeClr>
              </a:solidFill>
              <a:cs typeface="Calibri"/>
            </a:endParaRPr>
          </a:p>
          <a:p>
            <a:pPr marL="0" indent="0">
              <a:buNone/>
            </a:pPr>
            <a:endParaRPr lang="es-ES_tradnl" sz="800" dirty="0" smtClean="0">
              <a:solidFill>
                <a:schemeClr val="tx1">
                  <a:lumMod val="50000"/>
                  <a:lumOff val="50000"/>
                </a:schemeClr>
              </a:solidFill>
              <a:cs typeface="Gotham Book"/>
            </a:endParaRPr>
          </a:p>
          <a:p>
            <a:pPr>
              <a:buFont typeface="Wingdings" charset="2"/>
              <a:buChar char="v"/>
            </a:pPr>
            <a:endParaRPr lang="es-ES_tradnl" sz="1600" dirty="0" smtClean="0">
              <a:solidFill>
                <a:schemeClr val="bg1">
                  <a:lumMod val="50000"/>
                </a:schemeClr>
              </a:solidFill>
              <a:cs typeface="Gotham Book"/>
            </a:endParaRPr>
          </a:p>
          <a:p>
            <a:pPr marL="0" indent="0">
              <a:buNone/>
            </a:pPr>
            <a:endParaRPr lang="es-ES_tradnl" sz="1600" baseline="30000" dirty="0">
              <a:solidFill>
                <a:prstClr val="white">
                  <a:lumMod val="50000"/>
                </a:prstClr>
              </a:solidFill>
              <a:cs typeface="Gotham Book"/>
            </a:endParaRPr>
          </a:p>
          <a:p>
            <a:pPr marL="0" indent="0">
              <a:buNone/>
            </a:pPr>
            <a:endParaRPr lang="es-ES_tradnl" sz="1600" dirty="0">
              <a:solidFill>
                <a:srgbClr val="7F7F7F"/>
              </a:solidFill>
              <a:cs typeface="Gotham Book"/>
            </a:endParaRPr>
          </a:p>
        </p:txBody>
      </p:sp>
      <p:sp>
        <p:nvSpPr>
          <p:cNvPr id="10" name="Rectángulo 9"/>
          <p:cNvSpPr/>
          <p:nvPr/>
        </p:nvSpPr>
        <p:spPr>
          <a:xfrm>
            <a:off x="450636" y="1308947"/>
            <a:ext cx="6662683" cy="369332"/>
          </a:xfrm>
          <a:prstGeom prst="rect">
            <a:avLst/>
          </a:prstGeom>
        </p:spPr>
        <p:txBody>
          <a:bodyPr wrap="square">
            <a:spAutoFit/>
          </a:bodyPr>
          <a:lstStyle/>
          <a:p>
            <a:r>
              <a:rPr lang="es-ES_tradnl" b="1" dirty="0">
                <a:solidFill>
                  <a:srgbClr val="64075D"/>
                </a:solidFill>
                <a:latin typeface="+mj-lt"/>
              </a:rPr>
              <a:t>DN secundario a crecimiento tumoral </a:t>
            </a:r>
          </a:p>
        </p:txBody>
      </p:sp>
      <p:sp>
        <p:nvSpPr>
          <p:cNvPr id="12" name="Rectángulo 11"/>
          <p:cNvSpPr/>
          <p:nvPr/>
        </p:nvSpPr>
        <p:spPr>
          <a:xfrm>
            <a:off x="961901" y="3975073"/>
            <a:ext cx="6863937" cy="707886"/>
          </a:xfrm>
          <a:prstGeom prst="rect">
            <a:avLst/>
          </a:prstGeom>
        </p:spPr>
        <p:txBody>
          <a:bodyPr wrap="square">
            <a:spAutoFit/>
          </a:bodyPr>
          <a:lstStyle/>
          <a:p>
            <a:pPr algn="ctr"/>
            <a:r>
              <a:rPr lang="es-ES_tradnl" sz="2000" b="1" dirty="0" smtClean="0">
                <a:solidFill>
                  <a:schemeClr val="bg1"/>
                </a:solidFill>
              </a:rPr>
              <a:t>“Iniciar </a:t>
            </a:r>
            <a:r>
              <a:rPr lang="es-ES_tradnl" sz="2000" b="1" dirty="0">
                <a:solidFill>
                  <a:schemeClr val="bg1"/>
                </a:solidFill>
              </a:rPr>
              <a:t>tratamiento a dosis bajas y </a:t>
            </a:r>
            <a:endParaRPr lang="es-ES_tradnl" sz="2000" b="1" dirty="0" smtClean="0">
              <a:solidFill>
                <a:schemeClr val="bg1"/>
              </a:solidFill>
            </a:endParaRPr>
          </a:p>
          <a:p>
            <a:pPr algn="ctr"/>
            <a:r>
              <a:rPr lang="es-ES_tradnl" sz="2000" b="1" dirty="0" smtClean="0">
                <a:solidFill>
                  <a:schemeClr val="bg1"/>
                </a:solidFill>
              </a:rPr>
              <a:t>hacer </a:t>
            </a:r>
            <a:r>
              <a:rPr lang="es-ES_tradnl" sz="2000" b="1" dirty="0">
                <a:solidFill>
                  <a:schemeClr val="bg1"/>
                </a:solidFill>
              </a:rPr>
              <a:t>una vigilancia de los efectos </a:t>
            </a:r>
            <a:r>
              <a:rPr lang="es-ES_tradnl" sz="2000" b="1" dirty="0" smtClean="0">
                <a:solidFill>
                  <a:schemeClr val="bg1"/>
                </a:solidFill>
              </a:rPr>
              <a:t>adversos”</a:t>
            </a:r>
            <a:endParaRPr lang="es-ES_tradnl" sz="2000" b="1" dirty="0">
              <a:solidFill>
                <a:schemeClr val="bg1"/>
              </a:solidFill>
            </a:endParaRPr>
          </a:p>
        </p:txBody>
      </p:sp>
      <p:sp>
        <p:nvSpPr>
          <p:cNvPr id="9" name="Título 1"/>
          <p:cNvSpPr txBox="1">
            <a:spLocks/>
          </p:cNvSpPr>
          <p:nvPr/>
        </p:nvSpPr>
        <p:spPr>
          <a:xfrm>
            <a:off x="0" y="34358"/>
            <a:ext cx="9144000" cy="1018299"/>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s-ES_tradnl" sz="3600" b="1" smtClean="0">
                <a:solidFill>
                  <a:srgbClr val="FCC40D"/>
                </a:solidFill>
                <a:cs typeface="Calibri"/>
              </a:rPr>
              <a:t>TRATAMIENTO DEL DOLOR NEUROPÁTICO </a:t>
            </a:r>
            <a:br>
              <a:rPr lang="es-ES_tradnl" sz="3600" b="1" smtClean="0">
                <a:solidFill>
                  <a:srgbClr val="FCC40D"/>
                </a:solidFill>
                <a:cs typeface="Calibri"/>
              </a:rPr>
            </a:br>
            <a:r>
              <a:rPr lang="es-ES_tradnl" sz="3600" b="1" smtClean="0">
                <a:solidFill>
                  <a:srgbClr val="FCC40D"/>
                </a:solidFill>
                <a:cs typeface="Calibri"/>
              </a:rPr>
              <a:t>Y ASOCIACIONES</a:t>
            </a:r>
            <a:endParaRPr lang="es-ES_tradnl" sz="3600" b="1" dirty="0">
              <a:solidFill>
                <a:srgbClr val="FCC40D"/>
              </a:solidFill>
              <a:cs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48317814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ángulo redondeado 6"/>
          <p:cNvSpPr/>
          <p:nvPr/>
        </p:nvSpPr>
        <p:spPr>
          <a:xfrm>
            <a:off x="3949250" y="1733275"/>
            <a:ext cx="4903304" cy="3821876"/>
          </a:xfrm>
          <a:prstGeom prst="roundRect">
            <a:avLst>
              <a:gd name="adj" fmla="val 6697"/>
            </a:avLst>
          </a:prstGeom>
          <a:solidFill>
            <a:srgbClr val="F2EA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5" name="Marcador de contenido 2"/>
          <p:cNvSpPr>
            <a:spLocks noGrp="1"/>
          </p:cNvSpPr>
          <p:nvPr>
            <p:ph idx="1"/>
          </p:nvPr>
        </p:nvSpPr>
        <p:spPr>
          <a:xfrm>
            <a:off x="708990" y="1695209"/>
            <a:ext cx="2922986" cy="504992"/>
          </a:xfrm>
        </p:spPr>
        <p:txBody>
          <a:bodyPr/>
          <a:lstStyle/>
          <a:p>
            <a:pPr lvl="0">
              <a:buBlip>
                <a:blip r:embed="rId3"/>
              </a:buBlip>
            </a:pPr>
            <a:r>
              <a:rPr lang="es-ES_tradnl" sz="1600" dirty="0" smtClean="0">
                <a:solidFill>
                  <a:schemeClr val="bg1">
                    <a:lumMod val="50000"/>
                  </a:schemeClr>
                </a:solidFill>
                <a:cs typeface="Calibri"/>
              </a:rPr>
              <a:t>Producido </a:t>
            </a:r>
            <a:r>
              <a:rPr lang="es-ES_tradnl" sz="1600" dirty="0" err="1">
                <a:solidFill>
                  <a:schemeClr val="bg1">
                    <a:lumMod val="50000"/>
                  </a:schemeClr>
                </a:solidFill>
                <a:cs typeface="Calibri"/>
              </a:rPr>
              <a:t>después</a:t>
            </a:r>
            <a:r>
              <a:rPr lang="es-ES_tradnl" sz="1600" dirty="0">
                <a:solidFill>
                  <a:schemeClr val="bg1">
                    <a:lumMod val="50000"/>
                  </a:schemeClr>
                </a:solidFill>
                <a:cs typeface="Calibri"/>
              </a:rPr>
              <a:t> de la </a:t>
            </a:r>
            <a:r>
              <a:rPr lang="es-ES_tradnl" sz="1600" dirty="0" err="1">
                <a:solidFill>
                  <a:schemeClr val="bg1">
                    <a:lumMod val="50000"/>
                  </a:schemeClr>
                </a:solidFill>
                <a:cs typeface="Calibri"/>
              </a:rPr>
              <a:t>cirugía</a:t>
            </a:r>
            <a:r>
              <a:rPr lang="es-ES_tradnl" sz="1600" dirty="0">
                <a:solidFill>
                  <a:schemeClr val="bg1">
                    <a:lumMod val="50000"/>
                  </a:schemeClr>
                </a:solidFill>
                <a:cs typeface="Calibri"/>
              </a:rPr>
              <a:t>, la radioterapia o la quimioterapia, debe abordarse con </a:t>
            </a:r>
            <a:r>
              <a:rPr lang="es-ES_tradnl" sz="1600" dirty="0" err="1" smtClean="0">
                <a:solidFill>
                  <a:schemeClr val="bg1">
                    <a:lumMod val="50000"/>
                  </a:schemeClr>
                </a:solidFill>
                <a:cs typeface="Calibri"/>
              </a:rPr>
              <a:t>antide</a:t>
            </a:r>
            <a:r>
              <a:rPr lang="es-ES_tradnl" sz="1600" dirty="0" smtClean="0">
                <a:solidFill>
                  <a:schemeClr val="bg1">
                    <a:lumMod val="50000"/>
                  </a:schemeClr>
                </a:solidFill>
                <a:cs typeface="Calibri"/>
              </a:rPr>
              <a:t>-</a:t>
            </a:r>
            <a:r>
              <a:rPr lang="es-ES_tradnl" sz="1600" dirty="0" err="1" smtClean="0">
                <a:solidFill>
                  <a:schemeClr val="bg1">
                    <a:lumMod val="50000"/>
                  </a:schemeClr>
                </a:solidFill>
                <a:cs typeface="Calibri"/>
              </a:rPr>
              <a:t>presivos</a:t>
            </a:r>
            <a:r>
              <a:rPr lang="es-ES_tradnl" sz="1600" dirty="0" smtClean="0">
                <a:solidFill>
                  <a:schemeClr val="bg1">
                    <a:lumMod val="50000"/>
                  </a:schemeClr>
                </a:solidFill>
                <a:cs typeface="Calibri"/>
              </a:rPr>
              <a:t> </a:t>
            </a:r>
            <a:r>
              <a:rPr lang="es-ES_tradnl" sz="1600" dirty="0" err="1">
                <a:solidFill>
                  <a:schemeClr val="bg1">
                    <a:lumMod val="50000"/>
                  </a:schemeClr>
                </a:solidFill>
                <a:cs typeface="Calibri"/>
              </a:rPr>
              <a:t>tricíclicos</a:t>
            </a:r>
            <a:r>
              <a:rPr lang="es-ES_tradnl" sz="1600" dirty="0">
                <a:solidFill>
                  <a:schemeClr val="bg1">
                    <a:lumMod val="50000"/>
                  </a:schemeClr>
                </a:solidFill>
                <a:cs typeface="Calibri"/>
              </a:rPr>
              <a:t> (ADT) o duales y los </a:t>
            </a:r>
            <a:r>
              <a:rPr lang="es-ES_tradnl" sz="1600" dirty="0" err="1" smtClean="0">
                <a:solidFill>
                  <a:schemeClr val="bg1">
                    <a:lumMod val="50000"/>
                  </a:schemeClr>
                </a:solidFill>
                <a:cs typeface="Calibri"/>
              </a:rPr>
              <a:t>anticonvulsi</a:t>
            </a:r>
            <a:r>
              <a:rPr lang="es-ES_tradnl" sz="1600" dirty="0" smtClean="0">
                <a:solidFill>
                  <a:schemeClr val="bg1">
                    <a:lumMod val="50000"/>
                  </a:schemeClr>
                </a:solidFill>
                <a:cs typeface="Calibri"/>
              </a:rPr>
              <a:t>-</a:t>
            </a:r>
            <a:r>
              <a:rPr lang="es-ES_tradnl" sz="1600" dirty="0" err="1" smtClean="0">
                <a:solidFill>
                  <a:schemeClr val="bg1">
                    <a:lumMod val="50000"/>
                  </a:schemeClr>
                </a:solidFill>
                <a:cs typeface="Calibri"/>
              </a:rPr>
              <a:t>vantes</a:t>
            </a:r>
            <a:r>
              <a:rPr lang="es-ES_tradnl" sz="1600" dirty="0">
                <a:solidFill>
                  <a:schemeClr val="bg1">
                    <a:lumMod val="50000"/>
                  </a:schemeClr>
                </a:solidFill>
                <a:cs typeface="Calibri"/>
              </a:rPr>
              <a:t>. </a:t>
            </a:r>
          </a:p>
          <a:p>
            <a:pPr>
              <a:buFont typeface="Wingdings" charset="2"/>
              <a:buChar char="v"/>
            </a:pPr>
            <a:endParaRPr lang="es-ES_tradnl" sz="1600" dirty="0">
              <a:solidFill>
                <a:schemeClr val="bg1">
                  <a:lumMod val="50000"/>
                </a:schemeClr>
              </a:solidFill>
              <a:cs typeface="Calibri"/>
            </a:endParaRPr>
          </a:p>
          <a:p>
            <a:pPr marL="0" indent="0">
              <a:buNone/>
            </a:pPr>
            <a:endParaRPr lang="es-ES_tradnl" sz="800" dirty="0">
              <a:solidFill>
                <a:schemeClr val="tx1">
                  <a:lumMod val="50000"/>
                  <a:lumOff val="50000"/>
                </a:schemeClr>
              </a:solidFill>
              <a:cs typeface="Gotham Book"/>
            </a:endParaRPr>
          </a:p>
          <a:p>
            <a:pPr marL="0" indent="0">
              <a:buNone/>
            </a:pPr>
            <a:endParaRPr lang="es-ES_tradnl" sz="1600" baseline="30000" dirty="0">
              <a:solidFill>
                <a:prstClr val="white">
                  <a:lumMod val="50000"/>
                </a:prstClr>
              </a:solidFill>
              <a:cs typeface="Gotham Book"/>
            </a:endParaRPr>
          </a:p>
          <a:p>
            <a:pPr marL="0" indent="0">
              <a:buNone/>
            </a:pPr>
            <a:endParaRPr lang="es-ES_tradnl" sz="1600" dirty="0">
              <a:solidFill>
                <a:srgbClr val="7F7F7F"/>
              </a:solidFill>
              <a:cs typeface="Gotham Book"/>
            </a:endParaRPr>
          </a:p>
        </p:txBody>
      </p:sp>
      <p:sp>
        <p:nvSpPr>
          <p:cNvPr id="6" name="Rectángulo 5"/>
          <p:cNvSpPr/>
          <p:nvPr/>
        </p:nvSpPr>
        <p:spPr>
          <a:xfrm>
            <a:off x="450636" y="1308947"/>
            <a:ext cx="6662683" cy="369332"/>
          </a:xfrm>
          <a:prstGeom prst="rect">
            <a:avLst/>
          </a:prstGeom>
        </p:spPr>
        <p:txBody>
          <a:bodyPr wrap="square">
            <a:spAutoFit/>
          </a:bodyPr>
          <a:lstStyle/>
          <a:p>
            <a:r>
              <a:rPr lang="es-ES_tradnl" b="1" dirty="0">
                <a:solidFill>
                  <a:srgbClr val="64075D"/>
                </a:solidFill>
                <a:latin typeface="+mj-lt"/>
              </a:rPr>
              <a:t>DN secundario al tratamiento del </a:t>
            </a:r>
            <a:r>
              <a:rPr lang="es-ES_tradnl" b="1" dirty="0" err="1">
                <a:solidFill>
                  <a:srgbClr val="64075D"/>
                </a:solidFill>
                <a:latin typeface="+mj-lt"/>
              </a:rPr>
              <a:t>cáncer</a:t>
            </a:r>
            <a:r>
              <a:rPr lang="es-ES_tradnl" b="1" dirty="0">
                <a:solidFill>
                  <a:srgbClr val="64075D"/>
                </a:solidFill>
                <a:latin typeface="+mj-lt"/>
              </a:rPr>
              <a:t> </a:t>
            </a:r>
          </a:p>
        </p:txBody>
      </p:sp>
      <p:sp>
        <p:nvSpPr>
          <p:cNvPr id="8" name="CuadroTexto 7"/>
          <p:cNvSpPr txBox="1"/>
          <p:nvPr/>
        </p:nvSpPr>
        <p:spPr>
          <a:xfrm>
            <a:off x="4347331" y="1736854"/>
            <a:ext cx="4107658" cy="261610"/>
          </a:xfrm>
          <a:prstGeom prst="rect">
            <a:avLst/>
          </a:prstGeom>
          <a:solidFill>
            <a:srgbClr val="F2EAF5"/>
          </a:solidFill>
        </p:spPr>
        <p:txBody>
          <a:bodyPr wrap="square" rtlCol="0">
            <a:spAutoFit/>
          </a:bodyPr>
          <a:lstStyle/>
          <a:p>
            <a:r>
              <a:rPr lang="es-ES_tradnl" sz="1100" dirty="0">
                <a:solidFill>
                  <a:schemeClr val="bg1">
                    <a:lumMod val="50000"/>
                  </a:schemeClr>
                </a:solidFill>
                <a:cs typeface="Gotham Book"/>
              </a:rPr>
              <a:t>Algoritmo de </a:t>
            </a:r>
            <a:r>
              <a:rPr lang="es-ES_tradnl" sz="1100" dirty="0" err="1" smtClean="0">
                <a:solidFill>
                  <a:schemeClr val="bg1">
                    <a:lumMod val="50000"/>
                  </a:schemeClr>
                </a:solidFill>
                <a:cs typeface="Gotham Book"/>
              </a:rPr>
              <a:t>tto</a:t>
            </a:r>
            <a:r>
              <a:rPr lang="es-ES_tradnl" sz="1100" dirty="0" smtClean="0">
                <a:solidFill>
                  <a:schemeClr val="bg1">
                    <a:lumMod val="50000"/>
                  </a:schemeClr>
                </a:solidFill>
                <a:cs typeface="Gotham Book"/>
              </a:rPr>
              <a:t>. </a:t>
            </a:r>
            <a:r>
              <a:rPr lang="es-ES_tradnl" sz="1100" dirty="0">
                <a:solidFill>
                  <a:schemeClr val="bg1">
                    <a:lumMod val="50000"/>
                  </a:schemeClr>
                </a:solidFill>
                <a:cs typeface="Gotham Book"/>
              </a:rPr>
              <a:t>DN producido por el </a:t>
            </a:r>
            <a:r>
              <a:rPr lang="es-ES_tradnl" sz="1100" dirty="0" err="1" smtClean="0">
                <a:solidFill>
                  <a:schemeClr val="bg1">
                    <a:lumMod val="50000"/>
                  </a:schemeClr>
                </a:solidFill>
                <a:cs typeface="Gotham Book"/>
              </a:rPr>
              <a:t>tto</a:t>
            </a:r>
            <a:r>
              <a:rPr lang="es-ES_tradnl" sz="1100" dirty="0" smtClean="0">
                <a:solidFill>
                  <a:schemeClr val="bg1">
                    <a:lumMod val="50000"/>
                  </a:schemeClr>
                </a:solidFill>
                <a:cs typeface="Gotham Book"/>
              </a:rPr>
              <a:t>. </a:t>
            </a:r>
            <a:r>
              <a:rPr lang="es-ES_tradnl" sz="1100" dirty="0">
                <a:solidFill>
                  <a:schemeClr val="bg1">
                    <a:lumMod val="50000"/>
                  </a:schemeClr>
                </a:solidFill>
                <a:cs typeface="Gotham Book"/>
              </a:rPr>
              <a:t>o asociado al mismo </a:t>
            </a:r>
          </a:p>
        </p:txBody>
      </p:sp>
      <p:pic>
        <p:nvPicPr>
          <p:cNvPr id="4" name="Imagen 3"/>
          <p:cNvPicPr>
            <a:picLocks noChangeAspect="1"/>
          </p:cNvPicPr>
          <p:nvPr/>
        </p:nvPicPr>
        <p:blipFill rotWithShape="1">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l="4009" t="15218" r="4516" b="16456"/>
          <a:stretch/>
        </p:blipFill>
        <p:spPr>
          <a:xfrm>
            <a:off x="4121528" y="2058602"/>
            <a:ext cx="4598505" cy="3363949"/>
          </a:xfrm>
          <a:prstGeom prst="rect">
            <a:avLst/>
          </a:prstGeom>
        </p:spPr>
      </p:pic>
      <p:sp>
        <p:nvSpPr>
          <p:cNvPr id="9" name="Rectángulo 8"/>
          <p:cNvSpPr/>
          <p:nvPr/>
        </p:nvSpPr>
        <p:spPr>
          <a:xfrm>
            <a:off x="4038987" y="5555151"/>
            <a:ext cx="5539512" cy="646331"/>
          </a:xfrm>
          <a:prstGeom prst="rect">
            <a:avLst/>
          </a:prstGeom>
        </p:spPr>
        <p:txBody>
          <a:bodyPr wrap="square">
            <a:spAutoFit/>
          </a:bodyPr>
          <a:lstStyle/>
          <a:p>
            <a:r>
              <a:rPr lang="es-ES_tradnl" sz="1200" b="1" dirty="0">
                <a:solidFill>
                  <a:srgbClr val="A51166"/>
                </a:solidFill>
                <a:latin typeface="+mj-lt"/>
              </a:rPr>
              <a:t>DN: </a:t>
            </a:r>
            <a:r>
              <a:rPr lang="es-ES_tradnl" sz="1200" dirty="0">
                <a:solidFill>
                  <a:srgbClr val="A51166"/>
                </a:solidFill>
                <a:latin typeface="+mj-lt"/>
              </a:rPr>
              <a:t>Dolor </a:t>
            </a:r>
            <a:r>
              <a:rPr lang="es-ES_tradnl" sz="1200" dirty="0" err="1" smtClean="0">
                <a:solidFill>
                  <a:srgbClr val="A51166"/>
                </a:solidFill>
                <a:latin typeface="+mj-lt"/>
              </a:rPr>
              <a:t>neuropático</a:t>
            </a:r>
            <a:r>
              <a:rPr lang="es-ES_tradnl" sz="1200" dirty="0" smtClean="0">
                <a:solidFill>
                  <a:srgbClr val="A51166"/>
                </a:solidFill>
                <a:latin typeface="+mj-lt"/>
              </a:rPr>
              <a:t>;; </a:t>
            </a:r>
            <a:r>
              <a:rPr lang="es-ES_tradnl" sz="1200" b="1" dirty="0" smtClean="0">
                <a:solidFill>
                  <a:srgbClr val="A51166"/>
                </a:solidFill>
                <a:latin typeface="+mj-lt"/>
              </a:rPr>
              <a:t>NIQT</a:t>
            </a:r>
            <a:r>
              <a:rPr lang="es-ES_tradnl" sz="1200" b="1" dirty="0">
                <a:solidFill>
                  <a:srgbClr val="A51166"/>
                </a:solidFill>
                <a:latin typeface="+mj-lt"/>
              </a:rPr>
              <a:t>: </a:t>
            </a:r>
            <a:r>
              <a:rPr lang="es-ES_tradnl" sz="1200" dirty="0" err="1">
                <a:solidFill>
                  <a:srgbClr val="A51166"/>
                </a:solidFill>
                <a:latin typeface="+mj-lt"/>
              </a:rPr>
              <a:t>Neuropatía</a:t>
            </a:r>
            <a:r>
              <a:rPr lang="es-ES_tradnl" sz="1200" dirty="0">
                <a:solidFill>
                  <a:srgbClr val="A51166"/>
                </a:solidFill>
                <a:latin typeface="+mj-lt"/>
              </a:rPr>
              <a:t> </a:t>
            </a:r>
            <a:r>
              <a:rPr lang="es-ES_tradnl" sz="1200" dirty="0" err="1">
                <a:solidFill>
                  <a:srgbClr val="A51166"/>
                </a:solidFill>
                <a:latin typeface="+mj-lt"/>
              </a:rPr>
              <a:t>periférica</a:t>
            </a:r>
            <a:r>
              <a:rPr lang="es-ES_tradnl" sz="1200" dirty="0">
                <a:solidFill>
                  <a:srgbClr val="A51166"/>
                </a:solidFill>
                <a:latin typeface="+mj-lt"/>
              </a:rPr>
              <a:t> inducida por </a:t>
            </a:r>
            <a:r>
              <a:rPr lang="es-ES_tradnl" sz="1200" dirty="0" smtClean="0">
                <a:solidFill>
                  <a:srgbClr val="A51166"/>
                </a:solidFill>
                <a:latin typeface="+mj-lt"/>
              </a:rPr>
              <a:t>quimioterapia;</a:t>
            </a:r>
          </a:p>
          <a:p>
            <a:r>
              <a:rPr lang="es-ES_tradnl" sz="1200" b="1" dirty="0" smtClean="0">
                <a:solidFill>
                  <a:srgbClr val="A51166"/>
                </a:solidFill>
                <a:latin typeface="+mj-lt"/>
              </a:rPr>
              <a:t>GBP</a:t>
            </a:r>
            <a:r>
              <a:rPr lang="es-ES_tradnl" sz="1200" b="1" dirty="0">
                <a:solidFill>
                  <a:srgbClr val="A51166"/>
                </a:solidFill>
                <a:latin typeface="+mj-lt"/>
              </a:rPr>
              <a:t>: </a:t>
            </a:r>
            <a:r>
              <a:rPr lang="es-ES_tradnl" sz="1200" dirty="0" err="1">
                <a:solidFill>
                  <a:srgbClr val="A51166"/>
                </a:solidFill>
                <a:latin typeface="+mj-lt"/>
              </a:rPr>
              <a:t>Gabapentina</a:t>
            </a:r>
            <a:r>
              <a:rPr lang="es-ES_tradnl" sz="1200" dirty="0">
                <a:solidFill>
                  <a:srgbClr val="A51166"/>
                </a:solidFill>
                <a:latin typeface="+mj-lt"/>
              </a:rPr>
              <a:t>;</a:t>
            </a:r>
            <a:r>
              <a:rPr lang="es-ES_tradnl" sz="1200" dirty="0" smtClean="0">
                <a:solidFill>
                  <a:srgbClr val="A51166"/>
                </a:solidFill>
                <a:latin typeface="+mj-lt"/>
              </a:rPr>
              <a:t> </a:t>
            </a:r>
            <a:r>
              <a:rPr lang="es-ES_tradnl" sz="1200" b="1" dirty="0" smtClean="0">
                <a:solidFill>
                  <a:srgbClr val="A51166"/>
                </a:solidFill>
                <a:latin typeface="+mj-lt"/>
              </a:rPr>
              <a:t>PGB</a:t>
            </a:r>
            <a:r>
              <a:rPr lang="es-ES_tradnl" sz="1200" b="1" dirty="0">
                <a:solidFill>
                  <a:srgbClr val="A51166"/>
                </a:solidFill>
                <a:latin typeface="+mj-lt"/>
              </a:rPr>
              <a:t>: </a:t>
            </a:r>
            <a:r>
              <a:rPr lang="es-ES_tradnl" sz="1200" dirty="0" err="1">
                <a:solidFill>
                  <a:srgbClr val="A51166"/>
                </a:solidFill>
                <a:latin typeface="+mj-lt"/>
              </a:rPr>
              <a:t>Pregabalina</a:t>
            </a:r>
            <a:r>
              <a:rPr lang="es-ES_tradnl" sz="1200" dirty="0">
                <a:solidFill>
                  <a:srgbClr val="A51166"/>
                </a:solidFill>
                <a:latin typeface="+mj-lt"/>
              </a:rPr>
              <a:t>;</a:t>
            </a:r>
            <a:r>
              <a:rPr lang="es-ES_tradnl" sz="1200" dirty="0" smtClean="0">
                <a:solidFill>
                  <a:srgbClr val="A51166"/>
                </a:solidFill>
                <a:latin typeface="+mj-lt"/>
              </a:rPr>
              <a:t> </a:t>
            </a:r>
            <a:r>
              <a:rPr lang="es-ES_tradnl" sz="1200" b="1" dirty="0" smtClean="0">
                <a:solidFill>
                  <a:srgbClr val="A51166"/>
                </a:solidFill>
                <a:latin typeface="+mj-lt"/>
              </a:rPr>
              <a:t>ADT</a:t>
            </a:r>
            <a:r>
              <a:rPr lang="es-ES_tradnl" sz="1200" b="1" dirty="0">
                <a:solidFill>
                  <a:srgbClr val="A51166"/>
                </a:solidFill>
                <a:latin typeface="+mj-lt"/>
              </a:rPr>
              <a:t>: </a:t>
            </a:r>
            <a:r>
              <a:rPr lang="es-ES_tradnl" sz="1200" dirty="0">
                <a:solidFill>
                  <a:srgbClr val="A51166"/>
                </a:solidFill>
                <a:latin typeface="+mj-lt"/>
              </a:rPr>
              <a:t>Antidepresivos </a:t>
            </a:r>
            <a:r>
              <a:rPr lang="es-ES_tradnl" sz="1200" dirty="0" err="1">
                <a:solidFill>
                  <a:srgbClr val="A51166"/>
                </a:solidFill>
                <a:latin typeface="+mj-lt"/>
              </a:rPr>
              <a:t>tricíclicos</a:t>
            </a:r>
            <a:r>
              <a:rPr lang="es-ES_tradnl" sz="1200" dirty="0">
                <a:solidFill>
                  <a:srgbClr val="A51166"/>
                </a:solidFill>
                <a:latin typeface="+mj-lt"/>
              </a:rPr>
              <a:t>; </a:t>
            </a:r>
            <a:endParaRPr lang="es-ES_tradnl" sz="1200" dirty="0" smtClean="0">
              <a:solidFill>
                <a:srgbClr val="A51166"/>
              </a:solidFill>
              <a:latin typeface="+mj-lt"/>
            </a:endParaRPr>
          </a:p>
          <a:p>
            <a:r>
              <a:rPr lang="es-ES_tradnl" sz="1200" b="1" dirty="0" smtClean="0">
                <a:solidFill>
                  <a:srgbClr val="A51166"/>
                </a:solidFill>
                <a:latin typeface="+mj-lt"/>
              </a:rPr>
              <a:t>IRSN</a:t>
            </a:r>
            <a:r>
              <a:rPr lang="es-ES_tradnl" sz="1200" b="1" dirty="0">
                <a:solidFill>
                  <a:srgbClr val="A51166"/>
                </a:solidFill>
                <a:latin typeface="+mj-lt"/>
              </a:rPr>
              <a:t>: </a:t>
            </a:r>
            <a:r>
              <a:rPr lang="es-ES_tradnl" sz="1200" dirty="0">
                <a:solidFill>
                  <a:srgbClr val="A51166"/>
                </a:solidFill>
                <a:latin typeface="+mj-lt"/>
              </a:rPr>
              <a:t>Inhibidores </a:t>
            </a:r>
            <a:r>
              <a:rPr lang="es-ES_tradnl" sz="1200" dirty="0" err="1">
                <a:solidFill>
                  <a:srgbClr val="A51166"/>
                </a:solidFill>
                <a:latin typeface="+mj-lt"/>
              </a:rPr>
              <a:t>recaptación</a:t>
            </a:r>
            <a:r>
              <a:rPr lang="es-ES_tradnl" sz="1200" dirty="0">
                <a:solidFill>
                  <a:srgbClr val="A51166"/>
                </a:solidFill>
                <a:latin typeface="+mj-lt"/>
              </a:rPr>
              <a:t> serotonina;</a:t>
            </a:r>
            <a:r>
              <a:rPr lang="es-ES_tradnl" sz="1200" dirty="0" smtClean="0">
                <a:solidFill>
                  <a:srgbClr val="A51166"/>
                </a:solidFill>
                <a:latin typeface="+mj-lt"/>
              </a:rPr>
              <a:t> </a:t>
            </a:r>
            <a:r>
              <a:rPr lang="es-ES_tradnl" sz="1200" b="1" dirty="0" smtClean="0">
                <a:solidFill>
                  <a:srgbClr val="A51166"/>
                </a:solidFill>
                <a:latin typeface="+mj-lt"/>
              </a:rPr>
              <a:t>ACV</a:t>
            </a:r>
            <a:r>
              <a:rPr lang="es-ES_tradnl" sz="1200" b="1" dirty="0">
                <a:solidFill>
                  <a:srgbClr val="A51166"/>
                </a:solidFill>
                <a:latin typeface="+mj-lt"/>
              </a:rPr>
              <a:t>: </a:t>
            </a:r>
            <a:r>
              <a:rPr lang="es-ES_tradnl" sz="1200" dirty="0">
                <a:solidFill>
                  <a:srgbClr val="A51166"/>
                </a:solidFill>
                <a:latin typeface="+mj-lt"/>
              </a:rPr>
              <a:t>Anticonvulsivantes </a:t>
            </a:r>
            <a:endParaRPr lang="es-ES_tradnl" sz="1200" dirty="0">
              <a:latin typeface="+mj-lt"/>
            </a:endParaRPr>
          </a:p>
        </p:txBody>
      </p:sp>
      <p:sp>
        <p:nvSpPr>
          <p:cNvPr id="10" name="Rectángulo 9"/>
          <p:cNvSpPr/>
          <p:nvPr/>
        </p:nvSpPr>
        <p:spPr>
          <a:xfrm>
            <a:off x="708990" y="3647867"/>
            <a:ext cx="2778152" cy="2062103"/>
          </a:xfrm>
          <a:prstGeom prst="rect">
            <a:avLst/>
          </a:prstGeom>
        </p:spPr>
        <p:txBody>
          <a:bodyPr wrap="square">
            <a:spAutoFit/>
          </a:bodyPr>
          <a:lstStyle/>
          <a:p>
            <a:pPr marL="342900" lvl="0" indent="-342900">
              <a:spcBef>
                <a:spcPct val="20000"/>
              </a:spcBef>
              <a:buBlip>
                <a:blip r:embed="rId3"/>
              </a:buBlip>
            </a:pPr>
            <a:r>
              <a:rPr lang="es-ES_tradnl" sz="1600" dirty="0" smtClean="0">
                <a:solidFill>
                  <a:schemeClr val="bg1">
                    <a:lumMod val="50000"/>
                  </a:schemeClr>
                </a:solidFill>
                <a:cs typeface="Calibri"/>
              </a:rPr>
              <a:t>También son utilizados </a:t>
            </a:r>
            <a:r>
              <a:rPr lang="es-ES_tradnl" sz="1600" dirty="0">
                <a:solidFill>
                  <a:schemeClr val="bg1">
                    <a:lumMod val="50000"/>
                  </a:schemeClr>
                </a:solidFill>
                <a:cs typeface="Calibri"/>
              </a:rPr>
              <a:t>los opioides </a:t>
            </a:r>
            <a:r>
              <a:rPr lang="es-ES_tradnl" sz="1600" dirty="0" smtClean="0">
                <a:solidFill>
                  <a:schemeClr val="bg1">
                    <a:lumMod val="50000"/>
                  </a:schemeClr>
                </a:solidFill>
                <a:cs typeface="Calibri"/>
              </a:rPr>
              <a:t>en </a:t>
            </a:r>
            <a:r>
              <a:rPr lang="es-ES_tradnl" sz="1600" dirty="0" err="1" smtClean="0">
                <a:solidFill>
                  <a:schemeClr val="bg1">
                    <a:lumMod val="50000"/>
                  </a:schemeClr>
                </a:solidFill>
                <a:cs typeface="Calibri"/>
              </a:rPr>
              <a:t>ttos</a:t>
            </a:r>
            <a:r>
              <a:rPr lang="es-ES_tradnl" sz="1600" dirty="0" smtClean="0">
                <a:solidFill>
                  <a:schemeClr val="bg1">
                    <a:lumMod val="50000"/>
                  </a:schemeClr>
                </a:solidFill>
                <a:cs typeface="Calibri"/>
              </a:rPr>
              <a:t>. </a:t>
            </a:r>
            <a:r>
              <a:rPr lang="es-ES_tradnl" sz="1600" dirty="0" err="1" smtClean="0">
                <a:solidFill>
                  <a:schemeClr val="bg1">
                    <a:lumMod val="50000"/>
                  </a:schemeClr>
                </a:solidFill>
                <a:cs typeface="Calibri"/>
              </a:rPr>
              <a:t>Tópicos</a:t>
            </a:r>
            <a:r>
              <a:rPr lang="es-ES_tradnl" sz="1600" dirty="0" smtClean="0">
                <a:solidFill>
                  <a:schemeClr val="bg1">
                    <a:lumMod val="50000"/>
                  </a:schemeClr>
                </a:solidFill>
                <a:cs typeface="Calibri"/>
              </a:rPr>
              <a:t> </a:t>
            </a:r>
            <a:r>
              <a:rPr lang="es-ES_tradnl" sz="1600" dirty="0">
                <a:solidFill>
                  <a:schemeClr val="bg1">
                    <a:lumMod val="50000"/>
                  </a:schemeClr>
                </a:solidFill>
                <a:cs typeface="Calibri"/>
              </a:rPr>
              <a:t>como </a:t>
            </a:r>
            <a:r>
              <a:rPr lang="es-ES_tradnl" sz="1600" dirty="0" err="1">
                <a:solidFill>
                  <a:schemeClr val="bg1">
                    <a:lumMod val="50000"/>
                  </a:schemeClr>
                </a:solidFill>
                <a:cs typeface="Calibri"/>
              </a:rPr>
              <a:t>lidocaína</a:t>
            </a:r>
            <a:r>
              <a:rPr lang="es-ES_tradnl" sz="1600" dirty="0">
                <a:solidFill>
                  <a:schemeClr val="bg1">
                    <a:lumMod val="50000"/>
                  </a:schemeClr>
                </a:solidFill>
                <a:cs typeface="Calibri"/>
              </a:rPr>
              <a:t> 5% o </a:t>
            </a:r>
            <a:r>
              <a:rPr lang="es-ES_tradnl" sz="1600" dirty="0" err="1">
                <a:solidFill>
                  <a:schemeClr val="bg1">
                    <a:lumMod val="50000"/>
                  </a:schemeClr>
                </a:solidFill>
                <a:cs typeface="Calibri"/>
              </a:rPr>
              <a:t>capsaicina</a:t>
            </a:r>
            <a:r>
              <a:rPr lang="es-ES_tradnl" sz="1600" dirty="0">
                <a:solidFill>
                  <a:schemeClr val="bg1">
                    <a:lumMod val="50000"/>
                  </a:schemeClr>
                </a:solidFill>
                <a:cs typeface="Calibri"/>
              </a:rPr>
              <a:t> 8% </a:t>
            </a:r>
            <a:r>
              <a:rPr lang="es-ES_tradnl" sz="1600" dirty="0" err="1" smtClean="0">
                <a:solidFill>
                  <a:schemeClr val="bg1">
                    <a:lumMod val="50000"/>
                  </a:schemeClr>
                </a:solidFill>
                <a:cs typeface="Calibri"/>
              </a:rPr>
              <a:t>estan</a:t>
            </a:r>
            <a:r>
              <a:rPr lang="es-ES_tradnl" sz="1600" dirty="0" smtClean="0">
                <a:solidFill>
                  <a:schemeClr val="bg1">
                    <a:lumMod val="50000"/>
                  </a:schemeClr>
                </a:solidFill>
                <a:cs typeface="Calibri"/>
              </a:rPr>
              <a:t> frecuentemente </a:t>
            </a:r>
            <a:r>
              <a:rPr lang="es-ES_tradnl" sz="1600" dirty="0">
                <a:solidFill>
                  <a:schemeClr val="bg1">
                    <a:lumMod val="50000"/>
                  </a:schemeClr>
                </a:solidFill>
                <a:cs typeface="Calibri"/>
              </a:rPr>
              <a:t>indicados debido a la ausencia de efectos adversos e </a:t>
            </a:r>
            <a:r>
              <a:rPr lang="es-ES_tradnl" sz="1600" dirty="0" smtClean="0">
                <a:solidFill>
                  <a:schemeClr val="bg1">
                    <a:lumMod val="50000"/>
                  </a:schemeClr>
                </a:solidFill>
                <a:cs typeface="Calibri"/>
              </a:rPr>
              <a:t>interacciones </a:t>
            </a:r>
            <a:endParaRPr lang="es-ES_tradnl" sz="1600" dirty="0">
              <a:solidFill>
                <a:schemeClr val="bg1">
                  <a:lumMod val="50000"/>
                </a:schemeClr>
              </a:solidFill>
              <a:cs typeface="Calibri"/>
            </a:endParaRPr>
          </a:p>
        </p:txBody>
      </p:sp>
      <p:sp>
        <p:nvSpPr>
          <p:cNvPr id="12" name="Título 1"/>
          <p:cNvSpPr txBox="1">
            <a:spLocks/>
          </p:cNvSpPr>
          <p:nvPr/>
        </p:nvSpPr>
        <p:spPr>
          <a:xfrm>
            <a:off x="0" y="34358"/>
            <a:ext cx="9144000" cy="1018299"/>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s-ES_tradnl" sz="3600" b="1" smtClean="0">
                <a:solidFill>
                  <a:srgbClr val="FCC40D"/>
                </a:solidFill>
                <a:cs typeface="Calibri"/>
              </a:rPr>
              <a:t>TRATAMIENTO DEL DOLOR NEUROPÁTICO </a:t>
            </a:r>
            <a:br>
              <a:rPr lang="es-ES_tradnl" sz="3600" b="1" smtClean="0">
                <a:solidFill>
                  <a:srgbClr val="FCC40D"/>
                </a:solidFill>
                <a:cs typeface="Calibri"/>
              </a:rPr>
            </a:br>
            <a:r>
              <a:rPr lang="es-ES_tradnl" sz="3600" b="1" smtClean="0">
                <a:solidFill>
                  <a:srgbClr val="FCC40D"/>
                </a:solidFill>
                <a:cs typeface="Calibri"/>
              </a:rPr>
              <a:t>Y ASOCIACIONES</a:t>
            </a:r>
            <a:endParaRPr lang="es-ES_tradnl" sz="3600" b="1" dirty="0">
              <a:solidFill>
                <a:srgbClr val="FCC40D"/>
              </a:solidFill>
              <a:cs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17839541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1870072"/>
            <a:ext cx="8229600" cy="4305001"/>
          </a:xfrm>
        </p:spPr>
        <p:txBody>
          <a:bodyPr/>
          <a:lstStyle/>
          <a:p>
            <a:pPr marL="0" indent="0">
              <a:buNone/>
            </a:pPr>
            <a:endParaRPr lang="es-ES_tradnl" sz="1600" baseline="30000" dirty="0">
              <a:solidFill>
                <a:prstClr val="white">
                  <a:lumMod val="50000"/>
                </a:prstClr>
              </a:solidFill>
              <a:cs typeface="Gotham Book"/>
            </a:endParaRPr>
          </a:p>
          <a:p>
            <a:pPr marL="0" indent="0">
              <a:buNone/>
            </a:pPr>
            <a:endParaRPr lang="es-ES_tradnl" sz="1600" dirty="0">
              <a:solidFill>
                <a:srgbClr val="7F7F7F"/>
              </a:solidFill>
              <a:cs typeface="Gotham Book"/>
            </a:endParaRPr>
          </a:p>
        </p:txBody>
      </p:sp>
      <p:pic>
        <p:nvPicPr>
          <p:cNvPr id="4" name="Imagen 3"/>
          <p:cNvPicPr>
            <a:picLocks noChangeAspect="1"/>
          </p:cNvPicPr>
          <p:nvPr/>
        </p:nvPicPr>
        <p:blipFill rotWithShape="1">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l="2172" r="1250"/>
          <a:stretch/>
        </p:blipFill>
        <p:spPr>
          <a:xfrm rot="5400000">
            <a:off x="2341405" y="-610191"/>
            <a:ext cx="4461191" cy="8794892"/>
          </a:xfrm>
          <a:prstGeom prst="rect">
            <a:avLst/>
          </a:prstGeom>
        </p:spPr>
      </p:pic>
      <p:sp>
        <p:nvSpPr>
          <p:cNvPr id="6" name="Rectángulo 5"/>
          <p:cNvSpPr/>
          <p:nvPr/>
        </p:nvSpPr>
        <p:spPr>
          <a:xfrm>
            <a:off x="174554" y="1218105"/>
            <a:ext cx="4596130" cy="338554"/>
          </a:xfrm>
          <a:prstGeom prst="rect">
            <a:avLst/>
          </a:prstGeom>
        </p:spPr>
        <p:txBody>
          <a:bodyPr wrap="none">
            <a:spAutoFit/>
          </a:bodyPr>
          <a:lstStyle/>
          <a:p>
            <a:r>
              <a:rPr lang="es-ES_tradnl" sz="1600" b="1" dirty="0" err="1">
                <a:solidFill>
                  <a:srgbClr val="64075D"/>
                </a:solidFill>
                <a:latin typeface="+mj-lt"/>
              </a:rPr>
              <a:t>Fármacos</a:t>
            </a:r>
            <a:r>
              <a:rPr lang="es-ES_tradnl" sz="1600" b="1" dirty="0">
                <a:solidFill>
                  <a:srgbClr val="64075D"/>
                </a:solidFill>
                <a:latin typeface="+mj-lt"/>
              </a:rPr>
              <a:t> antidepresivos en DN: Aspectos </a:t>
            </a:r>
            <a:r>
              <a:rPr lang="es-ES_tradnl" sz="1600" b="1" dirty="0" err="1" smtClean="0">
                <a:solidFill>
                  <a:srgbClr val="64075D"/>
                </a:solidFill>
                <a:latin typeface="+mj-lt"/>
              </a:rPr>
              <a:t>prácticos</a:t>
            </a:r>
            <a:r>
              <a:rPr lang="es-ES_tradnl" sz="1600" b="1" dirty="0" smtClean="0">
                <a:solidFill>
                  <a:srgbClr val="64075D"/>
                </a:solidFill>
                <a:latin typeface="+mj-lt"/>
              </a:rPr>
              <a:t> </a:t>
            </a:r>
            <a:endParaRPr lang="es-ES_tradnl" sz="1600" b="1" dirty="0">
              <a:solidFill>
                <a:srgbClr val="64075D"/>
              </a:solidFill>
              <a:effectLst/>
              <a:latin typeface="+mj-lt"/>
            </a:endParaRPr>
          </a:p>
        </p:txBody>
      </p:sp>
      <p:sp>
        <p:nvSpPr>
          <p:cNvPr id="7" name="Rectángulo 6"/>
          <p:cNvSpPr/>
          <p:nvPr/>
        </p:nvSpPr>
        <p:spPr>
          <a:xfrm>
            <a:off x="3014838" y="6042992"/>
            <a:ext cx="2879314" cy="276999"/>
          </a:xfrm>
          <a:prstGeom prst="rect">
            <a:avLst/>
          </a:prstGeom>
        </p:spPr>
        <p:txBody>
          <a:bodyPr wrap="none">
            <a:spAutoFit/>
          </a:bodyPr>
          <a:lstStyle/>
          <a:p>
            <a:r>
              <a:rPr lang="es-ES_tradnl" sz="1200" smtClean="0">
                <a:solidFill>
                  <a:srgbClr val="A51163"/>
                </a:solidFill>
                <a:latin typeface="+mj-lt"/>
              </a:rPr>
              <a:t>Adaptado de: </a:t>
            </a:r>
            <a:r>
              <a:rPr lang="es-ES_tradnl" sz="1200" dirty="0" err="1">
                <a:solidFill>
                  <a:srgbClr val="A51163"/>
                </a:solidFill>
                <a:latin typeface="+mj-lt"/>
              </a:rPr>
              <a:t>Gálvez</a:t>
            </a:r>
            <a:r>
              <a:rPr lang="es-ES_tradnl" sz="1200" dirty="0">
                <a:solidFill>
                  <a:srgbClr val="A51163"/>
                </a:solidFill>
                <a:latin typeface="+mj-lt"/>
              </a:rPr>
              <a:t> Mateos R. </a:t>
            </a:r>
            <a:r>
              <a:rPr lang="es-ES_tradnl" sz="1200" i="1" dirty="0">
                <a:solidFill>
                  <a:srgbClr val="A51163"/>
                </a:solidFill>
                <a:latin typeface="+mj-lt"/>
              </a:rPr>
              <a:t>et al. </a:t>
            </a:r>
            <a:r>
              <a:rPr lang="es-ES_tradnl" sz="1200" dirty="0">
                <a:solidFill>
                  <a:srgbClr val="A51163"/>
                </a:solidFill>
                <a:latin typeface="+mj-lt"/>
              </a:rPr>
              <a:t>2016 </a:t>
            </a:r>
            <a:endParaRPr lang="es-ES_tradnl" sz="1200" dirty="0">
              <a:latin typeface="+mj-lt"/>
            </a:endParaRPr>
          </a:p>
        </p:txBody>
      </p:sp>
      <p:sp>
        <p:nvSpPr>
          <p:cNvPr id="8" name="Título 1"/>
          <p:cNvSpPr txBox="1">
            <a:spLocks/>
          </p:cNvSpPr>
          <p:nvPr/>
        </p:nvSpPr>
        <p:spPr>
          <a:xfrm>
            <a:off x="0" y="34358"/>
            <a:ext cx="9144000" cy="1018299"/>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s-ES_tradnl" sz="3600" b="1" smtClean="0">
                <a:solidFill>
                  <a:srgbClr val="FCC40D"/>
                </a:solidFill>
                <a:cs typeface="Calibri"/>
              </a:rPr>
              <a:t>TRATAMIENTO DEL DOLOR NEUROPÁTICO </a:t>
            </a:r>
            <a:br>
              <a:rPr lang="es-ES_tradnl" sz="3600" b="1" smtClean="0">
                <a:solidFill>
                  <a:srgbClr val="FCC40D"/>
                </a:solidFill>
                <a:cs typeface="Calibri"/>
              </a:rPr>
            </a:br>
            <a:r>
              <a:rPr lang="es-ES_tradnl" sz="3600" b="1" smtClean="0">
                <a:solidFill>
                  <a:srgbClr val="FCC40D"/>
                </a:solidFill>
                <a:cs typeface="Calibri"/>
              </a:rPr>
              <a:t>Y ASOCIACIONES</a:t>
            </a:r>
            <a:endParaRPr lang="es-ES_tradnl" sz="3600" b="1" dirty="0">
              <a:solidFill>
                <a:srgbClr val="FCC40D"/>
              </a:solidFill>
              <a:cs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486364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Imagen 2"/>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rot="5400000">
            <a:off x="2704936" y="-865717"/>
            <a:ext cx="3734127" cy="8690713"/>
          </a:xfrm>
          <a:prstGeom prst="rect">
            <a:avLst/>
          </a:prstGeom>
        </p:spPr>
      </p:pic>
      <p:sp>
        <p:nvSpPr>
          <p:cNvPr id="6" name="Rectángulo 5"/>
          <p:cNvSpPr/>
          <p:nvPr/>
        </p:nvSpPr>
        <p:spPr>
          <a:xfrm>
            <a:off x="226643" y="1274021"/>
            <a:ext cx="5086492" cy="338554"/>
          </a:xfrm>
          <a:prstGeom prst="rect">
            <a:avLst/>
          </a:prstGeom>
        </p:spPr>
        <p:txBody>
          <a:bodyPr wrap="square">
            <a:spAutoFit/>
          </a:bodyPr>
          <a:lstStyle/>
          <a:p>
            <a:r>
              <a:rPr lang="es-ES_tradnl" sz="1600" b="1" dirty="0" err="1" smtClean="0">
                <a:solidFill>
                  <a:srgbClr val="64075D"/>
                </a:solidFill>
                <a:latin typeface="+mj-lt"/>
              </a:rPr>
              <a:t>Fármacos</a:t>
            </a:r>
            <a:r>
              <a:rPr lang="es-ES_tradnl" sz="1600" b="1" dirty="0" smtClean="0">
                <a:solidFill>
                  <a:srgbClr val="64075D"/>
                </a:solidFill>
                <a:latin typeface="+mj-lt"/>
              </a:rPr>
              <a:t> </a:t>
            </a:r>
            <a:r>
              <a:rPr lang="es-ES_tradnl" sz="1600" b="1" dirty="0">
                <a:solidFill>
                  <a:srgbClr val="64075D"/>
                </a:solidFill>
                <a:latin typeface="+mj-lt"/>
              </a:rPr>
              <a:t>anticonvulsivantes </a:t>
            </a:r>
            <a:r>
              <a:rPr lang="es-ES_tradnl" sz="1600" b="1" dirty="0" smtClean="0">
                <a:solidFill>
                  <a:srgbClr val="64075D"/>
                </a:solidFill>
                <a:latin typeface="+mj-lt"/>
              </a:rPr>
              <a:t>en DN: Aspectos </a:t>
            </a:r>
            <a:r>
              <a:rPr lang="es-ES_tradnl" sz="1600" b="1" dirty="0" err="1" smtClean="0">
                <a:solidFill>
                  <a:srgbClr val="64075D"/>
                </a:solidFill>
                <a:latin typeface="+mj-lt"/>
              </a:rPr>
              <a:t>prácticos</a:t>
            </a:r>
            <a:r>
              <a:rPr lang="es-ES_tradnl" sz="1600" b="1" dirty="0" smtClean="0">
                <a:solidFill>
                  <a:srgbClr val="64075D"/>
                </a:solidFill>
                <a:latin typeface="+mj-lt"/>
              </a:rPr>
              <a:t> </a:t>
            </a:r>
            <a:endParaRPr lang="es-ES_tradnl" sz="1600" b="1" dirty="0">
              <a:solidFill>
                <a:srgbClr val="64075D"/>
              </a:solidFill>
              <a:effectLst/>
              <a:latin typeface="+mj-lt"/>
            </a:endParaRPr>
          </a:p>
        </p:txBody>
      </p:sp>
      <p:sp>
        <p:nvSpPr>
          <p:cNvPr id="7" name="Rectángulo 6"/>
          <p:cNvSpPr/>
          <p:nvPr/>
        </p:nvSpPr>
        <p:spPr>
          <a:xfrm>
            <a:off x="2892354" y="5346703"/>
            <a:ext cx="2879314" cy="276999"/>
          </a:xfrm>
          <a:prstGeom prst="rect">
            <a:avLst/>
          </a:prstGeom>
        </p:spPr>
        <p:txBody>
          <a:bodyPr wrap="none">
            <a:spAutoFit/>
          </a:bodyPr>
          <a:lstStyle/>
          <a:p>
            <a:r>
              <a:rPr lang="es-ES_tradnl" sz="1200" smtClean="0">
                <a:solidFill>
                  <a:srgbClr val="A51163"/>
                </a:solidFill>
                <a:latin typeface="+mj-lt"/>
              </a:rPr>
              <a:t>Adaptado de: </a:t>
            </a:r>
            <a:r>
              <a:rPr lang="es-ES_tradnl" sz="1200" dirty="0" err="1">
                <a:solidFill>
                  <a:srgbClr val="A51163"/>
                </a:solidFill>
                <a:latin typeface="+mj-lt"/>
              </a:rPr>
              <a:t>Gálvez</a:t>
            </a:r>
            <a:r>
              <a:rPr lang="es-ES_tradnl" sz="1200" dirty="0">
                <a:solidFill>
                  <a:srgbClr val="A51163"/>
                </a:solidFill>
                <a:latin typeface="+mj-lt"/>
              </a:rPr>
              <a:t> Mateos R. </a:t>
            </a:r>
            <a:r>
              <a:rPr lang="es-ES_tradnl" sz="1200" i="1" dirty="0">
                <a:solidFill>
                  <a:srgbClr val="A51163"/>
                </a:solidFill>
                <a:latin typeface="+mj-lt"/>
              </a:rPr>
              <a:t>et al. </a:t>
            </a:r>
            <a:r>
              <a:rPr lang="es-ES_tradnl" sz="1200" dirty="0">
                <a:solidFill>
                  <a:srgbClr val="A51163"/>
                </a:solidFill>
                <a:latin typeface="+mj-lt"/>
              </a:rPr>
              <a:t>2016 </a:t>
            </a:r>
            <a:endParaRPr lang="es-ES_tradnl" sz="1200" dirty="0">
              <a:latin typeface="+mj-lt"/>
            </a:endParaRPr>
          </a:p>
        </p:txBody>
      </p:sp>
      <p:sp>
        <p:nvSpPr>
          <p:cNvPr id="8" name="Título 1"/>
          <p:cNvSpPr>
            <a:spLocks noGrp="1"/>
          </p:cNvSpPr>
          <p:nvPr>
            <p:ph type="title"/>
          </p:nvPr>
        </p:nvSpPr>
        <p:spPr>
          <a:xfrm>
            <a:off x="0" y="34358"/>
            <a:ext cx="9144000" cy="1018299"/>
          </a:xfrm>
        </p:spPr>
        <p:txBody>
          <a:bodyPr/>
          <a:lstStyle/>
          <a:p>
            <a:pPr>
              <a:lnSpc>
                <a:spcPct val="90000"/>
              </a:lnSpc>
            </a:pPr>
            <a:r>
              <a:rPr lang="es-ES_tradnl" sz="3600" b="1" dirty="0" smtClean="0">
                <a:solidFill>
                  <a:srgbClr val="FCC40D"/>
                </a:solidFill>
                <a:cs typeface="Calibri"/>
              </a:rPr>
              <a:t>TRATAMIENTO DEL DOLOR NEUROPÁTICO </a:t>
            </a:r>
            <a:br>
              <a:rPr lang="es-ES_tradnl" sz="3600" b="1" dirty="0" smtClean="0">
                <a:solidFill>
                  <a:srgbClr val="FCC40D"/>
                </a:solidFill>
                <a:cs typeface="Calibri"/>
              </a:rPr>
            </a:br>
            <a:r>
              <a:rPr lang="es-ES_tradnl" sz="3600" b="1" dirty="0" smtClean="0">
                <a:solidFill>
                  <a:srgbClr val="FCC40D"/>
                </a:solidFill>
                <a:cs typeface="Calibri"/>
              </a:rPr>
              <a:t>Y ASOCIACIONES</a:t>
            </a:r>
            <a:endParaRPr lang="es-ES_tradnl" sz="3600" b="1" dirty="0">
              <a:solidFill>
                <a:srgbClr val="FCC40D"/>
              </a:solidFill>
              <a:cs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53404740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Rectángulo 5"/>
          <p:cNvSpPr/>
          <p:nvPr/>
        </p:nvSpPr>
        <p:spPr>
          <a:xfrm>
            <a:off x="349108" y="1274022"/>
            <a:ext cx="5086492" cy="338554"/>
          </a:xfrm>
          <a:prstGeom prst="rect">
            <a:avLst/>
          </a:prstGeom>
        </p:spPr>
        <p:txBody>
          <a:bodyPr wrap="square">
            <a:spAutoFit/>
          </a:bodyPr>
          <a:lstStyle/>
          <a:p>
            <a:r>
              <a:rPr lang="es-ES_tradnl" sz="1600" b="1" dirty="0" err="1" smtClean="0">
                <a:solidFill>
                  <a:srgbClr val="64075D"/>
                </a:solidFill>
                <a:latin typeface="+mj-lt"/>
              </a:rPr>
              <a:t>Fármacos</a:t>
            </a:r>
            <a:r>
              <a:rPr lang="es-ES_tradnl" sz="1600" b="1" dirty="0">
                <a:solidFill>
                  <a:srgbClr val="64075D"/>
                </a:solidFill>
                <a:latin typeface="+mj-lt"/>
              </a:rPr>
              <a:t> </a:t>
            </a:r>
            <a:r>
              <a:rPr lang="es-ES_tradnl" sz="1600" b="1" dirty="0" err="1" smtClean="0">
                <a:solidFill>
                  <a:srgbClr val="64075D"/>
                </a:solidFill>
                <a:latin typeface="+mj-lt"/>
              </a:rPr>
              <a:t>tópicos</a:t>
            </a:r>
            <a:r>
              <a:rPr lang="es-ES_tradnl" sz="1600" b="1" dirty="0" smtClean="0">
                <a:solidFill>
                  <a:srgbClr val="64075D"/>
                </a:solidFill>
                <a:latin typeface="+mj-lt"/>
              </a:rPr>
              <a:t> en DN: Aspectos </a:t>
            </a:r>
            <a:r>
              <a:rPr lang="es-ES_tradnl" sz="1600" b="1" dirty="0" err="1" smtClean="0">
                <a:solidFill>
                  <a:srgbClr val="64075D"/>
                </a:solidFill>
                <a:latin typeface="+mj-lt"/>
              </a:rPr>
              <a:t>prácticos</a:t>
            </a:r>
            <a:r>
              <a:rPr lang="es-ES_tradnl" sz="1600" b="1" dirty="0" smtClean="0">
                <a:solidFill>
                  <a:srgbClr val="64075D"/>
                </a:solidFill>
                <a:latin typeface="+mj-lt"/>
              </a:rPr>
              <a:t> </a:t>
            </a:r>
            <a:endParaRPr lang="es-ES_tradnl" sz="1600" b="1" dirty="0">
              <a:solidFill>
                <a:srgbClr val="64075D"/>
              </a:solidFill>
              <a:effectLst/>
              <a:latin typeface="+mj-lt"/>
            </a:endParaRPr>
          </a:p>
        </p:txBody>
      </p:sp>
      <p:sp>
        <p:nvSpPr>
          <p:cNvPr id="7" name="Rectángulo 6"/>
          <p:cNvSpPr/>
          <p:nvPr/>
        </p:nvSpPr>
        <p:spPr>
          <a:xfrm>
            <a:off x="2892354" y="5791203"/>
            <a:ext cx="2879314" cy="276999"/>
          </a:xfrm>
          <a:prstGeom prst="rect">
            <a:avLst/>
          </a:prstGeom>
        </p:spPr>
        <p:txBody>
          <a:bodyPr wrap="none">
            <a:spAutoFit/>
          </a:bodyPr>
          <a:lstStyle/>
          <a:p>
            <a:r>
              <a:rPr lang="es-ES_tradnl" sz="1200" smtClean="0">
                <a:solidFill>
                  <a:srgbClr val="A51163"/>
                </a:solidFill>
                <a:latin typeface="+mj-lt"/>
              </a:rPr>
              <a:t>Adaptado de: </a:t>
            </a:r>
            <a:r>
              <a:rPr lang="es-ES_tradnl" sz="1200" dirty="0" err="1">
                <a:solidFill>
                  <a:srgbClr val="A51163"/>
                </a:solidFill>
                <a:latin typeface="+mj-lt"/>
              </a:rPr>
              <a:t>Gálvez</a:t>
            </a:r>
            <a:r>
              <a:rPr lang="es-ES_tradnl" sz="1200" dirty="0">
                <a:solidFill>
                  <a:srgbClr val="A51163"/>
                </a:solidFill>
                <a:latin typeface="+mj-lt"/>
              </a:rPr>
              <a:t> Mateos R. </a:t>
            </a:r>
            <a:r>
              <a:rPr lang="es-ES_tradnl" sz="1200" i="1" dirty="0">
                <a:solidFill>
                  <a:srgbClr val="A51163"/>
                </a:solidFill>
                <a:latin typeface="+mj-lt"/>
              </a:rPr>
              <a:t>et al. </a:t>
            </a:r>
            <a:r>
              <a:rPr lang="es-ES_tradnl" sz="1200" dirty="0">
                <a:solidFill>
                  <a:srgbClr val="A51163"/>
                </a:solidFill>
                <a:latin typeface="+mj-lt"/>
              </a:rPr>
              <a:t>2016 </a:t>
            </a:r>
            <a:endParaRPr lang="es-ES_tradnl" sz="1200" dirty="0">
              <a:latin typeface="+mj-lt"/>
            </a:endParaRPr>
          </a:p>
        </p:txBody>
      </p:sp>
      <p:pic>
        <p:nvPicPr>
          <p:cNvPr id="4" name="Imagen 3"/>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rot="5400000">
            <a:off x="2601108" y="-506820"/>
            <a:ext cx="4184522" cy="8688521"/>
          </a:xfrm>
          <a:prstGeom prst="rect">
            <a:avLst/>
          </a:prstGeom>
        </p:spPr>
      </p:pic>
      <p:sp>
        <p:nvSpPr>
          <p:cNvPr id="8" name="Título 1"/>
          <p:cNvSpPr>
            <a:spLocks noGrp="1"/>
          </p:cNvSpPr>
          <p:nvPr>
            <p:ph type="title"/>
          </p:nvPr>
        </p:nvSpPr>
        <p:spPr>
          <a:xfrm>
            <a:off x="0" y="34358"/>
            <a:ext cx="9144000" cy="1018299"/>
          </a:xfrm>
        </p:spPr>
        <p:txBody>
          <a:bodyPr/>
          <a:lstStyle/>
          <a:p>
            <a:pPr>
              <a:lnSpc>
                <a:spcPct val="90000"/>
              </a:lnSpc>
            </a:pPr>
            <a:r>
              <a:rPr lang="es-ES_tradnl" sz="3600" b="1" dirty="0" smtClean="0">
                <a:solidFill>
                  <a:srgbClr val="FCC40D"/>
                </a:solidFill>
                <a:cs typeface="Calibri"/>
              </a:rPr>
              <a:t>TRATAMIENTO DEL DOLOR NEUROPÁTICO </a:t>
            </a:r>
            <a:br>
              <a:rPr lang="es-ES_tradnl" sz="3600" b="1" dirty="0" smtClean="0">
                <a:solidFill>
                  <a:srgbClr val="FCC40D"/>
                </a:solidFill>
                <a:cs typeface="Calibri"/>
              </a:rPr>
            </a:br>
            <a:r>
              <a:rPr lang="es-ES_tradnl" sz="3600" b="1" dirty="0" smtClean="0">
                <a:solidFill>
                  <a:srgbClr val="FCC40D"/>
                </a:solidFill>
                <a:cs typeface="Calibri"/>
              </a:rPr>
              <a:t>Y ASOCIACIONES</a:t>
            </a:r>
            <a:endParaRPr lang="es-ES_tradnl" sz="3600" b="1" dirty="0">
              <a:solidFill>
                <a:srgbClr val="FCC40D"/>
              </a:solidFill>
              <a:cs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5793701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1383713"/>
            <a:ext cx="8229600" cy="1642521"/>
          </a:xfrm>
        </p:spPr>
        <p:txBody>
          <a:bodyPr/>
          <a:lstStyle/>
          <a:p>
            <a:pPr>
              <a:buBlip>
                <a:blip r:embed="rId3"/>
              </a:buBlip>
            </a:pPr>
            <a:r>
              <a:rPr lang="es-ES_tradnl" sz="1600" dirty="0" smtClean="0">
                <a:solidFill>
                  <a:schemeClr val="bg1">
                    <a:lumMod val="50000"/>
                  </a:schemeClr>
                </a:solidFill>
                <a:cs typeface="Gotham Book"/>
              </a:rPr>
              <a:t>En el caso de</a:t>
            </a:r>
            <a:r>
              <a:rPr lang="es-ES_tradnl" sz="1600" b="1" dirty="0" smtClean="0">
                <a:solidFill>
                  <a:schemeClr val="tx1">
                    <a:lumMod val="50000"/>
                    <a:lumOff val="50000"/>
                  </a:schemeClr>
                </a:solidFill>
                <a:cs typeface="Gotham Book"/>
              </a:rPr>
              <a:t> la </a:t>
            </a:r>
            <a:r>
              <a:rPr lang="es-ES_tradnl" sz="1600" b="1" dirty="0" smtClean="0">
                <a:solidFill>
                  <a:srgbClr val="64075D"/>
                </a:solidFill>
                <a:cs typeface="Gotham Book"/>
              </a:rPr>
              <a:t>NIQT</a:t>
            </a:r>
            <a:r>
              <a:rPr lang="es-ES_tradnl" sz="1600" b="1" dirty="0" smtClean="0">
                <a:solidFill>
                  <a:schemeClr val="bg1">
                    <a:lumMod val="50000"/>
                  </a:schemeClr>
                </a:solidFill>
                <a:cs typeface="Gotham Book"/>
              </a:rPr>
              <a:t> ( neuropatía periférica inducida por  quimioterapia) </a:t>
            </a:r>
            <a:r>
              <a:rPr lang="es-ES_tradnl" sz="1600" dirty="0" smtClean="0">
                <a:solidFill>
                  <a:schemeClr val="bg1">
                    <a:lumMod val="50000"/>
                  </a:schemeClr>
                </a:solidFill>
                <a:cs typeface="Gotham Book"/>
              </a:rPr>
              <a:t>la </a:t>
            </a:r>
            <a:r>
              <a:rPr lang="es-ES_tradnl" sz="1600" dirty="0">
                <a:solidFill>
                  <a:schemeClr val="bg1">
                    <a:lumMod val="50000"/>
                  </a:schemeClr>
                </a:solidFill>
                <a:cs typeface="Gotham Book"/>
              </a:rPr>
              <a:t>primera elección</a:t>
            </a:r>
            <a:r>
              <a:rPr lang="es-ES_tradnl" sz="1600" dirty="0" smtClean="0">
                <a:solidFill>
                  <a:schemeClr val="bg1">
                    <a:lumMod val="50000"/>
                  </a:schemeClr>
                </a:solidFill>
                <a:cs typeface="Gotham Book"/>
              </a:rPr>
              <a:t> es  </a:t>
            </a:r>
            <a:r>
              <a:rPr lang="es-ES_tradnl" sz="1600" b="1" dirty="0" err="1">
                <a:solidFill>
                  <a:srgbClr val="64075D"/>
                </a:solidFill>
                <a:cs typeface="Gotham Book"/>
              </a:rPr>
              <a:t>duloxetina</a:t>
            </a:r>
            <a:r>
              <a:rPr lang="es-ES_tradnl" sz="1600" dirty="0">
                <a:solidFill>
                  <a:schemeClr val="bg1">
                    <a:lumMod val="50000"/>
                  </a:schemeClr>
                </a:solidFill>
                <a:cs typeface="Gotham Book"/>
              </a:rPr>
              <a:t>,</a:t>
            </a:r>
            <a:r>
              <a:rPr lang="es-ES_tradnl" sz="1600" dirty="0" smtClean="0">
                <a:solidFill>
                  <a:schemeClr val="bg1">
                    <a:lumMod val="50000"/>
                  </a:schemeClr>
                </a:solidFill>
                <a:cs typeface="Gotham Book"/>
              </a:rPr>
              <a:t> (60 </a:t>
            </a:r>
            <a:r>
              <a:rPr lang="es-ES_tradnl" sz="1600" dirty="0" err="1">
                <a:solidFill>
                  <a:schemeClr val="bg1">
                    <a:lumMod val="50000"/>
                  </a:schemeClr>
                </a:solidFill>
                <a:cs typeface="Gotham Book"/>
              </a:rPr>
              <a:t>mg</a:t>
            </a:r>
            <a:r>
              <a:rPr lang="es-ES_tradnl" sz="1600" dirty="0" smtClean="0">
                <a:solidFill>
                  <a:schemeClr val="bg1">
                    <a:lumMod val="50000"/>
                  </a:schemeClr>
                </a:solidFill>
                <a:cs typeface="Gotham Book"/>
              </a:rPr>
              <a:t> mañanas), la </a:t>
            </a:r>
            <a:r>
              <a:rPr lang="es-ES_tradnl" sz="1600" dirty="0">
                <a:solidFill>
                  <a:schemeClr val="bg1">
                    <a:lumMod val="50000"/>
                  </a:schemeClr>
                </a:solidFill>
                <a:cs typeface="Gotham Book"/>
              </a:rPr>
              <a:t>segunda</a:t>
            </a:r>
            <a:r>
              <a:rPr lang="es-ES_tradnl" sz="1600" dirty="0" smtClean="0">
                <a:solidFill>
                  <a:schemeClr val="bg1">
                    <a:lumMod val="50000"/>
                  </a:schemeClr>
                </a:solidFill>
                <a:cs typeface="Gotham Book"/>
              </a:rPr>
              <a:t>  </a:t>
            </a:r>
            <a:r>
              <a:rPr lang="es-ES_tradnl" sz="1600" b="1" dirty="0" err="1" smtClean="0">
                <a:solidFill>
                  <a:srgbClr val="64075D"/>
                </a:solidFill>
                <a:cs typeface="Gotham Book"/>
              </a:rPr>
              <a:t>gabapentina</a:t>
            </a:r>
            <a:r>
              <a:rPr lang="es-ES_tradnl" sz="1600" b="1" dirty="0" smtClean="0">
                <a:solidFill>
                  <a:srgbClr val="64075D"/>
                </a:solidFill>
                <a:cs typeface="Gotham Book"/>
              </a:rPr>
              <a:t> </a:t>
            </a:r>
            <a:r>
              <a:rPr lang="es-ES_tradnl" sz="1600" b="1" dirty="0" smtClean="0">
                <a:solidFill>
                  <a:schemeClr val="bg1">
                    <a:lumMod val="50000"/>
                  </a:schemeClr>
                </a:solidFill>
                <a:cs typeface="Gotham Book"/>
              </a:rPr>
              <a:t>(</a:t>
            </a:r>
            <a:r>
              <a:rPr lang="es-ES_tradnl" sz="1600" dirty="0" smtClean="0">
                <a:solidFill>
                  <a:schemeClr val="bg1">
                    <a:lumMod val="50000"/>
                  </a:schemeClr>
                </a:solidFill>
                <a:cs typeface="Gotham Book"/>
              </a:rPr>
              <a:t>900</a:t>
            </a:r>
            <a:r>
              <a:rPr lang="es-ES_tradnl" sz="1600" dirty="0">
                <a:solidFill>
                  <a:schemeClr val="bg1">
                    <a:lumMod val="50000"/>
                  </a:schemeClr>
                </a:solidFill>
                <a:cs typeface="Gotham Book"/>
              </a:rPr>
              <a:t>-3600 mg/ </a:t>
            </a:r>
            <a:r>
              <a:rPr lang="es-ES_tradnl" sz="1600" dirty="0" smtClean="0">
                <a:solidFill>
                  <a:schemeClr val="bg1">
                    <a:lumMod val="50000"/>
                  </a:schemeClr>
                </a:solidFill>
                <a:cs typeface="Gotham Book"/>
              </a:rPr>
              <a:t>día) </a:t>
            </a:r>
            <a:r>
              <a:rPr lang="es-ES_tradnl" sz="1600" dirty="0">
                <a:solidFill>
                  <a:schemeClr val="bg1">
                    <a:lumMod val="50000"/>
                  </a:schemeClr>
                </a:solidFill>
                <a:cs typeface="Gotham Book"/>
              </a:rPr>
              <a:t>y</a:t>
            </a:r>
            <a:r>
              <a:rPr lang="es-ES_tradnl" sz="1600" dirty="0" smtClean="0">
                <a:solidFill>
                  <a:schemeClr val="bg1">
                    <a:lumMod val="50000"/>
                  </a:schemeClr>
                </a:solidFill>
                <a:cs typeface="Gotham Book"/>
              </a:rPr>
              <a:t>  </a:t>
            </a:r>
            <a:r>
              <a:rPr lang="es-ES_tradnl" sz="1600" b="1" dirty="0" err="1" smtClean="0">
                <a:solidFill>
                  <a:srgbClr val="64075D"/>
                </a:solidFill>
                <a:cs typeface="Gotham Book"/>
              </a:rPr>
              <a:t>pregabalina</a:t>
            </a:r>
            <a:r>
              <a:rPr lang="es-ES_tradnl" sz="1600" dirty="0" smtClean="0">
                <a:solidFill>
                  <a:schemeClr val="bg1">
                    <a:lumMod val="50000"/>
                  </a:schemeClr>
                </a:solidFill>
                <a:cs typeface="Gotham Book"/>
              </a:rPr>
              <a:t>  (150</a:t>
            </a:r>
            <a:r>
              <a:rPr lang="es-ES_tradnl" sz="1600" dirty="0">
                <a:solidFill>
                  <a:schemeClr val="bg1">
                    <a:lumMod val="50000"/>
                  </a:schemeClr>
                </a:solidFill>
                <a:cs typeface="Gotham Book"/>
              </a:rPr>
              <a:t>-600 mg/</a:t>
            </a:r>
            <a:r>
              <a:rPr lang="es-ES_tradnl" sz="1600" dirty="0" smtClean="0">
                <a:solidFill>
                  <a:schemeClr val="bg1">
                    <a:lumMod val="50000"/>
                  </a:schemeClr>
                </a:solidFill>
                <a:cs typeface="Gotham Book"/>
              </a:rPr>
              <a:t>día). </a:t>
            </a:r>
            <a:r>
              <a:rPr lang="es-ES_tradnl" sz="1600" dirty="0">
                <a:solidFill>
                  <a:schemeClr val="bg1">
                    <a:lumMod val="50000"/>
                  </a:schemeClr>
                </a:solidFill>
                <a:cs typeface="Gotham Book"/>
              </a:rPr>
              <a:t>Otros fármacos indicados</a:t>
            </a:r>
            <a:r>
              <a:rPr lang="es-ES_tradnl" sz="1600" dirty="0" smtClean="0">
                <a:solidFill>
                  <a:schemeClr val="bg1">
                    <a:lumMod val="50000"/>
                  </a:schemeClr>
                </a:solidFill>
                <a:cs typeface="Gotham Book"/>
              </a:rPr>
              <a:t> son </a:t>
            </a:r>
            <a:r>
              <a:rPr lang="es-ES_tradnl" sz="1600" dirty="0">
                <a:solidFill>
                  <a:schemeClr val="bg1">
                    <a:lumMod val="50000"/>
                  </a:schemeClr>
                </a:solidFill>
                <a:cs typeface="Gotham Book"/>
              </a:rPr>
              <a:t>los </a:t>
            </a:r>
            <a:r>
              <a:rPr lang="es-ES_tradnl" sz="1600" b="1" dirty="0" smtClean="0">
                <a:solidFill>
                  <a:srgbClr val="64075D"/>
                </a:solidFill>
                <a:cs typeface="Gotham Book"/>
              </a:rPr>
              <a:t>ADT</a:t>
            </a:r>
            <a:r>
              <a:rPr lang="es-ES_tradnl" sz="1600" dirty="0" smtClean="0">
                <a:solidFill>
                  <a:srgbClr val="7F7F7F"/>
                </a:solidFill>
                <a:cs typeface="Gotham Book"/>
              </a:rPr>
              <a:t>: </a:t>
            </a:r>
            <a:r>
              <a:rPr lang="es-ES_tradnl" sz="1600" b="1" dirty="0" err="1" smtClean="0">
                <a:solidFill>
                  <a:srgbClr val="64075D"/>
                </a:solidFill>
                <a:cs typeface="Gotham Book"/>
              </a:rPr>
              <a:t>amitriptilina</a:t>
            </a:r>
            <a:r>
              <a:rPr lang="es-ES_tradnl" sz="1600" dirty="0" smtClean="0">
                <a:solidFill>
                  <a:schemeClr val="bg1">
                    <a:lumMod val="50000"/>
                  </a:schemeClr>
                </a:solidFill>
                <a:cs typeface="Gotham Book"/>
              </a:rPr>
              <a:t>  (25 a 50 </a:t>
            </a:r>
            <a:r>
              <a:rPr lang="es-ES_tradnl" sz="1600" dirty="0" err="1">
                <a:solidFill>
                  <a:schemeClr val="bg1">
                    <a:lumMod val="50000"/>
                  </a:schemeClr>
                </a:solidFill>
                <a:cs typeface="Gotham Book"/>
              </a:rPr>
              <a:t>mg</a:t>
            </a:r>
            <a:r>
              <a:rPr lang="es-ES_tradnl" sz="1600" dirty="0" smtClean="0">
                <a:solidFill>
                  <a:schemeClr val="bg1">
                    <a:lumMod val="50000"/>
                  </a:schemeClr>
                </a:solidFill>
                <a:cs typeface="Gotham Book"/>
              </a:rPr>
              <a:t> noches) o  </a:t>
            </a:r>
            <a:r>
              <a:rPr lang="es-ES_tradnl" sz="1600" b="1" dirty="0" err="1">
                <a:solidFill>
                  <a:srgbClr val="64075D"/>
                </a:solidFill>
                <a:cs typeface="Gotham Book"/>
              </a:rPr>
              <a:t>nortriptilina</a:t>
            </a:r>
            <a:r>
              <a:rPr lang="es-ES_tradnl" sz="1600" dirty="0" smtClean="0">
                <a:solidFill>
                  <a:schemeClr val="bg1">
                    <a:lumMod val="50000"/>
                  </a:schemeClr>
                </a:solidFill>
                <a:cs typeface="Gotham Book"/>
              </a:rPr>
              <a:t>  (mismas dosis).</a:t>
            </a:r>
          </a:p>
          <a:p>
            <a:pPr>
              <a:buBlip>
                <a:blip r:embed="rId3"/>
              </a:buBlip>
            </a:pPr>
            <a:r>
              <a:rPr lang="es-ES_tradnl" sz="1600" dirty="0" smtClean="0">
                <a:solidFill>
                  <a:srgbClr val="7F7F7F"/>
                </a:solidFill>
                <a:cs typeface="Gotham Book"/>
              </a:rPr>
              <a:t>Los </a:t>
            </a:r>
            <a:r>
              <a:rPr lang="es-ES_tradnl" sz="1600" b="1" dirty="0" err="1" smtClean="0">
                <a:solidFill>
                  <a:srgbClr val="64075D"/>
                </a:solidFill>
                <a:cs typeface="Gotham Book"/>
              </a:rPr>
              <a:t>opioides</a:t>
            </a:r>
            <a:r>
              <a:rPr lang="es-ES_tradnl" sz="1600" dirty="0" smtClean="0">
                <a:solidFill>
                  <a:srgbClr val="7F7F7F"/>
                </a:solidFill>
                <a:cs typeface="Gotham Book"/>
              </a:rPr>
              <a:t> </a:t>
            </a:r>
            <a:r>
              <a:rPr lang="es-ES_tradnl" sz="1600" dirty="0">
                <a:solidFill>
                  <a:srgbClr val="7F7F7F"/>
                </a:solidFill>
                <a:cs typeface="Gotham Book"/>
              </a:rPr>
              <a:t>ocupan una tercera línea </a:t>
            </a:r>
            <a:r>
              <a:rPr lang="es-ES_tradnl" sz="1600" dirty="0" smtClean="0">
                <a:solidFill>
                  <a:srgbClr val="7F7F7F"/>
                </a:solidFill>
                <a:cs typeface="Gotham Book"/>
              </a:rPr>
              <a:t>de tratamiento </a:t>
            </a:r>
            <a:r>
              <a:rPr lang="es-ES_tradnl" sz="1600" dirty="0">
                <a:solidFill>
                  <a:srgbClr val="7F7F7F"/>
                </a:solidFill>
                <a:cs typeface="Gotham Book"/>
              </a:rPr>
              <a:t>en estos </a:t>
            </a:r>
            <a:r>
              <a:rPr lang="es-ES_tradnl" sz="1600" dirty="0" smtClean="0">
                <a:solidFill>
                  <a:srgbClr val="7F7F7F"/>
                </a:solidFill>
                <a:cs typeface="Gotham Book"/>
              </a:rPr>
              <a:t>pacientes.</a:t>
            </a:r>
            <a:endParaRPr lang="es-ES_tradnl" sz="1600" dirty="0">
              <a:solidFill>
                <a:srgbClr val="7F7F7F"/>
              </a:solidFill>
              <a:cs typeface="Gotham Book"/>
            </a:endParaRPr>
          </a:p>
        </p:txBody>
      </p:sp>
      <p:sp>
        <p:nvSpPr>
          <p:cNvPr id="5" name="Marcador de contenido 2"/>
          <p:cNvSpPr txBox="1">
            <a:spLocks/>
          </p:cNvSpPr>
          <p:nvPr/>
        </p:nvSpPr>
        <p:spPr>
          <a:xfrm>
            <a:off x="450636" y="3659929"/>
            <a:ext cx="8229600" cy="132525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Blip>
                <a:blip r:embed="rId3"/>
              </a:buBlip>
            </a:pPr>
            <a:r>
              <a:rPr lang="es-ES_tradnl" sz="1600" dirty="0" smtClean="0">
                <a:solidFill>
                  <a:schemeClr val="bg1">
                    <a:lumMod val="50000"/>
                  </a:schemeClr>
                </a:solidFill>
                <a:cs typeface="Calibri"/>
              </a:rPr>
              <a:t>Todas las decisiones </a:t>
            </a:r>
            <a:r>
              <a:rPr lang="es-ES_tradnl" sz="1600" dirty="0">
                <a:solidFill>
                  <a:schemeClr val="bg1">
                    <a:lumMod val="50000"/>
                  </a:schemeClr>
                </a:solidFill>
                <a:cs typeface="Calibri"/>
              </a:rPr>
              <a:t>de tratamiento tienen que ser hechas </a:t>
            </a:r>
            <a:r>
              <a:rPr lang="es-ES_tradnl" sz="1600" dirty="0" smtClean="0">
                <a:solidFill>
                  <a:schemeClr val="bg1">
                    <a:lumMod val="50000"/>
                  </a:schemeClr>
                </a:solidFill>
                <a:cs typeface="Calibri"/>
              </a:rPr>
              <a:t>cuidadosamente y </a:t>
            </a:r>
            <a:r>
              <a:rPr lang="es-ES_tradnl" sz="1600" dirty="0">
                <a:solidFill>
                  <a:schemeClr val="bg1">
                    <a:lumMod val="50000"/>
                  </a:schemeClr>
                </a:solidFill>
                <a:cs typeface="Calibri"/>
              </a:rPr>
              <a:t>revisadas apropiadamente. Pueden ser </a:t>
            </a:r>
            <a:r>
              <a:rPr lang="es-ES_tradnl" sz="1600" dirty="0" smtClean="0">
                <a:solidFill>
                  <a:schemeClr val="bg1">
                    <a:lumMod val="50000"/>
                  </a:schemeClr>
                </a:solidFill>
                <a:cs typeface="Calibri"/>
              </a:rPr>
              <a:t>aplicables las </a:t>
            </a:r>
            <a:r>
              <a:rPr lang="es-ES_tradnl" sz="1600" dirty="0">
                <a:solidFill>
                  <a:schemeClr val="bg1">
                    <a:lumMod val="50000"/>
                  </a:schemeClr>
                </a:solidFill>
                <a:cs typeface="Calibri"/>
              </a:rPr>
              <a:t>directrices estándar para el uso de </a:t>
            </a:r>
            <a:r>
              <a:rPr lang="es-ES_tradnl" sz="1600" dirty="0" smtClean="0">
                <a:solidFill>
                  <a:schemeClr val="bg1">
                    <a:lumMod val="50000"/>
                  </a:schemeClr>
                </a:solidFill>
                <a:cs typeface="Calibri"/>
              </a:rPr>
              <a:t>anticonvulsivantes (</a:t>
            </a:r>
            <a:r>
              <a:rPr lang="es-ES_tradnl" sz="1600" dirty="0">
                <a:solidFill>
                  <a:schemeClr val="bg1">
                    <a:lumMod val="50000"/>
                  </a:schemeClr>
                </a:solidFill>
                <a:cs typeface="Calibri"/>
              </a:rPr>
              <a:t>p.ej. </a:t>
            </a:r>
            <a:r>
              <a:rPr lang="es-ES_tradnl" sz="1600" dirty="0" err="1">
                <a:solidFill>
                  <a:schemeClr val="bg1">
                    <a:lumMod val="50000"/>
                  </a:schemeClr>
                </a:solidFill>
                <a:cs typeface="Calibri"/>
              </a:rPr>
              <a:t>pregabalina</a:t>
            </a:r>
            <a:r>
              <a:rPr lang="es-ES_tradnl" sz="1600" dirty="0">
                <a:solidFill>
                  <a:schemeClr val="bg1">
                    <a:lumMod val="50000"/>
                  </a:schemeClr>
                </a:solidFill>
                <a:cs typeface="Calibri"/>
              </a:rPr>
              <a:t> y </a:t>
            </a:r>
            <a:r>
              <a:rPr lang="es-ES_tradnl" sz="1600" dirty="0" err="1">
                <a:solidFill>
                  <a:schemeClr val="bg1">
                    <a:lumMod val="50000"/>
                  </a:schemeClr>
                </a:solidFill>
                <a:cs typeface="Calibri"/>
              </a:rPr>
              <a:t>gabapentina</a:t>
            </a:r>
            <a:r>
              <a:rPr lang="es-ES_tradnl" sz="1600" dirty="0">
                <a:solidFill>
                  <a:schemeClr val="bg1">
                    <a:lumMod val="50000"/>
                  </a:schemeClr>
                </a:solidFill>
                <a:cs typeface="Calibri"/>
              </a:rPr>
              <a:t>), antidepresivos (p. ej. </a:t>
            </a:r>
            <a:r>
              <a:rPr lang="es-ES_tradnl" sz="1600" dirty="0" err="1">
                <a:solidFill>
                  <a:schemeClr val="bg1">
                    <a:lumMod val="50000"/>
                  </a:schemeClr>
                </a:solidFill>
                <a:cs typeface="Calibri"/>
              </a:rPr>
              <a:t>duloxetina</a:t>
            </a:r>
            <a:r>
              <a:rPr lang="es-ES_tradnl" sz="1600" dirty="0">
                <a:solidFill>
                  <a:schemeClr val="bg1">
                    <a:lumMod val="50000"/>
                  </a:schemeClr>
                </a:solidFill>
                <a:cs typeface="Calibri"/>
              </a:rPr>
              <a:t> y ADT) y tratamientos tópicos (p. e</a:t>
            </a:r>
            <a:r>
              <a:rPr lang="es-ES_tradnl" sz="1600" dirty="0" smtClean="0">
                <a:solidFill>
                  <a:schemeClr val="bg1">
                    <a:lumMod val="50000"/>
                  </a:schemeClr>
                </a:solidFill>
                <a:cs typeface="Calibri"/>
              </a:rPr>
              <a:t>j. </a:t>
            </a:r>
            <a:r>
              <a:rPr lang="es-ES_tradnl" sz="1600" dirty="0" err="1" smtClean="0">
                <a:solidFill>
                  <a:schemeClr val="bg1">
                    <a:lumMod val="50000"/>
                  </a:schemeClr>
                </a:solidFill>
                <a:cs typeface="Calibri"/>
              </a:rPr>
              <a:t>capsaicina</a:t>
            </a:r>
            <a:r>
              <a:rPr lang="es-ES_tradnl" sz="1600" dirty="0" smtClean="0">
                <a:solidFill>
                  <a:schemeClr val="bg1">
                    <a:lumMod val="50000"/>
                  </a:schemeClr>
                </a:solidFill>
                <a:cs typeface="Calibri"/>
              </a:rPr>
              <a:t> </a:t>
            </a:r>
            <a:r>
              <a:rPr lang="es-ES_tradnl" sz="1600" dirty="0">
                <a:solidFill>
                  <a:schemeClr val="bg1">
                    <a:lumMod val="50000"/>
                  </a:schemeClr>
                </a:solidFill>
                <a:cs typeface="Calibri"/>
              </a:rPr>
              <a:t>y lidocaína</a:t>
            </a:r>
            <a:r>
              <a:rPr lang="es-ES_tradnl" sz="1600" dirty="0" smtClean="0">
                <a:solidFill>
                  <a:schemeClr val="bg1">
                    <a:lumMod val="50000"/>
                  </a:schemeClr>
                </a:solidFill>
                <a:cs typeface="Calibri"/>
              </a:rPr>
              <a:t>).</a:t>
            </a:r>
          </a:p>
          <a:p>
            <a:pPr>
              <a:buBlip>
                <a:blip r:embed="rId3"/>
              </a:buBlip>
            </a:pPr>
            <a:r>
              <a:rPr lang="es-ES_tradnl" sz="1600" dirty="0">
                <a:solidFill>
                  <a:schemeClr val="bg1">
                    <a:lumMod val="50000"/>
                  </a:schemeClr>
                </a:solidFill>
                <a:cs typeface="Calibri"/>
              </a:rPr>
              <a:t>El tratamiento de más de un síntoma </a:t>
            </a:r>
            <a:r>
              <a:rPr lang="es-ES_tradnl" sz="1600" dirty="0" smtClean="0">
                <a:solidFill>
                  <a:schemeClr val="bg1">
                    <a:lumMod val="50000"/>
                  </a:schemeClr>
                </a:solidFill>
                <a:cs typeface="Calibri"/>
              </a:rPr>
              <a:t>con un </a:t>
            </a:r>
            <a:r>
              <a:rPr lang="es-ES_tradnl" sz="1600" dirty="0">
                <a:solidFill>
                  <a:schemeClr val="bg1">
                    <a:lumMod val="50000"/>
                  </a:schemeClr>
                </a:solidFill>
                <a:cs typeface="Calibri"/>
              </a:rPr>
              <a:t>agente </a:t>
            </a:r>
            <a:r>
              <a:rPr lang="es-ES_tradnl" sz="1600" dirty="0" err="1">
                <a:solidFill>
                  <a:schemeClr val="bg1">
                    <a:lumMod val="50000"/>
                  </a:schemeClr>
                </a:solidFill>
                <a:cs typeface="Calibri"/>
              </a:rPr>
              <a:t>neuropático</a:t>
            </a:r>
            <a:r>
              <a:rPr lang="es-ES_tradnl" sz="1600" dirty="0">
                <a:solidFill>
                  <a:schemeClr val="bg1">
                    <a:lumMod val="50000"/>
                  </a:schemeClr>
                </a:solidFill>
                <a:cs typeface="Calibri"/>
              </a:rPr>
              <a:t> particular del dolor puede </a:t>
            </a:r>
            <a:r>
              <a:rPr lang="es-ES_tradnl" sz="1600" dirty="0" smtClean="0">
                <a:solidFill>
                  <a:schemeClr val="bg1">
                    <a:lumMod val="50000"/>
                  </a:schemeClr>
                </a:solidFill>
                <a:cs typeface="Calibri"/>
              </a:rPr>
              <a:t>evitar la polifarmacia.</a:t>
            </a:r>
          </a:p>
          <a:p>
            <a:pPr>
              <a:buBlip>
                <a:blip r:embed="rId3"/>
              </a:buBlip>
            </a:pPr>
            <a:r>
              <a:rPr lang="es-ES_tradnl" sz="1600" dirty="0">
                <a:solidFill>
                  <a:schemeClr val="bg1">
                    <a:lumMod val="50000"/>
                  </a:schemeClr>
                </a:solidFill>
                <a:cs typeface="Gotham Book"/>
              </a:rPr>
              <a:t>E</a:t>
            </a:r>
            <a:r>
              <a:rPr lang="es-ES_tradnl" sz="1600" dirty="0" smtClean="0">
                <a:solidFill>
                  <a:schemeClr val="bg1">
                    <a:lumMod val="50000"/>
                  </a:schemeClr>
                </a:solidFill>
                <a:cs typeface="Gotham Book"/>
              </a:rPr>
              <a:t>n </a:t>
            </a:r>
            <a:r>
              <a:rPr lang="es-ES_tradnl" sz="1600" dirty="0">
                <a:solidFill>
                  <a:schemeClr val="bg1">
                    <a:lumMod val="50000"/>
                  </a:schemeClr>
                </a:solidFill>
                <a:cs typeface="Gotham Book"/>
              </a:rPr>
              <a:t>pacientes refractarios se debe valorar la </a:t>
            </a:r>
            <a:r>
              <a:rPr lang="es-ES_tradnl" sz="1600" dirty="0" smtClean="0">
                <a:solidFill>
                  <a:schemeClr val="bg1">
                    <a:lumMod val="50000"/>
                  </a:schemeClr>
                </a:solidFill>
                <a:cs typeface="Gotham Book"/>
              </a:rPr>
              <a:t>polifarmacia buscando </a:t>
            </a:r>
            <a:r>
              <a:rPr lang="es-ES_tradnl" sz="1600" dirty="0">
                <a:solidFill>
                  <a:schemeClr val="bg1">
                    <a:lumMod val="50000"/>
                  </a:schemeClr>
                </a:solidFill>
                <a:cs typeface="Gotham Book"/>
              </a:rPr>
              <a:t>dianas terapéuticas </a:t>
            </a:r>
            <a:r>
              <a:rPr lang="es-ES_tradnl" sz="1600" dirty="0" smtClean="0">
                <a:solidFill>
                  <a:schemeClr val="bg1">
                    <a:lumMod val="50000"/>
                  </a:schemeClr>
                </a:solidFill>
                <a:cs typeface="Gotham Book"/>
              </a:rPr>
              <a:t>complementarias, evitando </a:t>
            </a:r>
            <a:r>
              <a:rPr lang="es-ES_tradnl" sz="1600" dirty="0">
                <a:solidFill>
                  <a:schemeClr val="bg1">
                    <a:lumMod val="50000"/>
                  </a:schemeClr>
                </a:solidFill>
                <a:cs typeface="Gotham Book"/>
              </a:rPr>
              <a:t>los efectos secundarios sinérgicos, </a:t>
            </a:r>
            <a:r>
              <a:rPr lang="es-ES_tradnl" sz="1600" dirty="0" smtClean="0">
                <a:solidFill>
                  <a:schemeClr val="bg1">
                    <a:lumMod val="50000"/>
                  </a:schemeClr>
                </a:solidFill>
                <a:cs typeface="Gotham Book"/>
              </a:rPr>
              <a:t>especialmente los centrales.</a:t>
            </a:r>
          </a:p>
          <a:p>
            <a:pPr marL="0" indent="0">
              <a:buFont typeface="Arial"/>
              <a:buNone/>
            </a:pPr>
            <a:endParaRPr lang="es-ES_tradnl" sz="1600" baseline="30000" dirty="0" smtClean="0">
              <a:solidFill>
                <a:prstClr val="white">
                  <a:lumMod val="50000"/>
                </a:prstClr>
              </a:solidFill>
              <a:cs typeface="Gotham Book"/>
            </a:endParaRPr>
          </a:p>
          <a:p>
            <a:pPr marL="0" indent="0">
              <a:buFont typeface="Arial"/>
              <a:buNone/>
            </a:pPr>
            <a:endParaRPr lang="es-ES_tradnl" sz="1600" dirty="0">
              <a:solidFill>
                <a:srgbClr val="7F7F7F"/>
              </a:solidFill>
              <a:cs typeface="Gotham Book"/>
            </a:endParaRPr>
          </a:p>
        </p:txBody>
      </p:sp>
      <p:sp>
        <p:nvSpPr>
          <p:cNvPr id="6" name="Rectángulo 5"/>
          <p:cNvSpPr/>
          <p:nvPr/>
        </p:nvSpPr>
        <p:spPr>
          <a:xfrm>
            <a:off x="450636" y="3146303"/>
            <a:ext cx="6662683" cy="369332"/>
          </a:xfrm>
          <a:prstGeom prst="rect">
            <a:avLst/>
          </a:prstGeom>
        </p:spPr>
        <p:txBody>
          <a:bodyPr wrap="square">
            <a:spAutoFit/>
          </a:bodyPr>
          <a:lstStyle/>
          <a:p>
            <a:r>
              <a:rPr lang="es-ES_tradnl" b="1" dirty="0">
                <a:solidFill>
                  <a:srgbClr val="64075D"/>
                </a:solidFill>
                <a:latin typeface="+mj-lt"/>
              </a:rPr>
              <a:t>DN en pacientes con comorbilidades y </a:t>
            </a:r>
            <a:r>
              <a:rPr lang="es-ES_tradnl" b="1" dirty="0" err="1">
                <a:solidFill>
                  <a:srgbClr val="64075D"/>
                </a:solidFill>
                <a:latin typeface="+mj-lt"/>
              </a:rPr>
              <a:t>politratados</a:t>
            </a:r>
            <a:endParaRPr lang="es-ES_tradnl" b="1" dirty="0">
              <a:solidFill>
                <a:srgbClr val="64075D"/>
              </a:solidFill>
              <a:latin typeface="+mj-lt"/>
            </a:endParaRPr>
          </a:p>
        </p:txBody>
      </p:sp>
      <p:sp>
        <p:nvSpPr>
          <p:cNvPr id="8" name="Título 1"/>
          <p:cNvSpPr>
            <a:spLocks noGrp="1"/>
          </p:cNvSpPr>
          <p:nvPr>
            <p:ph type="title"/>
          </p:nvPr>
        </p:nvSpPr>
        <p:spPr>
          <a:xfrm>
            <a:off x="0" y="34358"/>
            <a:ext cx="9144000" cy="1018299"/>
          </a:xfrm>
        </p:spPr>
        <p:txBody>
          <a:bodyPr/>
          <a:lstStyle/>
          <a:p>
            <a:pPr>
              <a:lnSpc>
                <a:spcPct val="90000"/>
              </a:lnSpc>
            </a:pPr>
            <a:r>
              <a:rPr lang="es-ES_tradnl" sz="3600" b="1" dirty="0" smtClean="0">
                <a:solidFill>
                  <a:srgbClr val="FCC40D"/>
                </a:solidFill>
                <a:cs typeface="Calibri"/>
              </a:rPr>
              <a:t>TRATAMIENTO DEL DOLOR NEUROPÁTICO </a:t>
            </a:r>
            <a:br>
              <a:rPr lang="es-ES_tradnl" sz="3600" b="1" dirty="0" smtClean="0">
                <a:solidFill>
                  <a:srgbClr val="FCC40D"/>
                </a:solidFill>
                <a:cs typeface="Calibri"/>
              </a:rPr>
            </a:br>
            <a:r>
              <a:rPr lang="es-ES_tradnl" sz="3600" b="1" dirty="0" smtClean="0">
                <a:solidFill>
                  <a:srgbClr val="FCC40D"/>
                </a:solidFill>
                <a:cs typeface="Calibri"/>
              </a:rPr>
              <a:t>Y ASOCIACIONES</a:t>
            </a:r>
            <a:endParaRPr lang="es-ES_tradnl" sz="3600" b="1" dirty="0">
              <a:solidFill>
                <a:srgbClr val="FCC40D"/>
              </a:solidFill>
              <a:cs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9251548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Marcador de contenido 2"/>
          <p:cNvSpPr txBox="1">
            <a:spLocks/>
          </p:cNvSpPr>
          <p:nvPr/>
        </p:nvSpPr>
        <p:spPr>
          <a:xfrm>
            <a:off x="450636" y="1887080"/>
            <a:ext cx="8229600" cy="132525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Blip>
                <a:blip r:embed="rId3"/>
              </a:buBlip>
            </a:pPr>
            <a:r>
              <a:rPr lang="es-ES_tradnl" sz="1600" dirty="0" smtClean="0">
                <a:solidFill>
                  <a:schemeClr val="bg1">
                    <a:lumMod val="50000"/>
                  </a:schemeClr>
                </a:solidFill>
                <a:cs typeface="Calibri"/>
              </a:rPr>
              <a:t>Abordaje </a:t>
            </a:r>
            <a:r>
              <a:rPr lang="es-ES_tradnl" sz="1600" dirty="0">
                <a:solidFill>
                  <a:schemeClr val="bg1">
                    <a:lumMod val="50000"/>
                  </a:schemeClr>
                </a:solidFill>
                <a:cs typeface="Calibri"/>
              </a:rPr>
              <a:t>multidisciplinar, </a:t>
            </a:r>
            <a:r>
              <a:rPr lang="es-ES_tradnl" sz="1600" dirty="0" smtClean="0">
                <a:solidFill>
                  <a:schemeClr val="bg1">
                    <a:lumMod val="50000"/>
                  </a:schemeClr>
                </a:solidFill>
                <a:cs typeface="Calibri"/>
              </a:rPr>
              <a:t>con la </a:t>
            </a:r>
            <a:r>
              <a:rPr lang="es-ES_tradnl" sz="1600" dirty="0">
                <a:solidFill>
                  <a:schemeClr val="bg1">
                    <a:lumMod val="50000"/>
                  </a:schemeClr>
                </a:solidFill>
                <a:cs typeface="Calibri"/>
              </a:rPr>
              <a:t>inclusión de </a:t>
            </a:r>
            <a:r>
              <a:rPr lang="es-ES_tradnl" sz="1600" dirty="0" smtClean="0">
                <a:solidFill>
                  <a:schemeClr val="bg1">
                    <a:lumMod val="50000"/>
                  </a:schemeClr>
                </a:solidFill>
                <a:cs typeface="Calibri"/>
              </a:rPr>
              <a:t>terapias no </a:t>
            </a:r>
            <a:r>
              <a:rPr lang="es-ES_tradnl" sz="1600" dirty="0">
                <a:solidFill>
                  <a:schemeClr val="bg1">
                    <a:lumMod val="50000"/>
                  </a:schemeClr>
                </a:solidFill>
                <a:cs typeface="Calibri"/>
              </a:rPr>
              <a:t>farmacológicas y la utilización de fármacos/</a:t>
            </a:r>
            <a:r>
              <a:rPr lang="es-ES_tradnl" sz="1600" dirty="0" smtClean="0">
                <a:solidFill>
                  <a:schemeClr val="bg1">
                    <a:lumMod val="50000"/>
                  </a:schemeClr>
                </a:solidFill>
                <a:cs typeface="Calibri"/>
              </a:rPr>
              <a:t>tratamientos no </a:t>
            </a:r>
            <a:r>
              <a:rPr lang="es-ES_tradnl" sz="1600" dirty="0">
                <a:solidFill>
                  <a:schemeClr val="bg1">
                    <a:lumMod val="50000"/>
                  </a:schemeClr>
                </a:solidFill>
                <a:cs typeface="Calibri"/>
              </a:rPr>
              <a:t>convencionales en el manejo </a:t>
            </a:r>
            <a:r>
              <a:rPr lang="es-ES_tradnl" sz="1600" dirty="0" smtClean="0">
                <a:solidFill>
                  <a:schemeClr val="bg1">
                    <a:lumMod val="50000"/>
                  </a:schemeClr>
                </a:solidFill>
                <a:cs typeface="Calibri"/>
              </a:rPr>
              <a:t>analgésico.</a:t>
            </a:r>
            <a:endParaRPr lang="es-ES_tradnl" sz="1600" baseline="30000" dirty="0" smtClean="0">
              <a:solidFill>
                <a:prstClr val="white">
                  <a:lumMod val="50000"/>
                </a:prstClr>
              </a:solidFill>
              <a:cs typeface="Gotham Book"/>
            </a:endParaRPr>
          </a:p>
          <a:p>
            <a:pPr marL="0" indent="0">
              <a:buFont typeface="Arial"/>
              <a:buNone/>
            </a:pPr>
            <a:endParaRPr lang="es-ES_tradnl" sz="1600" dirty="0">
              <a:solidFill>
                <a:srgbClr val="7F7F7F"/>
              </a:solidFill>
              <a:cs typeface="Gotham Book"/>
            </a:endParaRPr>
          </a:p>
        </p:txBody>
      </p:sp>
      <p:sp>
        <p:nvSpPr>
          <p:cNvPr id="6" name="Rectángulo 5"/>
          <p:cNvSpPr/>
          <p:nvPr/>
        </p:nvSpPr>
        <p:spPr>
          <a:xfrm>
            <a:off x="450636" y="1373454"/>
            <a:ext cx="6662683" cy="369332"/>
          </a:xfrm>
          <a:prstGeom prst="rect">
            <a:avLst/>
          </a:prstGeom>
        </p:spPr>
        <p:txBody>
          <a:bodyPr wrap="square">
            <a:spAutoFit/>
          </a:bodyPr>
          <a:lstStyle/>
          <a:p>
            <a:r>
              <a:rPr lang="es-ES_tradnl" b="1" dirty="0" smtClean="0">
                <a:solidFill>
                  <a:srgbClr val="64075D"/>
                </a:solidFill>
                <a:latin typeface="+mj-lt"/>
              </a:rPr>
              <a:t>DN refractario</a:t>
            </a:r>
            <a:endParaRPr lang="es-ES_tradnl" b="1" dirty="0">
              <a:solidFill>
                <a:srgbClr val="64075D"/>
              </a:solidFill>
              <a:latin typeface="+mj-lt"/>
            </a:endParaRPr>
          </a:p>
        </p:txBody>
      </p:sp>
      <p:pic>
        <p:nvPicPr>
          <p:cNvPr id="7" name="Imagen 6" descr="Captura de pantalla 2017-09-18 a las 13.26.05.png"/>
          <p:cNvPicPr>
            <a:picLocks noChangeAspect="1"/>
          </p:cNvPicPr>
          <p:nvPr/>
        </p:nvPicPr>
        <p:blipFill>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1661932" y="2731047"/>
            <a:ext cx="5638422" cy="3510559"/>
          </a:xfrm>
          <a:prstGeom prst="rect">
            <a:avLst/>
          </a:prstGeom>
        </p:spPr>
      </p:pic>
      <p:sp>
        <p:nvSpPr>
          <p:cNvPr id="8" name="CuadroTexto 7"/>
          <p:cNvSpPr txBox="1"/>
          <p:nvPr/>
        </p:nvSpPr>
        <p:spPr>
          <a:xfrm>
            <a:off x="1952248" y="2935333"/>
            <a:ext cx="3895106" cy="276999"/>
          </a:xfrm>
          <a:prstGeom prst="rect">
            <a:avLst/>
          </a:prstGeom>
          <a:solidFill>
            <a:srgbClr val="F2EAF5"/>
          </a:solidFill>
        </p:spPr>
        <p:txBody>
          <a:bodyPr wrap="square" rtlCol="0">
            <a:spAutoFit/>
          </a:bodyPr>
          <a:lstStyle/>
          <a:p>
            <a:r>
              <a:rPr lang="es-ES_tradnl" sz="1200" dirty="0">
                <a:solidFill>
                  <a:schemeClr val="bg1">
                    <a:lumMod val="50000"/>
                  </a:schemeClr>
                </a:solidFill>
                <a:cs typeface="Gotham Book"/>
              </a:rPr>
              <a:t>Algoritmo de tratamiento DN </a:t>
            </a:r>
            <a:r>
              <a:rPr lang="es-ES_tradnl" sz="1200" dirty="0" smtClean="0">
                <a:solidFill>
                  <a:schemeClr val="bg1">
                    <a:lumMod val="50000"/>
                  </a:schemeClr>
                </a:solidFill>
                <a:cs typeface="Gotham Book"/>
              </a:rPr>
              <a:t>refractario </a:t>
            </a:r>
            <a:endParaRPr lang="es-ES_tradnl" sz="1200" dirty="0">
              <a:solidFill>
                <a:schemeClr val="bg1">
                  <a:lumMod val="50000"/>
                </a:schemeClr>
              </a:solidFill>
              <a:cs typeface="Gotham Book"/>
            </a:endParaRPr>
          </a:p>
        </p:txBody>
      </p:sp>
      <p:sp>
        <p:nvSpPr>
          <p:cNvPr id="10" name="Título 1"/>
          <p:cNvSpPr>
            <a:spLocks noGrp="1"/>
          </p:cNvSpPr>
          <p:nvPr>
            <p:ph type="title"/>
          </p:nvPr>
        </p:nvSpPr>
        <p:spPr>
          <a:xfrm>
            <a:off x="0" y="34358"/>
            <a:ext cx="9144000" cy="1018299"/>
          </a:xfrm>
        </p:spPr>
        <p:txBody>
          <a:bodyPr/>
          <a:lstStyle/>
          <a:p>
            <a:pPr>
              <a:lnSpc>
                <a:spcPct val="90000"/>
              </a:lnSpc>
            </a:pPr>
            <a:r>
              <a:rPr lang="es-ES_tradnl" sz="3600" b="1" dirty="0" smtClean="0">
                <a:solidFill>
                  <a:srgbClr val="FCC40D"/>
                </a:solidFill>
                <a:cs typeface="Calibri"/>
              </a:rPr>
              <a:t>TRATAMIENTO DEL DOLOR NEUROPÁTICO </a:t>
            </a:r>
            <a:br>
              <a:rPr lang="es-ES_tradnl" sz="3600" b="1" dirty="0" smtClean="0">
                <a:solidFill>
                  <a:srgbClr val="FCC40D"/>
                </a:solidFill>
                <a:cs typeface="Calibri"/>
              </a:rPr>
            </a:br>
            <a:r>
              <a:rPr lang="es-ES_tradnl" sz="3600" b="1" dirty="0" smtClean="0">
                <a:solidFill>
                  <a:srgbClr val="FCC40D"/>
                </a:solidFill>
                <a:cs typeface="Calibri"/>
              </a:rPr>
              <a:t>Y ASOCIACIONES</a:t>
            </a:r>
            <a:endParaRPr lang="es-ES_tradnl" sz="3600" b="1" dirty="0">
              <a:solidFill>
                <a:srgbClr val="FCC40D"/>
              </a:solidFill>
              <a:cs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57948983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Marcador de contenido 2"/>
          <p:cNvSpPr txBox="1">
            <a:spLocks/>
          </p:cNvSpPr>
          <p:nvPr/>
        </p:nvSpPr>
        <p:spPr>
          <a:xfrm>
            <a:off x="450636" y="1779000"/>
            <a:ext cx="8229600" cy="132525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Blip>
                <a:blip r:embed="rId3"/>
              </a:buBlip>
            </a:pPr>
            <a:r>
              <a:rPr lang="es-ES_tradnl" sz="1600" dirty="0">
                <a:solidFill>
                  <a:schemeClr val="bg1">
                    <a:lumMod val="50000"/>
                  </a:schemeClr>
                </a:solidFill>
                <a:cs typeface="Calibri"/>
              </a:rPr>
              <a:t>Es un antagonista del receptor de N-</a:t>
            </a:r>
            <a:r>
              <a:rPr lang="es-ES_tradnl" sz="1600" dirty="0" err="1">
                <a:solidFill>
                  <a:schemeClr val="bg1">
                    <a:lumMod val="50000"/>
                  </a:schemeClr>
                </a:solidFill>
                <a:cs typeface="Calibri"/>
              </a:rPr>
              <a:t>metil</a:t>
            </a:r>
            <a:r>
              <a:rPr lang="es-ES_tradnl" sz="1600" dirty="0">
                <a:solidFill>
                  <a:schemeClr val="bg1">
                    <a:lumMod val="50000"/>
                  </a:schemeClr>
                </a:solidFill>
                <a:cs typeface="Calibri"/>
              </a:rPr>
              <a:t>-D-</a:t>
            </a:r>
            <a:r>
              <a:rPr lang="es-ES_tradnl" sz="1600" dirty="0" err="1" smtClean="0">
                <a:solidFill>
                  <a:schemeClr val="bg1">
                    <a:lumMod val="50000"/>
                  </a:schemeClr>
                </a:solidFill>
                <a:cs typeface="Calibri"/>
              </a:rPr>
              <a:t>aspartato</a:t>
            </a:r>
            <a:r>
              <a:rPr lang="es-ES_tradnl" sz="1600" dirty="0" smtClean="0">
                <a:solidFill>
                  <a:schemeClr val="bg1">
                    <a:lumMod val="50000"/>
                  </a:schemeClr>
                </a:solidFill>
                <a:cs typeface="Calibri"/>
              </a:rPr>
              <a:t> que</a:t>
            </a:r>
            <a:r>
              <a:rPr lang="es-ES_tradnl" sz="1600" dirty="0">
                <a:solidFill>
                  <a:schemeClr val="bg1">
                    <a:lumMod val="50000"/>
                  </a:schemeClr>
                </a:solidFill>
                <a:cs typeface="Calibri"/>
              </a:rPr>
              <a:t>, a dosis bajas, </a:t>
            </a:r>
            <a:r>
              <a:rPr lang="es-ES_tradnl" sz="1600" b="1" dirty="0">
                <a:solidFill>
                  <a:srgbClr val="64075D"/>
                </a:solidFill>
                <a:cs typeface="Calibri"/>
              </a:rPr>
              <a:t>tiene propiedades analgésicas </a:t>
            </a:r>
            <a:r>
              <a:rPr lang="es-ES_tradnl" sz="1600" b="1" dirty="0" smtClean="0">
                <a:solidFill>
                  <a:srgbClr val="64075D"/>
                </a:solidFill>
                <a:cs typeface="Calibri"/>
              </a:rPr>
              <a:t>eficaces</a:t>
            </a:r>
            <a:r>
              <a:rPr lang="es-ES_tradnl" sz="1600" dirty="0" smtClean="0">
                <a:solidFill>
                  <a:schemeClr val="bg1">
                    <a:lumMod val="50000"/>
                  </a:schemeClr>
                </a:solidFill>
                <a:cs typeface="Calibri"/>
              </a:rPr>
              <a:t>.</a:t>
            </a:r>
          </a:p>
          <a:p>
            <a:pPr>
              <a:buBlip>
                <a:blip r:embed="rId3"/>
              </a:buBlip>
            </a:pPr>
            <a:r>
              <a:rPr lang="es-ES_tradnl" sz="1600" dirty="0" smtClean="0">
                <a:solidFill>
                  <a:srgbClr val="7F7F7F"/>
                </a:solidFill>
                <a:cs typeface="Gotham Book"/>
              </a:rPr>
              <a:t>Se </a:t>
            </a:r>
            <a:r>
              <a:rPr lang="es-ES_tradnl" sz="1600" dirty="0">
                <a:solidFill>
                  <a:srgbClr val="7F7F7F"/>
                </a:solidFill>
                <a:cs typeface="Gotham Book"/>
              </a:rPr>
              <a:t>utiliza en DN refractario siempre </a:t>
            </a:r>
            <a:r>
              <a:rPr lang="es-ES_tradnl" sz="1600" dirty="0" smtClean="0">
                <a:solidFill>
                  <a:srgbClr val="7F7F7F"/>
                </a:solidFill>
                <a:cs typeface="Gotham Book"/>
              </a:rPr>
              <a:t>asociado a </a:t>
            </a:r>
            <a:r>
              <a:rPr lang="es-ES_tradnl" sz="1600" dirty="0">
                <a:solidFill>
                  <a:srgbClr val="7F7F7F"/>
                </a:solidFill>
                <a:cs typeface="Gotham Book"/>
              </a:rPr>
              <a:t>una benzodiacepina a dosis bajas y se puede </a:t>
            </a:r>
            <a:r>
              <a:rPr lang="es-ES_tradnl" sz="1600" dirty="0" smtClean="0">
                <a:solidFill>
                  <a:srgbClr val="7F7F7F"/>
                </a:solidFill>
                <a:cs typeface="Gotham Book"/>
              </a:rPr>
              <a:t>administrar por </a:t>
            </a:r>
            <a:r>
              <a:rPr lang="es-ES_tradnl" sz="1600" dirty="0">
                <a:solidFill>
                  <a:srgbClr val="7F7F7F"/>
                </a:solidFill>
                <a:cs typeface="Gotham Book"/>
              </a:rPr>
              <a:t>vía oral (VO) (fórmula magistral) o por </a:t>
            </a:r>
            <a:r>
              <a:rPr lang="es-ES_tradnl" sz="1600" dirty="0" smtClean="0">
                <a:solidFill>
                  <a:srgbClr val="7F7F7F"/>
                </a:solidFill>
                <a:cs typeface="Gotham Book"/>
              </a:rPr>
              <a:t>vía subcutánea </a:t>
            </a:r>
            <a:r>
              <a:rPr lang="es-ES_tradnl" sz="1600" dirty="0">
                <a:solidFill>
                  <a:srgbClr val="7F7F7F"/>
                </a:solidFill>
                <a:cs typeface="Gotham Book"/>
              </a:rPr>
              <a:t>(SC) o intravenosa (IV)</a:t>
            </a:r>
            <a:r>
              <a:rPr lang="es-ES_tradnl" sz="1600" dirty="0" smtClean="0">
                <a:solidFill>
                  <a:srgbClr val="7F7F7F"/>
                </a:solidFill>
                <a:cs typeface="Gotham Book"/>
              </a:rPr>
              <a:t>.</a:t>
            </a:r>
          </a:p>
          <a:p>
            <a:pPr>
              <a:buBlip>
                <a:blip r:embed="rId3"/>
              </a:buBlip>
            </a:pPr>
            <a:r>
              <a:rPr lang="es-ES_tradnl" sz="1600" dirty="0">
                <a:solidFill>
                  <a:srgbClr val="7F7F7F"/>
                </a:solidFill>
                <a:cs typeface="Gotham Book"/>
              </a:rPr>
              <a:t>Sus principales efectos secundarios son náuseas, vómitos</a:t>
            </a:r>
            <a:r>
              <a:rPr lang="es-ES_tradnl" sz="1600" dirty="0" smtClean="0">
                <a:solidFill>
                  <a:srgbClr val="7F7F7F"/>
                </a:solidFill>
                <a:cs typeface="Gotham Book"/>
              </a:rPr>
              <a:t>, somnolencia</a:t>
            </a:r>
            <a:r>
              <a:rPr lang="es-ES_tradnl" sz="1600" dirty="0">
                <a:solidFill>
                  <a:srgbClr val="7F7F7F"/>
                </a:solidFill>
                <a:cs typeface="Gotham Book"/>
              </a:rPr>
              <a:t>, mareo y síntomas </a:t>
            </a:r>
            <a:r>
              <a:rPr lang="es-ES_tradnl" sz="1600" dirty="0" err="1">
                <a:solidFill>
                  <a:srgbClr val="7F7F7F"/>
                </a:solidFill>
                <a:cs typeface="Gotham Book"/>
              </a:rPr>
              <a:t>psicomiméticos</a:t>
            </a:r>
            <a:r>
              <a:rPr lang="es-ES_tradnl" sz="1600" dirty="0">
                <a:solidFill>
                  <a:srgbClr val="7F7F7F"/>
                </a:solidFill>
                <a:cs typeface="Gotham Book"/>
              </a:rPr>
              <a:t> (alucinaciones</a:t>
            </a:r>
            <a:r>
              <a:rPr lang="es-ES_tradnl" sz="1600" dirty="0" smtClean="0">
                <a:solidFill>
                  <a:srgbClr val="7F7F7F"/>
                </a:solidFill>
                <a:cs typeface="Gotham Book"/>
              </a:rPr>
              <a:t>, despersonalización</a:t>
            </a:r>
            <a:r>
              <a:rPr lang="es-ES_tradnl" sz="1600" dirty="0">
                <a:solidFill>
                  <a:srgbClr val="7F7F7F"/>
                </a:solidFill>
                <a:cs typeface="Gotham Book"/>
              </a:rPr>
              <a:t>, </a:t>
            </a:r>
            <a:r>
              <a:rPr lang="es-ES_tradnl" sz="1600" dirty="0" err="1">
                <a:solidFill>
                  <a:srgbClr val="7F7F7F"/>
                </a:solidFill>
                <a:cs typeface="Gotham Book"/>
              </a:rPr>
              <a:t>desrealización</a:t>
            </a:r>
            <a:r>
              <a:rPr lang="es-ES_tradnl" sz="1600" dirty="0">
                <a:solidFill>
                  <a:srgbClr val="7F7F7F"/>
                </a:solidFill>
                <a:cs typeface="Gotham Book"/>
              </a:rPr>
              <a:t>) que </a:t>
            </a:r>
            <a:r>
              <a:rPr lang="es-ES_tradnl" sz="1600" dirty="0" smtClean="0">
                <a:solidFill>
                  <a:srgbClr val="7F7F7F"/>
                </a:solidFill>
                <a:cs typeface="Gotham Book"/>
              </a:rPr>
              <a:t>evitamos con </a:t>
            </a:r>
            <a:r>
              <a:rPr lang="es-ES_tradnl" sz="1600" dirty="0">
                <a:solidFill>
                  <a:srgbClr val="7F7F7F"/>
                </a:solidFill>
                <a:cs typeface="Gotham Book"/>
              </a:rPr>
              <a:t>la </a:t>
            </a:r>
            <a:r>
              <a:rPr lang="es-ES_tradnl" sz="1600" dirty="0" smtClean="0">
                <a:solidFill>
                  <a:srgbClr val="7F7F7F"/>
                </a:solidFill>
                <a:cs typeface="Gotham Book"/>
              </a:rPr>
              <a:t>benzodiacepina.</a:t>
            </a:r>
            <a:endParaRPr lang="es-ES_tradnl" sz="1600" dirty="0">
              <a:solidFill>
                <a:srgbClr val="7F7F7F"/>
              </a:solidFill>
              <a:cs typeface="Gotham Book"/>
            </a:endParaRPr>
          </a:p>
        </p:txBody>
      </p:sp>
      <p:sp>
        <p:nvSpPr>
          <p:cNvPr id="3" name="Rectángulo redondeado 2"/>
          <p:cNvSpPr/>
          <p:nvPr/>
        </p:nvSpPr>
        <p:spPr>
          <a:xfrm>
            <a:off x="594513" y="1386964"/>
            <a:ext cx="1189023" cy="369332"/>
          </a:xfrm>
          <a:prstGeom prst="roundRect">
            <a:avLst/>
          </a:prstGeom>
          <a:solidFill>
            <a:srgbClr val="FCC40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_tradnl" b="1" dirty="0" err="1">
                <a:solidFill>
                  <a:srgbClr val="64075D"/>
                </a:solidFill>
              </a:rPr>
              <a:t>Ketamina</a:t>
            </a:r>
            <a:endParaRPr lang="es-ES_tradnl" b="1" dirty="0">
              <a:solidFill>
                <a:srgbClr val="64075D"/>
              </a:solidFill>
            </a:endParaRPr>
          </a:p>
        </p:txBody>
      </p:sp>
      <p:sp>
        <p:nvSpPr>
          <p:cNvPr id="9" name="Rectángulo redondeado 8"/>
          <p:cNvSpPr/>
          <p:nvPr/>
        </p:nvSpPr>
        <p:spPr>
          <a:xfrm>
            <a:off x="594514" y="3926839"/>
            <a:ext cx="1661930" cy="369332"/>
          </a:xfrm>
          <a:prstGeom prst="roundRect">
            <a:avLst/>
          </a:prstGeom>
          <a:solidFill>
            <a:srgbClr val="FCC40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_tradnl" b="1" dirty="0" err="1">
                <a:solidFill>
                  <a:srgbClr val="64075D"/>
                </a:solidFill>
              </a:rPr>
              <a:t>Cannabinoides</a:t>
            </a:r>
            <a:endParaRPr lang="es-ES_tradnl" b="1" dirty="0">
              <a:solidFill>
                <a:srgbClr val="64075D"/>
              </a:solidFill>
            </a:endParaRPr>
          </a:p>
        </p:txBody>
      </p:sp>
      <p:sp>
        <p:nvSpPr>
          <p:cNvPr id="10" name="Marcador de contenido 2"/>
          <p:cNvSpPr txBox="1">
            <a:spLocks/>
          </p:cNvSpPr>
          <p:nvPr/>
        </p:nvSpPr>
        <p:spPr>
          <a:xfrm>
            <a:off x="450636" y="4296171"/>
            <a:ext cx="8229600" cy="132525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Blip>
                <a:blip r:embed="rId3"/>
              </a:buBlip>
            </a:pPr>
            <a:r>
              <a:rPr lang="es-ES_tradnl" sz="1600" dirty="0" smtClean="0">
                <a:solidFill>
                  <a:schemeClr val="bg1">
                    <a:lumMod val="50000"/>
                  </a:schemeClr>
                </a:solidFill>
                <a:cs typeface="Calibri"/>
              </a:rPr>
              <a:t>En pacientes con </a:t>
            </a:r>
            <a:r>
              <a:rPr lang="es-ES_tradnl" sz="1600" b="1" dirty="0">
                <a:solidFill>
                  <a:srgbClr val="64075D"/>
                </a:solidFill>
                <a:cs typeface="Calibri"/>
              </a:rPr>
              <a:t>neuropatía por quimioterapia</a:t>
            </a:r>
            <a:r>
              <a:rPr lang="es-ES_tradnl" sz="1600" dirty="0">
                <a:solidFill>
                  <a:schemeClr val="bg1">
                    <a:lumMod val="50000"/>
                  </a:schemeClr>
                </a:solidFill>
                <a:cs typeface="Calibri"/>
              </a:rPr>
              <a:t>, y también en </a:t>
            </a:r>
            <a:r>
              <a:rPr lang="es-ES_tradnl" sz="1600" b="1" dirty="0" smtClean="0">
                <a:solidFill>
                  <a:srgbClr val="64075D"/>
                </a:solidFill>
                <a:cs typeface="Calibri"/>
              </a:rPr>
              <a:t>dolor refractario </a:t>
            </a:r>
            <a:r>
              <a:rPr lang="es-ES_tradnl" sz="1600" dirty="0" smtClean="0">
                <a:solidFill>
                  <a:schemeClr val="bg1">
                    <a:lumMod val="50000"/>
                  </a:schemeClr>
                </a:solidFill>
                <a:cs typeface="Calibri"/>
              </a:rPr>
              <a:t>oncológico.</a:t>
            </a:r>
          </a:p>
          <a:p>
            <a:pPr>
              <a:buBlip>
                <a:blip r:embed="rId3"/>
              </a:buBlip>
            </a:pPr>
            <a:r>
              <a:rPr lang="es-ES_tradnl" sz="1600" dirty="0" smtClean="0">
                <a:solidFill>
                  <a:srgbClr val="7F7F7F"/>
                </a:solidFill>
                <a:cs typeface="Gotham Book"/>
              </a:rPr>
              <a:t>El </a:t>
            </a:r>
            <a:r>
              <a:rPr lang="es-ES_tradnl" sz="1600" dirty="0" err="1">
                <a:solidFill>
                  <a:srgbClr val="7F7F7F"/>
                </a:solidFill>
                <a:cs typeface="Gotham Book"/>
              </a:rPr>
              <a:t>nabiximol</a:t>
            </a:r>
            <a:r>
              <a:rPr lang="es-ES_tradnl" sz="1600" dirty="0" smtClean="0">
                <a:solidFill>
                  <a:srgbClr val="7F7F7F"/>
                </a:solidFill>
                <a:cs typeface="Gotham Book"/>
              </a:rPr>
              <a:t>, un </a:t>
            </a:r>
            <a:r>
              <a:rPr lang="es-ES_tradnl" sz="1600" dirty="0">
                <a:solidFill>
                  <a:srgbClr val="7F7F7F"/>
                </a:solidFill>
                <a:cs typeface="Gotham Book"/>
              </a:rPr>
              <a:t>aerosol que contiene una combinación 1: 1 de </a:t>
            </a:r>
            <a:r>
              <a:rPr lang="es-ES_tradnl" sz="1600" dirty="0" err="1" smtClean="0">
                <a:solidFill>
                  <a:srgbClr val="7F7F7F"/>
                </a:solidFill>
                <a:cs typeface="Gotham Book"/>
              </a:rPr>
              <a:t>tetrahidrocannabinol</a:t>
            </a:r>
            <a:r>
              <a:rPr lang="es-ES_tradnl" sz="1600" dirty="0" smtClean="0">
                <a:solidFill>
                  <a:srgbClr val="7F7F7F"/>
                </a:solidFill>
                <a:cs typeface="Gotham Book"/>
              </a:rPr>
              <a:t> (</a:t>
            </a:r>
            <a:r>
              <a:rPr lang="es-ES_tradnl" sz="1600" dirty="0">
                <a:solidFill>
                  <a:srgbClr val="7F7F7F"/>
                </a:solidFill>
                <a:cs typeface="Gotham Book"/>
              </a:rPr>
              <a:t>THC), el principal componente psicoactivo </a:t>
            </a:r>
            <a:r>
              <a:rPr lang="es-ES_tradnl" sz="1600" dirty="0" smtClean="0">
                <a:solidFill>
                  <a:srgbClr val="7F7F7F"/>
                </a:solidFill>
                <a:cs typeface="Gotham Book"/>
              </a:rPr>
              <a:t>de la </a:t>
            </a:r>
            <a:r>
              <a:rPr lang="es-ES_tradnl" sz="1600" dirty="0">
                <a:solidFill>
                  <a:srgbClr val="7F7F7F"/>
                </a:solidFill>
                <a:cs typeface="Gotham Book"/>
              </a:rPr>
              <a:t>planta de cannabis y </a:t>
            </a:r>
            <a:r>
              <a:rPr lang="es-ES_tradnl" sz="1600" dirty="0" err="1">
                <a:solidFill>
                  <a:srgbClr val="7F7F7F"/>
                </a:solidFill>
                <a:cs typeface="Gotham Book"/>
              </a:rPr>
              <a:t>cannabidol</a:t>
            </a:r>
            <a:r>
              <a:rPr lang="es-ES_tradnl" sz="1600" dirty="0">
                <a:solidFill>
                  <a:srgbClr val="7F7F7F"/>
                </a:solidFill>
                <a:cs typeface="Gotham Book"/>
              </a:rPr>
              <a:t>. </a:t>
            </a:r>
            <a:endParaRPr lang="es-ES_tradnl" sz="1600" dirty="0" smtClean="0">
              <a:solidFill>
                <a:srgbClr val="7F7F7F"/>
              </a:solidFill>
              <a:cs typeface="Gotham Book"/>
            </a:endParaRPr>
          </a:p>
          <a:p>
            <a:pPr>
              <a:buBlip>
                <a:blip r:embed="rId3"/>
              </a:buBlip>
            </a:pPr>
            <a:r>
              <a:rPr lang="es-ES_tradnl" sz="1600" dirty="0" smtClean="0">
                <a:solidFill>
                  <a:srgbClr val="7F7F7F"/>
                </a:solidFill>
                <a:cs typeface="Gotham Book"/>
              </a:rPr>
              <a:t>Los efectos </a:t>
            </a:r>
            <a:r>
              <a:rPr lang="es-ES_tradnl" sz="1600" dirty="0">
                <a:solidFill>
                  <a:srgbClr val="7F7F7F"/>
                </a:solidFill>
                <a:cs typeface="Gotham Book"/>
              </a:rPr>
              <a:t>adversos son somnolencia, mareo </a:t>
            </a:r>
            <a:r>
              <a:rPr lang="es-ES_tradnl" sz="1600" dirty="0" smtClean="0">
                <a:solidFill>
                  <a:srgbClr val="7F7F7F"/>
                </a:solidFill>
                <a:cs typeface="Gotham Book"/>
              </a:rPr>
              <a:t>y sequedad </a:t>
            </a:r>
            <a:r>
              <a:rPr lang="es-ES_tradnl" sz="1600" dirty="0">
                <a:solidFill>
                  <a:srgbClr val="7F7F7F"/>
                </a:solidFill>
                <a:cs typeface="Gotham Book"/>
              </a:rPr>
              <a:t>de boca, </a:t>
            </a:r>
            <a:r>
              <a:rPr lang="es-ES_tradnl" sz="1600" dirty="0" smtClean="0">
                <a:solidFill>
                  <a:srgbClr val="7F7F7F"/>
                </a:solidFill>
                <a:cs typeface="Gotham Book"/>
              </a:rPr>
              <a:t>efectos </a:t>
            </a:r>
            <a:r>
              <a:rPr lang="es-ES_tradnl" sz="1600" dirty="0">
                <a:solidFill>
                  <a:srgbClr val="7F7F7F"/>
                </a:solidFill>
                <a:cs typeface="Gotham Book"/>
              </a:rPr>
              <a:t>psicoactivos y su potencial de adicción </a:t>
            </a:r>
            <a:r>
              <a:rPr lang="es-ES_tradnl" sz="1600" dirty="0" smtClean="0">
                <a:solidFill>
                  <a:srgbClr val="7F7F7F"/>
                </a:solidFill>
                <a:cs typeface="Gotham Book"/>
              </a:rPr>
              <a:t>y abuso</a:t>
            </a:r>
            <a:r>
              <a:rPr lang="es-ES_tradnl" sz="1600" dirty="0">
                <a:solidFill>
                  <a:srgbClr val="7F7F7F"/>
                </a:solidFill>
                <a:cs typeface="Gotham Book"/>
              </a:rPr>
              <a:t>, </a:t>
            </a:r>
            <a:r>
              <a:rPr lang="es-ES_tradnl" sz="1600" dirty="0" smtClean="0">
                <a:solidFill>
                  <a:srgbClr val="7F7F7F"/>
                </a:solidFill>
                <a:cs typeface="Gotham Book"/>
              </a:rPr>
              <a:t>en </a:t>
            </a:r>
            <a:r>
              <a:rPr lang="es-ES_tradnl" sz="1600" dirty="0">
                <a:solidFill>
                  <a:srgbClr val="7F7F7F"/>
                </a:solidFill>
                <a:cs typeface="Gotham Book"/>
              </a:rPr>
              <a:t>uso crónico. Otros efectos </a:t>
            </a:r>
            <a:r>
              <a:rPr lang="es-ES_tradnl" sz="1600" dirty="0" smtClean="0">
                <a:solidFill>
                  <a:srgbClr val="7F7F7F"/>
                </a:solidFill>
                <a:cs typeface="Gotham Book"/>
              </a:rPr>
              <a:t>adversos son</a:t>
            </a:r>
            <a:r>
              <a:rPr lang="es-ES_tradnl" sz="1600" dirty="0">
                <a:solidFill>
                  <a:srgbClr val="7F7F7F"/>
                </a:solidFill>
                <a:cs typeface="Gotham Book"/>
              </a:rPr>
              <a:t>: el deterioro </a:t>
            </a:r>
            <a:r>
              <a:rPr lang="es-ES_tradnl" sz="1600" dirty="0" smtClean="0">
                <a:solidFill>
                  <a:srgbClr val="7F7F7F"/>
                </a:solidFill>
                <a:cs typeface="Gotham Book"/>
              </a:rPr>
              <a:t>agudo de </a:t>
            </a:r>
            <a:r>
              <a:rPr lang="es-ES_tradnl" sz="1600" dirty="0">
                <a:solidFill>
                  <a:srgbClr val="7F7F7F"/>
                </a:solidFill>
                <a:cs typeface="Gotham Book"/>
              </a:rPr>
              <a:t>la memoria, la coordinación y posibles efectos crónicos</a:t>
            </a:r>
            <a:r>
              <a:rPr lang="es-ES_tradnl" sz="1600" dirty="0" smtClean="0">
                <a:solidFill>
                  <a:srgbClr val="7F7F7F"/>
                </a:solidFill>
                <a:cs typeface="Gotham Book"/>
              </a:rPr>
              <a:t>, como </a:t>
            </a:r>
            <a:r>
              <a:rPr lang="es-ES_tradnl" sz="1600" dirty="0">
                <a:solidFill>
                  <a:srgbClr val="7F7F7F"/>
                </a:solidFill>
                <a:cs typeface="Gotham Book"/>
              </a:rPr>
              <a:t>el deterioro cognitivo y bronquitis </a:t>
            </a:r>
            <a:r>
              <a:rPr lang="es-ES_tradnl" sz="1600" dirty="0" smtClean="0">
                <a:solidFill>
                  <a:srgbClr val="7F7F7F"/>
                </a:solidFill>
                <a:cs typeface="Gotham Book"/>
              </a:rPr>
              <a:t>crónica.</a:t>
            </a:r>
            <a:endParaRPr lang="es-ES_tradnl" sz="1600" dirty="0">
              <a:solidFill>
                <a:srgbClr val="7F7F7F"/>
              </a:solidFill>
              <a:cs typeface="Gotham Book"/>
            </a:endParaRPr>
          </a:p>
        </p:txBody>
      </p:sp>
      <p:sp>
        <p:nvSpPr>
          <p:cNvPr id="11" name="Título 1"/>
          <p:cNvSpPr>
            <a:spLocks noGrp="1"/>
          </p:cNvSpPr>
          <p:nvPr>
            <p:ph type="title"/>
          </p:nvPr>
        </p:nvSpPr>
        <p:spPr>
          <a:xfrm>
            <a:off x="0" y="34358"/>
            <a:ext cx="9144000" cy="1018299"/>
          </a:xfrm>
        </p:spPr>
        <p:txBody>
          <a:bodyPr/>
          <a:lstStyle/>
          <a:p>
            <a:pPr>
              <a:lnSpc>
                <a:spcPct val="90000"/>
              </a:lnSpc>
            </a:pPr>
            <a:r>
              <a:rPr lang="es-ES_tradnl" sz="3600" b="1" dirty="0" smtClean="0">
                <a:solidFill>
                  <a:srgbClr val="FCC40D"/>
                </a:solidFill>
                <a:cs typeface="Calibri"/>
              </a:rPr>
              <a:t>TRATAMIENTO DEL DOLOR NEUROPÁTICO </a:t>
            </a:r>
            <a:br>
              <a:rPr lang="es-ES_tradnl" sz="3600" b="1" dirty="0" smtClean="0">
                <a:solidFill>
                  <a:srgbClr val="FCC40D"/>
                </a:solidFill>
                <a:cs typeface="Calibri"/>
              </a:rPr>
            </a:br>
            <a:r>
              <a:rPr lang="es-ES_tradnl" sz="3600" b="1" dirty="0" smtClean="0">
                <a:solidFill>
                  <a:srgbClr val="FCC40D"/>
                </a:solidFill>
                <a:cs typeface="Calibri"/>
              </a:rPr>
              <a:t>Y ASOCIACIONES</a:t>
            </a:r>
            <a:endParaRPr lang="es-ES_tradnl" sz="3600" b="1" dirty="0">
              <a:solidFill>
                <a:srgbClr val="FCC40D"/>
              </a:solidFill>
              <a:cs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41456051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Marcador de contenido 2"/>
          <p:cNvSpPr txBox="1">
            <a:spLocks/>
          </p:cNvSpPr>
          <p:nvPr/>
        </p:nvSpPr>
        <p:spPr>
          <a:xfrm>
            <a:off x="450636" y="1778999"/>
            <a:ext cx="8229600" cy="293598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Blip>
                <a:blip r:embed="rId3"/>
              </a:buBlip>
            </a:pPr>
            <a:r>
              <a:rPr lang="es-ES_tradnl" sz="1600" dirty="0">
                <a:solidFill>
                  <a:schemeClr val="bg1">
                    <a:lumMod val="50000"/>
                  </a:schemeClr>
                </a:solidFill>
                <a:cs typeface="Calibri"/>
              </a:rPr>
              <a:t>Es un anestésico local utilizado tópicamente. Se ha </a:t>
            </a:r>
            <a:r>
              <a:rPr lang="es-ES_tradnl" sz="1600" dirty="0" smtClean="0">
                <a:solidFill>
                  <a:schemeClr val="bg1">
                    <a:lumMod val="50000"/>
                  </a:schemeClr>
                </a:solidFill>
                <a:cs typeface="Calibri"/>
              </a:rPr>
              <a:t>utilizado como </a:t>
            </a:r>
            <a:r>
              <a:rPr lang="es-ES_tradnl" sz="1600" dirty="0">
                <a:solidFill>
                  <a:schemeClr val="bg1">
                    <a:lumMod val="50000"/>
                  </a:schemeClr>
                </a:solidFill>
                <a:cs typeface="Calibri"/>
              </a:rPr>
              <a:t>analgésico adjunto en DN causado por el </a:t>
            </a:r>
            <a:r>
              <a:rPr lang="es-ES_tradnl" sz="1600" dirty="0" smtClean="0">
                <a:solidFill>
                  <a:schemeClr val="bg1">
                    <a:lumMod val="50000"/>
                  </a:schemeClr>
                </a:solidFill>
                <a:cs typeface="Calibri"/>
              </a:rPr>
              <a:t>cáncer o </a:t>
            </a:r>
            <a:r>
              <a:rPr lang="es-ES_tradnl" sz="1600" dirty="0">
                <a:solidFill>
                  <a:schemeClr val="bg1">
                    <a:lumMod val="50000"/>
                  </a:schemeClr>
                </a:solidFill>
                <a:cs typeface="Calibri"/>
              </a:rPr>
              <a:t>su tratamiento por vía sistémica, al igual que otros </a:t>
            </a:r>
            <a:r>
              <a:rPr lang="es-ES_tradnl" sz="1600" dirty="0" smtClean="0">
                <a:solidFill>
                  <a:schemeClr val="bg1">
                    <a:lumMod val="50000"/>
                  </a:schemeClr>
                </a:solidFill>
                <a:cs typeface="Calibri"/>
              </a:rPr>
              <a:t>fármacos </a:t>
            </a:r>
            <a:r>
              <a:rPr lang="es-ES_tradnl" sz="1600" dirty="0" err="1" smtClean="0">
                <a:solidFill>
                  <a:schemeClr val="bg1">
                    <a:lumMod val="50000"/>
                  </a:schemeClr>
                </a:solidFill>
                <a:cs typeface="Calibri"/>
              </a:rPr>
              <a:t>antiarrítmicos</a:t>
            </a:r>
            <a:r>
              <a:rPr lang="es-ES_tradnl" sz="1600" dirty="0" smtClean="0">
                <a:solidFill>
                  <a:schemeClr val="bg1">
                    <a:lumMod val="50000"/>
                  </a:schemeClr>
                </a:solidFill>
                <a:cs typeface="Calibri"/>
              </a:rPr>
              <a:t> </a:t>
            </a:r>
            <a:r>
              <a:rPr lang="es-ES_tradnl" sz="1600" dirty="0">
                <a:solidFill>
                  <a:schemeClr val="bg1">
                    <a:lumMod val="50000"/>
                  </a:schemeClr>
                </a:solidFill>
                <a:cs typeface="Calibri"/>
              </a:rPr>
              <a:t>tales como </a:t>
            </a:r>
            <a:r>
              <a:rPr lang="es-ES_tradnl" sz="1600" dirty="0" err="1">
                <a:solidFill>
                  <a:schemeClr val="bg1">
                    <a:lumMod val="50000"/>
                  </a:schemeClr>
                </a:solidFill>
                <a:cs typeface="Calibri"/>
              </a:rPr>
              <a:t>flecainida</a:t>
            </a:r>
            <a:r>
              <a:rPr lang="es-ES_tradnl" sz="1600" dirty="0">
                <a:solidFill>
                  <a:schemeClr val="bg1">
                    <a:lumMod val="50000"/>
                  </a:schemeClr>
                </a:solidFill>
                <a:cs typeface="Calibri"/>
              </a:rPr>
              <a:t> y </a:t>
            </a:r>
            <a:r>
              <a:rPr lang="es-ES_tradnl" sz="1600" dirty="0" err="1" smtClean="0">
                <a:solidFill>
                  <a:schemeClr val="bg1">
                    <a:lumMod val="50000"/>
                  </a:schemeClr>
                </a:solidFill>
                <a:cs typeface="Calibri"/>
              </a:rPr>
              <a:t>mexiletina</a:t>
            </a:r>
            <a:r>
              <a:rPr lang="es-ES_tradnl" sz="1600" dirty="0" smtClean="0">
                <a:solidFill>
                  <a:schemeClr val="bg1">
                    <a:lumMod val="50000"/>
                  </a:schemeClr>
                </a:solidFill>
                <a:cs typeface="Calibri"/>
              </a:rPr>
              <a:t>.</a:t>
            </a:r>
            <a:endParaRPr lang="es-ES_tradnl" sz="1600" dirty="0">
              <a:solidFill>
                <a:schemeClr val="bg1">
                  <a:lumMod val="50000"/>
                </a:schemeClr>
              </a:solidFill>
              <a:cs typeface="Calibri"/>
            </a:endParaRPr>
          </a:p>
          <a:p>
            <a:pPr>
              <a:buBlip>
                <a:blip r:embed="rId3"/>
              </a:buBlip>
            </a:pPr>
            <a:r>
              <a:rPr lang="es-ES_tradnl" sz="1600" dirty="0">
                <a:solidFill>
                  <a:srgbClr val="7F7F7F"/>
                </a:solidFill>
                <a:cs typeface="Gotham Book"/>
              </a:rPr>
              <a:t>El </a:t>
            </a:r>
            <a:r>
              <a:rPr lang="es-ES_tradnl" sz="1600" dirty="0" smtClean="0">
                <a:solidFill>
                  <a:srgbClr val="7F7F7F"/>
                </a:solidFill>
                <a:cs typeface="Gotham Book"/>
              </a:rPr>
              <a:t>mecanismo de acción es por una parte </a:t>
            </a:r>
            <a:r>
              <a:rPr lang="es-ES_tradnl" sz="1600" dirty="0">
                <a:solidFill>
                  <a:srgbClr val="7F7F7F"/>
                </a:solidFill>
                <a:cs typeface="Gotham Book"/>
              </a:rPr>
              <a:t>bloquear los canales de sodio-voltaje dependientes</a:t>
            </a:r>
            <a:r>
              <a:rPr lang="es-ES_tradnl" sz="1600" dirty="0" smtClean="0">
                <a:solidFill>
                  <a:srgbClr val="7F7F7F"/>
                </a:solidFill>
                <a:cs typeface="Gotham Book"/>
              </a:rPr>
              <a:t>; a </a:t>
            </a:r>
            <a:r>
              <a:rPr lang="es-ES_tradnl" sz="1600" dirty="0">
                <a:solidFill>
                  <a:srgbClr val="7F7F7F"/>
                </a:solidFill>
                <a:cs typeface="Gotham Book"/>
              </a:rPr>
              <a:t>dosis altas bloquea los de K+ ATP sensibles y las </a:t>
            </a:r>
            <a:r>
              <a:rPr lang="es-ES_tradnl" sz="1600" dirty="0" smtClean="0">
                <a:solidFill>
                  <a:srgbClr val="7F7F7F"/>
                </a:solidFill>
                <a:cs typeface="Gotham Book"/>
              </a:rPr>
              <a:t>corrientes de </a:t>
            </a:r>
            <a:r>
              <a:rPr lang="es-ES_tradnl" sz="1600" dirty="0">
                <a:solidFill>
                  <a:srgbClr val="7F7F7F"/>
                </a:solidFill>
                <a:cs typeface="Gotham Book"/>
              </a:rPr>
              <a:t>calcio (disminuyendo la </a:t>
            </a:r>
            <a:r>
              <a:rPr lang="es-ES_tradnl" sz="1600" dirty="0" err="1">
                <a:solidFill>
                  <a:srgbClr val="7F7F7F"/>
                </a:solidFill>
                <a:cs typeface="Gotham Book"/>
              </a:rPr>
              <a:t>hiperexcitabilidad</a:t>
            </a:r>
            <a:r>
              <a:rPr lang="es-ES_tradnl" sz="1600" dirty="0" smtClean="0">
                <a:solidFill>
                  <a:srgbClr val="7F7F7F"/>
                </a:solidFill>
                <a:cs typeface="Gotham Book"/>
              </a:rPr>
              <a:t>), por otra, inhibiendo el </a:t>
            </a:r>
            <a:r>
              <a:rPr lang="es-ES_tradnl" sz="1600" dirty="0">
                <a:solidFill>
                  <a:srgbClr val="7F7F7F"/>
                </a:solidFill>
                <a:cs typeface="Gotham Book"/>
              </a:rPr>
              <a:t>NMDA y la </a:t>
            </a:r>
            <a:r>
              <a:rPr lang="es-ES_tradnl" sz="1600" dirty="0" smtClean="0">
                <a:solidFill>
                  <a:srgbClr val="7F7F7F"/>
                </a:solidFill>
                <a:cs typeface="Gotham Book"/>
              </a:rPr>
              <a:t>glicina, disminuyendo </a:t>
            </a:r>
            <a:r>
              <a:rPr lang="es-ES_tradnl" sz="1600" dirty="0">
                <a:solidFill>
                  <a:srgbClr val="7F7F7F"/>
                </a:solidFill>
                <a:cs typeface="Gotham Book"/>
              </a:rPr>
              <a:t>la </a:t>
            </a:r>
            <a:r>
              <a:rPr lang="es-ES_tradnl" sz="1600" dirty="0" smtClean="0">
                <a:solidFill>
                  <a:srgbClr val="7F7F7F"/>
                </a:solidFill>
                <a:cs typeface="Gotham Book"/>
              </a:rPr>
              <a:t>hiperalgesia y </a:t>
            </a:r>
            <a:r>
              <a:rPr lang="es-ES_tradnl" sz="1600" dirty="0">
                <a:solidFill>
                  <a:srgbClr val="7F7F7F"/>
                </a:solidFill>
                <a:cs typeface="Gotham Book"/>
              </a:rPr>
              <a:t>el fenómeno de </a:t>
            </a:r>
            <a:r>
              <a:rPr lang="es-ES_tradnl" sz="1600" dirty="0" smtClean="0">
                <a:solidFill>
                  <a:srgbClr val="7F7F7F"/>
                </a:solidFill>
                <a:cs typeface="Gotham Book"/>
              </a:rPr>
              <a:t>sensibilización. En </a:t>
            </a:r>
            <a:r>
              <a:rPr lang="es-ES_tradnl" sz="1600" dirty="0">
                <a:solidFill>
                  <a:srgbClr val="7F7F7F"/>
                </a:solidFill>
                <a:cs typeface="Gotham Book"/>
              </a:rPr>
              <a:t>infusión aguda, en el </a:t>
            </a:r>
            <a:r>
              <a:rPr lang="es-ES_tradnl" sz="1600" dirty="0" err="1">
                <a:solidFill>
                  <a:srgbClr val="7F7F7F"/>
                </a:solidFill>
                <a:cs typeface="Gotham Book"/>
              </a:rPr>
              <a:t>perioperatorio</a:t>
            </a:r>
            <a:r>
              <a:rPr lang="es-ES_tradnl" sz="1600" dirty="0">
                <a:solidFill>
                  <a:srgbClr val="7F7F7F"/>
                </a:solidFill>
                <a:cs typeface="Gotham Book"/>
              </a:rPr>
              <a:t>, disminuye IL-6</a:t>
            </a:r>
            <a:r>
              <a:rPr lang="es-ES_tradnl" sz="1600" dirty="0" smtClean="0">
                <a:solidFill>
                  <a:srgbClr val="7F7F7F"/>
                </a:solidFill>
                <a:cs typeface="Gotham Book"/>
              </a:rPr>
              <a:t>, IL</a:t>
            </a:r>
            <a:r>
              <a:rPr lang="es-ES_tradnl" sz="1600" dirty="0">
                <a:solidFill>
                  <a:srgbClr val="7F7F7F"/>
                </a:solidFill>
                <a:cs typeface="Gotham Book"/>
              </a:rPr>
              <a:t>-8 e IL-1</a:t>
            </a:r>
            <a:r>
              <a:rPr lang="es-ES_tradnl" sz="1600" dirty="0" smtClean="0">
                <a:solidFill>
                  <a:srgbClr val="7F7F7F"/>
                </a:solidFill>
                <a:cs typeface="Gotham Book"/>
              </a:rPr>
              <a:t>.</a:t>
            </a:r>
          </a:p>
          <a:p>
            <a:pPr>
              <a:buBlip>
                <a:blip r:embed="rId3"/>
              </a:buBlip>
            </a:pPr>
            <a:r>
              <a:rPr lang="es-ES_tradnl" sz="1600" dirty="0" smtClean="0">
                <a:solidFill>
                  <a:srgbClr val="7F7F7F"/>
                </a:solidFill>
                <a:cs typeface="Gotham Book"/>
              </a:rPr>
              <a:t>Es </a:t>
            </a:r>
            <a:r>
              <a:rPr lang="es-ES_tradnl" sz="1600" dirty="0">
                <a:solidFill>
                  <a:srgbClr val="7F7F7F"/>
                </a:solidFill>
                <a:cs typeface="Gotham Book"/>
              </a:rPr>
              <a:t>muy </a:t>
            </a:r>
            <a:r>
              <a:rPr lang="es-ES_tradnl" sz="1600" dirty="0" smtClean="0">
                <a:solidFill>
                  <a:srgbClr val="7F7F7F"/>
                </a:solidFill>
                <a:cs typeface="Gotham Book"/>
              </a:rPr>
              <a:t>eficaz en </a:t>
            </a:r>
            <a:r>
              <a:rPr lang="es-ES_tradnl" sz="1600" dirty="0">
                <a:solidFill>
                  <a:srgbClr val="7F7F7F"/>
                </a:solidFill>
                <a:cs typeface="Gotham Book"/>
              </a:rPr>
              <a:t>infusión IV lenta a dosis de </a:t>
            </a:r>
            <a:r>
              <a:rPr lang="es-ES_tradnl" sz="1600" dirty="0" smtClean="0">
                <a:solidFill>
                  <a:srgbClr val="7F7F7F"/>
                </a:solidFill>
                <a:cs typeface="Gotham Book"/>
              </a:rPr>
              <a:t>1,5 - 2 </a:t>
            </a:r>
            <a:r>
              <a:rPr lang="es-ES_tradnl" sz="1600" dirty="0">
                <a:solidFill>
                  <a:srgbClr val="7F7F7F"/>
                </a:solidFill>
                <a:cs typeface="Gotham Book"/>
              </a:rPr>
              <a:t>mg / kg a pasar en 1-2h durante 10 días, manteniendo </a:t>
            </a:r>
            <a:r>
              <a:rPr lang="es-ES_tradnl" sz="1600" dirty="0" smtClean="0">
                <a:solidFill>
                  <a:srgbClr val="7F7F7F"/>
                </a:solidFill>
                <a:cs typeface="Gotham Book"/>
              </a:rPr>
              <a:t>el efecto </a:t>
            </a:r>
            <a:r>
              <a:rPr lang="es-ES_tradnl" sz="1600" dirty="0">
                <a:solidFill>
                  <a:srgbClr val="7F7F7F"/>
                </a:solidFill>
                <a:cs typeface="Gotham Book"/>
              </a:rPr>
              <a:t>analgésico obtenidos durante meses</a:t>
            </a:r>
            <a:r>
              <a:rPr lang="es-ES_tradnl" sz="1600" dirty="0" smtClean="0">
                <a:solidFill>
                  <a:srgbClr val="7F7F7F"/>
                </a:solidFill>
                <a:cs typeface="Gotham Book"/>
              </a:rPr>
              <a:t>.</a:t>
            </a:r>
          </a:p>
          <a:p>
            <a:pPr>
              <a:buBlip>
                <a:blip r:embed="rId3"/>
              </a:buBlip>
            </a:pPr>
            <a:r>
              <a:rPr lang="es-ES_tradnl" sz="1600" dirty="0">
                <a:solidFill>
                  <a:srgbClr val="7F7F7F"/>
                </a:solidFill>
                <a:cs typeface="Gotham Book"/>
              </a:rPr>
              <a:t>A dosis de 5-3 mg/kg y especialmente en infusiones </a:t>
            </a:r>
            <a:r>
              <a:rPr lang="es-ES_tradnl" sz="1600" dirty="0" smtClean="0">
                <a:solidFill>
                  <a:srgbClr val="7F7F7F"/>
                </a:solidFill>
                <a:cs typeface="Gotham Book"/>
              </a:rPr>
              <a:t>rápidas puede </a:t>
            </a:r>
            <a:r>
              <a:rPr lang="es-ES_tradnl" sz="1600" dirty="0">
                <a:solidFill>
                  <a:srgbClr val="7F7F7F"/>
                </a:solidFill>
                <a:cs typeface="Gotham Book"/>
              </a:rPr>
              <a:t>producir más efectos adversos</a:t>
            </a:r>
          </a:p>
          <a:p>
            <a:pPr>
              <a:buBlip>
                <a:blip r:embed="rId3"/>
              </a:buBlip>
            </a:pPr>
            <a:endParaRPr lang="es-ES_tradnl" sz="1600" dirty="0">
              <a:solidFill>
                <a:srgbClr val="7F7F7F"/>
              </a:solidFill>
              <a:cs typeface="Gotham Book"/>
            </a:endParaRPr>
          </a:p>
        </p:txBody>
      </p:sp>
      <p:sp>
        <p:nvSpPr>
          <p:cNvPr id="3" name="Rectángulo redondeado 2"/>
          <p:cNvSpPr/>
          <p:nvPr/>
        </p:nvSpPr>
        <p:spPr>
          <a:xfrm>
            <a:off x="594513" y="1386964"/>
            <a:ext cx="1459256" cy="369332"/>
          </a:xfrm>
          <a:prstGeom prst="roundRect">
            <a:avLst/>
          </a:prstGeom>
          <a:solidFill>
            <a:srgbClr val="FCC40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_tradnl" b="1" dirty="0" smtClean="0">
                <a:solidFill>
                  <a:srgbClr val="64075D"/>
                </a:solidFill>
              </a:rPr>
              <a:t>Lidocaína IV</a:t>
            </a:r>
            <a:endParaRPr lang="es-ES_tradnl" b="1" dirty="0">
              <a:solidFill>
                <a:srgbClr val="64075D"/>
              </a:solidFill>
            </a:endParaRPr>
          </a:p>
        </p:txBody>
      </p:sp>
      <p:sp>
        <p:nvSpPr>
          <p:cNvPr id="8" name="Título 1"/>
          <p:cNvSpPr txBox="1">
            <a:spLocks/>
          </p:cNvSpPr>
          <p:nvPr/>
        </p:nvSpPr>
        <p:spPr>
          <a:xfrm>
            <a:off x="0" y="34358"/>
            <a:ext cx="9144000" cy="1018299"/>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s-ES_tradnl" sz="3600" b="1" smtClean="0">
                <a:solidFill>
                  <a:srgbClr val="FCC40D"/>
                </a:solidFill>
                <a:cs typeface="Calibri"/>
              </a:rPr>
              <a:t>TRATAMIENTO DEL DOLOR NEUROPÁTICO </a:t>
            </a:r>
            <a:br>
              <a:rPr lang="es-ES_tradnl" sz="3600" b="1" smtClean="0">
                <a:solidFill>
                  <a:srgbClr val="FCC40D"/>
                </a:solidFill>
                <a:cs typeface="Calibri"/>
              </a:rPr>
            </a:br>
            <a:r>
              <a:rPr lang="es-ES_tradnl" sz="3600" b="1" smtClean="0">
                <a:solidFill>
                  <a:srgbClr val="FCC40D"/>
                </a:solidFill>
                <a:cs typeface="Calibri"/>
              </a:rPr>
              <a:t>Y ASOCIACIONES</a:t>
            </a:r>
            <a:endParaRPr lang="es-ES_tradnl" sz="3600" b="1" dirty="0">
              <a:solidFill>
                <a:srgbClr val="FCC40D"/>
              </a:solidFill>
              <a:cs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17594870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Rectángulo 1"/>
          <p:cNvSpPr/>
          <p:nvPr/>
        </p:nvSpPr>
        <p:spPr>
          <a:xfrm>
            <a:off x="-1" y="13756"/>
            <a:ext cx="9235913" cy="6001643"/>
          </a:xfrm>
          <a:prstGeom prst="rect">
            <a:avLst/>
          </a:prstGeom>
        </p:spPr>
        <p:txBody>
          <a:bodyPr wrap="square">
            <a:spAutoFit/>
          </a:bodyPr>
          <a:lstStyle/>
          <a:p>
            <a:pPr algn="ctr"/>
            <a:endParaRPr lang="es-ES_tradnl" sz="4000" b="1" dirty="0" smtClean="0">
              <a:solidFill>
                <a:srgbClr val="FCC40D"/>
              </a:solidFill>
              <a:latin typeface="Gotham"/>
              <a:cs typeface="Gotham"/>
            </a:endParaRPr>
          </a:p>
          <a:p>
            <a:pPr lvl="2"/>
            <a:r>
              <a:rPr lang="es-ES_tradnl" sz="4400" b="1" dirty="0" smtClean="0">
                <a:solidFill>
                  <a:srgbClr val="FCC40D"/>
                </a:solidFill>
                <a:cs typeface="Calibri"/>
              </a:rPr>
              <a:t>Tratamiento intervencionista</a:t>
            </a:r>
          </a:p>
          <a:p>
            <a:pPr lvl="2"/>
            <a:endParaRPr lang="es-ES_tradnl" sz="4400" b="1" dirty="0" smtClean="0">
              <a:solidFill>
                <a:srgbClr val="FCC40D"/>
              </a:solidFill>
              <a:cs typeface="Calibri"/>
            </a:endParaRPr>
          </a:p>
          <a:p>
            <a:pPr lvl="2"/>
            <a:endParaRPr lang="es-ES_tradnl" sz="4400" b="1" dirty="0" smtClean="0">
              <a:solidFill>
                <a:srgbClr val="FCC40D"/>
              </a:solidFill>
              <a:cs typeface="Calibri"/>
            </a:endParaRPr>
          </a:p>
          <a:p>
            <a:pPr lvl="2"/>
            <a:endParaRPr lang="es-ES_tradnl" sz="4400" b="1" dirty="0" smtClean="0">
              <a:solidFill>
                <a:srgbClr val="FCC40D"/>
              </a:solidFill>
              <a:cs typeface="Calibri"/>
            </a:endParaRPr>
          </a:p>
          <a:p>
            <a:pPr lvl="2"/>
            <a:r>
              <a:rPr lang="es-ES_tradnl" sz="3200" b="1" dirty="0" smtClean="0">
                <a:solidFill>
                  <a:prstClr val="white"/>
                </a:solidFill>
                <a:cs typeface="Calibri"/>
              </a:rPr>
              <a:t>    Introducción</a:t>
            </a:r>
            <a:endParaRPr lang="es-ES_tradnl" sz="3200" b="1" dirty="0">
              <a:solidFill>
                <a:prstClr val="white"/>
              </a:solidFill>
              <a:cs typeface="Calibri"/>
            </a:endParaRPr>
          </a:p>
          <a:p>
            <a:pPr lvl="2"/>
            <a:r>
              <a:rPr lang="es-ES_tradnl" sz="3200" b="1" dirty="0">
                <a:solidFill>
                  <a:prstClr val="white"/>
                </a:solidFill>
                <a:cs typeface="Calibri"/>
              </a:rPr>
              <a:t>    Indicaciones</a:t>
            </a:r>
          </a:p>
          <a:p>
            <a:pPr lvl="2"/>
            <a:r>
              <a:rPr lang="es-ES_tradnl" sz="3200" b="1" dirty="0">
                <a:solidFill>
                  <a:prstClr val="white"/>
                </a:solidFill>
                <a:cs typeface="Calibri"/>
              </a:rPr>
              <a:t>    Barreras al tratamiento intervencionista</a:t>
            </a:r>
          </a:p>
          <a:p>
            <a:pPr lvl="2"/>
            <a:r>
              <a:rPr lang="es-ES_tradnl" sz="3200" b="1" dirty="0">
                <a:solidFill>
                  <a:prstClr val="white"/>
                </a:solidFill>
                <a:cs typeface="Calibri"/>
              </a:rPr>
              <a:t>    Tipos de intervencionismo</a:t>
            </a:r>
          </a:p>
          <a:p>
            <a:pPr algn="ctr"/>
            <a:r>
              <a:rPr lang="es-ES_tradnl" sz="4000" b="1" dirty="0" smtClean="0">
                <a:solidFill>
                  <a:srgbClr val="FCC40D"/>
                </a:solidFill>
                <a:latin typeface="Gotham"/>
                <a:cs typeface="Gotham"/>
              </a:rPr>
              <a:t> </a:t>
            </a:r>
            <a:endParaRPr lang="es-ES_tradnl" sz="4000" dirty="0">
              <a:solidFill>
                <a:srgbClr val="FCC40D"/>
              </a:solidFill>
              <a:latin typeface="Gotham"/>
              <a:cs typeface="Gotham"/>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82082370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7" name="Imagen 6" descr="Franja degradado GADO.jpeg"/>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731520" y="3830321"/>
            <a:ext cx="7538720" cy="1727200"/>
          </a:xfrm>
          <a:prstGeom prst="rect">
            <a:avLst/>
          </a:prstGeom>
        </p:spPr>
      </p:pic>
      <p:sp>
        <p:nvSpPr>
          <p:cNvPr id="2" name="Título 1"/>
          <p:cNvSpPr>
            <a:spLocks noGrp="1"/>
          </p:cNvSpPr>
          <p:nvPr>
            <p:ph type="title"/>
          </p:nvPr>
        </p:nvSpPr>
        <p:spPr>
          <a:xfrm>
            <a:off x="0" y="34358"/>
            <a:ext cx="9144000" cy="1018299"/>
          </a:xfrm>
        </p:spPr>
        <p:txBody>
          <a:bodyPr/>
          <a:lstStyle/>
          <a:p>
            <a:pPr>
              <a:lnSpc>
                <a:spcPct val="130000"/>
              </a:lnSpc>
            </a:pPr>
            <a:r>
              <a:rPr lang="es-ES_tradnl" sz="4000" b="1" dirty="0" smtClean="0">
                <a:solidFill>
                  <a:srgbClr val="FCC40D"/>
                </a:solidFill>
                <a:cs typeface="Calibri"/>
              </a:rPr>
              <a:t>TRATAMIENTO INTERVENCIONISTA</a:t>
            </a:r>
            <a:endParaRPr lang="es-ES_tradnl" sz="4000" b="1" dirty="0">
              <a:solidFill>
                <a:srgbClr val="FCC40D"/>
              </a:solidFill>
              <a:cs typeface="Calibri"/>
            </a:endParaRPr>
          </a:p>
        </p:txBody>
      </p:sp>
      <p:sp>
        <p:nvSpPr>
          <p:cNvPr id="3" name="Marcador de contenido 2"/>
          <p:cNvSpPr>
            <a:spLocks noGrp="1"/>
          </p:cNvSpPr>
          <p:nvPr>
            <p:ph idx="1"/>
          </p:nvPr>
        </p:nvSpPr>
        <p:spPr>
          <a:xfrm>
            <a:off x="457200" y="1870072"/>
            <a:ext cx="8229600" cy="4305001"/>
          </a:xfrm>
        </p:spPr>
        <p:txBody>
          <a:bodyPr/>
          <a:lstStyle/>
          <a:p>
            <a:pPr marL="0" indent="0">
              <a:buNone/>
            </a:pPr>
            <a:r>
              <a:rPr lang="es-ES_tradnl" sz="1600" dirty="0">
                <a:solidFill>
                  <a:srgbClr val="7F7F7F"/>
                </a:solidFill>
                <a:cs typeface="Gotham Book"/>
              </a:rPr>
              <a:t>A pesar del creciente interés e iniciativas para el </a:t>
            </a:r>
            <a:r>
              <a:rPr lang="es-ES_tradnl" sz="1600" b="1" dirty="0" smtClean="0">
                <a:solidFill>
                  <a:srgbClr val="64075D"/>
                </a:solidFill>
                <a:cs typeface="Gotham Book"/>
              </a:rPr>
              <a:t>manejo adecuado </a:t>
            </a:r>
            <a:r>
              <a:rPr lang="es-ES_tradnl" sz="1600" b="1" dirty="0">
                <a:solidFill>
                  <a:srgbClr val="64075D"/>
                </a:solidFill>
                <a:cs typeface="Gotham Book"/>
              </a:rPr>
              <a:t>del dolor oncológico</a:t>
            </a:r>
            <a:r>
              <a:rPr lang="es-ES_tradnl" sz="1600" dirty="0">
                <a:solidFill>
                  <a:srgbClr val="7F7F7F"/>
                </a:solidFill>
                <a:cs typeface="Gotham Book"/>
              </a:rPr>
              <a:t>, éste permanece </a:t>
            </a:r>
            <a:r>
              <a:rPr lang="es-ES_tradnl" sz="1600" b="1" dirty="0">
                <a:solidFill>
                  <a:srgbClr val="64075D"/>
                </a:solidFill>
                <a:cs typeface="Gotham Book"/>
              </a:rPr>
              <a:t>sin </a:t>
            </a:r>
            <a:r>
              <a:rPr lang="es-ES_tradnl" sz="1600" b="1" dirty="0" smtClean="0">
                <a:solidFill>
                  <a:srgbClr val="64075D"/>
                </a:solidFill>
                <a:cs typeface="Gotham Book"/>
              </a:rPr>
              <a:t>control en </a:t>
            </a:r>
            <a:r>
              <a:rPr lang="es-ES_tradnl" sz="1600" b="1" dirty="0">
                <a:solidFill>
                  <a:srgbClr val="64075D"/>
                </a:solidFill>
                <a:cs typeface="Gotham Book"/>
              </a:rPr>
              <a:t>cerca del 50% de los pacientes</a:t>
            </a:r>
            <a:r>
              <a:rPr lang="es-ES_tradnl" sz="1600" dirty="0">
                <a:solidFill>
                  <a:srgbClr val="7F7F7F"/>
                </a:solidFill>
                <a:cs typeface="Gotham Book"/>
              </a:rPr>
              <a:t>. Así, hasta un 20</a:t>
            </a:r>
            <a:r>
              <a:rPr lang="es-ES_tradnl" sz="1600" dirty="0" smtClean="0">
                <a:solidFill>
                  <a:srgbClr val="7F7F7F"/>
                </a:solidFill>
                <a:cs typeface="Gotham Book"/>
              </a:rPr>
              <a:t>% de </a:t>
            </a:r>
            <a:r>
              <a:rPr lang="es-ES_tradnl" sz="1600" dirty="0">
                <a:solidFill>
                  <a:srgbClr val="7F7F7F"/>
                </a:solidFill>
                <a:cs typeface="Gotham Book"/>
              </a:rPr>
              <a:t>los pacientes oncológicos presentan </a:t>
            </a:r>
            <a:r>
              <a:rPr lang="es-ES_tradnl" sz="1600" b="1" dirty="0">
                <a:solidFill>
                  <a:srgbClr val="64075D"/>
                </a:solidFill>
                <a:cs typeface="Gotham Book"/>
              </a:rPr>
              <a:t>dolor severo </a:t>
            </a:r>
            <a:r>
              <a:rPr lang="es-ES_tradnl" sz="1600" dirty="0" smtClean="0">
                <a:solidFill>
                  <a:srgbClr val="7F7F7F"/>
                </a:solidFill>
                <a:cs typeface="Gotham Book"/>
              </a:rPr>
              <a:t>a pesar </a:t>
            </a:r>
            <a:r>
              <a:rPr lang="es-ES_tradnl" sz="1600" dirty="0">
                <a:solidFill>
                  <a:srgbClr val="7F7F7F"/>
                </a:solidFill>
                <a:cs typeface="Gotham Book"/>
              </a:rPr>
              <a:t>de un correcto abordaje de la escalera </a:t>
            </a:r>
            <a:r>
              <a:rPr lang="es-ES_tradnl" sz="1600" dirty="0" smtClean="0">
                <a:solidFill>
                  <a:srgbClr val="7F7F7F"/>
                </a:solidFill>
                <a:cs typeface="Gotham Book"/>
              </a:rPr>
              <a:t>analgésica. Dicho </a:t>
            </a:r>
            <a:r>
              <a:rPr lang="es-ES_tradnl" sz="1600" b="1" dirty="0">
                <a:solidFill>
                  <a:srgbClr val="64075D"/>
                </a:solidFill>
                <a:cs typeface="Gotham Book"/>
              </a:rPr>
              <a:t>subgrupo de pacientes </a:t>
            </a:r>
            <a:r>
              <a:rPr lang="es-ES_tradnl" sz="1600" dirty="0">
                <a:solidFill>
                  <a:srgbClr val="7F7F7F"/>
                </a:solidFill>
                <a:cs typeface="Gotham Book"/>
              </a:rPr>
              <a:t>que no consiguen un </a:t>
            </a:r>
            <a:r>
              <a:rPr lang="es-ES_tradnl" sz="1600" dirty="0" smtClean="0">
                <a:solidFill>
                  <a:srgbClr val="7F7F7F"/>
                </a:solidFill>
                <a:cs typeface="Gotham Book"/>
              </a:rPr>
              <a:t>alivio adecuado </a:t>
            </a:r>
            <a:r>
              <a:rPr lang="es-ES_tradnl" sz="1600" dirty="0">
                <a:solidFill>
                  <a:srgbClr val="7F7F7F"/>
                </a:solidFill>
                <a:cs typeface="Gotham Book"/>
              </a:rPr>
              <a:t>del dolor (por falta de eficacia de los </a:t>
            </a:r>
            <a:r>
              <a:rPr lang="es-ES_tradnl" sz="1600" dirty="0" smtClean="0">
                <a:solidFill>
                  <a:srgbClr val="7F7F7F"/>
                </a:solidFill>
                <a:cs typeface="Gotham Book"/>
              </a:rPr>
              <a:t>analgésicos y</a:t>
            </a:r>
            <a:r>
              <a:rPr lang="es-ES_tradnl" sz="1600" dirty="0">
                <a:solidFill>
                  <a:srgbClr val="7F7F7F"/>
                </a:solidFill>
                <a:cs typeface="Gotham Book"/>
              </a:rPr>
              <a:t>/o por efectos secundarios intolerables), son los </a:t>
            </a:r>
            <a:r>
              <a:rPr lang="es-ES_tradnl" sz="1600" dirty="0" smtClean="0">
                <a:solidFill>
                  <a:srgbClr val="7F7F7F"/>
                </a:solidFill>
                <a:cs typeface="Gotham Book"/>
              </a:rPr>
              <a:t>que se </a:t>
            </a:r>
            <a:r>
              <a:rPr lang="es-ES_tradnl" sz="1600" dirty="0">
                <a:solidFill>
                  <a:srgbClr val="7F7F7F"/>
                </a:solidFill>
                <a:cs typeface="Gotham Book"/>
              </a:rPr>
              <a:t>benefician potencialmente de un </a:t>
            </a:r>
            <a:r>
              <a:rPr lang="es-ES_tradnl" sz="1600" b="1" dirty="0">
                <a:solidFill>
                  <a:srgbClr val="64075D"/>
                </a:solidFill>
                <a:cs typeface="Gotham Book"/>
              </a:rPr>
              <a:t>abordaje </a:t>
            </a:r>
            <a:r>
              <a:rPr lang="es-ES_tradnl" sz="1600" b="1" dirty="0" smtClean="0">
                <a:solidFill>
                  <a:srgbClr val="64075D"/>
                </a:solidFill>
                <a:cs typeface="Gotham Book"/>
              </a:rPr>
              <a:t>intervencionista </a:t>
            </a:r>
            <a:r>
              <a:rPr lang="es-ES_tradnl" sz="1600" dirty="0" smtClean="0">
                <a:solidFill>
                  <a:srgbClr val="7F7F7F"/>
                </a:solidFill>
                <a:cs typeface="Gotham Book"/>
              </a:rPr>
              <a:t>del mismo.</a:t>
            </a:r>
            <a:endParaRPr lang="es-ES_tradnl" sz="800" dirty="0" smtClean="0">
              <a:solidFill>
                <a:srgbClr val="7F7F7F"/>
              </a:solidFill>
              <a:cs typeface="Gotham Book"/>
            </a:endParaRPr>
          </a:p>
          <a:p>
            <a:pPr marL="0" indent="0">
              <a:buNone/>
            </a:pPr>
            <a:endParaRPr lang="es-ES_tradnl" sz="1600" baseline="30000" dirty="0">
              <a:solidFill>
                <a:prstClr val="white">
                  <a:lumMod val="50000"/>
                </a:prstClr>
              </a:solidFill>
              <a:cs typeface="Gotham Book"/>
            </a:endParaRPr>
          </a:p>
          <a:p>
            <a:pPr marL="0" indent="0">
              <a:buNone/>
            </a:pPr>
            <a:endParaRPr lang="es-ES_tradnl" sz="1600" dirty="0">
              <a:solidFill>
                <a:srgbClr val="7F7F7F"/>
              </a:solidFill>
              <a:cs typeface="Gotham Book"/>
            </a:endParaRPr>
          </a:p>
        </p:txBody>
      </p:sp>
      <p:sp>
        <p:nvSpPr>
          <p:cNvPr id="4" name="Rectángulo 3"/>
          <p:cNvSpPr/>
          <p:nvPr/>
        </p:nvSpPr>
        <p:spPr>
          <a:xfrm>
            <a:off x="450637" y="1285196"/>
            <a:ext cx="2940784" cy="523220"/>
          </a:xfrm>
          <a:prstGeom prst="rect">
            <a:avLst/>
          </a:prstGeom>
        </p:spPr>
        <p:txBody>
          <a:bodyPr wrap="square">
            <a:spAutoFit/>
          </a:bodyPr>
          <a:lstStyle/>
          <a:p>
            <a:r>
              <a:rPr lang="es-ES_tradnl" sz="2800" b="1" dirty="0">
                <a:solidFill>
                  <a:srgbClr val="FCC40D"/>
                </a:solidFill>
                <a:cs typeface="Calibri"/>
              </a:rPr>
              <a:t>INTRODUCCIÓN</a:t>
            </a:r>
            <a:endParaRPr lang="es-ES_tradnl" sz="2800" b="1" dirty="0">
              <a:latin typeface="Calibri"/>
              <a:cs typeface="Calibri"/>
            </a:endParaRPr>
          </a:p>
        </p:txBody>
      </p:sp>
      <p:sp>
        <p:nvSpPr>
          <p:cNvPr id="6" name="Rectángulo 5"/>
          <p:cNvSpPr/>
          <p:nvPr/>
        </p:nvSpPr>
        <p:spPr>
          <a:xfrm>
            <a:off x="961901" y="3975073"/>
            <a:ext cx="6863937" cy="1323439"/>
          </a:xfrm>
          <a:prstGeom prst="rect">
            <a:avLst/>
          </a:prstGeom>
        </p:spPr>
        <p:txBody>
          <a:bodyPr wrap="square">
            <a:spAutoFit/>
          </a:bodyPr>
          <a:lstStyle/>
          <a:p>
            <a:pPr algn="ctr"/>
            <a:r>
              <a:rPr lang="es-ES_tradnl" sz="2000" b="1" dirty="0">
                <a:solidFill>
                  <a:schemeClr val="bg1"/>
                </a:solidFill>
              </a:rPr>
              <a:t>“Incluso con tratamientos correctos, </a:t>
            </a:r>
            <a:r>
              <a:rPr lang="es-ES_tradnl" sz="2000" b="1" dirty="0" smtClean="0">
                <a:solidFill>
                  <a:schemeClr val="bg1"/>
                </a:solidFill>
              </a:rPr>
              <a:t>hay pacientes </a:t>
            </a:r>
            <a:r>
              <a:rPr lang="es-ES_tradnl" sz="2000" b="1" dirty="0">
                <a:solidFill>
                  <a:schemeClr val="bg1"/>
                </a:solidFill>
              </a:rPr>
              <a:t>en los que no es </a:t>
            </a:r>
            <a:r>
              <a:rPr lang="es-ES_tradnl" sz="2000" b="1" dirty="0" smtClean="0">
                <a:solidFill>
                  <a:schemeClr val="bg1"/>
                </a:solidFill>
              </a:rPr>
              <a:t>controlable el </a:t>
            </a:r>
            <a:r>
              <a:rPr lang="es-ES_tradnl" sz="2000" b="1" dirty="0">
                <a:solidFill>
                  <a:schemeClr val="bg1"/>
                </a:solidFill>
              </a:rPr>
              <a:t>dolor (dolor intratable). En </a:t>
            </a:r>
            <a:r>
              <a:rPr lang="es-ES_tradnl" sz="2000" b="1" dirty="0" smtClean="0">
                <a:solidFill>
                  <a:schemeClr val="bg1"/>
                </a:solidFill>
              </a:rPr>
              <a:t>estas situaciones </a:t>
            </a:r>
            <a:r>
              <a:rPr lang="es-ES_tradnl" sz="2000" b="1" dirty="0">
                <a:solidFill>
                  <a:schemeClr val="bg1"/>
                </a:solidFill>
              </a:rPr>
              <a:t>es cuando debemos </a:t>
            </a:r>
            <a:r>
              <a:rPr lang="es-ES_tradnl" sz="2000" b="1" dirty="0" smtClean="0">
                <a:solidFill>
                  <a:schemeClr val="bg1"/>
                </a:solidFill>
              </a:rPr>
              <a:t>tener presente</a:t>
            </a:r>
            <a:r>
              <a:rPr lang="es-ES_tradnl" sz="2000" b="1" dirty="0">
                <a:solidFill>
                  <a:schemeClr val="bg1"/>
                </a:solidFill>
              </a:rPr>
              <a:t>, las técnicas invasivas o </a:t>
            </a:r>
            <a:r>
              <a:rPr lang="es-ES_tradnl" sz="2000" b="1" dirty="0" smtClean="0">
                <a:solidFill>
                  <a:schemeClr val="bg1"/>
                </a:solidFill>
              </a:rPr>
              <a:t>técnicas del </a:t>
            </a:r>
            <a:r>
              <a:rPr lang="es-ES_tradnl" sz="2000" b="1" dirty="0">
                <a:solidFill>
                  <a:schemeClr val="bg1"/>
                </a:solidFill>
              </a:rPr>
              <a:t>cuarto escalón”</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38301202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Rectángulo 3"/>
          <p:cNvSpPr/>
          <p:nvPr/>
        </p:nvSpPr>
        <p:spPr>
          <a:xfrm>
            <a:off x="457200" y="1274247"/>
            <a:ext cx="7497333" cy="523220"/>
          </a:xfrm>
          <a:prstGeom prst="rect">
            <a:avLst/>
          </a:prstGeom>
        </p:spPr>
        <p:txBody>
          <a:bodyPr wrap="square">
            <a:spAutoFit/>
          </a:bodyPr>
          <a:lstStyle/>
          <a:p>
            <a:r>
              <a:rPr lang="es-ES_tradnl" sz="2800" b="1" dirty="0">
                <a:solidFill>
                  <a:srgbClr val="FCC40D"/>
                </a:solidFill>
                <a:cs typeface="Calibri"/>
              </a:rPr>
              <a:t>INDICACIONES</a:t>
            </a:r>
            <a:endParaRPr lang="es-ES_tradnl" sz="2800" b="1" dirty="0">
              <a:latin typeface="Calibri"/>
              <a:cs typeface="Calibri"/>
            </a:endParaRPr>
          </a:p>
        </p:txBody>
      </p:sp>
      <p:sp>
        <p:nvSpPr>
          <p:cNvPr id="6" name="Título 1"/>
          <p:cNvSpPr>
            <a:spLocks noGrp="1"/>
          </p:cNvSpPr>
          <p:nvPr>
            <p:ph type="title"/>
          </p:nvPr>
        </p:nvSpPr>
        <p:spPr>
          <a:xfrm>
            <a:off x="0" y="34358"/>
            <a:ext cx="9144000" cy="1018299"/>
          </a:xfrm>
        </p:spPr>
        <p:txBody>
          <a:bodyPr/>
          <a:lstStyle/>
          <a:p>
            <a:pPr>
              <a:lnSpc>
                <a:spcPct val="130000"/>
              </a:lnSpc>
            </a:pPr>
            <a:r>
              <a:rPr lang="es-ES_tradnl" sz="4000" b="1" dirty="0" smtClean="0">
                <a:solidFill>
                  <a:srgbClr val="FCC40D"/>
                </a:solidFill>
                <a:cs typeface="Calibri"/>
              </a:rPr>
              <a:t>TRATAMIENTO INTERVENCIONISTA</a:t>
            </a:r>
            <a:endParaRPr lang="es-ES_tradnl" sz="4000" b="1" dirty="0">
              <a:solidFill>
                <a:srgbClr val="FCC40D"/>
              </a:solidFill>
              <a:cs typeface="Calibri"/>
            </a:endParaRPr>
          </a:p>
        </p:txBody>
      </p:sp>
      <p:pic>
        <p:nvPicPr>
          <p:cNvPr id="8" name="Imagen 7" descr="Captura de pantalla 2017-09-18 a las 16.23.31.png"/>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955505" y="2226413"/>
            <a:ext cx="7336819" cy="3662959"/>
          </a:xfrm>
          <a:prstGeom prst="rect">
            <a:avLst/>
          </a:prstGeom>
        </p:spPr>
      </p:pic>
      <p:sp>
        <p:nvSpPr>
          <p:cNvPr id="9" name="Rectángulo 8"/>
          <p:cNvSpPr/>
          <p:nvPr/>
        </p:nvSpPr>
        <p:spPr>
          <a:xfrm>
            <a:off x="955505" y="1848774"/>
            <a:ext cx="7516291" cy="338554"/>
          </a:xfrm>
          <a:prstGeom prst="rect">
            <a:avLst/>
          </a:prstGeom>
        </p:spPr>
        <p:txBody>
          <a:bodyPr wrap="square">
            <a:spAutoFit/>
          </a:bodyPr>
          <a:lstStyle/>
          <a:p>
            <a:r>
              <a:rPr lang="es-ES_tradnl" sz="1600" b="1" dirty="0">
                <a:solidFill>
                  <a:srgbClr val="64075D"/>
                </a:solidFill>
              </a:rPr>
              <a:t>Indicaciones y contraindicaciones de las técnicas intervencionistas.</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2220855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500992" y="2176628"/>
            <a:ext cx="8229600" cy="4305001"/>
          </a:xfrm>
        </p:spPr>
        <p:txBody>
          <a:bodyPr/>
          <a:lstStyle/>
          <a:p>
            <a:pPr>
              <a:buBlip>
                <a:blip r:embed="rId3"/>
              </a:buBlip>
            </a:pPr>
            <a:r>
              <a:rPr lang="es-ES_tradnl" sz="1600" b="1" dirty="0">
                <a:solidFill>
                  <a:srgbClr val="64075D"/>
                </a:solidFill>
                <a:cs typeface="Gotham Book"/>
              </a:rPr>
              <a:t>Falta de rentabilidad</a:t>
            </a:r>
            <a:r>
              <a:rPr lang="es-ES_tradnl" sz="1600" dirty="0">
                <a:solidFill>
                  <a:schemeClr val="bg1">
                    <a:lumMod val="50000"/>
                  </a:schemeClr>
                </a:solidFill>
                <a:cs typeface="Gotham Book"/>
              </a:rPr>
              <a:t>: </a:t>
            </a:r>
            <a:r>
              <a:rPr lang="es-ES_tradnl" sz="1600" dirty="0" smtClean="0">
                <a:solidFill>
                  <a:schemeClr val="bg1">
                    <a:lumMod val="50000"/>
                  </a:schemeClr>
                </a:solidFill>
                <a:cs typeface="Gotham Book"/>
              </a:rPr>
              <a:t>si se comparan con </a:t>
            </a:r>
            <a:r>
              <a:rPr lang="es-ES_tradnl" sz="1600" dirty="0">
                <a:solidFill>
                  <a:schemeClr val="bg1">
                    <a:lumMod val="50000"/>
                  </a:schemeClr>
                </a:solidFill>
                <a:cs typeface="Gotham Book"/>
              </a:rPr>
              <a:t>el uso a largo plazo de fármacos </a:t>
            </a:r>
            <a:r>
              <a:rPr lang="es-ES_tradnl" sz="1600" dirty="0" smtClean="0">
                <a:solidFill>
                  <a:schemeClr val="bg1">
                    <a:lumMod val="50000"/>
                  </a:schemeClr>
                </a:solidFill>
                <a:cs typeface="Gotham Book"/>
              </a:rPr>
              <a:t>sistémicos (</a:t>
            </a:r>
            <a:r>
              <a:rPr lang="es-ES_tradnl" sz="1600" dirty="0">
                <a:solidFill>
                  <a:schemeClr val="bg1">
                    <a:lumMod val="50000"/>
                  </a:schemeClr>
                </a:solidFill>
                <a:cs typeface="Gotham Book"/>
              </a:rPr>
              <a:t>analgésicos y coadyuvantes), </a:t>
            </a:r>
            <a:r>
              <a:rPr lang="es-ES_tradnl" sz="1600" dirty="0" smtClean="0">
                <a:solidFill>
                  <a:schemeClr val="bg1">
                    <a:lumMod val="50000"/>
                  </a:schemeClr>
                </a:solidFill>
                <a:cs typeface="Gotham Book"/>
              </a:rPr>
              <a:t>revelan </a:t>
            </a:r>
            <a:r>
              <a:rPr lang="es-ES_tradnl" sz="1600" dirty="0">
                <a:solidFill>
                  <a:schemeClr val="bg1">
                    <a:lumMod val="50000"/>
                  </a:schemeClr>
                </a:solidFill>
                <a:cs typeface="Gotham Book"/>
              </a:rPr>
              <a:t>unos costes muy favorables</a:t>
            </a:r>
            <a:r>
              <a:rPr lang="es-ES_tradnl" sz="1600" dirty="0" smtClean="0">
                <a:solidFill>
                  <a:schemeClr val="bg1">
                    <a:lumMod val="50000"/>
                  </a:schemeClr>
                </a:solidFill>
                <a:cs typeface="Gotham Book"/>
              </a:rPr>
              <a:t>.</a:t>
            </a:r>
          </a:p>
          <a:p>
            <a:pPr>
              <a:buBlip>
                <a:blip r:embed="rId3"/>
              </a:buBlip>
            </a:pPr>
            <a:r>
              <a:rPr lang="es-ES_tradnl" sz="1600" b="1" dirty="0">
                <a:solidFill>
                  <a:srgbClr val="64075D"/>
                </a:solidFill>
                <a:cs typeface="Gotham Book"/>
              </a:rPr>
              <a:t>Falta de duración de efecto</a:t>
            </a:r>
            <a:r>
              <a:rPr lang="es-ES_tradnl" sz="1600" dirty="0">
                <a:solidFill>
                  <a:schemeClr val="bg1">
                    <a:lumMod val="50000"/>
                  </a:schemeClr>
                </a:solidFill>
                <a:cs typeface="Gotham Book"/>
              </a:rPr>
              <a:t>: </a:t>
            </a:r>
            <a:r>
              <a:rPr lang="es-ES_tradnl" sz="1600" dirty="0" smtClean="0">
                <a:solidFill>
                  <a:schemeClr val="bg1">
                    <a:lumMod val="50000"/>
                  </a:schemeClr>
                </a:solidFill>
                <a:cs typeface="Gotham Book"/>
              </a:rPr>
              <a:t>es </a:t>
            </a:r>
            <a:r>
              <a:rPr lang="es-ES_tradnl" sz="1600" dirty="0">
                <a:solidFill>
                  <a:schemeClr val="bg1">
                    <a:lumMod val="50000"/>
                  </a:schemeClr>
                </a:solidFill>
                <a:cs typeface="Gotham Book"/>
              </a:rPr>
              <a:t>un error, dado que la analgesia, dependiendo del </a:t>
            </a:r>
            <a:r>
              <a:rPr lang="es-ES_tradnl" sz="1600" dirty="0" smtClean="0">
                <a:solidFill>
                  <a:schemeClr val="bg1">
                    <a:lumMod val="50000"/>
                  </a:schemeClr>
                </a:solidFill>
                <a:cs typeface="Gotham Book"/>
              </a:rPr>
              <a:t>intervencionismo empleado y la duración de su acción.</a:t>
            </a:r>
          </a:p>
          <a:p>
            <a:pPr>
              <a:buBlip>
                <a:blip r:embed="rId3"/>
              </a:buBlip>
            </a:pPr>
            <a:r>
              <a:rPr lang="es-ES_tradnl" sz="1600" b="1" dirty="0">
                <a:solidFill>
                  <a:srgbClr val="64075D"/>
                </a:solidFill>
                <a:cs typeface="Gotham Book"/>
              </a:rPr>
              <a:t>Falta de especialistas para realizar el intervencionismo</a:t>
            </a:r>
            <a:r>
              <a:rPr lang="es-ES_tradnl" sz="1600" dirty="0">
                <a:solidFill>
                  <a:schemeClr val="bg1">
                    <a:lumMod val="50000"/>
                  </a:schemeClr>
                </a:solidFill>
                <a:cs typeface="Gotham Book"/>
              </a:rPr>
              <a:t>: </a:t>
            </a:r>
            <a:r>
              <a:rPr lang="es-ES_tradnl" sz="1600" dirty="0" smtClean="0">
                <a:solidFill>
                  <a:schemeClr val="bg1">
                    <a:lumMod val="50000"/>
                  </a:schemeClr>
                </a:solidFill>
                <a:cs typeface="Gotham Book"/>
              </a:rPr>
              <a:t>en </a:t>
            </a:r>
            <a:r>
              <a:rPr lang="es-ES_tradnl" sz="1600" dirty="0">
                <a:solidFill>
                  <a:schemeClr val="bg1">
                    <a:lumMod val="50000"/>
                  </a:schemeClr>
                </a:solidFill>
                <a:cs typeface="Gotham Book"/>
              </a:rPr>
              <a:t>todas las Comunidades/</a:t>
            </a:r>
            <a:r>
              <a:rPr lang="es-ES_tradnl" sz="1600" dirty="0" smtClean="0">
                <a:solidFill>
                  <a:schemeClr val="bg1">
                    <a:lumMod val="50000"/>
                  </a:schemeClr>
                </a:solidFill>
                <a:cs typeface="Gotham Book"/>
              </a:rPr>
              <a:t>provincias existen </a:t>
            </a:r>
            <a:r>
              <a:rPr lang="es-ES_tradnl" sz="1600" dirty="0">
                <a:solidFill>
                  <a:schemeClr val="bg1">
                    <a:lumMod val="50000"/>
                  </a:schemeClr>
                </a:solidFill>
                <a:cs typeface="Gotham Book"/>
              </a:rPr>
              <a:t>centros con capacidad para el manejo de </a:t>
            </a:r>
            <a:r>
              <a:rPr lang="es-ES_tradnl" sz="1600" dirty="0" smtClean="0">
                <a:solidFill>
                  <a:schemeClr val="bg1">
                    <a:lumMod val="50000"/>
                  </a:schemeClr>
                </a:solidFill>
                <a:cs typeface="Gotham Book"/>
              </a:rPr>
              <a:t>estos pacientes </a:t>
            </a:r>
            <a:r>
              <a:rPr lang="es-ES_tradnl" sz="1600" dirty="0">
                <a:solidFill>
                  <a:schemeClr val="bg1">
                    <a:lumMod val="50000"/>
                  </a:schemeClr>
                </a:solidFill>
                <a:cs typeface="Gotham Book"/>
              </a:rPr>
              <a:t>(especialmente </a:t>
            </a:r>
            <a:r>
              <a:rPr lang="es-ES_tradnl" sz="1600" dirty="0" err="1">
                <a:solidFill>
                  <a:schemeClr val="bg1">
                    <a:lumMod val="50000"/>
                  </a:schemeClr>
                </a:solidFill>
                <a:cs typeface="Gotham Book"/>
              </a:rPr>
              <a:t>neurolisis</a:t>
            </a:r>
            <a:r>
              <a:rPr lang="es-ES_tradnl" sz="1600" dirty="0" smtClean="0">
                <a:solidFill>
                  <a:schemeClr val="bg1">
                    <a:lumMod val="50000"/>
                  </a:schemeClr>
                </a:solidFill>
                <a:cs typeface="Gotham Book"/>
              </a:rPr>
              <a:t>)</a:t>
            </a:r>
            <a:r>
              <a:rPr lang="es-ES_tradnl" sz="1600" dirty="0">
                <a:solidFill>
                  <a:schemeClr val="bg1">
                    <a:lumMod val="50000"/>
                  </a:schemeClr>
                </a:solidFill>
                <a:cs typeface="Gotham Book"/>
              </a:rPr>
              <a:t>.</a:t>
            </a:r>
            <a:endParaRPr lang="es-ES_tradnl" sz="1600" dirty="0" smtClean="0">
              <a:solidFill>
                <a:schemeClr val="bg1">
                  <a:lumMod val="50000"/>
                </a:schemeClr>
              </a:solidFill>
              <a:cs typeface="Gotham Book"/>
            </a:endParaRPr>
          </a:p>
        </p:txBody>
      </p:sp>
      <p:sp>
        <p:nvSpPr>
          <p:cNvPr id="4" name="Rectángulo 3"/>
          <p:cNvSpPr/>
          <p:nvPr/>
        </p:nvSpPr>
        <p:spPr>
          <a:xfrm>
            <a:off x="457200" y="1274247"/>
            <a:ext cx="7497333" cy="523220"/>
          </a:xfrm>
          <a:prstGeom prst="rect">
            <a:avLst/>
          </a:prstGeom>
        </p:spPr>
        <p:txBody>
          <a:bodyPr wrap="square">
            <a:spAutoFit/>
          </a:bodyPr>
          <a:lstStyle/>
          <a:p>
            <a:r>
              <a:rPr lang="es-ES_tradnl" sz="2800" b="1" dirty="0">
                <a:solidFill>
                  <a:srgbClr val="FCC40D"/>
                </a:solidFill>
              </a:rPr>
              <a:t>BARRERAS AL </a:t>
            </a:r>
            <a:r>
              <a:rPr lang="es-ES_tradnl" sz="2800" b="1" dirty="0" smtClean="0">
                <a:solidFill>
                  <a:srgbClr val="FCC40D"/>
                </a:solidFill>
              </a:rPr>
              <a:t>TRATAMIENTO INTERVENCIONISTA</a:t>
            </a:r>
            <a:endParaRPr lang="es-ES_tradnl" sz="2800" b="1" dirty="0">
              <a:solidFill>
                <a:srgbClr val="FCC40D"/>
              </a:solidFill>
              <a:latin typeface="Calibri"/>
              <a:cs typeface="Calibri"/>
            </a:endParaRPr>
          </a:p>
        </p:txBody>
      </p:sp>
      <p:sp>
        <p:nvSpPr>
          <p:cNvPr id="5" name="Rectángulo 4"/>
          <p:cNvSpPr/>
          <p:nvPr/>
        </p:nvSpPr>
        <p:spPr>
          <a:xfrm>
            <a:off x="500992" y="1792566"/>
            <a:ext cx="4129851" cy="369332"/>
          </a:xfrm>
          <a:prstGeom prst="rect">
            <a:avLst/>
          </a:prstGeom>
        </p:spPr>
        <p:txBody>
          <a:bodyPr wrap="square">
            <a:spAutoFit/>
          </a:bodyPr>
          <a:lstStyle/>
          <a:p>
            <a:r>
              <a:rPr lang="es-ES_tradnl" b="1" dirty="0">
                <a:solidFill>
                  <a:srgbClr val="64075D"/>
                </a:solidFill>
                <a:cs typeface="Calibri"/>
              </a:rPr>
              <a:t>Causas de su infrautilización</a:t>
            </a:r>
            <a:endParaRPr lang="es-ES_tradnl" dirty="0">
              <a:solidFill>
                <a:srgbClr val="64075D"/>
              </a:solidFill>
              <a:latin typeface="Calibri"/>
              <a:cs typeface="Calibri"/>
            </a:endParaRPr>
          </a:p>
        </p:txBody>
      </p:sp>
      <p:sp>
        <p:nvSpPr>
          <p:cNvPr id="7" name="Título 1"/>
          <p:cNvSpPr>
            <a:spLocks noGrp="1"/>
          </p:cNvSpPr>
          <p:nvPr>
            <p:ph type="title"/>
          </p:nvPr>
        </p:nvSpPr>
        <p:spPr>
          <a:xfrm>
            <a:off x="0" y="34358"/>
            <a:ext cx="9144000" cy="1018299"/>
          </a:xfrm>
        </p:spPr>
        <p:txBody>
          <a:bodyPr/>
          <a:lstStyle/>
          <a:p>
            <a:pPr>
              <a:lnSpc>
                <a:spcPct val="130000"/>
              </a:lnSpc>
            </a:pPr>
            <a:r>
              <a:rPr lang="es-ES_tradnl" sz="4000" b="1" dirty="0" smtClean="0">
                <a:solidFill>
                  <a:srgbClr val="FCC40D"/>
                </a:solidFill>
                <a:cs typeface="Calibri"/>
              </a:rPr>
              <a:t>TRATAMIENTO INTERVENCIONISTA</a:t>
            </a:r>
            <a:endParaRPr lang="es-ES_tradnl" sz="4000" b="1" dirty="0">
              <a:solidFill>
                <a:srgbClr val="FCC40D"/>
              </a:solidFill>
              <a:cs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83153376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 name="Marcador de contenido 2"/>
          <p:cNvSpPr>
            <a:spLocks noGrp="1"/>
          </p:cNvSpPr>
          <p:nvPr>
            <p:ph idx="1"/>
          </p:nvPr>
        </p:nvSpPr>
        <p:spPr>
          <a:xfrm>
            <a:off x="500992" y="1848158"/>
            <a:ext cx="8229600" cy="757627"/>
          </a:xfrm>
        </p:spPr>
        <p:txBody>
          <a:bodyPr/>
          <a:lstStyle/>
          <a:p>
            <a:pPr>
              <a:buBlip>
                <a:blip r:embed="rId3"/>
              </a:buBlip>
            </a:pPr>
            <a:r>
              <a:rPr lang="es-ES_tradnl" sz="1600" b="1" dirty="0">
                <a:solidFill>
                  <a:srgbClr val="64075D"/>
                </a:solidFill>
                <a:cs typeface="Gotham Book"/>
              </a:rPr>
              <a:t>Intervencionismo quirúrgico: </a:t>
            </a:r>
            <a:r>
              <a:rPr lang="es-ES_tradnl" sz="1600" dirty="0" smtClean="0">
                <a:solidFill>
                  <a:schemeClr val="bg1">
                    <a:lumMod val="50000"/>
                  </a:schemeClr>
                </a:solidFill>
                <a:cs typeface="Gotham Book"/>
              </a:rPr>
              <a:t>son técnicas agresivas; </a:t>
            </a:r>
            <a:r>
              <a:rPr lang="es-ES_tradnl" sz="1600" dirty="0" err="1" smtClean="0">
                <a:solidFill>
                  <a:schemeClr val="bg1">
                    <a:lumMod val="50000"/>
                  </a:schemeClr>
                </a:solidFill>
                <a:cs typeface="Gotham Book"/>
              </a:rPr>
              <a:t>cingulotomía</a:t>
            </a:r>
            <a:r>
              <a:rPr lang="es-ES_tradnl" sz="1600" dirty="0">
                <a:solidFill>
                  <a:schemeClr val="bg1">
                    <a:lumMod val="50000"/>
                  </a:schemeClr>
                </a:solidFill>
                <a:cs typeface="Gotham Book"/>
              </a:rPr>
              <a:t>, </a:t>
            </a:r>
            <a:r>
              <a:rPr lang="es-ES_tradnl" sz="1600" dirty="0" err="1">
                <a:solidFill>
                  <a:schemeClr val="bg1">
                    <a:lumMod val="50000"/>
                  </a:schemeClr>
                </a:solidFill>
                <a:cs typeface="Gotham Book"/>
              </a:rPr>
              <a:t>talamotomía</a:t>
            </a:r>
            <a:r>
              <a:rPr lang="es-ES_tradnl" sz="1600" dirty="0">
                <a:solidFill>
                  <a:schemeClr val="bg1">
                    <a:lumMod val="50000"/>
                  </a:schemeClr>
                </a:solidFill>
                <a:cs typeface="Gotham Book"/>
              </a:rPr>
              <a:t>, </a:t>
            </a:r>
            <a:r>
              <a:rPr lang="es-ES_tradnl" sz="1600" dirty="0" err="1">
                <a:solidFill>
                  <a:schemeClr val="bg1">
                    <a:lumMod val="50000"/>
                  </a:schemeClr>
                </a:solidFill>
                <a:cs typeface="Gotham Book"/>
              </a:rPr>
              <a:t>hipotalamotomía</a:t>
            </a:r>
            <a:r>
              <a:rPr lang="es-ES_tradnl" sz="1600" dirty="0">
                <a:solidFill>
                  <a:schemeClr val="bg1">
                    <a:lumMod val="50000"/>
                  </a:schemeClr>
                </a:solidFill>
                <a:cs typeface="Gotham Book"/>
              </a:rPr>
              <a:t>, </a:t>
            </a:r>
            <a:r>
              <a:rPr lang="es-ES_tradnl" sz="1600" dirty="0" err="1">
                <a:solidFill>
                  <a:schemeClr val="bg1">
                    <a:lumMod val="50000"/>
                  </a:schemeClr>
                </a:solidFill>
                <a:cs typeface="Gotham Book"/>
              </a:rPr>
              <a:t>cordotomía</a:t>
            </a:r>
            <a:r>
              <a:rPr lang="es-ES_tradnl" sz="1600" dirty="0">
                <a:solidFill>
                  <a:schemeClr val="bg1">
                    <a:lumMod val="50000"/>
                  </a:schemeClr>
                </a:solidFill>
                <a:cs typeface="Gotham Book"/>
              </a:rPr>
              <a:t>, </a:t>
            </a:r>
            <a:r>
              <a:rPr lang="es-ES_tradnl" sz="1600" dirty="0" err="1">
                <a:solidFill>
                  <a:schemeClr val="bg1">
                    <a:lumMod val="50000"/>
                  </a:schemeClr>
                </a:solidFill>
                <a:cs typeface="Gotham Book"/>
              </a:rPr>
              <a:t>rizotomía</a:t>
            </a:r>
            <a:r>
              <a:rPr lang="es-ES_tradnl" sz="1600" dirty="0">
                <a:solidFill>
                  <a:schemeClr val="bg1">
                    <a:lumMod val="50000"/>
                  </a:schemeClr>
                </a:solidFill>
                <a:cs typeface="Gotham Book"/>
              </a:rPr>
              <a:t> dorsal, infusión de opioides </a:t>
            </a:r>
            <a:r>
              <a:rPr lang="es-ES_tradnl" sz="1600" dirty="0" err="1">
                <a:solidFill>
                  <a:schemeClr val="bg1">
                    <a:lumMod val="50000"/>
                  </a:schemeClr>
                </a:solidFill>
                <a:cs typeface="Gotham Book"/>
              </a:rPr>
              <a:t>intraventriculares</a:t>
            </a:r>
            <a:r>
              <a:rPr lang="es-ES_tradnl" sz="1600" dirty="0">
                <a:solidFill>
                  <a:schemeClr val="bg1">
                    <a:lumMod val="50000"/>
                  </a:schemeClr>
                </a:solidFill>
                <a:cs typeface="Gotham Book"/>
              </a:rPr>
              <a:t>, y la estimulación cerebral profunda. </a:t>
            </a:r>
            <a:endParaRPr lang="es-ES_tradnl" sz="1600" dirty="0" smtClean="0">
              <a:solidFill>
                <a:schemeClr val="bg1">
                  <a:lumMod val="50000"/>
                </a:schemeClr>
              </a:solidFill>
              <a:cs typeface="Gotham Book"/>
            </a:endParaRPr>
          </a:p>
          <a:p>
            <a:pPr>
              <a:buBlip>
                <a:blip r:embed="rId3"/>
              </a:buBlip>
            </a:pPr>
            <a:r>
              <a:rPr lang="es-ES_tradnl" sz="1600" b="1" dirty="0">
                <a:solidFill>
                  <a:srgbClr val="64075D"/>
                </a:solidFill>
                <a:cs typeface="Gotham Book"/>
              </a:rPr>
              <a:t>Intervencionismo anestésico: </a:t>
            </a:r>
            <a:r>
              <a:rPr lang="es-ES_tradnl" sz="1600" dirty="0" smtClean="0">
                <a:solidFill>
                  <a:schemeClr val="bg1">
                    <a:lumMod val="50000"/>
                  </a:schemeClr>
                </a:solidFill>
                <a:cs typeface="Gotham Book"/>
              </a:rPr>
              <a:t>procedimientos mínimamente; bloqueos </a:t>
            </a:r>
            <a:r>
              <a:rPr lang="es-ES_tradnl" sz="1600" dirty="0">
                <a:solidFill>
                  <a:schemeClr val="bg1">
                    <a:lumMod val="50000"/>
                  </a:schemeClr>
                </a:solidFill>
                <a:cs typeface="Gotham Book"/>
              </a:rPr>
              <a:t>nerviosos, </a:t>
            </a:r>
            <a:r>
              <a:rPr lang="es-ES_tradnl" sz="1600" dirty="0" smtClean="0">
                <a:solidFill>
                  <a:schemeClr val="bg1">
                    <a:lumMod val="50000"/>
                  </a:schemeClr>
                </a:solidFill>
                <a:cs typeface="Gotham Book"/>
              </a:rPr>
              <a:t>analgesia </a:t>
            </a:r>
            <a:r>
              <a:rPr lang="es-ES_tradnl" sz="1600" dirty="0">
                <a:solidFill>
                  <a:schemeClr val="bg1">
                    <a:lumMod val="50000"/>
                  </a:schemeClr>
                </a:solidFill>
                <a:cs typeface="Gotham Book"/>
              </a:rPr>
              <a:t>espinal y bloqueos </a:t>
            </a:r>
            <a:r>
              <a:rPr lang="es-ES_tradnl" sz="1600" dirty="0" smtClean="0">
                <a:solidFill>
                  <a:schemeClr val="bg1">
                    <a:lumMod val="50000"/>
                  </a:schemeClr>
                </a:solidFill>
                <a:cs typeface="Gotham Book"/>
              </a:rPr>
              <a:t>simpáticos. </a:t>
            </a:r>
          </a:p>
        </p:txBody>
      </p:sp>
      <p:sp>
        <p:nvSpPr>
          <p:cNvPr id="6" name="Título 1"/>
          <p:cNvSpPr>
            <a:spLocks noGrp="1"/>
          </p:cNvSpPr>
          <p:nvPr>
            <p:ph type="title"/>
          </p:nvPr>
        </p:nvSpPr>
        <p:spPr>
          <a:xfrm>
            <a:off x="0" y="34358"/>
            <a:ext cx="9144000" cy="1018299"/>
          </a:xfrm>
        </p:spPr>
        <p:txBody>
          <a:bodyPr/>
          <a:lstStyle/>
          <a:p>
            <a:pPr>
              <a:lnSpc>
                <a:spcPct val="130000"/>
              </a:lnSpc>
            </a:pPr>
            <a:r>
              <a:rPr lang="es-ES_tradnl" sz="4000" b="1" dirty="0" smtClean="0">
                <a:solidFill>
                  <a:srgbClr val="FCC40D"/>
                </a:solidFill>
                <a:cs typeface="Calibri"/>
              </a:rPr>
              <a:t>TRATAMIENTO INTERVENCIONISTA</a:t>
            </a:r>
            <a:endParaRPr lang="es-ES_tradnl" sz="4000" b="1" dirty="0">
              <a:solidFill>
                <a:srgbClr val="FCC40D"/>
              </a:solidFill>
              <a:cs typeface="Calibri"/>
            </a:endParaRPr>
          </a:p>
        </p:txBody>
      </p:sp>
      <p:sp>
        <p:nvSpPr>
          <p:cNvPr id="5" name="Rectángulo 4"/>
          <p:cNvSpPr/>
          <p:nvPr/>
        </p:nvSpPr>
        <p:spPr>
          <a:xfrm>
            <a:off x="457200" y="1274247"/>
            <a:ext cx="7497333" cy="523220"/>
          </a:xfrm>
          <a:prstGeom prst="rect">
            <a:avLst/>
          </a:prstGeom>
        </p:spPr>
        <p:txBody>
          <a:bodyPr wrap="square">
            <a:spAutoFit/>
          </a:bodyPr>
          <a:lstStyle/>
          <a:p>
            <a:r>
              <a:rPr lang="es-ES_tradnl" sz="2800" b="1" dirty="0">
                <a:solidFill>
                  <a:srgbClr val="FCC40D"/>
                </a:solidFill>
              </a:rPr>
              <a:t>TIPOS DE INTERVENCIONISMO </a:t>
            </a:r>
            <a:endParaRPr lang="es-ES_tradnl" sz="2800" b="1" dirty="0">
              <a:solidFill>
                <a:srgbClr val="FCC40D"/>
              </a:solidFill>
              <a:latin typeface="Calibri"/>
              <a:cs typeface="Calibri"/>
            </a:endParaRPr>
          </a:p>
        </p:txBody>
      </p:sp>
      <p:pic>
        <p:nvPicPr>
          <p:cNvPr id="2" name="Imagen 1" descr="Captura de pantalla 2017-09-18 a las 17.00.41.png"/>
          <p:cNvPicPr>
            <a:picLocks noChangeAspect="1"/>
          </p:cNvPicPr>
          <p:nvPr/>
        </p:nvPicPr>
        <p:blipFill>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1549972" y="3634183"/>
            <a:ext cx="5476079" cy="2657248"/>
          </a:xfrm>
          <a:prstGeom prst="rect">
            <a:avLst/>
          </a:prstGeom>
        </p:spPr>
      </p:pic>
      <p:sp>
        <p:nvSpPr>
          <p:cNvPr id="3" name="Rectángulo 2"/>
          <p:cNvSpPr/>
          <p:nvPr/>
        </p:nvSpPr>
        <p:spPr>
          <a:xfrm>
            <a:off x="851233" y="3268609"/>
            <a:ext cx="6006767" cy="338554"/>
          </a:xfrm>
          <a:prstGeom prst="rect">
            <a:avLst/>
          </a:prstGeom>
        </p:spPr>
        <p:txBody>
          <a:bodyPr wrap="square">
            <a:spAutoFit/>
          </a:bodyPr>
          <a:lstStyle/>
          <a:p>
            <a:r>
              <a:rPr lang="es-ES_tradnl" sz="1600" b="1" dirty="0">
                <a:solidFill>
                  <a:srgbClr val="64075D"/>
                </a:solidFill>
              </a:rPr>
              <a:t>Tipos de técnicas intervencionistas más frecuentemente empleadas. </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86006425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 name="Marcador de contenido 2"/>
          <p:cNvSpPr>
            <a:spLocks noGrp="1"/>
          </p:cNvSpPr>
          <p:nvPr>
            <p:ph idx="1"/>
          </p:nvPr>
        </p:nvSpPr>
        <p:spPr>
          <a:xfrm>
            <a:off x="500992" y="1848157"/>
            <a:ext cx="8229600" cy="3447751"/>
          </a:xfrm>
        </p:spPr>
        <p:txBody>
          <a:bodyPr/>
          <a:lstStyle/>
          <a:p>
            <a:pPr>
              <a:buBlip>
                <a:blip r:embed="rId3"/>
              </a:buBlip>
            </a:pPr>
            <a:r>
              <a:rPr lang="es-ES_tradnl" sz="1600" dirty="0">
                <a:solidFill>
                  <a:schemeClr val="bg1">
                    <a:lumMod val="50000"/>
                  </a:schemeClr>
                </a:solidFill>
                <a:cs typeface="Gotham Book"/>
              </a:rPr>
              <a:t>Uno de los </a:t>
            </a:r>
            <a:r>
              <a:rPr lang="es-ES_tradnl" sz="1600" b="1" dirty="0">
                <a:solidFill>
                  <a:srgbClr val="64075D"/>
                </a:solidFill>
                <a:cs typeface="Gotham Book"/>
              </a:rPr>
              <a:t>factores que más van a influir </a:t>
            </a:r>
            <a:r>
              <a:rPr lang="es-ES_tradnl" sz="1600" dirty="0">
                <a:solidFill>
                  <a:schemeClr val="bg1">
                    <a:lumMod val="50000"/>
                  </a:schemeClr>
                </a:solidFill>
                <a:cs typeface="Gotham Book"/>
              </a:rPr>
              <a:t>en la elección </a:t>
            </a:r>
            <a:r>
              <a:rPr lang="es-ES_tradnl" sz="1600" dirty="0" smtClean="0">
                <a:solidFill>
                  <a:schemeClr val="bg1">
                    <a:lumMod val="50000"/>
                  </a:schemeClr>
                </a:solidFill>
                <a:cs typeface="Gotham Book"/>
              </a:rPr>
              <a:t>de la </a:t>
            </a:r>
            <a:r>
              <a:rPr lang="es-ES_tradnl" sz="1600" dirty="0">
                <a:solidFill>
                  <a:schemeClr val="bg1">
                    <a:lumMod val="50000"/>
                  </a:schemeClr>
                </a:solidFill>
                <a:cs typeface="Gotham Book"/>
              </a:rPr>
              <a:t>técnica intervencionista </a:t>
            </a:r>
            <a:r>
              <a:rPr lang="es-ES_tradnl" sz="1600" b="1" dirty="0">
                <a:solidFill>
                  <a:srgbClr val="64075D"/>
                </a:solidFill>
                <a:cs typeface="Gotham Book"/>
              </a:rPr>
              <a:t>es la esperanza de vida </a:t>
            </a:r>
            <a:r>
              <a:rPr lang="es-ES_tradnl" sz="1600" dirty="0">
                <a:solidFill>
                  <a:schemeClr val="bg1">
                    <a:lumMod val="50000"/>
                  </a:schemeClr>
                </a:solidFill>
                <a:cs typeface="Gotham Book"/>
              </a:rPr>
              <a:t>del </a:t>
            </a:r>
            <a:r>
              <a:rPr lang="es-ES_tradnl" sz="1600" dirty="0" smtClean="0">
                <a:solidFill>
                  <a:schemeClr val="bg1">
                    <a:lumMod val="50000"/>
                  </a:schemeClr>
                </a:solidFill>
                <a:cs typeface="Gotham Book"/>
              </a:rPr>
              <a:t>paciente.</a:t>
            </a:r>
          </a:p>
          <a:p>
            <a:pPr>
              <a:buBlip>
                <a:blip r:embed="rId3"/>
              </a:buBlip>
            </a:pPr>
            <a:r>
              <a:rPr lang="es-ES_tradnl" sz="1600" dirty="0" smtClean="0">
                <a:solidFill>
                  <a:schemeClr val="bg1">
                    <a:lumMod val="50000"/>
                  </a:schemeClr>
                </a:solidFill>
                <a:cs typeface="Gotham Book"/>
              </a:rPr>
              <a:t>Los </a:t>
            </a:r>
            <a:r>
              <a:rPr lang="es-ES_tradnl" sz="1600" b="1" dirty="0">
                <a:solidFill>
                  <a:srgbClr val="64075D"/>
                </a:solidFill>
                <a:cs typeface="Gotham Book"/>
              </a:rPr>
              <a:t>bloqueos </a:t>
            </a:r>
            <a:r>
              <a:rPr lang="es-ES_tradnl" sz="1600" b="1" dirty="0" err="1">
                <a:solidFill>
                  <a:srgbClr val="64075D"/>
                </a:solidFill>
                <a:cs typeface="Gotham Book"/>
              </a:rPr>
              <a:t>neurolíticos</a:t>
            </a:r>
            <a:r>
              <a:rPr lang="es-ES_tradnl" sz="1600" dirty="0">
                <a:solidFill>
                  <a:schemeClr val="bg1">
                    <a:lumMod val="50000"/>
                  </a:schemeClr>
                </a:solidFill>
                <a:cs typeface="Gotham Book"/>
              </a:rPr>
              <a:t>, pueden proporcionar analgesia durante </a:t>
            </a:r>
            <a:r>
              <a:rPr lang="es-ES_tradnl" sz="1600" b="1" dirty="0">
                <a:solidFill>
                  <a:srgbClr val="64075D"/>
                </a:solidFill>
                <a:cs typeface="Gotham Book"/>
              </a:rPr>
              <a:t>varios meses</a:t>
            </a:r>
            <a:r>
              <a:rPr lang="es-ES_tradnl" sz="1600" dirty="0">
                <a:solidFill>
                  <a:schemeClr val="bg1">
                    <a:lumMod val="50000"/>
                  </a:schemeClr>
                </a:solidFill>
                <a:cs typeface="Gotham Book"/>
              </a:rPr>
              <a:t>, mientras que algunos como los </a:t>
            </a:r>
            <a:r>
              <a:rPr lang="es-ES_tradnl" sz="1600" b="1" dirty="0">
                <a:solidFill>
                  <a:srgbClr val="64075D"/>
                </a:solidFill>
                <a:cs typeface="Gotham Book"/>
              </a:rPr>
              <a:t>dispositivos </a:t>
            </a:r>
            <a:r>
              <a:rPr lang="es-ES_tradnl" sz="1600" b="1" dirty="0" err="1">
                <a:solidFill>
                  <a:srgbClr val="64075D"/>
                </a:solidFill>
                <a:cs typeface="Gotham Book"/>
              </a:rPr>
              <a:t>implantables</a:t>
            </a:r>
            <a:r>
              <a:rPr lang="es-ES_tradnl" sz="1600" b="1" dirty="0">
                <a:solidFill>
                  <a:srgbClr val="64075D"/>
                </a:solidFill>
                <a:cs typeface="Gotham Book"/>
              </a:rPr>
              <a:t> </a:t>
            </a:r>
            <a:r>
              <a:rPr lang="es-ES_tradnl" sz="1600" dirty="0">
                <a:solidFill>
                  <a:schemeClr val="bg1">
                    <a:lumMod val="50000"/>
                  </a:schemeClr>
                </a:solidFill>
                <a:cs typeface="Gotham Book"/>
              </a:rPr>
              <a:t>de liberación de fármacos </a:t>
            </a:r>
            <a:r>
              <a:rPr lang="es-ES_tradnl" sz="1600" dirty="0" err="1">
                <a:solidFill>
                  <a:schemeClr val="bg1">
                    <a:lumMod val="50000"/>
                  </a:schemeClr>
                </a:solidFill>
                <a:cs typeface="Gotham Book"/>
              </a:rPr>
              <a:t>intratecales,pueden</a:t>
            </a:r>
            <a:r>
              <a:rPr lang="es-ES_tradnl" sz="1600" dirty="0">
                <a:solidFill>
                  <a:schemeClr val="bg1">
                    <a:lumMod val="50000"/>
                  </a:schemeClr>
                </a:solidFill>
                <a:cs typeface="Gotham Book"/>
              </a:rPr>
              <a:t> proporcionar alivio del dolor durante </a:t>
            </a:r>
            <a:r>
              <a:rPr lang="es-ES_tradnl" sz="1600" b="1" dirty="0">
                <a:solidFill>
                  <a:srgbClr val="64075D"/>
                </a:solidFill>
                <a:cs typeface="Gotham Book"/>
              </a:rPr>
              <a:t>varios años</a:t>
            </a:r>
            <a:r>
              <a:rPr lang="es-ES_tradnl" sz="1600" dirty="0">
                <a:solidFill>
                  <a:schemeClr val="bg1">
                    <a:lumMod val="50000"/>
                  </a:schemeClr>
                </a:solidFill>
                <a:cs typeface="Gotham Book"/>
              </a:rPr>
              <a:t>. </a:t>
            </a:r>
            <a:endParaRPr lang="es-ES_tradnl" sz="1600" dirty="0" smtClean="0">
              <a:solidFill>
                <a:schemeClr val="bg1">
                  <a:lumMod val="50000"/>
                </a:schemeClr>
              </a:solidFill>
              <a:cs typeface="Gotham Book"/>
            </a:endParaRPr>
          </a:p>
          <a:p>
            <a:pPr>
              <a:buBlip>
                <a:blip r:embed="rId3"/>
              </a:buBlip>
            </a:pPr>
            <a:r>
              <a:rPr lang="es-ES_tradnl" sz="1600" dirty="0">
                <a:solidFill>
                  <a:schemeClr val="bg1">
                    <a:lumMod val="50000"/>
                  </a:schemeClr>
                </a:solidFill>
                <a:cs typeface="Gotham Book"/>
              </a:rPr>
              <a:t>Las técnicas de </a:t>
            </a:r>
            <a:r>
              <a:rPr lang="es-ES_tradnl" sz="1600" b="1" dirty="0">
                <a:solidFill>
                  <a:srgbClr val="64075D"/>
                </a:solidFill>
                <a:cs typeface="Gotham Book"/>
              </a:rPr>
              <a:t>analgesia regional</a:t>
            </a:r>
            <a:r>
              <a:rPr lang="es-ES_tradnl" sz="1600" dirty="0">
                <a:solidFill>
                  <a:schemeClr val="bg1">
                    <a:lumMod val="50000"/>
                  </a:schemeClr>
                </a:solidFill>
                <a:cs typeface="Gotham Book"/>
              </a:rPr>
              <a:t>, como los </a:t>
            </a:r>
            <a:r>
              <a:rPr lang="es-ES_tradnl" sz="1600" dirty="0" smtClean="0">
                <a:solidFill>
                  <a:schemeClr val="bg1">
                    <a:lumMod val="50000"/>
                  </a:schemeClr>
                </a:solidFill>
                <a:cs typeface="Gotham Book"/>
              </a:rPr>
              <a:t>(opioides </a:t>
            </a:r>
            <a:r>
              <a:rPr lang="es-ES_tradnl" sz="1600" dirty="0" err="1" smtClean="0">
                <a:solidFill>
                  <a:schemeClr val="bg1">
                    <a:lumMod val="50000"/>
                  </a:schemeClr>
                </a:solidFill>
                <a:cs typeface="Gotham Book"/>
              </a:rPr>
              <a:t>neuroaxiales</a:t>
            </a:r>
            <a:r>
              <a:rPr lang="es-ES_tradnl" sz="1600" dirty="0" smtClean="0">
                <a:solidFill>
                  <a:schemeClr val="bg1">
                    <a:lumMod val="50000"/>
                  </a:schemeClr>
                </a:solidFill>
                <a:cs typeface="Gotham Book"/>
              </a:rPr>
              <a:t>) </a:t>
            </a:r>
            <a:r>
              <a:rPr lang="es-ES_tradnl" sz="1600" dirty="0">
                <a:solidFill>
                  <a:schemeClr val="bg1">
                    <a:lumMod val="50000"/>
                  </a:schemeClr>
                </a:solidFill>
                <a:cs typeface="Gotham Book"/>
              </a:rPr>
              <a:t>y la administración de anestésicos locales, </a:t>
            </a:r>
            <a:r>
              <a:rPr lang="es-ES_tradnl" sz="1600" dirty="0" smtClean="0">
                <a:solidFill>
                  <a:schemeClr val="bg1">
                    <a:lumMod val="50000"/>
                  </a:schemeClr>
                </a:solidFill>
                <a:cs typeface="Gotham Book"/>
              </a:rPr>
              <a:t>se </a:t>
            </a:r>
            <a:r>
              <a:rPr lang="es-ES_tradnl" sz="1600" dirty="0">
                <a:solidFill>
                  <a:schemeClr val="bg1">
                    <a:lumMod val="50000"/>
                  </a:schemeClr>
                </a:solidFill>
                <a:cs typeface="Gotham Book"/>
              </a:rPr>
              <a:t>consideran en primer </a:t>
            </a:r>
            <a:r>
              <a:rPr lang="es-ES_tradnl" sz="1600" dirty="0" smtClean="0">
                <a:solidFill>
                  <a:schemeClr val="bg1">
                    <a:lumMod val="50000"/>
                  </a:schemeClr>
                </a:solidFill>
                <a:cs typeface="Gotham Book"/>
              </a:rPr>
              <a:t>lugar.</a:t>
            </a:r>
            <a:endParaRPr lang="es-ES_tradnl" sz="1600" dirty="0">
              <a:solidFill>
                <a:schemeClr val="bg1">
                  <a:lumMod val="50000"/>
                </a:schemeClr>
              </a:solidFill>
              <a:cs typeface="Gotham Book"/>
            </a:endParaRPr>
          </a:p>
          <a:p>
            <a:pPr>
              <a:buBlip>
                <a:blip r:embed="rId3"/>
              </a:buBlip>
            </a:pPr>
            <a:r>
              <a:rPr lang="es-ES_tradnl" sz="1600" b="1" dirty="0">
                <a:solidFill>
                  <a:srgbClr val="64075D"/>
                </a:solidFill>
                <a:cs typeface="Gotham Book"/>
              </a:rPr>
              <a:t>Los procedimientos ablativos o </a:t>
            </a:r>
            <a:r>
              <a:rPr lang="es-ES_tradnl" sz="1600" b="1" dirty="0" err="1">
                <a:solidFill>
                  <a:srgbClr val="64075D"/>
                </a:solidFill>
                <a:cs typeface="Gotham Book"/>
              </a:rPr>
              <a:t>neurodestructivos</a:t>
            </a:r>
            <a:r>
              <a:rPr lang="es-ES_tradnl" sz="1600" b="1" dirty="0">
                <a:solidFill>
                  <a:srgbClr val="64075D"/>
                </a:solidFill>
                <a:cs typeface="Gotham Book"/>
              </a:rPr>
              <a:t>, </a:t>
            </a:r>
            <a:r>
              <a:rPr lang="es-ES_tradnl" sz="1600" dirty="0" smtClean="0">
                <a:solidFill>
                  <a:schemeClr val="bg1">
                    <a:lumMod val="50000"/>
                  </a:schemeClr>
                </a:solidFill>
                <a:cs typeface="Gotham Book"/>
              </a:rPr>
              <a:t>deben </a:t>
            </a:r>
            <a:r>
              <a:rPr lang="es-ES_tradnl" sz="1600" dirty="0">
                <a:solidFill>
                  <a:schemeClr val="bg1">
                    <a:lumMod val="50000"/>
                  </a:schemeClr>
                </a:solidFill>
                <a:cs typeface="Gotham Book"/>
              </a:rPr>
              <a:t>aplazarse en el tiempo mientras que el alivio del dolor se logra con modalidades no </a:t>
            </a:r>
            <a:r>
              <a:rPr lang="es-ES_tradnl" sz="1600" dirty="0" smtClean="0">
                <a:solidFill>
                  <a:schemeClr val="bg1">
                    <a:lumMod val="50000"/>
                  </a:schemeClr>
                </a:solidFill>
                <a:cs typeface="Gotham Book"/>
              </a:rPr>
              <a:t>ablativas.</a:t>
            </a:r>
          </a:p>
        </p:txBody>
      </p:sp>
      <p:sp>
        <p:nvSpPr>
          <p:cNvPr id="10" name="Rectángulo 9"/>
          <p:cNvSpPr/>
          <p:nvPr/>
        </p:nvSpPr>
        <p:spPr>
          <a:xfrm>
            <a:off x="500992" y="1396056"/>
            <a:ext cx="6056633" cy="369332"/>
          </a:xfrm>
          <a:prstGeom prst="rect">
            <a:avLst/>
          </a:prstGeom>
        </p:spPr>
        <p:txBody>
          <a:bodyPr wrap="square">
            <a:spAutoFit/>
          </a:bodyPr>
          <a:lstStyle/>
          <a:p>
            <a:r>
              <a:rPr lang="es-ES_tradnl" b="1" dirty="0" smtClean="0">
                <a:solidFill>
                  <a:srgbClr val="64075D"/>
                </a:solidFill>
                <a:cs typeface="Calibri"/>
              </a:rPr>
              <a:t>Selección de la técnica intervencionista</a:t>
            </a:r>
            <a:endParaRPr lang="es-ES_tradnl" dirty="0">
              <a:solidFill>
                <a:srgbClr val="64075D"/>
              </a:solidFill>
              <a:latin typeface="Calibri"/>
              <a:cs typeface="Calibri"/>
            </a:endParaRPr>
          </a:p>
        </p:txBody>
      </p:sp>
      <p:sp>
        <p:nvSpPr>
          <p:cNvPr id="6" name="Título 1"/>
          <p:cNvSpPr>
            <a:spLocks noGrp="1"/>
          </p:cNvSpPr>
          <p:nvPr>
            <p:ph type="title"/>
          </p:nvPr>
        </p:nvSpPr>
        <p:spPr>
          <a:xfrm>
            <a:off x="0" y="34358"/>
            <a:ext cx="9144000" cy="1018299"/>
          </a:xfrm>
        </p:spPr>
        <p:txBody>
          <a:bodyPr/>
          <a:lstStyle/>
          <a:p>
            <a:pPr>
              <a:lnSpc>
                <a:spcPct val="130000"/>
              </a:lnSpc>
            </a:pPr>
            <a:r>
              <a:rPr lang="es-ES_tradnl" sz="4000" b="1" dirty="0" smtClean="0">
                <a:solidFill>
                  <a:srgbClr val="FCC40D"/>
                </a:solidFill>
                <a:cs typeface="Calibri"/>
              </a:rPr>
              <a:t>TRATAMIENTO INTERVENCIONISTA</a:t>
            </a:r>
            <a:endParaRPr lang="es-ES_tradnl" sz="4000" b="1" dirty="0">
              <a:solidFill>
                <a:srgbClr val="FCC40D"/>
              </a:solidFill>
              <a:cs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12612071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 name="Rectángulo redondeado 12"/>
          <p:cNvSpPr/>
          <p:nvPr/>
        </p:nvSpPr>
        <p:spPr>
          <a:xfrm>
            <a:off x="2082399" y="3045961"/>
            <a:ext cx="5040341" cy="3248157"/>
          </a:xfrm>
          <a:prstGeom prst="roundRect">
            <a:avLst>
              <a:gd name="adj" fmla="val 4780"/>
            </a:avLst>
          </a:prstGeom>
          <a:solidFill>
            <a:srgbClr val="F0E7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8" name="Marcador de contenido 2"/>
          <p:cNvSpPr>
            <a:spLocks noGrp="1"/>
          </p:cNvSpPr>
          <p:nvPr>
            <p:ph idx="1"/>
          </p:nvPr>
        </p:nvSpPr>
        <p:spPr>
          <a:xfrm>
            <a:off x="500992" y="1848158"/>
            <a:ext cx="8229600" cy="2069734"/>
          </a:xfrm>
        </p:spPr>
        <p:txBody>
          <a:bodyPr/>
          <a:lstStyle/>
          <a:p>
            <a:pPr>
              <a:buBlip>
                <a:blip r:embed="rId3"/>
              </a:buBlip>
            </a:pPr>
            <a:r>
              <a:rPr lang="es-ES_tradnl" sz="1600" dirty="0" smtClean="0">
                <a:solidFill>
                  <a:schemeClr val="bg1">
                    <a:lumMod val="50000"/>
                  </a:schemeClr>
                </a:solidFill>
                <a:cs typeface="Gotham Book"/>
              </a:rPr>
              <a:t>Estos </a:t>
            </a:r>
            <a:r>
              <a:rPr lang="es-ES_tradnl" sz="1600" dirty="0">
                <a:solidFill>
                  <a:schemeClr val="bg1">
                    <a:lumMod val="50000"/>
                  </a:schemeClr>
                </a:solidFill>
                <a:cs typeface="Gotham Book"/>
              </a:rPr>
              <a:t>métodos son adecuados para, aproximadamente, el 2% de los </a:t>
            </a:r>
            <a:r>
              <a:rPr lang="es-ES_tradnl" sz="1600" dirty="0" smtClean="0">
                <a:solidFill>
                  <a:schemeClr val="bg1">
                    <a:lumMod val="50000"/>
                  </a:schemeClr>
                </a:solidFill>
                <a:cs typeface="Gotham Book"/>
              </a:rPr>
              <a:t>pacientes.</a:t>
            </a:r>
          </a:p>
          <a:p>
            <a:pPr>
              <a:buBlip>
                <a:blip r:embed="rId3"/>
              </a:buBlip>
            </a:pPr>
            <a:r>
              <a:rPr lang="es-ES_tradnl" sz="1600" dirty="0">
                <a:solidFill>
                  <a:schemeClr val="bg1">
                    <a:lumMod val="50000"/>
                  </a:schemeClr>
                </a:solidFill>
                <a:cs typeface="Gotham Book"/>
              </a:rPr>
              <a:t>Se requiere siempre una </a:t>
            </a:r>
            <a:r>
              <a:rPr lang="es-ES_tradnl" sz="1600" b="1" dirty="0">
                <a:solidFill>
                  <a:srgbClr val="64075D"/>
                </a:solidFill>
                <a:cs typeface="Gotham Book"/>
              </a:rPr>
              <a:t>cuidadosa valoración </a:t>
            </a:r>
            <a:r>
              <a:rPr lang="es-ES_tradnl" sz="1600" dirty="0">
                <a:solidFill>
                  <a:schemeClr val="bg1">
                    <a:lumMod val="50000"/>
                  </a:schemeClr>
                </a:solidFill>
                <a:cs typeface="Gotham Book"/>
              </a:rPr>
              <a:t>de los riesgos/ beneficios y tener un plan de manejo de estos pacientes. </a:t>
            </a:r>
            <a:endParaRPr lang="es-ES_tradnl" sz="1600" dirty="0" smtClean="0">
              <a:solidFill>
                <a:schemeClr val="bg1">
                  <a:lumMod val="50000"/>
                </a:schemeClr>
              </a:solidFill>
              <a:cs typeface="Gotham Book"/>
            </a:endParaRPr>
          </a:p>
        </p:txBody>
      </p:sp>
      <p:sp>
        <p:nvSpPr>
          <p:cNvPr id="10" name="Rectángulo 9"/>
          <p:cNvSpPr/>
          <p:nvPr/>
        </p:nvSpPr>
        <p:spPr>
          <a:xfrm>
            <a:off x="500992" y="1362036"/>
            <a:ext cx="6056633" cy="369332"/>
          </a:xfrm>
          <a:prstGeom prst="rect">
            <a:avLst/>
          </a:prstGeom>
        </p:spPr>
        <p:txBody>
          <a:bodyPr wrap="square">
            <a:spAutoFit/>
          </a:bodyPr>
          <a:lstStyle/>
          <a:p>
            <a:r>
              <a:rPr lang="es-ES_tradnl" b="1" dirty="0">
                <a:solidFill>
                  <a:srgbClr val="64075D"/>
                </a:solidFill>
                <a:cs typeface="Calibri"/>
              </a:rPr>
              <a:t>Técnicas </a:t>
            </a:r>
            <a:r>
              <a:rPr lang="es-ES_tradnl" b="1" dirty="0" err="1">
                <a:solidFill>
                  <a:srgbClr val="64075D"/>
                </a:solidFill>
                <a:cs typeface="Calibri"/>
              </a:rPr>
              <a:t>neuroaxiales</a:t>
            </a:r>
            <a:r>
              <a:rPr lang="es-ES_tradnl" b="1" dirty="0">
                <a:solidFill>
                  <a:srgbClr val="64075D"/>
                </a:solidFill>
                <a:cs typeface="Calibri"/>
              </a:rPr>
              <a:t> </a:t>
            </a:r>
            <a:endParaRPr lang="es-ES_tradnl" dirty="0">
              <a:solidFill>
                <a:srgbClr val="64075D"/>
              </a:solidFill>
              <a:latin typeface="Calibri"/>
              <a:cs typeface="Calibri"/>
            </a:endParaRPr>
          </a:p>
        </p:txBody>
      </p:sp>
      <p:sp>
        <p:nvSpPr>
          <p:cNvPr id="9" name="Título 1"/>
          <p:cNvSpPr>
            <a:spLocks noGrp="1"/>
          </p:cNvSpPr>
          <p:nvPr>
            <p:ph type="title"/>
          </p:nvPr>
        </p:nvSpPr>
        <p:spPr>
          <a:xfrm>
            <a:off x="0" y="34358"/>
            <a:ext cx="9144000" cy="1018299"/>
          </a:xfrm>
        </p:spPr>
        <p:txBody>
          <a:bodyPr/>
          <a:lstStyle/>
          <a:p>
            <a:pPr>
              <a:lnSpc>
                <a:spcPct val="130000"/>
              </a:lnSpc>
            </a:pPr>
            <a:r>
              <a:rPr lang="es-ES_tradnl" sz="4000" b="1" dirty="0" smtClean="0">
                <a:solidFill>
                  <a:srgbClr val="FCC40D"/>
                </a:solidFill>
                <a:cs typeface="Calibri"/>
              </a:rPr>
              <a:t>TRATAMIENTO INTERVENCIONISTA</a:t>
            </a:r>
            <a:endParaRPr lang="es-ES_tradnl" sz="4000" b="1" dirty="0">
              <a:solidFill>
                <a:srgbClr val="FCC40D"/>
              </a:solidFill>
              <a:cs typeface="Calibri"/>
            </a:endParaRPr>
          </a:p>
        </p:txBody>
      </p:sp>
      <p:pic>
        <p:nvPicPr>
          <p:cNvPr id="2" name="Imagen 1" descr="Captura de pantalla 2017-09-18 a las 17.17.14.png"/>
          <p:cNvPicPr>
            <a:picLocks noChangeAspect="1"/>
          </p:cNvPicPr>
          <p:nvPr/>
        </p:nvPicPr>
        <p:blipFill rotWithShape="1">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l="1333"/>
          <a:stretch/>
        </p:blipFill>
        <p:spPr>
          <a:xfrm>
            <a:off x="2177049" y="3140421"/>
            <a:ext cx="4838849" cy="3088718"/>
          </a:xfrm>
          <a:prstGeom prst="rect">
            <a:avLst/>
          </a:prstGeom>
        </p:spPr>
      </p:pic>
      <p:sp>
        <p:nvSpPr>
          <p:cNvPr id="12" name="CuadroTexto 11"/>
          <p:cNvSpPr txBox="1"/>
          <p:nvPr/>
        </p:nvSpPr>
        <p:spPr>
          <a:xfrm>
            <a:off x="2082399" y="2750774"/>
            <a:ext cx="6192654" cy="584776"/>
          </a:xfrm>
          <a:prstGeom prst="rect">
            <a:avLst/>
          </a:prstGeom>
          <a:noFill/>
        </p:spPr>
        <p:txBody>
          <a:bodyPr wrap="square" rtlCol="0">
            <a:spAutoFit/>
          </a:bodyPr>
          <a:lstStyle/>
          <a:p>
            <a:r>
              <a:rPr lang="es-ES_tradnl" sz="1600" b="1" dirty="0" smtClean="0">
                <a:solidFill>
                  <a:srgbClr val="64075D"/>
                </a:solidFill>
              </a:rPr>
              <a:t>Lugar de actuación de los fármacos por vía </a:t>
            </a:r>
            <a:r>
              <a:rPr lang="es-ES_tradnl" sz="1600" b="1" dirty="0" err="1" smtClean="0">
                <a:solidFill>
                  <a:srgbClr val="64075D"/>
                </a:solidFill>
              </a:rPr>
              <a:t>intra</a:t>
            </a:r>
            <a:r>
              <a:rPr lang="es-ES_tradnl" sz="1600" b="1" dirty="0" smtClean="0">
                <a:solidFill>
                  <a:srgbClr val="64075D"/>
                </a:solidFill>
              </a:rPr>
              <a:t> axial </a:t>
            </a:r>
          </a:p>
          <a:p>
            <a:r>
              <a:rPr lang="es-ES_tradnl" sz="1600" b="1" dirty="0" smtClean="0">
                <a:solidFill>
                  <a:srgbClr val="64075D"/>
                </a:solidFill>
                <a:cs typeface="Gotham Book"/>
              </a:rPr>
              <a:t> </a:t>
            </a:r>
            <a:endParaRPr lang="es-ES_tradnl" sz="1600" b="1" dirty="0">
              <a:solidFill>
                <a:srgbClr val="64075D"/>
              </a:solidFill>
              <a:cs typeface="Gotham Book"/>
            </a:endParaRPr>
          </a:p>
        </p:txBody>
      </p:sp>
      <p:sp>
        <p:nvSpPr>
          <p:cNvPr id="3" name="Rectángulo 2"/>
          <p:cNvSpPr/>
          <p:nvPr/>
        </p:nvSpPr>
        <p:spPr>
          <a:xfrm>
            <a:off x="7168298" y="3565970"/>
            <a:ext cx="1721702" cy="2308324"/>
          </a:xfrm>
          <a:prstGeom prst="rect">
            <a:avLst/>
          </a:prstGeom>
        </p:spPr>
        <p:txBody>
          <a:bodyPr wrap="square">
            <a:spAutoFit/>
          </a:bodyPr>
          <a:lstStyle/>
          <a:p>
            <a:r>
              <a:rPr lang="es-ES_tradnl" sz="1200" dirty="0" smtClean="0">
                <a:solidFill>
                  <a:schemeClr val="bg1">
                    <a:lumMod val="50000"/>
                  </a:schemeClr>
                </a:solidFill>
              </a:rPr>
              <a:t>Los </a:t>
            </a:r>
            <a:r>
              <a:rPr lang="es-ES_tradnl" sz="1200" dirty="0">
                <a:solidFill>
                  <a:schemeClr val="bg1">
                    <a:lumMod val="50000"/>
                  </a:schemeClr>
                </a:solidFill>
              </a:rPr>
              <a:t>opioides</a:t>
            </a:r>
            <a:r>
              <a:rPr lang="es-ES_tradnl" sz="1200" dirty="0" smtClean="0">
                <a:solidFill>
                  <a:schemeClr val="bg1">
                    <a:lumMod val="50000"/>
                  </a:schemeClr>
                </a:solidFill>
              </a:rPr>
              <a:t>, anestésicos </a:t>
            </a:r>
            <a:r>
              <a:rPr lang="es-ES_tradnl" sz="1200" dirty="0">
                <a:solidFill>
                  <a:schemeClr val="bg1">
                    <a:lumMod val="50000"/>
                  </a:schemeClr>
                </a:solidFill>
              </a:rPr>
              <a:t>locales, clonidina y </a:t>
            </a:r>
            <a:r>
              <a:rPr lang="es-ES_tradnl" sz="1200" dirty="0" err="1">
                <a:solidFill>
                  <a:schemeClr val="bg1">
                    <a:lumMod val="50000"/>
                  </a:schemeClr>
                </a:solidFill>
              </a:rPr>
              <a:t>baclofeno</a:t>
            </a:r>
            <a:r>
              <a:rPr lang="es-ES_tradnl" sz="1200" dirty="0">
                <a:solidFill>
                  <a:schemeClr val="bg1">
                    <a:lumMod val="50000"/>
                  </a:schemeClr>
                </a:solidFill>
              </a:rPr>
              <a:t>: por vía axial interactúan con el cuerno o asta dorsal de la médula espinal. Interactúan con los receptores pre y </a:t>
            </a:r>
            <a:r>
              <a:rPr lang="es-ES_tradnl" sz="1200" dirty="0" err="1">
                <a:solidFill>
                  <a:schemeClr val="bg1">
                    <a:lumMod val="50000"/>
                  </a:schemeClr>
                </a:solidFill>
              </a:rPr>
              <a:t>postsinápticos</a:t>
            </a:r>
            <a:r>
              <a:rPr lang="es-ES_tradnl" sz="1200" dirty="0">
                <a:solidFill>
                  <a:schemeClr val="bg1">
                    <a:lumMod val="50000"/>
                  </a:schemeClr>
                </a:solidFill>
              </a:rPr>
              <a:t> sobre las estructuras en el cuerno dorsal de la médula espinal. </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81878699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Título 1"/>
          <p:cNvSpPr>
            <a:spLocks noGrp="1"/>
          </p:cNvSpPr>
          <p:nvPr>
            <p:ph type="title"/>
          </p:nvPr>
        </p:nvSpPr>
        <p:spPr>
          <a:xfrm>
            <a:off x="0" y="34358"/>
            <a:ext cx="9144000" cy="1018299"/>
          </a:xfrm>
        </p:spPr>
        <p:txBody>
          <a:bodyPr/>
          <a:lstStyle/>
          <a:p>
            <a:pPr>
              <a:lnSpc>
                <a:spcPct val="130000"/>
              </a:lnSpc>
            </a:pPr>
            <a:r>
              <a:rPr lang="es-ES_tradnl" sz="4000" b="1" dirty="0" smtClean="0">
                <a:solidFill>
                  <a:srgbClr val="FCC40D"/>
                </a:solidFill>
                <a:cs typeface="Calibri"/>
              </a:rPr>
              <a:t>TRATAMIENTO INTERVENCIONISTA</a:t>
            </a:r>
            <a:endParaRPr lang="es-ES_tradnl" sz="4000" b="1" dirty="0">
              <a:solidFill>
                <a:srgbClr val="FCC40D"/>
              </a:solidFill>
              <a:cs typeface="Calibri"/>
            </a:endParaRPr>
          </a:p>
        </p:txBody>
      </p:sp>
      <p:sp>
        <p:nvSpPr>
          <p:cNvPr id="7" name="Rectángulo redondeado 6"/>
          <p:cNvSpPr/>
          <p:nvPr/>
        </p:nvSpPr>
        <p:spPr>
          <a:xfrm>
            <a:off x="1412240" y="2294121"/>
            <a:ext cx="5892800" cy="3253239"/>
          </a:xfrm>
          <a:prstGeom prst="roundRect">
            <a:avLst>
              <a:gd name="adj" fmla="val 4780"/>
            </a:avLst>
          </a:prstGeom>
          <a:solidFill>
            <a:srgbClr val="F0E7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8" name="CuadroTexto 7"/>
          <p:cNvSpPr txBox="1"/>
          <p:nvPr/>
        </p:nvSpPr>
        <p:spPr>
          <a:xfrm>
            <a:off x="1412240" y="1947376"/>
            <a:ext cx="5892800" cy="584776"/>
          </a:xfrm>
          <a:prstGeom prst="rect">
            <a:avLst/>
          </a:prstGeom>
          <a:noFill/>
        </p:spPr>
        <p:txBody>
          <a:bodyPr wrap="square" rtlCol="0">
            <a:spAutoFit/>
          </a:bodyPr>
          <a:lstStyle/>
          <a:p>
            <a:r>
              <a:rPr lang="es-ES_tradnl" sz="1600" b="1" dirty="0" smtClean="0">
                <a:solidFill>
                  <a:srgbClr val="64075D"/>
                </a:solidFill>
              </a:rPr>
              <a:t>Diferencias entre la vía </a:t>
            </a:r>
            <a:r>
              <a:rPr lang="es-ES_tradnl" sz="1600" b="1" dirty="0" err="1" smtClean="0">
                <a:solidFill>
                  <a:srgbClr val="64075D"/>
                </a:solidFill>
              </a:rPr>
              <a:t>epidural</a:t>
            </a:r>
            <a:r>
              <a:rPr lang="es-ES_tradnl" sz="1600" b="1" dirty="0" smtClean="0">
                <a:solidFill>
                  <a:srgbClr val="64075D"/>
                </a:solidFill>
              </a:rPr>
              <a:t> y la vía </a:t>
            </a:r>
            <a:r>
              <a:rPr lang="es-ES_tradnl" sz="1600" b="1" dirty="0" err="1" smtClean="0">
                <a:solidFill>
                  <a:srgbClr val="64075D"/>
                </a:solidFill>
              </a:rPr>
              <a:t>intratecal</a:t>
            </a:r>
            <a:r>
              <a:rPr lang="es-ES_tradnl" sz="1600" b="1" dirty="0" smtClean="0">
                <a:solidFill>
                  <a:srgbClr val="64075D"/>
                </a:solidFill>
              </a:rPr>
              <a:t> </a:t>
            </a:r>
          </a:p>
          <a:p>
            <a:r>
              <a:rPr lang="es-ES_tradnl" sz="1600" b="1" dirty="0" smtClean="0">
                <a:solidFill>
                  <a:srgbClr val="64075D"/>
                </a:solidFill>
                <a:cs typeface="Gotham Book"/>
              </a:rPr>
              <a:t> </a:t>
            </a:r>
            <a:endParaRPr lang="es-ES_tradnl" sz="1600" b="1" dirty="0">
              <a:solidFill>
                <a:srgbClr val="64075D"/>
              </a:solidFill>
              <a:cs typeface="Gotham Book"/>
            </a:endParaRPr>
          </a:p>
        </p:txBody>
      </p:sp>
      <p:pic>
        <p:nvPicPr>
          <p:cNvPr id="5" name="Imagen 4" descr="Captura de pantalla 2017-09-18 a las 17.24.50.png"/>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1637368" y="2404014"/>
            <a:ext cx="5667672" cy="2990946"/>
          </a:xfrm>
          <a:prstGeom prst="rect">
            <a:avLst/>
          </a:prstGeom>
        </p:spPr>
      </p:pic>
      <p:sp>
        <p:nvSpPr>
          <p:cNvPr id="9" name="Rectángulo 8"/>
          <p:cNvSpPr/>
          <p:nvPr/>
        </p:nvSpPr>
        <p:spPr>
          <a:xfrm>
            <a:off x="7305040" y="3957062"/>
            <a:ext cx="1686560" cy="1569660"/>
          </a:xfrm>
          <a:prstGeom prst="rect">
            <a:avLst/>
          </a:prstGeom>
        </p:spPr>
        <p:txBody>
          <a:bodyPr wrap="square">
            <a:spAutoFit/>
          </a:bodyPr>
          <a:lstStyle/>
          <a:p>
            <a:r>
              <a:rPr lang="es-ES_tradnl" sz="1200" dirty="0" smtClean="0">
                <a:solidFill>
                  <a:schemeClr val="bg1">
                    <a:lumMod val="50000"/>
                  </a:schemeClr>
                </a:solidFill>
              </a:rPr>
              <a:t>Diferencias </a:t>
            </a:r>
            <a:r>
              <a:rPr lang="es-ES_tradnl" sz="1200" dirty="0">
                <a:solidFill>
                  <a:schemeClr val="bg1">
                    <a:lumMod val="50000"/>
                  </a:schemeClr>
                </a:solidFill>
              </a:rPr>
              <a:t>entre la vía epidural previo a la duramadre (A) y la vía </a:t>
            </a:r>
            <a:r>
              <a:rPr lang="es-ES_tradnl" sz="1200" dirty="0" err="1">
                <a:solidFill>
                  <a:schemeClr val="bg1">
                    <a:lumMod val="50000"/>
                  </a:schemeClr>
                </a:solidFill>
              </a:rPr>
              <a:t>intratecal</a:t>
            </a:r>
            <a:r>
              <a:rPr lang="es-ES_tradnl" sz="1200" dirty="0">
                <a:solidFill>
                  <a:schemeClr val="bg1">
                    <a:lumMod val="50000"/>
                  </a:schemeClr>
                </a:solidFill>
              </a:rPr>
              <a:t> (B) traspasando la duramadre y en contacto íntimo con el líquido cefalorraquídeo </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29763089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ángulo 6"/>
          <p:cNvSpPr/>
          <p:nvPr/>
        </p:nvSpPr>
        <p:spPr>
          <a:xfrm>
            <a:off x="457200" y="1275735"/>
            <a:ext cx="6056633" cy="369332"/>
          </a:xfrm>
          <a:prstGeom prst="rect">
            <a:avLst/>
          </a:prstGeom>
        </p:spPr>
        <p:txBody>
          <a:bodyPr wrap="square">
            <a:spAutoFit/>
          </a:bodyPr>
          <a:lstStyle/>
          <a:p>
            <a:r>
              <a:rPr lang="es-ES_tradnl" b="1" dirty="0">
                <a:solidFill>
                  <a:srgbClr val="64075D"/>
                </a:solidFill>
                <a:cs typeface="Calibri"/>
              </a:rPr>
              <a:t>Fármacos </a:t>
            </a:r>
            <a:r>
              <a:rPr lang="es-ES_tradnl" b="1" dirty="0" err="1" smtClean="0">
                <a:solidFill>
                  <a:srgbClr val="64075D"/>
                </a:solidFill>
                <a:cs typeface="Calibri"/>
              </a:rPr>
              <a:t>intratecales</a:t>
            </a:r>
            <a:endParaRPr lang="es-ES_tradnl" dirty="0">
              <a:solidFill>
                <a:srgbClr val="64075D"/>
              </a:solidFill>
              <a:latin typeface="Calibri"/>
              <a:cs typeface="Calibri"/>
            </a:endParaRPr>
          </a:p>
        </p:txBody>
      </p:sp>
      <p:sp>
        <p:nvSpPr>
          <p:cNvPr id="8" name="Marcador de contenido 2"/>
          <p:cNvSpPr txBox="1">
            <a:spLocks/>
          </p:cNvSpPr>
          <p:nvPr/>
        </p:nvSpPr>
        <p:spPr>
          <a:xfrm>
            <a:off x="500992" y="2111633"/>
            <a:ext cx="8229600" cy="1075133"/>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90000"/>
              </a:lnSpc>
              <a:buBlip>
                <a:blip r:embed="rId3"/>
              </a:buBlip>
            </a:pPr>
            <a:r>
              <a:rPr lang="es-ES_tradnl" sz="1600" dirty="0">
                <a:solidFill>
                  <a:schemeClr val="bg1">
                    <a:lumMod val="50000"/>
                  </a:schemeClr>
                </a:solidFill>
                <a:cs typeface="Gotham Book"/>
              </a:rPr>
              <a:t>La </a:t>
            </a:r>
            <a:r>
              <a:rPr lang="es-ES_tradnl" sz="1600" b="1" dirty="0">
                <a:solidFill>
                  <a:srgbClr val="64075D"/>
                </a:solidFill>
                <a:cs typeface="Gotham Book"/>
              </a:rPr>
              <a:t>morfina</a:t>
            </a:r>
            <a:r>
              <a:rPr lang="es-ES_tradnl" sz="1600" dirty="0">
                <a:solidFill>
                  <a:schemeClr val="bg1">
                    <a:lumMod val="50000"/>
                  </a:schemeClr>
                </a:solidFill>
                <a:cs typeface="Gotham Book"/>
              </a:rPr>
              <a:t> sigue siendo el </a:t>
            </a:r>
            <a:r>
              <a:rPr lang="es-ES_tradnl" sz="1600" b="1" dirty="0">
                <a:solidFill>
                  <a:srgbClr val="64075D"/>
                </a:solidFill>
                <a:cs typeface="Gotham Book"/>
              </a:rPr>
              <a:t>tratamiento estándar </a:t>
            </a:r>
            <a:r>
              <a:rPr lang="es-ES_tradnl" sz="1600" dirty="0">
                <a:solidFill>
                  <a:schemeClr val="bg1">
                    <a:lumMod val="50000"/>
                  </a:schemeClr>
                </a:solidFill>
                <a:cs typeface="Gotham Book"/>
              </a:rPr>
              <a:t>y el único opioide aprobado con administración IT en dolor crónico. Su potencia por vía IT es 300 veces mayor que por vía </a:t>
            </a:r>
            <a:r>
              <a:rPr lang="es-ES_tradnl" sz="1600" dirty="0" smtClean="0">
                <a:solidFill>
                  <a:schemeClr val="bg1">
                    <a:lumMod val="50000"/>
                  </a:schemeClr>
                </a:solidFill>
                <a:cs typeface="Gotham Book"/>
              </a:rPr>
              <a:t>oral.</a:t>
            </a:r>
          </a:p>
          <a:p>
            <a:pPr>
              <a:lnSpc>
                <a:spcPct val="90000"/>
              </a:lnSpc>
              <a:buBlip>
                <a:blip r:embed="rId3"/>
              </a:buBlip>
            </a:pPr>
            <a:r>
              <a:rPr lang="es-ES_tradnl" sz="1600" dirty="0">
                <a:solidFill>
                  <a:schemeClr val="bg1">
                    <a:lumMod val="50000"/>
                  </a:schemeClr>
                </a:solidFill>
                <a:cs typeface="Gotham Book"/>
              </a:rPr>
              <a:t>E</a:t>
            </a:r>
            <a:r>
              <a:rPr lang="es-ES_tradnl" sz="1600" dirty="0" smtClean="0">
                <a:solidFill>
                  <a:schemeClr val="bg1">
                    <a:lumMod val="50000"/>
                  </a:schemeClr>
                </a:solidFill>
                <a:cs typeface="Gotham Book"/>
              </a:rPr>
              <a:t>fectos adversos: fatiga</a:t>
            </a:r>
            <a:r>
              <a:rPr lang="es-ES_tradnl" sz="1600" dirty="0">
                <a:solidFill>
                  <a:schemeClr val="bg1">
                    <a:lumMod val="50000"/>
                  </a:schemeClr>
                </a:solidFill>
                <a:cs typeface="Gotham Book"/>
              </a:rPr>
              <a:t>, letargo y sudoración, náuseas, prurito, vómitos, retención urinaria, estreñimiento, edema, aumento de peso, pérdida del apetito, sequedad de boca, sacudidas </a:t>
            </a:r>
            <a:r>
              <a:rPr lang="es-ES_tradnl" sz="1600" dirty="0" err="1">
                <a:solidFill>
                  <a:schemeClr val="bg1">
                    <a:lumMod val="50000"/>
                  </a:schemeClr>
                </a:solidFill>
                <a:cs typeface="Gotham Book"/>
              </a:rPr>
              <a:t>mioclónicas</a:t>
            </a:r>
            <a:r>
              <a:rPr lang="es-ES_tradnl" sz="1600" dirty="0">
                <a:solidFill>
                  <a:schemeClr val="bg1">
                    <a:lumMod val="50000"/>
                  </a:schemeClr>
                </a:solidFill>
                <a:cs typeface="Gotham Book"/>
              </a:rPr>
              <a:t>/espasmos, dolores de cabeza, trastornos del sueño </a:t>
            </a:r>
            <a:r>
              <a:rPr lang="es-ES_tradnl" sz="1600" dirty="0" smtClean="0">
                <a:solidFill>
                  <a:schemeClr val="bg1">
                    <a:lumMod val="50000"/>
                  </a:schemeClr>
                </a:solidFill>
                <a:cs typeface="Gotham Book"/>
              </a:rPr>
              <a:t>y </a:t>
            </a:r>
            <a:r>
              <a:rPr lang="es-ES_tradnl" sz="1600" dirty="0">
                <a:solidFill>
                  <a:schemeClr val="bg1">
                    <a:lumMod val="50000"/>
                  </a:schemeClr>
                </a:solidFill>
                <a:cs typeface="Gotham Book"/>
              </a:rPr>
              <a:t>trastornos </a:t>
            </a:r>
            <a:r>
              <a:rPr lang="es-ES_tradnl" sz="1600" dirty="0" smtClean="0">
                <a:solidFill>
                  <a:schemeClr val="bg1">
                    <a:lumMod val="50000"/>
                  </a:schemeClr>
                </a:solidFill>
                <a:cs typeface="Gotham Book"/>
              </a:rPr>
              <a:t>sexuales.</a:t>
            </a:r>
            <a:endParaRPr lang="es-ES_tradnl" sz="1600" dirty="0">
              <a:solidFill>
                <a:schemeClr val="bg1">
                  <a:lumMod val="50000"/>
                </a:schemeClr>
              </a:solidFill>
              <a:cs typeface="Gotham Book"/>
            </a:endParaRPr>
          </a:p>
        </p:txBody>
      </p:sp>
      <p:sp>
        <p:nvSpPr>
          <p:cNvPr id="9" name="Título 1"/>
          <p:cNvSpPr txBox="1">
            <a:spLocks/>
          </p:cNvSpPr>
          <p:nvPr/>
        </p:nvSpPr>
        <p:spPr>
          <a:xfrm>
            <a:off x="0" y="34358"/>
            <a:ext cx="9144000" cy="1018299"/>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130000"/>
              </a:lnSpc>
            </a:pPr>
            <a:r>
              <a:rPr lang="es-ES_tradnl" sz="4000" b="1" dirty="0" smtClean="0">
                <a:solidFill>
                  <a:srgbClr val="FCC40D"/>
                </a:solidFill>
                <a:cs typeface="Calibri"/>
              </a:rPr>
              <a:t>TRATAMIENTO INTERVENCIONISTA</a:t>
            </a:r>
            <a:endParaRPr lang="es-ES_tradnl" sz="4000" b="1" dirty="0">
              <a:solidFill>
                <a:srgbClr val="FCC40D"/>
              </a:solidFill>
              <a:cs typeface="Calibri"/>
            </a:endParaRPr>
          </a:p>
        </p:txBody>
      </p:sp>
      <p:sp>
        <p:nvSpPr>
          <p:cNvPr id="10" name="Rectángulo redondeado 9"/>
          <p:cNvSpPr/>
          <p:nvPr/>
        </p:nvSpPr>
        <p:spPr>
          <a:xfrm>
            <a:off x="543713" y="1701924"/>
            <a:ext cx="1122527" cy="369332"/>
          </a:xfrm>
          <a:prstGeom prst="roundRect">
            <a:avLst/>
          </a:prstGeom>
          <a:solidFill>
            <a:srgbClr val="FCC40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_tradnl" b="1" dirty="0">
                <a:solidFill>
                  <a:srgbClr val="64075D"/>
                </a:solidFill>
              </a:rPr>
              <a:t>Opioides </a:t>
            </a:r>
          </a:p>
        </p:txBody>
      </p:sp>
      <p:pic>
        <p:nvPicPr>
          <p:cNvPr id="11" name="Imagen 10" descr="Captura de pantalla 2017-09-18 a las 17.32.16.png"/>
          <p:cNvPicPr>
            <a:picLocks noChangeAspect="1"/>
          </p:cNvPicPr>
          <p:nvPr/>
        </p:nvPicPr>
        <p:blipFill>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2204720" y="3972560"/>
            <a:ext cx="4723474" cy="2346960"/>
          </a:xfrm>
          <a:prstGeom prst="rect">
            <a:avLst/>
          </a:prstGeom>
        </p:spPr>
      </p:pic>
      <p:sp>
        <p:nvSpPr>
          <p:cNvPr id="12" name="CuadroTexto 11"/>
          <p:cNvSpPr txBox="1"/>
          <p:nvPr/>
        </p:nvSpPr>
        <p:spPr>
          <a:xfrm>
            <a:off x="2204720" y="3613686"/>
            <a:ext cx="6680047" cy="338554"/>
          </a:xfrm>
          <a:prstGeom prst="rect">
            <a:avLst/>
          </a:prstGeom>
          <a:noFill/>
        </p:spPr>
        <p:txBody>
          <a:bodyPr wrap="square" rtlCol="0">
            <a:spAutoFit/>
          </a:bodyPr>
          <a:lstStyle/>
          <a:p>
            <a:r>
              <a:rPr lang="es-ES_tradnl" sz="1600" b="1" dirty="0">
                <a:solidFill>
                  <a:srgbClr val="64075D"/>
                </a:solidFill>
                <a:cs typeface="Gotham Book"/>
              </a:rPr>
              <a:t>Equivalencia</a:t>
            </a:r>
            <a:r>
              <a:rPr lang="es-ES_tradnl" sz="1600" b="1" dirty="0" smtClean="0">
                <a:solidFill>
                  <a:srgbClr val="64075D"/>
                </a:solidFill>
                <a:cs typeface="Gotham Book"/>
              </a:rPr>
              <a:t> de dosis </a:t>
            </a:r>
            <a:r>
              <a:rPr lang="es-ES_tradnl" sz="1600" b="1" dirty="0">
                <a:solidFill>
                  <a:srgbClr val="64075D"/>
                </a:solidFill>
                <a:cs typeface="Gotham Book"/>
              </a:rPr>
              <a:t>de morfina de oral a </a:t>
            </a:r>
            <a:r>
              <a:rPr lang="es-ES_tradnl" sz="1600" b="1" dirty="0" err="1" smtClean="0">
                <a:solidFill>
                  <a:srgbClr val="64075D"/>
                </a:solidFill>
                <a:cs typeface="Gotham Book"/>
              </a:rPr>
              <a:t>intratecal</a:t>
            </a:r>
            <a:r>
              <a:rPr lang="es-ES_tradnl" sz="1600" b="1" dirty="0" smtClean="0">
                <a:solidFill>
                  <a:srgbClr val="64075D"/>
                </a:solidFill>
                <a:cs typeface="Gotham Book"/>
              </a:rPr>
              <a:t> </a:t>
            </a:r>
            <a:endParaRPr lang="es-ES_tradnl" sz="1600" b="1" dirty="0">
              <a:solidFill>
                <a:srgbClr val="64075D"/>
              </a:solidFill>
              <a:cs typeface="Gotham Book"/>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91479000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 name="Marcador de contenido 2"/>
          <p:cNvSpPr txBox="1">
            <a:spLocks/>
          </p:cNvSpPr>
          <p:nvPr/>
        </p:nvSpPr>
        <p:spPr>
          <a:xfrm>
            <a:off x="500992" y="4180251"/>
            <a:ext cx="8229600" cy="363465"/>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s-ES_tradnl" sz="1600" dirty="0">
              <a:solidFill>
                <a:schemeClr val="bg1">
                  <a:lumMod val="50000"/>
                </a:schemeClr>
              </a:solidFill>
              <a:cs typeface="Gotham Book"/>
            </a:endParaRPr>
          </a:p>
        </p:txBody>
      </p:sp>
      <p:sp>
        <p:nvSpPr>
          <p:cNvPr id="11" name="Marcador de contenido 2"/>
          <p:cNvSpPr txBox="1">
            <a:spLocks/>
          </p:cNvSpPr>
          <p:nvPr/>
        </p:nvSpPr>
        <p:spPr>
          <a:xfrm>
            <a:off x="500992" y="1952873"/>
            <a:ext cx="8229600" cy="1075133"/>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90000"/>
              </a:lnSpc>
              <a:buBlip>
                <a:blip r:embed="rId3"/>
              </a:buBlip>
            </a:pPr>
            <a:r>
              <a:rPr lang="es-ES_tradnl" sz="1600" dirty="0" smtClean="0">
                <a:solidFill>
                  <a:schemeClr val="bg1">
                    <a:lumMod val="50000"/>
                  </a:schemeClr>
                </a:solidFill>
                <a:cs typeface="Gotham Book"/>
              </a:rPr>
              <a:t>Bloquean los </a:t>
            </a:r>
            <a:r>
              <a:rPr lang="es-ES_tradnl" sz="1600" dirty="0">
                <a:solidFill>
                  <a:schemeClr val="bg1">
                    <a:lumMod val="50000"/>
                  </a:schemeClr>
                </a:solidFill>
                <a:cs typeface="Gotham Book"/>
              </a:rPr>
              <a:t>canales de sodio y la inhibición del potencial de acción en el tejido neuronal en el asta dorsal, </a:t>
            </a:r>
            <a:r>
              <a:rPr lang="es-ES_tradnl" sz="1600" dirty="0" smtClean="0">
                <a:solidFill>
                  <a:schemeClr val="bg1">
                    <a:lumMod val="50000"/>
                  </a:schemeClr>
                </a:solidFill>
                <a:cs typeface="Gotham Book"/>
              </a:rPr>
              <a:t>un </a:t>
            </a:r>
            <a:r>
              <a:rPr lang="es-ES_tradnl" sz="1600" dirty="0">
                <a:solidFill>
                  <a:schemeClr val="bg1">
                    <a:lumMod val="50000"/>
                  </a:schemeClr>
                </a:solidFill>
                <a:cs typeface="Gotham Book"/>
              </a:rPr>
              <a:t>efecto analgésico reversible. También tienen una acción en la parte IT de la raíz nerviosa</a:t>
            </a:r>
            <a:r>
              <a:rPr lang="es-ES_tradnl" sz="1600" dirty="0" smtClean="0">
                <a:solidFill>
                  <a:schemeClr val="bg1">
                    <a:lumMod val="50000"/>
                  </a:schemeClr>
                </a:solidFill>
                <a:cs typeface="Gotham Book"/>
              </a:rPr>
              <a:t>. (</a:t>
            </a:r>
            <a:r>
              <a:rPr lang="es-ES_tradnl" sz="1600" dirty="0" err="1" smtClean="0">
                <a:solidFill>
                  <a:schemeClr val="bg1">
                    <a:lumMod val="50000"/>
                  </a:schemeClr>
                </a:solidFill>
                <a:cs typeface="Gotham Book"/>
              </a:rPr>
              <a:t>P.e</a:t>
            </a:r>
            <a:r>
              <a:rPr lang="es-ES_tradnl" sz="1600" dirty="0" smtClean="0">
                <a:solidFill>
                  <a:schemeClr val="bg1">
                    <a:lumMod val="50000"/>
                  </a:schemeClr>
                </a:solidFill>
                <a:cs typeface="Gotham Book"/>
              </a:rPr>
              <a:t>. </a:t>
            </a:r>
            <a:r>
              <a:rPr lang="es-ES_tradnl" sz="1600" dirty="0" err="1" smtClean="0">
                <a:solidFill>
                  <a:schemeClr val="bg1">
                    <a:lumMod val="50000"/>
                  </a:schemeClr>
                </a:solidFill>
                <a:cs typeface="Gotham Book"/>
              </a:rPr>
              <a:t>Bupivacaína</a:t>
            </a:r>
            <a:r>
              <a:rPr lang="es-ES_tradnl" sz="1600" dirty="0" smtClean="0">
                <a:solidFill>
                  <a:schemeClr val="bg1">
                    <a:lumMod val="50000"/>
                  </a:schemeClr>
                </a:solidFill>
                <a:cs typeface="Gotham Book"/>
              </a:rPr>
              <a:t>).</a:t>
            </a:r>
            <a:endParaRPr lang="es-ES_tradnl" sz="1600" dirty="0">
              <a:solidFill>
                <a:schemeClr val="bg1">
                  <a:lumMod val="50000"/>
                </a:schemeClr>
              </a:solidFill>
              <a:cs typeface="Gotham Book"/>
            </a:endParaRPr>
          </a:p>
        </p:txBody>
      </p:sp>
      <p:sp>
        <p:nvSpPr>
          <p:cNvPr id="12" name="Rectángulo redondeado 11"/>
          <p:cNvSpPr/>
          <p:nvPr/>
        </p:nvSpPr>
        <p:spPr>
          <a:xfrm>
            <a:off x="543713" y="1543164"/>
            <a:ext cx="2341727" cy="279276"/>
          </a:xfrm>
          <a:prstGeom prst="roundRect">
            <a:avLst/>
          </a:prstGeom>
          <a:solidFill>
            <a:srgbClr val="FCC40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_tradnl" b="1" dirty="0">
                <a:solidFill>
                  <a:srgbClr val="64075D"/>
                </a:solidFill>
              </a:rPr>
              <a:t>Anestésicos locales  </a:t>
            </a:r>
          </a:p>
        </p:txBody>
      </p:sp>
      <p:sp>
        <p:nvSpPr>
          <p:cNvPr id="13" name="Título 1"/>
          <p:cNvSpPr txBox="1">
            <a:spLocks/>
          </p:cNvSpPr>
          <p:nvPr/>
        </p:nvSpPr>
        <p:spPr>
          <a:xfrm>
            <a:off x="0" y="34358"/>
            <a:ext cx="9144000" cy="1018299"/>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130000"/>
              </a:lnSpc>
            </a:pPr>
            <a:r>
              <a:rPr lang="es-ES_tradnl" sz="4000" b="1" dirty="0" smtClean="0">
                <a:solidFill>
                  <a:srgbClr val="FCC40D"/>
                </a:solidFill>
                <a:cs typeface="Calibri"/>
              </a:rPr>
              <a:t>TRATAMIENTO INTERVENCIONISTA</a:t>
            </a:r>
            <a:endParaRPr lang="es-ES_tradnl" sz="4000" b="1" dirty="0">
              <a:solidFill>
                <a:srgbClr val="FCC40D"/>
              </a:solidFill>
              <a:cs typeface="Calibri"/>
            </a:endParaRPr>
          </a:p>
        </p:txBody>
      </p:sp>
      <p:sp>
        <p:nvSpPr>
          <p:cNvPr id="14" name="Rectángulo redondeado 13"/>
          <p:cNvSpPr/>
          <p:nvPr/>
        </p:nvSpPr>
        <p:spPr>
          <a:xfrm>
            <a:off x="543713" y="2888368"/>
            <a:ext cx="3113887" cy="279276"/>
          </a:xfrm>
          <a:prstGeom prst="roundRect">
            <a:avLst/>
          </a:prstGeom>
          <a:solidFill>
            <a:srgbClr val="FCC40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_tradnl" b="1" dirty="0">
                <a:solidFill>
                  <a:srgbClr val="64075D"/>
                </a:solidFill>
              </a:rPr>
              <a:t>Agonistas alfa2-adrenérgicos </a:t>
            </a:r>
          </a:p>
        </p:txBody>
      </p:sp>
      <p:sp>
        <p:nvSpPr>
          <p:cNvPr id="15" name="Marcador de contenido 2"/>
          <p:cNvSpPr txBox="1">
            <a:spLocks/>
          </p:cNvSpPr>
          <p:nvPr/>
        </p:nvSpPr>
        <p:spPr>
          <a:xfrm>
            <a:off x="500992" y="3309823"/>
            <a:ext cx="8229600" cy="1075133"/>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90000"/>
              </a:lnSpc>
              <a:buBlip>
                <a:blip r:embed="rId3"/>
              </a:buBlip>
            </a:pPr>
            <a:r>
              <a:rPr lang="es-ES_tradnl" sz="1600" b="1" dirty="0" err="1">
                <a:solidFill>
                  <a:srgbClr val="64075D"/>
                </a:solidFill>
                <a:cs typeface="Gotham Book"/>
              </a:rPr>
              <a:t>C</a:t>
            </a:r>
            <a:r>
              <a:rPr lang="es-ES_tradnl" sz="1600" b="1" dirty="0" err="1" smtClean="0">
                <a:solidFill>
                  <a:srgbClr val="64075D"/>
                </a:solidFill>
                <a:cs typeface="Gotham Book"/>
              </a:rPr>
              <a:t>lonidina</a:t>
            </a:r>
            <a:r>
              <a:rPr lang="es-ES_tradnl" sz="1600" b="1" dirty="0" smtClean="0">
                <a:solidFill>
                  <a:srgbClr val="64075D"/>
                </a:solidFill>
                <a:cs typeface="Gotham Book"/>
              </a:rPr>
              <a:t>, </a:t>
            </a:r>
            <a:r>
              <a:rPr lang="es-ES_tradnl" sz="1600" dirty="0" smtClean="0">
                <a:solidFill>
                  <a:schemeClr val="bg1">
                    <a:lumMod val="50000"/>
                  </a:schemeClr>
                </a:solidFill>
                <a:cs typeface="Gotham Book"/>
              </a:rPr>
              <a:t>potencia </a:t>
            </a:r>
            <a:r>
              <a:rPr lang="es-ES_tradnl" sz="1600" dirty="0">
                <a:solidFill>
                  <a:schemeClr val="bg1">
                    <a:lumMod val="50000"/>
                  </a:schemeClr>
                </a:solidFill>
                <a:cs typeface="Gotham Book"/>
              </a:rPr>
              <a:t>el efecto de la </a:t>
            </a:r>
            <a:r>
              <a:rPr lang="es-ES_tradnl" sz="1600" dirty="0" smtClean="0">
                <a:solidFill>
                  <a:schemeClr val="bg1">
                    <a:lumMod val="50000"/>
                  </a:schemeClr>
                </a:solidFill>
                <a:cs typeface="Gotham Book"/>
              </a:rPr>
              <a:t>morfina, habría que vigilar </a:t>
            </a:r>
            <a:r>
              <a:rPr lang="es-ES_tradnl" sz="1600" dirty="0">
                <a:solidFill>
                  <a:schemeClr val="bg1">
                    <a:lumMod val="50000"/>
                  </a:schemeClr>
                </a:solidFill>
                <a:cs typeface="Gotham Book"/>
              </a:rPr>
              <a:t>la sedación, el mareo y la posible </a:t>
            </a:r>
            <a:r>
              <a:rPr lang="es-ES_tradnl" sz="1600" dirty="0" smtClean="0">
                <a:solidFill>
                  <a:schemeClr val="bg1">
                    <a:lumMod val="50000"/>
                  </a:schemeClr>
                </a:solidFill>
                <a:cs typeface="Gotham Book"/>
              </a:rPr>
              <a:t>hipotensión arterial</a:t>
            </a:r>
            <a:r>
              <a:rPr lang="es-ES_tradnl" sz="1600" dirty="0">
                <a:solidFill>
                  <a:schemeClr val="bg1">
                    <a:lumMod val="50000"/>
                  </a:schemeClr>
                </a:solidFill>
                <a:cs typeface="Gotham Book"/>
              </a:rPr>
              <a:t>.</a:t>
            </a:r>
          </a:p>
        </p:txBody>
      </p:sp>
      <p:sp>
        <p:nvSpPr>
          <p:cNvPr id="16" name="Rectángulo redondeado 15"/>
          <p:cNvSpPr/>
          <p:nvPr/>
        </p:nvSpPr>
        <p:spPr>
          <a:xfrm>
            <a:off x="543713" y="4039341"/>
            <a:ext cx="1417167" cy="279276"/>
          </a:xfrm>
          <a:prstGeom prst="roundRect">
            <a:avLst/>
          </a:prstGeom>
          <a:solidFill>
            <a:srgbClr val="FCC40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_tradnl" b="1" dirty="0" err="1">
                <a:solidFill>
                  <a:srgbClr val="64075D"/>
                </a:solidFill>
              </a:rPr>
              <a:t>Ziconotida</a:t>
            </a:r>
            <a:r>
              <a:rPr lang="es-ES_tradnl" b="1" dirty="0">
                <a:solidFill>
                  <a:srgbClr val="64075D"/>
                </a:solidFill>
              </a:rPr>
              <a:t> </a:t>
            </a:r>
          </a:p>
        </p:txBody>
      </p:sp>
      <p:sp>
        <p:nvSpPr>
          <p:cNvPr id="17" name="Marcador de contenido 2"/>
          <p:cNvSpPr txBox="1">
            <a:spLocks/>
          </p:cNvSpPr>
          <p:nvPr/>
        </p:nvSpPr>
        <p:spPr>
          <a:xfrm>
            <a:off x="500992" y="4415436"/>
            <a:ext cx="8229600" cy="1075133"/>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90000"/>
              </a:lnSpc>
              <a:buBlip>
                <a:blip r:embed="rId3"/>
              </a:buBlip>
            </a:pPr>
            <a:r>
              <a:rPr lang="es-ES_tradnl" sz="1600" dirty="0" smtClean="0">
                <a:solidFill>
                  <a:schemeClr val="bg1">
                    <a:lumMod val="50000"/>
                  </a:schemeClr>
                </a:solidFill>
                <a:cs typeface="Gotham Book"/>
              </a:rPr>
              <a:t>Bloqueador </a:t>
            </a:r>
            <a:r>
              <a:rPr lang="es-ES_tradnl" sz="1600" dirty="0">
                <a:solidFill>
                  <a:schemeClr val="bg1">
                    <a:lumMod val="50000"/>
                  </a:schemeClr>
                </a:solidFill>
                <a:cs typeface="Gotham Book"/>
              </a:rPr>
              <a:t>reversible altamente selectivo de los canales de calcio tipo N sensibles a voltaje y produce potentes efectos </a:t>
            </a:r>
            <a:r>
              <a:rPr lang="es-ES_tradnl" sz="1600" dirty="0" err="1">
                <a:solidFill>
                  <a:schemeClr val="bg1">
                    <a:lumMod val="50000"/>
                  </a:schemeClr>
                </a:solidFill>
                <a:cs typeface="Gotham Book"/>
              </a:rPr>
              <a:t>antinociceptivos</a:t>
            </a:r>
            <a:r>
              <a:rPr lang="es-ES_tradnl" sz="1600" dirty="0">
                <a:solidFill>
                  <a:schemeClr val="bg1">
                    <a:lumMod val="50000"/>
                  </a:schemeClr>
                </a:solidFill>
                <a:cs typeface="Gotham Book"/>
              </a:rPr>
              <a:t> mediante el bloqueo de la neurotransmisión en la neurona </a:t>
            </a:r>
            <a:r>
              <a:rPr lang="es-ES_tradnl" sz="1600" dirty="0" err="1">
                <a:solidFill>
                  <a:schemeClr val="bg1">
                    <a:lumMod val="50000"/>
                  </a:schemeClr>
                </a:solidFill>
                <a:cs typeface="Gotham Book"/>
              </a:rPr>
              <a:t>nociceptiva</a:t>
            </a:r>
            <a:r>
              <a:rPr lang="es-ES_tradnl" sz="1600" dirty="0">
                <a:solidFill>
                  <a:schemeClr val="bg1">
                    <a:lumMod val="50000"/>
                  </a:schemeClr>
                </a:solidFill>
                <a:cs typeface="Gotham Book"/>
              </a:rPr>
              <a:t> aferente </a:t>
            </a:r>
            <a:r>
              <a:rPr lang="es-ES_tradnl" sz="1600" dirty="0" smtClean="0">
                <a:solidFill>
                  <a:schemeClr val="bg1">
                    <a:lumMod val="50000"/>
                  </a:schemeClr>
                </a:solidFill>
                <a:cs typeface="Gotham Book"/>
              </a:rPr>
              <a:t>primaria.</a:t>
            </a:r>
          </a:p>
          <a:p>
            <a:pPr>
              <a:lnSpc>
                <a:spcPct val="90000"/>
              </a:lnSpc>
              <a:buBlip>
                <a:blip r:embed="rId3"/>
              </a:buBlip>
            </a:pPr>
            <a:r>
              <a:rPr lang="es-ES_tradnl" sz="1600" dirty="0">
                <a:solidFill>
                  <a:schemeClr val="bg1">
                    <a:lumMod val="50000"/>
                  </a:schemeClr>
                </a:solidFill>
                <a:cs typeface="Gotham Book"/>
              </a:rPr>
              <a:t>U</a:t>
            </a:r>
            <a:r>
              <a:rPr lang="es-ES_tradnl" sz="1600" dirty="0" smtClean="0">
                <a:solidFill>
                  <a:schemeClr val="bg1">
                    <a:lumMod val="50000"/>
                  </a:schemeClr>
                </a:solidFill>
                <a:cs typeface="Gotham Book"/>
              </a:rPr>
              <a:t>so </a:t>
            </a:r>
            <a:r>
              <a:rPr lang="es-ES_tradnl" sz="1600" dirty="0">
                <a:solidFill>
                  <a:schemeClr val="bg1">
                    <a:lumMod val="50000"/>
                  </a:schemeClr>
                </a:solidFill>
                <a:cs typeface="Gotham Book"/>
              </a:rPr>
              <a:t>a largo plazo por vía </a:t>
            </a:r>
            <a:r>
              <a:rPr lang="es-ES_tradnl" sz="1600" dirty="0" smtClean="0">
                <a:solidFill>
                  <a:schemeClr val="bg1">
                    <a:lumMod val="50000"/>
                  </a:schemeClr>
                </a:solidFill>
                <a:cs typeface="Gotham Book"/>
              </a:rPr>
              <a:t>IT.</a:t>
            </a:r>
          </a:p>
          <a:p>
            <a:pPr>
              <a:lnSpc>
                <a:spcPct val="90000"/>
              </a:lnSpc>
              <a:buBlip>
                <a:blip r:embed="rId3"/>
              </a:buBlip>
            </a:pPr>
            <a:r>
              <a:rPr lang="es-ES_tradnl" sz="1600" dirty="0" smtClean="0">
                <a:solidFill>
                  <a:schemeClr val="bg1">
                    <a:lumMod val="50000"/>
                  </a:schemeClr>
                </a:solidFill>
                <a:cs typeface="Gotham Book"/>
              </a:rPr>
              <a:t>Tiene como efecto secundario la posibilidad </a:t>
            </a:r>
            <a:r>
              <a:rPr lang="es-ES_tradnl" sz="1600" dirty="0">
                <a:solidFill>
                  <a:schemeClr val="bg1">
                    <a:lumMod val="50000"/>
                  </a:schemeClr>
                </a:solidFill>
                <a:cs typeface="Gotham Book"/>
              </a:rPr>
              <a:t>de producir trastornos psiquiátricos </a:t>
            </a:r>
          </a:p>
          <a:p>
            <a:pPr>
              <a:lnSpc>
                <a:spcPct val="90000"/>
              </a:lnSpc>
              <a:buBlip>
                <a:blip r:embed="rId3"/>
              </a:buBlip>
            </a:pPr>
            <a:endParaRPr lang="es-ES_tradnl" sz="1600" dirty="0">
              <a:solidFill>
                <a:schemeClr val="bg1">
                  <a:lumMod val="50000"/>
                </a:schemeClr>
              </a:solidFill>
              <a:cs typeface="Gotham Book"/>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75258414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ángulo 6"/>
          <p:cNvSpPr/>
          <p:nvPr/>
        </p:nvSpPr>
        <p:spPr>
          <a:xfrm>
            <a:off x="457200" y="1275735"/>
            <a:ext cx="6056633" cy="369332"/>
          </a:xfrm>
          <a:prstGeom prst="rect">
            <a:avLst/>
          </a:prstGeom>
        </p:spPr>
        <p:txBody>
          <a:bodyPr wrap="square">
            <a:spAutoFit/>
          </a:bodyPr>
          <a:lstStyle/>
          <a:p>
            <a:r>
              <a:rPr lang="es-ES_tradnl" b="1" dirty="0">
                <a:solidFill>
                  <a:srgbClr val="64075D"/>
                </a:solidFill>
                <a:latin typeface="Gotham Bold"/>
              </a:rPr>
              <a:t>Bloqueos simpáticos, </a:t>
            </a:r>
            <a:r>
              <a:rPr lang="es-ES_tradnl" b="1" dirty="0" err="1" smtClean="0">
                <a:solidFill>
                  <a:srgbClr val="64075D"/>
                </a:solidFill>
                <a:latin typeface="Gotham Bold"/>
              </a:rPr>
              <a:t>fenolisis</a:t>
            </a:r>
            <a:endParaRPr lang="es-ES_tradnl" dirty="0">
              <a:solidFill>
                <a:srgbClr val="64075D"/>
              </a:solidFill>
              <a:latin typeface="Calibri"/>
              <a:cs typeface="Calibri"/>
            </a:endParaRPr>
          </a:p>
        </p:txBody>
      </p:sp>
      <p:sp>
        <p:nvSpPr>
          <p:cNvPr id="9" name="Título 1"/>
          <p:cNvSpPr txBox="1">
            <a:spLocks/>
          </p:cNvSpPr>
          <p:nvPr/>
        </p:nvSpPr>
        <p:spPr>
          <a:xfrm>
            <a:off x="0" y="34358"/>
            <a:ext cx="9144000" cy="1018299"/>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130000"/>
              </a:lnSpc>
            </a:pPr>
            <a:r>
              <a:rPr lang="es-ES_tradnl" sz="4000" b="1" dirty="0" smtClean="0">
                <a:solidFill>
                  <a:srgbClr val="FCC40D"/>
                </a:solidFill>
                <a:cs typeface="Calibri"/>
              </a:rPr>
              <a:t>TRATAMIENTO INTERVENCIONISTA</a:t>
            </a:r>
            <a:endParaRPr lang="es-ES_tradnl" sz="4000" b="1" dirty="0">
              <a:solidFill>
                <a:srgbClr val="FCC40D"/>
              </a:solidFill>
              <a:cs typeface="Calibri"/>
            </a:endParaRPr>
          </a:p>
        </p:txBody>
      </p:sp>
      <p:sp>
        <p:nvSpPr>
          <p:cNvPr id="13" name="Rectángulo redondeado 12"/>
          <p:cNvSpPr/>
          <p:nvPr/>
        </p:nvSpPr>
        <p:spPr>
          <a:xfrm>
            <a:off x="543713" y="1701924"/>
            <a:ext cx="4414367" cy="369332"/>
          </a:xfrm>
          <a:prstGeom prst="roundRect">
            <a:avLst/>
          </a:prstGeom>
          <a:solidFill>
            <a:srgbClr val="FCC40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_tradnl" b="1" dirty="0">
                <a:solidFill>
                  <a:srgbClr val="64075D"/>
                </a:solidFill>
              </a:rPr>
              <a:t>Bloqueo o </a:t>
            </a:r>
            <a:r>
              <a:rPr lang="es-ES_tradnl" b="1" dirty="0" err="1">
                <a:solidFill>
                  <a:srgbClr val="64075D"/>
                </a:solidFill>
              </a:rPr>
              <a:t>neurolisis</a:t>
            </a:r>
            <a:r>
              <a:rPr lang="es-ES_tradnl" b="1" dirty="0">
                <a:solidFill>
                  <a:srgbClr val="64075D"/>
                </a:solidFill>
              </a:rPr>
              <a:t> del ganglio estrellado  </a:t>
            </a:r>
          </a:p>
        </p:txBody>
      </p:sp>
      <p:sp>
        <p:nvSpPr>
          <p:cNvPr id="14" name="Marcador de contenido 2"/>
          <p:cNvSpPr txBox="1">
            <a:spLocks/>
          </p:cNvSpPr>
          <p:nvPr/>
        </p:nvSpPr>
        <p:spPr>
          <a:xfrm>
            <a:off x="500992" y="2111633"/>
            <a:ext cx="8229600" cy="1075133"/>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90000"/>
              </a:lnSpc>
              <a:buBlip>
                <a:blip r:embed="rId3"/>
              </a:buBlip>
            </a:pPr>
            <a:r>
              <a:rPr lang="es-ES_tradnl" sz="1600" dirty="0">
                <a:solidFill>
                  <a:schemeClr val="bg1">
                    <a:lumMod val="50000"/>
                  </a:schemeClr>
                </a:solidFill>
                <a:cs typeface="Gotham Book"/>
              </a:rPr>
              <a:t>Indicaciones </a:t>
            </a:r>
            <a:r>
              <a:rPr lang="es-ES_tradnl" sz="1600" dirty="0" smtClean="0">
                <a:solidFill>
                  <a:schemeClr val="bg1">
                    <a:lumMod val="50000"/>
                  </a:schemeClr>
                </a:solidFill>
                <a:cs typeface="Gotham Book"/>
              </a:rPr>
              <a:t>para </a:t>
            </a:r>
            <a:r>
              <a:rPr lang="es-ES_tradnl" sz="1600" dirty="0">
                <a:solidFill>
                  <a:schemeClr val="bg1">
                    <a:lumMod val="50000"/>
                  </a:schemeClr>
                </a:solidFill>
                <a:cs typeface="Gotham Book"/>
              </a:rPr>
              <a:t>pacientes con cáncer incluyen </a:t>
            </a:r>
            <a:r>
              <a:rPr lang="es-ES_tradnl" sz="1600" b="1" dirty="0">
                <a:solidFill>
                  <a:srgbClr val="64075D"/>
                </a:solidFill>
                <a:cs typeface="Gotham Book"/>
              </a:rPr>
              <a:t>dolor de miembro fantasma</a:t>
            </a:r>
            <a:r>
              <a:rPr lang="es-ES_tradnl" sz="1600" dirty="0">
                <a:solidFill>
                  <a:schemeClr val="bg1">
                    <a:lumMod val="50000"/>
                  </a:schemeClr>
                </a:solidFill>
                <a:cs typeface="Gotham Book"/>
              </a:rPr>
              <a:t>, dolor </a:t>
            </a:r>
            <a:r>
              <a:rPr lang="es-ES_tradnl" sz="1600" dirty="0" err="1">
                <a:solidFill>
                  <a:schemeClr val="bg1">
                    <a:lumMod val="50000"/>
                  </a:schemeClr>
                </a:solidFill>
                <a:cs typeface="Gotham Book"/>
              </a:rPr>
              <a:t>neuropático</a:t>
            </a:r>
            <a:r>
              <a:rPr lang="es-ES_tradnl" sz="1600" dirty="0">
                <a:solidFill>
                  <a:schemeClr val="bg1">
                    <a:lumMod val="50000"/>
                  </a:schemeClr>
                </a:solidFill>
                <a:cs typeface="Gotham Book"/>
              </a:rPr>
              <a:t> de la extremidad superior y el torso (generalmente de mama, torácica y cabeza/cuello), dolor </a:t>
            </a:r>
            <a:r>
              <a:rPr lang="es-ES_tradnl" sz="1600" dirty="0" err="1">
                <a:solidFill>
                  <a:schemeClr val="bg1">
                    <a:lumMod val="50000"/>
                  </a:schemeClr>
                </a:solidFill>
                <a:cs typeface="Gotham Book"/>
              </a:rPr>
              <a:t>postherpético</a:t>
            </a:r>
            <a:r>
              <a:rPr lang="es-ES_tradnl" sz="1600" dirty="0">
                <a:solidFill>
                  <a:schemeClr val="bg1">
                    <a:lumMod val="50000"/>
                  </a:schemeClr>
                </a:solidFill>
                <a:cs typeface="Gotham Book"/>
              </a:rPr>
              <a:t>, dolor </a:t>
            </a:r>
            <a:r>
              <a:rPr lang="es-ES_tradnl" sz="1600" dirty="0" err="1">
                <a:solidFill>
                  <a:schemeClr val="bg1">
                    <a:lumMod val="50000"/>
                  </a:schemeClr>
                </a:solidFill>
                <a:cs typeface="Gotham Book"/>
              </a:rPr>
              <a:t>postradiológico</a:t>
            </a:r>
            <a:r>
              <a:rPr lang="es-ES_tradnl" sz="1600" dirty="0">
                <a:solidFill>
                  <a:schemeClr val="bg1">
                    <a:lumMod val="50000"/>
                  </a:schemeClr>
                </a:solidFill>
                <a:cs typeface="Gotham Book"/>
              </a:rPr>
              <a:t>, postquirúrgico neuralgia facial atípica, dolor </a:t>
            </a:r>
            <a:r>
              <a:rPr lang="es-ES_tradnl" sz="1600" dirty="0" err="1">
                <a:solidFill>
                  <a:schemeClr val="bg1">
                    <a:lumMod val="50000"/>
                  </a:schemeClr>
                </a:solidFill>
                <a:cs typeface="Gotham Book"/>
              </a:rPr>
              <a:t>postmastectomía</a:t>
            </a:r>
            <a:r>
              <a:rPr lang="es-ES_tradnl" sz="1600" dirty="0">
                <a:solidFill>
                  <a:schemeClr val="bg1">
                    <a:lumMod val="50000"/>
                  </a:schemeClr>
                </a:solidFill>
                <a:cs typeface="Gotham Book"/>
              </a:rPr>
              <a:t> y </a:t>
            </a:r>
            <a:r>
              <a:rPr lang="es-ES_tradnl" sz="1600" dirty="0" smtClean="0">
                <a:solidFill>
                  <a:schemeClr val="bg1">
                    <a:lumMod val="50000"/>
                  </a:schemeClr>
                </a:solidFill>
                <a:cs typeface="Gotham Book"/>
              </a:rPr>
              <a:t>sofocos.</a:t>
            </a:r>
            <a:endParaRPr lang="es-ES_tradnl" sz="1600" dirty="0">
              <a:solidFill>
                <a:schemeClr val="bg1">
                  <a:lumMod val="50000"/>
                </a:schemeClr>
              </a:solidFill>
              <a:cs typeface="Gotham Book"/>
            </a:endParaRPr>
          </a:p>
        </p:txBody>
      </p:sp>
      <p:pic>
        <p:nvPicPr>
          <p:cNvPr id="3" name="Imagen 2" descr="Captura de pantalla 2017-09-18 a las 18.05.20.png"/>
          <p:cNvPicPr>
            <a:picLocks noChangeAspect="1"/>
          </p:cNvPicPr>
          <p:nvPr/>
        </p:nvPicPr>
        <p:blipFill>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1971040" y="3383280"/>
            <a:ext cx="4895850" cy="2885440"/>
          </a:xfrm>
          <a:prstGeom prst="rect">
            <a:avLst/>
          </a:prstGeom>
        </p:spPr>
      </p:pic>
      <p:sp>
        <p:nvSpPr>
          <p:cNvPr id="4" name="Rectángulo 3"/>
          <p:cNvSpPr/>
          <p:nvPr/>
        </p:nvSpPr>
        <p:spPr>
          <a:xfrm>
            <a:off x="853440" y="3105835"/>
            <a:ext cx="7132320" cy="338554"/>
          </a:xfrm>
          <a:prstGeom prst="rect">
            <a:avLst/>
          </a:prstGeom>
        </p:spPr>
        <p:txBody>
          <a:bodyPr wrap="square">
            <a:spAutoFit/>
          </a:bodyPr>
          <a:lstStyle/>
          <a:p>
            <a:r>
              <a:rPr lang="es-ES_tradnl" sz="1600" dirty="0">
                <a:solidFill>
                  <a:srgbClr val="64075D"/>
                </a:solidFill>
              </a:rPr>
              <a:t>Esquema de los bloqueos/</a:t>
            </a:r>
            <a:r>
              <a:rPr lang="es-ES_tradnl" sz="1600" dirty="0" err="1">
                <a:solidFill>
                  <a:srgbClr val="64075D"/>
                </a:solidFill>
              </a:rPr>
              <a:t>fenolizaciones</a:t>
            </a:r>
            <a:r>
              <a:rPr lang="es-ES_tradnl" sz="1600" dirty="0">
                <a:solidFill>
                  <a:srgbClr val="64075D"/>
                </a:solidFill>
              </a:rPr>
              <a:t> simpáticos más frecuentes. </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11355858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 name="Marcador de contenido 2"/>
          <p:cNvSpPr txBox="1">
            <a:spLocks/>
          </p:cNvSpPr>
          <p:nvPr/>
        </p:nvSpPr>
        <p:spPr>
          <a:xfrm>
            <a:off x="500992" y="4180251"/>
            <a:ext cx="8229600" cy="363465"/>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s-ES_tradnl" sz="1600" dirty="0">
              <a:solidFill>
                <a:schemeClr val="bg1">
                  <a:lumMod val="50000"/>
                </a:schemeClr>
              </a:solidFill>
              <a:cs typeface="Gotham Book"/>
            </a:endParaRPr>
          </a:p>
        </p:txBody>
      </p:sp>
      <p:sp>
        <p:nvSpPr>
          <p:cNvPr id="11" name="Marcador de contenido 2"/>
          <p:cNvSpPr txBox="1">
            <a:spLocks/>
          </p:cNvSpPr>
          <p:nvPr/>
        </p:nvSpPr>
        <p:spPr>
          <a:xfrm>
            <a:off x="500992" y="2111633"/>
            <a:ext cx="8229600" cy="1075133"/>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90000"/>
              </a:lnSpc>
              <a:buBlip>
                <a:blip r:embed="rId3"/>
              </a:buBlip>
            </a:pPr>
            <a:r>
              <a:rPr lang="es-ES_tradnl" sz="1600" dirty="0">
                <a:solidFill>
                  <a:schemeClr val="bg1">
                    <a:lumMod val="50000"/>
                  </a:schemeClr>
                </a:solidFill>
                <a:cs typeface="Gotham Book"/>
              </a:rPr>
              <a:t>I</a:t>
            </a:r>
            <a:r>
              <a:rPr lang="es-ES_tradnl" sz="1600" dirty="0" smtClean="0">
                <a:solidFill>
                  <a:schemeClr val="bg1">
                    <a:lumMod val="50000"/>
                  </a:schemeClr>
                </a:solidFill>
                <a:cs typeface="Gotham Book"/>
              </a:rPr>
              <a:t>ndicación en </a:t>
            </a:r>
            <a:r>
              <a:rPr lang="es-ES_tradnl" sz="1600" dirty="0">
                <a:solidFill>
                  <a:schemeClr val="bg1">
                    <a:lumMod val="50000"/>
                  </a:schemeClr>
                </a:solidFill>
                <a:cs typeface="Gotham Book"/>
              </a:rPr>
              <a:t>pacientes con cáncer abdominal superior, si el alivio del dolor de la analgesia sistémica es inadecuado o se asocia con efectos secundarios no </a:t>
            </a:r>
            <a:r>
              <a:rPr lang="es-ES_tradnl" sz="1600" dirty="0" smtClean="0">
                <a:solidFill>
                  <a:schemeClr val="bg1">
                    <a:lumMod val="50000"/>
                  </a:schemeClr>
                </a:solidFill>
                <a:cs typeface="Gotham Book"/>
              </a:rPr>
              <a:t>deseados. Se </a:t>
            </a:r>
            <a:r>
              <a:rPr lang="es-ES_tradnl" sz="1600" dirty="0">
                <a:solidFill>
                  <a:schemeClr val="bg1">
                    <a:lumMod val="50000"/>
                  </a:schemeClr>
                </a:solidFill>
                <a:cs typeface="Gotham Book"/>
              </a:rPr>
              <a:t>ha utilizado en el </a:t>
            </a:r>
            <a:r>
              <a:rPr lang="es-ES_tradnl" sz="1600" b="1" dirty="0">
                <a:solidFill>
                  <a:srgbClr val="64075D"/>
                </a:solidFill>
                <a:cs typeface="Gotham Book"/>
              </a:rPr>
              <a:t>tratamiento del dolor de </a:t>
            </a:r>
            <a:r>
              <a:rPr lang="es-ES_tradnl" sz="1600" b="1" dirty="0" smtClean="0">
                <a:solidFill>
                  <a:srgbClr val="64075D"/>
                </a:solidFill>
                <a:cs typeface="Gotham Book"/>
              </a:rPr>
              <a:t>páncreas</a:t>
            </a:r>
            <a:r>
              <a:rPr lang="es-ES_tradnl" sz="1600" dirty="0" smtClean="0">
                <a:solidFill>
                  <a:schemeClr val="bg1">
                    <a:lumMod val="50000"/>
                  </a:schemeClr>
                </a:solidFill>
                <a:cs typeface="Gotham Book"/>
              </a:rPr>
              <a:t>, </a:t>
            </a:r>
            <a:r>
              <a:rPr lang="es-ES_tradnl" sz="1600" dirty="0">
                <a:solidFill>
                  <a:schemeClr val="bg1">
                    <a:lumMod val="50000"/>
                  </a:schemeClr>
                </a:solidFill>
                <a:cs typeface="Gotham Book"/>
              </a:rPr>
              <a:t>se recomienda su uso </a:t>
            </a:r>
            <a:r>
              <a:rPr lang="es-ES_tradnl" sz="1600" dirty="0" smtClean="0">
                <a:solidFill>
                  <a:schemeClr val="bg1">
                    <a:lumMod val="50000"/>
                  </a:schemeClr>
                </a:solidFill>
                <a:cs typeface="Gotham Book"/>
              </a:rPr>
              <a:t>precoz.</a:t>
            </a:r>
            <a:endParaRPr lang="es-ES_tradnl" sz="1600" dirty="0">
              <a:solidFill>
                <a:schemeClr val="bg1">
                  <a:lumMod val="50000"/>
                </a:schemeClr>
              </a:solidFill>
              <a:cs typeface="Gotham Book"/>
            </a:endParaRPr>
          </a:p>
        </p:txBody>
      </p:sp>
      <p:sp>
        <p:nvSpPr>
          <p:cNvPr id="12" name="Rectángulo redondeado 11"/>
          <p:cNvSpPr/>
          <p:nvPr/>
        </p:nvSpPr>
        <p:spPr>
          <a:xfrm>
            <a:off x="543713" y="1701924"/>
            <a:ext cx="5613247" cy="279276"/>
          </a:xfrm>
          <a:prstGeom prst="roundRect">
            <a:avLst/>
          </a:prstGeom>
          <a:solidFill>
            <a:srgbClr val="FCC40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_tradnl" b="1" dirty="0" err="1">
                <a:solidFill>
                  <a:srgbClr val="64075D"/>
                </a:solidFill>
              </a:rPr>
              <a:t>Neurolisis</a:t>
            </a:r>
            <a:r>
              <a:rPr lang="es-ES_tradnl" b="1" dirty="0">
                <a:solidFill>
                  <a:srgbClr val="64075D"/>
                </a:solidFill>
              </a:rPr>
              <a:t> del ganglio celiaco o plexo solar/</a:t>
            </a:r>
            <a:r>
              <a:rPr lang="es-ES_tradnl" b="1" dirty="0" err="1">
                <a:solidFill>
                  <a:srgbClr val="64075D"/>
                </a:solidFill>
              </a:rPr>
              <a:t>esplácnico</a:t>
            </a:r>
            <a:r>
              <a:rPr lang="es-ES_tradnl" b="1" dirty="0">
                <a:solidFill>
                  <a:srgbClr val="64075D"/>
                </a:solidFill>
              </a:rPr>
              <a:t> </a:t>
            </a:r>
          </a:p>
        </p:txBody>
      </p:sp>
      <p:sp>
        <p:nvSpPr>
          <p:cNvPr id="13" name="Título 1"/>
          <p:cNvSpPr txBox="1">
            <a:spLocks/>
          </p:cNvSpPr>
          <p:nvPr/>
        </p:nvSpPr>
        <p:spPr>
          <a:xfrm>
            <a:off x="0" y="34358"/>
            <a:ext cx="9144000" cy="1018299"/>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130000"/>
              </a:lnSpc>
            </a:pPr>
            <a:r>
              <a:rPr lang="es-ES_tradnl" sz="4000" b="1" dirty="0" smtClean="0">
                <a:solidFill>
                  <a:srgbClr val="FCC40D"/>
                </a:solidFill>
                <a:cs typeface="Calibri"/>
              </a:rPr>
              <a:t>TRATAMIENTO INTERVENCIONISTA</a:t>
            </a:r>
            <a:endParaRPr lang="es-ES_tradnl" sz="4000" b="1" dirty="0">
              <a:solidFill>
                <a:srgbClr val="FCC40D"/>
              </a:solidFill>
              <a:cs typeface="Calibri"/>
            </a:endParaRPr>
          </a:p>
        </p:txBody>
      </p:sp>
      <p:sp>
        <p:nvSpPr>
          <p:cNvPr id="10" name="Marcador de contenido 2"/>
          <p:cNvSpPr txBox="1">
            <a:spLocks/>
          </p:cNvSpPr>
          <p:nvPr/>
        </p:nvSpPr>
        <p:spPr>
          <a:xfrm>
            <a:off x="500992" y="3403435"/>
            <a:ext cx="8229600" cy="1075133"/>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90000"/>
              </a:lnSpc>
              <a:buBlip>
                <a:blip r:embed="rId3"/>
              </a:buBlip>
            </a:pPr>
            <a:r>
              <a:rPr lang="es-ES_tradnl" sz="1600" dirty="0" smtClean="0">
                <a:solidFill>
                  <a:schemeClr val="bg1">
                    <a:lumMod val="50000"/>
                  </a:schemeClr>
                </a:solidFill>
                <a:cs typeface="Gotham Book"/>
              </a:rPr>
              <a:t>Se </a:t>
            </a:r>
            <a:r>
              <a:rPr lang="es-ES_tradnl" sz="1600" dirty="0">
                <a:solidFill>
                  <a:schemeClr val="bg1">
                    <a:lumMod val="50000"/>
                  </a:schemeClr>
                </a:solidFill>
                <a:cs typeface="Gotham Book"/>
              </a:rPr>
              <a:t>realiza mediante inyecciones bilaterales con 10% de fenol o alcohol al 50% (se puede asociar a </a:t>
            </a:r>
            <a:r>
              <a:rPr lang="es-ES_tradnl" sz="1600" dirty="0" err="1">
                <a:solidFill>
                  <a:schemeClr val="bg1">
                    <a:lumMod val="50000"/>
                  </a:schemeClr>
                </a:solidFill>
                <a:cs typeface="Gotham Book"/>
              </a:rPr>
              <a:t>bupivacaína</a:t>
            </a:r>
            <a:r>
              <a:rPr lang="es-ES_tradnl" sz="1600" dirty="0">
                <a:solidFill>
                  <a:schemeClr val="bg1">
                    <a:lumMod val="50000"/>
                  </a:schemeClr>
                </a:solidFill>
                <a:cs typeface="Gotham Book"/>
              </a:rPr>
              <a:t>). Consigue </a:t>
            </a:r>
            <a:r>
              <a:rPr lang="es-ES_tradnl" sz="1600" b="1" dirty="0">
                <a:solidFill>
                  <a:srgbClr val="64075D"/>
                </a:solidFill>
                <a:cs typeface="Gotham Book"/>
              </a:rPr>
              <a:t>controlar el dolor pélvico </a:t>
            </a:r>
            <a:r>
              <a:rPr lang="es-ES_tradnl" sz="1600" dirty="0">
                <a:solidFill>
                  <a:schemeClr val="bg1">
                    <a:lumMod val="50000"/>
                  </a:schemeClr>
                </a:solidFill>
                <a:cs typeface="Gotham Book"/>
              </a:rPr>
              <a:t>secundario a tumores ginecológicos, cáncer </a:t>
            </a:r>
            <a:r>
              <a:rPr lang="es-ES_tradnl" sz="1600" dirty="0" err="1">
                <a:solidFill>
                  <a:schemeClr val="bg1">
                    <a:lumMod val="50000"/>
                  </a:schemeClr>
                </a:solidFill>
                <a:cs typeface="Gotham Book"/>
              </a:rPr>
              <a:t>colorrectal</a:t>
            </a:r>
            <a:r>
              <a:rPr lang="es-ES_tradnl" sz="1600" dirty="0">
                <a:solidFill>
                  <a:schemeClr val="bg1">
                    <a:lumMod val="50000"/>
                  </a:schemeClr>
                </a:solidFill>
                <a:cs typeface="Gotham Book"/>
              </a:rPr>
              <a:t> o </a:t>
            </a:r>
            <a:r>
              <a:rPr lang="es-ES_tradnl" sz="1600" dirty="0" smtClean="0">
                <a:solidFill>
                  <a:schemeClr val="bg1">
                    <a:lumMod val="50000"/>
                  </a:schemeClr>
                </a:solidFill>
                <a:cs typeface="Gotham Book"/>
              </a:rPr>
              <a:t>genitourinario. </a:t>
            </a:r>
            <a:endParaRPr lang="es-ES_tradnl" sz="1600" dirty="0">
              <a:solidFill>
                <a:schemeClr val="bg1">
                  <a:lumMod val="50000"/>
                </a:schemeClr>
              </a:solidFill>
              <a:cs typeface="Gotham Book"/>
            </a:endParaRPr>
          </a:p>
        </p:txBody>
      </p:sp>
      <p:sp>
        <p:nvSpPr>
          <p:cNvPr id="18" name="Rectángulo redondeado 17"/>
          <p:cNvSpPr/>
          <p:nvPr/>
        </p:nvSpPr>
        <p:spPr>
          <a:xfrm>
            <a:off x="543713" y="2993726"/>
            <a:ext cx="3601567" cy="279276"/>
          </a:xfrm>
          <a:prstGeom prst="roundRect">
            <a:avLst/>
          </a:prstGeom>
          <a:solidFill>
            <a:srgbClr val="FCC40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_tradnl" b="1" dirty="0" err="1">
                <a:solidFill>
                  <a:srgbClr val="64075D"/>
                </a:solidFill>
              </a:rPr>
              <a:t>Neurolisis</a:t>
            </a:r>
            <a:r>
              <a:rPr lang="es-ES_tradnl" b="1" dirty="0">
                <a:solidFill>
                  <a:srgbClr val="64075D"/>
                </a:solidFill>
              </a:rPr>
              <a:t> del plexo hipogástrico </a:t>
            </a:r>
          </a:p>
        </p:txBody>
      </p:sp>
      <p:sp>
        <p:nvSpPr>
          <p:cNvPr id="19" name="Marcador de contenido 2"/>
          <p:cNvSpPr txBox="1">
            <a:spLocks/>
          </p:cNvSpPr>
          <p:nvPr/>
        </p:nvSpPr>
        <p:spPr>
          <a:xfrm>
            <a:off x="500992" y="4703915"/>
            <a:ext cx="8229600" cy="1075133"/>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90000"/>
              </a:lnSpc>
              <a:buBlip>
                <a:blip r:embed="rId3"/>
              </a:buBlip>
            </a:pPr>
            <a:r>
              <a:rPr lang="es-ES_tradnl" sz="1600" dirty="0">
                <a:solidFill>
                  <a:schemeClr val="bg1">
                    <a:lumMod val="50000"/>
                  </a:schemeClr>
                </a:solidFill>
                <a:cs typeface="Gotham Book"/>
              </a:rPr>
              <a:t>El bloqueo </a:t>
            </a:r>
            <a:r>
              <a:rPr lang="es-ES_tradnl" sz="1600" dirty="0" err="1">
                <a:solidFill>
                  <a:schemeClr val="bg1">
                    <a:lumMod val="50000"/>
                  </a:schemeClr>
                </a:solidFill>
                <a:cs typeface="Gotham Book"/>
              </a:rPr>
              <a:t>neurolítico</a:t>
            </a:r>
            <a:r>
              <a:rPr lang="es-ES_tradnl" sz="1600" dirty="0">
                <a:solidFill>
                  <a:schemeClr val="bg1">
                    <a:lumMod val="50000"/>
                  </a:schemeClr>
                </a:solidFill>
                <a:cs typeface="Gotham Book"/>
              </a:rPr>
              <a:t> del ganglio impar puede producir </a:t>
            </a:r>
            <a:r>
              <a:rPr lang="es-ES_tradnl" sz="1600" b="1" dirty="0" smtClean="0">
                <a:solidFill>
                  <a:srgbClr val="64075D"/>
                </a:solidFill>
                <a:cs typeface="Gotham Book"/>
              </a:rPr>
              <a:t>alivio del </a:t>
            </a:r>
            <a:r>
              <a:rPr lang="es-ES_tradnl" sz="1600" dirty="0" smtClean="0">
                <a:solidFill>
                  <a:schemeClr val="bg1">
                    <a:lumMod val="50000"/>
                  </a:schemeClr>
                </a:solidFill>
                <a:cs typeface="Gotham Book"/>
              </a:rPr>
              <a:t>dolor en </a:t>
            </a:r>
            <a:r>
              <a:rPr lang="es-ES_tradnl" sz="1600" dirty="0">
                <a:solidFill>
                  <a:schemeClr val="bg1">
                    <a:lumMod val="50000"/>
                  </a:schemeClr>
                </a:solidFill>
                <a:cs typeface="Gotham Book"/>
              </a:rPr>
              <a:t>pacientes con cáncer genitourinario o </a:t>
            </a:r>
            <a:r>
              <a:rPr lang="es-ES_tradnl" sz="1600" dirty="0" err="1">
                <a:solidFill>
                  <a:schemeClr val="bg1">
                    <a:lumMod val="50000"/>
                  </a:schemeClr>
                </a:solidFill>
                <a:cs typeface="Gotham Book"/>
              </a:rPr>
              <a:t>colorrectal</a:t>
            </a:r>
            <a:r>
              <a:rPr lang="es-ES_tradnl" sz="1600" dirty="0">
                <a:solidFill>
                  <a:schemeClr val="bg1">
                    <a:lumMod val="50000"/>
                  </a:schemeClr>
                </a:solidFill>
                <a:cs typeface="Gotham Book"/>
              </a:rPr>
              <a:t> con </a:t>
            </a:r>
            <a:r>
              <a:rPr lang="es-ES_tradnl" sz="1600" b="1" dirty="0">
                <a:solidFill>
                  <a:srgbClr val="64075D"/>
                </a:solidFill>
                <a:cs typeface="Gotham Book"/>
              </a:rPr>
              <a:t>dolor perineal</a:t>
            </a:r>
            <a:r>
              <a:rPr lang="es-ES_tradnl" sz="1600" dirty="0">
                <a:solidFill>
                  <a:schemeClr val="bg1">
                    <a:lumMod val="50000"/>
                  </a:schemeClr>
                </a:solidFill>
                <a:cs typeface="Gotham Book"/>
              </a:rPr>
              <a:t>, sin efectos </a:t>
            </a:r>
            <a:r>
              <a:rPr lang="es-ES_tradnl" sz="1600" dirty="0" smtClean="0">
                <a:solidFill>
                  <a:schemeClr val="bg1">
                    <a:lumMod val="50000"/>
                  </a:schemeClr>
                </a:solidFill>
                <a:cs typeface="Gotham Book"/>
              </a:rPr>
              <a:t>adversos.</a:t>
            </a:r>
            <a:endParaRPr lang="es-ES_tradnl" sz="1600" dirty="0">
              <a:solidFill>
                <a:schemeClr val="bg1">
                  <a:lumMod val="50000"/>
                </a:schemeClr>
              </a:solidFill>
              <a:cs typeface="Gotham Book"/>
            </a:endParaRPr>
          </a:p>
          <a:p>
            <a:pPr>
              <a:lnSpc>
                <a:spcPct val="90000"/>
              </a:lnSpc>
              <a:buBlip>
                <a:blip r:embed="rId3"/>
              </a:buBlip>
            </a:pPr>
            <a:r>
              <a:rPr lang="es-ES_tradnl" sz="1600" dirty="0" smtClean="0">
                <a:solidFill>
                  <a:schemeClr val="bg1">
                    <a:lumMod val="50000"/>
                  </a:schemeClr>
                </a:solidFill>
                <a:cs typeface="Gotham Book"/>
              </a:rPr>
              <a:t>Es </a:t>
            </a:r>
            <a:r>
              <a:rPr lang="es-ES_tradnl" sz="1600" dirty="0">
                <a:solidFill>
                  <a:schemeClr val="bg1">
                    <a:lumMod val="50000"/>
                  </a:schemeClr>
                </a:solidFill>
                <a:cs typeface="Gotham Book"/>
              </a:rPr>
              <a:t>utilizado con frecuencia en el dolor perianal refractario por su baja tasa de complicaciones. Pacientes que no respondan pueden beneficiarse de una </a:t>
            </a:r>
            <a:r>
              <a:rPr lang="es-ES_tradnl" sz="1600" dirty="0" err="1">
                <a:solidFill>
                  <a:schemeClr val="bg1">
                    <a:lumMod val="50000"/>
                  </a:schemeClr>
                </a:solidFill>
                <a:cs typeface="Gotham Book"/>
              </a:rPr>
              <a:t>fenolisis</a:t>
            </a:r>
            <a:r>
              <a:rPr lang="es-ES_tradnl" sz="1600" dirty="0">
                <a:solidFill>
                  <a:schemeClr val="bg1">
                    <a:lumMod val="50000"/>
                  </a:schemeClr>
                </a:solidFill>
                <a:cs typeface="Gotham Book"/>
              </a:rPr>
              <a:t> del </a:t>
            </a:r>
            <a:r>
              <a:rPr lang="es-ES_tradnl" sz="1600" dirty="0" smtClean="0">
                <a:solidFill>
                  <a:schemeClr val="bg1">
                    <a:lumMod val="50000"/>
                  </a:schemeClr>
                </a:solidFill>
                <a:cs typeface="Gotham Book"/>
              </a:rPr>
              <a:t>hipogástrico. </a:t>
            </a:r>
            <a:endParaRPr lang="es-ES_tradnl" sz="1600" dirty="0">
              <a:solidFill>
                <a:schemeClr val="bg1">
                  <a:lumMod val="50000"/>
                </a:schemeClr>
              </a:solidFill>
              <a:cs typeface="Gotham Book"/>
            </a:endParaRPr>
          </a:p>
        </p:txBody>
      </p:sp>
      <p:sp>
        <p:nvSpPr>
          <p:cNvPr id="20" name="Rectángulo redondeado 19"/>
          <p:cNvSpPr/>
          <p:nvPr/>
        </p:nvSpPr>
        <p:spPr>
          <a:xfrm>
            <a:off x="543713" y="4294206"/>
            <a:ext cx="4261967" cy="279276"/>
          </a:xfrm>
          <a:prstGeom prst="roundRect">
            <a:avLst/>
          </a:prstGeom>
          <a:solidFill>
            <a:srgbClr val="FCC40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_tradnl" b="1" dirty="0" err="1">
                <a:solidFill>
                  <a:srgbClr val="64075D"/>
                </a:solidFill>
              </a:rPr>
              <a:t>Neurolisis</a:t>
            </a:r>
            <a:r>
              <a:rPr lang="es-ES_tradnl" b="1" dirty="0">
                <a:solidFill>
                  <a:srgbClr val="64075D"/>
                </a:solidFill>
              </a:rPr>
              <a:t> del ganglio impar o de Walter </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905340783"/>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 name="Marcador de contenido 2"/>
          <p:cNvSpPr txBox="1">
            <a:spLocks/>
          </p:cNvSpPr>
          <p:nvPr/>
        </p:nvSpPr>
        <p:spPr>
          <a:xfrm>
            <a:off x="500992" y="4180251"/>
            <a:ext cx="8229600" cy="363465"/>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s-ES_tradnl" sz="1600" dirty="0">
              <a:solidFill>
                <a:schemeClr val="bg1">
                  <a:lumMod val="50000"/>
                </a:schemeClr>
              </a:solidFill>
              <a:cs typeface="Gotham Book"/>
            </a:endParaRPr>
          </a:p>
        </p:txBody>
      </p:sp>
      <p:sp>
        <p:nvSpPr>
          <p:cNvPr id="11" name="Marcador de contenido 2"/>
          <p:cNvSpPr txBox="1">
            <a:spLocks/>
          </p:cNvSpPr>
          <p:nvPr/>
        </p:nvSpPr>
        <p:spPr>
          <a:xfrm>
            <a:off x="500992" y="2111633"/>
            <a:ext cx="8229600" cy="1075133"/>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90000"/>
              </a:lnSpc>
              <a:buBlip>
                <a:blip r:embed="rId3"/>
              </a:buBlip>
            </a:pPr>
            <a:r>
              <a:rPr lang="es-ES_tradnl" sz="1600" dirty="0">
                <a:solidFill>
                  <a:schemeClr val="bg1">
                    <a:lumMod val="50000"/>
                  </a:schemeClr>
                </a:solidFill>
                <a:cs typeface="Gotham Book"/>
              </a:rPr>
              <a:t>La</a:t>
            </a:r>
            <a:r>
              <a:rPr lang="es-ES_tradnl" sz="1600" b="1" dirty="0">
                <a:solidFill>
                  <a:srgbClr val="64075D"/>
                </a:solidFill>
                <a:cs typeface="Gotham Book"/>
              </a:rPr>
              <a:t> </a:t>
            </a:r>
            <a:r>
              <a:rPr lang="es-ES_tradnl" sz="1600" b="1" dirty="0" err="1">
                <a:solidFill>
                  <a:srgbClr val="64075D"/>
                </a:solidFill>
                <a:cs typeface="Gotham Book"/>
              </a:rPr>
              <a:t>vertebroplastia</a:t>
            </a:r>
            <a:r>
              <a:rPr lang="es-ES_tradnl" sz="1600" b="1" dirty="0">
                <a:solidFill>
                  <a:srgbClr val="64075D"/>
                </a:solidFill>
                <a:cs typeface="Gotham Book"/>
              </a:rPr>
              <a:t> </a:t>
            </a:r>
            <a:r>
              <a:rPr lang="es-ES_tradnl" sz="1600" dirty="0">
                <a:solidFill>
                  <a:schemeClr val="bg1">
                    <a:lumMod val="50000"/>
                  </a:schemeClr>
                </a:solidFill>
                <a:cs typeface="Gotham Book"/>
              </a:rPr>
              <a:t>consiste en la inyección en el cuerpo vertebral de una sustancia expandible que solidifica posteriormente aportando rigidez al cuerpo vertebral. </a:t>
            </a:r>
            <a:endParaRPr lang="es-ES_tradnl" sz="1600" dirty="0" smtClean="0">
              <a:solidFill>
                <a:schemeClr val="bg1">
                  <a:lumMod val="50000"/>
                </a:schemeClr>
              </a:solidFill>
              <a:cs typeface="Gotham Book"/>
            </a:endParaRPr>
          </a:p>
          <a:p>
            <a:pPr>
              <a:lnSpc>
                <a:spcPct val="90000"/>
              </a:lnSpc>
              <a:buBlip>
                <a:blip r:embed="rId3"/>
              </a:buBlip>
            </a:pPr>
            <a:r>
              <a:rPr lang="es-ES_tradnl" sz="1600" dirty="0">
                <a:solidFill>
                  <a:schemeClr val="bg1">
                    <a:lumMod val="50000"/>
                  </a:schemeClr>
                </a:solidFill>
                <a:cs typeface="Gotham Book"/>
              </a:rPr>
              <a:t>En el caso de </a:t>
            </a:r>
            <a:r>
              <a:rPr lang="es-ES_tradnl" sz="1600" b="1" dirty="0" err="1">
                <a:solidFill>
                  <a:srgbClr val="64075D"/>
                </a:solidFill>
                <a:cs typeface="Gotham Book"/>
              </a:rPr>
              <a:t>cifoplastia</a:t>
            </a:r>
            <a:r>
              <a:rPr lang="es-ES_tradnl" sz="1600" dirty="0">
                <a:solidFill>
                  <a:schemeClr val="bg1">
                    <a:lumMod val="50000"/>
                  </a:schemeClr>
                </a:solidFill>
                <a:cs typeface="Gotham Book"/>
              </a:rPr>
              <a:t>, el procedimiento incluye primero la inserción de un balón para hacer un espacio que posteriormente se rellena con </a:t>
            </a:r>
            <a:r>
              <a:rPr lang="es-ES_tradnl" sz="1600" dirty="0" smtClean="0">
                <a:solidFill>
                  <a:schemeClr val="bg1">
                    <a:lumMod val="50000"/>
                  </a:schemeClr>
                </a:solidFill>
                <a:cs typeface="Gotham Book"/>
              </a:rPr>
              <a:t>cemento.</a:t>
            </a:r>
          </a:p>
          <a:p>
            <a:pPr>
              <a:lnSpc>
                <a:spcPct val="90000"/>
              </a:lnSpc>
              <a:buBlip>
                <a:blip r:embed="rId3"/>
              </a:buBlip>
            </a:pPr>
            <a:r>
              <a:rPr lang="es-ES_tradnl" sz="1600" dirty="0">
                <a:solidFill>
                  <a:schemeClr val="bg1">
                    <a:lumMod val="50000"/>
                  </a:schemeClr>
                </a:solidFill>
                <a:cs typeface="Gotham Book"/>
              </a:rPr>
              <a:t>Ambas técnicas precisan que </a:t>
            </a:r>
            <a:r>
              <a:rPr lang="es-ES_tradnl" sz="1600" b="1" dirty="0">
                <a:solidFill>
                  <a:srgbClr val="64075D"/>
                </a:solidFill>
                <a:cs typeface="Gotham Book"/>
              </a:rPr>
              <a:t>no exista daño neurológico </a:t>
            </a:r>
            <a:r>
              <a:rPr lang="es-ES_tradnl" sz="1600" dirty="0">
                <a:solidFill>
                  <a:schemeClr val="bg1">
                    <a:lumMod val="50000"/>
                  </a:schemeClr>
                </a:solidFill>
                <a:cs typeface="Gotham Book"/>
              </a:rPr>
              <a:t>y que la cara posterior del cuerpo vertebral esté intacta para evitar la salida del cemento al canal medular.  </a:t>
            </a:r>
            <a:endParaRPr lang="es-ES_tradnl" sz="1600" dirty="0" smtClean="0">
              <a:solidFill>
                <a:schemeClr val="bg1">
                  <a:lumMod val="50000"/>
                </a:schemeClr>
              </a:solidFill>
              <a:cs typeface="Gotham Book"/>
            </a:endParaRPr>
          </a:p>
          <a:p>
            <a:pPr>
              <a:lnSpc>
                <a:spcPct val="90000"/>
              </a:lnSpc>
              <a:buBlip>
                <a:blip r:embed="rId3"/>
              </a:buBlip>
            </a:pPr>
            <a:r>
              <a:rPr lang="es-ES_tradnl" sz="1600" dirty="0" smtClean="0">
                <a:solidFill>
                  <a:schemeClr val="bg1">
                    <a:lumMod val="50000"/>
                  </a:schemeClr>
                </a:solidFill>
                <a:cs typeface="Gotham Book"/>
              </a:rPr>
              <a:t>Son útiles </a:t>
            </a:r>
            <a:r>
              <a:rPr lang="es-ES_tradnl" sz="1600" dirty="0">
                <a:solidFill>
                  <a:schemeClr val="bg1">
                    <a:lumMod val="50000"/>
                  </a:schemeClr>
                </a:solidFill>
                <a:cs typeface="Gotham Book"/>
              </a:rPr>
              <a:t>en pacientes con metástasis vertebrales, únicas o no muy numerosas. </a:t>
            </a:r>
            <a:endParaRPr lang="es-ES_tradnl" sz="1600" dirty="0" smtClean="0">
              <a:solidFill>
                <a:schemeClr val="bg1">
                  <a:lumMod val="50000"/>
                </a:schemeClr>
              </a:solidFill>
              <a:cs typeface="Gotham Book"/>
            </a:endParaRPr>
          </a:p>
          <a:p>
            <a:pPr>
              <a:lnSpc>
                <a:spcPct val="90000"/>
              </a:lnSpc>
              <a:buBlip>
                <a:blip r:embed="rId3"/>
              </a:buBlip>
            </a:pPr>
            <a:r>
              <a:rPr lang="es-ES_tradnl" sz="1600" dirty="0">
                <a:solidFill>
                  <a:schemeClr val="bg1">
                    <a:lumMod val="50000"/>
                  </a:schemeClr>
                </a:solidFill>
                <a:cs typeface="Gotham Book"/>
              </a:rPr>
              <a:t>Las </a:t>
            </a:r>
            <a:r>
              <a:rPr lang="es-ES_tradnl" sz="1600" b="1" dirty="0">
                <a:solidFill>
                  <a:srgbClr val="64075D"/>
                </a:solidFill>
                <a:cs typeface="Gotham Book"/>
              </a:rPr>
              <a:t>complicaciones</a:t>
            </a:r>
            <a:r>
              <a:rPr lang="es-ES_tradnl" sz="1600" dirty="0">
                <a:solidFill>
                  <a:schemeClr val="bg1">
                    <a:lumMod val="50000"/>
                  </a:schemeClr>
                </a:solidFill>
                <a:cs typeface="Gotham Book"/>
              </a:rPr>
              <a:t> más significativas incluyen la </a:t>
            </a:r>
            <a:r>
              <a:rPr lang="es-ES_tradnl" sz="1600" b="1" dirty="0">
                <a:solidFill>
                  <a:srgbClr val="64075D"/>
                </a:solidFill>
                <a:cs typeface="Gotham Book"/>
              </a:rPr>
              <a:t>fuga de cemento en el canal espinal, la embolia pulmonar y el edema pulmonar</a:t>
            </a:r>
            <a:r>
              <a:rPr lang="es-ES_tradnl" sz="1600" dirty="0">
                <a:solidFill>
                  <a:schemeClr val="bg1">
                    <a:lumMod val="50000"/>
                  </a:schemeClr>
                </a:solidFill>
                <a:cs typeface="Gotham Book"/>
              </a:rPr>
              <a:t>. </a:t>
            </a:r>
          </a:p>
        </p:txBody>
      </p:sp>
      <p:sp>
        <p:nvSpPr>
          <p:cNvPr id="12" name="Rectángulo redondeado 11"/>
          <p:cNvSpPr/>
          <p:nvPr/>
        </p:nvSpPr>
        <p:spPr>
          <a:xfrm>
            <a:off x="543713" y="1701924"/>
            <a:ext cx="2951327" cy="279276"/>
          </a:xfrm>
          <a:prstGeom prst="roundRect">
            <a:avLst/>
          </a:prstGeom>
          <a:solidFill>
            <a:srgbClr val="FCC40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_tradnl" b="1" dirty="0" err="1">
                <a:solidFill>
                  <a:srgbClr val="64075D"/>
                </a:solidFill>
              </a:rPr>
              <a:t>Vertebroplastia</a:t>
            </a:r>
            <a:r>
              <a:rPr lang="es-ES_tradnl" b="1" dirty="0">
                <a:solidFill>
                  <a:srgbClr val="64075D"/>
                </a:solidFill>
              </a:rPr>
              <a:t>/</a:t>
            </a:r>
            <a:r>
              <a:rPr lang="es-ES_tradnl" b="1" dirty="0" err="1">
                <a:solidFill>
                  <a:srgbClr val="64075D"/>
                </a:solidFill>
              </a:rPr>
              <a:t>Cifoplastia</a:t>
            </a:r>
            <a:r>
              <a:rPr lang="es-ES_tradnl" b="1" dirty="0">
                <a:solidFill>
                  <a:srgbClr val="64075D"/>
                </a:solidFill>
              </a:rPr>
              <a:t> </a:t>
            </a:r>
          </a:p>
        </p:txBody>
      </p:sp>
      <p:sp>
        <p:nvSpPr>
          <p:cNvPr id="13" name="Título 1"/>
          <p:cNvSpPr txBox="1">
            <a:spLocks/>
          </p:cNvSpPr>
          <p:nvPr/>
        </p:nvSpPr>
        <p:spPr>
          <a:xfrm>
            <a:off x="0" y="34358"/>
            <a:ext cx="9144000" cy="1018299"/>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130000"/>
              </a:lnSpc>
            </a:pPr>
            <a:r>
              <a:rPr lang="es-ES_tradnl" sz="4000" b="1" dirty="0" smtClean="0">
                <a:solidFill>
                  <a:srgbClr val="FCC40D"/>
                </a:solidFill>
                <a:cs typeface="Calibri"/>
              </a:rPr>
              <a:t>TRATAMIENTO INTERVENCIONISTA</a:t>
            </a:r>
            <a:endParaRPr lang="es-ES_tradnl" sz="4000" b="1" dirty="0">
              <a:solidFill>
                <a:srgbClr val="FCC40D"/>
              </a:solidFill>
              <a:cs typeface="Calibri"/>
            </a:endParaRPr>
          </a:p>
        </p:txBody>
      </p:sp>
      <p:sp>
        <p:nvSpPr>
          <p:cNvPr id="14" name="Marcador de contenido 2"/>
          <p:cNvSpPr txBox="1">
            <a:spLocks/>
          </p:cNvSpPr>
          <p:nvPr/>
        </p:nvSpPr>
        <p:spPr>
          <a:xfrm>
            <a:off x="500992" y="4960111"/>
            <a:ext cx="8229600" cy="1075133"/>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90000"/>
              </a:lnSpc>
              <a:buBlip>
                <a:blip r:embed="rId3"/>
              </a:buBlip>
            </a:pPr>
            <a:r>
              <a:rPr lang="es-ES_tradnl" sz="1600" dirty="0">
                <a:solidFill>
                  <a:schemeClr val="bg1">
                    <a:lumMod val="50000"/>
                  </a:schemeClr>
                </a:solidFill>
                <a:cs typeface="Gotham Book"/>
              </a:rPr>
              <a:t>Consiste en una </a:t>
            </a:r>
            <a:r>
              <a:rPr lang="es-ES_tradnl" sz="1600" b="1" dirty="0">
                <a:solidFill>
                  <a:srgbClr val="64075D"/>
                </a:solidFill>
                <a:cs typeface="Gotham Book"/>
              </a:rPr>
              <a:t>inyección de fenol </a:t>
            </a:r>
            <a:r>
              <a:rPr lang="es-ES_tradnl" sz="1600" dirty="0">
                <a:solidFill>
                  <a:schemeClr val="bg1">
                    <a:lumMod val="50000"/>
                  </a:schemeClr>
                </a:solidFill>
                <a:cs typeface="Gotham Book"/>
              </a:rPr>
              <a:t>o alcohol en las raíces dorsales seleccionadas introduciendo una aguja </a:t>
            </a:r>
            <a:r>
              <a:rPr lang="es-ES_tradnl" sz="1600" b="1" dirty="0">
                <a:solidFill>
                  <a:srgbClr val="64075D"/>
                </a:solidFill>
                <a:cs typeface="Gotham Book"/>
              </a:rPr>
              <a:t>en el saco </a:t>
            </a:r>
            <a:r>
              <a:rPr lang="es-ES_tradnl" sz="1600" b="1" dirty="0" err="1">
                <a:solidFill>
                  <a:srgbClr val="64075D"/>
                </a:solidFill>
                <a:cs typeface="Gotham Book"/>
              </a:rPr>
              <a:t>tecal</a:t>
            </a:r>
            <a:r>
              <a:rPr lang="es-ES_tradnl" sz="1600" dirty="0">
                <a:solidFill>
                  <a:schemeClr val="bg1">
                    <a:lumMod val="50000"/>
                  </a:schemeClr>
                </a:solidFill>
                <a:cs typeface="Gotham Book"/>
              </a:rPr>
              <a:t>. Es una técnica compleja que requiere entrenamiento específico siendo útil en dolor selectivo en la pared torácica y en el dolor incoercible en silla de </a:t>
            </a:r>
            <a:r>
              <a:rPr lang="es-ES_tradnl" sz="1600" dirty="0" smtClean="0">
                <a:solidFill>
                  <a:schemeClr val="bg1">
                    <a:lumMod val="50000"/>
                  </a:schemeClr>
                </a:solidFill>
                <a:cs typeface="Gotham Book"/>
              </a:rPr>
              <a:t>montar. </a:t>
            </a:r>
            <a:endParaRPr lang="es-ES_tradnl" sz="1600" dirty="0">
              <a:solidFill>
                <a:schemeClr val="bg1">
                  <a:lumMod val="50000"/>
                </a:schemeClr>
              </a:solidFill>
              <a:cs typeface="Gotham Book"/>
            </a:endParaRPr>
          </a:p>
        </p:txBody>
      </p:sp>
      <p:sp>
        <p:nvSpPr>
          <p:cNvPr id="15" name="Rectángulo redondeado 14"/>
          <p:cNvSpPr/>
          <p:nvPr/>
        </p:nvSpPr>
        <p:spPr>
          <a:xfrm>
            <a:off x="543713" y="4550402"/>
            <a:ext cx="2351887" cy="279276"/>
          </a:xfrm>
          <a:prstGeom prst="roundRect">
            <a:avLst/>
          </a:prstGeom>
          <a:solidFill>
            <a:srgbClr val="FCC40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_tradnl" b="1" dirty="0" err="1">
                <a:solidFill>
                  <a:srgbClr val="64075D"/>
                </a:solidFill>
              </a:rPr>
              <a:t>Neurolisis</a:t>
            </a:r>
            <a:r>
              <a:rPr lang="es-ES_tradnl" b="1" dirty="0">
                <a:solidFill>
                  <a:srgbClr val="64075D"/>
                </a:solidFill>
              </a:rPr>
              <a:t> </a:t>
            </a:r>
            <a:r>
              <a:rPr lang="es-ES_tradnl" b="1" dirty="0" err="1">
                <a:solidFill>
                  <a:srgbClr val="64075D"/>
                </a:solidFill>
              </a:rPr>
              <a:t>intratecal</a:t>
            </a:r>
            <a:r>
              <a:rPr lang="es-ES_tradnl" b="1" dirty="0">
                <a:solidFill>
                  <a:srgbClr val="64075D"/>
                </a:solidFill>
              </a:rPr>
              <a:t>  </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047264645"/>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 name="Marcador de contenido 2"/>
          <p:cNvSpPr txBox="1">
            <a:spLocks/>
          </p:cNvSpPr>
          <p:nvPr/>
        </p:nvSpPr>
        <p:spPr>
          <a:xfrm>
            <a:off x="500992" y="4180251"/>
            <a:ext cx="8229600" cy="363465"/>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s-ES_tradnl" sz="1600" dirty="0">
              <a:solidFill>
                <a:schemeClr val="bg1">
                  <a:lumMod val="50000"/>
                </a:schemeClr>
              </a:solidFill>
              <a:cs typeface="Gotham Book"/>
            </a:endParaRPr>
          </a:p>
        </p:txBody>
      </p:sp>
      <p:sp>
        <p:nvSpPr>
          <p:cNvPr id="11" name="Marcador de contenido 2"/>
          <p:cNvSpPr txBox="1">
            <a:spLocks/>
          </p:cNvSpPr>
          <p:nvPr/>
        </p:nvSpPr>
        <p:spPr>
          <a:xfrm>
            <a:off x="500992" y="2111633"/>
            <a:ext cx="8229600" cy="1075133"/>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90000"/>
              </a:lnSpc>
              <a:buBlip>
                <a:blip r:embed="rId3"/>
              </a:buBlip>
            </a:pPr>
            <a:r>
              <a:rPr lang="es-ES_tradnl" sz="1600" dirty="0" smtClean="0">
                <a:solidFill>
                  <a:schemeClr val="bg1">
                    <a:lumMod val="50000"/>
                  </a:schemeClr>
                </a:solidFill>
                <a:cs typeface="Gotham Book"/>
              </a:rPr>
              <a:t>Bloqueo </a:t>
            </a:r>
            <a:r>
              <a:rPr lang="es-ES_tradnl" sz="1600" dirty="0">
                <a:solidFill>
                  <a:schemeClr val="bg1">
                    <a:lumMod val="50000"/>
                  </a:schemeClr>
                </a:solidFill>
                <a:cs typeface="Gotham Book"/>
              </a:rPr>
              <a:t>de los transversos </a:t>
            </a:r>
            <a:r>
              <a:rPr lang="es-ES_tradnl" sz="1600" dirty="0" smtClean="0">
                <a:solidFill>
                  <a:schemeClr val="bg1">
                    <a:lumMod val="50000"/>
                  </a:schemeClr>
                </a:solidFill>
                <a:cs typeface="Gotham Book"/>
              </a:rPr>
              <a:t>abdominales. </a:t>
            </a:r>
          </a:p>
          <a:p>
            <a:pPr>
              <a:lnSpc>
                <a:spcPct val="90000"/>
              </a:lnSpc>
              <a:buBlip>
                <a:blip r:embed="rId3"/>
              </a:buBlip>
            </a:pPr>
            <a:r>
              <a:rPr lang="es-ES_tradnl" sz="1600" dirty="0" smtClean="0">
                <a:solidFill>
                  <a:schemeClr val="bg1">
                    <a:lumMod val="50000"/>
                  </a:schemeClr>
                </a:solidFill>
                <a:cs typeface="Gotham Book"/>
              </a:rPr>
              <a:t>Bloqueos </a:t>
            </a:r>
            <a:r>
              <a:rPr lang="es-ES_tradnl" sz="1600" dirty="0">
                <a:solidFill>
                  <a:schemeClr val="bg1">
                    <a:lumMod val="50000"/>
                  </a:schemeClr>
                </a:solidFill>
                <a:cs typeface="Gotham Book"/>
              </a:rPr>
              <a:t>de nervios periféricos, catéteres en </a:t>
            </a:r>
            <a:r>
              <a:rPr lang="es-ES_tradnl" sz="1600" dirty="0" smtClean="0">
                <a:solidFill>
                  <a:schemeClr val="bg1">
                    <a:lumMod val="50000"/>
                  </a:schemeClr>
                </a:solidFill>
                <a:cs typeface="Gotham Book"/>
              </a:rPr>
              <a:t>plexos.</a:t>
            </a:r>
          </a:p>
          <a:p>
            <a:pPr>
              <a:lnSpc>
                <a:spcPct val="90000"/>
              </a:lnSpc>
              <a:buBlip>
                <a:blip r:embed="rId3"/>
              </a:buBlip>
            </a:pPr>
            <a:r>
              <a:rPr lang="es-ES_tradnl" sz="1600" dirty="0" smtClean="0">
                <a:solidFill>
                  <a:schemeClr val="bg1">
                    <a:lumMod val="50000"/>
                  </a:schemeClr>
                </a:solidFill>
                <a:cs typeface="Gotham Book"/>
              </a:rPr>
              <a:t>Bloqueos </a:t>
            </a:r>
            <a:r>
              <a:rPr lang="es-ES_tradnl" sz="1600" dirty="0">
                <a:solidFill>
                  <a:schemeClr val="bg1">
                    <a:lumMod val="50000"/>
                  </a:schemeClr>
                </a:solidFill>
                <a:cs typeface="Gotham Book"/>
              </a:rPr>
              <a:t>paravertebrales o </a:t>
            </a:r>
            <a:r>
              <a:rPr lang="es-ES_tradnl" sz="1600" dirty="0" smtClean="0">
                <a:solidFill>
                  <a:schemeClr val="bg1">
                    <a:lumMod val="50000"/>
                  </a:schemeClr>
                </a:solidFill>
                <a:cs typeface="Gotham Book"/>
              </a:rPr>
              <a:t>intercostales.  </a:t>
            </a:r>
          </a:p>
          <a:p>
            <a:pPr>
              <a:lnSpc>
                <a:spcPct val="90000"/>
              </a:lnSpc>
              <a:buBlip>
                <a:blip r:embed="rId3"/>
              </a:buBlip>
            </a:pPr>
            <a:r>
              <a:rPr lang="es-ES_tradnl" sz="1600" dirty="0" smtClean="0">
                <a:solidFill>
                  <a:schemeClr val="bg1">
                    <a:lumMod val="50000"/>
                  </a:schemeClr>
                </a:solidFill>
                <a:cs typeface="Gotham Book"/>
              </a:rPr>
              <a:t>Bloqueo </a:t>
            </a:r>
            <a:r>
              <a:rPr lang="es-ES_tradnl" sz="1600" dirty="0">
                <a:solidFill>
                  <a:schemeClr val="bg1">
                    <a:lumMod val="50000"/>
                  </a:schemeClr>
                </a:solidFill>
                <a:cs typeface="Gotham Book"/>
              </a:rPr>
              <a:t>o </a:t>
            </a:r>
            <a:r>
              <a:rPr lang="es-ES_tradnl" sz="1600" dirty="0" err="1">
                <a:solidFill>
                  <a:schemeClr val="bg1">
                    <a:lumMod val="50000"/>
                  </a:schemeClr>
                </a:solidFill>
                <a:cs typeface="Gotham Book"/>
              </a:rPr>
              <a:t>neurolisis</a:t>
            </a:r>
            <a:r>
              <a:rPr lang="es-ES_tradnl" sz="1600" dirty="0">
                <a:solidFill>
                  <a:schemeClr val="bg1">
                    <a:lumMod val="50000"/>
                  </a:schemeClr>
                </a:solidFill>
                <a:cs typeface="Gotham Book"/>
              </a:rPr>
              <a:t> del simpático torácico (T2-T3</a:t>
            </a:r>
            <a:r>
              <a:rPr lang="es-ES_tradnl" sz="1600" dirty="0" smtClean="0">
                <a:solidFill>
                  <a:schemeClr val="bg1">
                    <a:lumMod val="50000"/>
                  </a:schemeClr>
                </a:solidFill>
                <a:cs typeface="Gotham Book"/>
              </a:rPr>
              <a:t>). </a:t>
            </a:r>
            <a:endParaRPr lang="es-ES_tradnl" sz="1600" dirty="0">
              <a:solidFill>
                <a:schemeClr val="bg1">
                  <a:lumMod val="50000"/>
                </a:schemeClr>
              </a:solidFill>
              <a:cs typeface="Gotham Book"/>
            </a:endParaRPr>
          </a:p>
        </p:txBody>
      </p:sp>
      <p:sp>
        <p:nvSpPr>
          <p:cNvPr id="12" name="Rectángulo redondeado 11"/>
          <p:cNvSpPr/>
          <p:nvPr/>
        </p:nvSpPr>
        <p:spPr>
          <a:xfrm>
            <a:off x="543713" y="1701924"/>
            <a:ext cx="2097887" cy="279276"/>
          </a:xfrm>
          <a:prstGeom prst="roundRect">
            <a:avLst/>
          </a:prstGeom>
          <a:solidFill>
            <a:srgbClr val="FCC40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_tradnl" b="1" dirty="0">
                <a:solidFill>
                  <a:srgbClr val="64075D"/>
                </a:solidFill>
              </a:rPr>
              <a:t>Otras técnicas </a:t>
            </a:r>
          </a:p>
        </p:txBody>
      </p:sp>
      <p:sp>
        <p:nvSpPr>
          <p:cNvPr id="13" name="Título 1"/>
          <p:cNvSpPr txBox="1">
            <a:spLocks/>
          </p:cNvSpPr>
          <p:nvPr/>
        </p:nvSpPr>
        <p:spPr>
          <a:xfrm>
            <a:off x="0" y="34358"/>
            <a:ext cx="9144000" cy="1018299"/>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130000"/>
              </a:lnSpc>
            </a:pPr>
            <a:r>
              <a:rPr lang="es-ES_tradnl" sz="4000" b="1" dirty="0" smtClean="0">
                <a:solidFill>
                  <a:srgbClr val="FCC40D"/>
                </a:solidFill>
                <a:cs typeface="Calibri"/>
              </a:rPr>
              <a:t>TRATAMIENTO INTERVENCIONISTA</a:t>
            </a:r>
            <a:endParaRPr lang="es-ES_tradnl" sz="4000" b="1" dirty="0">
              <a:solidFill>
                <a:srgbClr val="FCC40D"/>
              </a:solidFill>
              <a:cs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7495528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Rectángulo 2"/>
          <p:cNvSpPr/>
          <p:nvPr/>
        </p:nvSpPr>
        <p:spPr>
          <a:xfrm>
            <a:off x="-1" y="249480"/>
            <a:ext cx="9235913" cy="6432531"/>
          </a:xfrm>
          <a:prstGeom prst="rect">
            <a:avLst/>
          </a:prstGeom>
        </p:spPr>
        <p:txBody>
          <a:bodyPr wrap="square">
            <a:spAutoFit/>
          </a:bodyPr>
          <a:lstStyle/>
          <a:p>
            <a:r>
              <a:rPr lang="es-ES_tradnl" sz="4400" b="1" dirty="0" smtClean="0">
                <a:solidFill>
                  <a:srgbClr val="FCC40D"/>
                </a:solidFill>
                <a:cs typeface="Calibri"/>
              </a:rPr>
              <a:t>         Abordaje psicológico</a:t>
            </a:r>
          </a:p>
          <a:p>
            <a:pPr algn="ctr"/>
            <a:endParaRPr lang="es-ES_tradnl" sz="4400" b="1" dirty="0" smtClean="0">
              <a:solidFill>
                <a:srgbClr val="FCC40D"/>
              </a:solidFill>
              <a:cs typeface="Calibri"/>
            </a:endParaRPr>
          </a:p>
          <a:p>
            <a:pPr algn="ctr"/>
            <a:endParaRPr lang="es-ES_tradnl" sz="4400" b="1" dirty="0" smtClean="0">
              <a:solidFill>
                <a:srgbClr val="FCC40D"/>
              </a:solidFill>
              <a:cs typeface="Calibri"/>
            </a:endParaRPr>
          </a:p>
          <a:p>
            <a:pPr algn="ctr"/>
            <a:endParaRPr lang="es-ES_tradnl" sz="4400" b="1" dirty="0" smtClean="0">
              <a:solidFill>
                <a:srgbClr val="FCC40D"/>
              </a:solidFill>
              <a:cs typeface="Calibri"/>
            </a:endParaRPr>
          </a:p>
          <a:p>
            <a:pPr algn="ctr"/>
            <a:r>
              <a:rPr lang="es-ES_tradnl" sz="2800" b="1" dirty="0" smtClean="0">
                <a:solidFill>
                  <a:prstClr val="white"/>
                </a:solidFill>
                <a:cs typeface="Calibri"/>
              </a:rPr>
              <a:t>    Concepto </a:t>
            </a:r>
            <a:r>
              <a:rPr lang="es-ES_tradnl" sz="2800" b="1" dirty="0">
                <a:solidFill>
                  <a:prstClr val="white"/>
                </a:solidFill>
                <a:cs typeface="Calibri"/>
              </a:rPr>
              <a:t>multidimensional del dolor en cáncer</a:t>
            </a:r>
          </a:p>
          <a:p>
            <a:pPr lvl="2"/>
            <a:r>
              <a:rPr lang="es-ES_tradnl" sz="2800" b="1" dirty="0">
                <a:solidFill>
                  <a:prstClr val="white"/>
                </a:solidFill>
                <a:cs typeface="Calibri"/>
              </a:rPr>
              <a:t>    Evaluación del dolor</a:t>
            </a:r>
          </a:p>
          <a:p>
            <a:pPr lvl="2"/>
            <a:r>
              <a:rPr lang="es-ES_tradnl" sz="2800" b="1" dirty="0" smtClean="0">
                <a:solidFill>
                  <a:prstClr val="white"/>
                </a:solidFill>
                <a:cs typeface="Calibri"/>
              </a:rPr>
              <a:t>    Factores </a:t>
            </a:r>
            <a:r>
              <a:rPr lang="es-ES_tradnl" sz="2800" b="1" dirty="0">
                <a:solidFill>
                  <a:prstClr val="white"/>
                </a:solidFill>
                <a:cs typeface="Calibri"/>
              </a:rPr>
              <a:t>que pueden modificar la percepción del </a:t>
            </a:r>
            <a:r>
              <a:rPr lang="es-ES_tradnl" sz="2800" b="1" dirty="0" smtClean="0">
                <a:solidFill>
                  <a:prstClr val="white"/>
                </a:solidFill>
                <a:cs typeface="Calibri"/>
              </a:rPr>
              <a:t>  </a:t>
            </a:r>
          </a:p>
          <a:p>
            <a:pPr lvl="2"/>
            <a:r>
              <a:rPr lang="es-ES_tradnl" sz="2800" b="1" dirty="0">
                <a:solidFill>
                  <a:prstClr val="white"/>
                </a:solidFill>
                <a:cs typeface="Calibri"/>
              </a:rPr>
              <a:t> </a:t>
            </a:r>
            <a:r>
              <a:rPr lang="es-ES_tradnl" sz="2800" b="1" dirty="0" smtClean="0">
                <a:solidFill>
                  <a:prstClr val="white"/>
                </a:solidFill>
                <a:cs typeface="Calibri"/>
              </a:rPr>
              <a:t>   dolor</a:t>
            </a:r>
            <a:endParaRPr lang="es-ES_tradnl" sz="2800" b="1" dirty="0">
              <a:solidFill>
                <a:prstClr val="white"/>
              </a:solidFill>
              <a:cs typeface="Calibri"/>
            </a:endParaRPr>
          </a:p>
          <a:p>
            <a:pPr lvl="2"/>
            <a:r>
              <a:rPr lang="es-ES_tradnl" sz="2800" b="1" dirty="0">
                <a:solidFill>
                  <a:prstClr val="white"/>
                </a:solidFill>
                <a:cs typeface="Calibri"/>
              </a:rPr>
              <a:t>    Factores psicológicos del dolor</a:t>
            </a:r>
          </a:p>
          <a:p>
            <a:pPr lvl="2"/>
            <a:r>
              <a:rPr lang="es-ES_tradnl" sz="2800" b="1" dirty="0">
                <a:solidFill>
                  <a:prstClr val="white"/>
                </a:solidFill>
                <a:cs typeface="Calibri"/>
              </a:rPr>
              <a:t>    Intervención psicológica para el control del dolor </a:t>
            </a:r>
          </a:p>
          <a:p>
            <a:pPr lvl="2"/>
            <a:r>
              <a:rPr lang="es-ES_tradnl" sz="2800" b="1" dirty="0">
                <a:solidFill>
                  <a:prstClr val="white"/>
                </a:solidFill>
                <a:cs typeface="Calibri"/>
              </a:rPr>
              <a:t>    Dolor y suicidio</a:t>
            </a:r>
          </a:p>
          <a:p>
            <a:pPr algn="ctr"/>
            <a:r>
              <a:rPr lang="es-ES_tradnl" sz="4000" b="1" dirty="0" smtClean="0">
                <a:solidFill>
                  <a:srgbClr val="FCC40D"/>
                </a:solidFill>
                <a:latin typeface="Gotham"/>
                <a:cs typeface="Gotham"/>
              </a:rPr>
              <a:t> </a:t>
            </a:r>
            <a:endParaRPr lang="es-ES_tradnl" sz="4000" dirty="0">
              <a:solidFill>
                <a:srgbClr val="FCC40D"/>
              </a:solidFill>
              <a:latin typeface="Gotham"/>
              <a:cs typeface="Gotham"/>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098446430"/>
      </p:ext>
    </p:extLst>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 name="Marcador de contenido 2"/>
          <p:cNvSpPr txBox="1">
            <a:spLocks/>
          </p:cNvSpPr>
          <p:nvPr/>
        </p:nvSpPr>
        <p:spPr>
          <a:xfrm>
            <a:off x="500992" y="4180251"/>
            <a:ext cx="8229600" cy="363465"/>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endParaRPr lang="es-ES_tradnl" sz="1600" dirty="0">
              <a:solidFill>
                <a:prstClr val="white">
                  <a:lumMod val="50000"/>
                </a:prstClr>
              </a:solidFill>
              <a:latin typeface="Calibri"/>
              <a:cs typeface="Gotham Book"/>
            </a:endParaRPr>
          </a:p>
        </p:txBody>
      </p:sp>
      <p:sp>
        <p:nvSpPr>
          <p:cNvPr id="13" name="Título 1"/>
          <p:cNvSpPr txBox="1">
            <a:spLocks/>
          </p:cNvSpPr>
          <p:nvPr/>
        </p:nvSpPr>
        <p:spPr>
          <a:xfrm>
            <a:off x="0" y="34358"/>
            <a:ext cx="9144000" cy="1018299"/>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130000"/>
              </a:lnSpc>
            </a:pPr>
            <a:r>
              <a:rPr lang="es-ES_tradnl" sz="4000" b="1" dirty="0" smtClean="0">
                <a:solidFill>
                  <a:srgbClr val="FCC40D"/>
                </a:solidFill>
                <a:cs typeface="Calibri"/>
              </a:rPr>
              <a:t>ABORDAJE PSICOLÓGICO</a:t>
            </a:r>
            <a:endParaRPr lang="es-ES_tradnl" sz="4000" b="1" dirty="0">
              <a:solidFill>
                <a:srgbClr val="FCC40D"/>
              </a:solidFill>
              <a:cs typeface="Calibri"/>
            </a:endParaRPr>
          </a:p>
        </p:txBody>
      </p:sp>
      <p:sp>
        <p:nvSpPr>
          <p:cNvPr id="6" name="Marcador de contenido 2"/>
          <p:cNvSpPr>
            <a:spLocks noGrp="1"/>
          </p:cNvSpPr>
          <p:nvPr>
            <p:ph idx="1"/>
          </p:nvPr>
        </p:nvSpPr>
        <p:spPr>
          <a:xfrm>
            <a:off x="500992" y="2173278"/>
            <a:ext cx="8229600" cy="757627"/>
          </a:xfrm>
        </p:spPr>
        <p:txBody>
          <a:bodyPr/>
          <a:lstStyle/>
          <a:p>
            <a:pPr>
              <a:buBlip>
                <a:blip r:embed="rId3"/>
              </a:buBlip>
            </a:pPr>
            <a:r>
              <a:rPr lang="es-ES_tradnl" sz="1600" dirty="0">
                <a:solidFill>
                  <a:schemeClr val="bg1">
                    <a:lumMod val="50000"/>
                  </a:schemeClr>
                </a:solidFill>
                <a:cs typeface="Gotham Book"/>
              </a:rPr>
              <a:t>El dolor, </a:t>
            </a:r>
            <a:r>
              <a:rPr lang="es-ES_tradnl" sz="1600" b="1" dirty="0">
                <a:solidFill>
                  <a:srgbClr val="64075D"/>
                </a:solidFill>
                <a:cs typeface="Gotham Book"/>
              </a:rPr>
              <a:t>uno de los síntomas más prevalentes en cáncer</a:t>
            </a:r>
            <a:r>
              <a:rPr lang="es-ES_tradnl" sz="1600" dirty="0">
                <a:solidFill>
                  <a:schemeClr val="bg1">
                    <a:lumMod val="50000"/>
                  </a:schemeClr>
                </a:solidFill>
                <a:cs typeface="Gotham Book"/>
              </a:rPr>
              <a:t>, genera un importante malestar emocional al </a:t>
            </a:r>
            <a:r>
              <a:rPr lang="es-ES_tradnl" sz="1600" dirty="0" smtClean="0">
                <a:solidFill>
                  <a:schemeClr val="bg1">
                    <a:lumMod val="50000"/>
                  </a:schemeClr>
                </a:solidFill>
                <a:cs typeface="Gotham Book"/>
              </a:rPr>
              <a:t>paciente. </a:t>
            </a:r>
            <a:r>
              <a:rPr lang="es-ES_tradnl" sz="1600" dirty="0">
                <a:solidFill>
                  <a:schemeClr val="bg1">
                    <a:lumMod val="50000"/>
                  </a:schemeClr>
                </a:solidFill>
                <a:cs typeface="Gotham Book"/>
              </a:rPr>
              <a:t>Por ello, es vital tener en cuenta la relación existente entre la aparición de dolor y la presencia de sintomatología psicológica y psiquiátrica. </a:t>
            </a:r>
            <a:endParaRPr lang="es-ES_tradnl" sz="1600" dirty="0" smtClean="0">
              <a:solidFill>
                <a:schemeClr val="bg1">
                  <a:lumMod val="50000"/>
                </a:schemeClr>
              </a:solidFill>
              <a:cs typeface="Gotham Book"/>
            </a:endParaRPr>
          </a:p>
          <a:p>
            <a:pPr>
              <a:buBlip>
                <a:blip r:embed="rId3"/>
              </a:buBlip>
            </a:pPr>
            <a:r>
              <a:rPr lang="es-ES_tradnl" sz="1600" dirty="0" smtClean="0">
                <a:solidFill>
                  <a:schemeClr val="bg1">
                    <a:lumMod val="50000"/>
                  </a:schemeClr>
                </a:solidFill>
                <a:cs typeface="Gotham Book"/>
              </a:rPr>
              <a:t>Los </a:t>
            </a:r>
            <a:r>
              <a:rPr lang="es-ES_tradnl" sz="1600" dirty="0">
                <a:solidFill>
                  <a:schemeClr val="bg1">
                    <a:lumMod val="50000"/>
                  </a:schemeClr>
                </a:solidFill>
                <a:cs typeface="Gotham Book"/>
              </a:rPr>
              <a:t>psicólogos y psiquiatras, junto con el resto del equipo médico y sanitario que interviene en el manejo global del paciente oncológico, juegan un papel crítico para el abordaje multidisciplinar del dolor en particular, especialmente en la fase final de vida. </a:t>
            </a:r>
            <a:endParaRPr lang="es-ES_tradnl" sz="1600" dirty="0" smtClean="0">
              <a:solidFill>
                <a:schemeClr val="bg1">
                  <a:lumMod val="50000"/>
                </a:schemeClr>
              </a:solidFill>
              <a:cs typeface="Gotham Book"/>
            </a:endParaRPr>
          </a:p>
          <a:p>
            <a:pPr>
              <a:buBlip>
                <a:blip r:embed="rId3"/>
              </a:buBlip>
            </a:pPr>
            <a:r>
              <a:rPr lang="es-ES_tradnl" sz="1600" dirty="0">
                <a:solidFill>
                  <a:schemeClr val="bg1">
                    <a:lumMod val="50000"/>
                  </a:schemeClr>
                </a:solidFill>
                <a:cs typeface="Gotham Book"/>
              </a:rPr>
              <a:t>La percepción de dolor siempre es una </a:t>
            </a:r>
            <a:r>
              <a:rPr lang="es-ES_tradnl" sz="1600" b="1" dirty="0">
                <a:solidFill>
                  <a:srgbClr val="64075D"/>
                </a:solidFill>
                <a:cs typeface="Gotham Book"/>
              </a:rPr>
              <a:t>experiencia subjetiva </a:t>
            </a:r>
            <a:r>
              <a:rPr lang="es-ES_tradnl" sz="1600" dirty="0">
                <a:solidFill>
                  <a:schemeClr val="bg1">
                    <a:lumMod val="50000"/>
                  </a:schemeClr>
                </a:solidFill>
                <a:cs typeface="Gotham Book"/>
              </a:rPr>
              <a:t>pudiendo verse </a:t>
            </a:r>
            <a:r>
              <a:rPr lang="es-ES_tradnl" sz="1600" b="1" dirty="0">
                <a:solidFill>
                  <a:srgbClr val="64075D"/>
                </a:solidFill>
                <a:cs typeface="Gotham Book"/>
              </a:rPr>
              <a:t>modificada por </a:t>
            </a:r>
            <a:r>
              <a:rPr lang="es-ES_tradnl" sz="1600" dirty="0">
                <a:solidFill>
                  <a:schemeClr val="bg1">
                    <a:lumMod val="50000"/>
                  </a:schemeClr>
                </a:solidFill>
                <a:cs typeface="Gotham Book"/>
              </a:rPr>
              <a:t>varias causas, entre las que figuran: </a:t>
            </a:r>
          </a:p>
          <a:p>
            <a:pPr lvl="1">
              <a:buClr>
                <a:srgbClr val="64075D"/>
              </a:buClr>
              <a:buFont typeface="Arial"/>
              <a:buChar char="•"/>
            </a:pPr>
            <a:r>
              <a:rPr lang="es-ES_tradnl" sz="1600" dirty="0" smtClean="0">
                <a:solidFill>
                  <a:schemeClr val="bg1">
                    <a:lumMod val="50000"/>
                  </a:schemeClr>
                </a:solidFill>
                <a:cs typeface="Gotham Book"/>
              </a:rPr>
              <a:t>Experiencia </a:t>
            </a:r>
            <a:r>
              <a:rPr lang="es-ES_tradnl" sz="1600" dirty="0">
                <a:solidFill>
                  <a:schemeClr val="bg1">
                    <a:lumMod val="50000"/>
                  </a:schemeClr>
                </a:solidFill>
                <a:cs typeface="Gotham Book"/>
              </a:rPr>
              <a:t>propia del dolor. </a:t>
            </a:r>
          </a:p>
          <a:p>
            <a:pPr lvl="1">
              <a:buClr>
                <a:srgbClr val="64075D"/>
              </a:buClr>
              <a:buFont typeface="Arial"/>
              <a:buChar char="•"/>
            </a:pPr>
            <a:r>
              <a:rPr lang="es-ES_tradnl" sz="1600" dirty="0" smtClean="0">
                <a:solidFill>
                  <a:schemeClr val="bg1">
                    <a:lumMod val="50000"/>
                  </a:schemeClr>
                </a:solidFill>
                <a:cs typeface="Gotham Book"/>
              </a:rPr>
              <a:t>Otros </a:t>
            </a:r>
            <a:r>
              <a:rPr lang="es-ES_tradnl" sz="1600" dirty="0">
                <a:solidFill>
                  <a:schemeClr val="bg1">
                    <a:lumMod val="50000"/>
                  </a:schemeClr>
                </a:solidFill>
                <a:cs typeface="Gotham Book"/>
              </a:rPr>
              <a:t>síntomas físicos.</a:t>
            </a:r>
          </a:p>
          <a:p>
            <a:pPr lvl="1">
              <a:buClr>
                <a:srgbClr val="64075D"/>
              </a:buClr>
              <a:buFont typeface="Arial"/>
              <a:buChar char="•"/>
            </a:pPr>
            <a:r>
              <a:rPr lang="es-ES_tradnl" sz="1600" dirty="0" smtClean="0">
                <a:solidFill>
                  <a:schemeClr val="bg1">
                    <a:lumMod val="50000"/>
                  </a:schemeClr>
                </a:solidFill>
                <a:cs typeface="Gotham Book"/>
              </a:rPr>
              <a:t>Problemas </a:t>
            </a:r>
            <a:r>
              <a:rPr lang="es-ES_tradnl" sz="1600" dirty="0">
                <a:solidFill>
                  <a:schemeClr val="bg1">
                    <a:lumMod val="50000"/>
                  </a:schemeClr>
                </a:solidFill>
                <a:cs typeface="Gotham Book"/>
              </a:rPr>
              <a:t>psicológicos. </a:t>
            </a:r>
          </a:p>
          <a:p>
            <a:pPr lvl="1">
              <a:buClr>
                <a:srgbClr val="64075D"/>
              </a:buClr>
              <a:buFont typeface="Arial"/>
              <a:buChar char="•"/>
            </a:pPr>
            <a:r>
              <a:rPr lang="es-ES_tradnl" sz="1600" dirty="0" smtClean="0">
                <a:solidFill>
                  <a:schemeClr val="bg1">
                    <a:lumMod val="50000"/>
                  </a:schemeClr>
                </a:solidFill>
                <a:cs typeface="Gotham Book"/>
              </a:rPr>
              <a:t>Dificultades </a:t>
            </a:r>
            <a:r>
              <a:rPr lang="es-ES_tradnl" sz="1600" dirty="0">
                <a:solidFill>
                  <a:schemeClr val="bg1">
                    <a:lumMod val="50000"/>
                  </a:schemeClr>
                </a:solidFill>
                <a:cs typeface="Gotham Book"/>
              </a:rPr>
              <a:t>sociales.</a:t>
            </a:r>
          </a:p>
          <a:p>
            <a:pPr lvl="1">
              <a:buClr>
                <a:srgbClr val="64075D"/>
              </a:buClr>
              <a:buFont typeface="Arial"/>
              <a:buChar char="•"/>
            </a:pPr>
            <a:r>
              <a:rPr lang="es-ES_tradnl" sz="1600" dirty="0" smtClean="0">
                <a:solidFill>
                  <a:schemeClr val="bg1">
                    <a:lumMod val="50000"/>
                  </a:schemeClr>
                </a:solidFill>
                <a:cs typeface="Gotham Book"/>
              </a:rPr>
              <a:t>Factores </a:t>
            </a:r>
            <a:r>
              <a:rPr lang="es-ES_tradnl" sz="1600" dirty="0">
                <a:solidFill>
                  <a:schemeClr val="bg1">
                    <a:lumMod val="50000"/>
                  </a:schemeClr>
                </a:solidFill>
                <a:cs typeface="Gotham Book"/>
              </a:rPr>
              <a:t>culturales. </a:t>
            </a:r>
          </a:p>
          <a:p>
            <a:pPr lvl="1">
              <a:buClr>
                <a:srgbClr val="64075D"/>
              </a:buClr>
              <a:buFont typeface="Arial"/>
              <a:buChar char="•"/>
            </a:pPr>
            <a:r>
              <a:rPr lang="es-ES_tradnl" sz="1600" dirty="0" smtClean="0">
                <a:solidFill>
                  <a:schemeClr val="bg1">
                    <a:lumMod val="50000"/>
                  </a:schemeClr>
                </a:solidFill>
                <a:cs typeface="Gotham Book"/>
              </a:rPr>
              <a:t>Preocupaciones </a:t>
            </a:r>
            <a:r>
              <a:rPr lang="es-ES_tradnl" sz="1600" dirty="0">
                <a:solidFill>
                  <a:schemeClr val="bg1">
                    <a:lumMod val="50000"/>
                  </a:schemeClr>
                </a:solidFill>
                <a:cs typeface="Gotham Book"/>
              </a:rPr>
              <a:t>existenciales o espirituales. </a:t>
            </a:r>
            <a:endParaRPr lang="es-ES_tradnl" sz="1600" dirty="0" smtClean="0">
              <a:solidFill>
                <a:schemeClr val="bg1">
                  <a:lumMod val="50000"/>
                </a:schemeClr>
              </a:solidFill>
              <a:cs typeface="Gotham Book"/>
            </a:endParaRPr>
          </a:p>
        </p:txBody>
      </p:sp>
      <p:sp>
        <p:nvSpPr>
          <p:cNvPr id="7" name="Rectángulo 6"/>
          <p:cNvSpPr/>
          <p:nvPr/>
        </p:nvSpPr>
        <p:spPr>
          <a:xfrm>
            <a:off x="457200" y="1274247"/>
            <a:ext cx="7497333" cy="954107"/>
          </a:xfrm>
          <a:prstGeom prst="rect">
            <a:avLst/>
          </a:prstGeom>
        </p:spPr>
        <p:txBody>
          <a:bodyPr wrap="square">
            <a:spAutoFit/>
          </a:bodyPr>
          <a:lstStyle/>
          <a:p>
            <a:r>
              <a:rPr lang="es-ES_tradnl" sz="2800" b="1" dirty="0">
                <a:solidFill>
                  <a:srgbClr val="FCC40D"/>
                </a:solidFill>
              </a:rPr>
              <a:t>CONCEPTO MULTIDIMENSIONAL DEL DOLOR EN CÁNCER</a:t>
            </a:r>
            <a:endParaRPr lang="es-ES_tradnl" sz="2800" b="1" dirty="0">
              <a:solidFill>
                <a:srgbClr val="FCC40D"/>
              </a:solidFill>
              <a:latin typeface="Calibri"/>
              <a:cs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53392104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 name="Rectángulo redondeado 9"/>
          <p:cNvSpPr/>
          <p:nvPr/>
        </p:nvSpPr>
        <p:spPr>
          <a:xfrm>
            <a:off x="2093401" y="2609828"/>
            <a:ext cx="4903304" cy="3242332"/>
          </a:xfrm>
          <a:prstGeom prst="roundRect">
            <a:avLst>
              <a:gd name="adj" fmla="val 6697"/>
            </a:avLst>
          </a:prstGeom>
          <a:solidFill>
            <a:srgbClr val="F0E7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9" name="Marcador de contenido 2"/>
          <p:cNvSpPr txBox="1">
            <a:spLocks/>
          </p:cNvSpPr>
          <p:nvPr/>
        </p:nvSpPr>
        <p:spPr>
          <a:xfrm>
            <a:off x="500992" y="4180251"/>
            <a:ext cx="8229600" cy="363465"/>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endParaRPr lang="es-ES_tradnl" sz="1600" dirty="0">
              <a:solidFill>
                <a:prstClr val="white">
                  <a:lumMod val="50000"/>
                </a:prstClr>
              </a:solidFill>
              <a:latin typeface="Calibri"/>
              <a:cs typeface="Gotham Book"/>
            </a:endParaRPr>
          </a:p>
        </p:txBody>
      </p:sp>
      <p:sp>
        <p:nvSpPr>
          <p:cNvPr id="13" name="Título 1"/>
          <p:cNvSpPr txBox="1">
            <a:spLocks/>
          </p:cNvSpPr>
          <p:nvPr/>
        </p:nvSpPr>
        <p:spPr>
          <a:xfrm>
            <a:off x="0" y="34358"/>
            <a:ext cx="9144000" cy="1018299"/>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130000"/>
              </a:lnSpc>
            </a:pPr>
            <a:r>
              <a:rPr lang="es-ES_tradnl" sz="4000" b="1" dirty="0" smtClean="0">
                <a:solidFill>
                  <a:srgbClr val="FCC40D"/>
                </a:solidFill>
                <a:cs typeface="Calibri"/>
              </a:rPr>
              <a:t>ABORDAJE PSICOLÓGICO</a:t>
            </a:r>
            <a:endParaRPr lang="es-ES_tradnl" sz="4000" b="1" dirty="0">
              <a:solidFill>
                <a:srgbClr val="FCC40D"/>
              </a:solidFill>
              <a:cs typeface="Calibri"/>
            </a:endParaRPr>
          </a:p>
        </p:txBody>
      </p:sp>
      <p:sp>
        <p:nvSpPr>
          <p:cNvPr id="6" name="Marcador de contenido 2"/>
          <p:cNvSpPr>
            <a:spLocks noGrp="1"/>
          </p:cNvSpPr>
          <p:nvPr>
            <p:ph idx="1"/>
          </p:nvPr>
        </p:nvSpPr>
        <p:spPr>
          <a:xfrm>
            <a:off x="457200" y="1369127"/>
            <a:ext cx="8229600" cy="757627"/>
          </a:xfrm>
        </p:spPr>
        <p:txBody>
          <a:bodyPr/>
          <a:lstStyle/>
          <a:p>
            <a:pPr>
              <a:buBlip>
                <a:blip r:embed="rId3"/>
              </a:buBlip>
            </a:pPr>
            <a:r>
              <a:rPr lang="es-ES_tradnl" sz="1600" dirty="0">
                <a:solidFill>
                  <a:schemeClr val="bg1">
                    <a:lumMod val="50000"/>
                  </a:schemeClr>
                </a:solidFill>
                <a:cs typeface="Gotham Book"/>
              </a:rPr>
              <a:t>El </a:t>
            </a:r>
            <a:r>
              <a:rPr lang="es-ES_tradnl" sz="1600" b="1" dirty="0">
                <a:solidFill>
                  <a:srgbClr val="64075D"/>
                </a:solidFill>
                <a:cs typeface="Gotham Book"/>
              </a:rPr>
              <a:t>concepto multidimensional </a:t>
            </a:r>
            <a:r>
              <a:rPr lang="es-ES_tradnl" sz="1600" dirty="0">
                <a:solidFill>
                  <a:schemeClr val="bg1">
                    <a:lumMod val="50000"/>
                  </a:schemeClr>
                </a:solidFill>
                <a:cs typeface="Gotham Book"/>
              </a:rPr>
              <a:t>del dolor en cáncer, en el que confluyen aspectos cognitivos, emocionales, </a:t>
            </a:r>
            <a:r>
              <a:rPr lang="es-ES_tradnl" sz="1600" dirty="0" err="1">
                <a:solidFill>
                  <a:schemeClr val="bg1">
                    <a:lumMod val="50000"/>
                  </a:schemeClr>
                </a:solidFill>
                <a:cs typeface="Gotham Book"/>
              </a:rPr>
              <a:t>socioambientales</a:t>
            </a:r>
            <a:r>
              <a:rPr lang="es-ES_tradnl" sz="1600" dirty="0">
                <a:solidFill>
                  <a:schemeClr val="bg1">
                    <a:lumMod val="50000"/>
                  </a:schemeClr>
                </a:solidFill>
                <a:cs typeface="Gotham Book"/>
              </a:rPr>
              <a:t> y </a:t>
            </a:r>
            <a:r>
              <a:rPr lang="es-ES_tradnl" sz="1600" dirty="0" err="1">
                <a:solidFill>
                  <a:schemeClr val="bg1">
                    <a:lumMod val="50000"/>
                  </a:schemeClr>
                </a:solidFill>
                <a:cs typeface="Gotham Book"/>
              </a:rPr>
              <a:t>nociceptivos</a:t>
            </a:r>
            <a:r>
              <a:rPr lang="es-ES_tradnl" sz="1600" dirty="0">
                <a:solidFill>
                  <a:schemeClr val="bg1">
                    <a:lumMod val="50000"/>
                  </a:schemeClr>
                </a:solidFill>
                <a:cs typeface="Gotham Book"/>
              </a:rPr>
              <a:t>, hace necesario un abordaje integral o multimodal, a través de tratamientos farmacológicos y </a:t>
            </a:r>
            <a:r>
              <a:rPr lang="es-ES_tradnl" sz="1600" dirty="0" smtClean="0">
                <a:solidFill>
                  <a:schemeClr val="bg1">
                    <a:lumMod val="50000"/>
                  </a:schemeClr>
                </a:solidFill>
                <a:cs typeface="Gotham Book"/>
              </a:rPr>
              <a:t>psicológicos. </a:t>
            </a:r>
          </a:p>
        </p:txBody>
      </p:sp>
      <p:pic>
        <p:nvPicPr>
          <p:cNvPr id="2" name="Imagen 1" descr="Captura de pantalla 2017-09-19 a las 10.49.59.png"/>
          <p:cNvPicPr>
            <a:picLocks noChangeAspect="1"/>
          </p:cNvPicPr>
          <p:nvPr/>
        </p:nvPicPr>
        <p:blipFill rotWithShape="1">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l="1694" t="16417" r="4936" b="5056"/>
          <a:stretch/>
        </p:blipFill>
        <p:spPr>
          <a:xfrm>
            <a:off x="2336800" y="2976880"/>
            <a:ext cx="4480560" cy="2682240"/>
          </a:xfrm>
          <a:prstGeom prst="rect">
            <a:avLst/>
          </a:prstGeom>
        </p:spPr>
      </p:pic>
      <p:sp>
        <p:nvSpPr>
          <p:cNvPr id="8" name="CuadroTexto 7"/>
          <p:cNvSpPr txBox="1"/>
          <p:nvPr/>
        </p:nvSpPr>
        <p:spPr>
          <a:xfrm>
            <a:off x="2336800" y="2711428"/>
            <a:ext cx="4438392" cy="276999"/>
          </a:xfrm>
          <a:prstGeom prst="rect">
            <a:avLst/>
          </a:prstGeom>
          <a:solidFill>
            <a:srgbClr val="F0E7F2"/>
          </a:solidFill>
        </p:spPr>
        <p:txBody>
          <a:bodyPr wrap="square" rtlCol="0">
            <a:spAutoFit/>
          </a:bodyPr>
          <a:lstStyle/>
          <a:p>
            <a:r>
              <a:rPr lang="es-ES_tradnl" sz="1200" dirty="0">
                <a:solidFill>
                  <a:schemeClr val="bg1">
                    <a:lumMod val="50000"/>
                  </a:schemeClr>
                </a:solidFill>
                <a:cs typeface="Gotham Book"/>
              </a:rPr>
              <a:t>El dolor como concepto multidimensional y </a:t>
            </a:r>
            <a:r>
              <a:rPr lang="es-ES_tradnl" sz="1200" dirty="0" smtClean="0">
                <a:solidFill>
                  <a:schemeClr val="bg1">
                    <a:lumMod val="50000"/>
                  </a:schemeClr>
                </a:solidFill>
                <a:cs typeface="Gotham Book"/>
              </a:rPr>
              <a:t>manejo interdisciplinar</a:t>
            </a:r>
            <a:r>
              <a:rPr lang="es-ES_tradnl" sz="1200" dirty="0">
                <a:solidFill>
                  <a:schemeClr val="bg1">
                    <a:lumMod val="50000"/>
                  </a:schemeClr>
                </a:solidFill>
                <a:cs typeface="Gotham Book"/>
              </a:rPr>
              <a:t>. </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28692763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 name="Marcador de contenido 2"/>
          <p:cNvSpPr txBox="1">
            <a:spLocks/>
          </p:cNvSpPr>
          <p:nvPr/>
        </p:nvSpPr>
        <p:spPr>
          <a:xfrm>
            <a:off x="500992" y="4180251"/>
            <a:ext cx="8229600" cy="363465"/>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endParaRPr lang="es-ES_tradnl" sz="1600" dirty="0">
              <a:solidFill>
                <a:prstClr val="white">
                  <a:lumMod val="50000"/>
                </a:prstClr>
              </a:solidFill>
              <a:latin typeface="Calibri"/>
              <a:cs typeface="Gotham Book"/>
            </a:endParaRPr>
          </a:p>
        </p:txBody>
      </p:sp>
      <p:sp>
        <p:nvSpPr>
          <p:cNvPr id="13" name="Título 1"/>
          <p:cNvSpPr txBox="1">
            <a:spLocks/>
          </p:cNvSpPr>
          <p:nvPr/>
        </p:nvSpPr>
        <p:spPr>
          <a:xfrm>
            <a:off x="0" y="34358"/>
            <a:ext cx="9144000" cy="1018299"/>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130000"/>
              </a:lnSpc>
            </a:pPr>
            <a:r>
              <a:rPr lang="es-ES_tradnl" sz="4000" b="1" dirty="0" smtClean="0">
                <a:solidFill>
                  <a:srgbClr val="FCC40D"/>
                </a:solidFill>
                <a:cs typeface="Calibri"/>
              </a:rPr>
              <a:t>ABORDAJE PSICOLÓGICO</a:t>
            </a:r>
            <a:endParaRPr lang="es-ES_tradnl" sz="4000" b="1" dirty="0">
              <a:solidFill>
                <a:srgbClr val="FCC40D"/>
              </a:solidFill>
              <a:cs typeface="Calibri"/>
            </a:endParaRPr>
          </a:p>
        </p:txBody>
      </p:sp>
      <p:sp>
        <p:nvSpPr>
          <p:cNvPr id="6" name="Marcador de contenido 2"/>
          <p:cNvSpPr>
            <a:spLocks noGrp="1"/>
          </p:cNvSpPr>
          <p:nvPr>
            <p:ph idx="1"/>
          </p:nvPr>
        </p:nvSpPr>
        <p:spPr>
          <a:xfrm>
            <a:off x="500992" y="1816825"/>
            <a:ext cx="8229600" cy="757627"/>
          </a:xfrm>
        </p:spPr>
        <p:txBody>
          <a:bodyPr/>
          <a:lstStyle/>
          <a:p>
            <a:pPr>
              <a:buBlip>
                <a:blip r:embed="rId3"/>
              </a:buBlip>
            </a:pPr>
            <a:r>
              <a:rPr lang="es-ES_tradnl" sz="1600" dirty="0">
                <a:solidFill>
                  <a:schemeClr val="bg1">
                    <a:lumMod val="50000"/>
                  </a:schemeClr>
                </a:solidFill>
                <a:cs typeface="Gotham Book"/>
              </a:rPr>
              <a:t>Hay cuatro aspectos esenciales en la evaluación del dolor que requieren de una </a:t>
            </a:r>
            <a:r>
              <a:rPr lang="es-ES_tradnl" sz="1600" b="1" dirty="0">
                <a:solidFill>
                  <a:srgbClr val="64075D"/>
                </a:solidFill>
                <a:cs typeface="Gotham Book"/>
              </a:rPr>
              <a:t>evaluación continua</a:t>
            </a:r>
            <a:r>
              <a:rPr lang="es-ES_tradnl" sz="1600" dirty="0">
                <a:solidFill>
                  <a:schemeClr val="bg1">
                    <a:lumMod val="50000"/>
                  </a:schemeClr>
                </a:solidFill>
                <a:cs typeface="Gotham Book"/>
              </a:rPr>
              <a:t> a lo largo del </a:t>
            </a:r>
            <a:r>
              <a:rPr lang="es-ES_tradnl" sz="1600" dirty="0" smtClean="0">
                <a:solidFill>
                  <a:schemeClr val="bg1">
                    <a:lumMod val="50000"/>
                  </a:schemeClr>
                </a:solidFill>
                <a:cs typeface="Gotham Book"/>
              </a:rPr>
              <a:t>tratamiento: </a:t>
            </a:r>
            <a:endParaRPr lang="es-ES_tradnl" sz="1600" dirty="0">
              <a:solidFill>
                <a:schemeClr val="bg1">
                  <a:lumMod val="50000"/>
                </a:schemeClr>
              </a:solidFill>
              <a:cs typeface="Gotham Book"/>
            </a:endParaRPr>
          </a:p>
          <a:p>
            <a:pPr lvl="1">
              <a:buClr>
                <a:srgbClr val="64075D"/>
              </a:buClr>
              <a:buFont typeface="Arial"/>
              <a:buChar char="•"/>
            </a:pPr>
            <a:r>
              <a:rPr lang="es-ES_tradnl" sz="1600" dirty="0" smtClean="0">
                <a:solidFill>
                  <a:schemeClr val="bg1">
                    <a:lumMod val="50000"/>
                  </a:schemeClr>
                </a:solidFill>
                <a:cs typeface="Gotham Book"/>
              </a:rPr>
              <a:t>Intensidad </a:t>
            </a:r>
            <a:r>
              <a:rPr lang="es-ES_tradnl" sz="1600" dirty="0">
                <a:solidFill>
                  <a:schemeClr val="bg1">
                    <a:lumMod val="50000"/>
                  </a:schemeClr>
                </a:solidFill>
                <a:cs typeface="Gotham Book"/>
              </a:rPr>
              <a:t>del dolor. </a:t>
            </a:r>
          </a:p>
          <a:p>
            <a:pPr lvl="1">
              <a:buClr>
                <a:srgbClr val="64075D"/>
              </a:buClr>
              <a:buFont typeface="Arial"/>
              <a:buChar char="•"/>
            </a:pPr>
            <a:r>
              <a:rPr lang="es-ES_tradnl" sz="1600" dirty="0" smtClean="0">
                <a:solidFill>
                  <a:schemeClr val="bg1">
                    <a:lumMod val="50000"/>
                  </a:schemeClr>
                </a:solidFill>
                <a:cs typeface="Gotham Book"/>
              </a:rPr>
              <a:t>Mejoría </a:t>
            </a:r>
            <a:r>
              <a:rPr lang="es-ES_tradnl" sz="1600" dirty="0">
                <a:solidFill>
                  <a:schemeClr val="bg1">
                    <a:lumMod val="50000"/>
                  </a:schemeClr>
                </a:solidFill>
                <a:cs typeface="Gotham Book"/>
              </a:rPr>
              <a:t>del dolor. </a:t>
            </a:r>
          </a:p>
          <a:p>
            <a:pPr lvl="1">
              <a:buClr>
                <a:srgbClr val="64075D"/>
              </a:buClr>
              <a:buFont typeface="Arial"/>
              <a:buChar char="•"/>
            </a:pPr>
            <a:r>
              <a:rPr lang="es-ES_tradnl" sz="1600" dirty="0" smtClean="0">
                <a:solidFill>
                  <a:schemeClr val="bg1">
                    <a:lumMod val="50000"/>
                  </a:schemeClr>
                </a:solidFill>
                <a:cs typeface="Gotham Book"/>
              </a:rPr>
              <a:t>Interferencias </a:t>
            </a:r>
            <a:r>
              <a:rPr lang="es-ES_tradnl" sz="1600" dirty="0">
                <a:solidFill>
                  <a:schemeClr val="bg1">
                    <a:lumMod val="50000"/>
                  </a:schemeClr>
                </a:solidFill>
                <a:cs typeface="Gotham Book"/>
              </a:rPr>
              <a:t>con el dolor (como el estado de ánimo). </a:t>
            </a:r>
          </a:p>
          <a:p>
            <a:pPr lvl="1">
              <a:buClr>
                <a:srgbClr val="64075D"/>
              </a:buClr>
              <a:buFont typeface="Arial"/>
              <a:buChar char="•"/>
            </a:pPr>
            <a:r>
              <a:rPr lang="es-ES_tradnl" sz="1600" dirty="0" smtClean="0">
                <a:solidFill>
                  <a:schemeClr val="bg1">
                    <a:lumMod val="50000"/>
                  </a:schemeClr>
                </a:solidFill>
                <a:cs typeface="Gotham Book"/>
              </a:rPr>
              <a:t>Monitorización </a:t>
            </a:r>
            <a:r>
              <a:rPr lang="es-ES_tradnl" sz="1600" dirty="0">
                <a:solidFill>
                  <a:schemeClr val="bg1">
                    <a:lumMod val="50000"/>
                  </a:schemeClr>
                </a:solidFill>
                <a:cs typeface="Gotham Book"/>
              </a:rPr>
              <a:t>de los efectos de la intervención (por ejemplo: efectos secundarios del tratamiento analgésico, abuso). </a:t>
            </a:r>
            <a:endParaRPr lang="es-ES_tradnl" sz="1600" dirty="0" smtClean="0">
              <a:solidFill>
                <a:schemeClr val="bg1">
                  <a:lumMod val="50000"/>
                </a:schemeClr>
              </a:solidFill>
              <a:cs typeface="Gotham Book"/>
            </a:endParaRPr>
          </a:p>
        </p:txBody>
      </p:sp>
      <p:sp>
        <p:nvSpPr>
          <p:cNvPr id="7" name="Rectángulo 6"/>
          <p:cNvSpPr/>
          <p:nvPr/>
        </p:nvSpPr>
        <p:spPr>
          <a:xfrm>
            <a:off x="457200" y="1274247"/>
            <a:ext cx="7497333" cy="523220"/>
          </a:xfrm>
          <a:prstGeom prst="rect">
            <a:avLst/>
          </a:prstGeom>
        </p:spPr>
        <p:txBody>
          <a:bodyPr wrap="square">
            <a:spAutoFit/>
          </a:bodyPr>
          <a:lstStyle/>
          <a:p>
            <a:r>
              <a:rPr lang="es-ES_tradnl" sz="2800" b="1" dirty="0">
                <a:solidFill>
                  <a:srgbClr val="FCC40D"/>
                </a:solidFill>
              </a:rPr>
              <a:t>EVALUACIÓN DEL DOLOR </a:t>
            </a:r>
            <a:endParaRPr lang="es-ES_tradnl" sz="2800" b="1" dirty="0">
              <a:solidFill>
                <a:srgbClr val="FCC40D"/>
              </a:solidFill>
              <a:latin typeface="Calibri"/>
              <a:cs typeface="Calibri"/>
            </a:endParaRPr>
          </a:p>
        </p:txBody>
      </p:sp>
      <p:pic>
        <p:nvPicPr>
          <p:cNvPr id="8" name="Imagen 7" descr="Franja degradado GADO.jpeg"/>
          <p:cNvPicPr>
            <a:picLocks noChangeAspect="1"/>
          </p:cNvPicPr>
          <p:nvPr/>
        </p:nvPicPr>
        <p:blipFill>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961901" y="4137633"/>
            <a:ext cx="7105139" cy="1237007"/>
          </a:xfrm>
          <a:prstGeom prst="rect">
            <a:avLst/>
          </a:prstGeom>
        </p:spPr>
      </p:pic>
      <p:sp>
        <p:nvSpPr>
          <p:cNvPr id="10" name="Rectángulo 9"/>
          <p:cNvSpPr/>
          <p:nvPr/>
        </p:nvSpPr>
        <p:spPr>
          <a:xfrm>
            <a:off x="1012701" y="4229073"/>
            <a:ext cx="6863937" cy="1015663"/>
          </a:xfrm>
          <a:prstGeom prst="rect">
            <a:avLst/>
          </a:prstGeom>
        </p:spPr>
        <p:txBody>
          <a:bodyPr wrap="square">
            <a:spAutoFit/>
          </a:bodyPr>
          <a:lstStyle/>
          <a:p>
            <a:pPr algn="ctr"/>
            <a:r>
              <a:rPr lang="es-ES_tradnl" sz="2000" b="1" dirty="0">
                <a:solidFill>
                  <a:schemeClr val="bg1"/>
                </a:solidFill>
              </a:rPr>
              <a:t>“Los problemas en reconocer y tratar el malestar psicológico en pacientes con cáncer y con dolor es una causa frecuente en el mal control del dolor” </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604429043"/>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 name="Marcador de contenido 2"/>
          <p:cNvSpPr txBox="1">
            <a:spLocks/>
          </p:cNvSpPr>
          <p:nvPr/>
        </p:nvSpPr>
        <p:spPr>
          <a:xfrm>
            <a:off x="500992" y="4180251"/>
            <a:ext cx="8229600" cy="363465"/>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endParaRPr lang="es-ES_tradnl" sz="1600" dirty="0">
              <a:solidFill>
                <a:prstClr val="white">
                  <a:lumMod val="50000"/>
                </a:prstClr>
              </a:solidFill>
              <a:latin typeface="Calibri"/>
              <a:cs typeface="Gotham Book"/>
            </a:endParaRPr>
          </a:p>
        </p:txBody>
      </p:sp>
      <p:sp>
        <p:nvSpPr>
          <p:cNvPr id="13" name="Título 1"/>
          <p:cNvSpPr txBox="1">
            <a:spLocks/>
          </p:cNvSpPr>
          <p:nvPr/>
        </p:nvSpPr>
        <p:spPr>
          <a:xfrm>
            <a:off x="0" y="34358"/>
            <a:ext cx="9144000" cy="1018299"/>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130000"/>
              </a:lnSpc>
            </a:pPr>
            <a:r>
              <a:rPr lang="es-ES_tradnl" sz="4000" b="1" dirty="0" smtClean="0">
                <a:solidFill>
                  <a:srgbClr val="FCC40D"/>
                </a:solidFill>
                <a:cs typeface="Calibri"/>
              </a:rPr>
              <a:t>ABORDAJE PSICOLÓGICO</a:t>
            </a:r>
            <a:endParaRPr lang="es-ES_tradnl" sz="4000" b="1" dirty="0">
              <a:solidFill>
                <a:srgbClr val="FCC40D"/>
              </a:solidFill>
              <a:cs typeface="Calibri"/>
            </a:endParaRPr>
          </a:p>
        </p:txBody>
      </p:sp>
      <p:sp>
        <p:nvSpPr>
          <p:cNvPr id="6" name="Marcador de contenido 2"/>
          <p:cNvSpPr>
            <a:spLocks noGrp="1"/>
          </p:cNvSpPr>
          <p:nvPr>
            <p:ph idx="1"/>
          </p:nvPr>
        </p:nvSpPr>
        <p:spPr>
          <a:xfrm>
            <a:off x="497840" y="2600350"/>
            <a:ext cx="8229600" cy="757627"/>
          </a:xfrm>
        </p:spPr>
        <p:txBody>
          <a:bodyPr/>
          <a:lstStyle/>
          <a:p>
            <a:pPr>
              <a:buBlip>
                <a:blip r:embed="rId3"/>
              </a:buBlip>
            </a:pPr>
            <a:r>
              <a:rPr lang="es-ES_tradnl" sz="1600" dirty="0">
                <a:solidFill>
                  <a:schemeClr val="bg1">
                    <a:lumMod val="50000"/>
                  </a:schemeClr>
                </a:solidFill>
                <a:cs typeface="Gotham Book"/>
              </a:rPr>
              <a:t>El cansancio o astenia y el insomnio secundarios al dolor dificultan el control del dolor. Otros síntomas como náuseas y vómitos, disnea, diarreas, incontinencia o hemorragias pueden agravar la percepción del dolor y el malestar emocional del paciente.</a:t>
            </a:r>
            <a:endParaRPr lang="es-ES_tradnl" sz="1600" dirty="0" smtClean="0">
              <a:solidFill>
                <a:schemeClr val="bg1">
                  <a:lumMod val="50000"/>
                </a:schemeClr>
              </a:solidFill>
              <a:cs typeface="Gotham Book"/>
            </a:endParaRPr>
          </a:p>
        </p:txBody>
      </p:sp>
      <p:sp>
        <p:nvSpPr>
          <p:cNvPr id="7" name="Rectángulo 6"/>
          <p:cNvSpPr/>
          <p:nvPr/>
        </p:nvSpPr>
        <p:spPr>
          <a:xfrm>
            <a:off x="457200" y="1274247"/>
            <a:ext cx="8168640" cy="954107"/>
          </a:xfrm>
          <a:prstGeom prst="rect">
            <a:avLst/>
          </a:prstGeom>
        </p:spPr>
        <p:txBody>
          <a:bodyPr wrap="square">
            <a:spAutoFit/>
          </a:bodyPr>
          <a:lstStyle/>
          <a:p>
            <a:r>
              <a:rPr lang="es-ES_tradnl" sz="2800" b="1" dirty="0">
                <a:solidFill>
                  <a:srgbClr val="FCC40D"/>
                </a:solidFill>
              </a:rPr>
              <a:t>FACTORES QUE PUEDEN MODIFICAR LA PERCEPCIÓN DEL DOLOR </a:t>
            </a:r>
            <a:endParaRPr lang="es-ES_tradnl" sz="2800" b="1" dirty="0">
              <a:solidFill>
                <a:srgbClr val="FCC40D"/>
              </a:solidFill>
              <a:latin typeface="Calibri"/>
              <a:cs typeface="Calibri"/>
            </a:endParaRPr>
          </a:p>
        </p:txBody>
      </p:sp>
      <p:sp>
        <p:nvSpPr>
          <p:cNvPr id="11" name="CuadroTexto 10"/>
          <p:cNvSpPr txBox="1"/>
          <p:nvPr/>
        </p:nvSpPr>
        <p:spPr>
          <a:xfrm>
            <a:off x="500992" y="2257824"/>
            <a:ext cx="3895106" cy="369332"/>
          </a:xfrm>
          <a:prstGeom prst="rect">
            <a:avLst/>
          </a:prstGeom>
          <a:noFill/>
        </p:spPr>
        <p:txBody>
          <a:bodyPr wrap="square" rtlCol="0">
            <a:spAutoFit/>
          </a:bodyPr>
          <a:lstStyle/>
          <a:p>
            <a:r>
              <a:rPr lang="es-ES_tradnl" b="1" dirty="0">
                <a:solidFill>
                  <a:srgbClr val="64075D"/>
                </a:solidFill>
                <a:cs typeface="Gotham Book"/>
              </a:rPr>
              <a:t>Síntomas físicos </a:t>
            </a:r>
          </a:p>
        </p:txBody>
      </p:sp>
      <p:sp>
        <p:nvSpPr>
          <p:cNvPr id="12" name="CuadroTexto 11"/>
          <p:cNvSpPr txBox="1"/>
          <p:nvPr/>
        </p:nvSpPr>
        <p:spPr>
          <a:xfrm>
            <a:off x="500992" y="3497344"/>
            <a:ext cx="3895106" cy="369332"/>
          </a:xfrm>
          <a:prstGeom prst="rect">
            <a:avLst/>
          </a:prstGeom>
          <a:noFill/>
        </p:spPr>
        <p:txBody>
          <a:bodyPr wrap="square" rtlCol="0">
            <a:spAutoFit/>
          </a:bodyPr>
          <a:lstStyle/>
          <a:p>
            <a:r>
              <a:rPr lang="es-ES_tradnl" b="1" dirty="0">
                <a:solidFill>
                  <a:srgbClr val="64075D"/>
                </a:solidFill>
                <a:cs typeface="Gotham Book"/>
              </a:rPr>
              <a:t>Dificultades sociales </a:t>
            </a:r>
          </a:p>
        </p:txBody>
      </p:sp>
      <p:sp>
        <p:nvSpPr>
          <p:cNvPr id="14" name="Marcador de contenido 2"/>
          <p:cNvSpPr txBox="1">
            <a:spLocks/>
          </p:cNvSpPr>
          <p:nvPr/>
        </p:nvSpPr>
        <p:spPr>
          <a:xfrm>
            <a:off x="497840" y="3861395"/>
            <a:ext cx="8229600" cy="2305725"/>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Blip>
                <a:blip r:embed="rId3"/>
              </a:buBlip>
            </a:pPr>
            <a:r>
              <a:rPr lang="es-ES_tradnl" sz="1600" b="1" dirty="0">
                <a:solidFill>
                  <a:srgbClr val="64075D"/>
                </a:solidFill>
                <a:cs typeface="Gotham Book"/>
              </a:rPr>
              <a:t>Problemas personales e interpersonales: </a:t>
            </a:r>
            <a:r>
              <a:rPr lang="es-ES_tradnl" sz="1600" dirty="0">
                <a:solidFill>
                  <a:schemeClr val="bg1">
                    <a:lumMod val="50000"/>
                  </a:schemeClr>
                </a:solidFill>
                <a:cs typeface="Gotham Book"/>
              </a:rPr>
              <a:t>falta de un cuidador principal, bajo apoyo o problemas de cohesión o clima familiar, problemas de </a:t>
            </a:r>
            <a:r>
              <a:rPr lang="es-ES_tradnl" sz="1600" dirty="0" smtClean="0">
                <a:solidFill>
                  <a:schemeClr val="bg1">
                    <a:lumMod val="50000"/>
                  </a:schemeClr>
                </a:solidFill>
                <a:cs typeface="Gotham Book"/>
              </a:rPr>
              <a:t>pareja.</a:t>
            </a:r>
          </a:p>
          <a:p>
            <a:pPr>
              <a:buBlip>
                <a:blip r:embed="rId3"/>
              </a:buBlip>
            </a:pPr>
            <a:r>
              <a:rPr lang="es-ES_tradnl" sz="1600" b="1" dirty="0">
                <a:solidFill>
                  <a:srgbClr val="64075D"/>
                </a:solidFill>
                <a:cs typeface="Gotham Book"/>
              </a:rPr>
              <a:t>Problemas relacionados con el autocuidado: </a:t>
            </a:r>
            <a:r>
              <a:rPr lang="es-ES_tradnl" sz="1600" dirty="0">
                <a:solidFill>
                  <a:schemeClr val="bg1">
                    <a:lumMod val="50000"/>
                  </a:schemeClr>
                </a:solidFill>
                <a:cs typeface="Gotham Book"/>
              </a:rPr>
              <a:t>necesidad de asistencia física y de ayuda diaria, aumento de </a:t>
            </a:r>
            <a:r>
              <a:rPr lang="es-ES_tradnl" sz="1600" dirty="0" smtClean="0">
                <a:solidFill>
                  <a:schemeClr val="bg1">
                    <a:lumMod val="50000"/>
                  </a:schemeClr>
                </a:solidFill>
                <a:cs typeface="Gotham Book"/>
              </a:rPr>
              <a:t>dependencia.</a:t>
            </a:r>
          </a:p>
          <a:p>
            <a:pPr>
              <a:buBlip>
                <a:blip r:embed="rId3"/>
              </a:buBlip>
            </a:pPr>
            <a:r>
              <a:rPr lang="es-ES_tradnl" sz="1600" b="1" dirty="0">
                <a:solidFill>
                  <a:srgbClr val="64075D"/>
                </a:solidFill>
                <a:cs typeface="Gotham Book"/>
              </a:rPr>
              <a:t>Problemas familiares: </a:t>
            </a:r>
            <a:r>
              <a:rPr lang="es-ES_tradnl" sz="1600" dirty="0">
                <a:solidFill>
                  <a:schemeClr val="bg1">
                    <a:lumMod val="50000"/>
                  </a:schemeClr>
                </a:solidFill>
                <a:cs typeface="Gotham Book"/>
              </a:rPr>
              <a:t>claudicación o agotamiento de los familiares, afectación psicológica o mal </a:t>
            </a:r>
            <a:r>
              <a:rPr lang="es-ES_tradnl" sz="1600" dirty="0" smtClean="0">
                <a:solidFill>
                  <a:schemeClr val="bg1">
                    <a:lumMod val="50000"/>
                  </a:schemeClr>
                </a:solidFill>
                <a:cs typeface="Gotham Book"/>
              </a:rPr>
              <a:t>afrontamiento por </a:t>
            </a:r>
            <a:r>
              <a:rPr lang="es-ES_tradnl" sz="1600" dirty="0">
                <a:solidFill>
                  <a:schemeClr val="bg1">
                    <a:lumMod val="50000"/>
                  </a:schemeClr>
                </a:solidFill>
                <a:cs typeface="Gotham Book"/>
              </a:rPr>
              <a:t>duelo anticipado, </a:t>
            </a:r>
            <a:r>
              <a:rPr lang="es-ES_tradnl" sz="1600" dirty="0" smtClean="0">
                <a:solidFill>
                  <a:schemeClr val="bg1">
                    <a:lumMod val="50000"/>
                  </a:schemeClr>
                </a:solidFill>
                <a:cs typeface="Gotham Book"/>
              </a:rPr>
              <a:t>cambios </a:t>
            </a:r>
            <a:r>
              <a:rPr lang="es-ES_tradnl" sz="1600" dirty="0">
                <a:solidFill>
                  <a:schemeClr val="bg1">
                    <a:lumMod val="50000"/>
                  </a:schemeClr>
                </a:solidFill>
                <a:cs typeface="Gotham Book"/>
              </a:rPr>
              <a:t>de rol dentro de la </a:t>
            </a:r>
            <a:r>
              <a:rPr lang="es-ES_tradnl" sz="1600" dirty="0" smtClean="0">
                <a:solidFill>
                  <a:schemeClr val="bg1">
                    <a:lumMod val="50000"/>
                  </a:schemeClr>
                </a:solidFill>
                <a:cs typeface="Gotham Book"/>
              </a:rPr>
              <a:t>familia.</a:t>
            </a:r>
          </a:p>
          <a:p>
            <a:pPr>
              <a:buBlip>
                <a:blip r:embed="rId3"/>
              </a:buBlip>
            </a:pPr>
            <a:r>
              <a:rPr lang="es-ES_tradnl" sz="1600" b="1" dirty="0">
                <a:solidFill>
                  <a:srgbClr val="64075D"/>
                </a:solidFill>
                <a:cs typeface="Gotham Book"/>
              </a:rPr>
              <a:t>Aspectos prácticos: </a:t>
            </a:r>
            <a:r>
              <a:rPr lang="es-ES_tradnl" sz="1600" dirty="0">
                <a:solidFill>
                  <a:schemeClr val="bg1">
                    <a:lumMod val="50000"/>
                  </a:schemeClr>
                </a:solidFill>
                <a:cs typeface="Gotham Book"/>
              </a:rPr>
              <a:t>escasez de recursos </a:t>
            </a:r>
            <a:r>
              <a:rPr lang="es-ES_tradnl" sz="1600" dirty="0" smtClean="0">
                <a:solidFill>
                  <a:schemeClr val="bg1">
                    <a:lumMod val="50000"/>
                  </a:schemeClr>
                </a:solidFill>
                <a:cs typeface="Gotham Book"/>
              </a:rPr>
              <a:t>materiales</a:t>
            </a:r>
            <a:r>
              <a:rPr lang="es-ES_tradnl" sz="1600" dirty="0">
                <a:solidFill>
                  <a:schemeClr val="bg1">
                    <a:lumMod val="50000"/>
                  </a:schemeClr>
                </a:solidFill>
                <a:cs typeface="Gotham Book"/>
              </a:rPr>
              <a:t>.</a:t>
            </a:r>
            <a:endParaRPr lang="es-ES_tradnl" sz="1600" dirty="0" smtClean="0">
              <a:solidFill>
                <a:schemeClr val="bg1">
                  <a:lumMod val="50000"/>
                </a:schemeClr>
              </a:solidFill>
              <a:cs typeface="Gotham Book"/>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720008728"/>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 name="Marcador de contenido 2"/>
          <p:cNvSpPr txBox="1">
            <a:spLocks/>
          </p:cNvSpPr>
          <p:nvPr/>
        </p:nvSpPr>
        <p:spPr>
          <a:xfrm>
            <a:off x="500992" y="4180251"/>
            <a:ext cx="8229600" cy="363465"/>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endParaRPr lang="es-ES_tradnl" sz="1600" dirty="0">
              <a:solidFill>
                <a:prstClr val="white">
                  <a:lumMod val="50000"/>
                </a:prstClr>
              </a:solidFill>
              <a:latin typeface="Calibri"/>
              <a:cs typeface="Gotham Book"/>
            </a:endParaRPr>
          </a:p>
        </p:txBody>
      </p:sp>
      <p:sp>
        <p:nvSpPr>
          <p:cNvPr id="13" name="Título 1"/>
          <p:cNvSpPr txBox="1">
            <a:spLocks/>
          </p:cNvSpPr>
          <p:nvPr/>
        </p:nvSpPr>
        <p:spPr>
          <a:xfrm>
            <a:off x="0" y="34358"/>
            <a:ext cx="9144000" cy="1018299"/>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130000"/>
              </a:lnSpc>
            </a:pPr>
            <a:r>
              <a:rPr lang="es-ES_tradnl" sz="4000" b="1" dirty="0" smtClean="0">
                <a:solidFill>
                  <a:srgbClr val="FCC40D"/>
                </a:solidFill>
                <a:cs typeface="Calibri"/>
              </a:rPr>
              <a:t>ABORDAJE PSICOLÓGICO</a:t>
            </a:r>
            <a:endParaRPr lang="es-ES_tradnl" sz="4000" b="1" dirty="0">
              <a:solidFill>
                <a:srgbClr val="FCC40D"/>
              </a:solidFill>
              <a:cs typeface="Calibri"/>
            </a:endParaRPr>
          </a:p>
        </p:txBody>
      </p:sp>
      <p:sp>
        <p:nvSpPr>
          <p:cNvPr id="6" name="Marcador de contenido 2"/>
          <p:cNvSpPr>
            <a:spLocks noGrp="1"/>
          </p:cNvSpPr>
          <p:nvPr>
            <p:ph idx="1"/>
          </p:nvPr>
        </p:nvSpPr>
        <p:spPr>
          <a:xfrm>
            <a:off x="454048" y="1743427"/>
            <a:ext cx="8229600" cy="757627"/>
          </a:xfrm>
        </p:spPr>
        <p:txBody>
          <a:bodyPr/>
          <a:lstStyle/>
          <a:p>
            <a:pPr>
              <a:buBlip>
                <a:blip r:embed="rId3"/>
              </a:buBlip>
            </a:pPr>
            <a:r>
              <a:rPr lang="es-ES_tradnl" sz="1600" dirty="0">
                <a:solidFill>
                  <a:schemeClr val="bg1">
                    <a:lumMod val="50000"/>
                  </a:schemeClr>
                </a:solidFill>
                <a:cs typeface="Gotham Book"/>
              </a:rPr>
              <a:t>Existe una importante variedad en la actitud que los </a:t>
            </a:r>
            <a:r>
              <a:rPr lang="es-ES_tradnl" sz="1600" dirty="0" smtClean="0">
                <a:solidFill>
                  <a:schemeClr val="bg1">
                    <a:lumMod val="50000"/>
                  </a:schemeClr>
                </a:solidFill>
                <a:cs typeface="Gotham Book"/>
              </a:rPr>
              <a:t>pacientes y </a:t>
            </a:r>
            <a:r>
              <a:rPr lang="es-ES_tradnl" sz="1600" dirty="0">
                <a:solidFill>
                  <a:schemeClr val="bg1">
                    <a:lumMod val="50000"/>
                  </a:schemeClr>
                </a:solidFill>
                <a:cs typeface="Gotham Book"/>
              </a:rPr>
              <a:t>familiares tienen respecto a los cuidados paliativos.</a:t>
            </a:r>
            <a:endParaRPr lang="es-ES_tradnl" sz="1600" dirty="0" smtClean="0">
              <a:solidFill>
                <a:schemeClr val="bg1">
                  <a:lumMod val="50000"/>
                </a:schemeClr>
              </a:solidFill>
              <a:cs typeface="Gotham Book"/>
            </a:endParaRPr>
          </a:p>
        </p:txBody>
      </p:sp>
      <p:sp>
        <p:nvSpPr>
          <p:cNvPr id="11" name="CuadroTexto 10"/>
          <p:cNvSpPr txBox="1"/>
          <p:nvPr/>
        </p:nvSpPr>
        <p:spPr>
          <a:xfrm>
            <a:off x="457200" y="1400901"/>
            <a:ext cx="3895106" cy="369332"/>
          </a:xfrm>
          <a:prstGeom prst="rect">
            <a:avLst/>
          </a:prstGeom>
          <a:noFill/>
        </p:spPr>
        <p:txBody>
          <a:bodyPr wrap="square" rtlCol="0">
            <a:spAutoFit/>
          </a:bodyPr>
          <a:lstStyle/>
          <a:p>
            <a:r>
              <a:rPr lang="es-ES_tradnl" b="1" dirty="0">
                <a:solidFill>
                  <a:srgbClr val="64075D"/>
                </a:solidFill>
                <a:cs typeface="Gotham Book"/>
              </a:rPr>
              <a:t>Factores culturales </a:t>
            </a:r>
            <a:endParaRPr lang="es-ES_tradnl" sz="1600" b="1" dirty="0">
              <a:solidFill>
                <a:srgbClr val="64075D"/>
              </a:solidFill>
              <a:cs typeface="Gotham Book"/>
            </a:endParaRPr>
          </a:p>
        </p:txBody>
      </p:sp>
      <p:sp>
        <p:nvSpPr>
          <p:cNvPr id="12" name="CuadroTexto 11"/>
          <p:cNvSpPr txBox="1"/>
          <p:nvPr/>
        </p:nvSpPr>
        <p:spPr>
          <a:xfrm>
            <a:off x="500992" y="2389904"/>
            <a:ext cx="3895106" cy="369332"/>
          </a:xfrm>
          <a:prstGeom prst="rect">
            <a:avLst/>
          </a:prstGeom>
          <a:noFill/>
        </p:spPr>
        <p:txBody>
          <a:bodyPr wrap="square" rtlCol="0">
            <a:spAutoFit/>
          </a:bodyPr>
          <a:lstStyle/>
          <a:p>
            <a:r>
              <a:rPr lang="es-ES_tradnl" b="1" dirty="0">
                <a:solidFill>
                  <a:srgbClr val="64075D"/>
                </a:solidFill>
                <a:cs typeface="Gotham Book"/>
              </a:rPr>
              <a:t>Preocupaciones espirituales </a:t>
            </a:r>
          </a:p>
        </p:txBody>
      </p:sp>
      <p:sp>
        <p:nvSpPr>
          <p:cNvPr id="14" name="Marcador de contenido 2"/>
          <p:cNvSpPr txBox="1">
            <a:spLocks/>
          </p:cNvSpPr>
          <p:nvPr/>
        </p:nvSpPr>
        <p:spPr>
          <a:xfrm>
            <a:off x="497840" y="2753955"/>
            <a:ext cx="8229600" cy="527725"/>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Blip>
                <a:blip r:embed="rId3"/>
              </a:buBlip>
            </a:pPr>
            <a:r>
              <a:rPr lang="es-ES_tradnl" sz="1600" dirty="0">
                <a:solidFill>
                  <a:schemeClr val="bg1">
                    <a:lumMod val="50000"/>
                  </a:schemeClr>
                </a:solidFill>
                <a:cs typeface="Gotham Book"/>
              </a:rPr>
              <a:t>B</a:t>
            </a:r>
            <a:r>
              <a:rPr lang="es-ES_tradnl" sz="1600" dirty="0" smtClean="0">
                <a:solidFill>
                  <a:schemeClr val="bg1">
                    <a:lumMod val="50000"/>
                  </a:schemeClr>
                </a:solidFill>
                <a:cs typeface="Gotham Book"/>
              </a:rPr>
              <a:t>úsqueda </a:t>
            </a:r>
            <a:r>
              <a:rPr lang="es-ES_tradnl" sz="1600" dirty="0">
                <a:solidFill>
                  <a:schemeClr val="bg1">
                    <a:lumMod val="50000"/>
                  </a:schemeClr>
                </a:solidFill>
                <a:cs typeface="Gotham Book"/>
              </a:rPr>
              <a:t>de un propósito o sentido de vida o sentido de su </a:t>
            </a:r>
            <a:r>
              <a:rPr lang="es-ES_tradnl" sz="1600" dirty="0" smtClean="0">
                <a:solidFill>
                  <a:schemeClr val="bg1">
                    <a:lumMod val="50000"/>
                  </a:schemeClr>
                </a:solidFill>
                <a:cs typeface="Gotham Book"/>
              </a:rPr>
              <a:t>existencia.</a:t>
            </a:r>
          </a:p>
          <a:p>
            <a:pPr>
              <a:buBlip>
                <a:blip r:embed="rId3"/>
              </a:buBlip>
            </a:pPr>
            <a:r>
              <a:rPr lang="es-ES_tradnl" sz="1600" dirty="0">
                <a:solidFill>
                  <a:schemeClr val="bg1">
                    <a:lumMod val="50000"/>
                  </a:schemeClr>
                </a:solidFill>
                <a:cs typeface="Gotham Book"/>
              </a:rPr>
              <a:t>No considerar la dimensión espiritual del paciente, no atendiendo a esta pérdida de sentido o crisis de fe, puede contribuir a un no adecuado control del dolor. </a:t>
            </a:r>
            <a:endParaRPr lang="es-ES_tradnl" sz="1600" dirty="0" smtClean="0">
              <a:solidFill>
                <a:schemeClr val="bg1">
                  <a:lumMod val="50000"/>
                </a:schemeClr>
              </a:solidFill>
              <a:cs typeface="Gotham Book"/>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873831498"/>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 name="Marcador de contenido 2"/>
          <p:cNvSpPr txBox="1">
            <a:spLocks/>
          </p:cNvSpPr>
          <p:nvPr/>
        </p:nvSpPr>
        <p:spPr>
          <a:xfrm>
            <a:off x="500992" y="4180251"/>
            <a:ext cx="8229600" cy="363465"/>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endParaRPr lang="es-ES_tradnl" sz="1600" dirty="0">
              <a:solidFill>
                <a:prstClr val="white">
                  <a:lumMod val="50000"/>
                </a:prstClr>
              </a:solidFill>
              <a:latin typeface="Calibri"/>
              <a:cs typeface="Gotham Book"/>
            </a:endParaRPr>
          </a:p>
        </p:txBody>
      </p:sp>
      <p:sp>
        <p:nvSpPr>
          <p:cNvPr id="13" name="Título 1"/>
          <p:cNvSpPr txBox="1">
            <a:spLocks/>
          </p:cNvSpPr>
          <p:nvPr/>
        </p:nvSpPr>
        <p:spPr>
          <a:xfrm>
            <a:off x="0" y="34358"/>
            <a:ext cx="9144000" cy="1018299"/>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130000"/>
              </a:lnSpc>
            </a:pPr>
            <a:r>
              <a:rPr lang="es-ES_tradnl" sz="4000" b="1" dirty="0" smtClean="0">
                <a:solidFill>
                  <a:srgbClr val="FCC40D"/>
                </a:solidFill>
                <a:cs typeface="Calibri"/>
              </a:rPr>
              <a:t>ABORDAJE PSICOLÓGICO</a:t>
            </a:r>
            <a:endParaRPr lang="es-ES_tradnl" sz="4000" b="1" dirty="0">
              <a:solidFill>
                <a:srgbClr val="FCC40D"/>
              </a:solidFill>
              <a:cs typeface="Calibri"/>
            </a:endParaRPr>
          </a:p>
        </p:txBody>
      </p:sp>
      <p:sp>
        <p:nvSpPr>
          <p:cNvPr id="6" name="Marcador de contenido 2"/>
          <p:cNvSpPr>
            <a:spLocks noGrp="1"/>
          </p:cNvSpPr>
          <p:nvPr>
            <p:ph idx="1"/>
          </p:nvPr>
        </p:nvSpPr>
        <p:spPr>
          <a:xfrm>
            <a:off x="500992" y="1816825"/>
            <a:ext cx="8229600" cy="757627"/>
          </a:xfrm>
        </p:spPr>
        <p:txBody>
          <a:bodyPr/>
          <a:lstStyle/>
          <a:p>
            <a:pPr>
              <a:buBlip>
                <a:blip r:embed="rId3"/>
              </a:buBlip>
            </a:pPr>
            <a:r>
              <a:rPr lang="es-ES_tradnl" sz="1600" dirty="0">
                <a:solidFill>
                  <a:schemeClr val="bg1">
                    <a:lumMod val="50000"/>
                  </a:schemeClr>
                </a:solidFill>
                <a:cs typeface="Gotham Book"/>
              </a:rPr>
              <a:t>El aumento del malestar emocional del paciente se halla relacionado con: </a:t>
            </a:r>
            <a:endParaRPr lang="es-ES_tradnl" sz="1600" dirty="0" smtClean="0">
              <a:solidFill>
                <a:schemeClr val="bg1">
                  <a:lumMod val="50000"/>
                </a:schemeClr>
              </a:solidFill>
              <a:cs typeface="Gotham Book"/>
            </a:endParaRPr>
          </a:p>
          <a:p>
            <a:pPr lvl="1">
              <a:buClr>
                <a:srgbClr val="64075D"/>
              </a:buClr>
              <a:buFont typeface="Arial"/>
              <a:buChar char="•"/>
            </a:pPr>
            <a:r>
              <a:rPr lang="es-ES_tradnl" sz="1600" b="1" dirty="0">
                <a:solidFill>
                  <a:srgbClr val="64075D"/>
                </a:solidFill>
                <a:cs typeface="Gotham Book"/>
              </a:rPr>
              <a:t>La enfermedad </a:t>
            </a:r>
            <a:r>
              <a:rPr lang="es-ES_tradnl" sz="1600" dirty="0">
                <a:solidFill>
                  <a:schemeClr val="bg1">
                    <a:lumMod val="50000"/>
                  </a:schemeClr>
                </a:solidFill>
                <a:cs typeface="Gotham Book"/>
              </a:rPr>
              <a:t>(progresión de la enfermedad, pronóstico, incapacidad funcional y aumento de dependencia). </a:t>
            </a:r>
            <a:endParaRPr lang="es-ES_tradnl" sz="1600" dirty="0" smtClean="0">
              <a:solidFill>
                <a:schemeClr val="bg1">
                  <a:lumMod val="50000"/>
                </a:schemeClr>
              </a:solidFill>
              <a:cs typeface="Gotham Book"/>
            </a:endParaRPr>
          </a:p>
          <a:p>
            <a:pPr lvl="1">
              <a:buClr>
                <a:srgbClr val="64075D"/>
              </a:buClr>
              <a:buFont typeface="Arial"/>
              <a:buChar char="•"/>
            </a:pPr>
            <a:r>
              <a:rPr lang="es-ES_tradnl" sz="1600" b="1" dirty="0">
                <a:solidFill>
                  <a:srgbClr val="64075D"/>
                </a:solidFill>
                <a:cs typeface="Gotham Book"/>
              </a:rPr>
              <a:t>El propio paciente </a:t>
            </a:r>
            <a:r>
              <a:rPr lang="es-ES_tradnl" sz="1600" dirty="0">
                <a:solidFill>
                  <a:schemeClr val="bg1">
                    <a:lumMod val="50000"/>
                  </a:schemeClr>
                </a:solidFill>
                <a:cs typeface="Gotham Book"/>
              </a:rPr>
              <a:t>(miedo al dolor y a morir, pérdida de control, sentimientos de desesperanza e impotencia ante la progresión de la enfermedad y personalidad ansiosa). </a:t>
            </a:r>
          </a:p>
          <a:p>
            <a:pPr lvl="1">
              <a:buClr>
                <a:srgbClr val="64075D"/>
              </a:buClr>
              <a:buFont typeface="Arial"/>
              <a:buChar char="•"/>
            </a:pPr>
            <a:r>
              <a:rPr lang="es-ES_tradnl" sz="1600" b="1" dirty="0" smtClean="0">
                <a:solidFill>
                  <a:srgbClr val="64075D"/>
                </a:solidFill>
                <a:cs typeface="Gotham Book"/>
              </a:rPr>
              <a:t>La situación familiar </a:t>
            </a:r>
            <a:r>
              <a:rPr lang="es-ES_tradnl" sz="1600" dirty="0" smtClean="0">
                <a:solidFill>
                  <a:schemeClr val="bg1">
                    <a:lumMod val="50000"/>
                  </a:schemeClr>
                </a:solidFill>
                <a:cs typeface="Gotham Book"/>
              </a:rPr>
              <a:t>del paciente (problemas familiares previos, bajo apoyo social y problemas económicos)</a:t>
            </a:r>
            <a:r>
              <a:rPr lang="es-ES_tradnl" sz="1600" dirty="0">
                <a:solidFill>
                  <a:schemeClr val="bg1">
                    <a:lumMod val="50000"/>
                  </a:schemeClr>
                </a:solidFill>
                <a:cs typeface="Gotham Book"/>
              </a:rPr>
              <a:t>. </a:t>
            </a:r>
            <a:endParaRPr lang="es-ES_tradnl" sz="1600" dirty="0" smtClean="0">
              <a:solidFill>
                <a:schemeClr val="bg1">
                  <a:lumMod val="50000"/>
                </a:schemeClr>
              </a:solidFill>
              <a:cs typeface="Gotham Book"/>
            </a:endParaRPr>
          </a:p>
          <a:p>
            <a:pPr lvl="1">
              <a:buClr>
                <a:srgbClr val="64075D"/>
              </a:buClr>
              <a:buFont typeface="Arial"/>
              <a:buChar char="•"/>
            </a:pPr>
            <a:r>
              <a:rPr lang="es-ES_tradnl" sz="1600" b="1" dirty="0" smtClean="0">
                <a:solidFill>
                  <a:srgbClr val="64075D"/>
                </a:solidFill>
                <a:cs typeface="Gotham Book"/>
              </a:rPr>
              <a:t>La </a:t>
            </a:r>
            <a:r>
              <a:rPr lang="es-ES_tradnl" sz="1600" b="1" dirty="0">
                <a:solidFill>
                  <a:srgbClr val="64075D"/>
                </a:solidFill>
                <a:cs typeface="Gotham Book"/>
              </a:rPr>
              <a:t>relación con el equipo médico </a:t>
            </a:r>
            <a:r>
              <a:rPr lang="es-ES_tradnl" sz="1600" dirty="0">
                <a:solidFill>
                  <a:schemeClr val="bg1">
                    <a:lumMod val="50000"/>
                  </a:schemeClr>
                </a:solidFill>
                <a:cs typeface="Gotham Book"/>
              </a:rPr>
              <a:t>(percepción del paciente o familiar de recibir un tratamiento médico inadecuado para los síntomas de la enfermedad, desconfianza en el equipo médico y dificultades de comunicación con el equipo médico). </a:t>
            </a:r>
            <a:endParaRPr lang="es-ES_tradnl" sz="1600" dirty="0" smtClean="0">
              <a:solidFill>
                <a:schemeClr val="bg1">
                  <a:lumMod val="50000"/>
                </a:schemeClr>
              </a:solidFill>
              <a:cs typeface="Gotham Book"/>
            </a:endParaRPr>
          </a:p>
          <a:p>
            <a:pPr lvl="1">
              <a:buClr>
                <a:srgbClr val="64075D"/>
              </a:buClr>
              <a:buFont typeface="Arial"/>
              <a:buChar char="•"/>
            </a:pPr>
            <a:r>
              <a:rPr lang="es-ES_tradnl" sz="1600" b="1" dirty="0">
                <a:solidFill>
                  <a:srgbClr val="64075D"/>
                </a:solidFill>
                <a:cs typeface="Gotham Book"/>
              </a:rPr>
              <a:t>El propio tratamiento </a:t>
            </a:r>
            <a:r>
              <a:rPr lang="es-ES_tradnl" sz="1600" dirty="0">
                <a:solidFill>
                  <a:schemeClr val="bg1">
                    <a:lumMod val="50000"/>
                  </a:schemeClr>
                </a:solidFill>
                <a:cs typeface="Gotham Book"/>
              </a:rPr>
              <a:t>(retraso en el diagnóstico o pruebas médicas realizadas y fallos en los tratamientos previos para control del dolor). </a:t>
            </a:r>
            <a:endParaRPr lang="es-ES_tradnl" sz="1600" dirty="0" smtClean="0">
              <a:solidFill>
                <a:schemeClr val="bg1">
                  <a:lumMod val="50000"/>
                </a:schemeClr>
              </a:solidFill>
              <a:cs typeface="Gotham Book"/>
            </a:endParaRPr>
          </a:p>
          <a:p>
            <a:pPr lvl="1">
              <a:buClr>
                <a:srgbClr val="64075D"/>
              </a:buClr>
              <a:buFont typeface="Arial"/>
              <a:buChar char="•"/>
            </a:pPr>
            <a:endParaRPr lang="es-ES_tradnl" sz="6000" dirty="0" smtClean="0">
              <a:solidFill>
                <a:schemeClr val="bg1">
                  <a:lumMod val="50000"/>
                </a:schemeClr>
              </a:solidFill>
              <a:cs typeface="Gotham Book"/>
            </a:endParaRPr>
          </a:p>
        </p:txBody>
      </p:sp>
      <p:sp>
        <p:nvSpPr>
          <p:cNvPr id="7" name="Rectángulo 6"/>
          <p:cNvSpPr/>
          <p:nvPr/>
        </p:nvSpPr>
        <p:spPr>
          <a:xfrm>
            <a:off x="457200" y="1274247"/>
            <a:ext cx="7497333" cy="523220"/>
          </a:xfrm>
          <a:prstGeom prst="rect">
            <a:avLst/>
          </a:prstGeom>
        </p:spPr>
        <p:txBody>
          <a:bodyPr wrap="square">
            <a:spAutoFit/>
          </a:bodyPr>
          <a:lstStyle/>
          <a:p>
            <a:r>
              <a:rPr lang="es-ES_tradnl" sz="2800" b="1" dirty="0">
                <a:solidFill>
                  <a:srgbClr val="FCC40D"/>
                </a:solidFill>
              </a:rPr>
              <a:t>FACTORES PSICOLÓGICOS DEL DOLOR </a:t>
            </a:r>
            <a:endParaRPr lang="es-ES_tradnl" sz="2800" b="1" dirty="0">
              <a:solidFill>
                <a:srgbClr val="FCC40D"/>
              </a:solidFill>
              <a:latin typeface="Calibri"/>
              <a:cs typeface="Calibri"/>
            </a:endParaRPr>
          </a:p>
        </p:txBody>
      </p:sp>
      <p:sp>
        <p:nvSpPr>
          <p:cNvPr id="11" name="Marcador de contenido 2"/>
          <p:cNvSpPr txBox="1">
            <a:spLocks/>
          </p:cNvSpPr>
          <p:nvPr/>
        </p:nvSpPr>
        <p:spPr>
          <a:xfrm>
            <a:off x="457200" y="5259133"/>
            <a:ext cx="8229600" cy="757627"/>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Arial"/>
              <a:buBlip>
                <a:blip r:embed="rId3"/>
              </a:buBlip>
            </a:pPr>
            <a:r>
              <a:rPr lang="es-ES_tradnl" sz="1600" smtClean="0">
                <a:solidFill>
                  <a:schemeClr val="bg1">
                    <a:lumMod val="50000"/>
                  </a:schemeClr>
                </a:solidFill>
                <a:cs typeface="Gotham Book"/>
              </a:rPr>
              <a:t>Los pacientes de cáncer con enfermedad avanzada son particularmente vulnerables. A la vez que la enfermedad progresa, conlleva un mayor deterioro en el paciente, siendo más frecuente observar el incremento en el dolor y la mayor presencia de depresión y </a:t>
            </a:r>
            <a:r>
              <a:rPr lang="es-ES_tradnl" sz="1600" i="1" smtClean="0">
                <a:solidFill>
                  <a:schemeClr val="bg1">
                    <a:lumMod val="50000"/>
                  </a:schemeClr>
                </a:solidFill>
                <a:cs typeface="Gotham Book"/>
              </a:rPr>
              <a:t>delirium</a:t>
            </a:r>
            <a:r>
              <a:rPr lang="es-ES_tradnl" sz="1600" smtClean="0">
                <a:solidFill>
                  <a:schemeClr val="bg1">
                    <a:lumMod val="50000"/>
                  </a:schemeClr>
                </a:solidFill>
                <a:cs typeface="Gotham Book"/>
              </a:rPr>
              <a:t>. </a:t>
            </a:r>
            <a:endParaRPr lang="es-ES_tradnl" sz="6000" dirty="0" smtClean="0">
              <a:solidFill>
                <a:schemeClr val="bg1">
                  <a:lumMod val="50000"/>
                </a:schemeClr>
              </a:solidFill>
              <a:cs typeface="Gotham Book"/>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59589537"/>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 name="Marcador de contenido 2"/>
          <p:cNvSpPr txBox="1">
            <a:spLocks/>
          </p:cNvSpPr>
          <p:nvPr/>
        </p:nvSpPr>
        <p:spPr>
          <a:xfrm>
            <a:off x="500992" y="4180251"/>
            <a:ext cx="8229600" cy="363465"/>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endParaRPr lang="es-ES_tradnl" sz="1600" dirty="0">
              <a:solidFill>
                <a:prstClr val="white">
                  <a:lumMod val="50000"/>
                </a:prstClr>
              </a:solidFill>
              <a:latin typeface="Calibri"/>
              <a:cs typeface="Gotham Book"/>
            </a:endParaRPr>
          </a:p>
        </p:txBody>
      </p:sp>
      <p:sp>
        <p:nvSpPr>
          <p:cNvPr id="13" name="Título 1"/>
          <p:cNvSpPr txBox="1">
            <a:spLocks/>
          </p:cNvSpPr>
          <p:nvPr/>
        </p:nvSpPr>
        <p:spPr>
          <a:xfrm>
            <a:off x="0" y="34358"/>
            <a:ext cx="9144000" cy="1018299"/>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130000"/>
              </a:lnSpc>
            </a:pPr>
            <a:r>
              <a:rPr lang="es-ES_tradnl" sz="4000" b="1" dirty="0" smtClean="0">
                <a:solidFill>
                  <a:srgbClr val="FCC40D"/>
                </a:solidFill>
                <a:cs typeface="Calibri"/>
              </a:rPr>
              <a:t>ABORDAJE PSICOLÓGICO</a:t>
            </a:r>
            <a:endParaRPr lang="es-ES_tradnl" sz="4000" b="1" dirty="0">
              <a:solidFill>
                <a:srgbClr val="FCC40D"/>
              </a:solidFill>
              <a:cs typeface="Calibri"/>
            </a:endParaRPr>
          </a:p>
        </p:txBody>
      </p:sp>
      <p:sp>
        <p:nvSpPr>
          <p:cNvPr id="8" name="Marcador de contenido 2"/>
          <p:cNvSpPr txBox="1">
            <a:spLocks/>
          </p:cNvSpPr>
          <p:nvPr/>
        </p:nvSpPr>
        <p:spPr>
          <a:xfrm>
            <a:off x="454048" y="1804387"/>
            <a:ext cx="8229600" cy="757627"/>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Blip>
                <a:blip r:embed="rId3"/>
              </a:buBlip>
            </a:pPr>
            <a:r>
              <a:rPr lang="es-ES_tradnl" sz="1600" dirty="0">
                <a:solidFill>
                  <a:schemeClr val="bg1">
                    <a:lumMod val="50000"/>
                  </a:schemeClr>
                </a:solidFill>
                <a:cs typeface="Gotham Book"/>
              </a:rPr>
              <a:t>Amenaza e incertidumbre son los dos sentimientos que los pacientes con cáncer deben </a:t>
            </a:r>
            <a:r>
              <a:rPr lang="es-ES_tradnl" sz="1600" dirty="0" smtClean="0">
                <a:solidFill>
                  <a:schemeClr val="bg1">
                    <a:lumMod val="50000"/>
                  </a:schemeClr>
                </a:solidFill>
                <a:cs typeface="Gotham Book"/>
              </a:rPr>
              <a:t>afrontar</a:t>
            </a:r>
            <a:r>
              <a:rPr lang="es-ES_tradnl" sz="1600" dirty="0">
                <a:solidFill>
                  <a:schemeClr val="bg1">
                    <a:lumMod val="50000"/>
                  </a:schemeClr>
                </a:solidFill>
                <a:cs typeface="Gotham Book"/>
              </a:rPr>
              <a:t>. Las manifestaciones de la ansiedad pueden ser</a:t>
            </a:r>
            <a:r>
              <a:rPr lang="es-ES_tradnl" sz="1600" dirty="0" smtClean="0">
                <a:solidFill>
                  <a:schemeClr val="bg1">
                    <a:lumMod val="50000"/>
                  </a:schemeClr>
                </a:solidFill>
                <a:cs typeface="Gotham Book"/>
              </a:rPr>
              <a:t>:</a:t>
            </a:r>
          </a:p>
          <a:p>
            <a:pPr lvl="1">
              <a:lnSpc>
                <a:spcPct val="90000"/>
              </a:lnSpc>
              <a:buClr>
                <a:srgbClr val="64075D"/>
              </a:buClr>
              <a:buFont typeface="Arial"/>
              <a:buChar char="•"/>
            </a:pPr>
            <a:r>
              <a:rPr lang="es-ES_tradnl" sz="1600" dirty="0">
                <a:solidFill>
                  <a:schemeClr val="bg1">
                    <a:lumMod val="50000"/>
                  </a:schemeClr>
                </a:solidFill>
                <a:cs typeface="Gotham Book"/>
              </a:rPr>
              <a:t>De origen cognitivo (miedo a morir, miedos no específicos y pérdida de concentración y memoria). </a:t>
            </a:r>
          </a:p>
          <a:p>
            <a:pPr lvl="1">
              <a:lnSpc>
                <a:spcPct val="90000"/>
              </a:lnSpc>
              <a:buClr>
                <a:srgbClr val="64075D"/>
              </a:buClr>
              <a:buFont typeface="Arial"/>
              <a:buChar char="•"/>
            </a:pPr>
            <a:r>
              <a:rPr lang="es-ES_tradnl" sz="1600" dirty="0" smtClean="0">
                <a:solidFill>
                  <a:schemeClr val="bg1">
                    <a:lumMod val="50000"/>
                  </a:schemeClr>
                </a:solidFill>
                <a:cs typeface="Gotham Book"/>
              </a:rPr>
              <a:t>Cardiovasculares </a:t>
            </a:r>
            <a:r>
              <a:rPr lang="es-ES_tradnl" sz="1600" dirty="0">
                <a:solidFill>
                  <a:schemeClr val="bg1">
                    <a:lumMod val="50000"/>
                  </a:schemeClr>
                </a:solidFill>
                <a:cs typeface="Gotham Book"/>
              </a:rPr>
              <a:t>(palpitaciones, taquicardia, sudor y dolor en el pecho). </a:t>
            </a:r>
          </a:p>
          <a:p>
            <a:pPr lvl="1">
              <a:lnSpc>
                <a:spcPct val="90000"/>
              </a:lnSpc>
              <a:buClr>
                <a:srgbClr val="64075D"/>
              </a:buClr>
              <a:buFont typeface="Arial"/>
              <a:buChar char="•"/>
            </a:pPr>
            <a:r>
              <a:rPr lang="es-ES_tradnl" sz="1600" dirty="0" smtClean="0">
                <a:solidFill>
                  <a:schemeClr val="bg1">
                    <a:lumMod val="50000"/>
                  </a:schemeClr>
                </a:solidFill>
                <a:cs typeface="Gotham Book"/>
              </a:rPr>
              <a:t>Respiratorias </a:t>
            </a:r>
            <a:r>
              <a:rPr lang="es-ES_tradnl" sz="1600" dirty="0">
                <a:solidFill>
                  <a:schemeClr val="bg1">
                    <a:lumMod val="50000"/>
                  </a:schemeClr>
                </a:solidFill>
                <a:cs typeface="Gotham Book"/>
              </a:rPr>
              <a:t>(dificultad a respirar e hiperventilación), </a:t>
            </a:r>
          </a:p>
          <a:p>
            <a:pPr lvl="1">
              <a:lnSpc>
                <a:spcPct val="90000"/>
              </a:lnSpc>
              <a:buClr>
                <a:srgbClr val="64075D"/>
              </a:buClr>
              <a:buFont typeface="Arial"/>
              <a:buChar char="•"/>
            </a:pPr>
            <a:r>
              <a:rPr lang="es-ES_tradnl" sz="1600" dirty="0" smtClean="0">
                <a:solidFill>
                  <a:schemeClr val="bg1">
                    <a:lumMod val="50000"/>
                  </a:schemeClr>
                </a:solidFill>
                <a:cs typeface="Gotham Book"/>
              </a:rPr>
              <a:t>Neurológicas </a:t>
            </a:r>
            <a:r>
              <a:rPr lang="es-ES_tradnl" sz="1600" dirty="0">
                <a:solidFill>
                  <a:schemeClr val="bg1">
                    <a:lumMod val="50000"/>
                  </a:schemeClr>
                </a:solidFill>
                <a:cs typeface="Gotham Book"/>
              </a:rPr>
              <a:t>(temblor, parestesias, debilidad, cansancio e insomnio). </a:t>
            </a:r>
          </a:p>
          <a:p>
            <a:pPr lvl="1">
              <a:lnSpc>
                <a:spcPct val="90000"/>
              </a:lnSpc>
              <a:buClr>
                <a:srgbClr val="64075D"/>
              </a:buClr>
              <a:buFont typeface="Arial"/>
              <a:buChar char="•"/>
            </a:pPr>
            <a:r>
              <a:rPr lang="es-ES_tradnl" sz="1600" dirty="0" smtClean="0">
                <a:solidFill>
                  <a:schemeClr val="bg1">
                    <a:lumMod val="50000"/>
                  </a:schemeClr>
                </a:solidFill>
                <a:cs typeface="Gotham Book"/>
              </a:rPr>
              <a:t>Gastrointestinales </a:t>
            </a:r>
            <a:r>
              <a:rPr lang="es-ES_tradnl" sz="1600" dirty="0">
                <a:solidFill>
                  <a:schemeClr val="bg1">
                    <a:lumMod val="50000"/>
                  </a:schemeClr>
                </a:solidFill>
                <a:cs typeface="Gotham Book"/>
              </a:rPr>
              <a:t>(pérdida de peso, problemas digestivos y diarrea). </a:t>
            </a:r>
          </a:p>
          <a:p>
            <a:pPr lvl="1">
              <a:lnSpc>
                <a:spcPct val="90000"/>
              </a:lnSpc>
              <a:buClr>
                <a:srgbClr val="64075D"/>
              </a:buClr>
              <a:buFont typeface="Arial"/>
              <a:buChar char="•"/>
            </a:pPr>
            <a:r>
              <a:rPr lang="es-ES_tradnl" sz="1600" dirty="0" smtClean="0">
                <a:solidFill>
                  <a:schemeClr val="bg1">
                    <a:lumMod val="50000"/>
                  </a:schemeClr>
                </a:solidFill>
                <a:cs typeface="Gotham Book"/>
              </a:rPr>
              <a:t>Generales </a:t>
            </a:r>
            <a:r>
              <a:rPr lang="es-ES_tradnl" sz="1600" dirty="0">
                <a:solidFill>
                  <a:schemeClr val="bg1">
                    <a:lumMod val="50000"/>
                  </a:schemeClr>
                </a:solidFill>
                <a:cs typeface="Gotham Book"/>
              </a:rPr>
              <a:t>(tensión, preocupación e irritabilidad). </a:t>
            </a:r>
            <a:endParaRPr lang="es-ES_tradnl" sz="1600" dirty="0" smtClean="0">
              <a:solidFill>
                <a:schemeClr val="bg1">
                  <a:lumMod val="50000"/>
                </a:schemeClr>
              </a:solidFill>
              <a:cs typeface="Gotham Book"/>
            </a:endParaRPr>
          </a:p>
        </p:txBody>
      </p:sp>
      <p:sp>
        <p:nvSpPr>
          <p:cNvPr id="10" name="CuadroTexto 9"/>
          <p:cNvSpPr txBox="1"/>
          <p:nvPr/>
        </p:nvSpPr>
        <p:spPr>
          <a:xfrm>
            <a:off x="457200" y="1461861"/>
            <a:ext cx="3895106" cy="369332"/>
          </a:xfrm>
          <a:prstGeom prst="rect">
            <a:avLst/>
          </a:prstGeom>
          <a:noFill/>
        </p:spPr>
        <p:txBody>
          <a:bodyPr wrap="square" rtlCol="0">
            <a:spAutoFit/>
          </a:bodyPr>
          <a:lstStyle/>
          <a:p>
            <a:r>
              <a:rPr lang="es-ES_tradnl" b="1" dirty="0">
                <a:solidFill>
                  <a:srgbClr val="64075D"/>
                </a:solidFill>
                <a:cs typeface="Gotham Book"/>
              </a:rPr>
              <a:t>Ansiedad </a:t>
            </a:r>
            <a:endParaRPr lang="es-ES_tradnl" sz="1600" b="1" dirty="0">
              <a:solidFill>
                <a:srgbClr val="64075D"/>
              </a:solidFill>
              <a:cs typeface="Gotham Book"/>
            </a:endParaRPr>
          </a:p>
        </p:txBody>
      </p:sp>
      <p:sp>
        <p:nvSpPr>
          <p:cNvPr id="11" name="Marcador de contenido 2"/>
          <p:cNvSpPr txBox="1">
            <a:spLocks/>
          </p:cNvSpPr>
          <p:nvPr/>
        </p:nvSpPr>
        <p:spPr>
          <a:xfrm>
            <a:off x="457200" y="4253293"/>
            <a:ext cx="8229600" cy="757627"/>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Blip>
                <a:blip r:embed="rId3"/>
              </a:buBlip>
            </a:pPr>
            <a:r>
              <a:rPr lang="es-ES_tradnl" sz="1600" dirty="0" smtClean="0">
                <a:solidFill>
                  <a:schemeClr val="bg1">
                    <a:lumMod val="50000"/>
                  </a:schemeClr>
                </a:solidFill>
                <a:cs typeface="Gotham Book"/>
              </a:rPr>
              <a:t>Pueden </a:t>
            </a:r>
            <a:r>
              <a:rPr lang="es-ES_tradnl" sz="1600" dirty="0">
                <a:solidFill>
                  <a:schemeClr val="bg1">
                    <a:lumMod val="50000"/>
                  </a:schemeClr>
                </a:solidFill>
                <a:cs typeface="Gotham Book"/>
              </a:rPr>
              <a:t>estar incluidas dentro de un síndrome psiquiátrico que presente el paciente: trastorno adaptativo con ansiedad o mixto (ansiedad y síntomas depresivos), síndrome orgánicos de ansiedad u otros tipos de trastornos de </a:t>
            </a:r>
            <a:r>
              <a:rPr lang="es-ES_tradnl" sz="1600" dirty="0" smtClean="0">
                <a:solidFill>
                  <a:schemeClr val="bg1">
                    <a:lumMod val="50000"/>
                  </a:schemeClr>
                </a:solidFill>
                <a:cs typeface="Gotham Book"/>
              </a:rPr>
              <a:t>ansiedad.</a:t>
            </a:r>
            <a:endParaRPr lang="es-ES_tradnl" sz="6000" dirty="0" smtClean="0">
              <a:solidFill>
                <a:schemeClr val="bg1">
                  <a:lumMod val="50000"/>
                </a:schemeClr>
              </a:solidFill>
              <a:cs typeface="Gotham Book"/>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207820731"/>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 name="Marcador de contenido 2"/>
          <p:cNvSpPr txBox="1">
            <a:spLocks/>
          </p:cNvSpPr>
          <p:nvPr/>
        </p:nvSpPr>
        <p:spPr>
          <a:xfrm>
            <a:off x="500992" y="4180251"/>
            <a:ext cx="8229600" cy="363465"/>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endParaRPr lang="es-ES_tradnl" sz="1600" dirty="0">
              <a:solidFill>
                <a:prstClr val="white">
                  <a:lumMod val="50000"/>
                </a:prstClr>
              </a:solidFill>
              <a:latin typeface="Calibri"/>
              <a:cs typeface="Gotham Book"/>
            </a:endParaRPr>
          </a:p>
        </p:txBody>
      </p:sp>
      <p:sp>
        <p:nvSpPr>
          <p:cNvPr id="13" name="Título 1"/>
          <p:cNvSpPr txBox="1">
            <a:spLocks/>
          </p:cNvSpPr>
          <p:nvPr/>
        </p:nvSpPr>
        <p:spPr>
          <a:xfrm>
            <a:off x="0" y="34358"/>
            <a:ext cx="9144000" cy="1018299"/>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130000"/>
              </a:lnSpc>
            </a:pPr>
            <a:r>
              <a:rPr lang="es-ES_tradnl" sz="4000" b="1" dirty="0" smtClean="0">
                <a:solidFill>
                  <a:srgbClr val="FCC40D"/>
                </a:solidFill>
                <a:cs typeface="Calibri"/>
              </a:rPr>
              <a:t>ABORDAJE PSICOLÓGICO</a:t>
            </a:r>
            <a:endParaRPr lang="es-ES_tradnl" sz="4000" b="1" dirty="0">
              <a:solidFill>
                <a:srgbClr val="FCC40D"/>
              </a:solidFill>
              <a:cs typeface="Calibri"/>
            </a:endParaRPr>
          </a:p>
        </p:txBody>
      </p:sp>
      <p:sp>
        <p:nvSpPr>
          <p:cNvPr id="8" name="Marcador de contenido 2"/>
          <p:cNvSpPr txBox="1">
            <a:spLocks/>
          </p:cNvSpPr>
          <p:nvPr/>
        </p:nvSpPr>
        <p:spPr>
          <a:xfrm>
            <a:off x="454048" y="1804387"/>
            <a:ext cx="8229600" cy="757627"/>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Blip>
                <a:blip r:embed="rId3"/>
              </a:buBlip>
            </a:pPr>
            <a:r>
              <a:rPr lang="es-ES_tradnl" sz="1600" dirty="0">
                <a:solidFill>
                  <a:schemeClr val="bg1">
                    <a:lumMod val="50000"/>
                  </a:schemeClr>
                </a:solidFill>
                <a:cs typeface="Gotham Book"/>
              </a:rPr>
              <a:t>Un diagnóstico de depresión en un paciente con cáncer es más difícil de </a:t>
            </a:r>
            <a:r>
              <a:rPr lang="es-ES_tradnl" sz="1600" dirty="0" smtClean="0">
                <a:solidFill>
                  <a:schemeClr val="bg1">
                    <a:lumMod val="50000"/>
                  </a:schemeClr>
                </a:solidFill>
                <a:cs typeface="Gotham Book"/>
              </a:rPr>
              <a:t>determinar.</a:t>
            </a:r>
          </a:p>
          <a:p>
            <a:pPr>
              <a:buBlip>
                <a:blip r:embed="rId3"/>
              </a:buBlip>
            </a:pPr>
            <a:r>
              <a:rPr lang="es-ES_tradnl" sz="1600" dirty="0" smtClean="0">
                <a:solidFill>
                  <a:schemeClr val="bg1">
                    <a:lumMod val="50000"/>
                  </a:schemeClr>
                </a:solidFill>
                <a:cs typeface="Gotham Book"/>
              </a:rPr>
              <a:t>Descartar </a:t>
            </a:r>
            <a:r>
              <a:rPr lang="es-ES_tradnl" sz="1600" dirty="0">
                <a:solidFill>
                  <a:schemeClr val="bg1">
                    <a:lumMod val="50000"/>
                  </a:schemeClr>
                </a:solidFill>
                <a:cs typeface="Gotham Book"/>
              </a:rPr>
              <a:t>síntomas somáticos y </a:t>
            </a:r>
            <a:r>
              <a:rPr lang="es-ES_tradnl" sz="1600" b="1" dirty="0">
                <a:solidFill>
                  <a:srgbClr val="64075D"/>
                </a:solidFill>
                <a:cs typeface="Gotham Book"/>
              </a:rPr>
              <a:t>enfocarse en síntomas psicológicos </a:t>
            </a:r>
            <a:r>
              <a:rPr lang="es-ES_tradnl" sz="1600" dirty="0">
                <a:solidFill>
                  <a:schemeClr val="bg1">
                    <a:lumMod val="50000"/>
                  </a:schemeClr>
                </a:solidFill>
                <a:cs typeface="Gotham Book"/>
              </a:rPr>
              <a:t>de la depresión como son: ánimo deprimido o </a:t>
            </a:r>
            <a:r>
              <a:rPr lang="es-ES_tradnl" sz="1600" dirty="0" err="1">
                <a:solidFill>
                  <a:schemeClr val="bg1">
                    <a:lumMod val="50000"/>
                  </a:schemeClr>
                </a:solidFill>
                <a:cs typeface="Gotham Book"/>
              </a:rPr>
              <a:t>anhedonia</a:t>
            </a:r>
            <a:r>
              <a:rPr lang="es-ES_tradnl" sz="1600" dirty="0">
                <a:solidFill>
                  <a:schemeClr val="bg1">
                    <a:lumMod val="50000"/>
                  </a:schemeClr>
                </a:solidFill>
                <a:cs typeface="Gotham Book"/>
              </a:rPr>
              <a:t>/pérdida de interés por actividades agradables o placenteras (durante más de dos semanas), baja autoestima, sentimientos de culpa o de ser una carga para la familia, persistente sensación de miedo e irritabilidad, sentimientos de desesperanza e impotencia, sensación de que la vida no tiene valor o sentido o pensamientos de muerte y suicidio. </a:t>
            </a:r>
            <a:endParaRPr lang="es-ES_tradnl" sz="1600" dirty="0" smtClean="0">
              <a:solidFill>
                <a:schemeClr val="bg1">
                  <a:lumMod val="50000"/>
                </a:schemeClr>
              </a:solidFill>
              <a:cs typeface="Gotham Book"/>
            </a:endParaRPr>
          </a:p>
        </p:txBody>
      </p:sp>
      <p:sp>
        <p:nvSpPr>
          <p:cNvPr id="10" name="CuadroTexto 9"/>
          <p:cNvSpPr txBox="1"/>
          <p:nvPr/>
        </p:nvSpPr>
        <p:spPr>
          <a:xfrm>
            <a:off x="457200" y="1461861"/>
            <a:ext cx="3895106" cy="369332"/>
          </a:xfrm>
          <a:prstGeom prst="rect">
            <a:avLst/>
          </a:prstGeom>
          <a:noFill/>
        </p:spPr>
        <p:txBody>
          <a:bodyPr wrap="square" rtlCol="0">
            <a:spAutoFit/>
          </a:bodyPr>
          <a:lstStyle/>
          <a:p>
            <a:r>
              <a:rPr lang="es-ES_tradnl" b="1" dirty="0">
                <a:solidFill>
                  <a:srgbClr val="64075D"/>
                </a:solidFill>
                <a:cs typeface="Gotham Book"/>
              </a:rPr>
              <a:t>Depresión  </a:t>
            </a:r>
            <a:endParaRPr lang="es-ES_tradnl" sz="1600" b="1" dirty="0">
              <a:solidFill>
                <a:srgbClr val="64075D"/>
              </a:solidFill>
              <a:cs typeface="Gotham Book"/>
            </a:endParaRPr>
          </a:p>
        </p:txBody>
      </p:sp>
      <p:sp>
        <p:nvSpPr>
          <p:cNvPr id="7" name="Marcador de contenido 2"/>
          <p:cNvSpPr txBox="1">
            <a:spLocks/>
          </p:cNvSpPr>
          <p:nvPr/>
        </p:nvSpPr>
        <p:spPr>
          <a:xfrm>
            <a:off x="454048" y="4180251"/>
            <a:ext cx="8229600" cy="1001349"/>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Blip>
                <a:blip r:embed="rId3"/>
              </a:buBlip>
            </a:pPr>
            <a:r>
              <a:rPr lang="es-ES_tradnl" sz="1600" dirty="0">
                <a:solidFill>
                  <a:schemeClr val="bg1">
                    <a:lumMod val="50000"/>
                  </a:schemeClr>
                </a:solidFill>
                <a:cs typeface="Gotham Book"/>
              </a:rPr>
              <a:t>La desmoralización está estrechamente relacionada con la presencia de síntomas físicos, como es el dolor, ya que disminuye la capacidad del paciente para hacerle </a:t>
            </a:r>
            <a:r>
              <a:rPr lang="es-ES_tradnl" sz="1600" dirty="0" smtClean="0">
                <a:solidFill>
                  <a:schemeClr val="bg1">
                    <a:lumMod val="50000"/>
                  </a:schemeClr>
                </a:solidFill>
                <a:cs typeface="Gotham Book"/>
              </a:rPr>
              <a:t>frente. </a:t>
            </a:r>
          </a:p>
          <a:p>
            <a:pPr>
              <a:buBlip>
                <a:blip r:embed="rId3"/>
              </a:buBlip>
            </a:pPr>
            <a:r>
              <a:rPr lang="es-ES_tradnl" sz="1600" dirty="0">
                <a:solidFill>
                  <a:schemeClr val="bg1">
                    <a:lumMod val="50000"/>
                  </a:schemeClr>
                </a:solidFill>
                <a:cs typeface="Gotham Book"/>
              </a:rPr>
              <a:t>Un buen diagnóstico diferencial entre desmoralización y depresión es </a:t>
            </a:r>
            <a:r>
              <a:rPr lang="es-ES_tradnl" sz="1600" dirty="0" smtClean="0">
                <a:solidFill>
                  <a:schemeClr val="bg1">
                    <a:lumMod val="50000"/>
                  </a:schemeClr>
                </a:solidFill>
                <a:cs typeface="Gotham Book"/>
              </a:rPr>
              <a:t>imprescindible.</a:t>
            </a:r>
          </a:p>
          <a:p>
            <a:pPr>
              <a:buBlip>
                <a:blip r:embed="rId3"/>
              </a:buBlip>
            </a:pPr>
            <a:r>
              <a:rPr lang="es-ES_tradnl" sz="1600" dirty="0">
                <a:solidFill>
                  <a:schemeClr val="bg1">
                    <a:lumMod val="50000"/>
                  </a:schemeClr>
                </a:solidFill>
                <a:cs typeface="Gotham Book"/>
              </a:rPr>
              <a:t>Para la evaluación y detección de desmoralización en pacientes con cáncer, se recomienda el uso de la escala de desmoralización (</a:t>
            </a:r>
            <a:r>
              <a:rPr lang="es-ES_tradnl" sz="1600" dirty="0" smtClean="0">
                <a:solidFill>
                  <a:schemeClr val="bg1">
                    <a:lumMod val="50000"/>
                  </a:schemeClr>
                </a:solidFill>
                <a:cs typeface="Gotham Book"/>
              </a:rPr>
              <a:t>DS).</a:t>
            </a:r>
          </a:p>
        </p:txBody>
      </p:sp>
      <p:sp>
        <p:nvSpPr>
          <p:cNvPr id="12" name="CuadroTexto 11"/>
          <p:cNvSpPr txBox="1"/>
          <p:nvPr/>
        </p:nvSpPr>
        <p:spPr>
          <a:xfrm>
            <a:off x="457200" y="3837725"/>
            <a:ext cx="3895106" cy="369332"/>
          </a:xfrm>
          <a:prstGeom prst="rect">
            <a:avLst/>
          </a:prstGeom>
          <a:noFill/>
        </p:spPr>
        <p:txBody>
          <a:bodyPr wrap="square" rtlCol="0">
            <a:spAutoFit/>
          </a:bodyPr>
          <a:lstStyle/>
          <a:p>
            <a:r>
              <a:rPr lang="es-ES_tradnl" b="1" dirty="0">
                <a:solidFill>
                  <a:srgbClr val="64075D"/>
                </a:solidFill>
                <a:cs typeface="Gotham Book"/>
              </a:rPr>
              <a:t>Síndrome de desmoralización   </a:t>
            </a:r>
            <a:endParaRPr lang="es-ES_tradnl" sz="1600" b="1" dirty="0">
              <a:solidFill>
                <a:srgbClr val="64075D"/>
              </a:solidFill>
              <a:cs typeface="Gotham Book"/>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754662489"/>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 name="Marcador de contenido 2"/>
          <p:cNvSpPr txBox="1">
            <a:spLocks/>
          </p:cNvSpPr>
          <p:nvPr/>
        </p:nvSpPr>
        <p:spPr>
          <a:xfrm>
            <a:off x="500992" y="4180251"/>
            <a:ext cx="8229600" cy="363465"/>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endParaRPr lang="es-ES_tradnl" sz="1600" dirty="0">
              <a:solidFill>
                <a:prstClr val="white">
                  <a:lumMod val="50000"/>
                </a:prstClr>
              </a:solidFill>
              <a:latin typeface="Calibri"/>
              <a:cs typeface="Gotham Book"/>
            </a:endParaRPr>
          </a:p>
        </p:txBody>
      </p:sp>
      <p:sp>
        <p:nvSpPr>
          <p:cNvPr id="13" name="Título 1"/>
          <p:cNvSpPr txBox="1">
            <a:spLocks/>
          </p:cNvSpPr>
          <p:nvPr/>
        </p:nvSpPr>
        <p:spPr>
          <a:xfrm>
            <a:off x="0" y="34358"/>
            <a:ext cx="9144000" cy="1018299"/>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130000"/>
              </a:lnSpc>
            </a:pPr>
            <a:r>
              <a:rPr lang="es-ES_tradnl" sz="4000" b="1" dirty="0" smtClean="0">
                <a:solidFill>
                  <a:srgbClr val="FCC40D"/>
                </a:solidFill>
                <a:cs typeface="Calibri"/>
              </a:rPr>
              <a:t>ABORDAJE PSICOLÓGICO</a:t>
            </a:r>
            <a:endParaRPr lang="es-ES_tradnl" sz="4000" b="1" dirty="0">
              <a:solidFill>
                <a:srgbClr val="FCC40D"/>
              </a:solidFill>
              <a:cs typeface="Calibri"/>
            </a:endParaRPr>
          </a:p>
        </p:txBody>
      </p:sp>
      <p:pic>
        <p:nvPicPr>
          <p:cNvPr id="2" name="Imagen 1" descr="Captura de pantalla 2017-09-19 a las 11.46.39.png"/>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1351280" y="1570993"/>
            <a:ext cx="6754801" cy="4702218"/>
          </a:xfrm>
          <a:prstGeom prst="rect">
            <a:avLst/>
          </a:prstGeom>
        </p:spPr>
      </p:pic>
      <p:sp>
        <p:nvSpPr>
          <p:cNvPr id="3" name="Rectángulo 2"/>
          <p:cNvSpPr/>
          <p:nvPr/>
        </p:nvSpPr>
        <p:spPr>
          <a:xfrm>
            <a:off x="619760" y="1232439"/>
            <a:ext cx="7711440" cy="338554"/>
          </a:xfrm>
          <a:prstGeom prst="rect">
            <a:avLst/>
          </a:prstGeom>
        </p:spPr>
        <p:txBody>
          <a:bodyPr wrap="square">
            <a:spAutoFit/>
          </a:bodyPr>
          <a:lstStyle/>
          <a:p>
            <a:r>
              <a:rPr lang="es-ES_tradnl" sz="1600" dirty="0">
                <a:solidFill>
                  <a:srgbClr val="64075D"/>
                </a:solidFill>
              </a:rPr>
              <a:t>Desmoralización y Depresión: </a:t>
            </a:r>
            <a:r>
              <a:rPr lang="es-ES_tradnl" sz="1600" dirty="0" smtClean="0">
                <a:solidFill>
                  <a:srgbClr val="64075D"/>
                </a:solidFill>
              </a:rPr>
              <a:t>Diferencias. </a:t>
            </a:r>
            <a:endParaRPr lang="es-ES_tradnl" sz="1600" dirty="0">
              <a:solidFill>
                <a:srgbClr val="64075D"/>
              </a:solidFill>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743307174"/>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 name="Marcador de contenido 2"/>
          <p:cNvSpPr txBox="1">
            <a:spLocks/>
          </p:cNvSpPr>
          <p:nvPr/>
        </p:nvSpPr>
        <p:spPr>
          <a:xfrm>
            <a:off x="500992" y="4180251"/>
            <a:ext cx="8229600" cy="363465"/>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endParaRPr lang="es-ES_tradnl" sz="1600" dirty="0">
              <a:solidFill>
                <a:prstClr val="white">
                  <a:lumMod val="50000"/>
                </a:prstClr>
              </a:solidFill>
              <a:latin typeface="Calibri"/>
              <a:cs typeface="Gotham Book"/>
            </a:endParaRPr>
          </a:p>
        </p:txBody>
      </p:sp>
      <p:sp>
        <p:nvSpPr>
          <p:cNvPr id="13" name="Título 1"/>
          <p:cNvSpPr txBox="1">
            <a:spLocks/>
          </p:cNvSpPr>
          <p:nvPr/>
        </p:nvSpPr>
        <p:spPr>
          <a:xfrm>
            <a:off x="0" y="34358"/>
            <a:ext cx="9144000" cy="1018299"/>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130000"/>
              </a:lnSpc>
            </a:pPr>
            <a:r>
              <a:rPr lang="es-ES_tradnl" sz="4000" b="1" dirty="0" smtClean="0">
                <a:solidFill>
                  <a:srgbClr val="FCC40D"/>
                </a:solidFill>
                <a:cs typeface="Calibri"/>
              </a:rPr>
              <a:t>ABORDAJE PSICOLÓGICO</a:t>
            </a:r>
            <a:endParaRPr lang="es-ES_tradnl" sz="4000" b="1" dirty="0">
              <a:solidFill>
                <a:srgbClr val="FCC40D"/>
              </a:solidFill>
              <a:cs typeface="Calibri"/>
            </a:endParaRPr>
          </a:p>
        </p:txBody>
      </p:sp>
      <p:sp>
        <p:nvSpPr>
          <p:cNvPr id="6" name="Marcador de contenido 2"/>
          <p:cNvSpPr>
            <a:spLocks noGrp="1"/>
          </p:cNvSpPr>
          <p:nvPr>
            <p:ph idx="1"/>
          </p:nvPr>
        </p:nvSpPr>
        <p:spPr>
          <a:xfrm>
            <a:off x="500992" y="2152105"/>
            <a:ext cx="8229600" cy="757627"/>
          </a:xfrm>
        </p:spPr>
        <p:txBody>
          <a:bodyPr/>
          <a:lstStyle/>
          <a:p>
            <a:pPr>
              <a:buBlip>
                <a:blip r:embed="rId3"/>
              </a:buBlip>
            </a:pPr>
            <a:r>
              <a:rPr lang="es-ES_tradnl" sz="1600" dirty="0">
                <a:solidFill>
                  <a:schemeClr val="bg1">
                    <a:lumMod val="50000"/>
                  </a:schemeClr>
                </a:solidFill>
                <a:cs typeface="Gotham Book"/>
              </a:rPr>
              <a:t>Han sido desarrollados diversos tratamientos o aproximaciones psicológicas, de carácter concomitante a los tratamientos analgésicos, para el control del </a:t>
            </a:r>
            <a:r>
              <a:rPr lang="es-ES_tradnl" sz="1600" dirty="0" smtClean="0">
                <a:solidFill>
                  <a:schemeClr val="bg1">
                    <a:lumMod val="50000"/>
                  </a:schemeClr>
                </a:solidFill>
                <a:cs typeface="Gotham Book"/>
              </a:rPr>
              <a:t>dolor. </a:t>
            </a:r>
          </a:p>
          <a:p>
            <a:pPr>
              <a:buBlip>
                <a:blip r:embed="rId3"/>
              </a:buBlip>
            </a:pPr>
            <a:r>
              <a:rPr lang="es-ES_tradnl" sz="1600" dirty="0" smtClean="0">
                <a:solidFill>
                  <a:schemeClr val="bg1">
                    <a:lumMod val="50000"/>
                  </a:schemeClr>
                </a:solidFill>
                <a:cs typeface="Gotham Book"/>
              </a:rPr>
              <a:t>Son </a:t>
            </a:r>
            <a:r>
              <a:rPr lang="es-ES_tradnl" sz="1600" dirty="0">
                <a:solidFill>
                  <a:schemeClr val="bg1">
                    <a:lumMod val="50000"/>
                  </a:schemeClr>
                </a:solidFill>
                <a:cs typeface="Gotham Book"/>
              </a:rPr>
              <a:t>recomendables, principalmente, en pacientes que presenten dolor leve o moderado, </a:t>
            </a:r>
            <a:endParaRPr lang="es-ES_tradnl" sz="6000" dirty="0">
              <a:solidFill>
                <a:schemeClr val="bg1">
                  <a:lumMod val="50000"/>
                </a:schemeClr>
              </a:solidFill>
              <a:cs typeface="Gotham Book"/>
            </a:endParaRPr>
          </a:p>
          <a:p>
            <a:pPr marL="0" indent="0">
              <a:buNone/>
            </a:pPr>
            <a:endParaRPr lang="es-ES_tradnl" sz="1600" dirty="0">
              <a:solidFill>
                <a:schemeClr val="bg1">
                  <a:lumMod val="50000"/>
                </a:schemeClr>
              </a:solidFill>
              <a:cs typeface="Gotham Book"/>
            </a:endParaRPr>
          </a:p>
        </p:txBody>
      </p:sp>
      <p:sp>
        <p:nvSpPr>
          <p:cNvPr id="7" name="Rectángulo 6"/>
          <p:cNvSpPr/>
          <p:nvPr/>
        </p:nvSpPr>
        <p:spPr>
          <a:xfrm>
            <a:off x="457200" y="1274247"/>
            <a:ext cx="7497333" cy="954107"/>
          </a:xfrm>
          <a:prstGeom prst="rect">
            <a:avLst/>
          </a:prstGeom>
        </p:spPr>
        <p:txBody>
          <a:bodyPr wrap="square">
            <a:spAutoFit/>
          </a:bodyPr>
          <a:lstStyle/>
          <a:p>
            <a:r>
              <a:rPr lang="es-ES_tradnl" sz="2800" b="1" dirty="0">
                <a:solidFill>
                  <a:srgbClr val="FCC40D"/>
                </a:solidFill>
              </a:rPr>
              <a:t>INTERVENCIÓN PSICOLÓGICA PARA EL CONTROL DEL DOLOR </a:t>
            </a:r>
            <a:endParaRPr lang="es-ES_tradnl" sz="2800" b="1" dirty="0">
              <a:solidFill>
                <a:srgbClr val="FCC40D"/>
              </a:solidFill>
              <a:latin typeface="Calibri"/>
              <a:cs typeface="Calibri"/>
            </a:endParaRPr>
          </a:p>
        </p:txBody>
      </p:sp>
      <p:sp>
        <p:nvSpPr>
          <p:cNvPr id="8" name="Marcador de contenido 2"/>
          <p:cNvSpPr txBox="1">
            <a:spLocks/>
          </p:cNvSpPr>
          <p:nvPr/>
        </p:nvSpPr>
        <p:spPr>
          <a:xfrm>
            <a:off x="454048" y="3539612"/>
            <a:ext cx="8229600" cy="1001349"/>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Blip>
                <a:blip r:embed="rId3"/>
              </a:buBlip>
            </a:pPr>
            <a:r>
              <a:rPr lang="es-ES_tradnl" sz="1600" dirty="0">
                <a:solidFill>
                  <a:schemeClr val="bg1">
                    <a:lumMod val="50000"/>
                  </a:schemeClr>
                </a:solidFill>
                <a:cs typeface="Gotham Book"/>
              </a:rPr>
              <a:t>En ocasiones, están acompañadas por ejercicios de visualización </a:t>
            </a:r>
            <a:r>
              <a:rPr lang="es-ES_tradnl" sz="1600" dirty="0" smtClean="0">
                <a:solidFill>
                  <a:schemeClr val="bg1">
                    <a:lumMod val="50000"/>
                  </a:schemeClr>
                </a:solidFill>
                <a:cs typeface="Gotham Book"/>
              </a:rPr>
              <a:t>guiada.</a:t>
            </a:r>
            <a:endParaRPr lang="es-ES_tradnl" sz="1600" dirty="0">
              <a:solidFill>
                <a:schemeClr val="bg1">
                  <a:lumMod val="50000"/>
                </a:schemeClr>
              </a:solidFill>
              <a:cs typeface="Gotham Book"/>
            </a:endParaRPr>
          </a:p>
          <a:p>
            <a:pPr>
              <a:buBlip>
                <a:blip r:embed="rId3"/>
              </a:buBlip>
            </a:pPr>
            <a:r>
              <a:rPr lang="es-ES_tradnl" sz="1600" dirty="0">
                <a:solidFill>
                  <a:schemeClr val="bg1">
                    <a:lumMod val="50000"/>
                  </a:schemeClr>
                </a:solidFill>
                <a:cs typeface="Gotham Book"/>
              </a:rPr>
              <a:t>En otras ocasiones, optamos por </a:t>
            </a:r>
            <a:r>
              <a:rPr lang="es-ES_tradnl" sz="1600" dirty="0" smtClean="0">
                <a:solidFill>
                  <a:schemeClr val="bg1">
                    <a:lumMod val="50000"/>
                  </a:schemeClr>
                </a:solidFill>
                <a:cs typeface="Gotham Book"/>
              </a:rPr>
              <a:t>las </a:t>
            </a:r>
            <a:r>
              <a:rPr lang="es-ES_tradnl" sz="1600" dirty="0">
                <a:solidFill>
                  <a:schemeClr val="bg1">
                    <a:lumMod val="50000"/>
                  </a:schemeClr>
                </a:solidFill>
                <a:cs typeface="Gotham Book"/>
              </a:rPr>
              <a:t>técnicas de meditación centrada en la compasión o autocompasión, que favorecen una actitud de apertura, aceptación y de amabilidad hacia uno mismo </a:t>
            </a:r>
            <a:endParaRPr lang="es-ES_tradnl" sz="1600" dirty="0" smtClean="0">
              <a:solidFill>
                <a:schemeClr val="bg1">
                  <a:lumMod val="50000"/>
                </a:schemeClr>
              </a:solidFill>
              <a:cs typeface="Gotham Book"/>
            </a:endParaRPr>
          </a:p>
        </p:txBody>
      </p:sp>
      <p:sp>
        <p:nvSpPr>
          <p:cNvPr id="10" name="CuadroTexto 9"/>
          <p:cNvSpPr txBox="1"/>
          <p:nvPr/>
        </p:nvSpPr>
        <p:spPr>
          <a:xfrm>
            <a:off x="457200" y="3197086"/>
            <a:ext cx="3895106" cy="369332"/>
          </a:xfrm>
          <a:prstGeom prst="rect">
            <a:avLst/>
          </a:prstGeom>
          <a:noFill/>
        </p:spPr>
        <p:txBody>
          <a:bodyPr wrap="square" rtlCol="0">
            <a:spAutoFit/>
          </a:bodyPr>
          <a:lstStyle/>
          <a:p>
            <a:r>
              <a:rPr lang="es-ES_tradnl" b="1" dirty="0">
                <a:solidFill>
                  <a:srgbClr val="64075D"/>
                </a:solidFill>
                <a:cs typeface="Gotham Book"/>
              </a:rPr>
              <a:t>Técnicas de relajación y meditación </a:t>
            </a:r>
            <a:endParaRPr lang="es-ES_tradnl" sz="1600" b="1" dirty="0">
              <a:solidFill>
                <a:srgbClr val="64075D"/>
              </a:solidFill>
              <a:cs typeface="Gotham Book"/>
            </a:endParaRPr>
          </a:p>
        </p:txBody>
      </p:sp>
      <p:sp>
        <p:nvSpPr>
          <p:cNvPr id="12" name="Marcador de contenido 2"/>
          <p:cNvSpPr txBox="1">
            <a:spLocks/>
          </p:cNvSpPr>
          <p:nvPr/>
        </p:nvSpPr>
        <p:spPr>
          <a:xfrm>
            <a:off x="454048" y="5033132"/>
            <a:ext cx="8229600" cy="1001349"/>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Blip>
                <a:blip r:embed="rId3"/>
              </a:buBlip>
            </a:pPr>
            <a:r>
              <a:rPr lang="es-ES_tradnl" sz="1600" dirty="0">
                <a:solidFill>
                  <a:schemeClr val="bg1">
                    <a:lumMod val="50000"/>
                  </a:schemeClr>
                </a:solidFill>
                <a:cs typeface="Gotham Book"/>
              </a:rPr>
              <a:t>Cuando el paciente manifiesta </a:t>
            </a:r>
            <a:r>
              <a:rPr lang="es-ES_tradnl" sz="1600" dirty="0" smtClean="0">
                <a:solidFill>
                  <a:schemeClr val="bg1">
                    <a:lumMod val="50000"/>
                  </a:schemeClr>
                </a:solidFill>
                <a:cs typeface="Gotham Book"/>
              </a:rPr>
              <a:t>sentimientos de </a:t>
            </a:r>
            <a:r>
              <a:rPr lang="es-ES_tradnl" sz="1600" dirty="0">
                <a:solidFill>
                  <a:schemeClr val="bg1">
                    <a:lumMod val="50000"/>
                  </a:schemeClr>
                </a:solidFill>
                <a:cs typeface="Gotham Book"/>
              </a:rPr>
              <a:t>aburrimiento y de bajo apoyo </a:t>
            </a:r>
            <a:r>
              <a:rPr lang="es-ES_tradnl" sz="1600" dirty="0" smtClean="0">
                <a:solidFill>
                  <a:schemeClr val="bg1">
                    <a:lumMod val="50000"/>
                  </a:schemeClr>
                </a:solidFill>
                <a:cs typeface="Gotham Book"/>
              </a:rPr>
              <a:t>social o </a:t>
            </a:r>
            <a:r>
              <a:rPr lang="es-ES_tradnl" sz="1600" dirty="0">
                <a:solidFill>
                  <a:schemeClr val="bg1">
                    <a:lumMod val="50000"/>
                  </a:schemeClr>
                </a:solidFill>
                <a:cs typeface="Gotham Book"/>
              </a:rPr>
              <a:t>de </a:t>
            </a:r>
            <a:r>
              <a:rPr lang="es-ES_tradnl" sz="1600" dirty="0" smtClean="0">
                <a:solidFill>
                  <a:schemeClr val="bg1">
                    <a:lumMod val="50000"/>
                  </a:schemeClr>
                </a:solidFill>
                <a:cs typeface="Gotham Book"/>
              </a:rPr>
              <a:t>soledad, habr</a:t>
            </a:r>
            <a:r>
              <a:rPr lang="es-ES_tradnl" sz="1600" dirty="0">
                <a:solidFill>
                  <a:schemeClr val="bg1">
                    <a:lumMod val="50000"/>
                  </a:schemeClr>
                </a:solidFill>
                <a:cs typeface="Gotham Book"/>
              </a:rPr>
              <a:t>ía que focalizar </a:t>
            </a:r>
            <a:r>
              <a:rPr lang="es-ES_tradnl" sz="1600" dirty="0" smtClean="0">
                <a:solidFill>
                  <a:schemeClr val="bg1">
                    <a:lumMod val="50000"/>
                  </a:schemeClr>
                </a:solidFill>
                <a:cs typeface="Gotham Book"/>
              </a:rPr>
              <a:t>su </a:t>
            </a:r>
            <a:r>
              <a:rPr lang="es-ES_tradnl" sz="1600" dirty="0">
                <a:solidFill>
                  <a:schemeClr val="bg1">
                    <a:lumMod val="50000"/>
                  </a:schemeClr>
                </a:solidFill>
                <a:cs typeface="Gotham Book"/>
              </a:rPr>
              <a:t>atención fuera del dolor </a:t>
            </a:r>
            <a:r>
              <a:rPr lang="es-ES_tradnl" sz="1600" dirty="0" smtClean="0">
                <a:solidFill>
                  <a:schemeClr val="bg1">
                    <a:lumMod val="50000"/>
                  </a:schemeClr>
                </a:solidFill>
                <a:cs typeface="Gotham Book"/>
              </a:rPr>
              <a:t>(</a:t>
            </a:r>
            <a:r>
              <a:rPr lang="es-ES_tradnl" sz="1600" dirty="0">
                <a:solidFill>
                  <a:schemeClr val="bg1">
                    <a:lumMod val="50000"/>
                  </a:schemeClr>
                </a:solidFill>
                <a:cs typeface="Gotham Book"/>
              </a:rPr>
              <a:t>arte, música, lectura u otras aficiones</a:t>
            </a:r>
            <a:r>
              <a:rPr lang="es-ES_tradnl" sz="1600" dirty="0" smtClean="0">
                <a:solidFill>
                  <a:schemeClr val="bg1">
                    <a:lumMod val="50000"/>
                  </a:schemeClr>
                </a:solidFill>
                <a:cs typeface="Gotham Book"/>
              </a:rPr>
              <a:t>)</a:t>
            </a:r>
            <a:r>
              <a:rPr lang="es-ES_tradnl" sz="1600" dirty="0">
                <a:solidFill>
                  <a:schemeClr val="bg1">
                    <a:lumMod val="50000"/>
                  </a:schemeClr>
                </a:solidFill>
                <a:cs typeface="Gotham Book"/>
              </a:rPr>
              <a:t>.</a:t>
            </a:r>
            <a:endParaRPr lang="es-ES_tradnl" sz="1600" dirty="0" smtClean="0">
              <a:solidFill>
                <a:schemeClr val="bg1">
                  <a:lumMod val="50000"/>
                </a:schemeClr>
              </a:solidFill>
              <a:cs typeface="Gotham Book"/>
            </a:endParaRPr>
          </a:p>
        </p:txBody>
      </p:sp>
      <p:sp>
        <p:nvSpPr>
          <p:cNvPr id="14" name="CuadroTexto 13"/>
          <p:cNvSpPr txBox="1"/>
          <p:nvPr/>
        </p:nvSpPr>
        <p:spPr>
          <a:xfrm>
            <a:off x="457200" y="4690606"/>
            <a:ext cx="3895106" cy="369332"/>
          </a:xfrm>
          <a:prstGeom prst="rect">
            <a:avLst/>
          </a:prstGeom>
          <a:noFill/>
        </p:spPr>
        <p:txBody>
          <a:bodyPr wrap="square" rtlCol="0">
            <a:spAutoFit/>
          </a:bodyPr>
          <a:lstStyle/>
          <a:p>
            <a:r>
              <a:rPr lang="es-ES_tradnl" b="1" dirty="0">
                <a:solidFill>
                  <a:srgbClr val="64075D"/>
                </a:solidFill>
                <a:cs typeface="Gotham Book"/>
              </a:rPr>
              <a:t>Distracción </a:t>
            </a:r>
            <a:endParaRPr lang="es-ES_tradnl" sz="1600" b="1" dirty="0">
              <a:solidFill>
                <a:srgbClr val="64075D"/>
              </a:solidFill>
              <a:cs typeface="Gotham Book"/>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93959065"/>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 name="Marcador de contenido 2"/>
          <p:cNvSpPr txBox="1">
            <a:spLocks/>
          </p:cNvSpPr>
          <p:nvPr/>
        </p:nvSpPr>
        <p:spPr>
          <a:xfrm>
            <a:off x="500992" y="4180251"/>
            <a:ext cx="8229600" cy="363465"/>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endParaRPr lang="es-ES_tradnl" sz="1600" dirty="0">
              <a:solidFill>
                <a:prstClr val="white">
                  <a:lumMod val="50000"/>
                </a:prstClr>
              </a:solidFill>
              <a:latin typeface="Calibri"/>
              <a:cs typeface="Gotham Book"/>
            </a:endParaRPr>
          </a:p>
        </p:txBody>
      </p:sp>
      <p:sp>
        <p:nvSpPr>
          <p:cNvPr id="13" name="Título 1"/>
          <p:cNvSpPr txBox="1">
            <a:spLocks/>
          </p:cNvSpPr>
          <p:nvPr/>
        </p:nvSpPr>
        <p:spPr>
          <a:xfrm>
            <a:off x="0" y="34358"/>
            <a:ext cx="9144000" cy="1018299"/>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130000"/>
              </a:lnSpc>
            </a:pPr>
            <a:r>
              <a:rPr lang="es-ES_tradnl" sz="4000" b="1" dirty="0" smtClean="0">
                <a:solidFill>
                  <a:srgbClr val="FCC40D"/>
                </a:solidFill>
                <a:cs typeface="Calibri"/>
              </a:rPr>
              <a:t>ABORDAJE PSICOLÓGICO</a:t>
            </a:r>
            <a:endParaRPr lang="es-ES_tradnl" sz="4000" b="1" dirty="0">
              <a:solidFill>
                <a:srgbClr val="FCC40D"/>
              </a:solidFill>
              <a:cs typeface="Calibri"/>
            </a:endParaRPr>
          </a:p>
        </p:txBody>
      </p:sp>
      <p:sp>
        <p:nvSpPr>
          <p:cNvPr id="8" name="Marcador de contenido 2"/>
          <p:cNvSpPr txBox="1">
            <a:spLocks/>
          </p:cNvSpPr>
          <p:nvPr/>
        </p:nvSpPr>
        <p:spPr>
          <a:xfrm>
            <a:off x="454048" y="1804387"/>
            <a:ext cx="8229600" cy="757627"/>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Blip>
                <a:blip r:embed="rId3"/>
              </a:buBlip>
            </a:pPr>
            <a:r>
              <a:rPr lang="es-ES_tradnl" sz="1600" dirty="0">
                <a:solidFill>
                  <a:schemeClr val="bg1">
                    <a:lumMod val="50000"/>
                  </a:schemeClr>
                </a:solidFill>
                <a:cs typeface="Gotham Book"/>
              </a:rPr>
              <a:t>A través de la hipnosis se logra un estado alterado de conciencia, ya que focalizamos la atención del paciente fuera de la sensación de dolor. </a:t>
            </a:r>
            <a:endParaRPr lang="es-ES_tradnl" sz="1600" dirty="0" smtClean="0">
              <a:solidFill>
                <a:schemeClr val="bg1">
                  <a:lumMod val="50000"/>
                </a:schemeClr>
              </a:solidFill>
              <a:cs typeface="Gotham Book"/>
            </a:endParaRPr>
          </a:p>
        </p:txBody>
      </p:sp>
      <p:sp>
        <p:nvSpPr>
          <p:cNvPr id="10" name="CuadroTexto 9"/>
          <p:cNvSpPr txBox="1"/>
          <p:nvPr/>
        </p:nvSpPr>
        <p:spPr>
          <a:xfrm>
            <a:off x="457200" y="1461861"/>
            <a:ext cx="3895106" cy="369332"/>
          </a:xfrm>
          <a:prstGeom prst="rect">
            <a:avLst/>
          </a:prstGeom>
          <a:noFill/>
        </p:spPr>
        <p:txBody>
          <a:bodyPr wrap="square" rtlCol="0">
            <a:spAutoFit/>
          </a:bodyPr>
          <a:lstStyle/>
          <a:p>
            <a:r>
              <a:rPr lang="es-ES_tradnl" b="1" dirty="0">
                <a:solidFill>
                  <a:srgbClr val="64075D"/>
                </a:solidFill>
              </a:rPr>
              <a:t>Hipnosis </a:t>
            </a:r>
            <a:r>
              <a:rPr lang="es-ES_tradnl" b="1" dirty="0" smtClean="0">
                <a:solidFill>
                  <a:srgbClr val="64075D"/>
                </a:solidFill>
                <a:cs typeface="Gotham Book"/>
              </a:rPr>
              <a:t>  </a:t>
            </a:r>
            <a:endParaRPr lang="es-ES_tradnl" sz="1600" b="1" dirty="0">
              <a:solidFill>
                <a:srgbClr val="64075D"/>
              </a:solidFill>
              <a:cs typeface="Gotham Book"/>
            </a:endParaRPr>
          </a:p>
        </p:txBody>
      </p:sp>
      <p:sp>
        <p:nvSpPr>
          <p:cNvPr id="7" name="Marcador de contenido 2"/>
          <p:cNvSpPr txBox="1">
            <a:spLocks/>
          </p:cNvSpPr>
          <p:nvPr/>
        </p:nvSpPr>
        <p:spPr>
          <a:xfrm>
            <a:off x="454048" y="2874261"/>
            <a:ext cx="8229600" cy="478539"/>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Blip>
                <a:blip r:embed="rId3"/>
              </a:buBlip>
            </a:pPr>
            <a:r>
              <a:rPr lang="es-ES_tradnl" sz="1600" dirty="0" smtClean="0">
                <a:solidFill>
                  <a:schemeClr val="bg1">
                    <a:lumMod val="50000"/>
                  </a:schemeClr>
                </a:solidFill>
                <a:cs typeface="Gotham Book"/>
              </a:rPr>
              <a:t>Técnicas </a:t>
            </a:r>
            <a:r>
              <a:rPr lang="es-ES_tradnl" sz="1600" dirty="0">
                <a:solidFill>
                  <a:schemeClr val="bg1">
                    <a:lumMod val="50000"/>
                  </a:schemeClr>
                </a:solidFill>
                <a:cs typeface="Gotham Book"/>
              </a:rPr>
              <a:t>dirigidas a afrontar o manejar los pensamientos y emociones asociados al dolor. </a:t>
            </a:r>
            <a:endParaRPr lang="es-ES_tradnl" sz="1600" dirty="0" smtClean="0">
              <a:solidFill>
                <a:schemeClr val="bg1">
                  <a:lumMod val="50000"/>
                </a:schemeClr>
              </a:solidFill>
              <a:cs typeface="Gotham Book"/>
            </a:endParaRPr>
          </a:p>
        </p:txBody>
      </p:sp>
      <p:sp>
        <p:nvSpPr>
          <p:cNvPr id="12" name="CuadroTexto 11"/>
          <p:cNvSpPr txBox="1"/>
          <p:nvPr/>
        </p:nvSpPr>
        <p:spPr>
          <a:xfrm>
            <a:off x="457200" y="2531735"/>
            <a:ext cx="3895106" cy="369332"/>
          </a:xfrm>
          <a:prstGeom prst="rect">
            <a:avLst/>
          </a:prstGeom>
          <a:noFill/>
        </p:spPr>
        <p:txBody>
          <a:bodyPr wrap="square" rtlCol="0">
            <a:spAutoFit/>
          </a:bodyPr>
          <a:lstStyle/>
          <a:p>
            <a:r>
              <a:rPr lang="es-ES_tradnl" b="1" dirty="0">
                <a:solidFill>
                  <a:srgbClr val="64075D"/>
                </a:solidFill>
                <a:cs typeface="Gotham Book"/>
              </a:rPr>
              <a:t>Terapia cognitiva </a:t>
            </a:r>
            <a:endParaRPr lang="es-ES_tradnl" sz="1600" b="1" dirty="0">
              <a:solidFill>
                <a:srgbClr val="64075D"/>
              </a:solidFill>
              <a:cs typeface="Gotham Book"/>
            </a:endParaRPr>
          </a:p>
        </p:txBody>
      </p:sp>
      <p:sp>
        <p:nvSpPr>
          <p:cNvPr id="11" name="Marcador de contenido 2"/>
          <p:cNvSpPr txBox="1">
            <a:spLocks/>
          </p:cNvSpPr>
          <p:nvPr/>
        </p:nvSpPr>
        <p:spPr>
          <a:xfrm>
            <a:off x="454048" y="3768341"/>
            <a:ext cx="8229600" cy="478539"/>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Blip>
                <a:blip r:embed="rId3"/>
              </a:buBlip>
            </a:pPr>
            <a:r>
              <a:rPr lang="es-ES_tradnl" sz="1600" dirty="0">
                <a:solidFill>
                  <a:schemeClr val="bg1">
                    <a:lumMod val="50000"/>
                  </a:schemeClr>
                </a:solidFill>
                <a:cs typeface="Gotham Book"/>
              </a:rPr>
              <a:t>Abordaje cognitivo-conductual. </a:t>
            </a:r>
            <a:endParaRPr lang="es-ES_tradnl" sz="1600" dirty="0" smtClean="0">
              <a:solidFill>
                <a:schemeClr val="bg1">
                  <a:lumMod val="50000"/>
                </a:schemeClr>
              </a:solidFill>
              <a:cs typeface="Gotham Book"/>
            </a:endParaRPr>
          </a:p>
          <a:p>
            <a:pPr>
              <a:buBlip>
                <a:blip r:embed="rId3"/>
              </a:buBlip>
            </a:pPr>
            <a:r>
              <a:rPr lang="es-ES_tradnl" sz="1600" dirty="0">
                <a:solidFill>
                  <a:schemeClr val="bg1">
                    <a:lumMod val="50000"/>
                  </a:schemeClr>
                </a:solidFill>
                <a:cs typeface="Gotham Book"/>
              </a:rPr>
              <a:t>Terapia de soporte. </a:t>
            </a:r>
            <a:endParaRPr lang="es-ES_tradnl" sz="1600" dirty="0" smtClean="0">
              <a:solidFill>
                <a:schemeClr val="bg1">
                  <a:lumMod val="50000"/>
                </a:schemeClr>
              </a:solidFill>
              <a:cs typeface="Gotham Book"/>
            </a:endParaRPr>
          </a:p>
          <a:p>
            <a:pPr>
              <a:buBlip>
                <a:blip r:embed="rId3"/>
              </a:buBlip>
            </a:pPr>
            <a:r>
              <a:rPr lang="es-ES_tradnl" sz="1600" dirty="0">
                <a:solidFill>
                  <a:schemeClr val="bg1">
                    <a:lumMod val="50000"/>
                  </a:schemeClr>
                </a:solidFill>
                <a:cs typeface="Gotham Book"/>
              </a:rPr>
              <a:t>Psicoterapias centradas en el sentido. </a:t>
            </a:r>
            <a:endParaRPr lang="es-ES_tradnl" sz="1600" dirty="0" smtClean="0">
              <a:solidFill>
                <a:schemeClr val="bg1">
                  <a:lumMod val="50000"/>
                </a:schemeClr>
              </a:solidFill>
              <a:cs typeface="Gotham Book"/>
            </a:endParaRPr>
          </a:p>
        </p:txBody>
      </p:sp>
      <p:sp>
        <p:nvSpPr>
          <p:cNvPr id="14" name="CuadroTexto 13"/>
          <p:cNvSpPr txBox="1"/>
          <p:nvPr/>
        </p:nvSpPr>
        <p:spPr>
          <a:xfrm>
            <a:off x="457200" y="3425815"/>
            <a:ext cx="3895106" cy="369332"/>
          </a:xfrm>
          <a:prstGeom prst="rect">
            <a:avLst/>
          </a:prstGeom>
          <a:noFill/>
        </p:spPr>
        <p:txBody>
          <a:bodyPr wrap="square" rtlCol="0">
            <a:spAutoFit/>
          </a:bodyPr>
          <a:lstStyle/>
          <a:p>
            <a:r>
              <a:rPr lang="es-ES_tradnl" b="1" dirty="0">
                <a:solidFill>
                  <a:srgbClr val="64075D"/>
                </a:solidFill>
                <a:cs typeface="Gotham Book"/>
              </a:rPr>
              <a:t>Psicoterapia </a:t>
            </a:r>
            <a:endParaRPr lang="es-ES_tradnl" sz="1600" b="1" dirty="0">
              <a:solidFill>
                <a:srgbClr val="64075D"/>
              </a:solidFill>
              <a:cs typeface="Gotham Book"/>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683217406"/>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 name="Título 1"/>
          <p:cNvSpPr txBox="1">
            <a:spLocks/>
          </p:cNvSpPr>
          <p:nvPr/>
        </p:nvSpPr>
        <p:spPr>
          <a:xfrm>
            <a:off x="0" y="34358"/>
            <a:ext cx="9144000" cy="1018299"/>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130000"/>
              </a:lnSpc>
            </a:pPr>
            <a:r>
              <a:rPr lang="es-ES_tradnl" sz="4000" b="1" dirty="0" smtClean="0">
                <a:solidFill>
                  <a:srgbClr val="FCC40D"/>
                </a:solidFill>
                <a:cs typeface="Calibri"/>
              </a:rPr>
              <a:t>ABORDAJE PSICOLÓGICO</a:t>
            </a:r>
            <a:endParaRPr lang="es-ES_tradnl" sz="4000" b="1" dirty="0">
              <a:solidFill>
                <a:srgbClr val="FCC40D"/>
              </a:solidFill>
              <a:cs typeface="Calibri"/>
            </a:endParaRPr>
          </a:p>
        </p:txBody>
      </p:sp>
      <p:sp>
        <p:nvSpPr>
          <p:cNvPr id="16" name="Rectángulo 15"/>
          <p:cNvSpPr/>
          <p:nvPr/>
        </p:nvSpPr>
        <p:spPr>
          <a:xfrm>
            <a:off x="457200" y="1274247"/>
            <a:ext cx="7497333" cy="523220"/>
          </a:xfrm>
          <a:prstGeom prst="rect">
            <a:avLst/>
          </a:prstGeom>
        </p:spPr>
        <p:txBody>
          <a:bodyPr wrap="square">
            <a:spAutoFit/>
          </a:bodyPr>
          <a:lstStyle/>
          <a:p>
            <a:r>
              <a:rPr lang="es-ES_tradnl" sz="2800" b="1" smtClean="0">
                <a:solidFill>
                  <a:srgbClr val="FCC40D"/>
                </a:solidFill>
              </a:rPr>
              <a:t>DOLOR Y SUICIDIO </a:t>
            </a:r>
            <a:endParaRPr lang="es-ES_tradnl" sz="2800" b="1" dirty="0">
              <a:solidFill>
                <a:srgbClr val="FCC40D"/>
              </a:solidFill>
              <a:latin typeface="Calibri"/>
              <a:cs typeface="Calibri"/>
            </a:endParaRPr>
          </a:p>
        </p:txBody>
      </p:sp>
      <p:sp>
        <p:nvSpPr>
          <p:cNvPr id="17" name="Marcador de contenido 2"/>
          <p:cNvSpPr txBox="1">
            <a:spLocks/>
          </p:cNvSpPr>
          <p:nvPr/>
        </p:nvSpPr>
        <p:spPr>
          <a:xfrm>
            <a:off x="454048" y="2149827"/>
            <a:ext cx="8229600" cy="757627"/>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Blip>
                <a:blip r:embed="rId3"/>
              </a:buBlip>
            </a:pPr>
            <a:r>
              <a:rPr lang="es-ES_tradnl" sz="1600" dirty="0">
                <a:solidFill>
                  <a:schemeClr val="bg1">
                    <a:lumMod val="50000"/>
                  </a:schemeClr>
                </a:solidFill>
                <a:cs typeface="Gotham Book"/>
              </a:rPr>
              <a:t>La mayoría de los suicidios en pacientes con cáncer tienen dolor severo, inadecuadamente controlado o pobremente </a:t>
            </a:r>
            <a:r>
              <a:rPr lang="es-ES_tradnl" sz="1600" dirty="0" smtClean="0">
                <a:solidFill>
                  <a:schemeClr val="bg1">
                    <a:lumMod val="50000"/>
                  </a:schemeClr>
                </a:solidFill>
                <a:cs typeface="Gotham Book"/>
              </a:rPr>
              <a:t>tolerado.</a:t>
            </a:r>
          </a:p>
          <a:p>
            <a:pPr>
              <a:buBlip>
                <a:blip r:embed="rId3"/>
              </a:buBlip>
            </a:pPr>
            <a:r>
              <a:rPr lang="es-ES_tradnl" sz="1600" dirty="0" smtClean="0">
                <a:solidFill>
                  <a:schemeClr val="bg1">
                    <a:lumMod val="50000"/>
                  </a:schemeClr>
                </a:solidFill>
                <a:cs typeface="Gotham Book"/>
              </a:rPr>
              <a:t>Los </a:t>
            </a:r>
            <a:r>
              <a:rPr lang="es-ES_tradnl" sz="1600" dirty="0">
                <a:solidFill>
                  <a:schemeClr val="bg1">
                    <a:lumMod val="50000"/>
                  </a:schemeClr>
                </a:solidFill>
                <a:cs typeface="Gotham Book"/>
              </a:rPr>
              <a:t>pacientes con enfermedad avanzada e ingresados son los más vulnerables a desarrollar un trastorno psicológico o psiquiátrico y los que tienen mayor riesgo de cometer un suicidio. </a:t>
            </a:r>
            <a:endParaRPr lang="es-ES_tradnl" sz="1600" dirty="0" smtClean="0">
              <a:solidFill>
                <a:schemeClr val="bg1">
                  <a:lumMod val="50000"/>
                </a:schemeClr>
              </a:solidFill>
              <a:cs typeface="Gotham Book"/>
            </a:endParaRPr>
          </a:p>
        </p:txBody>
      </p:sp>
      <p:sp>
        <p:nvSpPr>
          <p:cNvPr id="18" name="CuadroTexto 17"/>
          <p:cNvSpPr txBox="1"/>
          <p:nvPr/>
        </p:nvSpPr>
        <p:spPr>
          <a:xfrm>
            <a:off x="457200" y="1807301"/>
            <a:ext cx="3895106" cy="369332"/>
          </a:xfrm>
          <a:prstGeom prst="rect">
            <a:avLst/>
          </a:prstGeom>
          <a:noFill/>
        </p:spPr>
        <p:txBody>
          <a:bodyPr wrap="square" rtlCol="0">
            <a:spAutoFit/>
          </a:bodyPr>
          <a:lstStyle/>
          <a:p>
            <a:r>
              <a:rPr lang="es-ES_tradnl" b="1" dirty="0">
                <a:solidFill>
                  <a:srgbClr val="64075D"/>
                </a:solidFill>
              </a:rPr>
              <a:t>Factores de riesgo  </a:t>
            </a:r>
            <a:r>
              <a:rPr lang="es-ES_tradnl" b="1" dirty="0" smtClean="0">
                <a:solidFill>
                  <a:srgbClr val="64075D"/>
                </a:solidFill>
                <a:cs typeface="Gotham Book"/>
              </a:rPr>
              <a:t>  </a:t>
            </a:r>
            <a:endParaRPr lang="es-ES_tradnl" sz="1600" b="1" dirty="0">
              <a:solidFill>
                <a:srgbClr val="64075D"/>
              </a:solidFill>
              <a:cs typeface="Gotham Book"/>
            </a:endParaRPr>
          </a:p>
        </p:txBody>
      </p:sp>
      <p:sp>
        <p:nvSpPr>
          <p:cNvPr id="21" name="Marcador de contenido 2"/>
          <p:cNvSpPr txBox="1">
            <a:spLocks/>
          </p:cNvSpPr>
          <p:nvPr/>
        </p:nvSpPr>
        <p:spPr>
          <a:xfrm>
            <a:off x="454048" y="3714467"/>
            <a:ext cx="8229600" cy="757627"/>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Blip>
                <a:blip r:embed="rId3"/>
              </a:buBlip>
            </a:pPr>
            <a:r>
              <a:rPr lang="es-ES_tradnl" sz="1600" dirty="0">
                <a:solidFill>
                  <a:schemeClr val="bg1">
                    <a:lumMod val="50000"/>
                  </a:schemeClr>
                </a:solidFill>
                <a:cs typeface="Gotham Book"/>
              </a:rPr>
              <a:t>La psicoterapia centrada en el sentido y la terapia de la dignidad son los modelos de psicoterapia más utilizados para promover y mantener el sentido de vida de los pacientes, especialmente en situaciones de enfermedad avanzada</a:t>
            </a:r>
            <a:r>
              <a:rPr lang="es-ES_tradnl" sz="1600" dirty="0" smtClean="0">
                <a:solidFill>
                  <a:schemeClr val="bg1">
                    <a:lumMod val="50000"/>
                  </a:schemeClr>
                </a:solidFill>
                <a:cs typeface="Gotham Book"/>
              </a:rPr>
              <a:t>.</a:t>
            </a:r>
          </a:p>
          <a:p>
            <a:pPr>
              <a:buBlip>
                <a:blip r:embed="rId3"/>
              </a:buBlip>
            </a:pPr>
            <a:r>
              <a:rPr lang="es-ES_tradnl" sz="1600" dirty="0">
                <a:solidFill>
                  <a:schemeClr val="bg1">
                    <a:lumMod val="50000"/>
                  </a:schemeClr>
                </a:solidFill>
                <a:cs typeface="Gotham Book"/>
              </a:rPr>
              <a:t>La </a:t>
            </a:r>
            <a:r>
              <a:rPr lang="es-ES_tradnl" sz="1600" b="1" dirty="0">
                <a:solidFill>
                  <a:srgbClr val="64075D"/>
                </a:solidFill>
                <a:cs typeface="Gotham Book"/>
              </a:rPr>
              <a:t>Terapia Centrada en la Compasión </a:t>
            </a:r>
            <a:r>
              <a:rPr lang="es-ES_tradnl" sz="1600" dirty="0">
                <a:solidFill>
                  <a:schemeClr val="bg1">
                    <a:lumMod val="50000"/>
                  </a:schemeClr>
                </a:solidFill>
                <a:cs typeface="Gotham Book"/>
              </a:rPr>
              <a:t>es entendida como un proceso de desarrollo de la compasión hacia uno mismo y hacia los demás para aumentar el bienestar y ayudar a la </a:t>
            </a:r>
            <a:r>
              <a:rPr lang="es-ES_tradnl" sz="1600" dirty="0" smtClean="0">
                <a:solidFill>
                  <a:schemeClr val="bg1">
                    <a:lumMod val="50000"/>
                  </a:schemeClr>
                </a:solidFill>
                <a:cs typeface="Gotham Book"/>
              </a:rPr>
              <a:t>recuperación.</a:t>
            </a:r>
          </a:p>
        </p:txBody>
      </p:sp>
      <p:sp>
        <p:nvSpPr>
          <p:cNvPr id="22" name="CuadroTexto 21"/>
          <p:cNvSpPr txBox="1"/>
          <p:nvPr/>
        </p:nvSpPr>
        <p:spPr>
          <a:xfrm>
            <a:off x="457200" y="3371941"/>
            <a:ext cx="7914640" cy="369332"/>
          </a:xfrm>
          <a:prstGeom prst="rect">
            <a:avLst/>
          </a:prstGeom>
          <a:noFill/>
        </p:spPr>
        <p:txBody>
          <a:bodyPr wrap="square" rtlCol="0">
            <a:spAutoFit/>
          </a:bodyPr>
          <a:lstStyle/>
          <a:p>
            <a:r>
              <a:rPr lang="es-ES_tradnl" b="1" dirty="0">
                <a:solidFill>
                  <a:srgbClr val="64075D"/>
                </a:solidFill>
              </a:rPr>
              <a:t>Intervenciones psicoterapéuticas específicas centradas en el sentido</a:t>
            </a:r>
            <a:r>
              <a:rPr lang="es-ES_tradnl" b="1" dirty="0"/>
              <a:t> </a:t>
            </a:r>
            <a:endParaRPr lang="es-ES_tradnl" sz="1600" b="1" dirty="0">
              <a:solidFill>
                <a:srgbClr val="64075D"/>
              </a:solidFill>
              <a:cs typeface="Gotham Book"/>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702702255"/>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Diseño personalizad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Diseño personalizad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2_Diseño personalizad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3_Diseño personalizad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1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4_Diseño personalizad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2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5366</TotalTime>
  <Words>18146</Words>
  <Application>Microsoft Macintosh PowerPoint</Application>
  <PresentationFormat>Presentación en pantalla (4:3)</PresentationFormat>
  <Paragraphs>1259</Paragraphs>
  <Slides>73</Slides>
  <Notes>65</Notes>
  <HiddenSlides>0</HiddenSlides>
  <MMClips>0</MMClips>
  <ScaleCrop>false</ScaleCrop>
  <HeadingPairs>
    <vt:vector size="4" baseType="variant">
      <vt:variant>
        <vt:lpstr>Plantilla de diseño</vt:lpstr>
      </vt:variant>
      <vt:variant>
        <vt:i4>8</vt:i4>
      </vt:variant>
      <vt:variant>
        <vt:lpstr>Títulos de diapositiva</vt:lpstr>
      </vt:variant>
      <vt:variant>
        <vt:i4>73</vt:i4>
      </vt:variant>
    </vt:vector>
  </HeadingPairs>
  <TitlesOfParts>
    <vt:vector size="81" baseType="lpstr">
      <vt:lpstr>Tema de Office</vt:lpstr>
      <vt:lpstr>1_Diseño personalizado</vt:lpstr>
      <vt:lpstr>Diseño personalizado</vt:lpstr>
      <vt:lpstr>2_Diseño personalizado</vt:lpstr>
      <vt:lpstr>3_Diseño personalizado</vt:lpstr>
      <vt:lpstr>1_Tema de Office</vt:lpstr>
      <vt:lpstr>4_Diseño personalizado</vt:lpstr>
      <vt:lpstr>2_Tema de Office</vt:lpstr>
      <vt:lpstr>Diapositiva 1</vt:lpstr>
      <vt:lpstr>Diapositiva 2</vt:lpstr>
      <vt:lpstr>Diapositiva 3</vt:lpstr>
      <vt:lpstr>Diapositiva 4</vt:lpstr>
      <vt:lpstr>TRATAMIENTOS ESPECÍFICOS </vt:lpstr>
      <vt:lpstr>Diapositiva 6</vt:lpstr>
      <vt:lpstr>Diapositiva 7</vt:lpstr>
      <vt:lpstr>Diapositiva 8</vt:lpstr>
      <vt:lpstr>Diapositiva 9</vt:lpstr>
      <vt:lpstr>Diapositiva 10</vt:lpstr>
      <vt:lpstr>Diapositiva 11</vt:lpstr>
      <vt:lpstr>Diapositiva 12</vt:lpstr>
      <vt:lpstr>Diapositiva 13</vt:lpstr>
      <vt:lpstr>Diapositiva 14</vt:lpstr>
      <vt:lpstr>TRATAMIENTO CON ANALGÉSICOS TRADICIONALES </vt:lpstr>
      <vt:lpstr>TRATAMIENTO CON ANALGÉSICOS TRADICIONALES </vt:lpstr>
      <vt:lpstr>TRATAMIENTO CON ANALGÉSICOS TRADICIONALES </vt:lpstr>
      <vt:lpstr>TRATAMIENTO CON ANALGÉSICOS TRADICIONALES </vt:lpstr>
      <vt:lpstr>TRATAMIENTO CON ANALGÉSICOS TRADICIONALES </vt:lpstr>
      <vt:lpstr>TRATAMIENTO CON ANALGÉSICOS TRADICIONALES </vt:lpstr>
      <vt:lpstr>TRATAMIENTO CON ANALGÉSICOS TRADICIONALES </vt:lpstr>
      <vt:lpstr>TRATAMIENTO CON ANALGÉSICOS TRADICIONALES </vt:lpstr>
      <vt:lpstr>TRATAMIENTO CON ANALGÉSICOS TRADICIONALES </vt:lpstr>
      <vt:lpstr>TRATAMIENTO CON ANALGÉSICOS TRADICIONALES </vt:lpstr>
      <vt:lpstr>TRATAMIENTO CON ANALGÉSICOS TRADICIONALES </vt:lpstr>
      <vt:lpstr>TRATAMIENTO CON ANALGÉSICOS TRADICIONALES </vt:lpstr>
      <vt:lpstr>TRATAMIENTO CON ANALGÉSICOS TRADICIONALES </vt:lpstr>
      <vt:lpstr>TRATAMIENTO CON ANALGÉSICOS TRADICIONALES </vt:lpstr>
      <vt:lpstr>TRATAMIENTO CON ANALGÉSICOS TRADICIONALES </vt:lpstr>
      <vt:lpstr>TRATAMIENTO CON ANALGÉSICOS TRADICIONALES </vt:lpstr>
      <vt:lpstr>TRATAMIENTO CON ANALGÉSICOS TRADICIONALES </vt:lpstr>
      <vt:lpstr>TRATAMIENTO CON ANALGÉSICOS TRADICIONALES </vt:lpstr>
      <vt:lpstr>TRATAMIENTO CON ANALGÉSICOS TRADICIONALES </vt:lpstr>
      <vt:lpstr>TRATAMIENTO CON ANALGÉSICOS TRADICIONALES </vt:lpstr>
      <vt:lpstr>Diapositiva 35</vt:lpstr>
      <vt:lpstr>TRATAMIENTO DEL DOLOR NEUROPÁTICO  Y ASOCIACIONES</vt:lpstr>
      <vt:lpstr>TRATAMIENTO DEL DOLOR NEUROPÁTICO  Y ASOCIACIONES</vt:lpstr>
      <vt:lpstr>Diapositiva 38</vt:lpstr>
      <vt:lpstr>Diapositiva 39</vt:lpstr>
      <vt:lpstr>Diapositiva 40</vt:lpstr>
      <vt:lpstr>TRATAMIENTO DEL DOLOR NEUROPÁTICO  Y ASOCIACIONES</vt:lpstr>
      <vt:lpstr>TRATAMIENTO DEL DOLOR NEUROPÁTICO  Y ASOCIACIONES</vt:lpstr>
      <vt:lpstr>TRATAMIENTO DEL DOLOR NEUROPÁTICO  Y ASOCIACIONES</vt:lpstr>
      <vt:lpstr>TRATAMIENTO DEL DOLOR NEUROPÁTICO  Y ASOCIACIONES</vt:lpstr>
      <vt:lpstr>TRATAMIENTO DEL DOLOR NEUROPÁTICO  Y ASOCIACIONES</vt:lpstr>
      <vt:lpstr>Diapositiva 46</vt:lpstr>
      <vt:lpstr>Diapositiva 47</vt:lpstr>
      <vt:lpstr>TRATAMIENTO INTERVENCIONISTA</vt:lpstr>
      <vt:lpstr>TRATAMIENTO INTERVENCIONISTA</vt:lpstr>
      <vt:lpstr>TRATAMIENTO INTERVENCIONISTA</vt:lpstr>
      <vt:lpstr>TRATAMIENTO INTERVENCIONISTA</vt:lpstr>
      <vt:lpstr>TRATAMIENTO INTERVENCIONISTA</vt:lpstr>
      <vt:lpstr>TRATAMIENTO INTERVENCIONISTA</vt:lpstr>
      <vt:lpstr>TRATAMIENTO INTERVENCIONISTA</vt:lpstr>
      <vt:lpstr>Diapositiva 55</vt:lpstr>
      <vt:lpstr>Diapositiva 56</vt:lpstr>
      <vt:lpstr>Diapositiva 57</vt:lpstr>
      <vt:lpstr>Diapositiva 58</vt:lpstr>
      <vt:lpstr>Diapositiva 59</vt:lpstr>
      <vt:lpstr>Diapositiva 60</vt:lpstr>
      <vt:lpstr>Diapositiva 61</vt:lpstr>
      <vt:lpstr>Diapositiva 62</vt:lpstr>
      <vt:lpstr>Diapositiva 63</vt:lpstr>
      <vt:lpstr>Diapositiva 64</vt:lpstr>
      <vt:lpstr>Diapositiva 65</vt:lpstr>
      <vt:lpstr>Diapositiva 66</vt:lpstr>
      <vt:lpstr>Diapositiva 67</vt:lpstr>
      <vt:lpstr>Diapositiva 68</vt:lpstr>
      <vt:lpstr>Diapositiva 69</vt:lpstr>
      <vt:lpstr>Diapositiva 70</vt:lpstr>
      <vt:lpstr>Diapositiva 71</vt:lpstr>
      <vt:lpstr>Diapositiva 72</vt:lpstr>
      <vt:lpstr>Diapositiva 73</vt:lpstr>
    </vt:vector>
  </TitlesOfParts>
  <Company/>
  <LinksUpToDate>false</LinksUpToDate>
  <SharedDoc>false</SharedDoc>
  <HyperlinksChanged>false</HyperlinksChanged>
  <AppVersion>12.0001</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Rafael De la Fuente</dc:creator>
  <cp:lastModifiedBy>Lola</cp:lastModifiedBy>
  <cp:revision>233</cp:revision>
  <cp:lastPrinted>2017-09-06T17:27:11Z</cp:lastPrinted>
  <dcterms:created xsi:type="dcterms:W3CDTF">2017-09-29T09:39:51Z</dcterms:created>
  <dcterms:modified xsi:type="dcterms:W3CDTF">2017-09-29T09:42:45Z</dcterms:modified>
</cp:coreProperties>
</file>