
<file path=[Content_Types].xml><?xml version="1.0" encoding="utf-8"?>
<Types xmlns="http://schemas.openxmlformats.org/package/2006/content-types">
  <Override PartName="/ppt/slides/slide30.xml" ContentType="application/vnd.openxmlformats-officedocument.presentationml.slide+xml"/>
  <Override PartName="/ppt/notesSlides/notesSlide69.xml" ContentType="application/vnd.openxmlformats-officedocument.presentationml.notesSlide+xml"/>
  <Override PartName="/ppt/slides/slide24.xml" ContentType="application/vnd.openxmlformats-officedocument.presentationml.slide+xml"/>
  <Override PartName="/ppt/slideLayouts/slideLayout41.xml" ContentType="application/vnd.openxmlformats-officedocument.presentationml.slideLayout+xml"/>
  <Override PartName="/ppt/slides/slide72.xml" ContentType="application/vnd.openxmlformats-officedocument.presentationml.slide+xml"/>
  <Override PartName="/ppt/slideLayouts/slideLayout35.xml" ContentType="application/vnd.openxmlformats-officedocument.presentationml.slideLayout+xml"/>
  <Override PartName="/ppt/notesSlides/notesSlide47.xml" ContentType="application/vnd.openxmlformats-officedocument.presentationml.notesSlide+xml"/>
  <Override PartName="/ppt/slides/slide66.xml" ContentType="application/vnd.openxmlformats-officedocument.presentationml.slide+xml"/>
  <Override PartName="/ppt/slideLayouts/slideLayout77.xml" ContentType="application/vnd.openxmlformats-officedocument.presentationml.slideLayout+xml"/>
  <Override PartName="/ppt/slides/slide50.xml" ContentType="application/vnd.openxmlformats-officedocument.presentationml.slide+xml"/>
  <Override PartName="/ppt/slideLayouts/slideLayout13.xml" ContentType="application/vnd.openxmlformats-officedocument.presentationml.slideLayout+xml"/>
  <Override PartName="/ppt/notesSlides/notesSlide25.xml" ContentType="application/vnd.openxmlformats-officedocument.presentationml.notesSlide+xml"/>
  <Override PartName="/ppt/slides/slide44.xml" ContentType="application/vnd.openxmlformats-officedocument.presentationml.slide+xml"/>
  <Override PartName="/ppt/slideLayouts/slideLayout55.xml" ContentType="application/vnd.openxmlformats-officedocument.presentationml.slideLayout+xml"/>
  <Override PartName="/ppt/notesSlides/notesSlide67.xml" ContentType="application/vnd.openxmlformats-officedocument.presentationml.notesSlide+xml"/>
  <Override PartName="/ppt/slides/slide22.xml" ContentType="application/vnd.openxmlformats-officedocument.presentationml.slide+xml"/>
  <Override PartName="/ppt/slideLayouts/slideLayout33.xml" ContentType="application/vnd.openxmlformats-officedocument.presentationml.slideLayout+xml"/>
  <Override PartName="/ppt/notesSlides/notesSlide45.xml" ContentType="application/vnd.openxmlformats-officedocument.presentationml.notesSlide+xml"/>
  <Override PartName="/ppt/slides/slide64.xml" ContentType="application/vnd.openxmlformats-officedocument.presentationml.slide+xml"/>
  <Override PartName="/ppt/slideMasters/slideMaster7.xml" ContentType="application/vnd.openxmlformats-officedocument.presentationml.slideMaster+xml"/>
  <Override PartName="/ppt/slideLayouts/slideLayout75.xml" ContentType="application/vnd.openxmlformats-officedocument.presentationml.slideLayout+xml"/>
  <Default Extension="xml" ContentType="application/xml"/>
  <Override PartName="/ppt/slideLayouts/slideLayout11.xml" ContentType="application/vnd.openxmlformats-officedocument.presentationml.slideLayout+xml"/>
  <Override PartName="/ppt/notesSlides/notesSlide23.xml" ContentType="application/vnd.openxmlformats-officedocument.presentationml.notesSlide+xml"/>
  <Override PartName="/ppt/slides/slide42.xml" ContentType="application/vnd.openxmlformats-officedocument.presentationml.slide+xml"/>
  <Override PartName="/ppt/slideLayouts/slideLayout53.xml" ContentType="application/vnd.openxmlformats-officedocument.presentationml.slideLayout+xml"/>
  <Override PartName="/ppt/notesSlides/notesSlide65.xml" ContentType="application/vnd.openxmlformats-officedocument.presentationml.notesSlide+xml"/>
  <Override PartName="/ppt/slides/slide20.xml" ContentType="application/vnd.openxmlformats-officedocument.presentationml.slide+xml"/>
  <Override PartName="/ppt/notesSlides/notesSlide59.xml" ContentType="application/vnd.openxmlformats-officedocument.presentationml.notesSlide+xml"/>
  <Override PartName="/ppt/slideLayouts/slideLayout31.xml" ContentType="application/vnd.openxmlformats-officedocument.presentationml.slideLayout+xml"/>
  <Override PartName="/ppt/notesSlides/notesSlide43.xml" ContentType="application/vnd.openxmlformats-officedocument.presentationml.notesSlide+xml"/>
  <Override PartName="/ppt/slides/slide62.xml" ContentType="application/vnd.openxmlformats-officedocument.presentationml.slide+xml"/>
  <Override PartName="/ppt/slideMasters/slideMaster5.xml" ContentType="application/vnd.openxmlformats-officedocument.presentationml.slideMaster+xml"/>
  <Override PartName="/ppt/slideLayouts/slideLayout73.xml" ContentType="application/vnd.openxmlformats-officedocument.presentationml.slideLayout+xml"/>
  <Override PartName="/ppt/notesSlides/notesSlide21.xml" ContentType="application/vnd.openxmlformats-officedocument.presentationml.notesSlide+xml"/>
  <Override PartName="/ppt/slides/slide40.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Default Extension="jpeg" ContentType="image/jpeg"/>
  <Override PartName="/ppt/slideLayouts/slideLayout51.xml" ContentType="application/vnd.openxmlformats-officedocument.presentationml.slideLayout+xml"/>
  <Override PartName="/ppt/notesSlides/notesSlide63.xml" ContentType="application/vnd.openxmlformats-officedocument.presentationml.notesSlide+xml"/>
  <Override PartName="/ppt/notesSlides/notesSlide57.xml" ContentType="application/vnd.openxmlformats-officedocument.presentationml.notesSlide+xml"/>
  <Override PartName="/ppt/slideLayouts/slideLayout87.xml" ContentType="application/vnd.openxmlformats-officedocument.presentationml.slideLayout+xml"/>
  <Override PartName="/docProps/app.xml" ContentType="application/vnd.openxmlformats-officedocument.extended-properties+xml"/>
  <Override PartName="/ppt/notesSlides/notesSlide41.xml" ContentType="application/vnd.openxmlformats-officedocument.presentationml.notesSlide+xml"/>
  <Override PartName="/ppt/slides/slide60.xml" ContentType="application/vnd.openxmlformats-officedocument.presentationml.slide+xml"/>
  <Override PartName="/ppt/slideMasters/slideMaster3.xml" ContentType="application/vnd.openxmlformats-officedocument.presentationml.slideMaster+xml"/>
  <Override PartName="/ppt/slideLayouts/slideLayout8.xml" ContentType="application/vnd.openxmlformats-officedocument.presentationml.slideLayout+xml"/>
  <Override PartName="/ppt/notesSlides/notesSlide35.xml" ContentType="application/vnd.openxmlformats-officedocument.presentationml.notesSlide+xml"/>
  <Override PartName="/ppt/slideLayouts/slideLayout71.xml" ContentType="application/vnd.openxmlformats-officedocument.presentationml.slideLayout+xml"/>
  <Override PartName="/ppt/notesSlides/notesSlide5.xml" ContentType="application/vnd.openxmlformats-officedocument.presentationml.notesSlide+xml"/>
  <Override PartName="/ppt/slides/slide7.xml" ContentType="application/vnd.openxmlformats-officedocument.presentationml.slide+xml"/>
  <Override PartName="/ppt/slides/slide19.xml" ContentType="application/vnd.openxmlformats-officedocument.presentationml.slide+xml"/>
  <Override PartName="/ppt/notesSlides/notesSlide61.xml" ContentType="application/vnd.openxmlformats-officedocument.presentationml.notesSlide+xml"/>
  <Override PartName="/ppt/notesSlides/notesSlide55.xml" ContentType="application/vnd.openxmlformats-officedocument.presentationml.notesSlide+xml"/>
  <Override PartName="/ppt/slideLayouts/slideLayout85.xml" ContentType="application/vnd.openxmlformats-officedocument.presentationml.slideLayout+xml"/>
  <Override PartName="/ppt/theme/theme9.xml" ContentType="application/vnd.openxmlformats-officedocument.them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s/slide39.xml" ContentType="application/vnd.openxmlformats-officedocument.presentationml.slide+xml"/>
  <Override PartName="/ppt/notesSlides/notesSlide33.xml" ContentType="application/vnd.openxmlformats-officedocument.presentationml.notesSlide+xml"/>
  <Override PartName="/ppt/slideLayouts/slideLayout63.xml" ContentType="application/vnd.openxmlformats-officedocument.presentationml.slideLayout+xml"/>
  <Override PartName="/ppt/notesSlides/notesSlide3.xml" ContentType="application/vnd.openxmlformats-officedocument.presentationml.notesSlide+xml"/>
  <Override PartName="/ppt/slides/slide5.xml" ContentType="application/vnd.openxmlformats-officedocument.presentationml.slide+xml"/>
  <Override PartName="/ppt/slides/slide17.xml" ContentType="application/vnd.openxmlformats-officedocument.presentationml.slide+xml"/>
  <Override PartName="/ppt/slideLayouts/slideLayout28.xml" ContentType="application/vnd.openxmlformats-officedocument.presentationml.slideLayout+xml"/>
  <Override PartName="/ppt/slides/slide59.xml" ContentType="application/vnd.openxmlformats-officedocument.presentationml.slide+xml"/>
  <Override PartName="/ppt/notesSlides/notesSlide53.xml" ContentType="application/vnd.openxmlformats-officedocument.presentationml.notesSlide+xml"/>
  <Override PartName="/ppt/slideLayouts/slideLayout83.xml" ContentType="application/vnd.openxmlformats-officedocument.presentationml.slideLayout+xml"/>
  <Override PartName="/ppt/theme/theme7.xml" ContentType="application/vnd.openxmlformats-officedocument.theme+xml"/>
  <Override PartName="/ppt/notesSlides/notesSlide18.xml" ContentType="application/vnd.openxmlformats-officedocument.presentationml.notesSlide+xml"/>
  <Override PartName="/ppt/slides/slide37.xml" ContentType="application/vnd.openxmlformats-officedocument.presentationml.slide+xml"/>
  <Override PartName="/ppt/notesSlides/notesSlide31.xml" ContentType="application/vnd.openxmlformats-officedocument.presentationml.notesSlide+xml"/>
  <Override PartName="/ppt/slideLayouts/slideLayout4.xml" ContentType="application/vnd.openxmlformats-officedocument.presentationml.slideLayout+xml"/>
  <Override PartName="/ppt/slideLayouts/slideLayout48.xml" ContentType="application/vnd.openxmlformats-officedocument.presentationml.slideLayout+xml"/>
  <Override PartName="/ppt/slideLayouts/slideLayout61.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5.xml" ContentType="application/vnd.openxmlformats-officedocument.presentationml.slide+xml"/>
  <Override PartName="/ppt/slideLayouts/slideLayout26.xml" ContentType="application/vnd.openxmlformats-officedocument.presentationml.slideLayout+xml"/>
  <Override PartName="/ppt/notesSlides/notesSlide38.xml" ContentType="application/vnd.openxmlformats-officedocument.presentationml.notesSlide+xml"/>
  <Override PartName="/ppt/slides/slide57.xml" ContentType="application/vnd.openxmlformats-officedocument.presentationml.slide+xml"/>
  <Override PartName="/ppt/slides/slide70.xml" ContentType="application/vnd.openxmlformats-officedocument.presentationml.slide+xml"/>
  <Override PartName="/ppt/notesSlides/notesSlide51.xml" ContentType="application/vnd.openxmlformats-officedocument.presentationml.notesSlide+xml"/>
  <Override PartName="/ppt/slideLayouts/slideLayout68.xml" ContentType="application/vnd.openxmlformats-officedocument.presentationml.slideLayout+xml"/>
  <Override PartName="/ppt/slideLayouts/slideLayout81.xml" ContentType="application/vnd.openxmlformats-officedocument.presentationml.slideLayout+xml"/>
  <Override PartName="/ppt/notesSlides/notesSlide8.xml" ContentType="application/vnd.openxmlformats-officedocument.presentationml.notesSlide+xml"/>
  <Override PartName="/ppt/theme/theme5.xml" ContentType="application/vnd.openxmlformats-officedocument.theme+xml"/>
  <Override PartName="/ppt/notesSlides/notesSlide16.xml" ContentType="application/vnd.openxmlformats-officedocument.presentationml.notesSlide+xml"/>
  <Override PartName="/ppt/slideLayouts/slideLayout2.xml" ContentType="application/vnd.openxmlformats-officedocument.presentationml.slideLayout+xml"/>
  <Override PartName="/ppt/slides/slide35.xml" ContentType="application/vnd.openxmlformats-officedocument.presentationml.slide+xml"/>
  <Override PartName="/ppt/slides/slide29.xml" ContentType="application/vnd.openxmlformats-officedocument.presentationml.slide+xml"/>
  <Override PartName="/ppt/slideLayouts/slideLayout46.xml" ContentType="application/vnd.openxmlformats-officedocument.presentationml.slideLayout+xml"/>
  <Override PartName="/ppt/slides/slide1.xml" ContentType="application/vnd.openxmlformats-officedocument.presentationml.slide+xml"/>
  <Override PartName="/ppt/slides/slide13.xml" ContentType="application/vnd.openxmlformats-officedocument.presentationml.slide+xml"/>
  <Override PartName="/ppt/slideLayouts/slideLayout24.xml" ContentType="application/vnd.openxmlformats-officedocument.presentationml.slideLayout+xml"/>
  <Override PartName="/ppt/notesSlides/notesSlide36.xml" ContentType="application/vnd.openxmlformats-officedocument.presentationml.notesSlide+xml"/>
  <Override PartName="/ppt/slides/slide55.xml" ContentType="application/vnd.openxmlformats-officedocument.presentationml.slide+xml"/>
  <Override PartName="/ppt/slideLayouts/slideLayout18.xml" ContentType="application/vnd.openxmlformats-officedocument.presentationml.slideLayout+xml"/>
  <Override PartName="/ppt/slides/slide49.xml" ContentType="application/vnd.openxmlformats-officedocument.presentationml.slide+xml"/>
  <Override PartName="/ppt/slideLayouts/slideLayout66.xml" ContentType="application/vnd.openxmlformats-officedocument.presentationml.slideLayout+xml"/>
  <Override PartName="/ppt/theme/theme3.xml" ContentType="application/vnd.openxmlformats-officedocument.theme+xml"/>
  <Override PartName="/ppt/notesSlides/notesSlide14.xml" ContentType="application/vnd.openxmlformats-officedocument.presentationml.notesSlide+xml"/>
  <Override PartName="/ppt/slides/slide33.xml" ContentType="application/vnd.openxmlformats-officedocument.presentationml.slide+xml"/>
  <Override PartName="/ppt/viewProps.xml" ContentType="application/vnd.openxmlformats-officedocument.presentationml.viewProps+xml"/>
  <Override PartName="/ppt/slideLayouts/slideLayout44.xml" ContentType="application/vnd.openxmlformats-officedocument.presentationml.slideLayout+xml"/>
  <Override PartName="/ppt/slides/slide27.xml" ContentType="application/vnd.openxmlformats-officedocument.presentationml.slide+xml"/>
  <Override PartName="/docProps/core.xml" ContentType="application/vnd.openxmlformats-package.core-properties+xml"/>
  <Override PartName="/ppt/slideLayouts/slideLayout38.xml" ContentType="application/vnd.openxmlformats-officedocument.presentationml.slideLayout+xml"/>
  <Override PartName="/ppt/slides/slide11.xml" ContentType="application/vnd.openxmlformats-officedocument.presentationml.slide+xml"/>
  <Override PartName="/ppt/slides/slide69.xml" ContentType="application/vnd.openxmlformats-officedocument.presentationml.slide+xml"/>
  <Override PartName="/ppt/slideLayouts/slideLayout22.xml" ContentType="application/vnd.openxmlformats-officedocument.presentationml.slideLayout+xml"/>
  <Override PartName="/ppt/slides/slide53.xml" ContentType="application/vnd.openxmlformats-officedocument.presentationml.slide+xml"/>
  <Override PartName="/ppt/slideLayouts/slideLayout16.xml" ContentType="application/vnd.openxmlformats-officedocument.presentationml.slideLayout+xml"/>
  <Override PartName="/ppt/notesSlides/notesSlide28.xml" ContentType="application/vnd.openxmlformats-officedocument.presentationml.notesSlide+xml"/>
  <Override PartName="/ppt/slides/slide47.xml" ContentType="application/vnd.openxmlformats-officedocument.presentationml.slide+xml"/>
  <Override PartName="/ppt/theme/theme1.xml" ContentType="application/vnd.openxmlformats-officedocument.theme+xml"/>
  <Override PartName="/ppt/slideLayouts/slideLayout58.xml" ContentType="application/vnd.openxmlformats-officedocument.presentationml.slideLayout+xml"/>
  <Override PartName="/ppt/notesSlides/notesSlide12.xml" ContentType="application/vnd.openxmlformats-officedocument.presentationml.notesSlide+xml"/>
  <Override PartName="/ppt/slides/slide31.xml" ContentType="application/vnd.openxmlformats-officedocument.presentationml.slide+xml"/>
  <Override PartName="/ppt/slides/slide25.xml" ContentType="application/vnd.openxmlformats-officedocument.presentationml.slide+xml"/>
  <Override PartName="/ppt/slideLayouts/slideLayout42.xml" ContentType="application/vnd.openxmlformats-officedocument.presentationml.slideLayout+xml"/>
  <Override PartName="/ppt/slides/slide73.xml" ContentType="application/vnd.openxmlformats-officedocument.presentationml.slide+xml"/>
  <Override PartName="/ppt/slideLayouts/slideLayout36.xml" ContentType="application/vnd.openxmlformats-officedocument.presentationml.slideLayout+xml"/>
  <Override PartName="/ppt/notesSlides/notesSlide48.xml" ContentType="application/vnd.openxmlformats-officedocument.presentationml.notesSlide+xml"/>
  <Override PartName="/ppt/slides/slide67.xml" ContentType="application/vnd.openxmlformats-officedocument.presentationml.slide+xml"/>
  <Override PartName="/ppt/slideLayouts/slideLayout20.xml" ContentType="application/vnd.openxmlformats-officedocument.presentationml.slideLayout+xml"/>
  <Override PartName="/ppt/slideLayouts/slideLayout78.xml" ContentType="application/vnd.openxmlformats-officedocument.presentationml.slideLayout+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6.xml" ContentType="application/vnd.openxmlformats-officedocument.presentationml.notesSlide+xml"/>
  <Override PartName="/ppt/slides/slide45.xml" ContentType="application/vnd.openxmlformats-officedocument.presentationml.slide+xml"/>
  <Override PartName="/ppt/slideLayouts/slideLayout56.xml" ContentType="application/vnd.openxmlformats-officedocument.presentationml.slideLayout+xml"/>
  <Override PartName="/ppt/notesSlides/notesSlide68.xml" ContentType="application/vnd.openxmlformats-officedocument.presentationml.notesSlide+xml"/>
  <Override PartName="/ppt/slides/slide23.xml" ContentType="application/vnd.openxmlformats-officedocument.presentationml.slide+xml"/>
  <Override PartName="/ppt/slideLayouts/slideLayout40.xml" ContentType="application/vnd.openxmlformats-officedocument.presentationml.slideLayout+xml"/>
  <Override PartName="/ppt/slideLayouts/slideLayout34.xml" ContentType="application/vnd.openxmlformats-officedocument.presentationml.slideLayout+xml"/>
  <Override PartName="/ppt/notesSlides/notesSlide46.xml" ContentType="application/vnd.openxmlformats-officedocument.presentationml.notesSlide+xml"/>
  <Override PartName="/ppt/slides/slide65.xml" ContentType="application/vnd.openxmlformats-officedocument.presentationml.slide+xml"/>
  <Override PartName="/ppt/slideMasters/slideMaster8.xml" ContentType="application/vnd.openxmlformats-officedocument.presentationml.slideMaster+xml"/>
  <Override PartName="/ppt/slideLayouts/slideLayout76.xml" ContentType="application/vnd.openxmlformats-officedocument.presentationml.slideLayout+xml"/>
  <Override PartName="/ppt/slideLayouts/slideLayout12.xml" ContentType="application/vnd.openxmlformats-officedocument.presentationml.slideLayout+xml"/>
  <Override PartName="/ppt/notesSlides/notesSlide24.xml" ContentType="application/vnd.openxmlformats-officedocument.presentationml.notesSlide+xml"/>
  <Override PartName="/ppt/slides/slide43.xml" ContentType="application/vnd.openxmlformats-officedocument.presentationml.slide+xml"/>
  <Override PartName="/ppt/slideLayouts/slideLayout54.xml" ContentType="application/vnd.openxmlformats-officedocument.presentationml.slideLayout+xml"/>
  <Override PartName="/ppt/notesSlides/notesSlide66.xml" ContentType="application/vnd.openxmlformats-officedocument.presentationml.notesSlide+xml"/>
  <Override PartName="/ppt/slides/slide21.xml" ContentType="application/vnd.openxmlformats-officedocument.presentationml.slide+xml"/>
  <Override PartName="/ppt/slideLayouts/slideLayout32.xml" ContentType="application/vnd.openxmlformats-officedocument.presentationml.slideLayout+xml"/>
  <Override PartName="/ppt/notesMasters/notesMaster1.xml" ContentType="application/vnd.openxmlformats-officedocument.presentationml.notesMaster+xml"/>
  <Override PartName="/ppt/notesSlides/notesSlide44.xml" ContentType="application/vnd.openxmlformats-officedocument.presentationml.notesSlide+xml"/>
  <Override PartName="/ppt/slides/slide63.xml" ContentType="application/vnd.openxmlformats-officedocument.presentationml.slide+xml"/>
  <Override PartName="/ppt/slideMasters/slideMaster6.xml" ContentType="application/vnd.openxmlformats-officedocument.presentationml.slideMaster+xml"/>
  <Override PartName="/ppt/slideLayouts/slideLayout74.xml" ContentType="application/vnd.openxmlformats-officedocument.presentationml.slideLayout+xml"/>
  <Override PartName="/ppt/slideLayouts/slideLayout10.xml" ContentType="application/vnd.openxmlformats-officedocument.presentationml.slideLayout+xml"/>
  <Override PartName="/ppt/notesSlides/notesSlide22.xml" ContentType="application/vnd.openxmlformats-officedocument.presentationml.notesSlide+xml"/>
  <Override PartName="/ppt/slides/slide41.xml" ContentType="application/vnd.openxmlformats-officedocument.presentationml.slide+xml"/>
  <Override PartName="/ppt/presentation.xml" ContentType="application/vnd.openxmlformats-officedocument.presentationml.presentation.main+xml"/>
  <Override PartName="/ppt/slideLayouts/slideLayout52.xml" ContentType="application/vnd.openxmlformats-officedocument.presentationml.slideLayout+xml"/>
  <Override PartName="/ppt/notesSlides/notesSlide64.xml" ContentType="application/vnd.openxmlformats-officedocument.presentationml.notesSlide+xml"/>
  <Override PartName="/ppt/notesSlides/notesSlide58.xml" ContentType="application/vnd.openxmlformats-officedocument.presentationml.notesSlide+xml"/>
  <Override PartName="/ppt/slideLayouts/slideLayout30.xml" ContentType="application/vnd.openxmlformats-officedocument.presentationml.slideLayout+xml"/>
  <Override PartName="/ppt/slideLayouts/slideLayout88.xml" ContentType="application/vnd.openxmlformats-officedocument.presentationml.slideLayout+xml"/>
  <Override PartName="/ppt/notesSlides/notesSlide42.xml" ContentType="application/vnd.openxmlformats-officedocument.presentationml.notesSlide+xml"/>
  <Override PartName="/ppt/slides/slide61.xml" ContentType="application/vnd.openxmlformats-officedocument.presentationml.slide+xml"/>
  <Override PartName="/ppt/slideMasters/slideMaster4.xml" ContentType="application/vnd.openxmlformats-officedocument.presentationml.slideMaster+xml"/>
  <Override PartName="/ppt/slideLayouts/slideLayout9.xml" ContentType="application/vnd.openxmlformats-officedocument.presentationml.slideLayout+xml"/>
  <Override PartName="/ppt/slideLayouts/slideLayout72.xml" ContentType="application/vnd.openxmlformats-officedocument.presentationml.slideLayou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50.xml" ContentType="application/vnd.openxmlformats-officedocument.presentationml.slideLayout+xml"/>
  <Override PartName="/ppt/notesSlides/notesSlide62.xml" ContentType="application/vnd.openxmlformats-officedocument.presentationml.notesSlide+xml"/>
  <Override PartName="/ppt/notesSlides/notesSlide56.xml" ContentType="application/vnd.openxmlformats-officedocument.presentationml.notesSlide+xml"/>
  <Override PartName="/ppt/slideLayouts/slideLayout86.xml" ContentType="application/vnd.openxmlformats-officedocument.presentationml.slideLayout+xml"/>
  <Override PartName="/ppt/notesSlides/notesSlide40.xml" ContentType="application/vnd.openxmlformats-officedocument.presentationml.notesSlide+xml"/>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notesSlides/notesSlide34.xml" ContentType="application/vnd.openxmlformats-officedocument.presentationml.notesSlide+xml"/>
  <Override PartName="/ppt/slideLayouts/slideLayout70.xml" ContentType="application/vnd.openxmlformats-officedocument.presentationml.slideLayout+xml"/>
  <Override PartName="/ppt/slideLayouts/slideLayout64.xml" ContentType="application/vnd.openxmlformats-officedocument.presentationml.slideLayout+xml"/>
  <Override PartName="/ppt/notesSlides/notesSlide4.xml" ContentType="application/vnd.openxmlformats-officedocument.presentationml.notesSlide+xml"/>
  <Override PartName="/ppt/slides/slide6.xml" ContentType="application/vnd.openxmlformats-officedocument.presentationml.slide+xml"/>
  <Override PartName="/ppt/slides/slide18.xml" ContentType="application/vnd.openxmlformats-officedocument.presentationml.slide+xml"/>
  <Override PartName="/ppt/notesSlides/notesSlide60.xml" ContentType="application/vnd.openxmlformats-officedocument.presentationml.notesSlide+xml"/>
  <Override PartName="/ppt/slideLayouts/slideLayout29.xml" ContentType="application/vnd.openxmlformats-officedocument.presentationml.slideLayout+xml"/>
  <Override PartName="/ppt/notesSlides/notesSlide54.xml" ContentType="application/vnd.openxmlformats-officedocument.presentationml.notesSlide+xml"/>
  <Override PartName="/ppt/slideLayouts/slideLayout84.xml" ContentType="application/vnd.openxmlformats-officedocument.presentationml.slideLayout+xml"/>
  <Override PartName="/ppt/theme/theme8.xml" ContentType="application/vnd.openxmlformats-officedocument.theme+xml"/>
  <Override PartName="/ppt/tableStyles.xml" ContentType="application/vnd.openxmlformats-officedocument.presentationml.tableStyles+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s/slide38.xml" ContentType="application/vnd.openxmlformats-officedocument.presentationml.slide+xml"/>
  <Override PartName="/ppt/notesSlides/notesSlide32.xml" ContentType="application/vnd.openxmlformats-officedocument.presentationml.notesSlide+xml"/>
  <Override PartName="/ppt/slideLayouts/slideLayout49.xml" ContentType="application/vnd.openxmlformats-officedocument.presentationml.slideLayout+xml"/>
  <Override PartName="/ppt/slideLayouts/slideLayout62.xml" ContentType="application/vnd.openxmlformats-officedocument.presentationml.slideLayout+xml"/>
  <Default Extension="bin" ContentType="application/vnd.openxmlformats-officedocument.presentationml.printerSettings"/>
  <Override PartName="/ppt/notesSlides/notesSlide2.xml" ContentType="application/vnd.openxmlformats-officedocument.presentationml.notesSlide+xml"/>
  <Override PartName="/ppt/slides/slide4.xml" ContentType="application/vnd.openxmlformats-officedocument.presentationml.slide+xml"/>
  <Override PartName="/ppt/slides/slide16.xml" ContentType="application/vnd.openxmlformats-officedocument.presentationml.slide+xml"/>
  <Override PartName="/ppt/notesSlides/notesSlide10.xml" ContentType="application/vnd.openxmlformats-officedocument.presentationml.notesSlide+xml"/>
  <Override PartName="/ppt/slideLayouts/slideLayout27.xml" ContentType="application/vnd.openxmlformats-officedocument.presentationml.slideLayout+xml"/>
  <Override PartName="/ppt/notesSlides/notesSlide39.xml" ContentType="application/vnd.openxmlformats-officedocument.presentationml.notesSlide+xml"/>
  <Override PartName="/ppt/slides/slide58.xml" ContentType="application/vnd.openxmlformats-officedocument.presentationml.slide+xml"/>
  <Override PartName="/ppt/slides/slide71.xml" ContentType="application/vnd.openxmlformats-officedocument.presentationml.slide+xml"/>
  <Override PartName="/ppt/notesSlides/notesSlide52.xml" ContentType="application/vnd.openxmlformats-officedocument.presentationml.notesSlide+xml"/>
  <Override PartName="/ppt/slideLayouts/slideLayout69.xml" ContentType="application/vnd.openxmlformats-officedocument.presentationml.slideLayout+xml"/>
  <Override PartName="/ppt/slideLayouts/slideLayout82.xml" ContentType="application/vnd.openxmlformats-officedocument.presentationml.slideLayout+xml"/>
  <Override PartName="/ppt/notesSlides/notesSlide9.xml" ContentType="application/vnd.openxmlformats-officedocument.presentationml.notesSlide+xml"/>
  <Override PartName="/ppt/theme/theme6.xml" ContentType="application/vnd.openxmlformats-officedocument.theme+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slides/slide36.xml" ContentType="application/vnd.openxmlformats-officedocument.presentationml.slide+xml"/>
  <Override PartName="/ppt/notesSlides/notesSlide30.xml" ContentType="application/vnd.openxmlformats-officedocument.presentationml.notesSlide+xml"/>
  <Override PartName="/ppt/slideLayouts/slideLayout47.xml" ContentType="application/vnd.openxmlformats-officedocument.presentationml.slideLayout+xml"/>
  <Override PartName="/ppt/slideLayouts/slideLayout60.xml" ContentType="application/vnd.openxmlformats-officedocument.presentationml.slideLayout+xml"/>
  <Override PartName="/ppt/slides/slide2.xml" ContentType="application/vnd.openxmlformats-officedocument.presentationml.slide+xml"/>
  <Override PartName="/ppt/slides/slide14.xml" ContentType="application/vnd.openxmlformats-officedocument.presentationml.slide+xml"/>
  <Override PartName="/ppt/slideLayouts/slideLayout25.xml" ContentType="application/vnd.openxmlformats-officedocument.presentationml.slideLayout+xml"/>
  <Override PartName="/ppt/notesSlides/notesSlide37.xml" ContentType="application/vnd.openxmlformats-officedocument.presentationml.notesSlide+xml"/>
  <Override PartName="/ppt/slides/slide56.xml" ContentType="application/vnd.openxmlformats-officedocument.presentationml.slide+xml"/>
  <Override PartName="/ppt/slideLayouts/slideLayout19.xml" ContentType="application/vnd.openxmlformats-officedocument.presentationml.slideLayout+xml"/>
  <Override PartName="/ppt/notesSlides/notesSlide50.xml" ContentType="application/vnd.openxmlformats-officedocument.presentationml.notesSlide+xml"/>
  <Override PartName="/ppt/slideLayouts/slideLayout67.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s/slide34.xml" ContentType="application/vnd.openxmlformats-officedocument.presentationml.slide+xml"/>
  <Override PartName="/ppt/slides/slide28.xml" ContentType="application/vnd.openxmlformats-officedocument.presentationml.slide+xml"/>
  <Override PartName="/ppt/slideLayouts/slideLayout45.xml" ContentType="application/vnd.openxmlformats-officedocument.presentationml.slideLayout+xml"/>
  <Override PartName="/ppt/notesSlides/notesSlide70.xml" ContentType="application/vnd.openxmlformats-officedocument.presentationml.notesSlide+xml"/>
  <Override PartName="/ppt/slideLayouts/slideLayout39.xml" ContentType="application/vnd.openxmlformats-officedocument.presentationml.slideLayout+xml"/>
  <Default Extension="png" ContentType="image/png"/>
  <Override PartName="/ppt/slides/slide12.xml" ContentType="application/vnd.openxmlformats-officedocument.presentationml.slide+xml"/>
  <Default Extension="emf" ContentType="image/x-emf"/>
  <Override PartName="/ppt/slideLayouts/slideLayout23.xml" ContentType="application/vnd.openxmlformats-officedocument.presentationml.slideLayout+xml"/>
  <Override PartName="/ppt/slides/slide54.xml" ContentType="application/vnd.openxmlformats-officedocument.presentationml.slide+xml"/>
  <Override PartName="/ppt/slideLayouts/slideLayout17.xml" ContentType="application/vnd.openxmlformats-officedocument.presentationml.slideLayout+xml"/>
  <Default Extension="rels" ContentType="application/vnd.openxmlformats-package.relationships+xml"/>
  <Override PartName="/ppt/notesSlides/notesSlide29.xml" ContentType="application/vnd.openxmlformats-officedocument.presentationml.notesSlide+xml"/>
  <Override PartName="/ppt/slides/slide48.xml" ContentType="application/vnd.openxmlformats-officedocument.presentationml.slide+xml"/>
  <Override PartName="/ppt/slideLayouts/slideLayout65.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notesSlides/notesSlide13.xml" ContentType="application/vnd.openxmlformats-officedocument.presentationml.notesSlide+xml"/>
  <Override PartName="/ppt/slides/slide32.xml" ContentType="application/vnd.openxmlformats-officedocument.presentationml.slide+xml"/>
  <Override PartName="/ppt/slideLayouts/slideLayout43.xml" ContentType="application/vnd.openxmlformats-officedocument.presentationml.slideLayout+xml"/>
  <Override PartName="/ppt/slides/slide26.xml" ContentType="application/vnd.openxmlformats-officedocument.presentationml.slide+xml"/>
  <Override PartName="/ppt/slides/slide74.xml" ContentType="application/vnd.openxmlformats-officedocument.presentationml.slide+xml"/>
  <Override PartName="/ppt/slideLayouts/slideLayout37.xml" ContentType="application/vnd.openxmlformats-officedocument.presentationml.slideLayout+xml"/>
  <Override PartName="/ppt/slides/slide10.xml" ContentType="application/vnd.openxmlformats-officedocument.presentationml.slide+xml"/>
  <Override PartName="/ppt/slides/slide68.xml" ContentType="application/vnd.openxmlformats-officedocument.presentationml.slide+xml"/>
  <Override PartName="/ppt/notesSlides/notesSlide49.xml" ContentType="application/vnd.openxmlformats-officedocument.presentationml.notesSlide+xml"/>
  <Override PartName="/ppt/slideLayouts/slideLayout21.xml" ContentType="application/vnd.openxmlformats-officedocument.presentationml.slideLayout+xml"/>
  <Override PartName="/ppt/slideLayouts/slideLayout79.xml" ContentType="application/vnd.openxmlformats-officedocument.presentationml.slideLayout+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27.xml" ContentType="application/vnd.openxmlformats-officedocument.presentationml.notesSlide+xml"/>
  <Override PartName="/ppt/slides/slide46.xml" ContentType="application/vnd.openxmlformats-officedocument.presentationml.slide+xml"/>
  <Override PartName="/ppt/presProps.xml" ContentType="application/vnd.openxmlformats-officedocument.presentationml.presProps+xml"/>
  <Override PartName="/ppt/slideLayouts/slideLayout57.xml" ContentType="application/vnd.openxmlformats-officedocument.presentationml.slideLayout+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 r:id="rId2"/>
    <p:sldMasterId r:id="rId3"/>
    <p:sldMasterId r:id="rId4"/>
    <p:sldMasterId r:id="rId5"/>
    <p:sldMasterId r:id="rId6"/>
    <p:sldMasterId r:id="rId7"/>
    <p:sldMasterId r:id="rId8"/>
  </p:sldMasterIdLst>
  <p:notesMasterIdLst>
    <p:notesMasterId r:id="rId83"/>
  </p:notesMasterIdLst>
  <p:sldIdLst>
    <p:sldId id="257" r:id="rId9"/>
    <p:sldId id="268" r:id="rId10"/>
    <p:sldId id="270" r:id="rId11"/>
    <p:sldId id="373" r:id="rId12"/>
    <p:sldId id="374" r:id="rId13"/>
    <p:sldId id="391" r:id="rId14"/>
    <p:sldId id="392" r:id="rId15"/>
    <p:sldId id="393" r:id="rId16"/>
    <p:sldId id="375" r:id="rId17"/>
    <p:sldId id="394" r:id="rId18"/>
    <p:sldId id="395" r:id="rId19"/>
    <p:sldId id="396" r:id="rId20"/>
    <p:sldId id="397" r:id="rId21"/>
    <p:sldId id="398" r:id="rId22"/>
    <p:sldId id="399" r:id="rId23"/>
    <p:sldId id="400" r:id="rId24"/>
    <p:sldId id="402" r:id="rId25"/>
    <p:sldId id="401" r:id="rId26"/>
    <p:sldId id="403" r:id="rId27"/>
    <p:sldId id="405" r:id="rId28"/>
    <p:sldId id="406" r:id="rId29"/>
    <p:sldId id="376" r:id="rId30"/>
    <p:sldId id="407" r:id="rId31"/>
    <p:sldId id="408" r:id="rId32"/>
    <p:sldId id="409" r:id="rId33"/>
    <p:sldId id="410" r:id="rId34"/>
    <p:sldId id="411" r:id="rId35"/>
    <p:sldId id="462" r:id="rId36"/>
    <p:sldId id="412" r:id="rId37"/>
    <p:sldId id="413" r:id="rId38"/>
    <p:sldId id="414" r:id="rId39"/>
    <p:sldId id="415" r:id="rId40"/>
    <p:sldId id="416" r:id="rId41"/>
    <p:sldId id="417" r:id="rId42"/>
    <p:sldId id="418" r:id="rId43"/>
    <p:sldId id="419" r:id="rId44"/>
    <p:sldId id="420" r:id="rId45"/>
    <p:sldId id="421" r:id="rId46"/>
    <p:sldId id="424" r:id="rId47"/>
    <p:sldId id="422" r:id="rId48"/>
    <p:sldId id="423" r:id="rId49"/>
    <p:sldId id="425" r:id="rId50"/>
    <p:sldId id="426" r:id="rId51"/>
    <p:sldId id="427" r:id="rId52"/>
    <p:sldId id="428" r:id="rId53"/>
    <p:sldId id="429" r:id="rId54"/>
    <p:sldId id="430" r:id="rId55"/>
    <p:sldId id="432" r:id="rId56"/>
    <p:sldId id="433" r:id="rId57"/>
    <p:sldId id="434" r:id="rId58"/>
    <p:sldId id="431" r:id="rId59"/>
    <p:sldId id="463" r:id="rId60"/>
    <p:sldId id="435" r:id="rId61"/>
    <p:sldId id="437" r:id="rId62"/>
    <p:sldId id="438" r:id="rId63"/>
    <p:sldId id="439" r:id="rId64"/>
    <p:sldId id="451" r:id="rId65"/>
    <p:sldId id="452" r:id="rId66"/>
    <p:sldId id="453" r:id="rId67"/>
    <p:sldId id="444" r:id="rId68"/>
    <p:sldId id="464" r:id="rId69"/>
    <p:sldId id="446" r:id="rId70"/>
    <p:sldId id="447" r:id="rId71"/>
    <p:sldId id="448" r:id="rId72"/>
    <p:sldId id="450" r:id="rId73"/>
    <p:sldId id="455" r:id="rId74"/>
    <p:sldId id="454" r:id="rId75"/>
    <p:sldId id="456" r:id="rId76"/>
    <p:sldId id="457" r:id="rId77"/>
    <p:sldId id="458" r:id="rId78"/>
    <p:sldId id="459" r:id="rId79"/>
    <p:sldId id="465" r:id="rId80"/>
    <p:sldId id="460" r:id="rId81"/>
    <p:sldId id="461" r:id="rId82"/>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xmlns:p="http://schemas.openxmlformats.org/presentationml/2006/main" xmlns:r="http://schemas.openxmlformats.org/officeDocument/2006/relationships" xmlns:a="http://schemas.openxmlformats.org/drawingml/2006/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5EDF5"/>
    <a:srgbClr val="F0E7F2"/>
    <a:srgbClr val="F2EAF5"/>
    <a:srgbClr val="64075D"/>
    <a:srgbClr val="F5F0F8"/>
    <a:srgbClr val="FCC40D"/>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0"/>
    </p:ext>
    <p:ext uri="{FD5EFAAD-0ECE-453E-9831-46B23BE46B34}">
      <p15:chartTrackingRefBased xmlns="" xmlns:p15="http://schemas.microsoft.com/office/powerpoint/2012/main" xmlns:p="http://schemas.openxmlformats.org/presentationml/2006/main" xmlns:r="http://schemas.openxmlformats.org/officeDocument/2006/relationships" xmlns:a="http://schemas.openxmlformats.org/drawingml/2006/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21486" autoAdjust="0"/>
    <p:restoredTop sz="82638" autoAdjust="0"/>
  </p:normalViewPr>
  <p:slideViewPr>
    <p:cSldViewPr snapToGrid="0" snapToObjects="1">
      <p:cViewPr>
        <p:scale>
          <a:sx n="121" d="100"/>
          <a:sy n="121" d="100"/>
        </p:scale>
        <p:origin x="-1768" y="1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50" Type="http://schemas.openxmlformats.org/officeDocument/2006/relationships/slide" Target="slides/slide42.xml"/><Relationship Id="rId51" Type="http://schemas.openxmlformats.org/officeDocument/2006/relationships/slide" Target="slides/slide43.xml"/><Relationship Id="rId52" Type="http://schemas.openxmlformats.org/officeDocument/2006/relationships/slide" Target="slides/slide44.xml"/><Relationship Id="rId53" Type="http://schemas.openxmlformats.org/officeDocument/2006/relationships/slide" Target="slides/slide45.xml"/><Relationship Id="rId54" Type="http://schemas.openxmlformats.org/officeDocument/2006/relationships/slide" Target="slides/slide46.xml"/><Relationship Id="rId55" Type="http://schemas.openxmlformats.org/officeDocument/2006/relationships/slide" Target="slides/slide47.xml"/><Relationship Id="rId56" Type="http://schemas.openxmlformats.org/officeDocument/2006/relationships/slide" Target="slides/slide48.xml"/><Relationship Id="rId57" Type="http://schemas.openxmlformats.org/officeDocument/2006/relationships/slide" Target="slides/slide49.xml"/><Relationship Id="rId58" Type="http://schemas.openxmlformats.org/officeDocument/2006/relationships/slide" Target="slides/slide50.xml"/><Relationship Id="rId59" Type="http://schemas.openxmlformats.org/officeDocument/2006/relationships/slide" Target="slides/slide51.xml"/><Relationship Id="rId70" Type="http://schemas.openxmlformats.org/officeDocument/2006/relationships/slide" Target="slides/slide62.xml"/><Relationship Id="rId71" Type="http://schemas.openxmlformats.org/officeDocument/2006/relationships/slide" Target="slides/slide63.xml"/><Relationship Id="rId72" Type="http://schemas.openxmlformats.org/officeDocument/2006/relationships/slide" Target="slides/slide64.xml"/><Relationship Id="rId73" Type="http://schemas.openxmlformats.org/officeDocument/2006/relationships/slide" Target="slides/slide65.xml"/><Relationship Id="rId74" Type="http://schemas.openxmlformats.org/officeDocument/2006/relationships/slide" Target="slides/slide66.xml"/><Relationship Id="rId75" Type="http://schemas.openxmlformats.org/officeDocument/2006/relationships/slide" Target="slides/slide67.xml"/><Relationship Id="rId76" Type="http://schemas.openxmlformats.org/officeDocument/2006/relationships/slide" Target="slides/slide68.xml"/><Relationship Id="rId77" Type="http://schemas.openxmlformats.org/officeDocument/2006/relationships/slide" Target="slides/slide69.xml"/><Relationship Id="rId78" Type="http://schemas.openxmlformats.org/officeDocument/2006/relationships/slide" Target="slides/slide70.xml"/><Relationship Id="rId79" Type="http://schemas.openxmlformats.org/officeDocument/2006/relationships/slide" Target="slides/slide7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slide" Target="slides/slide35.xml"/><Relationship Id="rId44" Type="http://schemas.openxmlformats.org/officeDocument/2006/relationships/slide" Target="slides/slide36.xml"/><Relationship Id="rId45" Type="http://schemas.openxmlformats.org/officeDocument/2006/relationships/slide" Target="slides/slide37.xml"/><Relationship Id="rId46" Type="http://schemas.openxmlformats.org/officeDocument/2006/relationships/slide" Target="slides/slide38.xml"/><Relationship Id="rId47" Type="http://schemas.openxmlformats.org/officeDocument/2006/relationships/slide" Target="slides/slide39.xml"/><Relationship Id="rId48" Type="http://schemas.openxmlformats.org/officeDocument/2006/relationships/slide" Target="slides/slide40.xml"/><Relationship Id="rId49" Type="http://schemas.openxmlformats.org/officeDocument/2006/relationships/slide" Target="slides/slide41.xml"/><Relationship Id="rId60" Type="http://schemas.openxmlformats.org/officeDocument/2006/relationships/slide" Target="slides/slide52.xml"/><Relationship Id="rId61" Type="http://schemas.openxmlformats.org/officeDocument/2006/relationships/slide" Target="slides/slide53.xml"/><Relationship Id="rId62" Type="http://schemas.openxmlformats.org/officeDocument/2006/relationships/slide" Target="slides/slide54.xml"/><Relationship Id="rId63" Type="http://schemas.openxmlformats.org/officeDocument/2006/relationships/slide" Target="slides/slide55.xml"/><Relationship Id="rId64" Type="http://schemas.openxmlformats.org/officeDocument/2006/relationships/slide" Target="slides/slide56.xml"/><Relationship Id="rId65" Type="http://schemas.openxmlformats.org/officeDocument/2006/relationships/slide" Target="slides/slide57.xml"/><Relationship Id="rId66" Type="http://schemas.openxmlformats.org/officeDocument/2006/relationships/slide" Target="slides/slide58.xml"/><Relationship Id="rId67" Type="http://schemas.openxmlformats.org/officeDocument/2006/relationships/slide" Target="slides/slide59.xml"/><Relationship Id="rId68" Type="http://schemas.openxmlformats.org/officeDocument/2006/relationships/slide" Target="slides/slide60.xml"/><Relationship Id="rId69" Type="http://schemas.openxmlformats.org/officeDocument/2006/relationships/slide" Target="slides/slide61.xml"/><Relationship Id="rId80" Type="http://schemas.openxmlformats.org/officeDocument/2006/relationships/slide" Target="slides/slide72.xml"/><Relationship Id="rId81" Type="http://schemas.openxmlformats.org/officeDocument/2006/relationships/slide" Target="slides/slide73.xml"/><Relationship Id="rId82" Type="http://schemas.openxmlformats.org/officeDocument/2006/relationships/slide" Target="slides/slide74.xml"/><Relationship Id="rId83" Type="http://schemas.openxmlformats.org/officeDocument/2006/relationships/notesMaster" Target="notesMasters/notesMaster1.xml"/><Relationship Id="rId84" Type="http://schemas.openxmlformats.org/officeDocument/2006/relationships/printerSettings" Target="printerSettings/printerSettings1.bin"/><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D6711F-6BCA-1F4C-A070-3E51EE8E1A74}" type="datetimeFigureOut">
              <a:rPr lang="es-ES" smtClean="0"/>
              <a:pPr/>
              <a:t>28/9/17</a:t>
            </a:fld>
            <a:endParaRPr lang="es-ES_tradnl"/>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BDC97F-0FE5-2D4B-83DD-AC8F8958D5B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748285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La edad del paciente, disfunción renal preexistente y comorbilidades crónicas (por ejemplo, diabetes, enfermedad renal, hipertensión e insuficiencia cardíaca) contribuyen al riesgo de IR así como la propia enfermedad y sus tratamientos (quimioterapia, analgésicos, radiofármacos, agentes de contraste utilizados en radiología y agentes </a:t>
            </a:r>
            <a:r>
              <a:rPr lang="es-ES_tradnl" sz="1200" b="0" i="0" u="none" strike="noStrike" kern="1200" baseline="0" dirty="0" err="1" smtClean="0">
                <a:solidFill>
                  <a:schemeClr val="tx1"/>
                </a:solidFill>
                <a:latin typeface="+mn-lt"/>
                <a:ea typeface="+mn-ea"/>
                <a:cs typeface="+mn-cs"/>
              </a:rPr>
              <a:t>antirresortivos</a:t>
            </a:r>
            <a:r>
              <a:rPr lang="es-ES_tradnl" sz="1200" b="0" i="0" u="none" strike="noStrike" kern="1200" baseline="0" dirty="0" smtClean="0">
                <a:solidFill>
                  <a:schemeClr val="tx1"/>
                </a:solidFill>
                <a:latin typeface="+mn-lt"/>
                <a:ea typeface="+mn-ea"/>
                <a:cs typeface="+mn-cs"/>
              </a:rPr>
              <a:t>, contrastes radiológicos). </a:t>
            </a:r>
          </a:p>
          <a:p>
            <a:r>
              <a:rPr lang="es-ES_tradnl" sz="1200" b="0" i="0" u="none" strike="noStrike" kern="1200" baseline="0" dirty="0" smtClean="0">
                <a:solidFill>
                  <a:schemeClr val="tx1"/>
                </a:solidFill>
                <a:latin typeface="+mn-lt"/>
                <a:ea typeface="+mn-ea"/>
                <a:cs typeface="+mn-cs"/>
              </a:rPr>
              <a:t>La disminución no detectada de la función renal puede disminuir la seguridad del tratamiento; por lo tanto, se requiere monitorización renal en el caso de todos los pacientes con cáncer, no solo los que reciben tratamientos potencialmente </a:t>
            </a:r>
            <a:r>
              <a:rPr lang="es-ES_tradnl" sz="1200" b="0" i="0" u="none" strike="noStrike" kern="1200" baseline="0" dirty="0" err="1" smtClean="0">
                <a:solidFill>
                  <a:schemeClr val="tx1"/>
                </a:solidFill>
                <a:latin typeface="+mn-lt"/>
                <a:ea typeface="+mn-ea"/>
                <a:cs typeface="+mn-cs"/>
              </a:rPr>
              <a:t>nefrotóxicos</a:t>
            </a:r>
            <a:r>
              <a:rPr lang="es-ES_tradnl" sz="1200" b="0" i="0" u="none" strike="noStrike" kern="1200" baseline="0" dirty="0" smtClean="0">
                <a:solidFill>
                  <a:schemeClr val="tx1"/>
                </a:solidFill>
                <a:latin typeface="+mn-lt"/>
                <a:ea typeface="+mn-ea"/>
                <a:cs typeface="+mn-cs"/>
              </a:rPr>
              <a:t>. </a:t>
            </a:r>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Sanchez</a:t>
            </a:r>
            <a:r>
              <a:rPr lang="es-ES_tradnl" sz="1200" b="0" i="0" u="none" strike="noStrike" kern="1200" baseline="0" dirty="0" smtClean="0">
                <a:solidFill>
                  <a:schemeClr val="tx1"/>
                </a:solidFill>
                <a:latin typeface="+mn-lt"/>
                <a:ea typeface="+mn-ea"/>
                <a:cs typeface="+mn-cs"/>
              </a:rPr>
              <a:t> del </a:t>
            </a:r>
            <a:r>
              <a:rPr lang="es-ES_tradnl" sz="1200" b="0" i="0" u="none" strike="noStrike" kern="1200" baseline="0" dirty="0" err="1" smtClean="0">
                <a:solidFill>
                  <a:schemeClr val="tx1"/>
                </a:solidFill>
                <a:latin typeface="+mn-lt"/>
                <a:ea typeface="+mn-ea"/>
                <a:cs typeface="+mn-cs"/>
              </a:rPr>
              <a:t>Aguila</a:t>
            </a:r>
            <a:r>
              <a:rPr lang="es-ES_tradnl" sz="1200" b="0" i="0" u="none" strike="noStrike" kern="1200" baseline="0" dirty="0" smtClean="0">
                <a:solidFill>
                  <a:schemeClr val="tx1"/>
                </a:solidFill>
                <a:latin typeface="+mn-lt"/>
                <a:ea typeface="+mn-ea"/>
                <a:cs typeface="+mn-cs"/>
              </a:rPr>
              <a:t> MJ, iglesias Rozas PI. Dolor y comorbilidad: insuficiencia hepática, renal y respiratoria. </a:t>
            </a:r>
            <a:r>
              <a:rPr lang="es-ES_tradnl" sz="1200" b="0" i="0" u="none" strike="noStrike" kern="1200" baseline="0" dirty="0" err="1" smtClean="0">
                <a:solidFill>
                  <a:schemeClr val="tx1"/>
                </a:solidFill>
                <a:latin typeface="+mn-lt"/>
                <a:ea typeface="+mn-ea"/>
                <a:cs typeface="+mn-cs"/>
              </a:rPr>
              <a:t>Cap</a:t>
            </a:r>
            <a:r>
              <a:rPr lang="es-ES_tradnl" sz="1200" b="0" i="0" u="none" strike="noStrike" kern="1200" baseline="0" dirty="0" smtClean="0">
                <a:solidFill>
                  <a:schemeClr val="tx1"/>
                </a:solidFill>
                <a:latin typeface="+mn-lt"/>
                <a:ea typeface="+mn-ea"/>
                <a:cs typeface="+mn-cs"/>
              </a:rPr>
              <a:t> 45. En: Vidal J., Goicoechea C, Pérez C, Gálvez R, </a:t>
            </a:r>
            <a:r>
              <a:rPr lang="es-ES_tradnl" sz="1200" b="0" i="0" u="none" strike="noStrike" kern="1200" baseline="0" dirty="0" err="1" smtClean="0">
                <a:solidFill>
                  <a:schemeClr val="tx1"/>
                </a:solidFill>
                <a:latin typeface="+mn-lt"/>
                <a:ea typeface="+mn-ea"/>
                <a:cs typeface="+mn-cs"/>
              </a:rPr>
              <a:t>Margarit</a:t>
            </a:r>
            <a:r>
              <a:rPr lang="es-ES_tradnl" sz="1200" b="0" i="0" u="none" strike="noStrike" kern="1200" baseline="0" dirty="0" smtClean="0">
                <a:solidFill>
                  <a:schemeClr val="tx1"/>
                </a:solidFill>
                <a:latin typeface="+mn-lt"/>
                <a:ea typeface="+mn-ea"/>
                <a:cs typeface="+mn-cs"/>
              </a:rPr>
              <a:t> C, de Andrés J, Moreno A. Manual de Medicina del Dolor. Ed Panamericana. Madrid 2016; </a:t>
            </a:r>
            <a:r>
              <a:rPr lang="es-ES_tradnl" sz="1200" b="0" i="0" u="none" strike="noStrike" kern="1200" baseline="0" dirty="0" err="1" smtClean="0">
                <a:solidFill>
                  <a:schemeClr val="tx1"/>
                </a:solidFill>
                <a:latin typeface="+mn-lt"/>
                <a:ea typeface="+mn-ea"/>
                <a:cs typeface="+mn-cs"/>
              </a:rPr>
              <a:t>Pg</a:t>
            </a:r>
            <a:r>
              <a:rPr lang="es-ES_tradnl" sz="1200" b="0" i="0" u="none" strike="noStrike" kern="1200" baseline="0" dirty="0" smtClean="0">
                <a:solidFill>
                  <a:schemeClr val="tx1"/>
                </a:solidFill>
                <a:latin typeface="+mn-lt"/>
                <a:ea typeface="+mn-ea"/>
                <a:cs typeface="+mn-cs"/>
              </a:rPr>
              <a:t>: 451-460. </a:t>
            </a:r>
          </a:p>
          <a:p>
            <a:r>
              <a:rPr lang="es-ES_tradnl" sz="1200" b="0" i="0" u="none" strike="noStrike" kern="1200" baseline="0" dirty="0" smtClean="0">
                <a:solidFill>
                  <a:schemeClr val="tx1"/>
                </a:solidFill>
                <a:latin typeface="+mn-lt"/>
                <a:ea typeface="+mn-ea"/>
                <a:cs typeface="+mn-cs"/>
              </a:rPr>
              <a:t>• King S, Forbes K, </a:t>
            </a:r>
            <a:r>
              <a:rPr lang="es-ES_tradnl" sz="1200" b="0" i="0" u="none" strike="noStrike" kern="1200" baseline="0" dirty="0" err="1" smtClean="0">
                <a:solidFill>
                  <a:schemeClr val="tx1"/>
                </a:solidFill>
                <a:latin typeface="+mn-lt"/>
                <a:ea typeface="+mn-ea"/>
                <a:cs typeface="+mn-cs"/>
              </a:rPr>
              <a:t>Hanks</a:t>
            </a:r>
            <a:r>
              <a:rPr lang="es-ES_tradnl" sz="1200" b="0" i="0" u="none" strike="noStrike" kern="1200" baseline="0" dirty="0" smtClean="0">
                <a:solidFill>
                  <a:schemeClr val="tx1"/>
                </a:solidFill>
                <a:latin typeface="+mn-lt"/>
                <a:ea typeface="+mn-ea"/>
                <a:cs typeface="+mn-cs"/>
              </a:rPr>
              <a:t> GW, Ferro CJ, </a:t>
            </a:r>
            <a:r>
              <a:rPr lang="es-ES_tradnl" sz="1200" b="0" i="0" u="none" strike="noStrike" kern="1200" baseline="0" dirty="0" err="1" smtClean="0">
                <a:solidFill>
                  <a:schemeClr val="tx1"/>
                </a:solidFill>
                <a:latin typeface="+mn-lt"/>
                <a:ea typeface="+mn-ea"/>
                <a:cs typeface="+mn-cs"/>
              </a:rPr>
              <a:t>Chambers</a:t>
            </a:r>
            <a:r>
              <a:rPr lang="es-ES_tradnl" sz="1200" b="0" i="0" u="none" strike="noStrike" kern="1200" baseline="0" dirty="0" smtClean="0">
                <a:solidFill>
                  <a:schemeClr val="tx1"/>
                </a:solidFill>
                <a:latin typeface="+mn-lt"/>
                <a:ea typeface="+mn-ea"/>
                <a:cs typeface="+mn-cs"/>
              </a:rPr>
              <a:t> EJ.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medication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those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moderate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severe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and renal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Research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Collaborative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project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2011;25:525-52.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Aapro</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Launay-Vacher</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Importance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monitoring</a:t>
            </a:r>
            <a:r>
              <a:rPr lang="es-ES_tradnl" sz="1200" b="0" i="0" u="none" strike="noStrike" kern="1200" baseline="0" dirty="0" smtClean="0">
                <a:solidFill>
                  <a:schemeClr val="tx1"/>
                </a:solidFill>
                <a:latin typeface="+mn-lt"/>
                <a:ea typeface="+mn-ea"/>
                <a:cs typeface="+mn-cs"/>
              </a:rPr>
              <a:t> renal </a:t>
            </a:r>
            <a:r>
              <a:rPr lang="es-ES_tradnl" sz="1200" b="0" i="0" u="none" strike="noStrike" kern="1200" baseline="0" dirty="0" err="1" smtClean="0">
                <a:solidFill>
                  <a:schemeClr val="tx1"/>
                </a:solidFill>
                <a:latin typeface="+mn-lt"/>
                <a:ea typeface="+mn-ea"/>
                <a:cs typeface="+mn-cs"/>
              </a:rPr>
              <a:t>function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2012;38:235-40.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Page J, Henry D. </a:t>
            </a:r>
            <a:r>
              <a:rPr lang="es-ES_tradnl" sz="1200" b="0" i="0" u="none" strike="noStrike" kern="1200" baseline="0" dirty="0" err="1" smtClean="0">
                <a:solidFill>
                  <a:schemeClr val="tx1"/>
                </a:solidFill>
                <a:latin typeface="+mn-lt"/>
                <a:ea typeface="+mn-ea"/>
                <a:cs typeface="+mn-cs"/>
              </a:rPr>
              <a:t>Consumption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NSAIDs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development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Congestive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Failure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Arch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Intern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2000; 160:777-784.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1" i="0" u="none" strike="noStrike" kern="1200" baseline="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Page J, Henry D. </a:t>
            </a:r>
            <a:r>
              <a:rPr lang="es-ES_tradnl" sz="1200" b="0" i="0" u="none" strike="noStrike" kern="1200" baseline="0" dirty="0" err="1" smtClean="0">
                <a:solidFill>
                  <a:schemeClr val="tx1"/>
                </a:solidFill>
                <a:latin typeface="+mn-lt"/>
                <a:ea typeface="+mn-ea"/>
                <a:cs typeface="+mn-cs"/>
              </a:rPr>
              <a:t>Consumption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NSAIDs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development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Congestive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Failure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Arch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Intern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2000; 160:777-784.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7</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Cruz Hernández JJ, Álamo C, Carulla J, </a:t>
            </a:r>
            <a:r>
              <a:rPr lang="es-ES_tradnl" sz="1200" b="0" i="1" u="none" strike="noStrike" kern="1200" baseline="0" dirty="0" smtClean="0">
                <a:solidFill>
                  <a:schemeClr val="tx1"/>
                </a:solidFill>
                <a:latin typeface="+mn-lt"/>
                <a:ea typeface="+mn-ea"/>
                <a:cs typeface="+mn-cs"/>
              </a:rPr>
              <a:t>et al. </a:t>
            </a:r>
            <a:r>
              <a:rPr lang="es-ES_tradnl" sz="1200" b="0" i="0" u="none" strike="noStrike" kern="1200" baseline="0" dirty="0" smtClean="0">
                <a:solidFill>
                  <a:schemeClr val="tx1"/>
                </a:solidFill>
                <a:latin typeface="+mn-lt"/>
                <a:ea typeface="+mn-ea"/>
                <a:cs typeface="+mn-cs"/>
              </a:rPr>
              <a:t>Aula de Oncología médica en control del Dolor: Manual de Dolor. Coordinador: J. J. Cruz Fernández. Ed: Gráficas </a:t>
            </a:r>
            <a:r>
              <a:rPr lang="es-ES_tradnl" sz="1200" b="0" i="0" u="none" strike="noStrike" kern="1200" baseline="0" dirty="0" err="1" smtClean="0">
                <a:solidFill>
                  <a:schemeClr val="tx1"/>
                </a:solidFill>
                <a:latin typeface="+mn-lt"/>
                <a:ea typeface="+mn-ea"/>
                <a:cs typeface="+mn-cs"/>
              </a:rPr>
              <a:t>Enar</a:t>
            </a:r>
            <a:r>
              <a:rPr lang="es-ES_tradnl" sz="1200" b="0" i="0" u="none" strike="noStrike" kern="1200" baseline="0" dirty="0" smtClean="0">
                <a:solidFill>
                  <a:schemeClr val="tx1"/>
                </a:solidFill>
                <a:latin typeface="+mn-lt"/>
                <a:ea typeface="+mn-ea"/>
                <a:cs typeface="+mn-cs"/>
              </a:rPr>
              <a:t>. 2012.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8</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0" i="0" u="none" strike="noStrike" kern="1200" baseline="0" dirty="0" smtClean="0">
                <a:solidFill>
                  <a:schemeClr val="tx1"/>
                </a:solidFill>
                <a:latin typeface="+mn-lt"/>
                <a:ea typeface="+mn-ea"/>
                <a:cs typeface="+mn-cs"/>
              </a:rPr>
              <a:t>• Moore A, Collins S, Carroll D, </a:t>
            </a:r>
            <a:r>
              <a:rPr lang="es-ES_tradnl" sz="1200" b="0" i="0" u="none" strike="noStrike" kern="1200" baseline="0" dirty="0" err="1" smtClean="0">
                <a:solidFill>
                  <a:schemeClr val="tx1"/>
                </a:solidFill>
                <a:latin typeface="+mn-lt"/>
                <a:ea typeface="+mn-ea"/>
                <a:cs typeface="+mn-cs"/>
              </a:rPr>
              <a:t>McQuay</a:t>
            </a:r>
            <a:r>
              <a:rPr lang="es-ES_tradnl" sz="1200" b="0" i="0" u="none" strike="noStrike" kern="1200" baseline="0" dirty="0" smtClean="0">
                <a:solidFill>
                  <a:schemeClr val="tx1"/>
                </a:solidFill>
                <a:latin typeface="+mn-lt"/>
                <a:ea typeface="+mn-ea"/>
                <a:cs typeface="+mn-cs"/>
              </a:rPr>
              <a:t> H. Paracetamol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without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codeine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acute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quantitative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1997; 70:193- 201.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9</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sz="1200" b="0" i="0" u="none" strike="noStrike" kern="1200" baseline="0" dirty="0" smtClean="0">
              <a:solidFill>
                <a:schemeClr val="tx1"/>
              </a:solidFill>
              <a:latin typeface="+mn-lt"/>
              <a:ea typeface="+mn-ea"/>
              <a:cs typeface="+mn-cs"/>
            </a:endParaRP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Opioides de segundo escalón </a:t>
            </a:r>
          </a:p>
          <a:p>
            <a:r>
              <a:rPr lang="es-ES_tradnl" sz="1200" b="0" i="0" u="none" strike="noStrike" kern="1200" baseline="0" dirty="0" smtClean="0">
                <a:solidFill>
                  <a:schemeClr val="tx1"/>
                </a:solidFill>
                <a:latin typeface="+mn-lt"/>
                <a:ea typeface="+mn-ea"/>
                <a:cs typeface="+mn-cs"/>
              </a:rPr>
              <a:t>- Codeína: es un </a:t>
            </a:r>
            <a:r>
              <a:rPr lang="es-ES_tradnl" sz="1200" b="0" i="0" u="none" strike="noStrike" kern="1200" baseline="0" dirty="0" err="1" smtClean="0">
                <a:solidFill>
                  <a:schemeClr val="tx1"/>
                </a:solidFill>
                <a:latin typeface="+mn-lt"/>
                <a:ea typeface="+mn-ea"/>
                <a:cs typeface="+mn-cs"/>
              </a:rPr>
              <a:t>profármaco</a:t>
            </a:r>
            <a:r>
              <a:rPr lang="es-ES_tradnl" sz="1200" b="0" i="0" u="none" strike="noStrike" kern="1200" baseline="0" dirty="0" smtClean="0">
                <a:solidFill>
                  <a:schemeClr val="tx1"/>
                </a:solidFill>
                <a:latin typeface="+mn-lt"/>
                <a:ea typeface="+mn-ea"/>
                <a:cs typeface="+mn-cs"/>
              </a:rPr>
              <a:t>, se metaboliza en el hígado principalmente a codeína-6-glucurónido de baja potencia y un 6-9% se </a:t>
            </a:r>
            <a:r>
              <a:rPr lang="es-ES_tradnl" sz="1200" b="0" i="0" u="none" strike="noStrike" kern="1200" baseline="0" dirty="0" err="1" smtClean="0">
                <a:solidFill>
                  <a:schemeClr val="tx1"/>
                </a:solidFill>
                <a:latin typeface="+mn-lt"/>
                <a:ea typeface="+mn-ea"/>
                <a:cs typeface="+mn-cs"/>
              </a:rPr>
              <a:t>desmetila</a:t>
            </a:r>
            <a:r>
              <a:rPr lang="es-ES_tradnl" sz="1200" b="0" i="0" u="none" strike="noStrike" kern="1200" baseline="0" dirty="0" smtClean="0">
                <a:solidFill>
                  <a:schemeClr val="tx1"/>
                </a:solidFill>
                <a:latin typeface="+mn-lt"/>
                <a:ea typeface="+mn-ea"/>
                <a:cs typeface="+mn-cs"/>
              </a:rPr>
              <a:t> a morfina, con gran variabilidad interindividual por polimorfismo genético (2D6). La codeína y sus metabolitos se eliminan en la orina. Como la mayoría de los efectos son derivados de la transformación de codeína en morfina, las repercusiones clínicas dependen de la acumulación de sus metabolitos en presencia de fallo renal. Se han detectado casos de narcosis profunda y parada respiratoria asociados al uso de codeína en pacientes con IR. Se desaconseja en IR. </a:t>
            </a:r>
            <a:endParaRPr lang="es-ES_tradnl" sz="1200" b="1"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Sanchez</a:t>
            </a:r>
            <a:r>
              <a:rPr lang="es-ES_tradnl" sz="1200" b="0" i="0" u="none" strike="noStrike" kern="1200" baseline="0" dirty="0" smtClean="0">
                <a:solidFill>
                  <a:schemeClr val="tx1"/>
                </a:solidFill>
                <a:latin typeface="+mn-lt"/>
                <a:ea typeface="+mn-ea"/>
                <a:cs typeface="+mn-cs"/>
              </a:rPr>
              <a:t> del </a:t>
            </a:r>
            <a:r>
              <a:rPr lang="es-ES_tradnl" sz="1200" b="0" i="0" u="none" strike="noStrike" kern="1200" baseline="0" dirty="0" err="1" smtClean="0">
                <a:solidFill>
                  <a:schemeClr val="tx1"/>
                </a:solidFill>
                <a:latin typeface="+mn-lt"/>
                <a:ea typeface="+mn-ea"/>
                <a:cs typeface="+mn-cs"/>
              </a:rPr>
              <a:t>Aguila</a:t>
            </a:r>
            <a:r>
              <a:rPr lang="es-ES_tradnl" sz="1200" b="0" i="0" u="none" strike="noStrike" kern="1200" baseline="0" dirty="0" smtClean="0">
                <a:solidFill>
                  <a:schemeClr val="tx1"/>
                </a:solidFill>
                <a:latin typeface="+mn-lt"/>
                <a:ea typeface="+mn-ea"/>
                <a:cs typeface="+mn-cs"/>
              </a:rPr>
              <a:t> MJ, iglesias Rozas PI. Dolor y comorbilidad: insuficiencia hepática, renal y respiratoria. </a:t>
            </a:r>
            <a:r>
              <a:rPr lang="es-ES_tradnl" sz="1200" b="0" i="0" u="none" strike="noStrike" kern="1200" baseline="0" dirty="0" err="1" smtClean="0">
                <a:solidFill>
                  <a:schemeClr val="tx1"/>
                </a:solidFill>
                <a:latin typeface="+mn-lt"/>
                <a:ea typeface="+mn-ea"/>
                <a:cs typeface="+mn-cs"/>
              </a:rPr>
              <a:t>Cap</a:t>
            </a:r>
            <a:r>
              <a:rPr lang="es-ES_tradnl" sz="1200" b="0" i="0" u="none" strike="noStrike" kern="1200" baseline="0" dirty="0" smtClean="0">
                <a:solidFill>
                  <a:schemeClr val="tx1"/>
                </a:solidFill>
                <a:latin typeface="+mn-lt"/>
                <a:ea typeface="+mn-ea"/>
                <a:cs typeface="+mn-cs"/>
              </a:rPr>
              <a:t> 45. En: Vidal J., Goicoechea C, Pérez C, Gálvez R, </a:t>
            </a:r>
            <a:r>
              <a:rPr lang="es-ES_tradnl" sz="1200" b="0" i="0" u="none" strike="noStrike" kern="1200" baseline="0" dirty="0" err="1" smtClean="0">
                <a:solidFill>
                  <a:schemeClr val="tx1"/>
                </a:solidFill>
                <a:latin typeface="+mn-lt"/>
                <a:ea typeface="+mn-ea"/>
                <a:cs typeface="+mn-cs"/>
              </a:rPr>
              <a:t>Margarit</a:t>
            </a:r>
            <a:r>
              <a:rPr lang="es-ES_tradnl" sz="1200" b="0" i="0" u="none" strike="noStrike" kern="1200" baseline="0" dirty="0" smtClean="0">
                <a:solidFill>
                  <a:schemeClr val="tx1"/>
                </a:solidFill>
                <a:latin typeface="+mn-lt"/>
                <a:ea typeface="+mn-ea"/>
                <a:cs typeface="+mn-cs"/>
              </a:rPr>
              <a:t> C, de Andrés J, Moreno A. Manual de Medicina del Dolor. Ed Panamericana. Madrid 2016; </a:t>
            </a:r>
            <a:r>
              <a:rPr lang="es-ES_tradnl" sz="1200" b="0" i="0" u="none" strike="noStrike" kern="1200" baseline="0" dirty="0" err="1" smtClean="0">
                <a:solidFill>
                  <a:schemeClr val="tx1"/>
                </a:solidFill>
                <a:latin typeface="+mn-lt"/>
                <a:ea typeface="+mn-ea"/>
                <a:cs typeface="+mn-cs"/>
              </a:rPr>
              <a:t>Pg</a:t>
            </a:r>
            <a:r>
              <a:rPr lang="es-ES_tradnl" sz="1200" b="0" i="0" u="none" strike="noStrike" kern="1200" baseline="0" dirty="0" smtClean="0">
                <a:solidFill>
                  <a:schemeClr val="tx1"/>
                </a:solidFill>
                <a:latin typeface="+mn-lt"/>
                <a:ea typeface="+mn-ea"/>
                <a:cs typeface="+mn-cs"/>
              </a:rPr>
              <a:t>: 451-460.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King S, Forbes K, </a:t>
            </a:r>
            <a:r>
              <a:rPr lang="es-ES_tradnl" sz="1200" b="0" i="0" u="none" strike="noStrike" kern="1200" baseline="0" dirty="0" err="1" smtClean="0">
                <a:solidFill>
                  <a:schemeClr val="tx1"/>
                </a:solidFill>
                <a:latin typeface="+mn-lt"/>
                <a:ea typeface="+mn-ea"/>
                <a:cs typeface="+mn-cs"/>
              </a:rPr>
              <a:t>Hanks</a:t>
            </a:r>
            <a:r>
              <a:rPr lang="es-ES_tradnl" sz="1200" b="0" i="0" u="none" strike="noStrike" kern="1200" baseline="0" dirty="0" smtClean="0">
                <a:solidFill>
                  <a:schemeClr val="tx1"/>
                </a:solidFill>
                <a:latin typeface="+mn-lt"/>
                <a:ea typeface="+mn-ea"/>
                <a:cs typeface="+mn-cs"/>
              </a:rPr>
              <a:t> GW, Ferro CJ, </a:t>
            </a:r>
            <a:r>
              <a:rPr lang="es-ES_tradnl" sz="1200" b="0" i="0" u="none" strike="noStrike" kern="1200" baseline="0" dirty="0" err="1" smtClean="0">
                <a:solidFill>
                  <a:schemeClr val="tx1"/>
                </a:solidFill>
                <a:latin typeface="+mn-lt"/>
                <a:ea typeface="+mn-ea"/>
                <a:cs typeface="+mn-cs"/>
              </a:rPr>
              <a:t>Chambers</a:t>
            </a:r>
            <a:r>
              <a:rPr lang="es-ES_tradnl" sz="1200" b="0" i="0" u="none" strike="noStrike" kern="1200" baseline="0" dirty="0" smtClean="0">
                <a:solidFill>
                  <a:schemeClr val="tx1"/>
                </a:solidFill>
                <a:latin typeface="+mn-lt"/>
                <a:ea typeface="+mn-ea"/>
                <a:cs typeface="+mn-cs"/>
              </a:rPr>
              <a:t> EJ.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medication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those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moderate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severe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and renal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Research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Collaborative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project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2011;25:525-52. </a:t>
            </a:r>
          </a:p>
          <a:p>
            <a:r>
              <a:rPr lang="es-ES_tradnl" sz="1200" b="0" i="0" u="none" strike="noStrike" kern="1200" baseline="0" dirty="0" smtClean="0">
                <a:solidFill>
                  <a:schemeClr val="tx1"/>
                </a:solidFill>
                <a:latin typeface="+mn-lt"/>
                <a:ea typeface="+mn-ea"/>
                <a:cs typeface="+mn-cs"/>
              </a:rPr>
              <a:t>• Mercadante S.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metabolism</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aspects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Eur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Pharmacol</a:t>
            </a:r>
            <a:r>
              <a:rPr lang="es-ES_tradnl" sz="1200" b="0" i="0" u="none" strike="noStrike" kern="1200" baseline="0" dirty="0" smtClean="0">
                <a:solidFill>
                  <a:schemeClr val="tx1"/>
                </a:solidFill>
                <a:latin typeface="+mn-lt"/>
                <a:ea typeface="+mn-ea"/>
                <a:cs typeface="+mn-cs"/>
              </a:rPr>
              <a:t> 2015;769:71-8.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10</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Opioides de segundo escalón </a:t>
            </a:r>
          </a:p>
          <a:p>
            <a:pPr marL="171450" indent="-171450">
              <a:buFontTx/>
              <a:buChar char="-"/>
            </a:pPr>
            <a:r>
              <a:rPr lang="es-ES_tradnl" sz="1200" b="0" i="0" u="none" strike="noStrike" kern="1200" baseline="0" dirty="0" smtClean="0">
                <a:solidFill>
                  <a:schemeClr val="tx1"/>
                </a:solidFill>
                <a:latin typeface="+mn-lt"/>
                <a:ea typeface="+mn-ea"/>
                <a:cs typeface="+mn-cs"/>
              </a:rPr>
              <a:t>Codeína: es un </a:t>
            </a:r>
            <a:r>
              <a:rPr lang="es-ES_tradnl" sz="1200" b="0" i="0" u="none" strike="noStrike" kern="1200" baseline="0" dirty="0" err="1" smtClean="0">
                <a:solidFill>
                  <a:schemeClr val="tx1"/>
                </a:solidFill>
                <a:latin typeface="+mn-lt"/>
                <a:ea typeface="+mn-ea"/>
                <a:cs typeface="+mn-cs"/>
              </a:rPr>
              <a:t>profármaco</a:t>
            </a:r>
            <a:r>
              <a:rPr lang="es-ES_tradnl" sz="1200" b="0" i="0" u="none" strike="noStrike" kern="1200" baseline="0" dirty="0" smtClean="0">
                <a:solidFill>
                  <a:schemeClr val="tx1"/>
                </a:solidFill>
                <a:latin typeface="+mn-lt"/>
                <a:ea typeface="+mn-ea"/>
                <a:cs typeface="+mn-cs"/>
              </a:rPr>
              <a:t>, se metaboliza en el hígado principalmente a codeína-6-glucurónido de baja potencia y un 6-9% se </a:t>
            </a:r>
            <a:r>
              <a:rPr lang="es-ES_tradnl" sz="1200" b="0" i="0" u="none" strike="noStrike" kern="1200" baseline="0" dirty="0" err="1" smtClean="0">
                <a:solidFill>
                  <a:schemeClr val="tx1"/>
                </a:solidFill>
                <a:latin typeface="+mn-lt"/>
                <a:ea typeface="+mn-ea"/>
                <a:cs typeface="+mn-cs"/>
              </a:rPr>
              <a:t>desmetila</a:t>
            </a:r>
            <a:r>
              <a:rPr lang="es-ES_tradnl" sz="1200" b="0" i="0" u="none" strike="noStrike" kern="1200" baseline="0" dirty="0" smtClean="0">
                <a:solidFill>
                  <a:schemeClr val="tx1"/>
                </a:solidFill>
                <a:latin typeface="+mn-lt"/>
                <a:ea typeface="+mn-ea"/>
                <a:cs typeface="+mn-cs"/>
              </a:rPr>
              <a:t> a morfina, con gran variabilidad interindividual por polimorfismo genético (2D6). La codeína y sus metabolitos se eliminan en la orina. Como la mayoría de los efectos son derivados de la transformación de codeína en morfina, las repercusiones clínicas dependen de la acumulación de sus metabolitos en presencia de fallo renal. Se han detectado casos de narcosis profunda y parada respiratoria asociados al uso de codeína en pacientes con IR. Se desaconseja en IR. </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Dextropropoxifeno</a:t>
            </a:r>
            <a:r>
              <a:rPr lang="es-ES_tradnl" sz="1200" b="0" i="0" u="none" strike="noStrike" kern="1200" baseline="0" dirty="0" smtClean="0">
                <a:solidFill>
                  <a:schemeClr val="tx1"/>
                </a:solidFill>
                <a:latin typeface="+mn-lt"/>
                <a:ea typeface="+mn-ea"/>
                <a:cs typeface="+mn-cs"/>
              </a:rPr>
              <a:t>: de estructura similar a la metadona, se </a:t>
            </a:r>
            <a:r>
              <a:rPr lang="es-ES_tradnl" sz="1200" b="0" i="0" u="none" strike="noStrike" kern="1200" baseline="0" dirty="0" err="1" smtClean="0">
                <a:solidFill>
                  <a:schemeClr val="tx1"/>
                </a:solidFill>
                <a:latin typeface="+mn-lt"/>
                <a:ea typeface="+mn-ea"/>
                <a:cs typeface="+mn-cs"/>
              </a:rPr>
              <a:t>desmetila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norpropoxifeno</a:t>
            </a:r>
            <a:r>
              <a:rPr lang="es-ES_tradnl" sz="1200" b="0" i="0" u="none" strike="noStrike" kern="1200" baseline="0" dirty="0" smtClean="0">
                <a:solidFill>
                  <a:schemeClr val="tx1"/>
                </a:solidFill>
                <a:latin typeface="+mn-lt"/>
                <a:ea typeface="+mn-ea"/>
                <a:cs typeface="+mn-cs"/>
              </a:rPr>
              <a:t>, que es </a:t>
            </a:r>
            <a:r>
              <a:rPr lang="es-ES_tradnl" sz="1200" b="0" i="0" u="none" strike="noStrike" kern="1200" baseline="0" dirty="0" err="1" smtClean="0">
                <a:solidFill>
                  <a:schemeClr val="tx1"/>
                </a:solidFill>
                <a:latin typeface="+mn-lt"/>
                <a:ea typeface="+mn-ea"/>
                <a:cs typeface="+mn-cs"/>
              </a:rPr>
              <a:t>neuro</a:t>
            </a:r>
            <a:r>
              <a:rPr lang="es-ES_tradnl" sz="1200" b="0" i="0" u="none" strike="noStrike" kern="1200" baseline="0" dirty="0" smtClean="0">
                <a:solidFill>
                  <a:schemeClr val="tx1"/>
                </a:solidFill>
                <a:latin typeface="+mn-lt"/>
                <a:ea typeface="+mn-ea"/>
                <a:cs typeface="+mn-cs"/>
              </a:rPr>
              <a:t> y </a:t>
            </a:r>
            <a:r>
              <a:rPr lang="es-ES_tradnl" sz="1200" b="0" i="0" u="none" strike="noStrike" kern="1200" baseline="0" dirty="0" err="1" smtClean="0">
                <a:solidFill>
                  <a:schemeClr val="tx1"/>
                </a:solidFill>
                <a:latin typeface="+mn-lt"/>
                <a:ea typeface="+mn-ea"/>
                <a:cs typeface="+mn-cs"/>
              </a:rPr>
              <a:t>cardiotóxico</a:t>
            </a:r>
            <a:r>
              <a:rPr lang="es-ES_tradnl" sz="1200" b="0" i="0" u="none" strike="noStrike" kern="1200" baseline="0" dirty="0" smtClean="0">
                <a:solidFill>
                  <a:schemeClr val="tx1"/>
                </a:solidFill>
                <a:latin typeface="+mn-lt"/>
                <a:ea typeface="+mn-ea"/>
                <a:cs typeface="+mn-cs"/>
              </a:rPr>
              <a:t> y se acumula en pacientes con fallo renal. La diálisis no es eficiente en su eliminación, por lo que no se recomienda su uso en la IR. </a:t>
            </a:r>
          </a:p>
          <a:p>
            <a:pPr marL="171450" indent="-171450">
              <a:buFontTx/>
              <a:buChar char="-"/>
            </a:pPr>
            <a:r>
              <a:rPr lang="es-ES_tradnl" sz="1200" b="0" i="0" u="none" strike="noStrike" kern="1200" baseline="0" dirty="0" err="1" smtClean="0">
                <a:solidFill>
                  <a:schemeClr val="tx1"/>
                </a:solidFill>
                <a:latin typeface="+mn-lt"/>
                <a:ea typeface="+mn-ea"/>
                <a:cs typeface="+mn-cs"/>
              </a:rPr>
              <a:t>Tramadol</a:t>
            </a:r>
            <a:r>
              <a:rPr lang="es-ES_tradnl" sz="1200" b="0" i="0" u="none" strike="noStrike" kern="1200" baseline="0" dirty="0" smtClean="0">
                <a:solidFill>
                  <a:schemeClr val="tx1"/>
                </a:solidFill>
                <a:latin typeface="+mn-lt"/>
                <a:ea typeface="+mn-ea"/>
                <a:cs typeface="+mn-cs"/>
              </a:rPr>
              <a:t>: se metaboliza en un 85% en el hígado a metabolitos. Todos ellos se excretan en un 90% por el riñón con un 30% de </a:t>
            </a:r>
            <a:r>
              <a:rPr lang="es-ES_tradnl" sz="1200" b="0" i="0" u="none" strike="noStrike" kern="1200" baseline="0" dirty="0" err="1" smtClean="0">
                <a:solidFill>
                  <a:schemeClr val="tx1"/>
                </a:solidFill>
                <a:latin typeface="+mn-lt"/>
                <a:ea typeface="+mn-ea"/>
                <a:cs typeface="+mn-cs"/>
              </a:rPr>
              <a:t>tramadol</a:t>
            </a:r>
            <a:r>
              <a:rPr lang="es-ES_tradnl" sz="1200" b="0" i="0" u="none" strike="noStrike" kern="1200" baseline="0" dirty="0" smtClean="0">
                <a:solidFill>
                  <a:schemeClr val="tx1"/>
                </a:solidFill>
                <a:latin typeface="+mn-lt"/>
                <a:ea typeface="+mn-ea"/>
                <a:cs typeface="+mn-cs"/>
              </a:rPr>
              <a:t> sin metabolizar, se acumulan en la IR duplicándose su vida media de eliminación, por lo que se debe ajustar la dosis en pacientes con un aclaramiento de creatinina &lt;30 ml/ min a una dosis máxima diaria de 200 mg y evitar las formulaciones de liberación prolongada; si el aclaramiento de creatinina es &lt;15 ml/min reducir la dosis a 100 mg/día, también en formulaciones de liberación inmediata8. El </a:t>
            </a:r>
            <a:r>
              <a:rPr lang="es-ES_tradnl" sz="1200" b="0" i="0" u="none" strike="noStrike" kern="1200" baseline="0" dirty="0" err="1" smtClean="0">
                <a:solidFill>
                  <a:schemeClr val="tx1"/>
                </a:solidFill>
                <a:latin typeface="+mn-lt"/>
                <a:ea typeface="+mn-ea"/>
                <a:cs typeface="+mn-cs"/>
              </a:rPr>
              <a:t>tramadol</a:t>
            </a:r>
            <a:r>
              <a:rPr lang="es-ES_tradnl" sz="1200" b="0" i="0" u="none" strike="noStrike" kern="1200" baseline="0" dirty="0" smtClean="0">
                <a:solidFill>
                  <a:schemeClr val="tx1"/>
                </a:solidFill>
                <a:latin typeface="+mn-lt"/>
                <a:ea typeface="+mn-ea"/>
                <a:cs typeface="+mn-cs"/>
              </a:rPr>
              <a:t> es el opioide de segundo escalón de elección en la IR. </a:t>
            </a:r>
            <a:endParaRPr lang="es-ES_tradnl" sz="1200" b="1" i="0" u="none" strike="noStrike" kern="1200" baseline="0" dirty="0" smtClean="0">
              <a:solidFill>
                <a:schemeClr val="tx1"/>
              </a:solidFill>
              <a:latin typeface="+mn-lt"/>
              <a:ea typeface="+mn-ea"/>
              <a:cs typeface="+mn-cs"/>
            </a:endParaRPr>
          </a:p>
          <a:p>
            <a:endParaRPr lang="es-ES_tradnl" sz="1200" b="0" i="0" u="none" strike="noStrike" kern="1200" baseline="0" dirty="0" smtClean="0">
              <a:solidFill>
                <a:schemeClr val="tx1"/>
              </a:solidFill>
              <a:latin typeface="+mn-lt"/>
              <a:ea typeface="+mn-ea"/>
              <a:cs typeface="+mn-cs"/>
            </a:endParaRP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Opioides de tercer escalón </a:t>
            </a:r>
          </a:p>
          <a:p>
            <a:pPr marL="171450" indent="-171450">
              <a:buFontTx/>
              <a:buChar char="-"/>
            </a:pPr>
            <a:r>
              <a:rPr lang="es-ES_tradnl" sz="1200" b="0" i="0" u="none" strike="noStrike" kern="1200" baseline="0" dirty="0" smtClean="0">
                <a:solidFill>
                  <a:schemeClr val="tx1"/>
                </a:solidFill>
                <a:latin typeface="+mn-lt"/>
                <a:ea typeface="+mn-ea"/>
                <a:cs typeface="+mn-cs"/>
              </a:rPr>
              <a:t>Morfina: produce metabolitos activos (M3G y M6G) que se excretan por orina, no habiendo correlación entre el aclaramiento de los mismos y el de creatinina. La acumulación de M6G en pacientes con IR hace que su contribución al efecto analgésico sea mayor, pero también incrementa el riesgo de toxicidad, especialmente de somnolencia y depresión respiratoria. Su otro metabolito, la morfina-3-glucurónido (M3G), se acumula en la IR y puede disminuir el umbral de convulsiones y precipitar </a:t>
            </a:r>
            <a:r>
              <a:rPr lang="es-ES_tradnl" sz="1200" b="0" i="0" u="none" strike="noStrike" kern="1200" baseline="0" dirty="0" err="1" smtClean="0">
                <a:solidFill>
                  <a:schemeClr val="tx1"/>
                </a:solidFill>
                <a:latin typeface="+mn-lt"/>
                <a:ea typeface="+mn-ea"/>
                <a:cs typeface="+mn-cs"/>
              </a:rPr>
              <a:t>mioclonías</a:t>
            </a:r>
            <a:r>
              <a:rPr lang="es-ES_tradnl" sz="1200" b="0" i="0" u="none" strike="noStrike" kern="1200" baseline="0" dirty="0" smtClean="0">
                <a:solidFill>
                  <a:schemeClr val="tx1"/>
                </a:solidFill>
                <a:latin typeface="+mn-lt"/>
                <a:ea typeface="+mn-ea"/>
                <a:cs typeface="+mn-cs"/>
              </a:rPr>
              <a:t>, por ello, se debe evitar la morfina cuando la epilepsia y la IR coexisten. Como conclusión: la morfina debe ser utilizada con precaución o evitada en pacientes con fallo renal. </a:t>
            </a:r>
          </a:p>
          <a:p>
            <a:pPr marL="171450" indent="-171450">
              <a:buFontTx/>
              <a:buChar char="-"/>
            </a:pPr>
            <a:r>
              <a:rPr lang="es-ES_tradnl" sz="1200" b="0" i="0" u="none" strike="noStrike" kern="1200" baseline="0" dirty="0" err="1" smtClean="0">
                <a:solidFill>
                  <a:schemeClr val="tx1"/>
                </a:solidFill>
                <a:latin typeface="+mn-lt"/>
                <a:ea typeface="+mn-ea"/>
                <a:cs typeface="+mn-cs"/>
              </a:rPr>
              <a:t>Oxicodona</a:t>
            </a:r>
            <a:r>
              <a:rPr lang="es-ES_tradnl" sz="1200" b="0" i="0" u="none" strike="noStrike" kern="1200" baseline="0" dirty="0" smtClean="0">
                <a:solidFill>
                  <a:schemeClr val="tx1"/>
                </a:solidFill>
                <a:latin typeface="+mn-lt"/>
                <a:ea typeface="+mn-ea"/>
                <a:cs typeface="+mn-cs"/>
              </a:rPr>
              <a:t>: presenta metabolitos activos (</a:t>
            </a:r>
            <a:r>
              <a:rPr lang="es-ES_tradnl" sz="1200" b="0" i="0" u="none" strike="noStrike" kern="1200" baseline="0" dirty="0" err="1" smtClean="0">
                <a:solidFill>
                  <a:schemeClr val="tx1"/>
                </a:solidFill>
                <a:latin typeface="+mn-lt"/>
                <a:ea typeface="+mn-ea"/>
                <a:cs typeface="+mn-cs"/>
              </a:rPr>
              <a:t>noroxicodona</a:t>
            </a:r>
            <a:r>
              <a:rPr lang="es-ES_tradnl" sz="1200" b="0" i="0" u="none" strike="noStrike" kern="1200" baseline="0" dirty="0" smtClean="0">
                <a:solidFill>
                  <a:schemeClr val="tx1"/>
                </a:solidFill>
                <a:latin typeface="+mn-lt"/>
                <a:ea typeface="+mn-ea"/>
                <a:cs typeface="+mn-cs"/>
              </a:rPr>
              <a:t> y </a:t>
            </a:r>
            <a:r>
              <a:rPr lang="es-ES_tradnl" sz="1200" b="0" i="0" u="none" strike="noStrike" kern="1200" baseline="0" dirty="0" err="1" smtClean="0">
                <a:solidFill>
                  <a:schemeClr val="tx1"/>
                </a:solidFill>
                <a:latin typeface="+mn-lt"/>
                <a:ea typeface="+mn-ea"/>
                <a:cs typeface="+mn-cs"/>
              </a:rPr>
              <a:t>oximorfona</a:t>
            </a:r>
            <a:r>
              <a:rPr lang="es-ES_tradnl" sz="1200" b="0" i="0" u="none" strike="noStrike" kern="1200" baseline="0" dirty="0" smtClean="0">
                <a:solidFill>
                  <a:schemeClr val="tx1"/>
                </a:solidFill>
                <a:latin typeface="+mn-lt"/>
                <a:ea typeface="+mn-ea"/>
                <a:cs typeface="+mn-cs"/>
              </a:rPr>
              <a:t>), que se acumulan en pacientes con función renal alterada. Se debe ajustar la dosis en la IR y no se recomienda en pacientes con IR que precise diálisis. </a:t>
            </a:r>
          </a:p>
          <a:p>
            <a:pPr marL="171450" indent="-171450">
              <a:buFontTx/>
              <a:buChar char="-"/>
            </a:pPr>
            <a:r>
              <a:rPr lang="es-ES_tradnl" sz="1200" b="0" i="0" u="none" strike="noStrike" kern="1200" baseline="0" dirty="0" err="1" smtClean="0">
                <a:solidFill>
                  <a:schemeClr val="tx1"/>
                </a:solidFill>
                <a:latin typeface="+mn-lt"/>
                <a:ea typeface="+mn-ea"/>
                <a:cs typeface="+mn-cs"/>
              </a:rPr>
              <a:t>Fentanilo</a:t>
            </a:r>
            <a:r>
              <a:rPr lang="es-ES_tradnl" sz="1200" b="0" i="0" u="none" strike="noStrike" kern="1200" baseline="0" dirty="0" smtClean="0">
                <a:solidFill>
                  <a:schemeClr val="tx1"/>
                </a:solidFill>
                <a:latin typeface="+mn-lt"/>
                <a:ea typeface="+mn-ea"/>
                <a:cs typeface="+mn-cs"/>
              </a:rPr>
              <a:t>: es de los fármacos opioides más seguros en la IR, ya que no se acumula. Es recomendado como primera elección en las guías europeas y españolas</a:t>
            </a:r>
          </a:p>
          <a:p>
            <a:pPr marL="171450" indent="-171450">
              <a:buFontTx/>
              <a:buChar char="-"/>
            </a:pPr>
            <a:r>
              <a:rPr lang="es-ES_tradnl" sz="1200" b="0" i="0" u="none" strike="noStrike" kern="1200" baseline="0" dirty="0" err="1" smtClean="0">
                <a:solidFill>
                  <a:schemeClr val="tx1"/>
                </a:solidFill>
                <a:latin typeface="+mn-lt"/>
                <a:ea typeface="+mn-ea"/>
                <a:cs typeface="+mn-cs"/>
              </a:rPr>
              <a:t>Buprenorfina</a:t>
            </a:r>
            <a:r>
              <a:rPr lang="es-ES_tradnl" sz="1200" b="0" i="0" u="none" strike="noStrike" kern="1200" baseline="0" dirty="0" smtClean="0">
                <a:solidFill>
                  <a:schemeClr val="tx1"/>
                </a:solidFill>
                <a:latin typeface="+mn-lt"/>
                <a:ea typeface="+mn-ea"/>
                <a:cs typeface="+mn-cs"/>
              </a:rPr>
              <a:t>: sus metabolitos (</a:t>
            </a:r>
            <a:r>
              <a:rPr lang="es-ES_tradnl" sz="1200" b="0" i="0" u="none" strike="noStrike" kern="1200" baseline="0" dirty="0" err="1" smtClean="0">
                <a:solidFill>
                  <a:schemeClr val="tx1"/>
                </a:solidFill>
                <a:latin typeface="+mn-lt"/>
                <a:ea typeface="+mn-ea"/>
                <a:cs typeface="+mn-cs"/>
              </a:rPr>
              <a:t>norbuprenorfina</a:t>
            </a:r>
            <a:r>
              <a:rPr lang="es-ES_tradnl" sz="1200" b="0" i="0" u="none" strike="noStrike" kern="1200" baseline="0" dirty="0" smtClean="0">
                <a:solidFill>
                  <a:schemeClr val="tx1"/>
                </a:solidFill>
                <a:latin typeface="+mn-lt"/>
                <a:ea typeface="+mn-ea"/>
                <a:cs typeface="+mn-cs"/>
              </a:rPr>
              <a:t> y buprenorfina-3-glucurónido) que pueden acumularse en caso de IR, pero son inactivos. </a:t>
            </a:r>
          </a:p>
          <a:p>
            <a:r>
              <a:rPr lang="es-ES_tradnl" sz="1200" b="0" i="0" u="none" strike="noStrike" kern="1200" baseline="0" dirty="0" smtClean="0">
                <a:solidFill>
                  <a:schemeClr val="tx1"/>
                </a:solidFill>
                <a:latin typeface="+mn-lt"/>
                <a:ea typeface="+mn-ea"/>
                <a:cs typeface="+mn-cs"/>
              </a:rPr>
              <a:t>Por ello, es un fármaco potencialmente útil en pacientes con IR. Se aconseja precaución en el uso conjunto con benzodiacepinas ya que puede haber un efecto sinérgico. Es recomendado como primera elección conjuntamente con el </a:t>
            </a:r>
            <a:r>
              <a:rPr lang="es-ES_tradnl" sz="1200" b="0" i="0" u="none" strike="noStrike" kern="1200" baseline="0" dirty="0" err="1" smtClean="0">
                <a:solidFill>
                  <a:schemeClr val="tx1"/>
                </a:solidFill>
                <a:latin typeface="+mn-lt"/>
                <a:ea typeface="+mn-ea"/>
                <a:cs typeface="+mn-cs"/>
              </a:rPr>
              <a:t>fentanilo</a:t>
            </a:r>
            <a:r>
              <a:rPr lang="es-ES_tradnl" sz="1200" b="0" i="0" u="none" strike="noStrike" kern="1200" baseline="0" dirty="0" smtClean="0">
                <a:solidFill>
                  <a:schemeClr val="tx1"/>
                </a:solidFill>
                <a:latin typeface="+mn-lt"/>
                <a:ea typeface="+mn-ea"/>
                <a:cs typeface="+mn-cs"/>
              </a:rPr>
              <a:t> en las guías europeas2,13,14.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Hidromorfona</a:t>
            </a:r>
            <a:r>
              <a:rPr lang="es-ES_tradnl" sz="1200" b="0" i="0" u="none" strike="noStrike" kern="1200" baseline="0" dirty="0" smtClean="0">
                <a:solidFill>
                  <a:schemeClr val="tx1"/>
                </a:solidFill>
                <a:latin typeface="+mn-lt"/>
                <a:ea typeface="+mn-ea"/>
                <a:cs typeface="+mn-cs"/>
              </a:rPr>
              <a:t>: debido a su rápida metabolización a hidromorfona-3-glucurónido, el compuesto no se acumula en el organismo, siendo eliminado eficazmente con la diálisis, por lo que la </a:t>
            </a:r>
            <a:r>
              <a:rPr lang="es-ES_tradnl" sz="1200" b="0" i="0" u="none" strike="noStrike" kern="1200" baseline="0" dirty="0" err="1" smtClean="0">
                <a:solidFill>
                  <a:schemeClr val="tx1"/>
                </a:solidFill>
                <a:latin typeface="+mn-lt"/>
                <a:ea typeface="+mn-ea"/>
                <a:cs typeface="+mn-cs"/>
              </a:rPr>
              <a:t>hidromorfona</a:t>
            </a:r>
            <a:r>
              <a:rPr lang="es-ES_tradnl" sz="1200" b="0" i="0" u="none" strike="noStrike" kern="1200" baseline="0" dirty="0" smtClean="0">
                <a:solidFill>
                  <a:schemeClr val="tx1"/>
                </a:solidFill>
                <a:latin typeface="+mn-lt"/>
                <a:ea typeface="+mn-ea"/>
                <a:cs typeface="+mn-cs"/>
              </a:rPr>
              <a:t> se puede usar en pacientes con IR en estadio final. A pesar de ello, no está recomendada como fármaco de elección en muchas de las guías de dolor oncológico e IR.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Tapentadol</a:t>
            </a:r>
            <a:r>
              <a:rPr lang="es-ES_tradnl" sz="1200" b="0" i="0" u="none" strike="noStrike" kern="1200" baseline="0" dirty="0" smtClean="0">
                <a:solidFill>
                  <a:schemeClr val="tx1"/>
                </a:solidFill>
                <a:latin typeface="+mn-lt"/>
                <a:ea typeface="+mn-ea"/>
                <a:cs typeface="+mn-cs"/>
              </a:rPr>
              <a:t>: se metaboliza en el hígado a metabolitos inactivos que se excretan por el riñón. Se puede utilizar en pacientes con IR leve o moderada, aunque no se recomienda su uso en IR grave por no haber estudios en este grupo de pacientes15. </a:t>
            </a:r>
          </a:p>
          <a:p>
            <a:r>
              <a:rPr lang="es-ES_tradnl" sz="1200" b="0" i="0" u="none" strike="noStrike" kern="1200" baseline="0" dirty="0" smtClean="0">
                <a:solidFill>
                  <a:schemeClr val="tx1"/>
                </a:solidFill>
                <a:latin typeface="+mn-lt"/>
                <a:ea typeface="+mn-ea"/>
                <a:cs typeface="+mn-cs"/>
              </a:rPr>
              <a:t>- Metadona: se excreta por las heces, aunque un 20% se excreta en la orina. No es filtrado en diálisis y en pacientes </a:t>
            </a:r>
            <a:r>
              <a:rPr lang="es-ES_tradnl" sz="1200" b="0" i="0" u="none" strike="noStrike" kern="1200" baseline="0" dirty="0" err="1" smtClean="0">
                <a:solidFill>
                  <a:schemeClr val="tx1"/>
                </a:solidFill>
                <a:latin typeface="+mn-lt"/>
                <a:ea typeface="+mn-ea"/>
                <a:cs typeface="+mn-cs"/>
              </a:rPr>
              <a:t>anúricos</a:t>
            </a:r>
            <a:r>
              <a:rPr lang="es-ES_tradnl" sz="1200" b="0" i="0" u="none" strike="noStrike" kern="1200" baseline="0" dirty="0" smtClean="0">
                <a:solidFill>
                  <a:schemeClr val="tx1"/>
                </a:solidFill>
                <a:latin typeface="+mn-lt"/>
                <a:ea typeface="+mn-ea"/>
                <a:cs typeface="+mn-cs"/>
              </a:rPr>
              <a:t>, al ser excretado en las heces, no se observa acumulación, por lo que su uso es seguro en este grupo de pacientes. Se recomienda ajustes de la dosis cuando el aclaramiento de creatinina disminuye a menos de 10 ml/minuto. No se incrementan los efectos secundarios con su uso en pacientes en diálisis, siendo preferible a la </a:t>
            </a:r>
            <a:r>
              <a:rPr lang="es-ES_tradnl" sz="1200" b="0" i="0" u="none" strike="noStrike" kern="1200" baseline="0" dirty="0" err="1" smtClean="0">
                <a:solidFill>
                  <a:schemeClr val="tx1"/>
                </a:solidFill>
                <a:latin typeface="+mn-lt"/>
                <a:ea typeface="+mn-ea"/>
                <a:cs typeface="+mn-cs"/>
              </a:rPr>
              <a:t>hidromorfona</a:t>
            </a:r>
            <a:r>
              <a:rPr lang="es-ES_tradnl" sz="1200" b="0" i="0" u="none" strike="noStrike" kern="1200" baseline="0" dirty="0" smtClean="0">
                <a:solidFill>
                  <a:schemeClr val="tx1"/>
                </a:solidFill>
                <a:latin typeface="+mn-lt"/>
                <a:ea typeface="+mn-ea"/>
                <a:cs typeface="+mn-cs"/>
              </a:rPr>
              <a:t> en este grupo de pacientes. </a:t>
            </a:r>
          </a:p>
          <a:p>
            <a:r>
              <a:rPr lang="es-ES_tradnl" sz="1200" b="0" i="0" u="none" strike="noStrike" kern="1200" baseline="0" dirty="0" smtClean="0">
                <a:solidFill>
                  <a:schemeClr val="tx1"/>
                </a:solidFill>
                <a:latin typeface="+mn-lt"/>
                <a:ea typeface="+mn-ea"/>
                <a:cs typeface="+mn-cs"/>
              </a:rPr>
              <a:t>Es uno de los fármacos más estudiados en pacientes oncológicos con IR y sería de primera elección si no fuese por su dificultad de uso que hace que sea de segunda elección o para uso por profesionales formados en su utilización,.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Petidina</a:t>
            </a:r>
            <a:r>
              <a:rPr lang="es-ES_tradnl" sz="1200" b="0" i="0" u="none" strike="noStrike" kern="1200" baseline="0" dirty="0" smtClean="0">
                <a:solidFill>
                  <a:schemeClr val="tx1"/>
                </a:solidFill>
                <a:latin typeface="+mn-lt"/>
                <a:ea typeface="+mn-ea"/>
                <a:cs typeface="+mn-cs"/>
              </a:rPr>
              <a:t>: su metabolito, la </a:t>
            </a:r>
            <a:r>
              <a:rPr lang="es-ES_tradnl" sz="1200" b="0" i="0" u="none" strike="noStrike" kern="1200" baseline="0" dirty="0" err="1" smtClean="0">
                <a:solidFill>
                  <a:schemeClr val="tx1"/>
                </a:solidFill>
                <a:latin typeface="+mn-lt"/>
                <a:ea typeface="+mn-ea"/>
                <a:cs typeface="+mn-cs"/>
              </a:rPr>
              <a:t>norpetidina</a:t>
            </a:r>
            <a:r>
              <a:rPr lang="es-ES_tradnl" sz="1200" b="0" i="0" u="none" strike="noStrike" kern="1200" baseline="0" dirty="0" smtClean="0">
                <a:solidFill>
                  <a:schemeClr val="tx1"/>
                </a:solidFill>
                <a:latin typeface="+mn-lt"/>
                <a:ea typeface="+mn-ea"/>
                <a:cs typeface="+mn-cs"/>
              </a:rPr>
              <a:t>, es tóxico y se acumula en pacientes con IR produciendo </a:t>
            </a:r>
            <a:r>
              <a:rPr lang="es-ES_tradnl" sz="1200" b="0" i="0" u="none" strike="noStrike" kern="1200" baseline="0" dirty="0" err="1" smtClean="0">
                <a:solidFill>
                  <a:schemeClr val="tx1"/>
                </a:solidFill>
                <a:latin typeface="+mn-lt"/>
                <a:ea typeface="+mn-ea"/>
                <a:cs typeface="+mn-cs"/>
              </a:rPr>
              <a:t>hiperexcitabilidad</a:t>
            </a:r>
            <a:r>
              <a:rPr lang="es-ES_tradnl" sz="1200" b="0" i="0" u="none" strike="noStrike" kern="1200" baseline="0" dirty="0" smtClean="0">
                <a:solidFill>
                  <a:schemeClr val="tx1"/>
                </a:solidFill>
                <a:latin typeface="+mn-lt"/>
                <a:ea typeface="+mn-ea"/>
                <a:cs typeface="+mn-cs"/>
              </a:rPr>
              <a:t> nerviosa (con convulsiones) cuya intensidad se incrementa paralelamente al incremento de concentración de </a:t>
            </a:r>
            <a:r>
              <a:rPr lang="es-ES_tradnl" sz="1200" b="0" i="0" u="none" strike="noStrike" kern="1200" baseline="0" dirty="0" err="1" smtClean="0">
                <a:solidFill>
                  <a:schemeClr val="tx1"/>
                </a:solidFill>
                <a:latin typeface="+mn-lt"/>
                <a:ea typeface="+mn-ea"/>
                <a:cs typeface="+mn-cs"/>
              </a:rPr>
              <a:t>norpetidina</a:t>
            </a:r>
            <a:r>
              <a:rPr lang="es-ES_tradnl" sz="1200" b="0" i="0" u="none" strike="noStrike" kern="1200" baseline="0" dirty="0" smtClean="0">
                <a:solidFill>
                  <a:schemeClr val="tx1"/>
                </a:solidFill>
                <a:latin typeface="+mn-lt"/>
                <a:ea typeface="+mn-ea"/>
                <a:cs typeface="+mn-cs"/>
              </a:rPr>
              <a:t> en plasma y ésta no es reversible con </a:t>
            </a:r>
            <a:r>
              <a:rPr lang="es-ES_tradnl" sz="1200" b="0" i="0" u="none" strike="noStrike" kern="1200" baseline="0" dirty="0" err="1" smtClean="0">
                <a:solidFill>
                  <a:schemeClr val="tx1"/>
                </a:solidFill>
                <a:latin typeface="+mn-lt"/>
                <a:ea typeface="+mn-ea"/>
                <a:cs typeface="+mn-cs"/>
              </a:rPr>
              <a:t>naloxona</a:t>
            </a:r>
            <a:r>
              <a:rPr lang="es-ES_tradnl" sz="1200" b="0" i="0" u="none" strike="noStrike" kern="1200" baseline="0" dirty="0" smtClean="0">
                <a:solidFill>
                  <a:schemeClr val="tx1"/>
                </a:solidFill>
                <a:latin typeface="+mn-lt"/>
                <a:ea typeface="+mn-ea"/>
                <a:cs typeface="+mn-cs"/>
              </a:rPr>
              <a:t>. Por ello, la </a:t>
            </a:r>
            <a:r>
              <a:rPr lang="es-ES_tradnl" sz="1200" b="0" i="0" u="none" strike="noStrike" kern="1200" baseline="0" dirty="0" err="1" smtClean="0">
                <a:solidFill>
                  <a:schemeClr val="tx1"/>
                </a:solidFill>
                <a:latin typeface="+mn-lt"/>
                <a:ea typeface="+mn-ea"/>
                <a:cs typeface="+mn-cs"/>
              </a:rPr>
              <a:t>petidina</a:t>
            </a:r>
            <a:r>
              <a:rPr lang="es-ES_tradnl" sz="1200" b="0" i="0" u="none" strike="noStrike" kern="1200" baseline="0" dirty="0" smtClean="0">
                <a:solidFill>
                  <a:schemeClr val="tx1"/>
                </a:solidFill>
                <a:latin typeface="+mn-lt"/>
                <a:ea typeface="+mn-ea"/>
                <a:cs typeface="+mn-cs"/>
              </a:rPr>
              <a:t> no debe utilizarse en pacientes con cualquier grado de IR.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Naloxona</a:t>
            </a:r>
            <a:r>
              <a:rPr lang="es-ES_tradnl" sz="1200" b="0" i="0" u="none" strike="noStrike" kern="1200" baseline="0" dirty="0" smtClean="0">
                <a:solidFill>
                  <a:schemeClr val="tx1"/>
                </a:solidFill>
                <a:latin typeface="+mn-lt"/>
                <a:ea typeface="+mn-ea"/>
                <a:cs typeface="+mn-cs"/>
              </a:rPr>
              <a:t>: antagonista de receptores mu, se utiliza vía oral en combinación con agonistas opioides (</a:t>
            </a:r>
            <a:r>
              <a:rPr lang="es-ES_tradnl" sz="1200" b="0" i="0" u="none" strike="noStrike" kern="1200" baseline="0" dirty="0" err="1" smtClean="0">
                <a:solidFill>
                  <a:schemeClr val="tx1"/>
                </a:solidFill>
                <a:latin typeface="+mn-lt"/>
                <a:ea typeface="+mn-ea"/>
                <a:cs typeface="+mn-cs"/>
              </a:rPr>
              <a:t>oxicodona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buprenorfina</a:t>
            </a:r>
            <a:r>
              <a:rPr lang="es-ES_tradnl" sz="1200" b="0" i="0" u="none" strike="noStrike" kern="1200" baseline="0" dirty="0" smtClean="0">
                <a:solidFill>
                  <a:schemeClr val="tx1"/>
                </a:solidFill>
                <a:latin typeface="+mn-lt"/>
                <a:ea typeface="+mn-ea"/>
                <a:cs typeface="+mn-cs"/>
              </a:rPr>
              <a:t>) para reducir el estreñimiento que </a:t>
            </a:r>
          </a:p>
          <a:p>
            <a:r>
              <a:rPr lang="es-ES_tradnl" sz="1200" b="0" i="0" u="none" strike="noStrike" kern="1200" baseline="0" dirty="0" smtClean="0">
                <a:solidFill>
                  <a:schemeClr val="tx1"/>
                </a:solidFill>
                <a:latin typeface="+mn-lt"/>
                <a:ea typeface="+mn-ea"/>
                <a:cs typeface="+mn-cs"/>
              </a:rPr>
              <a:t>producen. Se metaboliza en el hígado por </a:t>
            </a:r>
            <a:r>
              <a:rPr lang="es-ES_tradnl" sz="1200" b="0" i="0" u="none" strike="noStrike" kern="1200" baseline="0" dirty="0" err="1" smtClean="0">
                <a:solidFill>
                  <a:schemeClr val="tx1"/>
                </a:solidFill>
                <a:latin typeface="+mn-lt"/>
                <a:ea typeface="+mn-ea"/>
                <a:cs typeface="+mn-cs"/>
              </a:rPr>
              <a:t>glucuronización</a:t>
            </a:r>
            <a:r>
              <a:rPr lang="es-ES_tradnl" sz="1200" b="0" i="0" u="none" strike="noStrike" kern="1200" baseline="0" dirty="0" smtClean="0">
                <a:solidFill>
                  <a:schemeClr val="tx1"/>
                </a:solidFill>
                <a:latin typeface="+mn-lt"/>
                <a:ea typeface="+mn-ea"/>
                <a:cs typeface="+mn-cs"/>
              </a:rPr>
              <a:t>, siendo su biodisponibilidad oral despreciable. No se produce acúmulo en caso de IR. </a:t>
            </a:r>
            <a:endParaRPr lang="es-ES_tradnl" sz="1200" b="1" i="0" u="none" strike="noStrike" kern="1200" baseline="0" dirty="0" smtClean="0">
              <a:solidFill>
                <a:schemeClr val="tx1"/>
              </a:solidFill>
              <a:latin typeface="+mn-lt"/>
              <a:ea typeface="+mn-ea"/>
              <a:cs typeface="+mn-cs"/>
            </a:endParaRPr>
          </a:p>
          <a:p>
            <a:pPr marL="171450" indent="-171450">
              <a:buFontTx/>
              <a:buChar char="-"/>
            </a:pPr>
            <a:endParaRPr lang="es-ES_tradnl" sz="1200" b="1" i="0" u="none" strike="noStrike" kern="1200" baseline="0" dirty="0" smtClean="0">
              <a:solidFill>
                <a:schemeClr val="tx1"/>
              </a:solidFill>
              <a:latin typeface="+mn-lt"/>
              <a:ea typeface="+mn-ea"/>
              <a:cs typeface="+mn-cs"/>
            </a:endParaRPr>
          </a:p>
          <a:p>
            <a:pPr marL="171450" indent="-171450">
              <a:buFontTx/>
              <a:buChar char="-"/>
            </a:pPr>
            <a:r>
              <a:rPr lang="es-ES_tradnl" sz="12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Sanchez</a:t>
            </a:r>
            <a:r>
              <a:rPr lang="es-ES_tradnl" sz="1200" b="0" i="0" u="none" strike="noStrike" kern="1200" baseline="0" dirty="0" smtClean="0">
                <a:solidFill>
                  <a:schemeClr val="tx1"/>
                </a:solidFill>
                <a:latin typeface="+mn-lt"/>
                <a:ea typeface="+mn-ea"/>
                <a:cs typeface="+mn-cs"/>
              </a:rPr>
              <a:t> del </a:t>
            </a:r>
            <a:r>
              <a:rPr lang="es-ES_tradnl" sz="1200" b="0" i="0" u="none" strike="noStrike" kern="1200" baseline="0" dirty="0" err="1" smtClean="0">
                <a:solidFill>
                  <a:schemeClr val="tx1"/>
                </a:solidFill>
                <a:latin typeface="+mn-lt"/>
                <a:ea typeface="+mn-ea"/>
                <a:cs typeface="+mn-cs"/>
              </a:rPr>
              <a:t>Aguila</a:t>
            </a:r>
            <a:r>
              <a:rPr lang="es-ES_tradnl" sz="1200" b="0" i="0" u="none" strike="noStrike" kern="1200" baseline="0" dirty="0" smtClean="0">
                <a:solidFill>
                  <a:schemeClr val="tx1"/>
                </a:solidFill>
                <a:latin typeface="+mn-lt"/>
                <a:ea typeface="+mn-ea"/>
                <a:cs typeface="+mn-cs"/>
              </a:rPr>
              <a:t> MJ, iglesias Rozas PI. Dolor y comorbilidad: insuficiencia hepática, renal y respiratoria. </a:t>
            </a:r>
            <a:r>
              <a:rPr lang="es-ES_tradnl" sz="1200" b="0" i="0" u="none" strike="noStrike" kern="1200" baseline="0" dirty="0" err="1" smtClean="0">
                <a:solidFill>
                  <a:schemeClr val="tx1"/>
                </a:solidFill>
                <a:latin typeface="+mn-lt"/>
                <a:ea typeface="+mn-ea"/>
                <a:cs typeface="+mn-cs"/>
              </a:rPr>
              <a:t>Cap</a:t>
            </a:r>
            <a:r>
              <a:rPr lang="es-ES_tradnl" sz="1200" b="0" i="0" u="none" strike="noStrike" kern="1200" baseline="0" dirty="0" smtClean="0">
                <a:solidFill>
                  <a:schemeClr val="tx1"/>
                </a:solidFill>
                <a:latin typeface="+mn-lt"/>
                <a:ea typeface="+mn-ea"/>
                <a:cs typeface="+mn-cs"/>
              </a:rPr>
              <a:t> 45. En: Vidal J., Goicoechea C, Pérez C, Gálvez R, </a:t>
            </a:r>
            <a:r>
              <a:rPr lang="es-ES_tradnl" sz="1200" b="0" i="0" u="none" strike="noStrike" kern="1200" baseline="0" dirty="0" err="1" smtClean="0">
                <a:solidFill>
                  <a:schemeClr val="tx1"/>
                </a:solidFill>
                <a:latin typeface="+mn-lt"/>
                <a:ea typeface="+mn-ea"/>
                <a:cs typeface="+mn-cs"/>
              </a:rPr>
              <a:t>Margarit</a:t>
            </a:r>
            <a:r>
              <a:rPr lang="es-ES_tradnl" sz="1200" b="0" i="0" u="none" strike="noStrike" kern="1200" baseline="0" dirty="0" smtClean="0">
                <a:solidFill>
                  <a:schemeClr val="tx1"/>
                </a:solidFill>
                <a:latin typeface="+mn-lt"/>
                <a:ea typeface="+mn-ea"/>
                <a:cs typeface="+mn-cs"/>
              </a:rPr>
              <a:t> C, de Andrés J, Moreno A. Manual de Medicina del Dolor. Ed Panamericana. Madrid 2016; </a:t>
            </a:r>
            <a:r>
              <a:rPr lang="es-ES_tradnl" sz="1200" b="0" i="0" u="none" strike="noStrike" kern="1200" baseline="0" dirty="0" err="1" smtClean="0">
                <a:solidFill>
                  <a:schemeClr val="tx1"/>
                </a:solidFill>
                <a:latin typeface="+mn-lt"/>
                <a:ea typeface="+mn-ea"/>
                <a:cs typeface="+mn-cs"/>
              </a:rPr>
              <a:t>Pg</a:t>
            </a:r>
            <a:r>
              <a:rPr lang="es-ES_tradnl" sz="1200" b="0" i="0" u="none" strike="noStrike" kern="1200" baseline="0" dirty="0" smtClean="0">
                <a:solidFill>
                  <a:schemeClr val="tx1"/>
                </a:solidFill>
                <a:latin typeface="+mn-lt"/>
                <a:ea typeface="+mn-ea"/>
                <a:cs typeface="+mn-cs"/>
              </a:rPr>
              <a:t>: 451-460. </a:t>
            </a:r>
          </a:p>
          <a:p>
            <a:r>
              <a:rPr lang="es-ES_tradnl" sz="1200" b="0" i="0" u="none" strike="noStrike" kern="1200" baseline="0" dirty="0" smtClean="0">
                <a:solidFill>
                  <a:schemeClr val="tx1"/>
                </a:solidFill>
                <a:effectLst/>
                <a:latin typeface="+mn-lt"/>
                <a:ea typeface="+mn-ea"/>
                <a:cs typeface="+mn-cs"/>
              </a:rPr>
              <a:t>• </a:t>
            </a:r>
            <a:r>
              <a:rPr lang="es-ES_tradnl" sz="1200" b="0" i="0" u="none" strike="noStrike" kern="1200" baseline="0" dirty="0" err="1" smtClean="0">
                <a:solidFill>
                  <a:schemeClr val="tx1"/>
                </a:solidFill>
                <a:latin typeface="+mn-lt"/>
                <a:ea typeface="+mn-ea"/>
                <a:cs typeface="+mn-cs"/>
              </a:rPr>
              <a:t>Launay-Vacher</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Karie</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Fau</a:t>
            </a:r>
            <a:r>
              <a:rPr lang="es-ES_tradnl" sz="1200" b="0" i="0" u="none" strike="noStrike" kern="1200" baseline="0" dirty="0" smtClean="0">
                <a:solidFill>
                  <a:schemeClr val="tx1"/>
                </a:solidFill>
                <a:latin typeface="+mn-lt"/>
                <a:ea typeface="+mn-ea"/>
                <a:cs typeface="+mn-cs"/>
              </a:rPr>
              <a:t> JB, </a:t>
            </a:r>
            <a:r>
              <a:rPr lang="es-ES_tradnl" sz="1200" b="0" i="0" u="none" strike="noStrike" kern="1200" baseline="0" dirty="0" err="1" smtClean="0">
                <a:solidFill>
                  <a:schemeClr val="tx1"/>
                </a:solidFill>
                <a:latin typeface="+mn-lt"/>
                <a:ea typeface="+mn-ea"/>
                <a:cs typeface="+mn-cs"/>
              </a:rPr>
              <a:t>Izzedine</a:t>
            </a:r>
            <a:r>
              <a:rPr lang="es-ES_tradnl" sz="1200" b="0" i="0" u="none" strike="noStrike" kern="1200" baseline="0" dirty="0" smtClean="0">
                <a:solidFill>
                  <a:schemeClr val="tx1"/>
                </a:solidFill>
                <a:latin typeface="+mn-lt"/>
                <a:ea typeface="+mn-ea"/>
                <a:cs typeface="+mn-cs"/>
              </a:rPr>
              <a:t> H, </a:t>
            </a:r>
            <a:r>
              <a:rPr lang="es-ES_tradnl" sz="1200" b="0" i="0" u="none" strike="noStrike" kern="1200" baseline="0" dirty="0" err="1" smtClean="0">
                <a:solidFill>
                  <a:schemeClr val="tx1"/>
                </a:solidFill>
                <a:latin typeface="+mn-lt"/>
                <a:ea typeface="+mn-ea"/>
                <a:cs typeface="+mn-cs"/>
              </a:rPr>
              <a:t>Deray</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renal </a:t>
            </a:r>
            <a:r>
              <a:rPr lang="es-ES_tradnl" sz="1200" b="0" i="0" u="none" strike="noStrike" kern="1200" baseline="0" dirty="0" err="1" smtClean="0">
                <a:solidFill>
                  <a:schemeClr val="tx1"/>
                </a:solidFill>
                <a:latin typeface="+mn-lt"/>
                <a:ea typeface="+mn-ea"/>
                <a:cs typeface="+mn-cs"/>
              </a:rPr>
              <a:t>insufficiency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World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Health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Organization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three-step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ladder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adapted</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2005;6:137-48. </a:t>
            </a:r>
          </a:p>
          <a:p>
            <a:r>
              <a:rPr lang="es-ES_tradnl" sz="1200" b="0" i="0" u="none" strike="noStrike" kern="1200" baseline="0" dirty="0" smtClean="0">
                <a:solidFill>
                  <a:schemeClr val="tx1"/>
                </a:solidFill>
                <a:effectLst/>
                <a:latin typeface="+mn-lt"/>
                <a:ea typeface="+mn-ea"/>
                <a:cs typeface="+mn-cs"/>
              </a:rPr>
              <a:t>• </a:t>
            </a:r>
            <a:r>
              <a:rPr lang="es-ES_tradnl" sz="1200" b="0" i="0" u="none" strike="noStrike" kern="1200" baseline="0" dirty="0" err="1" smtClean="0">
                <a:solidFill>
                  <a:schemeClr val="tx1"/>
                </a:solidFill>
                <a:latin typeface="+mn-lt"/>
                <a:ea typeface="+mn-ea"/>
                <a:cs typeface="+mn-cs"/>
              </a:rPr>
              <a:t>Sande</a:t>
            </a:r>
            <a:r>
              <a:rPr lang="es-ES_tradnl" sz="1200" b="0" i="0" u="none" strike="noStrike" kern="1200" baseline="0" dirty="0" smtClean="0">
                <a:solidFill>
                  <a:schemeClr val="tx1"/>
                </a:solidFill>
                <a:latin typeface="+mn-lt"/>
                <a:ea typeface="+mn-ea"/>
                <a:cs typeface="+mn-cs"/>
              </a:rPr>
              <a:t> TA, </a:t>
            </a:r>
            <a:r>
              <a:rPr lang="es-ES_tradnl" sz="1200" b="0" i="0" u="none" strike="noStrike" kern="1200" baseline="0" dirty="0" err="1" smtClean="0">
                <a:solidFill>
                  <a:schemeClr val="tx1"/>
                </a:solidFill>
                <a:latin typeface="+mn-lt"/>
                <a:ea typeface="+mn-ea"/>
                <a:cs typeface="+mn-cs"/>
              </a:rPr>
              <a:t>Laird</a:t>
            </a:r>
            <a:r>
              <a:rPr lang="es-ES_tradnl" sz="1200" b="0" i="0" u="none" strike="noStrike" kern="1200" baseline="0" dirty="0" smtClean="0">
                <a:solidFill>
                  <a:schemeClr val="tx1"/>
                </a:solidFill>
                <a:latin typeface="+mn-lt"/>
                <a:ea typeface="+mn-ea"/>
                <a:cs typeface="+mn-cs"/>
              </a:rPr>
              <a:t> BJ, </a:t>
            </a:r>
            <a:r>
              <a:rPr lang="es-ES_tradnl" sz="1200" b="0" i="0" u="none" strike="noStrike" kern="1200" baseline="0" dirty="0" err="1" smtClean="0">
                <a:solidFill>
                  <a:schemeClr val="tx1"/>
                </a:solidFill>
                <a:latin typeface="+mn-lt"/>
                <a:ea typeface="+mn-ea"/>
                <a:cs typeface="+mn-cs"/>
              </a:rPr>
              <a:t>Fallon</a:t>
            </a:r>
            <a:r>
              <a:rPr lang="es-ES_tradnl" sz="1200" b="0" i="0" u="none" strike="noStrike" kern="1200" baseline="0" dirty="0" smtClean="0">
                <a:solidFill>
                  <a:schemeClr val="tx1"/>
                </a:solidFill>
                <a:latin typeface="+mn-lt"/>
                <a:ea typeface="+mn-ea"/>
                <a:cs typeface="+mn-cs"/>
              </a:rPr>
              <a:t> MT.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opioids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renal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2017 Feb;25(2):661-675.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Mercadante S.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metabolism</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aspects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Eur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Pharmacol</a:t>
            </a:r>
            <a:r>
              <a:rPr lang="es-ES_tradnl" sz="1200" b="0" i="0" u="none" strike="noStrike" kern="1200" baseline="0" dirty="0" smtClean="0">
                <a:solidFill>
                  <a:schemeClr val="tx1"/>
                </a:solidFill>
                <a:latin typeface="+mn-lt"/>
                <a:ea typeface="+mn-ea"/>
                <a:cs typeface="+mn-cs"/>
              </a:rPr>
              <a:t> 2015;769:71-8.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Bansal</a:t>
            </a:r>
            <a:r>
              <a:rPr lang="es-ES_tradnl" sz="1200" b="0" i="0" u="none" strike="noStrike" kern="1200" baseline="0" dirty="0" smtClean="0">
                <a:solidFill>
                  <a:schemeClr val="tx1"/>
                </a:solidFill>
                <a:latin typeface="+mn-lt"/>
                <a:ea typeface="+mn-ea"/>
                <a:cs typeface="+mn-cs"/>
              </a:rPr>
              <a:t> AD, Hill CE, </a:t>
            </a:r>
            <a:r>
              <a:rPr lang="es-ES_tradnl" sz="1200" b="0" i="0" u="none" strike="noStrike" kern="1200" baseline="0" dirty="0" err="1" smtClean="0">
                <a:solidFill>
                  <a:schemeClr val="tx1"/>
                </a:solidFill>
                <a:latin typeface="+mn-lt"/>
                <a:ea typeface="+mn-ea"/>
                <a:cs typeface="+mn-cs"/>
              </a:rPr>
              <a:t>Berns</a:t>
            </a:r>
            <a:r>
              <a:rPr lang="es-ES_tradnl" sz="1200" b="0" i="0" u="none" strike="noStrike" kern="1200" baseline="0" dirty="0" smtClean="0">
                <a:solidFill>
                  <a:schemeClr val="tx1"/>
                </a:solidFill>
                <a:latin typeface="+mn-lt"/>
                <a:ea typeface="+mn-ea"/>
                <a:cs typeface="+mn-cs"/>
              </a:rPr>
              <a:t> JS. Use of </a:t>
            </a:r>
            <a:r>
              <a:rPr lang="es-ES_tradnl" sz="1200" b="0" i="0" u="none" strike="noStrike" kern="1200" baseline="0" dirty="0" err="1" smtClean="0">
                <a:solidFill>
                  <a:schemeClr val="tx1"/>
                </a:solidFill>
                <a:latin typeface="+mn-lt"/>
                <a:ea typeface="+mn-ea"/>
                <a:cs typeface="+mn-cs"/>
              </a:rPr>
              <a:t>Antiepileptic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Kidney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Stage</a:t>
            </a:r>
            <a:r>
              <a:rPr lang="es-ES_tradnl" sz="1200" b="0" i="0" u="none" strike="noStrike" kern="1200" baseline="0" dirty="0" smtClean="0">
                <a:solidFill>
                  <a:schemeClr val="tx1"/>
                </a:solidFill>
                <a:latin typeface="+mn-lt"/>
                <a:ea typeface="+mn-ea"/>
                <a:cs typeface="+mn-cs"/>
              </a:rPr>
              <a:t> Renal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Semin</a:t>
            </a:r>
            <a:r>
              <a:rPr lang="es-ES_tradnl" sz="1200" b="0" i="0" u="none" strike="noStrike" kern="1200" baseline="0" dirty="0" smtClean="0">
                <a:solidFill>
                  <a:schemeClr val="tx1"/>
                </a:solidFill>
                <a:latin typeface="+mn-lt"/>
                <a:ea typeface="+mn-ea"/>
                <a:cs typeface="+mn-cs"/>
              </a:rPr>
              <a:t> Dial 2015;28:404-12.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11</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Antidepresivos</a:t>
            </a:r>
          </a:p>
          <a:p>
            <a:r>
              <a:rPr lang="es-ES_tradnl" sz="1200" b="0" i="0" u="none" strike="noStrike" kern="1200" baseline="0" dirty="0" smtClean="0">
                <a:solidFill>
                  <a:schemeClr val="tx1"/>
                </a:solidFill>
                <a:latin typeface="+mn-lt"/>
                <a:ea typeface="+mn-ea"/>
                <a:cs typeface="+mn-cs"/>
              </a:rPr>
              <a:t>- Antidepresivos tricíclicos: las concentraciones plasmáticas de metabolitos conjugados están aumentadas en pacientes con IR crónica, sin embargo no se observa incremento en los niveles plasmáticos de los metabolitos </a:t>
            </a:r>
            <a:r>
              <a:rPr lang="es-ES_tradnl" sz="1200" b="0" i="0" u="none" strike="noStrike" kern="1200" baseline="0" dirty="0" err="1" smtClean="0">
                <a:solidFill>
                  <a:schemeClr val="tx1"/>
                </a:solidFill>
                <a:latin typeface="+mn-lt"/>
                <a:ea typeface="+mn-ea"/>
                <a:cs typeface="+mn-cs"/>
              </a:rPr>
              <a:t>hidroxilados</a:t>
            </a:r>
            <a:r>
              <a:rPr lang="es-ES_tradnl" sz="1200" b="0" i="0" u="none" strike="noStrike" kern="1200" baseline="0" dirty="0" smtClean="0">
                <a:solidFill>
                  <a:schemeClr val="tx1"/>
                </a:solidFill>
                <a:latin typeface="+mn-lt"/>
                <a:ea typeface="+mn-ea"/>
                <a:cs typeface="+mn-cs"/>
              </a:rPr>
              <a:t>, por lo que, en principio, no es preciso reducir la dosis, aunque se aconseja monitorizar respuesta y efectos secundarios para ajustar la dosis</a:t>
            </a:r>
            <a:r>
              <a:rPr lang="es-ES_tradnl" sz="800" b="0" i="0" u="none" strike="noStrike" kern="1200" baseline="0" dirty="0" smtClean="0">
                <a:solidFill>
                  <a:schemeClr val="tx1"/>
                </a:solidFill>
                <a:latin typeface="+mn-lt"/>
                <a:ea typeface="+mn-ea"/>
                <a:cs typeface="+mn-cs"/>
              </a:rPr>
              <a:t>18,19</a:t>
            </a:r>
            <a:r>
              <a:rPr lang="es-ES_tradnl" sz="1200" b="0" i="0" u="none" strike="noStrike" kern="1200" baseline="0" dirty="0" smtClean="0">
                <a:solidFill>
                  <a:schemeClr val="tx1"/>
                </a:solidFill>
                <a:latin typeface="+mn-lt"/>
                <a:ea typeface="+mn-ea"/>
                <a:cs typeface="+mn-cs"/>
              </a:rPr>
              <a:t>. </a:t>
            </a:r>
          </a:p>
          <a:p>
            <a:pPr marL="171450" indent="-171450">
              <a:buFontTx/>
              <a:buChar char="-"/>
            </a:pPr>
            <a:r>
              <a:rPr lang="es-ES_tradnl" sz="1200" b="0" i="0" u="none" strike="noStrike" kern="1200" baseline="0" dirty="0" smtClean="0">
                <a:solidFill>
                  <a:schemeClr val="tx1"/>
                </a:solidFill>
                <a:latin typeface="+mn-lt"/>
                <a:ea typeface="+mn-ea"/>
                <a:cs typeface="+mn-cs"/>
              </a:rPr>
              <a:t>Inhibidores de la </a:t>
            </a:r>
            <a:r>
              <a:rPr lang="es-ES_tradnl" sz="1200" b="0" i="0" u="none" strike="noStrike" kern="1200" baseline="0" dirty="0" err="1" smtClean="0">
                <a:solidFill>
                  <a:schemeClr val="tx1"/>
                </a:solidFill>
                <a:latin typeface="+mn-lt"/>
                <a:ea typeface="+mn-ea"/>
                <a:cs typeface="+mn-cs"/>
              </a:rPr>
              <a:t>recaptación</a:t>
            </a:r>
            <a:r>
              <a:rPr lang="es-ES_tradnl" sz="1200" b="0" i="0" u="none" strike="noStrike" kern="1200" baseline="0" dirty="0" smtClean="0">
                <a:solidFill>
                  <a:schemeClr val="tx1"/>
                </a:solidFill>
                <a:latin typeface="+mn-lt"/>
                <a:ea typeface="+mn-ea"/>
                <a:cs typeface="+mn-cs"/>
              </a:rPr>
              <a:t> de serotonina y noradrenalina: </a:t>
            </a:r>
          </a:p>
          <a:p>
            <a:pPr marL="171450" indent="-171450">
              <a:buFontTx/>
              <a:buChar char="-"/>
            </a:pPr>
            <a:r>
              <a:rPr lang="es-ES_tradnl" sz="1200" b="0" i="0" u="none" strike="noStrike" kern="1200" baseline="0" dirty="0" err="1" smtClean="0">
                <a:solidFill>
                  <a:schemeClr val="tx1"/>
                </a:solidFill>
                <a:latin typeface="+mn-lt"/>
                <a:ea typeface="+mn-ea"/>
                <a:cs typeface="+mn-cs"/>
              </a:rPr>
              <a:t>Duloxetina</a:t>
            </a:r>
            <a:r>
              <a:rPr lang="es-ES_tradnl" sz="1200" b="0" i="0" u="none" strike="noStrike" kern="1200" baseline="0" dirty="0" smtClean="0">
                <a:solidFill>
                  <a:schemeClr val="tx1"/>
                </a:solidFill>
                <a:latin typeface="+mn-lt"/>
                <a:ea typeface="+mn-ea"/>
                <a:cs typeface="+mn-cs"/>
              </a:rPr>
              <a:t>: sus metabolitos son tóxicos y se excretan vía renal por ello, se debe evitar en pacientes con IR grave, aunque no es necesario ajustar dosis en IR leve a moderada. </a:t>
            </a:r>
          </a:p>
          <a:p>
            <a:pPr marL="171450" indent="-171450">
              <a:buFontTx/>
              <a:buChar char="-"/>
            </a:pPr>
            <a:r>
              <a:rPr lang="es-ES_tradnl" sz="1200" b="0" i="0" u="none" strike="noStrike" kern="1200" baseline="0" dirty="0" err="1" smtClean="0">
                <a:solidFill>
                  <a:schemeClr val="tx1"/>
                </a:solidFill>
                <a:latin typeface="+mn-lt"/>
                <a:ea typeface="+mn-ea"/>
                <a:cs typeface="+mn-cs"/>
              </a:rPr>
              <a:t>Venlafaxina</a:t>
            </a:r>
            <a:r>
              <a:rPr lang="es-ES_tradnl" sz="1200" b="0" i="0" u="none" strike="noStrike" kern="1200" baseline="0" dirty="0" smtClean="0">
                <a:solidFill>
                  <a:schemeClr val="tx1"/>
                </a:solidFill>
                <a:latin typeface="+mn-lt"/>
                <a:ea typeface="+mn-ea"/>
                <a:cs typeface="+mn-cs"/>
              </a:rPr>
              <a:t>: tanto la </a:t>
            </a:r>
            <a:r>
              <a:rPr lang="es-ES_tradnl" sz="1200" b="0" i="0" u="none" strike="noStrike" kern="1200" baseline="0" dirty="0" err="1" smtClean="0">
                <a:solidFill>
                  <a:schemeClr val="tx1"/>
                </a:solidFill>
                <a:latin typeface="+mn-lt"/>
                <a:ea typeface="+mn-ea"/>
                <a:cs typeface="+mn-cs"/>
              </a:rPr>
              <a:t>venlafaxina</a:t>
            </a:r>
            <a:r>
              <a:rPr lang="es-ES_tradnl" sz="1200" b="0" i="0" u="none" strike="noStrike" kern="1200" baseline="0" dirty="0" smtClean="0">
                <a:solidFill>
                  <a:schemeClr val="tx1"/>
                </a:solidFill>
                <a:latin typeface="+mn-lt"/>
                <a:ea typeface="+mn-ea"/>
                <a:cs typeface="+mn-cs"/>
              </a:rPr>
              <a:t> como su metabolito se excretan por el riñón (87% de la dosis se recupera en la orina). Pacientes con IR leve no precisan ajuste de dosis, mientras que reducciones mayores en la función renal requieren iniciar tratamiento con dosis más bajas y ajustar dosis más despacio (reducir un 25-0% en la IR moderada). Es necesario monitorizar la presión arterial ya que en casos de acúmulo produce HTA</a:t>
            </a:r>
            <a:r>
              <a:rPr lang="es-ES_tradnl" sz="800" b="0" i="0" u="none" strike="noStrike" kern="1200" baseline="0" dirty="0" smtClean="0">
                <a:solidFill>
                  <a:schemeClr val="tx1"/>
                </a:solidFill>
                <a:latin typeface="+mn-lt"/>
                <a:ea typeface="+mn-ea"/>
                <a:cs typeface="+mn-cs"/>
              </a:rPr>
              <a:t>20</a:t>
            </a:r>
            <a:r>
              <a:rPr lang="es-ES_tradnl" sz="1200" b="0" i="0" u="none" strike="noStrike" kern="1200" baseline="0" dirty="0" smtClean="0">
                <a:solidFill>
                  <a:schemeClr val="tx1"/>
                </a:solidFill>
                <a:latin typeface="+mn-lt"/>
                <a:ea typeface="+mn-ea"/>
                <a:cs typeface="+mn-cs"/>
              </a:rPr>
              <a:t>. </a:t>
            </a:r>
          </a:p>
          <a:p>
            <a:endParaRPr lang="es-ES_tradnl" sz="1200" b="0" i="0" u="none" strike="noStrike" kern="1200" baseline="0" dirty="0" smtClean="0">
              <a:solidFill>
                <a:schemeClr val="tx1"/>
              </a:solidFill>
              <a:latin typeface="+mn-lt"/>
              <a:ea typeface="+mn-ea"/>
              <a:cs typeface="+mn-cs"/>
            </a:endParaRPr>
          </a:p>
          <a:p>
            <a:r>
              <a:rPr lang="es-ES_tradnl" sz="20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Harris DG. Management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Br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Bull 2014 Jun;110(1):117-28.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Sánchez del Águila MJ, </a:t>
            </a:r>
            <a:r>
              <a:rPr lang="es-ES_tradnl" sz="1200" b="0" i="0" u="none" strike="noStrike" kern="1200" baseline="0" dirty="0" err="1" smtClean="0">
                <a:solidFill>
                  <a:schemeClr val="tx1"/>
                </a:solidFill>
                <a:latin typeface="+mn-lt"/>
                <a:ea typeface="+mn-ea"/>
                <a:cs typeface="+mn-cs"/>
              </a:rPr>
              <a:t>Schenk</a:t>
            </a:r>
            <a:r>
              <a:rPr lang="es-ES_tradnl" sz="1200" b="0" i="0" u="none" strike="noStrike" kern="1200" baseline="0" dirty="0" smtClean="0">
                <a:solidFill>
                  <a:schemeClr val="tx1"/>
                </a:solidFill>
                <a:latin typeface="+mn-lt"/>
                <a:ea typeface="+mn-ea"/>
                <a:cs typeface="+mn-cs"/>
              </a:rPr>
              <a:t> M, Kern KU, </a:t>
            </a:r>
            <a:r>
              <a:rPr lang="es-ES_tradnl" sz="1200" b="0" i="0" u="none" strike="noStrike" kern="1200" baseline="0" dirty="0" err="1" smtClean="0">
                <a:solidFill>
                  <a:schemeClr val="tx1"/>
                </a:solidFill>
                <a:latin typeface="+mn-lt"/>
                <a:ea typeface="+mn-ea"/>
                <a:cs typeface="+mn-cs"/>
              </a:rPr>
              <a:t>Drost</a:t>
            </a:r>
            <a:r>
              <a:rPr lang="es-ES_tradnl" sz="1200" b="0" i="0" u="none" strike="noStrike" kern="1200" baseline="0" dirty="0" smtClean="0">
                <a:solidFill>
                  <a:schemeClr val="tx1"/>
                </a:solidFill>
                <a:latin typeface="+mn-lt"/>
                <a:ea typeface="+mn-ea"/>
                <a:cs typeface="+mn-cs"/>
              </a:rPr>
              <a:t> T, </a:t>
            </a:r>
            <a:r>
              <a:rPr lang="es-ES_tradnl" sz="1200" b="0" i="0" u="none" strike="noStrike" kern="1200" baseline="0" dirty="0" err="1" smtClean="0">
                <a:solidFill>
                  <a:schemeClr val="tx1"/>
                </a:solidFill>
                <a:latin typeface="+mn-lt"/>
                <a:ea typeface="+mn-ea"/>
                <a:cs typeface="+mn-cs"/>
              </a:rPr>
              <a:t>Steigerwald</a:t>
            </a:r>
            <a:r>
              <a:rPr lang="es-ES_tradnl" sz="1200" b="0" i="0" u="none" strike="noStrike" kern="1200" baseline="0" dirty="0" smtClean="0">
                <a:solidFill>
                  <a:schemeClr val="tx1"/>
                </a:solidFill>
                <a:latin typeface="+mn-lt"/>
                <a:ea typeface="+mn-ea"/>
                <a:cs typeface="+mn-cs"/>
              </a:rPr>
              <a:t> I. </a:t>
            </a:r>
            <a:r>
              <a:rPr lang="es-ES_tradnl" sz="1200" b="0" i="0" u="none" strike="noStrike" kern="1200" baseline="0" dirty="0" err="1" smtClean="0">
                <a:solidFill>
                  <a:schemeClr val="tx1"/>
                </a:solidFill>
                <a:latin typeface="+mn-lt"/>
                <a:ea typeface="+mn-ea"/>
                <a:cs typeface="+mn-cs"/>
              </a:rPr>
              <a:t>Practical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considerations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tapentadol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prolonged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release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severe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t>
            </a:r>
            <a:r>
              <a:rPr lang="es-ES_tradnl" sz="1200" b="0" i="0" u="none" strike="noStrike" kern="1200" baseline="0" dirty="0" smtClean="0">
                <a:solidFill>
                  <a:schemeClr val="tx1"/>
                </a:solidFill>
                <a:latin typeface="+mn-lt"/>
                <a:ea typeface="+mn-ea"/>
                <a:cs typeface="+mn-cs"/>
              </a:rPr>
              <a:t> 2015;37:94-113.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Perlman</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Giladi</a:t>
            </a:r>
            <a:r>
              <a:rPr lang="es-ES_tradnl" sz="1200" b="0" i="0" u="none" strike="noStrike" kern="1200" baseline="0" dirty="0" smtClean="0">
                <a:solidFill>
                  <a:schemeClr val="tx1"/>
                </a:solidFill>
                <a:latin typeface="+mn-lt"/>
                <a:ea typeface="+mn-ea"/>
                <a:cs typeface="+mn-cs"/>
              </a:rPr>
              <a:t> H, Brecht K, </a:t>
            </a:r>
            <a:r>
              <a:rPr lang="es-ES_tradnl" sz="1200" b="0" i="0" u="none" strike="noStrike" kern="1200" baseline="0" dirty="0" err="1" smtClean="0">
                <a:solidFill>
                  <a:schemeClr val="tx1"/>
                </a:solidFill>
                <a:latin typeface="+mn-lt"/>
                <a:ea typeface="+mn-ea"/>
                <a:cs typeface="+mn-cs"/>
              </a:rPr>
              <a:t>Ware</a:t>
            </a:r>
            <a:r>
              <a:rPr lang="es-ES_tradnl" sz="1200" b="0" i="0" u="none" strike="noStrike" kern="1200" baseline="0" dirty="0" smtClean="0">
                <a:solidFill>
                  <a:schemeClr val="tx1"/>
                </a:solidFill>
                <a:latin typeface="+mn-lt"/>
                <a:ea typeface="+mn-ea"/>
                <a:cs typeface="+mn-cs"/>
              </a:rPr>
              <a:t> MA, </a:t>
            </a:r>
            <a:r>
              <a:rPr lang="es-ES_tradnl" sz="1200" b="0" i="0" u="none" strike="noStrike" kern="1200" baseline="0" dirty="0" err="1" smtClean="0">
                <a:solidFill>
                  <a:schemeClr val="tx1"/>
                </a:solidFill>
                <a:latin typeface="+mn-lt"/>
                <a:ea typeface="+mn-ea"/>
                <a:cs typeface="+mn-cs"/>
              </a:rPr>
              <a:t>Hebert</a:t>
            </a:r>
            <a:r>
              <a:rPr lang="es-ES_tradnl" sz="1200" b="0" i="0" u="none" strike="noStrike" kern="1200" baseline="0" dirty="0" smtClean="0">
                <a:solidFill>
                  <a:schemeClr val="tx1"/>
                </a:solidFill>
                <a:latin typeface="+mn-lt"/>
                <a:ea typeface="+mn-ea"/>
                <a:cs typeface="+mn-cs"/>
              </a:rPr>
              <a:t> TE, Joseph L, </a:t>
            </a:r>
            <a:r>
              <a:rPr lang="es-ES_tradnl" sz="1200" b="0" i="0" u="none" strike="noStrike" kern="1200" baseline="0" dirty="0" err="1" smtClean="0">
                <a:solidFill>
                  <a:schemeClr val="tx1"/>
                </a:solidFill>
                <a:latin typeface="+mn-lt"/>
                <a:ea typeface="+mn-ea"/>
                <a:cs typeface="+mn-cs"/>
              </a:rPr>
              <a:t>Shir</a:t>
            </a:r>
            <a:r>
              <a:rPr lang="es-ES_tradnl" sz="1200" b="0" i="0" u="none" strike="noStrike" kern="1200" baseline="0" dirty="0" smtClean="0">
                <a:solidFill>
                  <a:schemeClr val="tx1"/>
                </a:solidFill>
                <a:latin typeface="+mn-lt"/>
                <a:ea typeface="+mn-ea"/>
                <a:cs typeface="+mn-cs"/>
              </a:rPr>
              <a:t> Y. </a:t>
            </a:r>
            <a:r>
              <a:rPr lang="es-ES_tradnl" sz="1200" b="0" i="0" u="none" strike="noStrike" kern="1200" baseline="0" dirty="0" err="1" smtClean="0">
                <a:solidFill>
                  <a:schemeClr val="tx1"/>
                </a:solidFill>
                <a:latin typeface="+mn-lt"/>
                <a:ea typeface="+mn-ea"/>
                <a:cs typeface="+mn-cs"/>
              </a:rPr>
              <a:t>Intradialytic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clearance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opioids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methadone</a:t>
            </a:r>
            <a:r>
              <a:rPr lang="es-ES_tradnl" sz="1200" b="0" i="0" u="none" strike="noStrike" kern="1200" baseline="0" dirty="0" smtClean="0">
                <a:solidFill>
                  <a:schemeClr val="tx1"/>
                </a:solidFill>
                <a:latin typeface="+mn-lt"/>
                <a:ea typeface="+mn-ea"/>
                <a:cs typeface="+mn-cs"/>
              </a:rPr>
              <a:t> versus </a:t>
            </a:r>
            <a:r>
              <a:rPr lang="es-ES_tradnl" sz="1200" b="0" i="0" u="none" strike="noStrike" kern="1200" baseline="0" dirty="0" err="1" smtClean="0">
                <a:solidFill>
                  <a:schemeClr val="tx1"/>
                </a:solidFill>
                <a:latin typeface="+mn-lt"/>
                <a:ea typeface="+mn-ea"/>
                <a:cs typeface="+mn-cs"/>
              </a:rPr>
              <a:t>hydromorphone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2013;154:2794-800.</a:t>
            </a:r>
          </a:p>
          <a:p>
            <a:r>
              <a:rPr lang="es-ES_tradnl" sz="1200" b="0" i="0" u="none" strike="noStrike" kern="1200" baseline="0" dirty="0" smtClean="0">
                <a:solidFill>
                  <a:schemeClr val="tx1"/>
                </a:solidFill>
                <a:effectLst/>
                <a:latin typeface="+mn-lt"/>
                <a:ea typeface="+mn-ea"/>
                <a:cs typeface="+mn-cs"/>
              </a:rPr>
              <a:t>• </a:t>
            </a:r>
            <a:r>
              <a:rPr lang="es-ES_tradnl" sz="1200" b="0" i="0" u="none" strike="noStrike" kern="1200" baseline="0" dirty="0" err="1" smtClean="0">
                <a:solidFill>
                  <a:schemeClr val="tx1"/>
                </a:solidFill>
                <a:latin typeface="+mn-lt"/>
                <a:ea typeface="+mn-ea"/>
                <a:cs typeface="+mn-cs"/>
              </a:rPr>
              <a:t>Brecher</a:t>
            </a:r>
            <a:r>
              <a:rPr lang="es-ES_tradnl" sz="1200" b="0" i="0" u="none" strike="noStrike" kern="1200" baseline="0" dirty="0" smtClean="0">
                <a:solidFill>
                  <a:schemeClr val="tx1"/>
                </a:solidFill>
                <a:latin typeface="+mn-lt"/>
                <a:ea typeface="+mn-ea"/>
                <a:cs typeface="+mn-cs"/>
              </a:rPr>
              <a:t> DB, West TL.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 </a:t>
            </a:r>
            <a:r>
              <a:rPr lang="es-ES_tradnl" sz="1200" b="0" i="0" u="none" strike="noStrike" kern="1200" baseline="0" dirty="0" err="1" smtClean="0">
                <a:solidFill>
                  <a:schemeClr val="tx1"/>
                </a:solidFill>
                <a:latin typeface="+mn-lt"/>
                <a:ea typeface="+mn-ea"/>
                <a:cs typeface="+mn-cs"/>
              </a:rPr>
              <a:t>patient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renal and </a:t>
            </a:r>
            <a:r>
              <a:rPr lang="es-ES_tradnl" sz="1200" b="0" i="0" u="none" strike="noStrike" kern="1200" baseline="0" dirty="0" err="1" smtClean="0">
                <a:solidFill>
                  <a:schemeClr val="tx1"/>
                </a:solidFill>
                <a:latin typeface="+mn-lt"/>
                <a:ea typeface="+mn-ea"/>
                <a:cs typeface="+mn-cs"/>
              </a:rPr>
              <a:t>hepatic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dysfunction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2014;17:249-52.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Bautovich</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Katz</a:t>
            </a:r>
            <a:r>
              <a:rPr lang="es-ES_tradnl" sz="1200" b="0" i="0" u="none" strike="noStrike" kern="1200" baseline="0" dirty="0" smtClean="0">
                <a:solidFill>
                  <a:schemeClr val="tx1"/>
                </a:solidFill>
                <a:latin typeface="+mn-lt"/>
                <a:ea typeface="+mn-ea"/>
                <a:cs typeface="+mn-cs"/>
              </a:rPr>
              <a:t> I, Smith M, </a:t>
            </a:r>
            <a:r>
              <a:rPr lang="es-ES_tradnl" sz="1200" b="0" i="0" u="none" strike="noStrike" kern="1200" baseline="0" dirty="0" err="1" smtClean="0">
                <a:solidFill>
                  <a:schemeClr val="tx1"/>
                </a:solidFill>
                <a:latin typeface="+mn-lt"/>
                <a:ea typeface="+mn-ea"/>
                <a:cs typeface="+mn-cs"/>
              </a:rPr>
              <a:t>Loo</a:t>
            </a:r>
            <a:r>
              <a:rPr lang="es-ES_tradnl" sz="1200" b="0" i="0" u="none" strike="noStrike" kern="1200" baseline="0" dirty="0" smtClean="0">
                <a:solidFill>
                  <a:schemeClr val="tx1"/>
                </a:solidFill>
                <a:latin typeface="+mn-lt"/>
                <a:ea typeface="+mn-ea"/>
                <a:cs typeface="+mn-cs"/>
              </a:rPr>
              <a:t> CK, Harvey SB. </a:t>
            </a:r>
            <a:r>
              <a:rPr lang="es-ES_tradnl" sz="1200" b="0" i="0" u="none" strike="noStrike" kern="1200" baseline="0" dirty="0" err="1" smtClean="0">
                <a:solidFill>
                  <a:schemeClr val="tx1"/>
                </a:solidFill>
                <a:latin typeface="+mn-lt"/>
                <a:ea typeface="+mn-ea"/>
                <a:cs typeface="+mn-cs"/>
              </a:rPr>
              <a:t>Depression</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kidney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clinicians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Aust</a:t>
            </a:r>
            <a:r>
              <a:rPr lang="es-ES_tradnl" sz="1200" b="0" i="0" u="none" strike="noStrike" kern="1200" baseline="0" dirty="0" smtClean="0">
                <a:solidFill>
                  <a:schemeClr val="tx1"/>
                </a:solidFill>
                <a:latin typeface="+mn-lt"/>
                <a:ea typeface="+mn-ea"/>
                <a:cs typeface="+mn-cs"/>
              </a:rPr>
              <a:t> N Z J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2014;48:530-41.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Hedayati</a:t>
            </a:r>
            <a:r>
              <a:rPr lang="es-ES_tradnl" sz="1200" b="0" i="0" u="none" strike="noStrike" kern="1200" baseline="0" dirty="0" smtClean="0">
                <a:solidFill>
                  <a:schemeClr val="tx1"/>
                </a:solidFill>
                <a:latin typeface="+mn-lt"/>
                <a:ea typeface="+mn-ea"/>
                <a:cs typeface="+mn-cs"/>
              </a:rPr>
              <a:t> SS, </a:t>
            </a:r>
            <a:r>
              <a:rPr lang="es-ES_tradnl" sz="1200" b="0" i="0" u="none" strike="noStrike" kern="1200" baseline="0" dirty="0" err="1" smtClean="0">
                <a:solidFill>
                  <a:schemeClr val="tx1"/>
                </a:solidFill>
                <a:latin typeface="+mn-lt"/>
                <a:ea typeface="+mn-ea"/>
                <a:cs typeface="+mn-cs"/>
              </a:rPr>
              <a:t>Yalamanchili</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Finkelstein</a:t>
            </a:r>
            <a:r>
              <a:rPr lang="es-ES_tradnl" sz="1200" b="0" i="0" u="none" strike="noStrike" kern="1200" baseline="0" dirty="0" smtClean="0">
                <a:solidFill>
                  <a:schemeClr val="tx1"/>
                </a:solidFill>
                <a:latin typeface="+mn-lt"/>
                <a:ea typeface="+mn-ea"/>
                <a:cs typeface="+mn-cs"/>
              </a:rPr>
              <a:t> FO. A </a:t>
            </a:r>
            <a:r>
              <a:rPr lang="es-ES_tradnl" sz="1200" b="0" i="0" u="none" strike="noStrike" kern="1200" baseline="0" dirty="0" err="1" smtClean="0">
                <a:solidFill>
                  <a:schemeClr val="tx1"/>
                </a:solidFill>
                <a:latin typeface="+mn-lt"/>
                <a:ea typeface="+mn-ea"/>
                <a:cs typeface="+mn-cs"/>
              </a:rPr>
              <a:t>practical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approach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depression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kidney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end-stage</a:t>
            </a:r>
            <a:r>
              <a:rPr lang="es-ES_tradnl" sz="1200" b="0" i="0" u="none" strike="noStrike" kern="1200" baseline="0" dirty="0" smtClean="0">
                <a:solidFill>
                  <a:schemeClr val="tx1"/>
                </a:solidFill>
                <a:latin typeface="+mn-lt"/>
                <a:ea typeface="+mn-ea"/>
                <a:cs typeface="+mn-cs"/>
              </a:rPr>
              <a:t> renal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Kidney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a:t>
            </a:r>
            <a:r>
              <a:rPr lang="es-ES_tradnl" sz="1200" b="0" i="0" u="none" strike="noStrike" kern="1200" baseline="0" dirty="0" smtClean="0">
                <a:solidFill>
                  <a:schemeClr val="tx1"/>
                </a:solidFill>
                <a:latin typeface="+mn-lt"/>
                <a:ea typeface="+mn-ea"/>
                <a:cs typeface="+mn-cs"/>
              </a:rPr>
              <a:t> 2012;83:247-55.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Baghdadi</a:t>
            </a:r>
            <a:r>
              <a:rPr lang="es-ES_tradnl" sz="1200" b="0" i="0" u="none" strike="noStrike" kern="1200" baseline="0" dirty="0" smtClean="0">
                <a:solidFill>
                  <a:schemeClr val="tx1"/>
                </a:solidFill>
                <a:latin typeface="+mn-lt"/>
                <a:ea typeface="+mn-ea"/>
                <a:cs typeface="+mn-cs"/>
              </a:rPr>
              <a:t> NT, </a:t>
            </a:r>
            <a:r>
              <a:rPr lang="es-ES_tradnl" sz="1200" b="0" i="0" u="none" strike="noStrike" kern="1200" baseline="0" dirty="0" err="1" smtClean="0">
                <a:solidFill>
                  <a:schemeClr val="tx1"/>
                </a:solidFill>
                <a:latin typeface="+mn-lt"/>
                <a:ea typeface="+mn-ea"/>
                <a:cs typeface="+mn-cs"/>
              </a:rPr>
              <a:t>Banik</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Swartz</a:t>
            </a:r>
            <a:r>
              <a:rPr lang="es-ES_tradnl" sz="1200" b="0" i="0" u="none" strike="noStrike" kern="1200" baseline="0" dirty="0" smtClean="0">
                <a:solidFill>
                  <a:schemeClr val="tx1"/>
                </a:solidFill>
                <a:latin typeface="+mn-lt"/>
                <a:ea typeface="+mn-ea"/>
                <a:cs typeface="+mn-cs"/>
              </a:rPr>
              <a:t> SA, </a:t>
            </a:r>
            <a:r>
              <a:rPr lang="es-ES_tradnl" sz="1200" b="0" i="0" u="none" strike="noStrike" kern="1200" baseline="0" dirty="0" err="1" smtClean="0">
                <a:solidFill>
                  <a:schemeClr val="tx1"/>
                </a:solidFill>
                <a:latin typeface="+mn-lt"/>
                <a:ea typeface="+mn-ea"/>
                <a:cs typeface="+mn-cs"/>
              </a:rPr>
              <a:t>McIntyre</a:t>
            </a:r>
            <a:r>
              <a:rPr lang="es-ES_tradnl" sz="1200" b="0" i="0" u="none" strike="noStrike" kern="1200" baseline="0" dirty="0" smtClean="0">
                <a:solidFill>
                  <a:schemeClr val="tx1"/>
                </a:solidFill>
                <a:latin typeface="+mn-lt"/>
                <a:ea typeface="+mn-ea"/>
                <a:cs typeface="+mn-cs"/>
              </a:rPr>
              <a:t> RS. </a:t>
            </a:r>
            <a:r>
              <a:rPr lang="es-ES_tradnl" sz="1200" b="0" i="0" u="none" strike="noStrike" kern="1200" baseline="0" dirty="0" err="1" smtClean="0">
                <a:solidFill>
                  <a:schemeClr val="tx1"/>
                </a:solidFill>
                <a:latin typeface="+mn-lt"/>
                <a:ea typeface="+mn-ea"/>
                <a:cs typeface="+mn-cs"/>
              </a:rPr>
              <a:t>Psychotropic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and renal </a:t>
            </a:r>
            <a:r>
              <a:rPr lang="es-ES_tradnl" sz="1200" b="0" i="0" u="none" strike="noStrike" kern="1200" baseline="0" dirty="0" err="1" smtClean="0">
                <a:solidFill>
                  <a:schemeClr val="tx1"/>
                </a:solidFill>
                <a:latin typeface="+mn-lt"/>
                <a:ea typeface="+mn-ea"/>
                <a:cs typeface="+mn-cs"/>
              </a:rPr>
              <a:t>failure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Translating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evidence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t>
            </a:r>
            <a:r>
              <a:rPr lang="es-ES_tradnl" sz="1200" b="0" i="0" u="none" strike="noStrike" kern="1200" baseline="0" dirty="0" smtClean="0">
                <a:solidFill>
                  <a:schemeClr val="tx1"/>
                </a:solidFill>
                <a:latin typeface="+mn-lt"/>
                <a:ea typeface="+mn-ea"/>
                <a:cs typeface="+mn-cs"/>
              </a:rPr>
              <a:t> 2009;26;404-424.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12</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Analgésicos adyuvantes </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Anticonvulsivantes - </a:t>
            </a:r>
            <a:r>
              <a:rPr lang="es-ES_tradnl" sz="1200" b="0" i="0" u="none" strike="noStrike" kern="1200" baseline="0" dirty="0" err="1" smtClean="0">
                <a:solidFill>
                  <a:schemeClr val="tx1"/>
                </a:solidFill>
                <a:latin typeface="+mn-lt"/>
                <a:ea typeface="+mn-ea"/>
                <a:cs typeface="+mn-cs"/>
              </a:rPr>
              <a:t>Carbamazepina</a:t>
            </a:r>
            <a:r>
              <a:rPr lang="es-ES_tradnl" sz="1200" b="0" i="0" u="none" strike="noStrike" kern="1200" baseline="0" dirty="0" smtClean="0">
                <a:solidFill>
                  <a:schemeClr val="tx1"/>
                </a:solidFill>
                <a:latin typeface="+mn-lt"/>
                <a:ea typeface="+mn-ea"/>
                <a:cs typeface="+mn-cs"/>
              </a:rPr>
              <a:t>: los metabolitos inactivos se excretan por el riñón y un 1% se excreta por la orina sin metabolizar, por lo que no es necesario ajustar la dosis en IR12,21,22. </a:t>
            </a:r>
          </a:p>
          <a:p>
            <a:pPr marL="171450" indent="-171450">
              <a:buFontTx/>
              <a:buChar char="-"/>
            </a:pPr>
            <a:r>
              <a:rPr lang="es-ES_tradnl" sz="1200" b="0" i="0" u="none" strike="noStrike" kern="1200" baseline="0" dirty="0" err="1" smtClean="0">
                <a:solidFill>
                  <a:schemeClr val="tx1"/>
                </a:solidFill>
                <a:latin typeface="+mn-lt"/>
                <a:ea typeface="+mn-ea"/>
                <a:cs typeface="+mn-cs"/>
              </a:rPr>
              <a:t>Oxcarbazepina</a:t>
            </a:r>
            <a:r>
              <a:rPr lang="es-ES_tradnl" sz="1200" b="0" i="0" u="none" strike="noStrike" kern="1200" baseline="0" dirty="0" smtClean="0">
                <a:solidFill>
                  <a:schemeClr val="tx1"/>
                </a:solidFill>
                <a:latin typeface="+mn-lt"/>
                <a:ea typeface="+mn-ea"/>
                <a:cs typeface="+mn-cs"/>
              </a:rPr>
              <a:t>: en pacientes con IR leve, no es necesario ajustar la dosis, sin embargo, si el aclaramiento de creatinina es &lt;30 ml/min, se produce una acumulación de su metabolito activo, por lo que es necesario reducir la dosis en un 50%, así como prolongar el tiempo necesario para el ajuste de dosis. </a:t>
            </a:r>
          </a:p>
          <a:p>
            <a:r>
              <a:rPr lang="es-ES_tradnl" sz="1200" b="0" i="0" u="none" strike="noStrike" kern="1200" baseline="0" dirty="0" smtClean="0">
                <a:solidFill>
                  <a:schemeClr val="tx1"/>
                </a:solidFill>
                <a:latin typeface="+mn-lt"/>
                <a:ea typeface="+mn-ea"/>
                <a:cs typeface="+mn-cs"/>
              </a:rPr>
              <a:t>Es importante recordar que frecuentemente produce hiponatremia, por lo que será necesario la monitorización.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Gabapentina</a:t>
            </a:r>
            <a:r>
              <a:rPr lang="es-ES_tradnl" sz="1200" b="0" i="0" u="none" strike="noStrike" kern="1200" baseline="0" dirty="0" smtClean="0">
                <a:solidFill>
                  <a:schemeClr val="tx1"/>
                </a:solidFill>
                <a:latin typeface="+mn-lt"/>
                <a:ea typeface="+mn-ea"/>
                <a:cs typeface="+mn-cs"/>
              </a:rPr>
              <a:t> y </a:t>
            </a:r>
            <a:r>
              <a:rPr lang="es-ES_tradnl" sz="1200" b="0" i="0" u="none" strike="noStrike" kern="1200" baseline="0" dirty="0" err="1" smtClean="0">
                <a:solidFill>
                  <a:schemeClr val="tx1"/>
                </a:solidFill>
                <a:latin typeface="+mn-lt"/>
                <a:ea typeface="+mn-ea"/>
                <a:cs typeface="+mn-cs"/>
              </a:rPr>
              <a:t>pregabalina</a:t>
            </a:r>
            <a:r>
              <a:rPr lang="es-ES_tradnl" sz="1200" b="0" i="0" u="none" strike="noStrike" kern="1200" baseline="0" dirty="0" smtClean="0">
                <a:solidFill>
                  <a:schemeClr val="tx1"/>
                </a:solidFill>
                <a:latin typeface="+mn-lt"/>
                <a:ea typeface="+mn-ea"/>
                <a:cs typeface="+mn-cs"/>
              </a:rPr>
              <a:t>: no se metabolizan en el hígado y se excretan totalmente por el riñón sin metabolizar. Es necesario realizar un ajuste de dosis cuando el aclaramiento de creatinina es &lt;60 ml/ min. La hemodiálisis elimina el 35% de la </a:t>
            </a:r>
            <a:r>
              <a:rPr lang="es-ES_tradnl" sz="1200" b="0" i="0" u="none" strike="noStrike" kern="1200" baseline="0" dirty="0" err="1" smtClean="0">
                <a:solidFill>
                  <a:schemeClr val="tx1"/>
                </a:solidFill>
                <a:latin typeface="+mn-lt"/>
                <a:ea typeface="+mn-ea"/>
                <a:cs typeface="+mn-cs"/>
              </a:rPr>
              <a:t>gabapentina</a:t>
            </a:r>
            <a:r>
              <a:rPr lang="es-ES_tradnl" sz="1200" b="0" i="0" u="none" strike="noStrike" kern="1200" baseline="0" dirty="0" smtClean="0">
                <a:solidFill>
                  <a:schemeClr val="tx1"/>
                </a:solidFill>
                <a:latin typeface="+mn-lt"/>
                <a:ea typeface="+mn-ea"/>
                <a:cs typeface="+mn-cs"/>
              </a:rPr>
              <a:t> plasmática y el 50% de la </a:t>
            </a:r>
            <a:r>
              <a:rPr lang="es-ES_tradnl" sz="1200" b="0" i="0" u="none" strike="noStrike" kern="1200" baseline="0" dirty="0" err="1" smtClean="0">
                <a:solidFill>
                  <a:schemeClr val="tx1"/>
                </a:solidFill>
                <a:latin typeface="+mn-lt"/>
                <a:ea typeface="+mn-ea"/>
                <a:cs typeface="+mn-cs"/>
              </a:rPr>
              <a:t>pregabalina</a:t>
            </a:r>
            <a:r>
              <a:rPr lang="es-ES_tradnl" sz="1200" b="0" i="0" u="none" strike="noStrike" kern="1200" baseline="0" dirty="0" smtClean="0">
                <a:solidFill>
                  <a:schemeClr val="tx1"/>
                </a:solidFill>
                <a:latin typeface="+mn-lt"/>
                <a:ea typeface="+mn-ea"/>
                <a:cs typeface="+mn-cs"/>
              </a:rPr>
              <a:t>, por lo que es necesario dar dosis complementarias al finalizar la diálisis. </a:t>
            </a:r>
          </a:p>
          <a:p>
            <a:endParaRPr lang="es-ES_tradnl" sz="2000" b="1" i="0" u="none" strike="noStrike" kern="1200" baseline="0" dirty="0" smtClean="0">
              <a:solidFill>
                <a:schemeClr val="tx1"/>
              </a:solidFill>
              <a:latin typeface="+mn-lt"/>
              <a:ea typeface="+mn-ea"/>
              <a:cs typeface="+mn-cs"/>
            </a:endParaRPr>
          </a:p>
          <a:p>
            <a:endParaRPr lang="es-ES_tradnl" sz="2000" b="1" i="0" u="none" strike="noStrike" kern="1200" baseline="0" dirty="0" smtClean="0">
              <a:solidFill>
                <a:schemeClr val="tx1"/>
              </a:solidFill>
              <a:latin typeface="+mn-lt"/>
              <a:ea typeface="+mn-ea"/>
              <a:cs typeface="+mn-cs"/>
            </a:endParaRPr>
          </a:p>
          <a:p>
            <a:endParaRPr lang="es-ES_tradnl" sz="2000" b="1" i="0" u="none" strike="noStrike" kern="1200" baseline="0" dirty="0" smtClean="0">
              <a:solidFill>
                <a:schemeClr val="tx1"/>
              </a:solidFill>
              <a:latin typeface="+mn-lt"/>
              <a:ea typeface="+mn-ea"/>
              <a:cs typeface="+mn-cs"/>
            </a:endParaRPr>
          </a:p>
          <a:p>
            <a:r>
              <a:rPr lang="es-ES_tradnl" sz="2000" b="1" i="0" u="none" strike="noStrike" kern="1200" baseline="0" dirty="0" smtClean="0">
                <a:solidFill>
                  <a:schemeClr val="tx1"/>
                </a:solidFill>
                <a:latin typeface="+mn-lt"/>
                <a:ea typeface="+mn-ea"/>
                <a:cs typeface="+mn-cs"/>
              </a:rPr>
              <a:t>Bibliografía </a:t>
            </a:r>
          </a:p>
          <a:p>
            <a:endParaRPr lang="es-ES_tradnl" sz="1200" b="0" kern="1200" dirty="0" smtClean="0">
              <a:solidFill>
                <a:schemeClr val="tx1"/>
              </a:solidFill>
              <a:effectLst/>
              <a:latin typeface="+mn-lt"/>
              <a:ea typeface="+mn-ea"/>
              <a:cs typeface="+mn-cs"/>
            </a:endParaRP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Bansal</a:t>
            </a:r>
            <a:r>
              <a:rPr lang="es-ES_tradnl" sz="1200" b="0" i="0" u="none" strike="noStrike" kern="1200" baseline="0" dirty="0" smtClean="0">
                <a:solidFill>
                  <a:schemeClr val="tx1"/>
                </a:solidFill>
                <a:latin typeface="+mn-lt"/>
                <a:ea typeface="+mn-ea"/>
                <a:cs typeface="+mn-cs"/>
              </a:rPr>
              <a:t> AD, Hill CE, </a:t>
            </a:r>
            <a:r>
              <a:rPr lang="es-ES_tradnl" sz="1200" b="0" i="0" u="none" strike="noStrike" kern="1200" baseline="0" dirty="0" err="1" smtClean="0">
                <a:solidFill>
                  <a:schemeClr val="tx1"/>
                </a:solidFill>
                <a:latin typeface="+mn-lt"/>
                <a:ea typeface="+mn-ea"/>
                <a:cs typeface="+mn-cs"/>
              </a:rPr>
              <a:t>Berns</a:t>
            </a:r>
            <a:r>
              <a:rPr lang="es-ES_tradnl" sz="1200" b="0" i="0" u="none" strike="noStrike" kern="1200" baseline="0" dirty="0" smtClean="0">
                <a:solidFill>
                  <a:schemeClr val="tx1"/>
                </a:solidFill>
                <a:latin typeface="+mn-lt"/>
                <a:ea typeface="+mn-ea"/>
                <a:cs typeface="+mn-cs"/>
              </a:rPr>
              <a:t> JS. Use of </a:t>
            </a:r>
            <a:r>
              <a:rPr lang="es-ES_tradnl" sz="1200" b="0" i="0" u="none" strike="noStrike" kern="1200" baseline="0" dirty="0" err="1" smtClean="0">
                <a:solidFill>
                  <a:schemeClr val="tx1"/>
                </a:solidFill>
                <a:latin typeface="+mn-lt"/>
                <a:ea typeface="+mn-ea"/>
                <a:cs typeface="+mn-cs"/>
              </a:rPr>
              <a:t>Antiepileptic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Kidney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Stage</a:t>
            </a:r>
            <a:r>
              <a:rPr lang="es-ES_tradnl" sz="1200" b="0" i="0" u="none" strike="noStrike" kern="1200" baseline="0" dirty="0" smtClean="0">
                <a:solidFill>
                  <a:schemeClr val="tx1"/>
                </a:solidFill>
                <a:latin typeface="+mn-lt"/>
                <a:ea typeface="+mn-ea"/>
                <a:cs typeface="+mn-cs"/>
              </a:rPr>
              <a:t> Renal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Semin</a:t>
            </a:r>
            <a:r>
              <a:rPr lang="es-ES_tradnl" sz="1200" b="0" i="0" u="none" strike="noStrike" kern="1200" baseline="0" dirty="0" smtClean="0">
                <a:solidFill>
                  <a:schemeClr val="tx1"/>
                </a:solidFill>
                <a:latin typeface="+mn-lt"/>
                <a:ea typeface="+mn-ea"/>
                <a:cs typeface="+mn-cs"/>
              </a:rPr>
              <a:t> Dial 2015;28:404-12.</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Asconapé</a:t>
            </a:r>
            <a:r>
              <a:rPr lang="es-ES_tradnl" sz="1200" b="0" i="0" u="none" strike="noStrike" kern="1200" baseline="0" dirty="0" smtClean="0">
                <a:solidFill>
                  <a:schemeClr val="tx1"/>
                </a:solidFill>
                <a:latin typeface="+mn-lt"/>
                <a:ea typeface="+mn-ea"/>
                <a:cs typeface="+mn-cs"/>
              </a:rPr>
              <a:t> JJ. Use of </a:t>
            </a:r>
            <a:r>
              <a:rPr lang="es-ES_tradnl" sz="1200" b="0" i="0" u="none" strike="noStrike" kern="1200" baseline="0" dirty="0" err="1" smtClean="0">
                <a:solidFill>
                  <a:schemeClr val="tx1"/>
                </a:solidFill>
                <a:latin typeface="+mn-lt"/>
                <a:ea typeface="+mn-ea"/>
                <a:cs typeface="+mn-cs"/>
              </a:rPr>
              <a:t>antiepileptic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hepatic</a:t>
            </a:r>
            <a:r>
              <a:rPr lang="es-ES_tradnl" sz="1200" b="0" i="0" u="none" strike="noStrike" kern="1200" baseline="0" dirty="0" smtClean="0">
                <a:solidFill>
                  <a:schemeClr val="tx1"/>
                </a:solidFill>
                <a:latin typeface="+mn-lt"/>
                <a:ea typeface="+mn-ea"/>
                <a:cs typeface="+mn-cs"/>
              </a:rPr>
              <a:t> and renal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Handb</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Neurol</a:t>
            </a:r>
            <a:r>
              <a:rPr lang="es-ES_tradnl" sz="1200" b="0" i="0" u="none" strike="noStrike" kern="1200" baseline="0" dirty="0" smtClean="0">
                <a:solidFill>
                  <a:schemeClr val="tx1"/>
                </a:solidFill>
                <a:latin typeface="+mn-lt"/>
                <a:ea typeface="+mn-ea"/>
                <a:cs typeface="+mn-cs"/>
              </a:rPr>
              <a:t> 2014;119:417-32.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Diaz</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Deliz</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Benbadis</a:t>
            </a:r>
            <a:r>
              <a:rPr lang="es-ES_tradnl" sz="1200" b="0" i="0" u="none" strike="noStrike" kern="1200" baseline="0" dirty="0" smtClean="0">
                <a:solidFill>
                  <a:schemeClr val="tx1"/>
                </a:solidFill>
                <a:latin typeface="+mn-lt"/>
                <a:ea typeface="+mn-ea"/>
                <a:cs typeface="+mn-cs"/>
              </a:rPr>
              <a:t> SR.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newer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antiepileptic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renal </a:t>
            </a:r>
            <a:r>
              <a:rPr lang="es-ES_tradnl" sz="1200" b="0" i="0" u="none" strike="noStrike" kern="1200" baseline="0" dirty="0" err="1" smtClean="0">
                <a:solidFill>
                  <a:schemeClr val="tx1"/>
                </a:solidFill>
                <a:latin typeface="+mn-lt"/>
                <a:ea typeface="+mn-ea"/>
                <a:cs typeface="+mn-cs"/>
              </a:rPr>
              <a:t>failure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Expert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Neurother</a:t>
            </a:r>
            <a:r>
              <a:rPr lang="es-ES_tradnl" sz="1200" b="0" i="0" u="none" strike="noStrike" kern="1200" baseline="0" dirty="0" smtClean="0">
                <a:solidFill>
                  <a:schemeClr val="tx1"/>
                </a:solidFill>
                <a:latin typeface="+mn-lt"/>
                <a:ea typeface="+mn-ea"/>
                <a:cs typeface="+mn-cs"/>
              </a:rPr>
              <a:t> 2012;12:99-105. S, </a:t>
            </a:r>
            <a:r>
              <a:rPr lang="es-ES_tradnl" sz="1200" b="0" i="0" u="none" strike="noStrike" kern="1200" baseline="0" dirty="0" err="1" smtClean="0">
                <a:solidFill>
                  <a:schemeClr val="tx1"/>
                </a:solidFill>
                <a:latin typeface="+mn-lt"/>
                <a:ea typeface="+mn-ea"/>
                <a:cs typeface="+mn-cs"/>
              </a:rPr>
              <a:t>Swartz</a:t>
            </a:r>
            <a:r>
              <a:rPr lang="es-ES_tradnl" sz="1200" b="0" i="0" u="none" strike="noStrike" kern="1200" baseline="0" dirty="0" smtClean="0">
                <a:solidFill>
                  <a:schemeClr val="tx1"/>
                </a:solidFill>
                <a:latin typeface="+mn-lt"/>
                <a:ea typeface="+mn-ea"/>
                <a:cs typeface="+mn-cs"/>
              </a:rPr>
              <a:t> SA, </a:t>
            </a:r>
            <a:r>
              <a:rPr lang="es-ES_tradnl" sz="1200" b="0" i="0" u="none" strike="noStrike" kern="1200" baseline="0" dirty="0" err="1" smtClean="0">
                <a:solidFill>
                  <a:schemeClr val="tx1"/>
                </a:solidFill>
                <a:latin typeface="+mn-lt"/>
                <a:ea typeface="+mn-ea"/>
                <a:cs typeface="+mn-cs"/>
              </a:rPr>
              <a:t>McIntyre</a:t>
            </a:r>
            <a:r>
              <a:rPr lang="es-ES_tradnl" sz="1200" b="0" i="0" u="none" strike="noStrike" kern="1200" baseline="0" dirty="0" smtClean="0">
                <a:solidFill>
                  <a:schemeClr val="tx1"/>
                </a:solidFill>
                <a:latin typeface="+mn-lt"/>
                <a:ea typeface="+mn-ea"/>
                <a:cs typeface="+mn-cs"/>
              </a:rPr>
              <a:t> RS. </a:t>
            </a:r>
            <a:r>
              <a:rPr lang="es-ES_tradnl" sz="1200" b="0" i="0" u="none" strike="noStrike" kern="1200" baseline="0" dirty="0" err="1" smtClean="0">
                <a:solidFill>
                  <a:schemeClr val="tx1"/>
                </a:solidFill>
                <a:latin typeface="+mn-lt"/>
                <a:ea typeface="+mn-ea"/>
                <a:cs typeface="+mn-cs"/>
              </a:rPr>
              <a:t>Psychotropic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and renal </a:t>
            </a:r>
            <a:r>
              <a:rPr lang="es-ES_tradnl" sz="1200" b="0" i="0" u="none" strike="noStrike" kern="1200" baseline="0" dirty="0" err="1" smtClean="0">
                <a:solidFill>
                  <a:schemeClr val="tx1"/>
                </a:solidFill>
                <a:latin typeface="+mn-lt"/>
                <a:ea typeface="+mn-ea"/>
                <a:cs typeface="+mn-cs"/>
              </a:rPr>
              <a:t>failure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Translating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evidence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t>
            </a:r>
            <a:r>
              <a:rPr lang="es-ES_tradnl" sz="1200" b="0" i="0" u="none" strike="noStrike" kern="1200" baseline="0" dirty="0" smtClean="0">
                <a:solidFill>
                  <a:schemeClr val="tx1"/>
                </a:solidFill>
                <a:latin typeface="+mn-lt"/>
                <a:ea typeface="+mn-ea"/>
                <a:cs typeface="+mn-cs"/>
              </a:rPr>
              <a:t> 2009;26;404-424. </a:t>
            </a:r>
          </a:p>
          <a:p>
            <a:r>
              <a:rPr lang="es-ES_tradnl" sz="1200" b="0" i="0" u="none" strike="noStrike" kern="1200" baseline="0" dirty="0" smtClean="0">
                <a:solidFill>
                  <a:schemeClr val="tx1"/>
                </a:solidFill>
                <a:effectLst/>
                <a:latin typeface="+mn-lt"/>
                <a:ea typeface="+mn-ea"/>
                <a:cs typeface="+mn-cs"/>
              </a:rPr>
              <a:t>• </a:t>
            </a:r>
            <a:r>
              <a:rPr lang="es-ES_tradnl" sz="1200" b="0" i="0" u="none" strike="noStrike" kern="1200" baseline="0" dirty="0" smtClean="0">
                <a:solidFill>
                  <a:schemeClr val="tx1"/>
                </a:solidFill>
                <a:latin typeface="+mn-lt"/>
                <a:ea typeface="+mn-ea"/>
                <a:cs typeface="+mn-cs"/>
              </a:rPr>
              <a:t>Pérez C, </a:t>
            </a:r>
            <a:r>
              <a:rPr lang="es-ES_tradnl" sz="1200" b="0" i="0" u="none" strike="noStrike" kern="1200" baseline="0" dirty="0" err="1" smtClean="0">
                <a:solidFill>
                  <a:schemeClr val="tx1"/>
                </a:solidFill>
                <a:latin typeface="+mn-lt"/>
                <a:ea typeface="+mn-ea"/>
                <a:cs typeface="+mn-cs"/>
              </a:rPr>
              <a:t>Margarit</a:t>
            </a:r>
            <a:r>
              <a:rPr lang="es-ES_tradnl" sz="1200" b="0" i="0" u="none" strike="noStrike" kern="1200" baseline="0" dirty="0" smtClean="0">
                <a:solidFill>
                  <a:schemeClr val="tx1"/>
                </a:solidFill>
                <a:latin typeface="+mn-lt"/>
                <a:ea typeface="+mn-ea"/>
                <a:cs typeface="+mn-cs"/>
              </a:rPr>
              <a:t> C, Gálvez R. A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Pregabalin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Peripheral</a:t>
            </a:r>
            <a:r>
              <a:rPr lang="es-ES_tradnl" sz="1200" b="0" i="0" u="none" strike="noStrike" kern="1200" baseline="0" dirty="0" smtClean="0">
                <a:solidFill>
                  <a:schemeClr val="tx1"/>
                </a:solidFill>
                <a:latin typeface="+mn-lt"/>
                <a:ea typeface="+mn-ea"/>
                <a:cs typeface="+mn-cs"/>
              </a:rPr>
              <a:t> and Central </a:t>
            </a:r>
            <a:r>
              <a:rPr lang="es-ES_tradnl" sz="1200" b="0" i="0" u="none" strike="noStrike" kern="1200" baseline="0" dirty="0" err="1" smtClean="0">
                <a:solidFill>
                  <a:schemeClr val="tx1"/>
                </a:solidFill>
                <a:latin typeface="+mn-lt"/>
                <a:ea typeface="+mn-ea"/>
                <a:cs typeface="+mn-cs"/>
              </a:rPr>
              <a:t>Neuropathic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its</a:t>
            </a:r>
            <a:r>
              <a:rPr lang="es-ES_tradnl" sz="1200" b="0" i="0" u="none" strike="noStrike" kern="1200" baseline="0" dirty="0" smtClean="0">
                <a:solidFill>
                  <a:schemeClr val="tx1"/>
                </a:solidFill>
                <a:latin typeface="+mn-lt"/>
                <a:ea typeface="+mn-ea"/>
                <a:cs typeface="+mn-cs"/>
              </a:rPr>
              <a:t> Place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t>
            </a:r>
            <a:r>
              <a:rPr lang="es-ES_tradnl" sz="1200" b="0" i="0" u="none" strike="noStrike" kern="1200" baseline="0" dirty="0" smtClean="0">
                <a:solidFill>
                  <a:schemeClr val="tx1"/>
                </a:solidFill>
                <a:latin typeface="+mn-lt"/>
                <a:ea typeface="+mn-ea"/>
                <a:cs typeface="+mn-cs"/>
              </a:rPr>
              <a:t> 2011:3 325-346.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13</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La edad del paciente, disfunción renal preexistente y comorbilidades crónicas (por ejemplo, diabetes, enfermedad renal, hipertensión e insuficiencia cardíaca) contribuyen al riesgo de IR así como la propia enfermedad y sus tratamientos (quimioterapia, analgésicos, radiofármacos, agentes de contraste utilizados en radiología y agentes </a:t>
            </a:r>
            <a:r>
              <a:rPr lang="es-ES_tradnl" sz="1200" b="0" i="0" u="none" strike="noStrike" kern="1200" baseline="0" dirty="0" err="1" smtClean="0">
                <a:solidFill>
                  <a:schemeClr val="tx1"/>
                </a:solidFill>
                <a:latin typeface="+mn-lt"/>
                <a:ea typeface="+mn-ea"/>
                <a:cs typeface="+mn-cs"/>
              </a:rPr>
              <a:t>antirresortivos</a:t>
            </a:r>
            <a:r>
              <a:rPr lang="es-ES_tradnl" sz="1200" b="0" i="0" u="none" strike="noStrike" kern="1200" baseline="0" dirty="0" smtClean="0">
                <a:solidFill>
                  <a:schemeClr val="tx1"/>
                </a:solidFill>
                <a:latin typeface="+mn-lt"/>
                <a:ea typeface="+mn-ea"/>
                <a:cs typeface="+mn-cs"/>
              </a:rPr>
              <a:t>, contrastes radiológicos). </a:t>
            </a:r>
          </a:p>
          <a:p>
            <a:r>
              <a:rPr lang="es-ES_tradnl" sz="1200" b="0" i="0" u="none" strike="noStrike" kern="1200" baseline="0" dirty="0" smtClean="0">
                <a:solidFill>
                  <a:schemeClr val="tx1"/>
                </a:solidFill>
                <a:latin typeface="+mn-lt"/>
                <a:ea typeface="+mn-ea"/>
                <a:cs typeface="+mn-cs"/>
              </a:rPr>
              <a:t>La disminución no detectada de la función renal puede disminuir la seguridad del tratamiento; por lo tanto, se requiere monitorización renal en el caso de todos los pacientes con cáncer, no solo los que reciben tratamientos potencialmente </a:t>
            </a:r>
            <a:r>
              <a:rPr lang="es-ES_tradnl" sz="1200" b="0" i="0" u="none" strike="noStrike" kern="1200" baseline="0" dirty="0" err="1" smtClean="0">
                <a:solidFill>
                  <a:schemeClr val="tx1"/>
                </a:solidFill>
                <a:latin typeface="+mn-lt"/>
                <a:ea typeface="+mn-ea"/>
                <a:cs typeface="+mn-cs"/>
              </a:rPr>
              <a:t>nefrotóxicos</a:t>
            </a:r>
            <a:r>
              <a:rPr lang="es-ES_tradnl" sz="1200" b="0" i="0" u="none" strike="noStrike" kern="1200" baseline="0" dirty="0" smtClean="0">
                <a:solidFill>
                  <a:schemeClr val="tx1"/>
                </a:solidFill>
                <a:latin typeface="+mn-lt"/>
                <a:ea typeface="+mn-ea"/>
                <a:cs typeface="+mn-cs"/>
              </a:rPr>
              <a:t>. </a:t>
            </a:r>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Sanchez</a:t>
            </a:r>
            <a:r>
              <a:rPr lang="es-ES_tradnl" sz="1200" b="0" i="0" u="none" strike="noStrike" kern="1200" baseline="0" dirty="0" smtClean="0">
                <a:solidFill>
                  <a:schemeClr val="tx1"/>
                </a:solidFill>
                <a:latin typeface="+mn-lt"/>
                <a:ea typeface="+mn-ea"/>
                <a:cs typeface="+mn-cs"/>
              </a:rPr>
              <a:t> del </a:t>
            </a:r>
            <a:r>
              <a:rPr lang="es-ES_tradnl" sz="1200" b="0" i="0" u="none" strike="noStrike" kern="1200" baseline="0" dirty="0" err="1" smtClean="0">
                <a:solidFill>
                  <a:schemeClr val="tx1"/>
                </a:solidFill>
                <a:latin typeface="+mn-lt"/>
                <a:ea typeface="+mn-ea"/>
                <a:cs typeface="+mn-cs"/>
              </a:rPr>
              <a:t>Aguila</a:t>
            </a:r>
            <a:r>
              <a:rPr lang="es-ES_tradnl" sz="1200" b="0" i="0" u="none" strike="noStrike" kern="1200" baseline="0" dirty="0" smtClean="0">
                <a:solidFill>
                  <a:schemeClr val="tx1"/>
                </a:solidFill>
                <a:latin typeface="+mn-lt"/>
                <a:ea typeface="+mn-ea"/>
                <a:cs typeface="+mn-cs"/>
              </a:rPr>
              <a:t> MJ, iglesias Rozas PI. Dolor y comorbilidad: insuficiencia hepática, renal y respiratoria. </a:t>
            </a:r>
            <a:r>
              <a:rPr lang="es-ES_tradnl" sz="1200" b="0" i="0" u="none" strike="noStrike" kern="1200" baseline="0" dirty="0" err="1" smtClean="0">
                <a:solidFill>
                  <a:schemeClr val="tx1"/>
                </a:solidFill>
                <a:latin typeface="+mn-lt"/>
                <a:ea typeface="+mn-ea"/>
                <a:cs typeface="+mn-cs"/>
              </a:rPr>
              <a:t>Cap</a:t>
            </a:r>
            <a:r>
              <a:rPr lang="es-ES_tradnl" sz="1200" b="0" i="0" u="none" strike="noStrike" kern="1200" baseline="0" dirty="0" smtClean="0">
                <a:solidFill>
                  <a:schemeClr val="tx1"/>
                </a:solidFill>
                <a:latin typeface="+mn-lt"/>
                <a:ea typeface="+mn-ea"/>
                <a:cs typeface="+mn-cs"/>
              </a:rPr>
              <a:t> 45. En: Vidal J., Goicoechea C, Pérez C, Gálvez R, </a:t>
            </a:r>
            <a:r>
              <a:rPr lang="es-ES_tradnl" sz="1200" b="0" i="0" u="none" strike="noStrike" kern="1200" baseline="0" dirty="0" err="1" smtClean="0">
                <a:solidFill>
                  <a:schemeClr val="tx1"/>
                </a:solidFill>
                <a:latin typeface="+mn-lt"/>
                <a:ea typeface="+mn-ea"/>
                <a:cs typeface="+mn-cs"/>
              </a:rPr>
              <a:t>Margarit</a:t>
            </a:r>
            <a:r>
              <a:rPr lang="es-ES_tradnl" sz="1200" b="0" i="0" u="none" strike="noStrike" kern="1200" baseline="0" dirty="0" smtClean="0">
                <a:solidFill>
                  <a:schemeClr val="tx1"/>
                </a:solidFill>
                <a:latin typeface="+mn-lt"/>
                <a:ea typeface="+mn-ea"/>
                <a:cs typeface="+mn-cs"/>
              </a:rPr>
              <a:t> C, de Andrés J, Moreno A. Manual de Medicina del Dolor. Ed Panamericana. Madrid 2016; </a:t>
            </a:r>
            <a:r>
              <a:rPr lang="es-ES_tradnl" sz="1200" b="0" i="0" u="none" strike="noStrike" kern="1200" baseline="0" dirty="0" err="1" smtClean="0">
                <a:solidFill>
                  <a:schemeClr val="tx1"/>
                </a:solidFill>
                <a:latin typeface="+mn-lt"/>
                <a:ea typeface="+mn-ea"/>
                <a:cs typeface="+mn-cs"/>
              </a:rPr>
              <a:t>Pg</a:t>
            </a:r>
            <a:r>
              <a:rPr lang="es-ES_tradnl" sz="1200" b="0" i="0" u="none" strike="noStrike" kern="1200" baseline="0" dirty="0" smtClean="0">
                <a:solidFill>
                  <a:schemeClr val="tx1"/>
                </a:solidFill>
                <a:latin typeface="+mn-lt"/>
                <a:ea typeface="+mn-ea"/>
                <a:cs typeface="+mn-cs"/>
              </a:rPr>
              <a:t>: 451-460. </a:t>
            </a:r>
          </a:p>
          <a:p>
            <a:r>
              <a:rPr lang="es-ES_tradnl" sz="1200" b="0" i="0" u="none" strike="noStrike" kern="1200" baseline="0" dirty="0" smtClean="0">
                <a:solidFill>
                  <a:schemeClr val="tx1"/>
                </a:solidFill>
                <a:latin typeface="+mn-lt"/>
                <a:ea typeface="+mn-ea"/>
                <a:cs typeface="+mn-cs"/>
              </a:rPr>
              <a:t>• King S, Forbes K, </a:t>
            </a:r>
            <a:r>
              <a:rPr lang="es-ES_tradnl" sz="1200" b="0" i="0" u="none" strike="noStrike" kern="1200" baseline="0" dirty="0" err="1" smtClean="0">
                <a:solidFill>
                  <a:schemeClr val="tx1"/>
                </a:solidFill>
                <a:latin typeface="+mn-lt"/>
                <a:ea typeface="+mn-ea"/>
                <a:cs typeface="+mn-cs"/>
              </a:rPr>
              <a:t>Hanks</a:t>
            </a:r>
            <a:r>
              <a:rPr lang="es-ES_tradnl" sz="1200" b="0" i="0" u="none" strike="noStrike" kern="1200" baseline="0" dirty="0" smtClean="0">
                <a:solidFill>
                  <a:schemeClr val="tx1"/>
                </a:solidFill>
                <a:latin typeface="+mn-lt"/>
                <a:ea typeface="+mn-ea"/>
                <a:cs typeface="+mn-cs"/>
              </a:rPr>
              <a:t> GW, Ferro CJ, </a:t>
            </a:r>
            <a:r>
              <a:rPr lang="es-ES_tradnl" sz="1200" b="0" i="0" u="none" strike="noStrike" kern="1200" baseline="0" dirty="0" err="1" smtClean="0">
                <a:solidFill>
                  <a:schemeClr val="tx1"/>
                </a:solidFill>
                <a:latin typeface="+mn-lt"/>
                <a:ea typeface="+mn-ea"/>
                <a:cs typeface="+mn-cs"/>
              </a:rPr>
              <a:t>Chambers</a:t>
            </a:r>
            <a:r>
              <a:rPr lang="es-ES_tradnl" sz="1200" b="0" i="0" u="none" strike="noStrike" kern="1200" baseline="0" dirty="0" smtClean="0">
                <a:solidFill>
                  <a:schemeClr val="tx1"/>
                </a:solidFill>
                <a:latin typeface="+mn-lt"/>
                <a:ea typeface="+mn-ea"/>
                <a:cs typeface="+mn-cs"/>
              </a:rPr>
              <a:t> EJ.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medication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those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moderate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severe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and renal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European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Research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Collaborative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project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2011;25:525-52.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Aapro</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Launay-Vacher</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Importance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monitoring</a:t>
            </a:r>
            <a:r>
              <a:rPr lang="es-ES_tradnl" sz="1200" b="0" i="0" u="none" strike="noStrike" kern="1200" baseline="0" dirty="0" smtClean="0">
                <a:solidFill>
                  <a:schemeClr val="tx1"/>
                </a:solidFill>
                <a:latin typeface="+mn-lt"/>
                <a:ea typeface="+mn-ea"/>
                <a:cs typeface="+mn-cs"/>
              </a:rPr>
              <a:t> renal </a:t>
            </a:r>
            <a:r>
              <a:rPr lang="es-ES_tradnl" sz="1200" b="0" i="0" u="none" strike="noStrike" kern="1200" baseline="0" dirty="0" err="1" smtClean="0">
                <a:solidFill>
                  <a:schemeClr val="tx1"/>
                </a:solidFill>
                <a:latin typeface="+mn-lt"/>
                <a:ea typeface="+mn-ea"/>
                <a:cs typeface="+mn-cs"/>
              </a:rPr>
              <a:t>function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2012;38:235-40. </a:t>
            </a:r>
            <a:endParaRPr lang="es-ES_tradnl"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14</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Goodlin</a:t>
            </a:r>
            <a:r>
              <a:rPr lang="es-ES_tradnl" sz="1200" b="0" i="0" u="none" strike="noStrike" kern="1200" baseline="0" dirty="0" smtClean="0">
                <a:solidFill>
                  <a:schemeClr val="tx1"/>
                </a:solidFill>
                <a:latin typeface="+mn-lt"/>
                <a:ea typeface="+mn-ea"/>
                <a:cs typeface="+mn-cs"/>
              </a:rPr>
              <a:t> SJ, </a:t>
            </a:r>
            <a:r>
              <a:rPr lang="es-ES_tradnl" sz="1200" b="0" i="0" u="none" strike="noStrike" kern="1200" baseline="0" dirty="0" err="1" smtClean="0">
                <a:solidFill>
                  <a:schemeClr val="tx1"/>
                </a:solidFill>
                <a:latin typeface="+mn-lt"/>
                <a:ea typeface="+mn-ea"/>
                <a:cs typeface="+mn-cs"/>
              </a:rPr>
              <a:t>Wingate</a:t>
            </a:r>
            <a:r>
              <a:rPr lang="es-ES_tradnl" sz="1200" b="0" i="0" u="none" strike="noStrike" kern="1200" baseline="0" dirty="0" smtClean="0">
                <a:solidFill>
                  <a:schemeClr val="tx1"/>
                </a:solidFill>
                <a:latin typeface="+mn-lt"/>
                <a:ea typeface="+mn-ea"/>
                <a:cs typeface="+mn-cs"/>
              </a:rPr>
              <a:t> S, Albert NM, </a:t>
            </a:r>
            <a:r>
              <a:rPr lang="es-ES_tradnl" sz="1200" b="0" i="0" u="none" strike="noStrike" kern="1200" baseline="0" dirty="0" err="1" smtClean="0">
                <a:solidFill>
                  <a:schemeClr val="tx1"/>
                </a:solidFill>
                <a:latin typeface="+mn-lt"/>
                <a:ea typeface="+mn-ea"/>
                <a:cs typeface="+mn-cs"/>
              </a:rPr>
              <a:t>Pressler</a:t>
            </a:r>
            <a:r>
              <a:rPr lang="es-ES_tradnl" sz="1200" b="0" i="0" u="none" strike="noStrike" kern="1200" baseline="0" dirty="0" smtClean="0">
                <a:solidFill>
                  <a:schemeClr val="tx1"/>
                </a:solidFill>
                <a:latin typeface="+mn-lt"/>
                <a:ea typeface="+mn-ea"/>
                <a:cs typeface="+mn-cs"/>
              </a:rPr>
              <a:t> SJ, </a:t>
            </a:r>
            <a:r>
              <a:rPr lang="es-ES_tradnl" sz="1200" b="0" i="0" u="none" strike="noStrike" kern="1200" baseline="0" dirty="0" err="1" smtClean="0">
                <a:solidFill>
                  <a:schemeClr val="tx1"/>
                </a:solidFill>
                <a:latin typeface="+mn-lt"/>
                <a:ea typeface="+mn-ea"/>
                <a:cs typeface="+mn-cs"/>
              </a:rPr>
              <a:t>Houser</a:t>
            </a:r>
            <a:r>
              <a:rPr lang="es-ES_tradnl" sz="1200" b="0" i="0" u="none" strike="noStrike" kern="1200" baseline="0" dirty="0" smtClean="0">
                <a:solidFill>
                  <a:schemeClr val="tx1"/>
                </a:solidFill>
                <a:latin typeface="+mn-lt"/>
                <a:ea typeface="+mn-ea"/>
                <a:cs typeface="+mn-cs"/>
              </a:rPr>
              <a:t> J, Kwon J, </a:t>
            </a:r>
            <a:r>
              <a:rPr lang="es-ES_tradnl" sz="1200" b="0" i="0" u="none" strike="noStrike" kern="1200" baseline="0" dirty="0" err="1" smtClean="0">
                <a:solidFill>
                  <a:schemeClr val="tx1"/>
                </a:solidFill>
                <a:latin typeface="+mn-lt"/>
                <a:ea typeface="+mn-ea"/>
                <a:cs typeface="+mn-cs"/>
              </a:rPr>
              <a:t>Chiong</a:t>
            </a:r>
            <a:r>
              <a:rPr lang="es-ES_tradnl" sz="1200" b="0" i="0" u="none" strike="noStrike" kern="1200" baseline="0" dirty="0" smtClean="0">
                <a:solidFill>
                  <a:schemeClr val="tx1"/>
                </a:solidFill>
                <a:latin typeface="+mn-lt"/>
                <a:ea typeface="+mn-ea"/>
                <a:cs typeface="+mn-cs"/>
              </a:rPr>
              <a:t> J, Storey CP, </a:t>
            </a:r>
            <a:r>
              <a:rPr lang="es-ES_tradnl" sz="1200" b="0" i="0" u="none" strike="noStrike" kern="1200" baseline="0" dirty="0" err="1" smtClean="0">
                <a:solidFill>
                  <a:schemeClr val="tx1"/>
                </a:solidFill>
                <a:latin typeface="+mn-lt"/>
                <a:ea typeface="+mn-ea"/>
                <a:cs typeface="+mn-cs"/>
              </a:rPr>
              <a:t>Quill</a:t>
            </a:r>
            <a:r>
              <a:rPr lang="es-ES_tradnl" sz="1200" b="0" i="0" u="none" strike="noStrike" kern="1200" baseline="0" dirty="0" smtClean="0">
                <a:solidFill>
                  <a:schemeClr val="tx1"/>
                </a:solidFill>
                <a:latin typeface="+mn-lt"/>
                <a:ea typeface="+mn-ea"/>
                <a:cs typeface="+mn-cs"/>
              </a:rPr>
              <a:t> T, </a:t>
            </a:r>
            <a:r>
              <a:rPr lang="es-ES_tradnl" sz="1200" b="0" i="0" u="none" strike="noStrike" kern="1200" baseline="0" dirty="0" err="1" smtClean="0">
                <a:solidFill>
                  <a:schemeClr val="tx1"/>
                </a:solidFill>
                <a:latin typeface="+mn-lt"/>
                <a:ea typeface="+mn-ea"/>
                <a:cs typeface="+mn-cs"/>
              </a:rPr>
              <a:t>Teerlink</a:t>
            </a:r>
            <a:r>
              <a:rPr lang="es-ES_tradnl" sz="1200" b="0" i="0" u="none" strike="noStrike" kern="1200" baseline="0" dirty="0" smtClean="0">
                <a:solidFill>
                  <a:schemeClr val="tx1"/>
                </a:solidFill>
                <a:latin typeface="+mn-lt"/>
                <a:ea typeface="+mn-ea"/>
                <a:cs typeface="+mn-cs"/>
              </a:rPr>
              <a:t> JR; PAIN-HF </a:t>
            </a:r>
            <a:r>
              <a:rPr lang="es-ES_tradnl" sz="1200" b="0" i="0" u="none" strike="noStrike" kern="1200" baseline="0" dirty="0" err="1" smtClean="0">
                <a:solidFill>
                  <a:schemeClr val="tx1"/>
                </a:solidFill>
                <a:latin typeface="+mn-lt"/>
                <a:ea typeface="+mn-ea"/>
                <a:cs typeface="+mn-cs"/>
              </a:rPr>
              <a:t>Investigators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Investigating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a:t>
            </a:r>
          </a:p>
          <a:p>
            <a:r>
              <a:rPr lang="es-ES_tradnl" sz="1200" b="0" i="0" u="none" strike="noStrike" kern="1200" baseline="0" dirty="0" err="1" smtClean="0">
                <a:solidFill>
                  <a:schemeClr val="tx1"/>
                </a:solidFill>
                <a:latin typeface="+mn-lt"/>
                <a:ea typeface="+mn-ea"/>
                <a:cs typeface="+mn-cs"/>
              </a:rPr>
              <a:t>heart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failure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assessment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incidence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nature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heart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failure</a:t>
            </a:r>
            <a:r>
              <a:rPr lang="es-ES_tradnl" sz="1200" b="0" i="0" u="none" strike="noStrike" kern="1200" baseline="0" dirty="0" smtClean="0">
                <a:solidFill>
                  <a:schemeClr val="tx1"/>
                </a:solidFill>
                <a:latin typeface="+mn-lt"/>
                <a:ea typeface="+mn-ea"/>
                <a:cs typeface="+mn-cs"/>
              </a:rPr>
              <a:t> (PAIN-HF)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Card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Fail</a:t>
            </a:r>
            <a:r>
              <a:rPr lang="es-ES_tradnl" sz="1200" b="0" i="0" u="none" strike="noStrike" kern="1200" baseline="0" dirty="0" smtClean="0">
                <a:solidFill>
                  <a:schemeClr val="tx1"/>
                </a:solidFill>
                <a:latin typeface="+mn-lt"/>
                <a:ea typeface="+mn-ea"/>
                <a:cs typeface="+mn-cs"/>
              </a:rPr>
              <a:t> 2012;18:776-83.</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Tracy B, Sean </a:t>
            </a:r>
            <a:r>
              <a:rPr lang="es-ES_tradnl" sz="1200" b="0" i="0" u="none" strike="noStrike" kern="1200" baseline="0" dirty="0" err="1" smtClean="0">
                <a:solidFill>
                  <a:schemeClr val="tx1"/>
                </a:solidFill>
                <a:latin typeface="+mn-lt"/>
                <a:ea typeface="+mn-ea"/>
                <a:cs typeface="+mn-cs"/>
              </a:rPr>
              <a:t>Morrison</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older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adults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t>
            </a:r>
            <a:r>
              <a:rPr lang="es-ES_tradnl" sz="1200" b="0" i="0" u="none" strike="noStrike" kern="1200" baseline="0" dirty="0" smtClean="0">
                <a:solidFill>
                  <a:schemeClr val="tx1"/>
                </a:solidFill>
                <a:latin typeface="+mn-lt"/>
                <a:ea typeface="+mn-ea"/>
                <a:cs typeface="+mn-cs"/>
              </a:rPr>
              <a:t> 2013;35:1659-68.</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15</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Soleimanpour</a:t>
            </a:r>
            <a:r>
              <a:rPr lang="es-ES_tradnl" sz="1200" b="0" i="0" u="none" strike="noStrike" kern="1200" baseline="0" dirty="0" smtClean="0">
                <a:solidFill>
                  <a:schemeClr val="tx1"/>
                </a:solidFill>
                <a:latin typeface="+mn-lt"/>
                <a:ea typeface="+mn-ea"/>
                <a:cs typeface="+mn-cs"/>
              </a:rPr>
              <a:t> H, Safari S, </a:t>
            </a:r>
            <a:r>
              <a:rPr lang="es-ES_tradnl" sz="1200" b="0" i="0" u="none" strike="noStrike" kern="1200" baseline="0" dirty="0" err="1" smtClean="0">
                <a:solidFill>
                  <a:schemeClr val="tx1"/>
                </a:solidFill>
                <a:latin typeface="+mn-lt"/>
                <a:ea typeface="+mn-ea"/>
                <a:cs typeface="+mn-cs"/>
              </a:rPr>
              <a:t>Nia</a:t>
            </a:r>
            <a:r>
              <a:rPr lang="es-ES_tradnl" sz="1200" b="0" i="0" u="none" strike="noStrike" kern="1200" baseline="0" dirty="0" smtClean="0">
                <a:solidFill>
                  <a:schemeClr val="tx1"/>
                </a:solidFill>
                <a:latin typeface="+mn-lt"/>
                <a:ea typeface="+mn-ea"/>
                <a:cs typeface="+mn-cs"/>
              </a:rPr>
              <a:t> KS, </a:t>
            </a:r>
            <a:r>
              <a:rPr lang="es-ES_tradnl" sz="1200" b="0" i="0" u="none" strike="noStrike" kern="1200" baseline="0" dirty="0" err="1" smtClean="0">
                <a:solidFill>
                  <a:schemeClr val="tx1"/>
                </a:solidFill>
                <a:latin typeface="+mn-lt"/>
                <a:ea typeface="+mn-ea"/>
                <a:cs typeface="+mn-cs"/>
              </a:rPr>
              <a:t>Sanaie</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Alavian</a:t>
            </a:r>
            <a:r>
              <a:rPr lang="es-ES_tradnl" sz="1200" b="0" i="0" u="none" strike="noStrike" kern="1200" baseline="0" dirty="0" smtClean="0">
                <a:solidFill>
                  <a:schemeClr val="tx1"/>
                </a:solidFill>
                <a:latin typeface="+mn-lt"/>
                <a:ea typeface="+mn-ea"/>
                <a:cs typeface="+mn-cs"/>
              </a:rPr>
              <a:t> SM.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Liver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Hepat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Mon</a:t>
            </a:r>
            <a:r>
              <a:rPr lang="es-ES_tradnl" sz="1200" b="0" i="0" u="none" strike="noStrike" kern="1200" baseline="0" dirty="0" smtClean="0">
                <a:solidFill>
                  <a:schemeClr val="tx1"/>
                </a:solidFill>
                <a:latin typeface="+mn-lt"/>
                <a:ea typeface="+mn-ea"/>
                <a:cs typeface="+mn-cs"/>
              </a:rPr>
              <a:t> 2016; 16:e32636.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Bosilkovska</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Walder</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Besson</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Daali</a:t>
            </a:r>
            <a:r>
              <a:rPr lang="es-ES_tradnl" sz="1200" b="0" i="0" u="none" strike="noStrike" kern="1200" baseline="0" dirty="0" smtClean="0">
                <a:solidFill>
                  <a:schemeClr val="tx1"/>
                </a:solidFill>
                <a:latin typeface="+mn-lt"/>
                <a:ea typeface="+mn-ea"/>
                <a:cs typeface="+mn-cs"/>
              </a:rPr>
              <a:t> Y.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hepatic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Drugs</a:t>
            </a:r>
            <a:r>
              <a:rPr lang="es-ES_tradnl" sz="1200" b="0" i="0" u="none" strike="noStrike" kern="1200" baseline="0" dirty="0" smtClean="0">
                <a:solidFill>
                  <a:schemeClr val="tx1"/>
                </a:solidFill>
                <a:latin typeface="+mn-lt"/>
                <a:ea typeface="+mn-ea"/>
                <a:cs typeface="+mn-cs"/>
              </a:rPr>
              <a:t> 2012;72:645-1669.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16</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Goodlin</a:t>
            </a:r>
            <a:r>
              <a:rPr lang="es-ES_tradnl" sz="1200" b="0" i="0" u="none" strike="noStrike" kern="1200" baseline="0" dirty="0" smtClean="0">
                <a:solidFill>
                  <a:schemeClr val="tx1"/>
                </a:solidFill>
                <a:latin typeface="+mn-lt"/>
                <a:ea typeface="+mn-ea"/>
                <a:cs typeface="+mn-cs"/>
              </a:rPr>
              <a:t> SJ, </a:t>
            </a:r>
            <a:r>
              <a:rPr lang="es-ES_tradnl" sz="1200" b="0" i="0" u="none" strike="noStrike" kern="1200" baseline="0" dirty="0" err="1" smtClean="0">
                <a:solidFill>
                  <a:schemeClr val="tx1"/>
                </a:solidFill>
                <a:latin typeface="+mn-lt"/>
                <a:ea typeface="+mn-ea"/>
                <a:cs typeface="+mn-cs"/>
              </a:rPr>
              <a:t>Wingate</a:t>
            </a:r>
            <a:r>
              <a:rPr lang="es-ES_tradnl" sz="1200" b="0" i="0" u="none" strike="noStrike" kern="1200" baseline="0" dirty="0" smtClean="0">
                <a:solidFill>
                  <a:schemeClr val="tx1"/>
                </a:solidFill>
                <a:latin typeface="+mn-lt"/>
                <a:ea typeface="+mn-ea"/>
                <a:cs typeface="+mn-cs"/>
              </a:rPr>
              <a:t> S, Albert NM, </a:t>
            </a:r>
            <a:r>
              <a:rPr lang="es-ES_tradnl" sz="1200" b="0" i="0" u="none" strike="noStrike" kern="1200" baseline="0" dirty="0" err="1" smtClean="0">
                <a:solidFill>
                  <a:schemeClr val="tx1"/>
                </a:solidFill>
                <a:latin typeface="+mn-lt"/>
                <a:ea typeface="+mn-ea"/>
                <a:cs typeface="+mn-cs"/>
              </a:rPr>
              <a:t>Pressler</a:t>
            </a:r>
            <a:r>
              <a:rPr lang="es-ES_tradnl" sz="1200" b="0" i="0" u="none" strike="noStrike" kern="1200" baseline="0" dirty="0" smtClean="0">
                <a:solidFill>
                  <a:schemeClr val="tx1"/>
                </a:solidFill>
                <a:latin typeface="+mn-lt"/>
                <a:ea typeface="+mn-ea"/>
                <a:cs typeface="+mn-cs"/>
              </a:rPr>
              <a:t> SJ, </a:t>
            </a:r>
            <a:r>
              <a:rPr lang="es-ES_tradnl" sz="1200" b="0" i="0" u="none" strike="noStrike" kern="1200" baseline="0" dirty="0" err="1" smtClean="0">
                <a:solidFill>
                  <a:schemeClr val="tx1"/>
                </a:solidFill>
                <a:latin typeface="+mn-lt"/>
                <a:ea typeface="+mn-ea"/>
                <a:cs typeface="+mn-cs"/>
              </a:rPr>
              <a:t>Houser</a:t>
            </a:r>
            <a:r>
              <a:rPr lang="es-ES_tradnl" sz="1200" b="0" i="0" u="none" strike="noStrike" kern="1200" baseline="0" dirty="0" smtClean="0">
                <a:solidFill>
                  <a:schemeClr val="tx1"/>
                </a:solidFill>
                <a:latin typeface="+mn-lt"/>
                <a:ea typeface="+mn-ea"/>
                <a:cs typeface="+mn-cs"/>
              </a:rPr>
              <a:t> J, Kwon J, </a:t>
            </a:r>
            <a:r>
              <a:rPr lang="es-ES_tradnl" sz="1200" b="0" i="0" u="none" strike="noStrike" kern="1200" baseline="0" dirty="0" err="1" smtClean="0">
                <a:solidFill>
                  <a:schemeClr val="tx1"/>
                </a:solidFill>
                <a:latin typeface="+mn-lt"/>
                <a:ea typeface="+mn-ea"/>
                <a:cs typeface="+mn-cs"/>
              </a:rPr>
              <a:t>Chiong</a:t>
            </a:r>
            <a:r>
              <a:rPr lang="es-ES_tradnl" sz="1200" b="0" i="0" u="none" strike="noStrike" kern="1200" baseline="0" dirty="0" smtClean="0">
                <a:solidFill>
                  <a:schemeClr val="tx1"/>
                </a:solidFill>
                <a:latin typeface="+mn-lt"/>
                <a:ea typeface="+mn-ea"/>
                <a:cs typeface="+mn-cs"/>
              </a:rPr>
              <a:t> J, Storey CP, </a:t>
            </a:r>
            <a:r>
              <a:rPr lang="es-ES_tradnl" sz="1200" b="0" i="0" u="none" strike="noStrike" kern="1200" baseline="0" dirty="0" err="1" smtClean="0">
                <a:solidFill>
                  <a:schemeClr val="tx1"/>
                </a:solidFill>
                <a:latin typeface="+mn-lt"/>
                <a:ea typeface="+mn-ea"/>
                <a:cs typeface="+mn-cs"/>
              </a:rPr>
              <a:t>Quill</a:t>
            </a:r>
            <a:r>
              <a:rPr lang="es-ES_tradnl" sz="1200" b="0" i="0" u="none" strike="noStrike" kern="1200" baseline="0" dirty="0" smtClean="0">
                <a:solidFill>
                  <a:schemeClr val="tx1"/>
                </a:solidFill>
                <a:latin typeface="+mn-lt"/>
                <a:ea typeface="+mn-ea"/>
                <a:cs typeface="+mn-cs"/>
              </a:rPr>
              <a:t> T, </a:t>
            </a:r>
            <a:r>
              <a:rPr lang="es-ES_tradnl" sz="1200" b="0" i="0" u="none" strike="noStrike" kern="1200" baseline="0" dirty="0" err="1" smtClean="0">
                <a:solidFill>
                  <a:schemeClr val="tx1"/>
                </a:solidFill>
                <a:latin typeface="+mn-lt"/>
                <a:ea typeface="+mn-ea"/>
                <a:cs typeface="+mn-cs"/>
              </a:rPr>
              <a:t>Teerlink</a:t>
            </a:r>
            <a:r>
              <a:rPr lang="es-ES_tradnl" sz="1200" b="0" i="0" u="none" strike="noStrike" kern="1200" baseline="0" dirty="0" smtClean="0">
                <a:solidFill>
                  <a:schemeClr val="tx1"/>
                </a:solidFill>
                <a:latin typeface="+mn-lt"/>
                <a:ea typeface="+mn-ea"/>
                <a:cs typeface="+mn-cs"/>
              </a:rPr>
              <a:t> JR; PAIN-HF </a:t>
            </a:r>
            <a:r>
              <a:rPr lang="es-ES_tradnl" sz="1200" b="0" i="0" u="none" strike="noStrike" kern="1200" baseline="0" dirty="0" err="1" smtClean="0">
                <a:solidFill>
                  <a:schemeClr val="tx1"/>
                </a:solidFill>
                <a:latin typeface="+mn-lt"/>
                <a:ea typeface="+mn-ea"/>
                <a:cs typeface="+mn-cs"/>
              </a:rPr>
              <a:t>Investigators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Investigating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a:t>
            </a:r>
          </a:p>
          <a:p>
            <a:r>
              <a:rPr lang="es-ES_tradnl" sz="1200" b="0" i="0" u="none" strike="noStrike" kern="1200" baseline="0" dirty="0" err="1" smtClean="0">
                <a:solidFill>
                  <a:schemeClr val="tx1"/>
                </a:solidFill>
                <a:latin typeface="+mn-lt"/>
                <a:ea typeface="+mn-ea"/>
                <a:cs typeface="+mn-cs"/>
              </a:rPr>
              <a:t>heart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failure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assessment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incidence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nature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heart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failure</a:t>
            </a:r>
            <a:r>
              <a:rPr lang="es-ES_tradnl" sz="1200" b="0" i="0" u="none" strike="noStrike" kern="1200" baseline="0" dirty="0" smtClean="0">
                <a:solidFill>
                  <a:schemeClr val="tx1"/>
                </a:solidFill>
                <a:latin typeface="+mn-lt"/>
                <a:ea typeface="+mn-ea"/>
                <a:cs typeface="+mn-cs"/>
              </a:rPr>
              <a:t> (PAIN-HF)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Card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Fail</a:t>
            </a:r>
            <a:r>
              <a:rPr lang="es-ES_tradnl" sz="1200" b="0" i="0" u="none" strike="noStrike" kern="1200" baseline="0" dirty="0" smtClean="0">
                <a:solidFill>
                  <a:schemeClr val="tx1"/>
                </a:solidFill>
                <a:latin typeface="+mn-lt"/>
                <a:ea typeface="+mn-ea"/>
                <a:cs typeface="+mn-cs"/>
              </a:rPr>
              <a:t> 2012;18:776-83.</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Tracy B, Sean </a:t>
            </a:r>
            <a:r>
              <a:rPr lang="es-ES_tradnl" sz="1200" b="0" i="0" u="none" strike="noStrike" kern="1200" baseline="0" dirty="0" err="1" smtClean="0">
                <a:solidFill>
                  <a:schemeClr val="tx1"/>
                </a:solidFill>
                <a:latin typeface="+mn-lt"/>
                <a:ea typeface="+mn-ea"/>
                <a:cs typeface="+mn-cs"/>
              </a:rPr>
              <a:t>Morrison</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older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adults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t>
            </a:r>
            <a:r>
              <a:rPr lang="es-ES_tradnl" sz="1200" b="0" i="0" u="none" strike="noStrike" kern="1200" baseline="0" dirty="0" smtClean="0">
                <a:solidFill>
                  <a:schemeClr val="tx1"/>
                </a:solidFill>
                <a:latin typeface="+mn-lt"/>
                <a:ea typeface="+mn-ea"/>
                <a:cs typeface="+mn-cs"/>
              </a:rPr>
              <a:t> 2013;35:1659-68.</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Balcells</a:t>
            </a:r>
            <a:r>
              <a:rPr lang="es-ES_tradnl" sz="1200" b="0" i="0" u="none" strike="noStrike" kern="1200" baseline="0" dirty="0" smtClean="0">
                <a:solidFill>
                  <a:schemeClr val="tx1"/>
                </a:solidFill>
                <a:latin typeface="+mn-lt"/>
                <a:ea typeface="+mn-ea"/>
                <a:cs typeface="+mn-cs"/>
              </a:rPr>
              <a:t>, A. La Clínica y el Laboratorio. </a:t>
            </a:r>
            <a:r>
              <a:rPr lang="es-ES_tradnl" sz="1200" b="0" i="0" u="none" strike="noStrike" kern="1200" baseline="0" dirty="0" err="1" smtClean="0">
                <a:solidFill>
                  <a:schemeClr val="tx1"/>
                </a:solidFill>
                <a:latin typeface="+mn-lt"/>
                <a:ea typeface="+mn-ea"/>
                <a:cs typeface="+mn-cs"/>
              </a:rPr>
              <a:t>Masson</a:t>
            </a:r>
            <a:r>
              <a:rPr lang="es-ES_tradnl" sz="1200" b="0" i="0" u="none" strike="noStrike" kern="1200" baseline="0" dirty="0" smtClean="0">
                <a:solidFill>
                  <a:schemeClr val="tx1"/>
                </a:solidFill>
                <a:latin typeface="+mn-lt"/>
                <a:ea typeface="+mn-ea"/>
                <a:cs typeface="+mn-cs"/>
              </a:rPr>
              <a:t>–Salvat, 1989;295-308.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17</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Ladero JM, Vargas E, Utilización de medicamentos en las enfermedades hepáticas. Manual de Medicina. </a:t>
            </a:r>
            <a:r>
              <a:rPr lang="es-ES_tradnl" sz="1200" b="0" i="0" u="none" strike="noStrike" kern="1200" baseline="0" dirty="0" err="1" smtClean="0">
                <a:solidFill>
                  <a:schemeClr val="tx1"/>
                </a:solidFill>
                <a:latin typeface="+mn-lt"/>
                <a:ea typeface="+mn-ea"/>
                <a:cs typeface="+mn-cs"/>
              </a:rPr>
              <a:t>Masson</a:t>
            </a:r>
            <a:r>
              <a:rPr lang="es-ES_tradnl" sz="1200" b="0" i="0" u="none" strike="noStrike" kern="1200" baseline="0" dirty="0" smtClean="0">
                <a:solidFill>
                  <a:schemeClr val="tx1"/>
                </a:solidFill>
                <a:latin typeface="+mn-lt"/>
                <a:ea typeface="+mn-ea"/>
                <a:cs typeface="+mn-cs"/>
              </a:rPr>
              <a:t>- Salvat, 1993:1956-1962.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18</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El efecto primario de los AINE es inhibir la enzima </a:t>
            </a:r>
            <a:r>
              <a:rPr lang="es-ES_tradnl" sz="1200" b="0" i="0" u="none" strike="noStrike" kern="1200" baseline="0" dirty="0" err="1" smtClean="0">
                <a:solidFill>
                  <a:schemeClr val="tx1"/>
                </a:solidFill>
                <a:latin typeface="+mn-lt"/>
                <a:ea typeface="+mn-ea"/>
                <a:cs typeface="+mn-cs"/>
              </a:rPr>
              <a:t>ciclooxigenasa</a:t>
            </a:r>
            <a:r>
              <a:rPr lang="es-ES_tradnl" sz="1200" b="0" i="0" u="none" strike="noStrike" kern="1200" baseline="0" dirty="0" smtClean="0">
                <a:solidFill>
                  <a:schemeClr val="tx1"/>
                </a:solidFill>
                <a:latin typeface="+mn-lt"/>
                <a:ea typeface="+mn-ea"/>
                <a:cs typeface="+mn-cs"/>
              </a:rPr>
              <a:t>, lo que impide la transformación final del ácido araquidónico en prostaglandinas, </a:t>
            </a:r>
            <a:r>
              <a:rPr lang="es-ES_tradnl" sz="1200" b="0" i="0" u="none" strike="noStrike" kern="1200" baseline="0" dirty="0" err="1" smtClean="0">
                <a:solidFill>
                  <a:schemeClr val="tx1"/>
                </a:solidFill>
                <a:latin typeface="+mn-lt"/>
                <a:ea typeface="+mn-ea"/>
                <a:cs typeface="+mn-cs"/>
              </a:rPr>
              <a:t>prostaciclina</a:t>
            </a:r>
            <a:r>
              <a:rPr lang="es-ES_tradnl" sz="1200" b="0" i="0" u="none" strike="noStrike" kern="1200" baseline="0" dirty="0" smtClean="0">
                <a:solidFill>
                  <a:schemeClr val="tx1"/>
                </a:solidFill>
                <a:latin typeface="+mn-lt"/>
                <a:ea typeface="+mn-ea"/>
                <a:cs typeface="+mn-cs"/>
              </a:rPr>
              <a:t> y</a:t>
            </a:r>
          </a:p>
          <a:p>
            <a:r>
              <a:rPr lang="es-ES_tradnl" sz="1200" b="0" i="0" u="none" strike="noStrike" kern="1200" baseline="0" dirty="0" err="1" smtClean="0">
                <a:solidFill>
                  <a:schemeClr val="tx1"/>
                </a:solidFill>
                <a:latin typeface="+mn-lt"/>
                <a:ea typeface="+mn-ea"/>
                <a:cs typeface="+mn-cs"/>
              </a:rPr>
              <a:t>tromboxanos</a:t>
            </a:r>
            <a:r>
              <a:rPr lang="es-ES_tradnl" sz="1200" b="0" i="0" u="none" strike="noStrike" kern="1200" baseline="0" dirty="0" smtClean="0">
                <a:solidFill>
                  <a:schemeClr val="tx1"/>
                </a:solidFill>
                <a:latin typeface="+mn-lt"/>
                <a:ea typeface="+mn-ea"/>
                <a:cs typeface="+mn-cs"/>
              </a:rPr>
              <a:t>. Se han descrito dos </a:t>
            </a:r>
            <a:r>
              <a:rPr lang="es-ES_tradnl" sz="1200" b="0" i="0" u="none" strike="noStrike" kern="1200" baseline="0" dirty="0" err="1" smtClean="0">
                <a:solidFill>
                  <a:schemeClr val="tx1"/>
                </a:solidFill>
                <a:latin typeface="+mn-lt"/>
                <a:ea typeface="+mn-ea"/>
                <a:cs typeface="+mn-cs"/>
              </a:rPr>
              <a:t>isoformas</a:t>
            </a:r>
            <a:r>
              <a:rPr lang="es-ES_tradnl" sz="1200" b="0" i="0" u="none" strike="noStrike" kern="1200" baseline="0" dirty="0" smtClean="0">
                <a:solidFill>
                  <a:schemeClr val="tx1"/>
                </a:solidFill>
                <a:latin typeface="+mn-lt"/>
                <a:ea typeface="+mn-ea"/>
                <a:cs typeface="+mn-cs"/>
              </a:rPr>
              <a:t> relacionadas de la enzima </a:t>
            </a:r>
            <a:r>
              <a:rPr lang="es-ES_tradnl" sz="1200" b="0" i="0" u="none" strike="noStrike" kern="1200" baseline="0" dirty="0" err="1" smtClean="0">
                <a:solidFill>
                  <a:schemeClr val="tx1"/>
                </a:solidFill>
                <a:latin typeface="+mn-lt"/>
                <a:ea typeface="+mn-ea"/>
                <a:cs typeface="+mn-cs"/>
              </a:rPr>
              <a:t>ciclooxigenasa</a:t>
            </a:r>
            <a:r>
              <a:rPr lang="es-ES_tradnl" sz="1200" b="0" i="0" u="none" strike="noStrike" kern="1200" baseline="0" dirty="0" smtClean="0">
                <a:solidFill>
                  <a:schemeClr val="tx1"/>
                </a:solidFill>
                <a:latin typeface="+mn-lt"/>
                <a:ea typeface="+mn-ea"/>
                <a:cs typeface="+mn-cs"/>
              </a:rPr>
              <a:t> (COX): COX-1 y COX-2. Su uso se asocia con un mayor riesgo de hemorragia por varices, deterioro de la función renal y desarrollo de ascitis resistente a diuréticos.</a:t>
            </a:r>
          </a:p>
          <a:p>
            <a:r>
              <a:rPr lang="es-ES_tradnl" sz="1200" b="0" i="0" u="none" strike="noStrike" kern="1200" baseline="0" dirty="0" smtClean="0">
                <a:solidFill>
                  <a:schemeClr val="tx1"/>
                </a:solidFill>
                <a:latin typeface="+mn-lt"/>
                <a:ea typeface="+mn-ea"/>
                <a:cs typeface="+mn-cs"/>
              </a:rPr>
              <a:t>También pueden producir toxicidad gastrointestinal, ya que inhiben la producción de prostaglandinas implicadas en la protección de la mucosa gastrointestinal</a:t>
            </a:r>
          </a:p>
          <a:p>
            <a:r>
              <a:rPr lang="es-ES_tradnl" sz="1200" b="0" i="0" u="none" strike="noStrike" kern="1200" baseline="0" dirty="0" smtClean="0">
                <a:solidFill>
                  <a:schemeClr val="tx1"/>
                </a:solidFill>
                <a:latin typeface="+mn-lt"/>
                <a:ea typeface="+mn-ea"/>
                <a:cs typeface="+mn-cs"/>
              </a:rPr>
              <a:t>de agentes nocivos como el ácido gástrico. También inhiben la producción de </a:t>
            </a:r>
            <a:r>
              <a:rPr lang="es-ES_tradnl" sz="1200" b="0" i="0" u="none" strike="noStrike" kern="1200" baseline="0" dirty="0" err="1" smtClean="0">
                <a:solidFill>
                  <a:schemeClr val="tx1"/>
                </a:solidFill>
                <a:latin typeface="+mn-lt"/>
                <a:ea typeface="+mn-ea"/>
                <a:cs typeface="+mn-cs"/>
              </a:rPr>
              <a:t>tromboxano</a:t>
            </a:r>
            <a:r>
              <a:rPr lang="es-ES_tradnl" sz="1200" b="0" i="0" u="none" strike="noStrike" kern="1200" baseline="0" dirty="0" smtClean="0">
                <a:solidFill>
                  <a:schemeClr val="tx1"/>
                </a:solidFill>
                <a:latin typeface="+mn-lt"/>
                <a:ea typeface="+mn-ea"/>
                <a:cs typeface="+mn-cs"/>
              </a:rPr>
              <a:t> que conduce a la disminución de la agregación plaquetaria y a la alteración de la hemostasia. </a:t>
            </a:r>
          </a:p>
          <a:p>
            <a:r>
              <a:rPr lang="es-ES_tradnl" sz="1200" b="0" i="0" u="none" strike="noStrike" kern="1200" baseline="0" dirty="0" smtClean="0">
                <a:solidFill>
                  <a:schemeClr val="tx1"/>
                </a:solidFill>
                <a:latin typeface="+mn-lt"/>
                <a:ea typeface="+mn-ea"/>
                <a:cs typeface="+mn-cs"/>
              </a:rPr>
              <a:t>Múltiples estudios han demostrado que los pacientes que toman AAS u otros AINE son, al menos, tres veces más propensos a tener sangrado gastrointestinal severo de úlceras pépticas en comparación con los pacientes que no toman AINE. Este riesgo puede aumentar aún más</a:t>
            </a:r>
          </a:p>
          <a:p>
            <a:r>
              <a:rPr lang="es-ES_tradnl" sz="1200" b="0" i="0" u="none" strike="noStrike" kern="1200" baseline="0" dirty="0" smtClean="0">
                <a:solidFill>
                  <a:schemeClr val="tx1"/>
                </a:solidFill>
                <a:latin typeface="+mn-lt"/>
                <a:ea typeface="+mn-ea"/>
                <a:cs typeface="+mn-cs"/>
              </a:rPr>
              <a:t>en los pacientes que tienen una </a:t>
            </a:r>
            <a:r>
              <a:rPr lang="es-ES_tradnl" sz="1200" b="0" i="0" u="none" strike="noStrike" kern="1200" baseline="0" dirty="0" err="1" smtClean="0">
                <a:solidFill>
                  <a:schemeClr val="tx1"/>
                </a:solidFill>
                <a:latin typeface="+mn-lt"/>
                <a:ea typeface="+mn-ea"/>
                <a:cs typeface="+mn-cs"/>
              </a:rPr>
              <a:t>coagulopatía</a:t>
            </a:r>
            <a:r>
              <a:rPr lang="es-ES_tradnl" sz="1200" b="0" i="0" u="none" strike="noStrike" kern="1200" baseline="0" dirty="0" smtClean="0">
                <a:solidFill>
                  <a:schemeClr val="tx1"/>
                </a:solidFill>
                <a:latin typeface="+mn-lt"/>
                <a:ea typeface="+mn-ea"/>
                <a:cs typeface="+mn-cs"/>
              </a:rPr>
              <a:t> subyacente, como ocurre en los pacientes con cirrosis avanzada.</a:t>
            </a:r>
          </a:p>
          <a:p>
            <a:r>
              <a:rPr lang="es-ES_tradnl" sz="1200" b="0" i="0" u="none" strike="noStrike" kern="1200" baseline="0" dirty="0" smtClean="0">
                <a:solidFill>
                  <a:schemeClr val="tx1"/>
                </a:solidFill>
                <a:latin typeface="+mn-lt"/>
                <a:ea typeface="+mn-ea"/>
                <a:cs typeface="+mn-cs"/>
              </a:rPr>
              <a:t>Otra preocupación, relacionada con el uso de AINE en pacientes con cirrosis, es que disminuyen los efectos </a:t>
            </a:r>
            <a:r>
              <a:rPr lang="es-ES_tradnl" sz="1200" b="0" i="0" u="none" strike="noStrike" kern="1200" baseline="0" dirty="0" err="1" smtClean="0">
                <a:solidFill>
                  <a:schemeClr val="tx1"/>
                </a:solidFill>
                <a:latin typeface="+mn-lt"/>
                <a:ea typeface="+mn-ea"/>
                <a:cs typeface="+mn-cs"/>
              </a:rPr>
              <a:t>natriuréticos</a:t>
            </a:r>
            <a:r>
              <a:rPr lang="es-ES_tradnl" sz="1200" b="0" i="0" u="none" strike="noStrike" kern="1200" baseline="0" dirty="0" smtClean="0">
                <a:solidFill>
                  <a:schemeClr val="tx1"/>
                </a:solidFill>
                <a:latin typeface="+mn-lt"/>
                <a:ea typeface="+mn-ea"/>
                <a:cs typeface="+mn-cs"/>
              </a:rPr>
              <a:t> de los diuréticos en pacientes con ascitis, lo que conduce a deterioro del aclaramiento del agua libre y empeoramiento de la ascitis y edema.</a:t>
            </a:r>
          </a:p>
          <a:p>
            <a:r>
              <a:rPr lang="es-ES_tradnl" sz="1200" b="0" i="0" u="none" strike="noStrike" kern="1200" baseline="0" dirty="0" smtClean="0">
                <a:solidFill>
                  <a:schemeClr val="tx1"/>
                </a:solidFill>
                <a:latin typeface="+mn-lt"/>
                <a:ea typeface="+mn-ea"/>
                <a:cs typeface="+mn-cs"/>
              </a:rPr>
              <a:t>Los inhibidores selectivos de COX-2 están asociados con una incidencia disminuida de toxicidad gastrointestinal y renal. Sin embargo, se han asociado con una mayor incidencia de eventos cardiovasculares adversos.</a:t>
            </a:r>
          </a:p>
          <a:p>
            <a:r>
              <a:rPr lang="es-ES_tradnl" sz="1200" b="0" i="0" u="none" strike="noStrike" kern="1200" baseline="0" dirty="0" smtClean="0">
                <a:solidFill>
                  <a:schemeClr val="tx1"/>
                </a:solidFill>
                <a:latin typeface="+mn-lt"/>
                <a:ea typeface="+mn-ea"/>
                <a:cs typeface="+mn-cs"/>
              </a:rPr>
              <a:t>Opioides, Se metabolizan a través de oxidación/conjugación hepática y </a:t>
            </a:r>
            <a:r>
              <a:rPr lang="es-ES_tradnl" sz="1200" b="0" i="0" u="none" strike="noStrike" kern="1200" baseline="0" dirty="0" err="1" smtClean="0">
                <a:solidFill>
                  <a:schemeClr val="tx1"/>
                </a:solidFill>
                <a:latin typeface="+mn-lt"/>
                <a:ea typeface="+mn-ea"/>
                <a:cs typeface="+mn-cs"/>
              </a:rPr>
              <a:t>glucuronidación</a:t>
            </a:r>
            <a:r>
              <a:rPr lang="es-ES_tradnl" sz="1200" b="0" i="0" u="none" strike="noStrike" kern="1200" baseline="0" dirty="0" smtClean="0">
                <a:solidFill>
                  <a:schemeClr val="tx1"/>
                </a:solidFill>
                <a:latin typeface="+mn-lt"/>
                <a:ea typeface="+mn-ea"/>
                <a:cs typeface="+mn-cs"/>
              </a:rPr>
              <a:t>. La depuración de los opioides depende de la unión a las proteínas plasmáticas, el flujo sanguíneo hepático y la capacidad de la enzima hepática y por tanto, deben usarse con precaución en pacientes con enfermedad hepática avanzada. A pesar de ello, la administración crónica de cualquier opioide puede conducir a la tolerancia que requiere dosis cada vez mayores para</a:t>
            </a:r>
          </a:p>
          <a:p>
            <a:r>
              <a:rPr lang="es-ES_tradnl" sz="1200" b="0" i="0" u="none" strike="noStrike" kern="1200" baseline="0" dirty="0" smtClean="0">
                <a:solidFill>
                  <a:schemeClr val="tx1"/>
                </a:solidFill>
                <a:latin typeface="+mn-lt"/>
                <a:ea typeface="+mn-ea"/>
                <a:cs typeface="+mn-cs"/>
              </a:rPr>
              <a:t>lograr el mismo efecto y por tanto, puede existir un riesgo creciente de encefalopatía hepática.</a:t>
            </a:r>
          </a:p>
          <a:p>
            <a:r>
              <a:rPr lang="es-ES_tradnl" sz="1200" b="0" i="0" u="none" strike="noStrike" kern="1200" baseline="0" dirty="0" smtClean="0">
                <a:solidFill>
                  <a:schemeClr val="tx1"/>
                </a:solidFill>
                <a:latin typeface="+mn-lt"/>
                <a:ea typeface="+mn-ea"/>
                <a:cs typeface="+mn-cs"/>
              </a:rPr>
              <a:t>La codeína se convierte en morfina por las enzimas CYP2D6 del citocromo P450, en el hígado. Dado que la codeína no se metaboliza en pacientes con IH.</a:t>
            </a:r>
          </a:p>
          <a:p>
            <a:endParaRPr lang="es-ES_tradnl" sz="1200" b="0"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Ladero JM, Vargas E, Utilización de medicamentos en las enfermedades hepáticas. Manual de Medicina. </a:t>
            </a:r>
            <a:r>
              <a:rPr lang="es-ES_tradnl" sz="1200" b="0" i="0" u="none" strike="noStrike" kern="1200" baseline="0" dirty="0" err="1" smtClean="0">
                <a:solidFill>
                  <a:schemeClr val="tx1"/>
                </a:solidFill>
                <a:latin typeface="+mn-lt"/>
                <a:ea typeface="+mn-ea"/>
                <a:cs typeface="+mn-cs"/>
              </a:rPr>
              <a:t>Masson</a:t>
            </a:r>
            <a:r>
              <a:rPr lang="es-ES_tradnl" sz="1200" b="0" i="0" u="none" strike="noStrike" kern="1200" baseline="0" dirty="0" smtClean="0">
                <a:solidFill>
                  <a:schemeClr val="tx1"/>
                </a:solidFill>
                <a:latin typeface="+mn-lt"/>
                <a:ea typeface="+mn-ea"/>
                <a:cs typeface="+mn-cs"/>
              </a:rPr>
              <a:t>- Salvat, 1993:1956-1962.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19</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err="1" smtClean="0">
                <a:solidFill>
                  <a:schemeClr val="tx1"/>
                </a:solidFill>
                <a:latin typeface="+mn-lt"/>
                <a:ea typeface="+mn-ea"/>
                <a:cs typeface="+mn-cs"/>
              </a:rPr>
              <a:t>Tramadol</a:t>
            </a:r>
            <a:r>
              <a:rPr lang="es-ES_tradnl" sz="1200" b="0" i="0" u="none" strike="noStrike" kern="1200" baseline="0" dirty="0" smtClean="0">
                <a:solidFill>
                  <a:schemeClr val="tx1"/>
                </a:solidFill>
                <a:latin typeface="+mn-lt"/>
                <a:ea typeface="+mn-ea"/>
                <a:cs typeface="+mn-cs"/>
              </a:rPr>
              <a:t>: es metabolizado por CYP3A4 y CYP2D6 en el hígado, siendo excretado en la orina. La vida media del fármaco es de 4-6 horas. Los compuestos se metabolizan en metabolitos activos en el hígado. Dado que las enzimas metabólicas del hígado se reducen en pacientes con IH, el fármaco no puede ser metabolizado a sus metabolitos activos.</a:t>
            </a:r>
          </a:p>
          <a:p>
            <a:r>
              <a:rPr lang="es-ES_tradnl" sz="1200" b="0" i="0" u="none" strike="noStrike" kern="1200" baseline="0" dirty="0" err="1" smtClean="0">
                <a:solidFill>
                  <a:schemeClr val="tx1"/>
                </a:solidFill>
                <a:latin typeface="+mn-lt"/>
                <a:ea typeface="+mn-ea"/>
                <a:cs typeface="+mn-cs"/>
              </a:rPr>
              <a:t>Oxicodona</a:t>
            </a:r>
            <a:r>
              <a:rPr lang="es-ES_tradnl" sz="1200" b="0" i="0" u="none" strike="noStrike" kern="1200" baseline="0" dirty="0" smtClean="0">
                <a:solidFill>
                  <a:schemeClr val="tx1"/>
                </a:solidFill>
                <a:latin typeface="+mn-lt"/>
                <a:ea typeface="+mn-ea"/>
                <a:cs typeface="+mn-cs"/>
              </a:rPr>
              <a:t>: se transforma en metabolitos α y β </a:t>
            </a:r>
            <a:r>
              <a:rPr lang="es-ES_tradnl" sz="1200" b="0" i="0" u="none" strike="noStrike" kern="1200" baseline="0" dirty="0" err="1" smtClean="0">
                <a:solidFill>
                  <a:schemeClr val="tx1"/>
                </a:solidFill>
                <a:latin typeface="+mn-lt"/>
                <a:ea typeface="+mn-ea"/>
                <a:cs typeface="+mn-cs"/>
              </a:rPr>
              <a:t>oxicodona</a:t>
            </a:r>
            <a:r>
              <a:rPr lang="es-ES_tradnl" sz="1200" b="0" i="0" u="none" strike="noStrike" kern="1200" baseline="0" dirty="0" smtClean="0">
                <a:solidFill>
                  <a:schemeClr val="tx1"/>
                </a:solidFill>
                <a:latin typeface="+mn-lt"/>
                <a:ea typeface="+mn-ea"/>
                <a:cs typeface="+mn-cs"/>
              </a:rPr>
              <a:t> por las vías CYP3A4 y CYP2D6 en el hígado y es excretada por los riñones. Un estudio llevado a cabo</a:t>
            </a:r>
          </a:p>
          <a:p>
            <a:r>
              <a:rPr lang="es-ES_tradnl" sz="1200" b="0" i="0" u="none" strike="noStrike" kern="1200" baseline="0" dirty="0" smtClean="0">
                <a:solidFill>
                  <a:schemeClr val="tx1"/>
                </a:solidFill>
                <a:latin typeface="+mn-lt"/>
                <a:ea typeface="+mn-ea"/>
                <a:cs typeface="+mn-cs"/>
              </a:rPr>
              <a:t>en 24 pacientes con disfunción hepática leve a moderada mostró que las concentraciones plasmáticas máximas de </a:t>
            </a:r>
            <a:r>
              <a:rPr lang="es-ES_tradnl" sz="1200" b="0" i="0" u="none" strike="noStrike" kern="1200" baseline="0" dirty="0" err="1" smtClean="0">
                <a:solidFill>
                  <a:schemeClr val="tx1"/>
                </a:solidFill>
                <a:latin typeface="+mn-lt"/>
                <a:ea typeface="+mn-ea"/>
                <a:cs typeface="+mn-cs"/>
              </a:rPr>
              <a:t>oxicodona</a:t>
            </a:r>
            <a:r>
              <a:rPr lang="es-ES_tradnl" sz="1200" b="0" i="0" u="none" strike="noStrike" kern="1200" baseline="0" dirty="0" smtClean="0">
                <a:solidFill>
                  <a:schemeClr val="tx1"/>
                </a:solidFill>
                <a:latin typeface="+mn-lt"/>
                <a:ea typeface="+mn-ea"/>
                <a:cs typeface="+mn-cs"/>
              </a:rPr>
              <a:t> eran 50% mayores en  </a:t>
            </a:r>
            <a:r>
              <a:rPr lang="es-ES_tradnl" sz="1200" b="0" i="0" u="none" strike="noStrike" kern="1200" baseline="0" dirty="0" err="1" smtClean="0">
                <a:solidFill>
                  <a:schemeClr val="tx1"/>
                </a:solidFill>
                <a:latin typeface="+mn-lt"/>
                <a:ea typeface="+mn-ea"/>
                <a:cs typeface="+mn-cs"/>
              </a:rPr>
              <a:t>omparación</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con las de controles sanos. Además, la vida media de eliminación se incrementó en 2,3 horas. La </a:t>
            </a:r>
            <a:r>
              <a:rPr lang="es-ES_tradnl" sz="1200" b="0" i="0" u="none" strike="noStrike" kern="1200" baseline="0" dirty="0" err="1" smtClean="0">
                <a:solidFill>
                  <a:schemeClr val="tx1"/>
                </a:solidFill>
                <a:latin typeface="+mn-lt"/>
                <a:ea typeface="+mn-ea"/>
                <a:cs typeface="+mn-cs"/>
              </a:rPr>
              <a:t>oxicodona</a:t>
            </a:r>
            <a:r>
              <a:rPr lang="es-ES_tradnl" sz="1200" b="0" i="0" u="none" strike="noStrike" kern="1200" baseline="0" dirty="0" smtClean="0">
                <a:solidFill>
                  <a:schemeClr val="tx1"/>
                </a:solidFill>
                <a:latin typeface="+mn-lt"/>
                <a:ea typeface="+mn-ea"/>
                <a:cs typeface="+mn-cs"/>
              </a:rPr>
              <a:t> debe utilizarse con precaución en pacientes con enfermedad hepática crónica avanzada o cirrosis y, si se usa, se debe administrar a dosis reducidas y a intervalos de dosificación prolongados.</a:t>
            </a: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Ladero JM, Vargas E, Utilización de medicamentos en las enfermedades hepáticas. Manual de Medicina. </a:t>
            </a:r>
            <a:r>
              <a:rPr lang="es-ES_tradnl" sz="1200" b="0" i="0" u="none" strike="noStrike" kern="1200" baseline="0" dirty="0" err="1" smtClean="0">
                <a:solidFill>
                  <a:schemeClr val="tx1"/>
                </a:solidFill>
                <a:latin typeface="+mn-lt"/>
                <a:ea typeface="+mn-ea"/>
                <a:cs typeface="+mn-cs"/>
              </a:rPr>
              <a:t>Masson</a:t>
            </a:r>
            <a:r>
              <a:rPr lang="es-ES_tradnl" sz="1200" b="0" i="0" u="none" strike="noStrike" kern="1200" baseline="0" dirty="0" smtClean="0">
                <a:solidFill>
                  <a:schemeClr val="tx1"/>
                </a:solidFill>
                <a:latin typeface="+mn-lt"/>
                <a:ea typeface="+mn-ea"/>
                <a:cs typeface="+mn-cs"/>
              </a:rPr>
              <a:t>- Salvat, 1993:1956-1962.</a:t>
            </a:r>
          </a:p>
          <a:p>
            <a:r>
              <a:rPr lang="es-ES_tradnl" sz="1200" b="0" i="0" u="none" strike="noStrike" kern="1200" baseline="0" dirty="0" smtClean="0">
                <a:solidFill>
                  <a:schemeClr val="tx1"/>
                </a:solidFill>
                <a:latin typeface="+mn-lt"/>
                <a:ea typeface="+mn-ea"/>
                <a:cs typeface="+mn-cs"/>
              </a:rPr>
              <a:t>• Sánchez del </a:t>
            </a:r>
            <a:r>
              <a:rPr lang="es-ES_tradnl" sz="1200" b="0" i="0" u="none" strike="noStrike" kern="1200" baseline="0" dirty="0" err="1" smtClean="0">
                <a:solidFill>
                  <a:schemeClr val="tx1"/>
                </a:solidFill>
                <a:latin typeface="+mn-lt"/>
                <a:ea typeface="+mn-ea"/>
                <a:cs typeface="+mn-cs"/>
              </a:rPr>
              <a:t>Aguila</a:t>
            </a:r>
            <a:r>
              <a:rPr lang="es-ES_tradnl" sz="1200" b="0" i="0" u="none" strike="noStrike" kern="1200" baseline="0" dirty="0" smtClean="0">
                <a:solidFill>
                  <a:schemeClr val="tx1"/>
                </a:solidFill>
                <a:latin typeface="+mn-lt"/>
                <a:ea typeface="+mn-ea"/>
                <a:cs typeface="+mn-cs"/>
              </a:rPr>
              <a:t> MJ, Iglesias Rozas PI. Dolor y comorbilidad: insuficiencia hepática, renal y respiratoria. </a:t>
            </a:r>
            <a:r>
              <a:rPr lang="es-ES_tradnl" sz="1200" b="0" i="0" u="none" strike="noStrike" kern="1200" baseline="0" dirty="0" err="1" smtClean="0">
                <a:solidFill>
                  <a:schemeClr val="tx1"/>
                </a:solidFill>
                <a:latin typeface="+mn-lt"/>
                <a:ea typeface="+mn-ea"/>
                <a:cs typeface="+mn-cs"/>
              </a:rPr>
              <a:t>Cap</a:t>
            </a:r>
            <a:r>
              <a:rPr lang="es-ES_tradnl" sz="1200" b="0" i="0" u="none" strike="noStrike" kern="1200" baseline="0" dirty="0" smtClean="0">
                <a:solidFill>
                  <a:schemeClr val="tx1"/>
                </a:solidFill>
                <a:latin typeface="+mn-lt"/>
                <a:ea typeface="+mn-ea"/>
                <a:cs typeface="+mn-cs"/>
              </a:rPr>
              <a:t> 45. En: Vidal J, Goicoechea C, Pérez C, Gálvez R, </a:t>
            </a:r>
            <a:r>
              <a:rPr lang="es-ES_tradnl" sz="1200" b="0" i="0" u="none" strike="noStrike" kern="1200" baseline="0" dirty="0" err="1" smtClean="0">
                <a:solidFill>
                  <a:schemeClr val="tx1"/>
                </a:solidFill>
                <a:latin typeface="+mn-lt"/>
                <a:ea typeface="+mn-ea"/>
                <a:cs typeface="+mn-cs"/>
              </a:rPr>
              <a:t>Margarit</a:t>
            </a:r>
            <a:r>
              <a:rPr lang="es-ES_tradnl" sz="1200" b="0" i="0" u="none" strike="noStrike" kern="1200" baseline="0" dirty="0" smtClean="0">
                <a:solidFill>
                  <a:schemeClr val="tx1"/>
                </a:solidFill>
                <a:latin typeface="+mn-lt"/>
                <a:ea typeface="+mn-ea"/>
                <a:cs typeface="+mn-cs"/>
              </a:rPr>
              <a:t> C, de Andrés J, Moreno A. Manual de Medicina del Dolor. Ed Panamericana. Madrid 2016; </a:t>
            </a:r>
            <a:r>
              <a:rPr lang="es-ES_tradnl" sz="1200" b="0" i="0" u="none" strike="noStrike" kern="1200" baseline="0" dirty="0" err="1" smtClean="0">
                <a:solidFill>
                  <a:schemeClr val="tx1"/>
                </a:solidFill>
                <a:latin typeface="+mn-lt"/>
                <a:ea typeface="+mn-ea"/>
                <a:cs typeface="+mn-cs"/>
              </a:rPr>
              <a:t>Pg</a:t>
            </a:r>
            <a:r>
              <a:rPr lang="es-ES_tradnl" sz="1200" b="0" i="0" u="none" strike="noStrike" kern="1200" baseline="0" dirty="0" smtClean="0">
                <a:solidFill>
                  <a:schemeClr val="tx1"/>
                </a:solidFill>
                <a:latin typeface="+mn-lt"/>
                <a:ea typeface="+mn-ea"/>
                <a:cs typeface="+mn-cs"/>
              </a:rPr>
              <a:t>: 451-460.</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20</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 </a:t>
            </a:r>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Sánchez del </a:t>
            </a:r>
            <a:r>
              <a:rPr lang="es-ES_tradnl" sz="1200" b="0" i="0" u="none" strike="noStrike" kern="1200" baseline="0" dirty="0" err="1" smtClean="0">
                <a:solidFill>
                  <a:schemeClr val="tx1"/>
                </a:solidFill>
                <a:latin typeface="+mn-lt"/>
                <a:ea typeface="+mn-ea"/>
                <a:cs typeface="+mn-cs"/>
              </a:rPr>
              <a:t>Aguila</a:t>
            </a:r>
            <a:r>
              <a:rPr lang="es-ES_tradnl" sz="1200" b="0" i="0" u="none" strike="noStrike" kern="1200" baseline="0" dirty="0" smtClean="0">
                <a:solidFill>
                  <a:schemeClr val="tx1"/>
                </a:solidFill>
                <a:latin typeface="+mn-lt"/>
                <a:ea typeface="+mn-ea"/>
                <a:cs typeface="+mn-cs"/>
              </a:rPr>
              <a:t> MJ, Iglesias Rozas PI. Dolor y comorbilidad: insuficiencia hepática, renal y respiratoria. </a:t>
            </a:r>
            <a:r>
              <a:rPr lang="es-ES_tradnl" sz="1200" b="0" i="0" u="none" strike="noStrike" kern="1200" baseline="0" dirty="0" err="1" smtClean="0">
                <a:solidFill>
                  <a:schemeClr val="tx1"/>
                </a:solidFill>
                <a:latin typeface="+mn-lt"/>
                <a:ea typeface="+mn-ea"/>
                <a:cs typeface="+mn-cs"/>
              </a:rPr>
              <a:t>Cap</a:t>
            </a:r>
            <a:r>
              <a:rPr lang="es-ES_tradnl" sz="1200" b="0" i="0" u="none" strike="noStrike" kern="1200" baseline="0" dirty="0" smtClean="0">
                <a:solidFill>
                  <a:schemeClr val="tx1"/>
                </a:solidFill>
                <a:latin typeface="+mn-lt"/>
                <a:ea typeface="+mn-ea"/>
                <a:cs typeface="+mn-cs"/>
              </a:rPr>
              <a:t> 45. En: Vidal J, Goicoechea C, Pérez C, Gálvez R, </a:t>
            </a:r>
            <a:r>
              <a:rPr lang="es-ES_tradnl" sz="1200" b="0" i="0" u="none" strike="noStrike" kern="1200" baseline="0" dirty="0" err="1" smtClean="0">
                <a:solidFill>
                  <a:schemeClr val="tx1"/>
                </a:solidFill>
                <a:latin typeface="+mn-lt"/>
                <a:ea typeface="+mn-ea"/>
                <a:cs typeface="+mn-cs"/>
              </a:rPr>
              <a:t>Margarit</a:t>
            </a:r>
            <a:r>
              <a:rPr lang="es-ES_tradnl" sz="1200" b="0" i="0" u="none" strike="noStrike" kern="1200" baseline="0" dirty="0" smtClean="0">
                <a:solidFill>
                  <a:schemeClr val="tx1"/>
                </a:solidFill>
                <a:latin typeface="+mn-lt"/>
                <a:ea typeface="+mn-ea"/>
                <a:cs typeface="+mn-cs"/>
              </a:rPr>
              <a:t> C, de Andrés J, Moreno A. Manual de Medicina del Dolor. Ed Panamericana. Madrid 2016; </a:t>
            </a:r>
            <a:r>
              <a:rPr lang="es-ES_tradnl" sz="1200" b="0" i="0" u="none" strike="noStrike" kern="1200" baseline="0" dirty="0" err="1" smtClean="0">
                <a:solidFill>
                  <a:schemeClr val="tx1"/>
                </a:solidFill>
                <a:latin typeface="+mn-lt"/>
                <a:ea typeface="+mn-ea"/>
                <a:cs typeface="+mn-cs"/>
              </a:rPr>
              <a:t>Pg</a:t>
            </a:r>
            <a:r>
              <a:rPr lang="es-ES_tradnl" sz="1200" b="0" i="0" u="none" strike="noStrike" kern="1200" baseline="0" dirty="0" smtClean="0">
                <a:solidFill>
                  <a:schemeClr val="tx1"/>
                </a:solidFill>
                <a:latin typeface="+mn-lt"/>
                <a:ea typeface="+mn-ea"/>
                <a:cs typeface="+mn-cs"/>
              </a:rPr>
              <a:t>: 451-460.</a:t>
            </a:r>
            <a:endParaRPr lang="es-ES_tradnl" sz="1200" b="1" i="0" u="none" strike="noStrike" kern="1200" baseline="0" dirty="0" smtClean="0">
              <a:solidFill>
                <a:schemeClr val="tx1"/>
              </a:solidFill>
              <a:latin typeface="+mn-lt"/>
              <a:ea typeface="+mn-ea"/>
              <a:cs typeface="+mn-cs"/>
            </a:endParaRPr>
          </a:p>
          <a:p>
            <a:endParaRPr lang="es-ES_tradnl" sz="1200" b="0"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21</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 </a:t>
            </a:r>
            <a:r>
              <a:rPr lang="es-ES_tradnl" sz="1200" b="1" i="0" u="none" strike="noStrike" kern="1200" baseline="0" dirty="0" smtClean="0">
                <a:solidFill>
                  <a:schemeClr val="tx1"/>
                </a:solidFill>
                <a:latin typeface="+mn-lt"/>
                <a:ea typeface="+mn-ea"/>
                <a:cs typeface="+mn-cs"/>
              </a:rPr>
              <a:t>Bibliografía </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Sánchez del </a:t>
            </a:r>
            <a:r>
              <a:rPr lang="es-ES_tradnl" sz="1200" b="0" i="0" u="none" strike="noStrike" kern="1200" baseline="0" dirty="0" err="1" smtClean="0">
                <a:solidFill>
                  <a:schemeClr val="tx1"/>
                </a:solidFill>
                <a:latin typeface="+mn-lt"/>
                <a:ea typeface="+mn-ea"/>
                <a:cs typeface="+mn-cs"/>
              </a:rPr>
              <a:t>Aguila</a:t>
            </a:r>
            <a:r>
              <a:rPr lang="es-ES_tradnl" sz="1200" b="0" i="0" u="none" strike="noStrike" kern="1200" baseline="0" dirty="0" smtClean="0">
                <a:solidFill>
                  <a:schemeClr val="tx1"/>
                </a:solidFill>
                <a:latin typeface="+mn-lt"/>
                <a:ea typeface="+mn-ea"/>
                <a:cs typeface="+mn-cs"/>
              </a:rPr>
              <a:t> MJ, Iglesias Rozas PI. Dolor y comorbilidad: insuficiencia hepática, renal y respiratoria. </a:t>
            </a:r>
            <a:r>
              <a:rPr lang="es-ES_tradnl" sz="1200" b="0" i="0" u="none" strike="noStrike" kern="1200" baseline="0" dirty="0" err="1" smtClean="0">
                <a:solidFill>
                  <a:schemeClr val="tx1"/>
                </a:solidFill>
                <a:latin typeface="+mn-lt"/>
                <a:ea typeface="+mn-ea"/>
                <a:cs typeface="+mn-cs"/>
              </a:rPr>
              <a:t>Cap</a:t>
            </a:r>
            <a:r>
              <a:rPr lang="es-ES_tradnl" sz="1200" b="0" i="0" u="none" strike="noStrike" kern="1200" baseline="0" dirty="0" smtClean="0">
                <a:solidFill>
                  <a:schemeClr val="tx1"/>
                </a:solidFill>
                <a:latin typeface="+mn-lt"/>
                <a:ea typeface="+mn-ea"/>
                <a:cs typeface="+mn-cs"/>
              </a:rPr>
              <a:t> 45. En: Vidal J, Goicoechea C, Pérez C, Gálvez R, </a:t>
            </a:r>
            <a:r>
              <a:rPr lang="es-ES_tradnl" sz="1200" b="0" i="0" u="none" strike="noStrike" kern="1200" baseline="0" dirty="0" err="1" smtClean="0">
                <a:solidFill>
                  <a:schemeClr val="tx1"/>
                </a:solidFill>
                <a:latin typeface="+mn-lt"/>
                <a:ea typeface="+mn-ea"/>
                <a:cs typeface="+mn-cs"/>
              </a:rPr>
              <a:t>Margarit</a:t>
            </a:r>
            <a:r>
              <a:rPr lang="es-ES_tradnl" sz="1200" b="0" i="0" u="none" strike="noStrike" kern="1200" baseline="0" dirty="0" smtClean="0">
                <a:solidFill>
                  <a:schemeClr val="tx1"/>
                </a:solidFill>
                <a:latin typeface="+mn-lt"/>
                <a:ea typeface="+mn-ea"/>
                <a:cs typeface="+mn-cs"/>
              </a:rPr>
              <a:t> C, de Andrés J, Moreno A. Manual de Medicina del Dolor. Ed Panamericana. Madrid 2016; </a:t>
            </a:r>
            <a:r>
              <a:rPr lang="es-ES_tradnl" sz="1200" b="0" i="0" u="none" strike="noStrike" kern="1200" baseline="0" dirty="0" err="1" smtClean="0">
                <a:solidFill>
                  <a:schemeClr val="tx1"/>
                </a:solidFill>
                <a:latin typeface="+mn-lt"/>
                <a:ea typeface="+mn-ea"/>
                <a:cs typeface="+mn-cs"/>
              </a:rPr>
              <a:t>Pg</a:t>
            </a:r>
            <a:r>
              <a:rPr lang="es-ES_tradnl" sz="1200" b="0" i="0" u="none" strike="noStrike" kern="1200" baseline="0" dirty="0" smtClean="0">
                <a:solidFill>
                  <a:schemeClr val="tx1"/>
                </a:solidFill>
                <a:latin typeface="+mn-lt"/>
                <a:ea typeface="+mn-ea"/>
                <a:cs typeface="+mn-cs"/>
              </a:rPr>
              <a:t>: 451-460.</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22</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WHO. International </a:t>
            </a:r>
            <a:r>
              <a:rPr lang="es-ES_tradnl" sz="1200" b="0" i="0" u="none" strike="noStrike" kern="1200" baseline="0" dirty="0" err="1" smtClean="0">
                <a:solidFill>
                  <a:schemeClr val="tx1"/>
                </a:solidFill>
                <a:latin typeface="+mn-lt"/>
                <a:ea typeface="+mn-ea"/>
                <a:cs typeface="+mn-cs"/>
              </a:rPr>
              <a:t>Statistical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Classification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Diseases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Health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Problems</a:t>
            </a:r>
            <a:r>
              <a:rPr lang="es-ES_tradnl" sz="1200" b="0" i="0" u="none" strike="noStrike" kern="1200" baseline="0" dirty="0" smtClean="0">
                <a:solidFill>
                  <a:schemeClr val="tx1"/>
                </a:solidFill>
                <a:latin typeface="+mn-lt"/>
                <a:ea typeface="+mn-ea"/>
                <a:cs typeface="+mn-cs"/>
              </a:rPr>
              <a:t> 10th </a:t>
            </a:r>
            <a:r>
              <a:rPr lang="es-ES_tradnl" sz="1200" b="0" i="0" u="none" strike="noStrike" kern="1200" baseline="0" dirty="0" err="1" smtClean="0">
                <a:solidFill>
                  <a:schemeClr val="tx1"/>
                </a:solidFill>
                <a:latin typeface="+mn-lt"/>
                <a:ea typeface="+mn-ea"/>
                <a:cs typeface="+mn-cs"/>
              </a:rPr>
              <a:t>Revision</a:t>
            </a:r>
            <a:r>
              <a:rPr lang="es-ES_tradnl" sz="1200" b="0" i="0" u="none" strike="noStrike" kern="1200" baseline="0" dirty="0" smtClean="0">
                <a:solidFill>
                  <a:schemeClr val="tx1"/>
                </a:solidFill>
                <a:latin typeface="+mn-lt"/>
                <a:ea typeface="+mn-ea"/>
                <a:cs typeface="+mn-cs"/>
              </a:rPr>
              <a:t>. Geneva: WHO; 2010. </a:t>
            </a:r>
          </a:p>
          <a:p>
            <a:r>
              <a:rPr lang="es-ES_tradnl" sz="1200" b="0" i="0" u="none" strike="noStrike" kern="1200" baseline="0" dirty="0" smtClean="0">
                <a:solidFill>
                  <a:schemeClr val="tx1"/>
                </a:solidFill>
                <a:latin typeface="+mn-lt"/>
                <a:ea typeface="+mn-ea"/>
                <a:cs typeface="+mn-cs"/>
              </a:rPr>
              <a:t>• Duncan R, Francis RM, </a:t>
            </a:r>
            <a:r>
              <a:rPr lang="es-ES_tradnl" sz="1200" b="0" i="0" u="none" strike="noStrike" kern="1200" baseline="0" dirty="0" err="1" smtClean="0">
                <a:solidFill>
                  <a:schemeClr val="tx1"/>
                </a:solidFill>
                <a:latin typeface="+mn-lt"/>
                <a:ea typeface="+mn-ea"/>
                <a:cs typeface="+mn-cs"/>
              </a:rPr>
              <a:t>Collerton</a:t>
            </a:r>
            <a:r>
              <a:rPr lang="es-ES_tradnl" sz="1200" b="0" i="0" u="none" strike="noStrike" kern="1200" baseline="0" dirty="0" smtClean="0">
                <a:solidFill>
                  <a:schemeClr val="tx1"/>
                </a:solidFill>
                <a:latin typeface="+mn-lt"/>
                <a:ea typeface="+mn-ea"/>
                <a:cs typeface="+mn-cs"/>
              </a:rPr>
              <a:t> J,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Prevalence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arthritis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joint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oldest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old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findings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from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Newcastle 85+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Age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Ageing</a:t>
            </a:r>
            <a:r>
              <a:rPr lang="es-ES_tradnl" sz="1200" b="0" i="0" u="none" strike="noStrike" kern="1200" baseline="0" dirty="0" smtClean="0">
                <a:solidFill>
                  <a:schemeClr val="tx1"/>
                </a:solidFill>
                <a:latin typeface="+mn-lt"/>
                <a:ea typeface="+mn-ea"/>
                <a:cs typeface="+mn-cs"/>
              </a:rPr>
              <a:t>. 2011;40(6):752–755.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Scherder</a:t>
            </a:r>
            <a:r>
              <a:rPr lang="es-ES_tradnl" sz="1200" b="0" i="0" u="none" strike="noStrike" kern="1200" baseline="0" dirty="0" smtClean="0">
                <a:solidFill>
                  <a:schemeClr val="tx1"/>
                </a:solidFill>
                <a:latin typeface="+mn-lt"/>
                <a:ea typeface="+mn-ea"/>
                <a:cs typeface="+mn-cs"/>
              </a:rPr>
              <a:t> EJ, </a:t>
            </a:r>
            <a:r>
              <a:rPr lang="es-ES_tradnl" sz="1200" b="0" i="0" u="none" strike="noStrike" kern="1200" baseline="0" dirty="0" err="1" smtClean="0">
                <a:solidFill>
                  <a:schemeClr val="tx1"/>
                </a:solidFill>
                <a:latin typeface="+mn-lt"/>
                <a:ea typeface="+mn-ea"/>
                <a:cs typeface="+mn-cs"/>
              </a:rPr>
              <a:t>Sergeant</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Swaab</a:t>
            </a:r>
            <a:r>
              <a:rPr lang="es-ES_tradnl" sz="1200" b="0" i="0" u="none" strike="noStrike" kern="1200" baseline="0" dirty="0" smtClean="0">
                <a:solidFill>
                  <a:schemeClr val="tx1"/>
                </a:solidFill>
                <a:latin typeface="+mn-lt"/>
                <a:ea typeface="+mn-ea"/>
                <a:cs typeface="+mn-cs"/>
              </a:rPr>
              <a:t> DF.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processing</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its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relation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neuropathology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Lancet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Neurol</a:t>
            </a:r>
            <a:r>
              <a:rPr lang="es-ES_tradnl" sz="1200" b="0" i="0" u="none" strike="noStrike" kern="1200" baseline="0" dirty="0" smtClean="0">
                <a:solidFill>
                  <a:schemeClr val="tx1"/>
                </a:solidFill>
                <a:latin typeface="+mn-lt"/>
                <a:ea typeface="+mn-ea"/>
                <a:cs typeface="+mn-cs"/>
              </a:rPr>
              <a:t>. 2003;2(11):677–686. </a:t>
            </a:r>
            <a:endParaRPr lang="es-ES_tradnl" sz="1200" b="1" i="0" u="none" strike="noStrike" kern="1200" baseline="0" dirty="0" smtClean="0">
              <a:solidFill>
                <a:schemeClr val="tx1"/>
              </a:solidFill>
              <a:latin typeface="+mn-lt"/>
              <a:ea typeface="+mn-ea"/>
              <a:cs typeface="+mn-cs"/>
            </a:endParaRPr>
          </a:p>
          <a:p>
            <a:endParaRPr lang="es-ES_tradnl" sz="1200" b="0"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23</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El cuerpo estriado está gravemente afectado en la EA. Al contrario, parece tener una menor activación en EA severa.</a:t>
            </a:r>
          </a:p>
          <a:p>
            <a:r>
              <a:rPr lang="es-ES_tradnl" sz="1200" b="0" i="0" u="none" strike="noStrike" kern="1200" baseline="0" dirty="0" smtClean="0">
                <a:solidFill>
                  <a:schemeClr val="tx1"/>
                </a:solidFill>
                <a:latin typeface="+mn-lt"/>
                <a:ea typeface="+mn-ea"/>
                <a:cs typeface="+mn-cs"/>
              </a:rPr>
              <a:t>Los cambios de conducta en la EA leve o moderada son por ello más marcados, mientras que en le EA avanzada pueden ser normales o incluso </a:t>
            </a:r>
            <a:r>
              <a:rPr lang="es-ES_tradnl" sz="1200" b="0" i="0" u="none" strike="noStrike" kern="1200" baseline="0" dirty="0" err="1" smtClean="0">
                <a:solidFill>
                  <a:schemeClr val="tx1"/>
                </a:solidFill>
                <a:latin typeface="+mn-lt"/>
                <a:ea typeface="+mn-ea"/>
                <a:cs typeface="+mn-cs"/>
              </a:rPr>
              <a:t>reducidos.De</a:t>
            </a:r>
            <a:r>
              <a:rPr lang="es-ES_tradnl" sz="1200" b="0" i="0" u="none" strike="noStrike" kern="1200" baseline="0" dirty="0" smtClean="0">
                <a:solidFill>
                  <a:schemeClr val="tx1"/>
                </a:solidFill>
                <a:latin typeface="+mn-lt"/>
                <a:ea typeface="+mn-ea"/>
                <a:cs typeface="+mn-cs"/>
              </a:rPr>
              <a:t> hecho, en algunos estudios clínicos se ha encontrado menores cambios de la conducta en pacientes más afectados cognitivamente. Se han encontrado también asociaciones relativamente fuertes entre dolor y depresión, así como con alteraciones inespecíficas del comportamiento. La asociación del dolor con estados de agitación, </a:t>
            </a:r>
            <a:r>
              <a:rPr lang="es-ES_tradnl" sz="1200" b="0" i="0" u="none" strike="noStrike" kern="1200" baseline="0" dirty="0" err="1" smtClean="0">
                <a:solidFill>
                  <a:schemeClr val="tx1"/>
                </a:solidFill>
                <a:latin typeface="+mn-lt"/>
                <a:ea typeface="+mn-ea"/>
                <a:cs typeface="+mn-cs"/>
              </a:rPr>
              <a:t>agresividad,delirio</a:t>
            </a:r>
            <a:r>
              <a:rPr lang="es-ES_tradnl" sz="1200" b="0" i="0" u="none" strike="noStrike" kern="1200" baseline="0" dirty="0" smtClean="0">
                <a:solidFill>
                  <a:schemeClr val="tx1"/>
                </a:solidFill>
                <a:latin typeface="+mn-lt"/>
                <a:ea typeface="+mn-ea"/>
                <a:cs typeface="+mn-cs"/>
              </a:rPr>
              <a:t>, desorientación y resistencia al cuidado se ha establecido aunque el nexo es menos consistente.</a:t>
            </a:r>
          </a:p>
          <a:p>
            <a:r>
              <a:rPr lang="es-ES_tradnl" sz="1200" b="0" i="0" u="none" strike="noStrike" kern="1200" baseline="0" dirty="0" smtClean="0">
                <a:solidFill>
                  <a:schemeClr val="tx1"/>
                </a:solidFill>
                <a:latin typeface="+mn-lt"/>
                <a:ea typeface="+mn-ea"/>
                <a:cs typeface="+mn-cs"/>
              </a:rPr>
              <a:t>La actividad cerebral entre las regiones cortical y subcortical parece estar aumentada en pacientes con EA. En los pacientes con EA, el córtex </a:t>
            </a:r>
            <a:r>
              <a:rPr lang="es-ES_tradnl" sz="1200" b="0" i="0" u="none" strike="noStrike" kern="1200" baseline="0" dirty="0" err="1" smtClean="0">
                <a:solidFill>
                  <a:schemeClr val="tx1"/>
                </a:solidFill>
                <a:latin typeface="+mn-lt"/>
                <a:ea typeface="+mn-ea"/>
                <a:cs typeface="+mn-cs"/>
              </a:rPr>
              <a:t>prefrontal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dorsolateral</a:t>
            </a:r>
            <a:r>
              <a:rPr lang="es-ES_tradnl" sz="1200" b="0" i="0" u="none" strike="noStrike" kern="1200" baseline="0" dirty="0" smtClean="0">
                <a:solidFill>
                  <a:schemeClr val="tx1"/>
                </a:solidFill>
                <a:latin typeface="+mn-lt"/>
                <a:ea typeface="+mn-ea"/>
                <a:cs typeface="+mn-cs"/>
              </a:rPr>
              <a:t> derecho, hipotálamo y sustancia gris </a:t>
            </a:r>
            <a:r>
              <a:rPr lang="es-ES_tradnl" sz="1200" b="0" i="0" u="none" strike="noStrike" kern="1200" baseline="0" dirty="0" err="1" smtClean="0">
                <a:solidFill>
                  <a:schemeClr val="tx1"/>
                </a:solidFill>
                <a:latin typeface="+mn-lt"/>
                <a:ea typeface="+mn-ea"/>
                <a:cs typeface="+mn-cs"/>
              </a:rPr>
              <a:t>periacueductal</a:t>
            </a:r>
            <a:r>
              <a:rPr lang="es-ES_tradnl" sz="1200" b="0" i="0" u="none" strike="noStrike" kern="1200" baseline="0" dirty="0" smtClean="0">
                <a:solidFill>
                  <a:schemeClr val="tx1"/>
                </a:solidFill>
                <a:latin typeface="+mn-lt"/>
                <a:ea typeface="+mn-ea"/>
                <a:cs typeface="+mn-cs"/>
              </a:rPr>
              <a:t>, tendían a estar constantemente activadas cuando recibían estímulos dolorosos repetitivos y, a su vez, mantenían una actividad cerebral generalizada. Por ello, es probable que los enfermos de Alzheimer requieran dosis mayores de analgésicos para controlar su dolor de lo que, normalmente, sería de esperar en un paciente cognitivamente sano.</a:t>
            </a:r>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r>
              <a:rPr lang="es-ES_tradnl" sz="1200" b="0" i="0" u="none" strike="noStrike" kern="1200" baseline="0" dirty="0" smtClean="0">
                <a:solidFill>
                  <a:schemeClr val="tx1"/>
                </a:solidFill>
                <a:latin typeface="+mn-lt"/>
                <a:ea typeface="+mn-ea"/>
                <a:cs typeface="+mn-cs"/>
              </a:rPr>
              <a:t>• Cole LJ, </a:t>
            </a:r>
            <a:r>
              <a:rPr lang="es-ES_tradnl" sz="1200" b="0" i="0" u="none" strike="noStrike" kern="1200" baseline="0" dirty="0" err="1" smtClean="0">
                <a:solidFill>
                  <a:schemeClr val="tx1"/>
                </a:solidFill>
                <a:latin typeface="+mn-lt"/>
                <a:ea typeface="+mn-ea"/>
                <a:cs typeface="+mn-cs"/>
              </a:rPr>
              <a:t>Farrell</a:t>
            </a:r>
            <a:r>
              <a:rPr lang="es-ES_tradnl" sz="1200" b="0" i="0" u="none" strike="noStrike" kern="1200" baseline="0" dirty="0" smtClean="0">
                <a:solidFill>
                  <a:schemeClr val="tx1"/>
                </a:solidFill>
                <a:latin typeface="+mn-lt"/>
                <a:ea typeface="+mn-ea"/>
                <a:cs typeface="+mn-cs"/>
              </a:rPr>
              <a:t> MJ, </a:t>
            </a:r>
            <a:r>
              <a:rPr lang="es-ES_tradnl" sz="1200" b="0" i="0" u="none" strike="noStrike" kern="1200" baseline="0" dirty="0" err="1" smtClean="0">
                <a:solidFill>
                  <a:schemeClr val="tx1"/>
                </a:solidFill>
                <a:latin typeface="+mn-lt"/>
                <a:ea typeface="+mn-ea"/>
                <a:cs typeface="+mn-cs"/>
              </a:rPr>
              <a:t>Duff</a:t>
            </a:r>
            <a:r>
              <a:rPr lang="es-ES_tradnl" sz="1200" b="0" i="0" u="none" strike="noStrike" kern="1200" baseline="0" dirty="0" smtClean="0">
                <a:solidFill>
                  <a:schemeClr val="tx1"/>
                </a:solidFill>
                <a:latin typeface="+mn-lt"/>
                <a:ea typeface="+mn-ea"/>
                <a:cs typeface="+mn-cs"/>
              </a:rPr>
              <a:t> EP, </a:t>
            </a:r>
            <a:r>
              <a:rPr lang="es-ES_tradnl" sz="1200" b="0" i="0" u="none" strike="noStrike" kern="1200" baseline="0" dirty="0" err="1" smtClean="0">
                <a:solidFill>
                  <a:schemeClr val="tx1"/>
                </a:solidFill>
                <a:latin typeface="+mn-lt"/>
                <a:ea typeface="+mn-ea"/>
                <a:cs typeface="+mn-cs"/>
              </a:rPr>
              <a:t>Barber</a:t>
            </a:r>
            <a:r>
              <a:rPr lang="es-ES_tradnl" sz="1200" b="0" i="0" u="none" strike="noStrike" kern="1200" baseline="0" dirty="0" smtClean="0">
                <a:solidFill>
                  <a:schemeClr val="tx1"/>
                </a:solidFill>
                <a:latin typeface="+mn-lt"/>
                <a:ea typeface="+mn-ea"/>
                <a:cs typeface="+mn-cs"/>
              </a:rPr>
              <a:t> JB, </a:t>
            </a:r>
            <a:r>
              <a:rPr lang="es-ES_tradnl" sz="1200" b="0" i="0" u="none" strike="noStrike" kern="1200" baseline="0" dirty="0" err="1" smtClean="0">
                <a:solidFill>
                  <a:schemeClr val="tx1"/>
                </a:solidFill>
                <a:latin typeface="+mn-lt"/>
                <a:ea typeface="+mn-ea"/>
                <a:cs typeface="+mn-cs"/>
              </a:rPr>
              <a:t>Egan</a:t>
            </a:r>
            <a:r>
              <a:rPr lang="es-ES_tradnl" sz="1200" b="0" i="0" u="none" strike="noStrike" kern="1200" baseline="0" dirty="0" smtClean="0">
                <a:solidFill>
                  <a:schemeClr val="tx1"/>
                </a:solidFill>
                <a:latin typeface="+mn-lt"/>
                <a:ea typeface="+mn-ea"/>
                <a:cs typeface="+mn-cs"/>
              </a:rPr>
              <a:t> GF, Gibson SJ.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sensitivity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fMRI</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activity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Alzheimer’s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Brain</a:t>
            </a:r>
            <a:r>
              <a:rPr lang="es-ES_tradnl" sz="1200" b="0" i="0" u="none" strike="noStrike" kern="1200" baseline="0" dirty="0" smtClean="0">
                <a:solidFill>
                  <a:schemeClr val="tx1"/>
                </a:solidFill>
                <a:latin typeface="+mn-lt"/>
                <a:ea typeface="+mn-ea"/>
                <a:cs typeface="+mn-cs"/>
              </a:rPr>
              <a:t>. 2006;129(Pt 11):2957–2965.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Sewards</a:t>
            </a:r>
            <a:r>
              <a:rPr lang="es-ES_tradnl" sz="1200" b="0" i="0" u="none" strike="noStrike" kern="1200" baseline="0" dirty="0" smtClean="0">
                <a:solidFill>
                  <a:schemeClr val="tx1"/>
                </a:solidFill>
                <a:latin typeface="+mn-lt"/>
                <a:ea typeface="+mn-ea"/>
                <a:cs typeface="+mn-cs"/>
              </a:rPr>
              <a:t> TV, </a:t>
            </a:r>
            <a:r>
              <a:rPr lang="es-ES_tradnl" sz="1200" b="0" i="0" u="none" strike="noStrike" kern="1200" baseline="0" dirty="0" err="1" smtClean="0">
                <a:solidFill>
                  <a:schemeClr val="tx1"/>
                </a:solidFill>
                <a:latin typeface="+mn-lt"/>
                <a:ea typeface="+mn-ea"/>
                <a:cs typeface="+mn-cs"/>
              </a:rPr>
              <a:t>Sewards</a:t>
            </a:r>
            <a:r>
              <a:rPr lang="es-ES_tradnl" sz="1200" b="0" i="0" u="none" strike="noStrike" kern="1200" baseline="0" dirty="0" smtClean="0">
                <a:solidFill>
                  <a:schemeClr val="tx1"/>
                </a:solidFill>
                <a:latin typeface="+mn-lt"/>
                <a:ea typeface="+mn-ea"/>
                <a:cs typeface="+mn-cs"/>
              </a:rPr>
              <a:t> MA.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medial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
            </a:r>
            <a:r>
              <a:rPr lang="es-ES_tradnl" sz="1200" b="0" i="0" u="none" strike="noStrike" kern="1200" baseline="0" dirty="0" smtClean="0">
                <a:solidFill>
                  <a:schemeClr val="tx1"/>
                </a:solidFill>
                <a:latin typeface="+mn-lt"/>
                <a:ea typeface="+mn-ea"/>
                <a:cs typeface="+mn-cs"/>
              </a:rPr>
              <a:t>: neural </a:t>
            </a:r>
            <a:r>
              <a:rPr lang="es-ES_tradnl" sz="1200" b="0" i="0" u="none" strike="noStrike" kern="1200" baseline="0" dirty="0" err="1" smtClean="0">
                <a:solidFill>
                  <a:schemeClr val="tx1"/>
                </a:solidFill>
                <a:latin typeface="+mn-lt"/>
                <a:ea typeface="+mn-ea"/>
                <a:cs typeface="+mn-cs"/>
              </a:rPr>
              <a:t>representations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motivational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aspect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Brain</a:t>
            </a:r>
            <a:r>
              <a:rPr lang="es-ES_tradnl" sz="1200" b="0" i="0" u="none" strike="noStrike" kern="1200" baseline="0" dirty="0" smtClean="0">
                <a:solidFill>
                  <a:schemeClr val="tx1"/>
                </a:solidFill>
                <a:latin typeface="+mn-lt"/>
                <a:ea typeface="+mn-ea"/>
                <a:cs typeface="+mn-cs"/>
              </a:rPr>
              <a:t> Res Bull. 2002;59(3): 163–180.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Monroe TB, Gore JC, </a:t>
            </a:r>
            <a:r>
              <a:rPr lang="es-ES_tradnl" sz="1200" b="0" i="0" u="none" strike="noStrike" kern="1200" baseline="0" dirty="0" err="1" smtClean="0">
                <a:solidFill>
                  <a:schemeClr val="tx1"/>
                </a:solidFill>
                <a:latin typeface="+mn-lt"/>
                <a:ea typeface="+mn-ea"/>
                <a:cs typeface="+mn-cs"/>
              </a:rPr>
              <a:t>Chen</a:t>
            </a:r>
            <a:r>
              <a:rPr lang="es-ES_tradnl" sz="1200" b="0" i="0" u="none" strike="noStrike" kern="1200" baseline="0" dirty="0" smtClean="0">
                <a:solidFill>
                  <a:schemeClr val="tx1"/>
                </a:solidFill>
                <a:latin typeface="+mn-lt"/>
                <a:ea typeface="+mn-ea"/>
                <a:cs typeface="+mn-cs"/>
              </a:rPr>
              <a:t> LM, </a:t>
            </a:r>
            <a:r>
              <a:rPr lang="es-ES_tradnl" sz="1200" b="0" i="0" u="none" strike="noStrike" kern="1200" baseline="0" dirty="0" err="1" smtClean="0">
                <a:solidFill>
                  <a:schemeClr val="tx1"/>
                </a:solidFill>
                <a:latin typeface="+mn-lt"/>
                <a:ea typeface="+mn-ea"/>
                <a:cs typeface="+mn-cs"/>
              </a:rPr>
              <a:t>Mion</a:t>
            </a:r>
            <a:r>
              <a:rPr lang="es-ES_tradnl" sz="1200" b="0" i="0" u="none" strike="noStrike" kern="1200" baseline="0" dirty="0" smtClean="0">
                <a:solidFill>
                  <a:schemeClr val="tx1"/>
                </a:solidFill>
                <a:latin typeface="+mn-lt"/>
                <a:ea typeface="+mn-ea"/>
                <a:cs typeface="+mn-cs"/>
              </a:rPr>
              <a:t> LC, </a:t>
            </a:r>
            <a:r>
              <a:rPr lang="es-ES_tradnl" sz="1200" b="0" i="0" u="none" strike="noStrike" kern="1200" baseline="0" dirty="0" err="1" smtClean="0">
                <a:solidFill>
                  <a:schemeClr val="tx1"/>
                </a:solidFill>
                <a:latin typeface="+mn-lt"/>
                <a:ea typeface="+mn-ea"/>
                <a:cs typeface="+mn-cs"/>
              </a:rPr>
              <a:t>Cowan</a:t>
            </a:r>
            <a:r>
              <a:rPr lang="es-ES_tradnl" sz="1200" b="0" i="0" u="none" strike="noStrike" kern="1200" baseline="0" dirty="0" smtClean="0">
                <a:solidFill>
                  <a:schemeClr val="tx1"/>
                </a:solidFill>
                <a:latin typeface="+mn-lt"/>
                <a:ea typeface="+mn-ea"/>
                <a:cs typeface="+mn-cs"/>
              </a:rPr>
              <a:t> RL.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Alzheimer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potential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applications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psychophysical</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neurophysiological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research</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Geriatr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Neurol</a:t>
            </a:r>
            <a:r>
              <a:rPr lang="es-ES_tradnl" sz="1200" b="0" i="0" u="none" strike="noStrike" kern="1200" baseline="0" dirty="0" smtClean="0">
                <a:solidFill>
                  <a:schemeClr val="tx1"/>
                </a:solidFill>
                <a:latin typeface="+mn-lt"/>
                <a:ea typeface="+mn-ea"/>
                <a:cs typeface="+mn-cs"/>
              </a:rPr>
              <a:t>. 2012;25(4): 240–255. </a:t>
            </a:r>
          </a:p>
          <a:p>
            <a:r>
              <a:rPr lang="es-ES_tradnl" sz="1200" b="0" i="0" u="none" strike="noStrike" kern="1200" baseline="0" dirty="0" smtClean="0">
                <a:solidFill>
                  <a:schemeClr val="tx1"/>
                </a:solidFill>
                <a:latin typeface="+mn-lt"/>
                <a:ea typeface="+mn-ea"/>
                <a:cs typeface="+mn-cs"/>
              </a:rPr>
              <a:t>•  Benedetti F, </a:t>
            </a:r>
            <a:r>
              <a:rPr lang="es-ES_tradnl" sz="1200" b="0" i="0" u="none" strike="noStrike" kern="1200" baseline="0" dirty="0" err="1" smtClean="0">
                <a:solidFill>
                  <a:schemeClr val="tx1"/>
                </a:solidFill>
                <a:latin typeface="+mn-lt"/>
                <a:ea typeface="+mn-ea"/>
                <a:cs typeface="+mn-cs"/>
              </a:rPr>
              <a:t>Arduino</a:t>
            </a:r>
            <a:r>
              <a:rPr lang="es-ES_tradnl" sz="1200" b="0" i="0" u="none" strike="noStrike" kern="1200" baseline="0" dirty="0" smtClean="0">
                <a:solidFill>
                  <a:schemeClr val="tx1"/>
                </a:solidFill>
                <a:latin typeface="+mn-lt"/>
                <a:ea typeface="+mn-ea"/>
                <a:cs typeface="+mn-cs"/>
              </a:rPr>
              <a:t> C, Costa S,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Loss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expectation-related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mechanisms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Alzheimer’s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makes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therapies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less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effective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2006;121(1–2):133–144.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Rainero</a:t>
            </a:r>
            <a:r>
              <a:rPr lang="es-ES_tradnl" sz="1200" b="0" i="0" u="none" strike="noStrike" kern="1200" baseline="0" dirty="0" smtClean="0">
                <a:solidFill>
                  <a:schemeClr val="tx1"/>
                </a:solidFill>
                <a:latin typeface="+mn-lt"/>
                <a:ea typeface="+mn-ea"/>
                <a:cs typeface="+mn-cs"/>
              </a:rPr>
              <a:t> I, </a:t>
            </a:r>
            <a:r>
              <a:rPr lang="es-ES_tradnl" sz="1200" b="0" i="0" u="none" strike="noStrike" kern="1200" baseline="0" dirty="0" err="1" smtClean="0">
                <a:solidFill>
                  <a:schemeClr val="tx1"/>
                </a:solidFill>
                <a:latin typeface="+mn-lt"/>
                <a:ea typeface="+mn-ea"/>
                <a:cs typeface="+mn-cs"/>
              </a:rPr>
              <a:t>Vighetti</a:t>
            </a:r>
            <a:r>
              <a:rPr lang="es-ES_tradnl" sz="1200" b="0" i="0" u="none" strike="noStrike" kern="1200" baseline="0" dirty="0" smtClean="0">
                <a:solidFill>
                  <a:schemeClr val="tx1"/>
                </a:solidFill>
                <a:latin typeface="+mn-lt"/>
                <a:ea typeface="+mn-ea"/>
                <a:cs typeface="+mn-cs"/>
              </a:rPr>
              <a:t> S, Bergamasco B, </a:t>
            </a:r>
            <a:r>
              <a:rPr lang="es-ES_tradnl" sz="1200" b="0" i="0" u="none" strike="noStrike" kern="1200" baseline="0" dirty="0" err="1" smtClean="0">
                <a:solidFill>
                  <a:schemeClr val="tx1"/>
                </a:solidFill>
                <a:latin typeface="+mn-lt"/>
                <a:ea typeface="+mn-ea"/>
                <a:cs typeface="+mn-cs"/>
              </a:rPr>
              <a:t>Pinessi</a:t>
            </a:r>
            <a:r>
              <a:rPr lang="es-ES_tradnl" sz="1200" b="0" i="0" u="none" strike="noStrike" kern="1200" baseline="0" dirty="0" smtClean="0">
                <a:solidFill>
                  <a:schemeClr val="tx1"/>
                </a:solidFill>
                <a:latin typeface="+mn-lt"/>
                <a:ea typeface="+mn-ea"/>
                <a:cs typeface="+mn-cs"/>
              </a:rPr>
              <a:t> L, Benedetti F. </a:t>
            </a:r>
            <a:r>
              <a:rPr lang="es-ES_tradnl" sz="1200" b="0" i="0" u="none" strike="noStrike" kern="1200" baseline="0" dirty="0" err="1" smtClean="0">
                <a:solidFill>
                  <a:schemeClr val="tx1"/>
                </a:solidFill>
                <a:latin typeface="+mn-lt"/>
                <a:ea typeface="+mn-ea"/>
                <a:cs typeface="+mn-cs"/>
              </a:rPr>
              <a:t>Autonomic</a:t>
            </a:r>
            <a:r>
              <a:rPr lang="es-ES_tradnl" sz="1200" b="0" i="0" u="none" strike="noStrike" kern="1200" baseline="0" dirty="0" smtClean="0">
                <a:solidFill>
                  <a:schemeClr val="tx1"/>
                </a:solidFill>
                <a:latin typeface="+mn-lt"/>
                <a:ea typeface="+mn-ea"/>
                <a:cs typeface="+mn-cs"/>
              </a:rPr>
              <a:t> responses and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perception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Alzheimer’s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Eur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2000;4(3):267–274.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Kunz</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Mylius</a:t>
            </a:r>
            <a:r>
              <a:rPr lang="es-ES_tradnl" sz="1200" b="0" i="0" u="none" strike="noStrike" kern="1200" baseline="0" dirty="0" smtClean="0">
                <a:solidFill>
                  <a:schemeClr val="tx1"/>
                </a:solidFill>
                <a:latin typeface="+mn-lt"/>
                <a:ea typeface="+mn-ea"/>
                <a:cs typeface="+mn-cs"/>
              </a:rPr>
              <a:t> V, </a:t>
            </a:r>
            <a:r>
              <a:rPr lang="es-ES_tradnl" sz="1200" b="0" i="0" u="none" strike="noStrike" kern="1200" baseline="0" dirty="0" err="1" smtClean="0">
                <a:solidFill>
                  <a:schemeClr val="tx1"/>
                </a:solidFill>
                <a:latin typeface="+mn-lt"/>
                <a:ea typeface="+mn-ea"/>
                <a:cs typeface="+mn-cs"/>
              </a:rPr>
              <a:t>Scharmann</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Schepelman</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Lautenbacher</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Influence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multiple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components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Eur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2009;13(3):317– 325. </a:t>
            </a:r>
          </a:p>
          <a:p>
            <a:r>
              <a:rPr lang="es-ES_tradnl" sz="1200" b="0" i="0" u="none" strike="noStrike" kern="1200" baseline="0" dirty="0" smtClean="0">
                <a:solidFill>
                  <a:schemeClr val="tx1"/>
                </a:solidFill>
                <a:latin typeface="+mn-lt"/>
                <a:ea typeface="+mn-ea"/>
                <a:cs typeface="+mn-cs"/>
              </a:rPr>
              <a:t>•  </a:t>
            </a:r>
          </a:p>
          <a:p>
            <a:r>
              <a:rPr lang="es-ES_tradnl" sz="1200" b="0" i="0" u="none" strike="noStrike" kern="1200" baseline="0" dirty="0" err="1" smtClean="0">
                <a:solidFill>
                  <a:schemeClr val="tx1"/>
                </a:solidFill>
                <a:latin typeface="+mn-lt"/>
                <a:ea typeface="+mn-ea"/>
                <a:cs typeface="+mn-cs"/>
              </a:rPr>
              <a:t>Tosato</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Lukas</a:t>
            </a:r>
            <a:r>
              <a:rPr lang="es-ES_tradnl" sz="1200" b="0" i="0" u="none" strike="noStrike" kern="1200" baseline="0" dirty="0" smtClean="0">
                <a:solidFill>
                  <a:schemeClr val="tx1"/>
                </a:solidFill>
                <a:latin typeface="+mn-lt"/>
                <a:ea typeface="+mn-ea"/>
                <a:cs typeface="+mn-cs"/>
              </a:rPr>
              <a:t> A, van der </a:t>
            </a:r>
            <a:r>
              <a:rPr lang="es-ES_tradnl" sz="1200" b="0" i="0" u="none" strike="noStrike" kern="1200" baseline="0" dirty="0" err="1" smtClean="0">
                <a:solidFill>
                  <a:schemeClr val="tx1"/>
                </a:solidFill>
                <a:latin typeface="+mn-lt"/>
                <a:ea typeface="+mn-ea"/>
                <a:cs typeface="+mn-cs"/>
              </a:rPr>
              <a:t>Roest</a:t>
            </a:r>
            <a:r>
              <a:rPr lang="es-ES_tradnl" sz="1200" b="0" i="0" u="none" strike="noStrike" kern="1200" baseline="0" dirty="0" smtClean="0">
                <a:solidFill>
                  <a:schemeClr val="tx1"/>
                </a:solidFill>
                <a:latin typeface="+mn-lt"/>
                <a:ea typeface="+mn-ea"/>
                <a:cs typeface="+mn-cs"/>
              </a:rPr>
              <a:t> HG,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Association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behavioral</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psychiatric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among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cognitive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results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from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SHELTER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2012;153(2):305– 310.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Ahn</a:t>
            </a:r>
            <a:r>
              <a:rPr lang="es-ES_tradnl" sz="1200" b="0" i="0" u="none" strike="noStrike" kern="1200" baseline="0" dirty="0" smtClean="0">
                <a:solidFill>
                  <a:schemeClr val="tx1"/>
                </a:solidFill>
                <a:latin typeface="+mn-lt"/>
                <a:ea typeface="+mn-ea"/>
                <a:cs typeface="+mn-cs"/>
              </a:rPr>
              <a:t> H, </a:t>
            </a:r>
            <a:r>
              <a:rPr lang="es-ES_tradnl" sz="1200" b="0" i="0" u="none" strike="noStrike" kern="1200" baseline="0" dirty="0" err="1" smtClean="0">
                <a:solidFill>
                  <a:schemeClr val="tx1"/>
                </a:solidFill>
                <a:latin typeface="+mn-lt"/>
                <a:ea typeface="+mn-ea"/>
                <a:cs typeface="+mn-cs"/>
              </a:rPr>
              <a:t>Horgas</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relationship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between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disruptive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behaviors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BMC </a:t>
            </a:r>
            <a:r>
              <a:rPr lang="es-ES_tradnl" sz="1200" b="0" i="0" u="none" strike="noStrike" kern="1200" baseline="0" dirty="0" err="1" smtClean="0">
                <a:solidFill>
                  <a:schemeClr val="tx1"/>
                </a:solidFill>
                <a:latin typeface="+mn-lt"/>
                <a:ea typeface="+mn-ea"/>
                <a:cs typeface="+mn-cs"/>
              </a:rPr>
              <a:t>Geriatr</a:t>
            </a:r>
            <a:r>
              <a:rPr lang="es-ES_tradnl" sz="1200" b="0" i="0" u="none" strike="noStrike" kern="1200" baseline="0" dirty="0" smtClean="0">
                <a:solidFill>
                  <a:schemeClr val="tx1"/>
                </a:solidFill>
                <a:latin typeface="+mn-lt"/>
                <a:ea typeface="+mn-ea"/>
                <a:cs typeface="+mn-cs"/>
              </a:rPr>
              <a:t>. 2013;13:14.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Cipher</a:t>
            </a:r>
            <a:r>
              <a:rPr lang="es-ES_tradnl" sz="1200" b="0" i="0" u="none" strike="noStrike" kern="1200" baseline="0" dirty="0" smtClean="0">
                <a:solidFill>
                  <a:schemeClr val="tx1"/>
                </a:solidFill>
                <a:latin typeface="+mn-lt"/>
                <a:ea typeface="+mn-ea"/>
                <a:cs typeface="+mn-cs"/>
              </a:rPr>
              <a:t> DJ, </a:t>
            </a:r>
            <a:r>
              <a:rPr lang="es-ES_tradnl" sz="1200" b="0" i="0" u="none" strike="noStrike" kern="1200" baseline="0" dirty="0" err="1" smtClean="0">
                <a:solidFill>
                  <a:schemeClr val="tx1"/>
                </a:solidFill>
                <a:latin typeface="+mn-lt"/>
                <a:ea typeface="+mn-ea"/>
                <a:cs typeface="+mn-cs"/>
              </a:rPr>
              <a:t>Clifford</a:t>
            </a:r>
            <a:r>
              <a:rPr lang="es-ES_tradnl" sz="1200" b="0" i="0" u="none" strike="noStrike" kern="1200" baseline="0" dirty="0" smtClean="0">
                <a:solidFill>
                  <a:schemeClr val="tx1"/>
                </a:solidFill>
                <a:latin typeface="+mn-lt"/>
                <a:ea typeface="+mn-ea"/>
                <a:cs typeface="+mn-cs"/>
              </a:rPr>
              <a:t> PA.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depression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behavioral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disturbances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ADLs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toward</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comprehensive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conceptualization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quality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long-term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Geriatr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2004;19(8): 741–748. </a:t>
            </a:r>
          </a:p>
          <a:p>
            <a:r>
              <a:rPr lang="es-ES_tradnl" sz="1200" b="0" i="0" u="none" strike="noStrike" kern="1200" baseline="0" dirty="0" smtClean="0">
                <a:solidFill>
                  <a:schemeClr val="tx1"/>
                </a:solidFill>
                <a:latin typeface="+mn-lt"/>
                <a:ea typeface="+mn-ea"/>
                <a:cs typeface="+mn-cs"/>
              </a:rPr>
              <a:t>• </a:t>
            </a:r>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Volicer</a:t>
            </a:r>
            <a:r>
              <a:rPr lang="es-ES_tradnl" sz="1200" b="0" i="0" u="none" strike="noStrike" kern="1200" baseline="0" dirty="0" smtClean="0">
                <a:solidFill>
                  <a:schemeClr val="tx1"/>
                </a:solidFill>
                <a:latin typeface="+mn-lt"/>
                <a:ea typeface="+mn-ea"/>
                <a:cs typeface="+mn-cs"/>
              </a:rPr>
              <a:t> L, </a:t>
            </a:r>
            <a:r>
              <a:rPr lang="es-ES_tradnl" sz="1200" b="0" i="0" u="none" strike="noStrike" kern="1200" baseline="0" dirty="0" err="1" smtClean="0">
                <a:solidFill>
                  <a:schemeClr val="tx1"/>
                </a:solidFill>
                <a:latin typeface="+mn-lt"/>
                <a:ea typeface="+mn-ea"/>
                <a:cs typeface="+mn-cs"/>
              </a:rPr>
              <a:t>Frijters</a:t>
            </a:r>
            <a:r>
              <a:rPr lang="es-ES_tradnl" sz="1200" b="0" i="0" u="none" strike="noStrike" kern="1200" baseline="0" dirty="0" smtClean="0">
                <a:solidFill>
                  <a:schemeClr val="tx1"/>
                </a:solidFill>
                <a:latin typeface="+mn-lt"/>
                <a:ea typeface="+mn-ea"/>
                <a:cs typeface="+mn-cs"/>
              </a:rPr>
              <a:t> DH, Van der </a:t>
            </a:r>
            <a:r>
              <a:rPr lang="es-ES_tradnl" sz="1200" b="0" i="0" u="none" strike="noStrike" kern="1200" baseline="0" dirty="0" err="1" smtClean="0">
                <a:solidFill>
                  <a:schemeClr val="tx1"/>
                </a:solidFill>
                <a:latin typeface="+mn-lt"/>
                <a:ea typeface="+mn-ea"/>
                <a:cs typeface="+mn-cs"/>
              </a:rPr>
              <a:t>Steen</a:t>
            </a:r>
            <a:r>
              <a:rPr lang="es-ES_tradnl" sz="1200" b="0" i="0" u="none" strike="noStrike" kern="1200" baseline="0" dirty="0" smtClean="0">
                <a:solidFill>
                  <a:schemeClr val="tx1"/>
                </a:solidFill>
                <a:latin typeface="+mn-lt"/>
                <a:ea typeface="+mn-ea"/>
                <a:cs typeface="+mn-cs"/>
              </a:rPr>
              <a:t> JT. </a:t>
            </a:r>
            <a:r>
              <a:rPr lang="es-ES_tradnl" sz="1200" b="0" i="0" u="none" strike="noStrike" kern="1200" baseline="0" dirty="0" err="1" smtClean="0">
                <a:solidFill>
                  <a:schemeClr val="tx1"/>
                </a:solidFill>
                <a:latin typeface="+mn-lt"/>
                <a:ea typeface="+mn-ea"/>
                <a:cs typeface="+mn-cs"/>
              </a:rPr>
              <a:t>Relationship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between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depression</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agitation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Geriatr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2012;27(7):749–754. </a:t>
            </a:r>
          </a:p>
          <a:p>
            <a:r>
              <a:rPr lang="es-ES_tradnl" sz="1200" b="0" i="0" u="none" strike="noStrike" kern="1200" baseline="0" dirty="0" smtClean="0">
                <a:solidFill>
                  <a:schemeClr val="tx1"/>
                </a:solidFill>
                <a:latin typeface="+mn-lt"/>
                <a:ea typeface="+mn-ea"/>
                <a:cs typeface="+mn-cs"/>
              </a:rPr>
              <a:t>• Cole LJ, </a:t>
            </a:r>
            <a:r>
              <a:rPr lang="es-ES_tradnl" sz="1200" b="0" i="0" u="none" strike="noStrike" kern="1200" baseline="0" dirty="0" err="1" smtClean="0">
                <a:solidFill>
                  <a:schemeClr val="tx1"/>
                </a:solidFill>
                <a:latin typeface="+mn-lt"/>
                <a:ea typeface="+mn-ea"/>
                <a:cs typeface="+mn-cs"/>
              </a:rPr>
              <a:t>Gavrilescu</a:t>
            </a:r>
            <a:r>
              <a:rPr lang="es-ES_tradnl" sz="1200" b="0" i="0" u="none" strike="noStrike" kern="1200" baseline="0" dirty="0" smtClean="0">
                <a:solidFill>
                  <a:schemeClr val="tx1"/>
                </a:solidFill>
                <a:latin typeface="+mn-lt"/>
                <a:ea typeface="+mn-ea"/>
                <a:cs typeface="+mn-cs"/>
              </a:rPr>
              <a:t> M, Johnston LA, Gibson SJ, </a:t>
            </a:r>
            <a:r>
              <a:rPr lang="es-ES_tradnl" sz="1200" b="0" i="0" u="none" strike="noStrike" kern="1200" baseline="0" dirty="0" err="1" smtClean="0">
                <a:solidFill>
                  <a:schemeClr val="tx1"/>
                </a:solidFill>
                <a:latin typeface="+mn-lt"/>
                <a:ea typeface="+mn-ea"/>
                <a:cs typeface="+mn-cs"/>
              </a:rPr>
              <a:t>Farrell</a:t>
            </a:r>
            <a:r>
              <a:rPr lang="es-ES_tradnl" sz="1200" b="0" i="0" u="none" strike="noStrike" kern="1200" baseline="0" dirty="0" smtClean="0">
                <a:solidFill>
                  <a:schemeClr val="tx1"/>
                </a:solidFill>
                <a:latin typeface="+mn-lt"/>
                <a:ea typeface="+mn-ea"/>
                <a:cs typeface="+mn-cs"/>
              </a:rPr>
              <a:t> MJ, </a:t>
            </a:r>
            <a:r>
              <a:rPr lang="es-ES_tradnl" sz="1200" b="0" i="0" u="none" strike="noStrike" kern="1200" baseline="0" dirty="0" err="1" smtClean="0">
                <a:solidFill>
                  <a:schemeClr val="tx1"/>
                </a:solidFill>
                <a:latin typeface="+mn-lt"/>
                <a:ea typeface="+mn-ea"/>
                <a:cs typeface="+mn-cs"/>
              </a:rPr>
              <a:t>Egan</a:t>
            </a:r>
            <a:r>
              <a:rPr lang="es-ES_tradnl" sz="1200" b="0" i="0" u="none" strike="noStrike" kern="1200" baseline="0" dirty="0" smtClean="0">
                <a:solidFill>
                  <a:schemeClr val="tx1"/>
                </a:solidFill>
                <a:latin typeface="+mn-lt"/>
                <a:ea typeface="+mn-ea"/>
                <a:cs typeface="+mn-cs"/>
              </a:rPr>
              <a:t> GF.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impact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Alzheimer’s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functional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connectivity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between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regions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underlying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perception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Eur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2011;15(6):568. e561– e511.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24</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AGS Panel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Persistent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Older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Persons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persistent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older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persons</a:t>
            </a:r>
            <a:r>
              <a:rPr lang="es-ES_tradnl" sz="1200" b="0" i="0" u="none" strike="noStrike" kern="1200" baseline="0" dirty="0" smtClean="0">
                <a:solidFill>
                  <a:schemeClr val="tx1"/>
                </a:solidFill>
                <a:latin typeface="+mn-lt"/>
                <a:ea typeface="+mn-ea"/>
                <a:cs typeface="+mn-cs"/>
              </a:rPr>
              <a:t>. J Am </a:t>
            </a:r>
            <a:r>
              <a:rPr lang="es-ES_tradnl" sz="1200" b="0" i="0" u="none" strike="noStrike" kern="1200" baseline="0" dirty="0" err="1" smtClean="0">
                <a:solidFill>
                  <a:schemeClr val="tx1"/>
                </a:solidFill>
                <a:latin typeface="+mn-lt"/>
                <a:ea typeface="+mn-ea"/>
                <a:cs typeface="+mn-cs"/>
              </a:rPr>
              <a:t>Geriatr</a:t>
            </a:r>
            <a:r>
              <a:rPr lang="es-ES_tradnl" sz="1200" b="0" i="0" u="none" strike="noStrike" kern="1200" baseline="0" dirty="0" smtClean="0">
                <a:solidFill>
                  <a:schemeClr val="tx1"/>
                </a:solidFill>
                <a:latin typeface="+mn-lt"/>
                <a:ea typeface="+mn-ea"/>
                <a:cs typeface="+mn-cs"/>
              </a:rPr>
              <a:t> Soc. 2002;50(</a:t>
            </a:r>
            <a:r>
              <a:rPr lang="es-ES_tradnl" sz="1200" b="0" i="0" u="none" strike="noStrike" kern="1200" baseline="0" dirty="0" err="1" smtClean="0">
                <a:solidFill>
                  <a:schemeClr val="tx1"/>
                </a:solidFill>
                <a:latin typeface="+mn-lt"/>
                <a:ea typeface="+mn-ea"/>
                <a:cs typeface="+mn-cs"/>
              </a:rPr>
              <a:t>Suppl</a:t>
            </a:r>
            <a:r>
              <a:rPr lang="es-ES_tradnl" sz="1200" b="0" i="0" u="none" strike="noStrike" kern="1200" baseline="0" dirty="0" smtClean="0">
                <a:solidFill>
                  <a:schemeClr val="tx1"/>
                </a:solidFill>
                <a:latin typeface="+mn-lt"/>
                <a:ea typeface="+mn-ea"/>
                <a:cs typeface="+mn-cs"/>
              </a:rPr>
              <a:t> 6):S205– S224.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McAuliffe</a:t>
            </a:r>
            <a:r>
              <a:rPr lang="es-ES_tradnl" sz="1200" b="0" i="0" u="none" strike="noStrike" kern="1200" baseline="0" dirty="0" smtClean="0">
                <a:solidFill>
                  <a:schemeClr val="tx1"/>
                </a:solidFill>
                <a:latin typeface="+mn-lt"/>
                <a:ea typeface="+mn-ea"/>
                <a:cs typeface="+mn-cs"/>
              </a:rPr>
              <a:t> L, Brown D, </a:t>
            </a:r>
            <a:r>
              <a:rPr lang="es-ES_tradnl" sz="1200" b="0" i="0" u="none" strike="noStrike" kern="1200" baseline="0" dirty="0" err="1" smtClean="0">
                <a:solidFill>
                  <a:schemeClr val="tx1"/>
                </a:solidFill>
                <a:latin typeface="+mn-lt"/>
                <a:ea typeface="+mn-ea"/>
                <a:cs typeface="+mn-cs"/>
              </a:rPr>
              <a:t>Fetherstonhaugh</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over¬view</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literature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Older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Nurs</a:t>
            </a:r>
            <a:r>
              <a:rPr lang="es-ES_tradnl" sz="1200" b="0" i="0" u="none" strike="noStrike" kern="1200" baseline="0" dirty="0" smtClean="0">
                <a:solidFill>
                  <a:schemeClr val="tx1"/>
                </a:solidFill>
                <a:latin typeface="+mn-lt"/>
                <a:ea typeface="+mn-ea"/>
                <a:cs typeface="+mn-cs"/>
              </a:rPr>
              <a:t>. 2012;7(3):219–226.</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25</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Corbett</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Husebo</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Malcangio</a:t>
            </a:r>
            <a:r>
              <a:rPr lang="es-ES_tradnl" sz="1200" b="0" i="0" u="none" strike="noStrike" kern="1200" baseline="0" dirty="0" smtClean="0">
                <a:solidFill>
                  <a:schemeClr val="tx1"/>
                </a:solidFill>
                <a:latin typeface="+mn-lt"/>
                <a:ea typeface="+mn-ea"/>
                <a:cs typeface="+mn-cs"/>
              </a:rPr>
              <a:t> M,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Assessment</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Neurol</a:t>
            </a:r>
            <a:r>
              <a:rPr lang="es-ES_tradnl" sz="1200" b="0" i="0" u="none" strike="noStrike" kern="1200" baseline="0" dirty="0" smtClean="0">
                <a:solidFill>
                  <a:schemeClr val="tx1"/>
                </a:solidFill>
                <a:latin typeface="+mn-lt"/>
                <a:ea typeface="+mn-ea"/>
                <a:cs typeface="+mn-cs"/>
              </a:rPr>
              <a:t>. 2012;8(5):264–274. </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Buchanan RJ, Martin RA, Moore L, Wang S, Ju H. </a:t>
            </a:r>
            <a:r>
              <a:rPr lang="es-ES_tradnl" sz="1200" b="0" i="0" u="none" strike="noStrike" kern="1200" baseline="0" dirty="0" err="1" smtClean="0">
                <a:solidFill>
                  <a:schemeClr val="tx1"/>
                </a:solidFill>
                <a:latin typeface="+mn-lt"/>
                <a:ea typeface="+mn-ea"/>
                <a:cs typeface="+mn-cs"/>
              </a:rPr>
              <a:t>Analyses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t>
            </a:r>
            <a:r>
              <a:rPr lang="es-ES_tradnl" sz="1200" b="0" i="0" u="none" strike="noStrike" kern="1200" baseline="0" dirty="0" err="1" smtClean="0">
                <a:solidFill>
                  <a:schemeClr val="tx1"/>
                </a:solidFill>
                <a:latin typeface="+mn-lt"/>
                <a:ea typeface="+mn-ea"/>
                <a:cs typeface="+mn-cs"/>
              </a:rPr>
              <a:t>admission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Nurs</a:t>
            </a:r>
            <a:r>
              <a:rPr lang="es-ES_tradnl" sz="1200" b="0" i="0" u="none" strike="noStrike" kern="1200" baseline="0" dirty="0" smtClean="0">
                <a:solidFill>
                  <a:schemeClr val="tx1"/>
                </a:solidFill>
                <a:latin typeface="+mn-lt"/>
                <a:ea typeface="+mn-ea"/>
                <a:cs typeface="+mn-cs"/>
              </a:rPr>
              <a:t> 2005.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Duncan JG, </a:t>
            </a:r>
            <a:r>
              <a:rPr lang="es-ES_tradnl" sz="1200" b="0" i="0" u="none" strike="noStrike" kern="1200" baseline="0" dirty="0" err="1" smtClean="0">
                <a:solidFill>
                  <a:schemeClr val="tx1"/>
                </a:solidFill>
                <a:latin typeface="+mn-lt"/>
                <a:ea typeface="+mn-ea"/>
                <a:cs typeface="+mn-cs"/>
              </a:rPr>
              <a:t>Bott</a:t>
            </a:r>
            <a:r>
              <a:rPr lang="es-ES_tradnl" sz="1200" b="0" i="0" u="none" strike="noStrike" kern="1200" baseline="0" dirty="0" smtClean="0">
                <a:solidFill>
                  <a:schemeClr val="tx1"/>
                </a:solidFill>
                <a:latin typeface="+mn-lt"/>
                <a:ea typeface="+mn-ea"/>
                <a:cs typeface="+mn-cs"/>
              </a:rPr>
              <a:t> MJ, Thompson SA, </a:t>
            </a:r>
            <a:r>
              <a:rPr lang="es-ES_tradnl" sz="1200" b="0" i="0" u="none" strike="noStrike" kern="1200" baseline="0" dirty="0" err="1" smtClean="0">
                <a:solidFill>
                  <a:schemeClr val="tx1"/>
                </a:solidFill>
                <a:latin typeface="+mn-lt"/>
                <a:ea typeface="+mn-ea"/>
                <a:cs typeface="+mn-cs"/>
              </a:rPr>
              <a:t>Gajewski</a:t>
            </a:r>
            <a:r>
              <a:rPr lang="es-ES_tradnl" sz="1200" b="0" i="0" u="none" strike="noStrike" kern="1200" baseline="0" dirty="0" smtClean="0">
                <a:solidFill>
                  <a:schemeClr val="tx1"/>
                </a:solidFill>
                <a:latin typeface="+mn-lt"/>
                <a:ea typeface="+mn-ea"/>
                <a:cs typeface="+mn-cs"/>
              </a:rPr>
              <a:t> BJ.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occurrence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associated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factors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Res </a:t>
            </a:r>
            <a:r>
              <a:rPr lang="es-ES_tradnl" sz="1200" b="0" i="0" u="none" strike="noStrike" kern="1200" baseline="0" dirty="0" err="1" smtClean="0">
                <a:solidFill>
                  <a:schemeClr val="tx1"/>
                </a:solidFill>
                <a:latin typeface="+mn-lt"/>
                <a:ea typeface="+mn-ea"/>
                <a:cs typeface="+mn-cs"/>
              </a:rPr>
              <a:t>Nurs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Health</a:t>
            </a:r>
            <a:r>
              <a:rPr lang="es-ES_tradnl" sz="1200" b="0" i="0" u="none" strike="noStrike" kern="1200" baseline="0" dirty="0" smtClean="0">
                <a:solidFill>
                  <a:schemeClr val="tx1"/>
                </a:solidFill>
                <a:latin typeface="+mn-lt"/>
                <a:ea typeface="+mn-ea"/>
                <a:cs typeface="+mn-cs"/>
              </a:rPr>
              <a:t> 2009.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Johnson VM, Teno JM, </a:t>
            </a:r>
            <a:r>
              <a:rPr lang="es-ES_tradnl" sz="1200" b="0" i="0" u="none" strike="noStrike" kern="1200" baseline="0" dirty="0" err="1" smtClean="0">
                <a:solidFill>
                  <a:schemeClr val="tx1"/>
                </a:solidFill>
                <a:latin typeface="+mn-lt"/>
                <a:ea typeface="+mn-ea"/>
                <a:cs typeface="+mn-cs"/>
              </a:rPr>
              <a:t>Bourbonniere</a:t>
            </a:r>
            <a:r>
              <a:rPr lang="es-ES_tradnl" sz="1200" b="0" i="0" u="none" strike="noStrike" kern="1200" baseline="0" dirty="0" smtClean="0">
                <a:solidFill>
                  <a:schemeClr val="tx1"/>
                </a:solidFill>
                <a:latin typeface="+mn-lt"/>
                <a:ea typeface="+mn-ea"/>
                <a:cs typeface="+mn-cs"/>
              </a:rPr>
              <a:t> M, Mor V.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needs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in U.S.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homes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Bernabei</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Gambassi</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Lapane</a:t>
            </a:r>
            <a:r>
              <a:rPr lang="es-ES_tradnl" sz="1200" b="0" i="0" u="none" strike="noStrike" kern="1200" baseline="0" dirty="0" smtClean="0">
                <a:solidFill>
                  <a:schemeClr val="tx1"/>
                </a:solidFill>
                <a:latin typeface="+mn-lt"/>
                <a:ea typeface="+mn-ea"/>
                <a:cs typeface="+mn-cs"/>
              </a:rPr>
              <a:t> K,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Management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elderly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SAGE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Group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Assessment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Geriatric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a:t>
            </a:r>
            <a:r>
              <a:rPr lang="es-ES_tradnl" sz="1200" b="0" i="0" u="none" strike="noStrike" kern="1200" baseline="0" dirty="0" smtClean="0">
                <a:solidFill>
                  <a:schemeClr val="tx1"/>
                </a:solidFill>
                <a:latin typeface="+mn-lt"/>
                <a:ea typeface="+mn-ea"/>
                <a:cs typeface="+mn-cs"/>
              </a:rPr>
              <a:t> Use </a:t>
            </a:r>
            <a:r>
              <a:rPr lang="es-ES_tradnl" sz="1200" b="0" i="0" u="none" strike="noStrike" kern="1200" baseline="0" dirty="0" err="1" smtClean="0">
                <a:solidFill>
                  <a:schemeClr val="tx1"/>
                </a:solidFill>
                <a:latin typeface="+mn-lt"/>
                <a:ea typeface="+mn-ea"/>
                <a:cs typeface="+mn-cs"/>
              </a:rPr>
              <a:t>via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Epidemiology</a:t>
            </a:r>
            <a:r>
              <a:rPr lang="es-ES_tradnl" sz="1200" b="0" i="0" u="none" strike="noStrike" kern="1200" baseline="0" dirty="0" smtClean="0">
                <a:solidFill>
                  <a:schemeClr val="tx1"/>
                </a:solidFill>
                <a:latin typeface="+mn-lt"/>
                <a:ea typeface="+mn-ea"/>
                <a:cs typeface="+mn-cs"/>
              </a:rPr>
              <a:t>. JAMA 1998.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Closs</a:t>
            </a:r>
            <a:r>
              <a:rPr lang="es-ES_tradnl" sz="1200" b="0" i="0" u="none" strike="noStrike" kern="1200" baseline="0" dirty="0" smtClean="0">
                <a:solidFill>
                  <a:schemeClr val="tx1"/>
                </a:solidFill>
                <a:latin typeface="+mn-lt"/>
                <a:ea typeface="+mn-ea"/>
                <a:cs typeface="+mn-cs"/>
              </a:rPr>
              <a:t> SJ, </a:t>
            </a:r>
            <a:r>
              <a:rPr lang="es-ES_tradnl" sz="1200" b="0" i="0" u="none" strike="noStrike" kern="1200" baseline="0" dirty="0" err="1" smtClean="0">
                <a:solidFill>
                  <a:schemeClr val="tx1"/>
                </a:solidFill>
                <a:latin typeface="+mn-lt"/>
                <a:ea typeface="+mn-ea"/>
                <a:cs typeface="+mn-cs"/>
              </a:rPr>
              <a:t>Barr</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Briggs</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Cognitive</a:t>
            </a:r>
            <a:r>
              <a:rPr lang="es-ES_tradnl" sz="1200" b="0" i="0" u="none" strike="noStrike" kern="1200" baseline="0" dirty="0" smtClean="0">
                <a:solidFill>
                  <a:schemeClr val="tx1"/>
                </a:solidFill>
                <a:latin typeface="+mn-lt"/>
                <a:ea typeface="+mn-ea"/>
                <a:cs typeface="+mn-cs"/>
              </a:rPr>
              <a:t> status and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provision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residents</a:t>
            </a:r>
            <a:r>
              <a:rPr lang="es-ES_tradnl" sz="1200" b="0" i="0" u="none" strike="noStrike" kern="1200" baseline="0" dirty="0" smtClean="0">
                <a:solidFill>
                  <a:schemeClr val="tx1"/>
                </a:solidFill>
                <a:latin typeface="+mn-lt"/>
                <a:ea typeface="+mn-ea"/>
                <a:cs typeface="+mn-cs"/>
              </a:rPr>
              <a:t>. Br J Gen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2004;54(509): 919–921.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Cornali</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Franzoni</a:t>
            </a:r>
            <a:r>
              <a:rPr lang="es-ES_tradnl" sz="1200" b="0" i="0" u="none" strike="noStrike" kern="1200" baseline="0" dirty="0" smtClean="0">
                <a:solidFill>
                  <a:schemeClr val="tx1"/>
                </a:solidFill>
                <a:latin typeface="+mn-lt"/>
                <a:ea typeface="+mn-ea"/>
                <a:cs typeface="+mn-cs"/>
              </a:rPr>
              <a:t> S, Gatti S, </a:t>
            </a:r>
            <a:r>
              <a:rPr lang="es-ES_tradnl" sz="1200" b="0" i="0" u="none" strike="noStrike" kern="1200" baseline="0" dirty="0" err="1" smtClean="0">
                <a:solidFill>
                  <a:schemeClr val="tx1"/>
                </a:solidFill>
                <a:latin typeface="+mn-lt"/>
                <a:ea typeface="+mn-ea"/>
                <a:cs typeface="+mn-cs"/>
              </a:rPr>
              <a:t>Trabucchi</a:t>
            </a:r>
            <a:r>
              <a:rPr lang="es-ES_tradnl" sz="1200" b="0" i="0" u="none" strike="noStrike" kern="1200" baseline="0" dirty="0" smtClean="0">
                <a:solidFill>
                  <a:schemeClr val="tx1"/>
                </a:solidFill>
                <a:latin typeface="+mn-lt"/>
                <a:ea typeface="+mn-ea"/>
                <a:cs typeface="+mn-cs"/>
              </a:rPr>
              <a:t> M. Diagnosis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caused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osteoarthritis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prescription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cognitive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 J Am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Assoc</a:t>
            </a:r>
            <a:r>
              <a:rPr lang="es-ES_tradnl" sz="1200" b="0" i="0" u="none" strike="noStrike" kern="1200" baseline="0" dirty="0" smtClean="0">
                <a:solidFill>
                  <a:schemeClr val="tx1"/>
                </a:solidFill>
                <a:latin typeface="+mn-lt"/>
                <a:ea typeface="+mn-ea"/>
                <a:cs typeface="+mn-cs"/>
              </a:rPr>
              <a:t>. 2006;7(1):1–5.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Mäntyselkä</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Hartikainen</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Louhivuori-Laako</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Sulkava</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Effects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perceived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daily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home-</a:t>
            </a:r>
            <a:r>
              <a:rPr lang="es-ES_tradnl" sz="1200" b="0" i="0" u="none" strike="noStrike" kern="1200" baseline="0" dirty="0" err="1" smtClean="0">
                <a:solidFill>
                  <a:schemeClr val="tx1"/>
                </a:solidFill>
                <a:latin typeface="+mn-lt"/>
                <a:ea typeface="+mn-ea"/>
                <a:cs typeface="+mn-cs"/>
              </a:rPr>
              <a:t>dwelling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elderly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population-based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Age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Ageing</a:t>
            </a:r>
            <a:r>
              <a:rPr lang="es-ES_tradnl" sz="1200" b="0" i="0" u="none" strike="noStrike" kern="1200" baseline="0" dirty="0" smtClean="0">
                <a:solidFill>
                  <a:schemeClr val="tx1"/>
                </a:solidFill>
                <a:latin typeface="+mn-lt"/>
                <a:ea typeface="+mn-ea"/>
                <a:cs typeface="+mn-cs"/>
              </a:rPr>
              <a:t>. 2004;33(5):496–499.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Nygaard</a:t>
            </a:r>
            <a:r>
              <a:rPr lang="es-ES_tradnl" sz="1200" b="0" i="0" u="none" strike="noStrike" kern="1200" baseline="0" dirty="0" smtClean="0">
                <a:solidFill>
                  <a:schemeClr val="tx1"/>
                </a:solidFill>
                <a:latin typeface="+mn-lt"/>
                <a:ea typeface="+mn-ea"/>
                <a:cs typeface="+mn-cs"/>
              </a:rPr>
              <a:t> HA, </a:t>
            </a:r>
            <a:r>
              <a:rPr lang="es-ES_tradnl" sz="1200" b="0" i="0" u="none" strike="noStrike" kern="1200" baseline="0" dirty="0" err="1" smtClean="0">
                <a:solidFill>
                  <a:schemeClr val="tx1"/>
                </a:solidFill>
                <a:latin typeface="+mn-lt"/>
                <a:ea typeface="+mn-ea"/>
                <a:cs typeface="+mn-cs"/>
              </a:rPr>
              <a:t>Jarland</a:t>
            </a:r>
            <a:r>
              <a:rPr lang="es-ES_tradnl" sz="1200" b="0" i="0" u="none" strike="noStrike" kern="1200" baseline="0" dirty="0" smtClean="0">
                <a:solidFill>
                  <a:schemeClr val="tx1"/>
                </a:solidFill>
                <a:latin typeface="+mn-lt"/>
                <a:ea typeface="+mn-ea"/>
                <a:cs typeface="+mn-cs"/>
              </a:rPr>
              <a:t> M. Are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diagnosis at </a:t>
            </a:r>
            <a:r>
              <a:rPr lang="es-ES_tradnl" sz="1200" b="0" i="0" u="none" strike="noStrike" kern="1200" baseline="0" dirty="0" err="1" smtClean="0">
                <a:solidFill>
                  <a:schemeClr val="tx1"/>
                </a:solidFill>
                <a:latin typeface="+mn-lt"/>
                <a:ea typeface="+mn-ea"/>
                <a:cs typeface="+mn-cs"/>
              </a:rPr>
              <a:t>increased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risk</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inadequate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Geriatr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2005;20(8):730–737.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Scherder</a:t>
            </a:r>
            <a:r>
              <a:rPr lang="es-ES_tradnl" sz="1200" b="0" i="0" u="none" strike="noStrike" kern="1200" baseline="0" dirty="0" smtClean="0">
                <a:solidFill>
                  <a:schemeClr val="tx1"/>
                </a:solidFill>
                <a:latin typeface="+mn-lt"/>
                <a:ea typeface="+mn-ea"/>
                <a:cs typeface="+mn-cs"/>
              </a:rPr>
              <a:t> EJ, </a:t>
            </a:r>
            <a:r>
              <a:rPr lang="es-ES_tradnl" sz="1200" b="0" i="0" u="none" strike="noStrike" kern="1200" baseline="0" dirty="0" err="1" smtClean="0">
                <a:solidFill>
                  <a:schemeClr val="tx1"/>
                </a:solidFill>
                <a:latin typeface="+mn-lt"/>
                <a:ea typeface="+mn-ea"/>
                <a:cs typeface="+mn-cs"/>
              </a:rPr>
              <a:t>Bouma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decreased</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in Alzheimer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due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change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affective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component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Alzheimer </a:t>
            </a:r>
            <a:r>
              <a:rPr lang="es-ES_tradnl" sz="1200" b="0" i="0" u="none" strike="noStrike" kern="1200" baseline="0" dirty="0" err="1" smtClean="0">
                <a:solidFill>
                  <a:schemeClr val="tx1"/>
                </a:solidFill>
                <a:latin typeface="+mn-lt"/>
                <a:ea typeface="+mn-ea"/>
                <a:cs typeface="+mn-cs"/>
              </a:rPr>
              <a:t>Dis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Assoc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Disord</a:t>
            </a:r>
            <a:r>
              <a:rPr lang="es-ES_tradnl" sz="1200" b="0" i="0" u="none" strike="noStrike" kern="1200" baseline="0" dirty="0" smtClean="0">
                <a:solidFill>
                  <a:schemeClr val="tx1"/>
                </a:solidFill>
                <a:latin typeface="+mn-lt"/>
                <a:ea typeface="+mn-ea"/>
                <a:cs typeface="+mn-cs"/>
              </a:rPr>
              <a:t>. 1997;11(3):171–174.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McLachlan</a:t>
            </a:r>
            <a:r>
              <a:rPr lang="es-ES_tradnl" sz="1200" b="0" i="0" u="none" strike="noStrike" kern="1200" baseline="0" dirty="0" smtClean="0">
                <a:solidFill>
                  <a:schemeClr val="tx1"/>
                </a:solidFill>
                <a:latin typeface="+mn-lt"/>
                <a:ea typeface="+mn-ea"/>
                <a:cs typeface="+mn-cs"/>
              </a:rPr>
              <a:t> AJ, Bath S, </a:t>
            </a:r>
            <a:r>
              <a:rPr lang="es-ES_tradnl" sz="1200" b="0" i="0" u="none" strike="noStrike" kern="1200" baseline="0" dirty="0" err="1" smtClean="0">
                <a:solidFill>
                  <a:schemeClr val="tx1"/>
                </a:solidFill>
                <a:latin typeface="+mn-lt"/>
                <a:ea typeface="+mn-ea"/>
                <a:cs typeface="+mn-cs"/>
              </a:rPr>
              <a:t>Naganathan</a:t>
            </a:r>
            <a:r>
              <a:rPr lang="es-ES_tradnl" sz="1200" b="0" i="0" u="none" strike="noStrike" kern="1200" baseline="0" dirty="0" smtClean="0">
                <a:solidFill>
                  <a:schemeClr val="tx1"/>
                </a:solidFill>
                <a:latin typeface="+mn-lt"/>
                <a:ea typeface="+mn-ea"/>
                <a:cs typeface="+mn-cs"/>
              </a:rPr>
              <a:t> V,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pharmacology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medicines in </a:t>
            </a:r>
            <a:r>
              <a:rPr lang="es-ES_tradnl" sz="1200" b="0" i="0" u="none" strike="noStrike" kern="1200" baseline="0" dirty="0" err="1" smtClean="0">
                <a:solidFill>
                  <a:schemeClr val="tx1"/>
                </a:solidFill>
                <a:latin typeface="+mn-lt"/>
                <a:ea typeface="+mn-ea"/>
                <a:cs typeface="+mn-cs"/>
              </a:rPr>
              <a:t>older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impact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frailty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cognitive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 Br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Pharmacol</a:t>
            </a:r>
            <a:r>
              <a:rPr lang="es-ES_tradnl" sz="1200" b="0" i="0" u="none" strike="noStrike" kern="1200" baseline="0" dirty="0" smtClean="0">
                <a:solidFill>
                  <a:schemeClr val="tx1"/>
                </a:solidFill>
                <a:latin typeface="+mn-lt"/>
                <a:ea typeface="+mn-ea"/>
                <a:cs typeface="+mn-cs"/>
              </a:rPr>
              <a:t>. 2011;71(3):351–364.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Barry HE, Parsons C, </a:t>
            </a:r>
            <a:r>
              <a:rPr lang="es-ES_tradnl" sz="1200" b="0" i="0" u="none" strike="noStrike" kern="1200" baseline="0" dirty="0" err="1" smtClean="0">
                <a:solidFill>
                  <a:schemeClr val="tx1"/>
                </a:solidFill>
                <a:latin typeface="+mn-lt"/>
                <a:ea typeface="+mn-ea"/>
                <a:cs typeface="+mn-cs"/>
              </a:rPr>
              <a:t>Passmore</a:t>
            </a:r>
            <a:r>
              <a:rPr lang="es-ES_tradnl" sz="1200" b="0" i="0" u="none" strike="noStrike" kern="1200" baseline="0" dirty="0" smtClean="0">
                <a:solidFill>
                  <a:schemeClr val="tx1"/>
                </a:solidFill>
                <a:latin typeface="+mn-lt"/>
                <a:ea typeface="+mn-ea"/>
                <a:cs typeface="+mn-cs"/>
              </a:rPr>
              <a:t> AP, Hughes CM. </a:t>
            </a:r>
            <a:r>
              <a:rPr lang="es-ES_tradnl" sz="1200" b="0" i="0" u="none" strike="noStrike" kern="1200" baseline="0" dirty="0" err="1" smtClean="0">
                <a:solidFill>
                  <a:schemeClr val="tx1"/>
                </a:solidFill>
                <a:latin typeface="+mn-lt"/>
                <a:ea typeface="+mn-ea"/>
                <a:cs typeface="+mn-cs"/>
              </a:rPr>
              <a:t>Community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pharmacists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cross-sectional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survey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exploring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experiences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attitudes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knowledge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its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Geriatr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Epub</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January</a:t>
            </a:r>
            <a:r>
              <a:rPr lang="es-ES_tradnl" sz="1200" b="0" i="0" u="none" strike="noStrike" kern="1200" baseline="0" dirty="0" smtClean="0">
                <a:solidFill>
                  <a:schemeClr val="tx1"/>
                </a:solidFill>
                <a:latin typeface="+mn-lt"/>
                <a:ea typeface="+mn-ea"/>
                <a:cs typeface="+mn-cs"/>
              </a:rPr>
              <a:t> 24, 2013.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26</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Corbett</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Husebo</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Malcangio</a:t>
            </a:r>
            <a:r>
              <a:rPr lang="es-ES_tradnl" sz="1200" b="0" i="0" u="none" strike="noStrike" kern="1200" baseline="0" dirty="0" smtClean="0">
                <a:solidFill>
                  <a:schemeClr val="tx1"/>
                </a:solidFill>
                <a:latin typeface="+mn-lt"/>
                <a:ea typeface="+mn-ea"/>
                <a:cs typeface="+mn-cs"/>
              </a:rPr>
              <a:t> M,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Assessment</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Neurol</a:t>
            </a:r>
            <a:r>
              <a:rPr lang="es-ES_tradnl" sz="1200" b="0" i="0" u="none" strike="noStrike" kern="1200" baseline="0" dirty="0" smtClean="0">
                <a:solidFill>
                  <a:schemeClr val="tx1"/>
                </a:solidFill>
                <a:latin typeface="+mn-lt"/>
                <a:ea typeface="+mn-ea"/>
                <a:cs typeface="+mn-cs"/>
              </a:rPr>
              <a:t>. 2012;8(5):264–274. </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Buchanan RJ, Martin RA, Moore L, Wang S, Ju H. </a:t>
            </a:r>
            <a:r>
              <a:rPr lang="es-ES_tradnl" sz="1200" b="0" i="0" u="none" strike="noStrike" kern="1200" baseline="0" dirty="0" err="1" smtClean="0">
                <a:solidFill>
                  <a:schemeClr val="tx1"/>
                </a:solidFill>
                <a:latin typeface="+mn-lt"/>
                <a:ea typeface="+mn-ea"/>
                <a:cs typeface="+mn-cs"/>
              </a:rPr>
              <a:t>Analyses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t>
            </a:r>
            <a:r>
              <a:rPr lang="es-ES_tradnl" sz="1200" b="0" i="0" u="none" strike="noStrike" kern="1200" baseline="0" dirty="0" err="1" smtClean="0">
                <a:solidFill>
                  <a:schemeClr val="tx1"/>
                </a:solidFill>
                <a:latin typeface="+mn-lt"/>
                <a:ea typeface="+mn-ea"/>
                <a:cs typeface="+mn-cs"/>
              </a:rPr>
              <a:t>admission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Nurs</a:t>
            </a:r>
            <a:r>
              <a:rPr lang="es-ES_tradnl" sz="1200" b="0" i="0" u="none" strike="noStrike" kern="1200" baseline="0" dirty="0" smtClean="0">
                <a:solidFill>
                  <a:schemeClr val="tx1"/>
                </a:solidFill>
                <a:latin typeface="+mn-lt"/>
                <a:ea typeface="+mn-ea"/>
                <a:cs typeface="+mn-cs"/>
              </a:rPr>
              <a:t> 2005.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Duncan JG, </a:t>
            </a:r>
            <a:r>
              <a:rPr lang="es-ES_tradnl" sz="1200" b="0" i="0" u="none" strike="noStrike" kern="1200" baseline="0" dirty="0" err="1" smtClean="0">
                <a:solidFill>
                  <a:schemeClr val="tx1"/>
                </a:solidFill>
                <a:latin typeface="+mn-lt"/>
                <a:ea typeface="+mn-ea"/>
                <a:cs typeface="+mn-cs"/>
              </a:rPr>
              <a:t>Bott</a:t>
            </a:r>
            <a:r>
              <a:rPr lang="es-ES_tradnl" sz="1200" b="0" i="0" u="none" strike="noStrike" kern="1200" baseline="0" dirty="0" smtClean="0">
                <a:solidFill>
                  <a:schemeClr val="tx1"/>
                </a:solidFill>
                <a:latin typeface="+mn-lt"/>
                <a:ea typeface="+mn-ea"/>
                <a:cs typeface="+mn-cs"/>
              </a:rPr>
              <a:t> MJ, Thompson SA, </a:t>
            </a:r>
            <a:r>
              <a:rPr lang="es-ES_tradnl" sz="1200" b="0" i="0" u="none" strike="noStrike" kern="1200" baseline="0" dirty="0" err="1" smtClean="0">
                <a:solidFill>
                  <a:schemeClr val="tx1"/>
                </a:solidFill>
                <a:latin typeface="+mn-lt"/>
                <a:ea typeface="+mn-ea"/>
                <a:cs typeface="+mn-cs"/>
              </a:rPr>
              <a:t>Gajewski</a:t>
            </a:r>
            <a:r>
              <a:rPr lang="es-ES_tradnl" sz="1200" b="0" i="0" u="none" strike="noStrike" kern="1200" baseline="0" dirty="0" smtClean="0">
                <a:solidFill>
                  <a:schemeClr val="tx1"/>
                </a:solidFill>
                <a:latin typeface="+mn-lt"/>
                <a:ea typeface="+mn-ea"/>
                <a:cs typeface="+mn-cs"/>
              </a:rPr>
              <a:t> BJ.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occurrence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associated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factors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Res </a:t>
            </a:r>
            <a:r>
              <a:rPr lang="es-ES_tradnl" sz="1200" b="0" i="0" u="none" strike="noStrike" kern="1200" baseline="0" dirty="0" err="1" smtClean="0">
                <a:solidFill>
                  <a:schemeClr val="tx1"/>
                </a:solidFill>
                <a:latin typeface="+mn-lt"/>
                <a:ea typeface="+mn-ea"/>
                <a:cs typeface="+mn-cs"/>
              </a:rPr>
              <a:t>Nurs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Health</a:t>
            </a:r>
            <a:r>
              <a:rPr lang="es-ES_tradnl" sz="1200" b="0" i="0" u="none" strike="noStrike" kern="1200" baseline="0" dirty="0" smtClean="0">
                <a:solidFill>
                  <a:schemeClr val="tx1"/>
                </a:solidFill>
                <a:latin typeface="+mn-lt"/>
                <a:ea typeface="+mn-ea"/>
                <a:cs typeface="+mn-cs"/>
              </a:rPr>
              <a:t> 2009.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Johnson VM, Teno JM, </a:t>
            </a:r>
            <a:r>
              <a:rPr lang="es-ES_tradnl" sz="1200" b="0" i="0" u="none" strike="noStrike" kern="1200" baseline="0" dirty="0" err="1" smtClean="0">
                <a:solidFill>
                  <a:schemeClr val="tx1"/>
                </a:solidFill>
                <a:latin typeface="+mn-lt"/>
                <a:ea typeface="+mn-ea"/>
                <a:cs typeface="+mn-cs"/>
              </a:rPr>
              <a:t>Bourbonniere</a:t>
            </a:r>
            <a:r>
              <a:rPr lang="es-ES_tradnl" sz="1200" b="0" i="0" u="none" strike="noStrike" kern="1200" baseline="0" dirty="0" smtClean="0">
                <a:solidFill>
                  <a:schemeClr val="tx1"/>
                </a:solidFill>
                <a:latin typeface="+mn-lt"/>
                <a:ea typeface="+mn-ea"/>
                <a:cs typeface="+mn-cs"/>
              </a:rPr>
              <a:t> M, Mor V.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needs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in U.S.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homes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Bernabei</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Gambassi</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Lapane</a:t>
            </a:r>
            <a:r>
              <a:rPr lang="es-ES_tradnl" sz="1200" b="0" i="0" u="none" strike="noStrike" kern="1200" baseline="0" dirty="0" smtClean="0">
                <a:solidFill>
                  <a:schemeClr val="tx1"/>
                </a:solidFill>
                <a:latin typeface="+mn-lt"/>
                <a:ea typeface="+mn-ea"/>
                <a:cs typeface="+mn-cs"/>
              </a:rPr>
              <a:t> K,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Management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elderly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SAGE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Group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Assessment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Geriatric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a:t>
            </a:r>
            <a:r>
              <a:rPr lang="es-ES_tradnl" sz="1200" b="0" i="0" u="none" strike="noStrike" kern="1200" baseline="0" dirty="0" smtClean="0">
                <a:solidFill>
                  <a:schemeClr val="tx1"/>
                </a:solidFill>
                <a:latin typeface="+mn-lt"/>
                <a:ea typeface="+mn-ea"/>
                <a:cs typeface="+mn-cs"/>
              </a:rPr>
              <a:t> Use </a:t>
            </a:r>
            <a:r>
              <a:rPr lang="es-ES_tradnl" sz="1200" b="0" i="0" u="none" strike="noStrike" kern="1200" baseline="0" dirty="0" err="1" smtClean="0">
                <a:solidFill>
                  <a:schemeClr val="tx1"/>
                </a:solidFill>
                <a:latin typeface="+mn-lt"/>
                <a:ea typeface="+mn-ea"/>
                <a:cs typeface="+mn-cs"/>
              </a:rPr>
              <a:t>via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Epidemiology</a:t>
            </a:r>
            <a:r>
              <a:rPr lang="es-ES_tradnl" sz="1200" b="0" i="0" u="none" strike="noStrike" kern="1200" baseline="0" dirty="0" smtClean="0">
                <a:solidFill>
                  <a:schemeClr val="tx1"/>
                </a:solidFill>
                <a:latin typeface="+mn-lt"/>
                <a:ea typeface="+mn-ea"/>
                <a:cs typeface="+mn-cs"/>
              </a:rPr>
              <a:t>. JAMA 1998.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Closs</a:t>
            </a:r>
            <a:r>
              <a:rPr lang="es-ES_tradnl" sz="1200" b="0" i="0" u="none" strike="noStrike" kern="1200" baseline="0" dirty="0" smtClean="0">
                <a:solidFill>
                  <a:schemeClr val="tx1"/>
                </a:solidFill>
                <a:latin typeface="+mn-lt"/>
                <a:ea typeface="+mn-ea"/>
                <a:cs typeface="+mn-cs"/>
              </a:rPr>
              <a:t> SJ, </a:t>
            </a:r>
            <a:r>
              <a:rPr lang="es-ES_tradnl" sz="1200" b="0" i="0" u="none" strike="noStrike" kern="1200" baseline="0" dirty="0" err="1" smtClean="0">
                <a:solidFill>
                  <a:schemeClr val="tx1"/>
                </a:solidFill>
                <a:latin typeface="+mn-lt"/>
                <a:ea typeface="+mn-ea"/>
                <a:cs typeface="+mn-cs"/>
              </a:rPr>
              <a:t>Barr</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Briggs</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Cognitive</a:t>
            </a:r>
            <a:r>
              <a:rPr lang="es-ES_tradnl" sz="1200" b="0" i="0" u="none" strike="noStrike" kern="1200" baseline="0" dirty="0" smtClean="0">
                <a:solidFill>
                  <a:schemeClr val="tx1"/>
                </a:solidFill>
                <a:latin typeface="+mn-lt"/>
                <a:ea typeface="+mn-ea"/>
                <a:cs typeface="+mn-cs"/>
              </a:rPr>
              <a:t> status and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provision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residents</a:t>
            </a:r>
            <a:r>
              <a:rPr lang="es-ES_tradnl" sz="1200" b="0" i="0" u="none" strike="noStrike" kern="1200" baseline="0" dirty="0" smtClean="0">
                <a:solidFill>
                  <a:schemeClr val="tx1"/>
                </a:solidFill>
                <a:latin typeface="+mn-lt"/>
                <a:ea typeface="+mn-ea"/>
                <a:cs typeface="+mn-cs"/>
              </a:rPr>
              <a:t>. Br J Gen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2004;54(509): 919–921.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Cornali</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Franzoni</a:t>
            </a:r>
            <a:r>
              <a:rPr lang="es-ES_tradnl" sz="1200" b="0" i="0" u="none" strike="noStrike" kern="1200" baseline="0" dirty="0" smtClean="0">
                <a:solidFill>
                  <a:schemeClr val="tx1"/>
                </a:solidFill>
                <a:latin typeface="+mn-lt"/>
                <a:ea typeface="+mn-ea"/>
                <a:cs typeface="+mn-cs"/>
              </a:rPr>
              <a:t> S, Gatti S, </a:t>
            </a:r>
            <a:r>
              <a:rPr lang="es-ES_tradnl" sz="1200" b="0" i="0" u="none" strike="noStrike" kern="1200" baseline="0" dirty="0" err="1" smtClean="0">
                <a:solidFill>
                  <a:schemeClr val="tx1"/>
                </a:solidFill>
                <a:latin typeface="+mn-lt"/>
                <a:ea typeface="+mn-ea"/>
                <a:cs typeface="+mn-cs"/>
              </a:rPr>
              <a:t>Trabucchi</a:t>
            </a:r>
            <a:r>
              <a:rPr lang="es-ES_tradnl" sz="1200" b="0" i="0" u="none" strike="noStrike" kern="1200" baseline="0" dirty="0" smtClean="0">
                <a:solidFill>
                  <a:schemeClr val="tx1"/>
                </a:solidFill>
                <a:latin typeface="+mn-lt"/>
                <a:ea typeface="+mn-ea"/>
                <a:cs typeface="+mn-cs"/>
              </a:rPr>
              <a:t> M. Diagnosis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caused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osteoarthritis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prescription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cognitive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 J Am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Assoc</a:t>
            </a:r>
            <a:r>
              <a:rPr lang="es-ES_tradnl" sz="1200" b="0" i="0" u="none" strike="noStrike" kern="1200" baseline="0" dirty="0" smtClean="0">
                <a:solidFill>
                  <a:schemeClr val="tx1"/>
                </a:solidFill>
                <a:latin typeface="+mn-lt"/>
                <a:ea typeface="+mn-ea"/>
                <a:cs typeface="+mn-cs"/>
              </a:rPr>
              <a:t>. 2006;7(1):1–5.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Mäntyselkä</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Hartikainen</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Louhivuori-Laako</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Sulkava</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Effects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perceived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daily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home-</a:t>
            </a:r>
            <a:r>
              <a:rPr lang="es-ES_tradnl" sz="1200" b="0" i="0" u="none" strike="noStrike" kern="1200" baseline="0" dirty="0" err="1" smtClean="0">
                <a:solidFill>
                  <a:schemeClr val="tx1"/>
                </a:solidFill>
                <a:latin typeface="+mn-lt"/>
                <a:ea typeface="+mn-ea"/>
                <a:cs typeface="+mn-cs"/>
              </a:rPr>
              <a:t>dwelling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elderly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population-based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Age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Ageing</a:t>
            </a:r>
            <a:r>
              <a:rPr lang="es-ES_tradnl" sz="1200" b="0" i="0" u="none" strike="noStrike" kern="1200" baseline="0" dirty="0" smtClean="0">
                <a:solidFill>
                  <a:schemeClr val="tx1"/>
                </a:solidFill>
                <a:latin typeface="+mn-lt"/>
                <a:ea typeface="+mn-ea"/>
                <a:cs typeface="+mn-cs"/>
              </a:rPr>
              <a:t>. 2004;33(5):496–499.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Nygaard</a:t>
            </a:r>
            <a:r>
              <a:rPr lang="es-ES_tradnl" sz="1200" b="0" i="0" u="none" strike="noStrike" kern="1200" baseline="0" dirty="0" smtClean="0">
                <a:solidFill>
                  <a:schemeClr val="tx1"/>
                </a:solidFill>
                <a:latin typeface="+mn-lt"/>
                <a:ea typeface="+mn-ea"/>
                <a:cs typeface="+mn-cs"/>
              </a:rPr>
              <a:t> HA, </a:t>
            </a:r>
            <a:r>
              <a:rPr lang="es-ES_tradnl" sz="1200" b="0" i="0" u="none" strike="noStrike" kern="1200" baseline="0" dirty="0" err="1" smtClean="0">
                <a:solidFill>
                  <a:schemeClr val="tx1"/>
                </a:solidFill>
                <a:latin typeface="+mn-lt"/>
                <a:ea typeface="+mn-ea"/>
                <a:cs typeface="+mn-cs"/>
              </a:rPr>
              <a:t>Jarland</a:t>
            </a:r>
            <a:r>
              <a:rPr lang="es-ES_tradnl" sz="1200" b="0" i="0" u="none" strike="noStrike" kern="1200" baseline="0" dirty="0" smtClean="0">
                <a:solidFill>
                  <a:schemeClr val="tx1"/>
                </a:solidFill>
                <a:latin typeface="+mn-lt"/>
                <a:ea typeface="+mn-ea"/>
                <a:cs typeface="+mn-cs"/>
              </a:rPr>
              <a:t> M. Are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diagnosis at </a:t>
            </a:r>
            <a:r>
              <a:rPr lang="es-ES_tradnl" sz="1200" b="0" i="0" u="none" strike="noStrike" kern="1200" baseline="0" dirty="0" err="1" smtClean="0">
                <a:solidFill>
                  <a:schemeClr val="tx1"/>
                </a:solidFill>
                <a:latin typeface="+mn-lt"/>
                <a:ea typeface="+mn-ea"/>
                <a:cs typeface="+mn-cs"/>
              </a:rPr>
              <a:t>increased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risk</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inadequate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Geriatr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2005;20(8):730–737.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Scherder</a:t>
            </a:r>
            <a:r>
              <a:rPr lang="es-ES_tradnl" sz="1200" b="0" i="0" u="none" strike="noStrike" kern="1200" baseline="0" dirty="0" smtClean="0">
                <a:solidFill>
                  <a:schemeClr val="tx1"/>
                </a:solidFill>
                <a:latin typeface="+mn-lt"/>
                <a:ea typeface="+mn-ea"/>
                <a:cs typeface="+mn-cs"/>
              </a:rPr>
              <a:t> EJ, </a:t>
            </a:r>
            <a:r>
              <a:rPr lang="es-ES_tradnl" sz="1200" b="0" i="0" u="none" strike="noStrike" kern="1200" baseline="0" dirty="0" err="1" smtClean="0">
                <a:solidFill>
                  <a:schemeClr val="tx1"/>
                </a:solidFill>
                <a:latin typeface="+mn-lt"/>
                <a:ea typeface="+mn-ea"/>
                <a:cs typeface="+mn-cs"/>
              </a:rPr>
              <a:t>Bouma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decreased</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in Alzheimer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due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change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affective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component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Alzheimer </a:t>
            </a:r>
            <a:r>
              <a:rPr lang="es-ES_tradnl" sz="1200" b="0" i="0" u="none" strike="noStrike" kern="1200" baseline="0" dirty="0" err="1" smtClean="0">
                <a:solidFill>
                  <a:schemeClr val="tx1"/>
                </a:solidFill>
                <a:latin typeface="+mn-lt"/>
                <a:ea typeface="+mn-ea"/>
                <a:cs typeface="+mn-cs"/>
              </a:rPr>
              <a:t>Dis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Assoc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Disord</a:t>
            </a:r>
            <a:r>
              <a:rPr lang="es-ES_tradnl" sz="1200" b="0" i="0" u="none" strike="noStrike" kern="1200" baseline="0" dirty="0" smtClean="0">
                <a:solidFill>
                  <a:schemeClr val="tx1"/>
                </a:solidFill>
                <a:latin typeface="+mn-lt"/>
                <a:ea typeface="+mn-ea"/>
                <a:cs typeface="+mn-cs"/>
              </a:rPr>
              <a:t>. 1997;11(3):171–174.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McLachlan</a:t>
            </a:r>
            <a:r>
              <a:rPr lang="es-ES_tradnl" sz="1200" b="0" i="0" u="none" strike="noStrike" kern="1200" baseline="0" dirty="0" smtClean="0">
                <a:solidFill>
                  <a:schemeClr val="tx1"/>
                </a:solidFill>
                <a:latin typeface="+mn-lt"/>
                <a:ea typeface="+mn-ea"/>
                <a:cs typeface="+mn-cs"/>
              </a:rPr>
              <a:t> AJ, Bath S, </a:t>
            </a:r>
            <a:r>
              <a:rPr lang="es-ES_tradnl" sz="1200" b="0" i="0" u="none" strike="noStrike" kern="1200" baseline="0" dirty="0" err="1" smtClean="0">
                <a:solidFill>
                  <a:schemeClr val="tx1"/>
                </a:solidFill>
                <a:latin typeface="+mn-lt"/>
                <a:ea typeface="+mn-ea"/>
                <a:cs typeface="+mn-cs"/>
              </a:rPr>
              <a:t>Naganathan</a:t>
            </a:r>
            <a:r>
              <a:rPr lang="es-ES_tradnl" sz="1200" b="0" i="0" u="none" strike="noStrike" kern="1200" baseline="0" dirty="0" smtClean="0">
                <a:solidFill>
                  <a:schemeClr val="tx1"/>
                </a:solidFill>
                <a:latin typeface="+mn-lt"/>
                <a:ea typeface="+mn-ea"/>
                <a:cs typeface="+mn-cs"/>
              </a:rPr>
              <a:t> V,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pharmacology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medicines in </a:t>
            </a:r>
            <a:r>
              <a:rPr lang="es-ES_tradnl" sz="1200" b="0" i="0" u="none" strike="noStrike" kern="1200" baseline="0" dirty="0" err="1" smtClean="0">
                <a:solidFill>
                  <a:schemeClr val="tx1"/>
                </a:solidFill>
                <a:latin typeface="+mn-lt"/>
                <a:ea typeface="+mn-ea"/>
                <a:cs typeface="+mn-cs"/>
              </a:rPr>
              <a:t>older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impact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frailty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cognitive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 Br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Pharmacol</a:t>
            </a:r>
            <a:r>
              <a:rPr lang="es-ES_tradnl" sz="1200" b="0" i="0" u="none" strike="noStrike" kern="1200" baseline="0" dirty="0" smtClean="0">
                <a:solidFill>
                  <a:schemeClr val="tx1"/>
                </a:solidFill>
                <a:latin typeface="+mn-lt"/>
                <a:ea typeface="+mn-ea"/>
                <a:cs typeface="+mn-cs"/>
              </a:rPr>
              <a:t>. 2011;71(3):351–364. </a:t>
            </a:r>
          </a:p>
          <a:p>
            <a:r>
              <a:rPr lang="es-ES_tradnl" sz="1200" b="1" i="0" u="none" strike="noStrike" kern="1200" baseline="0" smtClean="0">
                <a:solidFill>
                  <a:schemeClr val="tx1"/>
                </a:solidFill>
                <a:latin typeface="+mn-lt"/>
                <a:ea typeface="+mn-ea"/>
                <a:cs typeface="+mn-cs"/>
              </a:rPr>
              <a:t>• </a:t>
            </a:r>
            <a:r>
              <a:rPr lang="es-ES_tradnl" sz="1200" b="0" i="0" u="none" strike="noStrike" kern="1200" baseline="0" smtClean="0">
                <a:solidFill>
                  <a:schemeClr val="tx1"/>
                </a:solidFill>
                <a:latin typeface="+mn-lt"/>
                <a:ea typeface="+mn-ea"/>
                <a:cs typeface="+mn-cs"/>
              </a:rPr>
              <a:t>Barry </a:t>
            </a:r>
            <a:r>
              <a:rPr lang="es-ES_tradnl" sz="1200" b="0" i="0" u="none" strike="noStrike" kern="1200" baseline="0" dirty="0" smtClean="0">
                <a:solidFill>
                  <a:schemeClr val="tx1"/>
                </a:solidFill>
                <a:latin typeface="+mn-lt"/>
                <a:ea typeface="+mn-ea"/>
                <a:cs typeface="+mn-cs"/>
              </a:rPr>
              <a:t>HE, Parsons C, </a:t>
            </a:r>
            <a:r>
              <a:rPr lang="es-ES_tradnl" sz="1200" b="0" i="0" u="none" strike="noStrike" kern="1200" baseline="0" dirty="0" err="1" smtClean="0">
                <a:solidFill>
                  <a:schemeClr val="tx1"/>
                </a:solidFill>
                <a:latin typeface="+mn-lt"/>
                <a:ea typeface="+mn-ea"/>
                <a:cs typeface="+mn-cs"/>
              </a:rPr>
              <a:t>Passmore</a:t>
            </a:r>
            <a:r>
              <a:rPr lang="es-ES_tradnl" sz="1200" b="0" i="0" u="none" strike="noStrike" kern="1200" baseline="0" dirty="0" smtClean="0">
                <a:solidFill>
                  <a:schemeClr val="tx1"/>
                </a:solidFill>
                <a:latin typeface="+mn-lt"/>
                <a:ea typeface="+mn-ea"/>
                <a:cs typeface="+mn-cs"/>
              </a:rPr>
              <a:t> AP, Hughes CM. </a:t>
            </a:r>
            <a:r>
              <a:rPr lang="es-ES_tradnl" sz="1200" b="0" i="0" u="none" strike="noStrike" kern="1200" baseline="0" dirty="0" err="1" smtClean="0">
                <a:solidFill>
                  <a:schemeClr val="tx1"/>
                </a:solidFill>
                <a:latin typeface="+mn-lt"/>
                <a:ea typeface="+mn-ea"/>
                <a:cs typeface="+mn-cs"/>
              </a:rPr>
              <a:t>Community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pharmacists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cross-sectional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survey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exploring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experiences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attitudes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knowledge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its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Geriatr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Epub</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January</a:t>
            </a:r>
            <a:r>
              <a:rPr lang="es-ES_tradnl" sz="1200" b="0" i="0" u="none" strike="noStrike" kern="1200" baseline="0" dirty="0" smtClean="0">
                <a:solidFill>
                  <a:schemeClr val="tx1"/>
                </a:solidFill>
                <a:latin typeface="+mn-lt"/>
                <a:ea typeface="+mn-ea"/>
                <a:cs typeface="+mn-cs"/>
              </a:rPr>
              <a:t> 24, 2013. </a:t>
            </a: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27</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Corbett</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Husebo</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Malcangio</a:t>
            </a:r>
            <a:r>
              <a:rPr lang="es-ES_tradnl" sz="1200" b="0" i="0" u="none" strike="noStrike" kern="1200" baseline="0" dirty="0" smtClean="0">
                <a:solidFill>
                  <a:schemeClr val="tx1"/>
                </a:solidFill>
                <a:latin typeface="+mn-lt"/>
                <a:ea typeface="+mn-ea"/>
                <a:cs typeface="+mn-cs"/>
              </a:rPr>
              <a:t> M,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Assessment</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Neurol</a:t>
            </a:r>
            <a:r>
              <a:rPr lang="es-ES_tradnl" sz="1200" b="0" i="0" u="none" strike="noStrike" kern="1200" baseline="0" dirty="0" smtClean="0">
                <a:solidFill>
                  <a:schemeClr val="tx1"/>
                </a:solidFill>
                <a:latin typeface="+mn-lt"/>
                <a:ea typeface="+mn-ea"/>
                <a:cs typeface="+mn-cs"/>
              </a:rPr>
              <a:t>. 2012;8(5):264–274. </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Buchanan RJ, Martin RA, Moore L, Wang S, Ju H. </a:t>
            </a:r>
            <a:r>
              <a:rPr lang="es-ES_tradnl" sz="1200" b="0" i="0" u="none" strike="noStrike" kern="1200" baseline="0" dirty="0" err="1" smtClean="0">
                <a:solidFill>
                  <a:schemeClr val="tx1"/>
                </a:solidFill>
                <a:latin typeface="+mn-lt"/>
                <a:ea typeface="+mn-ea"/>
                <a:cs typeface="+mn-cs"/>
              </a:rPr>
              <a:t>Analyses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t>
            </a:r>
            <a:r>
              <a:rPr lang="es-ES_tradnl" sz="1200" b="0" i="0" u="none" strike="noStrike" kern="1200" baseline="0" dirty="0" err="1" smtClean="0">
                <a:solidFill>
                  <a:schemeClr val="tx1"/>
                </a:solidFill>
                <a:latin typeface="+mn-lt"/>
                <a:ea typeface="+mn-ea"/>
                <a:cs typeface="+mn-cs"/>
              </a:rPr>
              <a:t>admission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Nurs</a:t>
            </a:r>
            <a:r>
              <a:rPr lang="es-ES_tradnl" sz="1200" b="0" i="0" u="none" strike="noStrike" kern="1200" baseline="0" dirty="0" smtClean="0">
                <a:solidFill>
                  <a:schemeClr val="tx1"/>
                </a:solidFill>
                <a:latin typeface="+mn-lt"/>
                <a:ea typeface="+mn-ea"/>
                <a:cs typeface="+mn-cs"/>
              </a:rPr>
              <a:t> 2005.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Duncan JG, </a:t>
            </a:r>
            <a:r>
              <a:rPr lang="es-ES_tradnl" sz="1200" b="0" i="0" u="none" strike="noStrike" kern="1200" baseline="0" dirty="0" err="1" smtClean="0">
                <a:solidFill>
                  <a:schemeClr val="tx1"/>
                </a:solidFill>
                <a:latin typeface="+mn-lt"/>
                <a:ea typeface="+mn-ea"/>
                <a:cs typeface="+mn-cs"/>
              </a:rPr>
              <a:t>Bott</a:t>
            </a:r>
            <a:r>
              <a:rPr lang="es-ES_tradnl" sz="1200" b="0" i="0" u="none" strike="noStrike" kern="1200" baseline="0" dirty="0" smtClean="0">
                <a:solidFill>
                  <a:schemeClr val="tx1"/>
                </a:solidFill>
                <a:latin typeface="+mn-lt"/>
                <a:ea typeface="+mn-ea"/>
                <a:cs typeface="+mn-cs"/>
              </a:rPr>
              <a:t> MJ, Thompson SA, </a:t>
            </a:r>
            <a:r>
              <a:rPr lang="es-ES_tradnl" sz="1200" b="0" i="0" u="none" strike="noStrike" kern="1200" baseline="0" dirty="0" err="1" smtClean="0">
                <a:solidFill>
                  <a:schemeClr val="tx1"/>
                </a:solidFill>
                <a:latin typeface="+mn-lt"/>
                <a:ea typeface="+mn-ea"/>
                <a:cs typeface="+mn-cs"/>
              </a:rPr>
              <a:t>Gajewski</a:t>
            </a:r>
            <a:r>
              <a:rPr lang="es-ES_tradnl" sz="1200" b="0" i="0" u="none" strike="noStrike" kern="1200" baseline="0" dirty="0" smtClean="0">
                <a:solidFill>
                  <a:schemeClr val="tx1"/>
                </a:solidFill>
                <a:latin typeface="+mn-lt"/>
                <a:ea typeface="+mn-ea"/>
                <a:cs typeface="+mn-cs"/>
              </a:rPr>
              <a:t> BJ.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occurrence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associated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factors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Res </a:t>
            </a:r>
            <a:r>
              <a:rPr lang="es-ES_tradnl" sz="1200" b="0" i="0" u="none" strike="noStrike" kern="1200" baseline="0" dirty="0" err="1" smtClean="0">
                <a:solidFill>
                  <a:schemeClr val="tx1"/>
                </a:solidFill>
                <a:latin typeface="+mn-lt"/>
                <a:ea typeface="+mn-ea"/>
                <a:cs typeface="+mn-cs"/>
              </a:rPr>
              <a:t>Nurs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Health</a:t>
            </a:r>
            <a:r>
              <a:rPr lang="es-ES_tradnl" sz="1200" b="0" i="0" u="none" strike="noStrike" kern="1200" baseline="0" dirty="0" smtClean="0">
                <a:solidFill>
                  <a:schemeClr val="tx1"/>
                </a:solidFill>
                <a:latin typeface="+mn-lt"/>
                <a:ea typeface="+mn-ea"/>
                <a:cs typeface="+mn-cs"/>
              </a:rPr>
              <a:t> 2009.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Johnson VM, Teno JM, </a:t>
            </a:r>
            <a:r>
              <a:rPr lang="es-ES_tradnl" sz="1200" b="0" i="0" u="none" strike="noStrike" kern="1200" baseline="0" dirty="0" err="1" smtClean="0">
                <a:solidFill>
                  <a:schemeClr val="tx1"/>
                </a:solidFill>
                <a:latin typeface="+mn-lt"/>
                <a:ea typeface="+mn-ea"/>
                <a:cs typeface="+mn-cs"/>
              </a:rPr>
              <a:t>Bourbonniere</a:t>
            </a:r>
            <a:r>
              <a:rPr lang="es-ES_tradnl" sz="1200" b="0" i="0" u="none" strike="noStrike" kern="1200" baseline="0" dirty="0" smtClean="0">
                <a:solidFill>
                  <a:schemeClr val="tx1"/>
                </a:solidFill>
                <a:latin typeface="+mn-lt"/>
                <a:ea typeface="+mn-ea"/>
                <a:cs typeface="+mn-cs"/>
              </a:rPr>
              <a:t> M, Mor V.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needs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in U.S.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homes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Bernabei</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Gambassi</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Lapane</a:t>
            </a:r>
            <a:r>
              <a:rPr lang="es-ES_tradnl" sz="1200" b="0" i="0" u="none" strike="noStrike" kern="1200" baseline="0" dirty="0" smtClean="0">
                <a:solidFill>
                  <a:schemeClr val="tx1"/>
                </a:solidFill>
                <a:latin typeface="+mn-lt"/>
                <a:ea typeface="+mn-ea"/>
                <a:cs typeface="+mn-cs"/>
              </a:rPr>
              <a:t> K,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Management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elderly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SAGE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Group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Assessment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Geriatric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Drug</a:t>
            </a:r>
            <a:r>
              <a:rPr lang="es-ES_tradnl" sz="1200" b="0" i="0" u="none" strike="noStrike" kern="1200" baseline="0" dirty="0" smtClean="0">
                <a:solidFill>
                  <a:schemeClr val="tx1"/>
                </a:solidFill>
                <a:latin typeface="+mn-lt"/>
                <a:ea typeface="+mn-ea"/>
                <a:cs typeface="+mn-cs"/>
              </a:rPr>
              <a:t> Use </a:t>
            </a:r>
            <a:r>
              <a:rPr lang="es-ES_tradnl" sz="1200" b="0" i="0" u="none" strike="noStrike" kern="1200" baseline="0" dirty="0" err="1" smtClean="0">
                <a:solidFill>
                  <a:schemeClr val="tx1"/>
                </a:solidFill>
                <a:latin typeface="+mn-lt"/>
                <a:ea typeface="+mn-ea"/>
                <a:cs typeface="+mn-cs"/>
              </a:rPr>
              <a:t>via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Epidemiology</a:t>
            </a:r>
            <a:r>
              <a:rPr lang="es-ES_tradnl" sz="1200" b="0" i="0" u="none" strike="noStrike" kern="1200" baseline="0" dirty="0" smtClean="0">
                <a:solidFill>
                  <a:schemeClr val="tx1"/>
                </a:solidFill>
                <a:latin typeface="+mn-lt"/>
                <a:ea typeface="+mn-ea"/>
                <a:cs typeface="+mn-cs"/>
              </a:rPr>
              <a:t>. JAMA 1998.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Closs</a:t>
            </a:r>
            <a:r>
              <a:rPr lang="es-ES_tradnl" sz="1200" b="0" i="0" u="none" strike="noStrike" kern="1200" baseline="0" dirty="0" smtClean="0">
                <a:solidFill>
                  <a:schemeClr val="tx1"/>
                </a:solidFill>
                <a:latin typeface="+mn-lt"/>
                <a:ea typeface="+mn-ea"/>
                <a:cs typeface="+mn-cs"/>
              </a:rPr>
              <a:t> SJ, </a:t>
            </a:r>
            <a:r>
              <a:rPr lang="es-ES_tradnl" sz="1200" b="0" i="0" u="none" strike="noStrike" kern="1200" baseline="0" dirty="0" err="1" smtClean="0">
                <a:solidFill>
                  <a:schemeClr val="tx1"/>
                </a:solidFill>
                <a:latin typeface="+mn-lt"/>
                <a:ea typeface="+mn-ea"/>
                <a:cs typeface="+mn-cs"/>
              </a:rPr>
              <a:t>Barr</a:t>
            </a:r>
            <a:r>
              <a:rPr lang="es-ES_tradnl" sz="1200" b="0" i="0" u="none" strike="noStrike" kern="1200" baseline="0" dirty="0" smtClean="0">
                <a:solidFill>
                  <a:schemeClr val="tx1"/>
                </a:solidFill>
                <a:latin typeface="+mn-lt"/>
                <a:ea typeface="+mn-ea"/>
                <a:cs typeface="+mn-cs"/>
              </a:rPr>
              <a:t> B, </a:t>
            </a:r>
            <a:r>
              <a:rPr lang="es-ES_tradnl" sz="1200" b="0" i="0" u="none" strike="noStrike" kern="1200" baseline="0" dirty="0" err="1" smtClean="0">
                <a:solidFill>
                  <a:schemeClr val="tx1"/>
                </a:solidFill>
                <a:latin typeface="+mn-lt"/>
                <a:ea typeface="+mn-ea"/>
                <a:cs typeface="+mn-cs"/>
              </a:rPr>
              <a:t>Briggs</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Cognitive</a:t>
            </a:r>
            <a:r>
              <a:rPr lang="es-ES_tradnl" sz="1200" b="0" i="0" u="none" strike="noStrike" kern="1200" baseline="0" dirty="0" smtClean="0">
                <a:solidFill>
                  <a:schemeClr val="tx1"/>
                </a:solidFill>
                <a:latin typeface="+mn-lt"/>
                <a:ea typeface="+mn-ea"/>
                <a:cs typeface="+mn-cs"/>
              </a:rPr>
              <a:t> status and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provision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residents</a:t>
            </a:r>
            <a:r>
              <a:rPr lang="es-ES_tradnl" sz="1200" b="0" i="0" u="none" strike="noStrike" kern="1200" baseline="0" dirty="0" smtClean="0">
                <a:solidFill>
                  <a:schemeClr val="tx1"/>
                </a:solidFill>
                <a:latin typeface="+mn-lt"/>
                <a:ea typeface="+mn-ea"/>
                <a:cs typeface="+mn-cs"/>
              </a:rPr>
              <a:t>. Br J Gen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2004;54(509): 919–921.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Cornali</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Franzoni</a:t>
            </a:r>
            <a:r>
              <a:rPr lang="es-ES_tradnl" sz="1200" b="0" i="0" u="none" strike="noStrike" kern="1200" baseline="0" dirty="0" smtClean="0">
                <a:solidFill>
                  <a:schemeClr val="tx1"/>
                </a:solidFill>
                <a:latin typeface="+mn-lt"/>
                <a:ea typeface="+mn-ea"/>
                <a:cs typeface="+mn-cs"/>
              </a:rPr>
              <a:t> S, Gatti S, </a:t>
            </a:r>
            <a:r>
              <a:rPr lang="es-ES_tradnl" sz="1200" b="0" i="0" u="none" strike="noStrike" kern="1200" baseline="0" dirty="0" err="1" smtClean="0">
                <a:solidFill>
                  <a:schemeClr val="tx1"/>
                </a:solidFill>
                <a:latin typeface="+mn-lt"/>
                <a:ea typeface="+mn-ea"/>
                <a:cs typeface="+mn-cs"/>
              </a:rPr>
              <a:t>Trabucchi</a:t>
            </a:r>
            <a:r>
              <a:rPr lang="es-ES_tradnl" sz="1200" b="0" i="0" u="none" strike="noStrike" kern="1200" baseline="0" dirty="0" smtClean="0">
                <a:solidFill>
                  <a:schemeClr val="tx1"/>
                </a:solidFill>
                <a:latin typeface="+mn-lt"/>
                <a:ea typeface="+mn-ea"/>
                <a:cs typeface="+mn-cs"/>
              </a:rPr>
              <a:t> M. Diagnosis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caused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osteoarthritis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prescription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cognitive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 J Am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Assoc</a:t>
            </a:r>
            <a:r>
              <a:rPr lang="es-ES_tradnl" sz="1200" b="0" i="0" u="none" strike="noStrike" kern="1200" baseline="0" dirty="0" smtClean="0">
                <a:solidFill>
                  <a:schemeClr val="tx1"/>
                </a:solidFill>
                <a:latin typeface="+mn-lt"/>
                <a:ea typeface="+mn-ea"/>
                <a:cs typeface="+mn-cs"/>
              </a:rPr>
              <a:t>. 2006;7(1):1–5.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Mäntyselkä</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Hartikainen</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Louhivuori-Laako</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Sulkava</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Effects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perceived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daily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home-</a:t>
            </a:r>
            <a:r>
              <a:rPr lang="es-ES_tradnl" sz="1200" b="0" i="0" u="none" strike="noStrike" kern="1200" baseline="0" dirty="0" err="1" smtClean="0">
                <a:solidFill>
                  <a:schemeClr val="tx1"/>
                </a:solidFill>
                <a:latin typeface="+mn-lt"/>
                <a:ea typeface="+mn-ea"/>
                <a:cs typeface="+mn-cs"/>
              </a:rPr>
              <a:t>dwelling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elderly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population-based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study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Age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Ageing</a:t>
            </a:r>
            <a:r>
              <a:rPr lang="es-ES_tradnl" sz="1200" b="0" i="0" u="none" strike="noStrike" kern="1200" baseline="0" dirty="0" smtClean="0">
                <a:solidFill>
                  <a:schemeClr val="tx1"/>
                </a:solidFill>
                <a:latin typeface="+mn-lt"/>
                <a:ea typeface="+mn-ea"/>
                <a:cs typeface="+mn-cs"/>
              </a:rPr>
              <a:t>. 2004;33(5):496–499.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Nygaard</a:t>
            </a:r>
            <a:r>
              <a:rPr lang="es-ES_tradnl" sz="1200" b="0" i="0" u="none" strike="noStrike" kern="1200" baseline="0" dirty="0" smtClean="0">
                <a:solidFill>
                  <a:schemeClr val="tx1"/>
                </a:solidFill>
                <a:latin typeface="+mn-lt"/>
                <a:ea typeface="+mn-ea"/>
                <a:cs typeface="+mn-cs"/>
              </a:rPr>
              <a:t> HA, </a:t>
            </a:r>
            <a:r>
              <a:rPr lang="es-ES_tradnl" sz="1200" b="0" i="0" u="none" strike="noStrike" kern="1200" baseline="0" dirty="0" err="1" smtClean="0">
                <a:solidFill>
                  <a:schemeClr val="tx1"/>
                </a:solidFill>
                <a:latin typeface="+mn-lt"/>
                <a:ea typeface="+mn-ea"/>
                <a:cs typeface="+mn-cs"/>
              </a:rPr>
              <a:t>Jarland</a:t>
            </a:r>
            <a:r>
              <a:rPr lang="es-ES_tradnl" sz="1200" b="0" i="0" u="none" strike="noStrike" kern="1200" baseline="0" dirty="0" smtClean="0">
                <a:solidFill>
                  <a:schemeClr val="tx1"/>
                </a:solidFill>
                <a:latin typeface="+mn-lt"/>
                <a:ea typeface="+mn-ea"/>
                <a:cs typeface="+mn-cs"/>
              </a:rPr>
              <a:t> M. Are </a:t>
            </a:r>
            <a:r>
              <a:rPr lang="es-ES_tradnl" sz="1200" b="0" i="0" u="none" strike="noStrike" kern="1200" baseline="0" dirty="0" err="1" smtClean="0">
                <a:solidFill>
                  <a:schemeClr val="tx1"/>
                </a:solidFill>
                <a:latin typeface="+mn-lt"/>
                <a:ea typeface="+mn-ea"/>
                <a:cs typeface="+mn-cs"/>
              </a:rPr>
              <a:t>nursing</a:t>
            </a:r>
            <a:r>
              <a:rPr lang="es-ES_tradnl" sz="1200" b="0" i="0" u="none" strike="noStrike" kern="1200" baseline="0" dirty="0" smtClean="0">
                <a:solidFill>
                  <a:schemeClr val="tx1"/>
                </a:solidFill>
                <a:latin typeface="+mn-lt"/>
                <a:ea typeface="+mn-ea"/>
                <a:cs typeface="+mn-cs"/>
              </a:rPr>
              <a:t> home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diagnosis at </a:t>
            </a:r>
            <a:r>
              <a:rPr lang="es-ES_tradnl" sz="1200" b="0" i="0" u="none" strike="noStrike" kern="1200" baseline="0" dirty="0" err="1" smtClean="0">
                <a:solidFill>
                  <a:schemeClr val="tx1"/>
                </a:solidFill>
                <a:latin typeface="+mn-lt"/>
                <a:ea typeface="+mn-ea"/>
                <a:cs typeface="+mn-cs"/>
              </a:rPr>
              <a:t>increased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risk</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inadequate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Geriatr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2005;20(8):730–737.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Scherder</a:t>
            </a:r>
            <a:r>
              <a:rPr lang="es-ES_tradnl" sz="1200" b="0" i="0" u="none" strike="noStrike" kern="1200" baseline="0" dirty="0" smtClean="0">
                <a:solidFill>
                  <a:schemeClr val="tx1"/>
                </a:solidFill>
                <a:latin typeface="+mn-lt"/>
                <a:ea typeface="+mn-ea"/>
                <a:cs typeface="+mn-cs"/>
              </a:rPr>
              <a:t> EJ, </a:t>
            </a:r>
            <a:r>
              <a:rPr lang="es-ES_tradnl" sz="1200" b="0" i="0" u="none" strike="noStrike" kern="1200" baseline="0" dirty="0" err="1" smtClean="0">
                <a:solidFill>
                  <a:schemeClr val="tx1"/>
                </a:solidFill>
                <a:latin typeface="+mn-lt"/>
                <a:ea typeface="+mn-ea"/>
                <a:cs typeface="+mn-cs"/>
              </a:rPr>
              <a:t>Bouma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decreased</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analgesics</a:t>
            </a:r>
            <a:r>
              <a:rPr lang="es-ES_tradnl" sz="1200" b="0" i="0" u="none" strike="noStrike" kern="1200" baseline="0" dirty="0" smtClean="0">
                <a:solidFill>
                  <a:schemeClr val="tx1"/>
                </a:solidFill>
                <a:latin typeface="+mn-lt"/>
                <a:ea typeface="+mn-ea"/>
                <a:cs typeface="+mn-cs"/>
              </a:rPr>
              <a:t> in Alzheimer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due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change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affective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component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Alzheimer </a:t>
            </a:r>
            <a:r>
              <a:rPr lang="es-ES_tradnl" sz="1200" b="0" i="0" u="none" strike="noStrike" kern="1200" baseline="0" dirty="0" err="1" smtClean="0">
                <a:solidFill>
                  <a:schemeClr val="tx1"/>
                </a:solidFill>
                <a:latin typeface="+mn-lt"/>
                <a:ea typeface="+mn-ea"/>
                <a:cs typeface="+mn-cs"/>
              </a:rPr>
              <a:t>Dis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Assoc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Disord</a:t>
            </a:r>
            <a:r>
              <a:rPr lang="es-ES_tradnl" sz="1200" b="0" i="0" u="none" strike="noStrike" kern="1200" baseline="0" dirty="0" smtClean="0">
                <a:solidFill>
                  <a:schemeClr val="tx1"/>
                </a:solidFill>
                <a:latin typeface="+mn-lt"/>
                <a:ea typeface="+mn-ea"/>
                <a:cs typeface="+mn-cs"/>
              </a:rPr>
              <a:t>. 1997;11(3):171–174.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McLachlan</a:t>
            </a:r>
            <a:r>
              <a:rPr lang="es-ES_tradnl" sz="1200" b="0" i="0" u="none" strike="noStrike" kern="1200" baseline="0" dirty="0" smtClean="0">
                <a:solidFill>
                  <a:schemeClr val="tx1"/>
                </a:solidFill>
                <a:latin typeface="+mn-lt"/>
                <a:ea typeface="+mn-ea"/>
                <a:cs typeface="+mn-cs"/>
              </a:rPr>
              <a:t> AJ, Bath S, </a:t>
            </a:r>
            <a:r>
              <a:rPr lang="es-ES_tradnl" sz="1200" b="0" i="0" u="none" strike="noStrike" kern="1200" baseline="0" dirty="0" err="1" smtClean="0">
                <a:solidFill>
                  <a:schemeClr val="tx1"/>
                </a:solidFill>
                <a:latin typeface="+mn-lt"/>
                <a:ea typeface="+mn-ea"/>
                <a:cs typeface="+mn-cs"/>
              </a:rPr>
              <a:t>Naganathan</a:t>
            </a:r>
            <a:r>
              <a:rPr lang="es-ES_tradnl" sz="1200" b="0" i="0" u="none" strike="noStrike" kern="1200" baseline="0" dirty="0" smtClean="0">
                <a:solidFill>
                  <a:schemeClr val="tx1"/>
                </a:solidFill>
                <a:latin typeface="+mn-lt"/>
                <a:ea typeface="+mn-ea"/>
                <a:cs typeface="+mn-cs"/>
              </a:rPr>
              <a:t> V,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pharmacology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analgesic</a:t>
            </a:r>
            <a:r>
              <a:rPr lang="es-ES_tradnl" sz="1200" b="0" i="0" u="none" strike="noStrike" kern="1200" baseline="0" dirty="0" smtClean="0">
                <a:solidFill>
                  <a:schemeClr val="tx1"/>
                </a:solidFill>
                <a:latin typeface="+mn-lt"/>
                <a:ea typeface="+mn-ea"/>
                <a:cs typeface="+mn-cs"/>
              </a:rPr>
              <a:t> medicines in </a:t>
            </a:r>
            <a:r>
              <a:rPr lang="es-ES_tradnl" sz="1200" b="0" i="0" u="none" strike="noStrike" kern="1200" baseline="0" dirty="0" err="1" smtClean="0">
                <a:solidFill>
                  <a:schemeClr val="tx1"/>
                </a:solidFill>
                <a:latin typeface="+mn-lt"/>
                <a:ea typeface="+mn-ea"/>
                <a:cs typeface="+mn-cs"/>
              </a:rPr>
              <a:t>older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impact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frailty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cognitive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impairment</a:t>
            </a:r>
            <a:r>
              <a:rPr lang="es-ES_tradnl" sz="1200" b="0" i="0" u="none" strike="noStrike" kern="1200" baseline="0" dirty="0" smtClean="0">
                <a:solidFill>
                  <a:schemeClr val="tx1"/>
                </a:solidFill>
                <a:latin typeface="+mn-lt"/>
                <a:ea typeface="+mn-ea"/>
                <a:cs typeface="+mn-cs"/>
              </a:rPr>
              <a:t>. Br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Pharmacol</a:t>
            </a:r>
            <a:r>
              <a:rPr lang="es-ES_tradnl" sz="1200" b="0" i="0" u="none" strike="noStrike" kern="1200" baseline="0" dirty="0" smtClean="0">
                <a:solidFill>
                  <a:schemeClr val="tx1"/>
                </a:solidFill>
                <a:latin typeface="+mn-lt"/>
                <a:ea typeface="+mn-ea"/>
                <a:cs typeface="+mn-cs"/>
              </a:rPr>
              <a:t>. 2011;71(3):351–364. </a:t>
            </a:r>
          </a:p>
          <a:p>
            <a:r>
              <a:rPr lang="es-ES_tradnl" sz="1200" b="1" i="0" u="none" strike="noStrike" kern="1200" baseline="0" dirty="0" err="1" smtClean="0">
                <a:solidFill>
                  <a:schemeClr val="tx1"/>
                </a:solidFill>
                <a:latin typeface="+mn-lt"/>
                <a:ea typeface="+mn-ea"/>
                <a:cs typeface="+mn-cs"/>
              </a:rPr>
              <a:t>•</a:t>
            </a:r>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Barry HE, Parsons C, </a:t>
            </a:r>
            <a:r>
              <a:rPr lang="es-ES_tradnl" sz="1200" b="0" i="0" u="none" strike="noStrike" kern="1200" baseline="0" dirty="0" err="1" smtClean="0">
                <a:solidFill>
                  <a:schemeClr val="tx1"/>
                </a:solidFill>
                <a:latin typeface="+mn-lt"/>
                <a:ea typeface="+mn-ea"/>
                <a:cs typeface="+mn-cs"/>
              </a:rPr>
              <a:t>Passmore</a:t>
            </a:r>
            <a:r>
              <a:rPr lang="es-ES_tradnl" sz="1200" b="0" i="0" u="none" strike="noStrike" kern="1200" baseline="0" dirty="0" smtClean="0">
                <a:solidFill>
                  <a:schemeClr val="tx1"/>
                </a:solidFill>
                <a:latin typeface="+mn-lt"/>
                <a:ea typeface="+mn-ea"/>
                <a:cs typeface="+mn-cs"/>
              </a:rPr>
              <a:t> AP, Hughes CM. </a:t>
            </a:r>
            <a:r>
              <a:rPr lang="es-ES_tradnl" sz="1200" b="0" i="0" u="none" strike="noStrike" kern="1200" baseline="0" dirty="0" err="1" smtClean="0">
                <a:solidFill>
                  <a:schemeClr val="tx1"/>
                </a:solidFill>
                <a:latin typeface="+mn-lt"/>
                <a:ea typeface="+mn-ea"/>
                <a:cs typeface="+mn-cs"/>
              </a:rPr>
              <a:t>Community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pharmacists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people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dementia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cross-sectional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survey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exploring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experiences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attitudes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knowledge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its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Geriatr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Psychiatry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Epub</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January</a:t>
            </a:r>
            <a:r>
              <a:rPr lang="es-ES_tradnl" sz="1200" b="0" i="0" u="none" strike="noStrike" kern="1200" baseline="0" dirty="0" smtClean="0">
                <a:solidFill>
                  <a:schemeClr val="tx1"/>
                </a:solidFill>
                <a:latin typeface="+mn-lt"/>
                <a:ea typeface="+mn-ea"/>
                <a:cs typeface="+mn-cs"/>
              </a:rPr>
              <a:t> 24, 2013</a:t>
            </a:r>
            <a:r>
              <a:rPr lang="es-ES_tradnl" sz="1200" b="0" i="0" u="none" strike="noStrike" kern="1200" baseline="0" dirty="0" smtClean="0">
                <a:solidFill>
                  <a:schemeClr val="tx1"/>
                </a:solidFill>
                <a:latin typeface="+mn-lt"/>
                <a:ea typeface="+mn-ea"/>
                <a:cs typeface="+mn-cs"/>
              </a:rPr>
              <a:t>.</a:t>
            </a:r>
          </a:p>
          <a:p>
            <a:r>
              <a:rPr lang="es-ES_tradnl" sz="1200" b="0" i="0" u="none" strike="noStrike" kern="1200" baseline="0" dirty="0" err="1" smtClean="0">
                <a:solidFill>
                  <a:schemeClr val="tx1"/>
                </a:solidFill>
                <a:latin typeface="+mn-lt"/>
                <a:ea typeface="+mn-ea"/>
                <a:cs typeface="+mn-cs"/>
              </a:rPr>
              <a:t>•</a:t>
            </a:r>
            <a:r>
              <a:rPr lang="es-ES_tradnl" sz="1200" b="0" i="0" u="none" strike="noStrike" kern="1200" baseline="0" dirty="0" smtClean="0">
                <a:solidFill>
                  <a:schemeClr val="tx1"/>
                </a:solidFill>
                <a:latin typeface="+mn-lt"/>
                <a:ea typeface="+mn-ea"/>
                <a:cs typeface="+mn-cs"/>
              </a:rPr>
              <a:t> Limón </a:t>
            </a:r>
            <a:r>
              <a:rPr lang="es-ES_tradnl" sz="1200" b="0" i="0" u="none" strike="noStrike" kern="1200" baseline="0" dirty="0" err="1" smtClean="0">
                <a:solidFill>
                  <a:schemeClr val="tx1"/>
                </a:solidFill>
                <a:latin typeface="+mn-lt"/>
                <a:ea typeface="+mn-ea"/>
                <a:cs typeface="+mn-cs"/>
              </a:rPr>
              <a:t>Ramirez</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Planells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Palomé</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Evaluacion</a:t>
            </a:r>
            <a:r>
              <a:rPr lang="es-ES_tradnl" sz="1200" b="0" i="0" u="none" strike="noStrike" kern="1200" baseline="0" dirty="0" smtClean="0">
                <a:solidFill>
                  <a:schemeClr val="tx1"/>
                </a:solidFill>
                <a:latin typeface="+mn-lt"/>
                <a:ea typeface="+mn-ea"/>
                <a:cs typeface="+mn-cs"/>
              </a:rPr>
              <a:t> y tratamiento del dolor en el paciente con demencia avanzada, </a:t>
            </a:r>
            <a:r>
              <a:rPr lang="es-ES_tradnl" sz="1200" b="0" i="0" u="none" strike="noStrike" kern="1200" baseline="0" dirty="0" err="1" smtClean="0">
                <a:solidFill>
                  <a:schemeClr val="tx1"/>
                </a:solidFill>
                <a:latin typeface="+mn-lt"/>
                <a:ea typeface="+mn-ea"/>
                <a:cs typeface="+mn-cs"/>
              </a:rPr>
              <a:t>Rev</a:t>
            </a:r>
            <a:r>
              <a:rPr lang="es-ES_tradnl" sz="1200" b="0" i="0" u="none" strike="noStrike" kern="1200" baseline="0" dirty="0" smtClean="0">
                <a:solidFill>
                  <a:schemeClr val="tx1"/>
                </a:solidFill>
                <a:latin typeface="+mn-lt"/>
                <a:ea typeface="+mn-ea"/>
                <a:cs typeface="+mn-cs"/>
              </a:rPr>
              <a:t> Jano 2010. http/</a:t>
            </a:r>
            <a:r>
              <a:rPr lang="es-ES_tradnl" sz="1200" b="0" i="0" u="none" strike="noStrike" kern="1200" baseline="0" dirty="0" err="1" smtClean="0">
                <a:solidFill>
                  <a:schemeClr val="tx1"/>
                </a:solidFill>
                <a:latin typeface="+mn-lt"/>
                <a:ea typeface="+mn-ea"/>
                <a:cs typeface="+mn-cs"/>
              </a:rPr>
              <a:t>www.jano</a:t>
            </a:r>
            <a:r>
              <a:rPr lang="es-ES_tradnl" sz="1200" b="0" i="0" u="none" strike="noStrike" kern="1200" baseline="0" dirty="0" smtClean="0">
                <a:solidFill>
                  <a:schemeClr val="tx1"/>
                </a:solidFill>
                <a:latin typeface="+mn-lt"/>
                <a:ea typeface="+mn-ea"/>
                <a:cs typeface="+mn-cs"/>
              </a:rPr>
              <a:t>. es/ficheros/sumarios. </a:t>
            </a:r>
          </a:p>
          <a:p>
            <a:r>
              <a:rPr lang="es-ES_tradnl" sz="1200" b="1" i="0" u="none" strike="noStrike" kern="1200" baseline="0" dirty="0" err="1" smtClean="0">
                <a:solidFill>
                  <a:schemeClr val="tx1"/>
                </a:solidFill>
                <a:latin typeface="+mn-lt"/>
                <a:ea typeface="+mn-ea"/>
                <a:cs typeface="+mn-cs"/>
              </a:rPr>
              <a:t>•</a:t>
            </a:r>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MG </a:t>
            </a:r>
            <a:r>
              <a:rPr lang="es-ES_tradnl" sz="1200" b="0" i="0" u="none" strike="noStrike" kern="1200" baseline="0" dirty="0" err="1" smtClean="0">
                <a:solidFill>
                  <a:schemeClr val="tx1"/>
                </a:solidFill>
                <a:latin typeface="+mn-lt"/>
                <a:ea typeface="+mn-ea"/>
                <a:cs typeface="+mn-cs"/>
              </a:rPr>
              <a:t>Zwakhalen</a:t>
            </a:r>
            <a:r>
              <a:rPr lang="es-ES_tradnl" sz="1200" b="0" i="0" u="none" strike="noStrike" kern="1200" baseline="0" dirty="0" smtClean="0">
                <a:solidFill>
                  <a:schemeClr val="tx1"/>
                </a:solidFill>
                <a:latin typeface="+mn-lt"/>
                <a:ea typeface="+mn-ea"/>
                <a:cs typeface="+mn-cs"/>
              </a:rPr>
              <a:t> S, PH </a:t>
            </a:r>
            <a:r>
              <a:rPr lang="es-ES_tradnl" sz="1200" b="0" i="0" u="none" strike="noStrike" kern="1200" baseline="0" dirty="0" err="1" smtClean="0">
                <a:solidFill>
                  <a:schemeClr val="tx1"/>
                </a:solidFill>
                <a:latin typeface="+mn-lt"/>
                <a:ea typeface="+mn-ea"/>
                <a:cs typeface="+mn-cs"/>
              </a:rPr>
              <a:t>Hamers</a:t>
            </a:r>
            <a:r>
              <a:rPr lang="es-ES_tradnl" sz="1200" b="0" i="0" u="none" strike="noStrike" kern="1200" baseline="0" dirty="0" smtClean="0">
                <a:solidFill>
                  <a:schemeClr val="tx1"/>
                </a:solidFill>
                <a:latin typeface="+mn-lt"/>
                <a:ea typeface="+mn-ea"/>
                <a:cs typeface="+mn-cs"/>
              </a:rPr>
              <a:t> Jan, </a:t>
            </a:r>
            <a:r>
              <a:rPr lang="es-ES_tradnl" sz="1200" b="0" i="0" u="none" strike="noStrike" kern="1200" baseline="0" dirty="0" err="1" smtClean="0">
                <a:solidFill>
                  <a:schemeClr val="tx1"/>
                </a:solidFill>
                <a:latin typeface="+mn-lt"/>
                <a:ea typeface="+mn-ea"/>
                <a:cs typeface="+mn-cs"/>
              </a:rPr>
              <a:t>Huijer</a:t>
            </a:r>
            <a:r>
              <a:rPr lang="es-ES_tradnl" sz="1200" b="0" i="0" u="none" strike="noStrike" kern="1200" baseline="0" dirty="0" smtClean="0">
                <a:solidFill>
                  <a:schemeClr val="tx1"/>
                </a:solidFill>
                <a:latin typeface="+mn-lt"/>
                <a:ea typeface="+mn-ea"/>
                <a:cs typeface="+mn-cs"/>
              </a:rPr>
              <a:t> Abu-</a:t>
            </a:r>
            <a:r>
              <a:rPr lang="es-ES_tradnl" sz="1200" b="0" i="0" u="none" strike="noStrike" kern="1200" baseline="0" dirty="0" err="1" smtClean="0">
                <a:solidFill>
                  <a:schemeClr val="tx1"/>
                </a:solidFill>
                <a:latin typeface="+mn-lt"/>
                <a:ea typeface="+mn-ea"/>
                <a:cs typeface="+mn-cs"/>
              </a:rPr>
              <a:t>Saad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Huda</a:t>
            </a:r>
            <a:r>
              <a:rPr lang="es-ES_tradnl" sz="1200" b="0" i="0" u="none" strike="noStrike" kern="1200" baseline="0" dirty="0" smtClean="0">
                <a:solidFill>
                  <a:schemeClr val="tx1"/>
                </a:solidFill>
                <a:latin typeface="+mn-lt"/>
                <a:ea typeface="+mn-ea"/>
                <a:cs typeface="+mn-cs"/>
              </a:rPr>
              <a:t>, PF </a:t>
            </a:r>
            <a:r>
              <a:rPr lang="es-ES_tradnl" sz="1200" b="0" i="0" u="none" strike="noStrike" kern="1200" baseline="0" dirty="0" err="1" smtClean="0">
                <a:solidFill>
                  <a:schemeClr val="tx1"/>
                </a:solidFill>
                <a:latin typeface="+mn-lt"/>
                <a:ea typeface="+mn-ea"/>
                <a:cs typeface="+mn-cs"/>
              </a:rPr>
              <a:t>Berger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Martijn</a:t>
            </a:r>
            <a:r>
              <a:rPr lang="es-ES_tradnl" sz="1200" b="0" i="0" u="none" strike="noStrike" kern="1200" baseline="0" dirty="0" smtClean="0">
                <a:solidFill>
                  <a:schemeClr val="tx1"/>
                </a:solidFill>
                <a:latin typeface="+mn-lt"/>
                <a:ea typeface="+mn-ea"/>
                <a:cs typeface="+mn-cs"/>
              </a:rPr>
              <a:t>. El dolor en ancianos con demencia severa: una </a:t>
            </a:r>
            <a:r>
              <a:rPr lang="es-ES_tradnl" sz="1200" b="0" i="0" u="none" strike="noStrike" kern="1200" baseline="0" dirty="0" err="1" smtClean="0">
                <a:solidFill>
                  <a:schemeClr val="tx1"/>
                </a:solidFill>
                <a:latin typeface="+mn-lt"/>
                <a:ea typeface="+mn-ea"/>
                <a:cs typeface="+mn-cs"/>
              </a:rPr>
              <a:t>revision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sistematica</a:t>
            </a:r>
            <a:r>
              <a:rPr lang="es-ES_tradnl" sz="1200" b="0" i="0" u="none" strike="noStrike" kern="1200" baseline="0" dirty="0" smtClean="0">
                <a:solidFill>
                  <a:schemeClr val="tx1"/>
                </a:solidFill>
                <a:latin typeface="+mn-lt"/>
                <a:ea typeface="+mn-ea"/>
                <a:cs typeface="+mn-cs"/>
              </a:rPr>
              <a:t> de los instrumentos de evaluación del comportamiento del dolor. </a:t>
            </a:r>
            <a:r>
              <a:rPr lang="es-ES_tradnl" sz="1200" b="0" i="0" u="none" strike="noStrike" kern="1200" baseline="0" dirty="0" err="1" smtClean="0">
                <a:solidFill>
                  <a:schemeClr val="tx1"/>
                </a:solidFill>
                <a:latin typeface="+mn-lt"/>
                <a:ea typeface="+mn-ea"/>
                <a:cs typeface="+mn-cs"/>
              </a:rPr>
              <a:t>Geriatrics</a:t>
            </a:r>
            <a:r>
              <a:rPr lang="es-ES_tradnl" sz="1200" b="0" i="0" u="none" strike="noStrike" kern="1200" baseline="0" dirty="0" smtClean="0">
                <a:solidFill>
                  <a:schemeClr val="tx1"/>
                </a:solidFill>
                <a:latin typeface="+mn-lt"/>
                <a:ea typeface="+mn-ea"/>
                <a:cs typeface="+mn-cs"/>
              </a:rPr>
              <a:t>, 2006; 6: 3-3. </a:t>
            </a:r>
            <a:endParaRPr lang="es-ES_tradnl" sz="1200" b="1" i="0" u="none" strike="noStrike" kern="1200" baseline="0" dirty="0" smtClean="0">
              <a:solidFill>
                <a:schemeClr val="tx1"/>
              </a:solidFill>
              <a:latin typeface="+mn-lt"/>
              <a:ea typeface="+mn-ea"/>
              <a:cs typeface="+mn-cs"/>
            </a:endParaRPr>
          </a:p>
          <a:p>
            <a:endParaRPr lang="es-ES_tradnl" sz="1200" b="0" i="0" u="none" strike="noStrike" kern="1200" baseline="0" dirty="0" smtClean="0">
              <a:solidFill>
                <a:schemeClr val="tx1"/>
              </a:solidFill>
              <a:latin typeface="+mn-lt"/>
              <a:ea typeface="+mn-ea"/>
              <a:cs typeface="+mn-cs"/>
            </a:endParaRPr>
          </a:p>
          <a:p>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endParaRPr lang="es-ES_tradnl" sz="1200" b="0"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28</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29</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28366503"/>
      </p:ext>
    </p:extLst>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Gulati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Lemanne</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Moryl</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Oeffinger</a:t>
            </a:r>
            <a:r>
              <a:rPr lang="es-ES_tradnl" sz="1200" b="0" i="0" u="none" strike="noStrike" kern="1200" baseline="0" dirty="0" smtClean="0">
                <a:solidFill>
                  <a:schemeClr val="tx1"/>
                </a:solidFill>
                <a:latin typeface="+mn-lt"/>
                <a:ea typeface="+mn-ea"/>
                <a:cs typeface="+mn-cs"/>
              </a:rPr>
              <a:t> KC,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Stubblefield</a:t>
            </a:r>
            <a:r>
              <a:rPr lang="es-ES_tradnl" sz="1200" b="0" i="0" u="none" strike="noStrike" kern="1200" baseline="0" dirty="0" smtClean="0">
                <a:solidFill>
                  <a:schemeClr val="tx1"/>
                </a:solidFill>
                <a:latin typeface="+mn-lt"/>
                <a:ea typeface="+mn-ea"/>
                <a:cs typeface="+mn-cs"/>
              </a:rPr>
              <a:t> MD, </a:t>
            </a:r>
            <a:r>
              <a:rPr lang="es-ES_tradnl" sz="1200" b="0" i="0" u="none" strike="noStrike" kern="1200" baseline="0" dirty="0" err="1" smtClean="0">
                <a:solidFill>
                  <a:schemeClr val="tx1"/>
                </a:solidFill>
                <a:latin typeface="+mn-lt"/>
                <a:ea typeface="+mn-ea"/>
                <a:cs typeface="+mn-cs"/>
              </a:rPr>
              <a:t>Syrjala</a:t>
            </a:r>
            <a:r>
              <a:rPr lang="es-ES_tradnl" sz="1200" b="0" i="0" u="none" strike="noStrike" kern="1200" baseline="0" dirty="0" smtClean="0">
                <a:solidFill>
                  <a:schemeClr val="tx1"/>
                </a:solidFill>
                <a:latin typeface="+mn-lt"/>
                <a:ea typeface="+mn-ea"/>
                <a:cs typeface="+mn-cs"/>
              </a:rPr>
              <a:t> KL.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2014;32:1739-47.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Carmona-Bayonas A, Jiménez-Fonseca P, Castañón E,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long-term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2016. Jul 21.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Gulati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Lemanne</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Moryl</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Oeffinger</a:t>
            </a:r>
            <a:r>
              <a:rPr lang="es-ES_tradnl" sz="1200" b="0" i="0" u="none" strike="noStrike" kern="1200" baseline="0" dirty="0" smtClean="0">
                <a:solidFill>
                  <a:schemeClr val="tx1"/>
                </a:solidFill>
                <a:latin typeface="+mn-lt"/>
                <a:ea typeface="+mn-ea"/>
                <a:cs typeface="+mn-cs"/>
              </a:rPr>
              <a:t> KC,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Stubblefield</a:t>
            </a:r>
            <a:r>
              <a:rPr lang="es-ES_tradnl" sz="1200" b="0" i="0" u="none" strike="noStrike" kern="1200" baseline="0" dirty="0" smtClean="0">
                <a:solidFill>
                  <a:schemeClr val="tx1"/>
                </a:solidFill>
                <a:latin typeface="+mn-lt"/>
                <a:ea typeface="+mn-ea"/>
                <a:cs typeface="+mn-cs"/>
              </a:rPr>
              <a:t> MD, </a:t>
            </a:r>
            <a:r>
              <a:rPr lang="es-ES_tradnl" sz="1200" b="0" i="0" u="none" strike="noStrike" kern="1200" baseline="0" dirty="0" err="1" smtClean="0">
                <a:solidFill>
                  <a:schemeClr val="tx1"/>
                </a:solidFill>
                <a:latin typeface="+mn-lt"/>
                <a:ea typeface="+mn-ea"/>
                <a:cs typeface="+mn-cs"/>
              </a:rPr>
              <a:t>Syrjala</a:t>
            </a:r>
            <a:r>
              <a:rPr lang="es-ES_tradnl" sz="1200" b="0" i="0" u="none" strike="noStrike" kern="1200" baseline="0" dirty="0" smtClean="0">
                <a:solidFill>
                  <a:schemeClr val="tx1"/>
                </a:solidFill>
                <a:latin typeface="+mn-lt"/>
                <a:ea typeface="+mn-ea"/>
                <a:cs typeface="+mn-cs"/>
              </a:rPr>
              <a:t> KL.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 Jun 1;32(16):1739-47.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van den </a:t>
            </a:r>
            <a:r>
              <a:rPr lang="es-ES_tradnl" sz="1200" b="0" i="0" u="none" strike="noStrike" kern="1200" baseline="0" dirty="0" err="1" smtClean="0">
                <a:solidFill>
                  <a:schemeClr val="tx1"/>
                </a:solidFill>
                <a:latin typeface="+mn-lt"/>
                <a:ea typeface="+mn-ea"/>
                <a:cs typeface="+mn-cs"/>
              </a:rPr>
              <a:t>Beuken</a:t>
            </a:r>
            <a:r>
              <a:rPr lang="es-ES_tradnl" sz="1200" b="0" i="0" u="none" strike="noStrike" kern="1200" baseline="0" dirty="0" smtClean="0">
                <a:solidFill>
                  <a:schemeClr val="tx1"/>
                </a:solidFill>
                <a:latin typeface="+mn-lt"/>
                <a:ea typeface="+mn-ea"/>
                <a:cs typeface="+mn-cs"/>
              </a:rPr>
              <a:t>-van </a:t>
            </a:r>
            <a:r>
              <a:rPr lang="es-ES_tradnl" sz="1200" b="0" i="0" u="none" strike="noStrike" kern="1200" baseline="0" dirty="0" err="1" smtClean="0">
                <a:solidFill>
                  <a:schemeClr val="tx1"/>
                </a:solidFill>
                <a:latin typeface="+mn-lt"/>
                <a:ea typeface="+mn-ea"/>
                <a:cs typeface="+mn-cs"/>
              </a:rPr>
              <a:t>Everdingen</a:t>
            </a:r>
            <a:r>
              <a:rPr lang="es-ES_tradnl" sz="1200" b="0" i="0" u="none" strike="noStrike" kern="1200" baseline="0" dirty="0" smtClean="0">
                <a:solidFill>
                  <a:schemeClr val="tx1"/>
                </a:solidFill>
                <a:latin typeface="+mn-lt"/>
                <a:ea typeface="+mn-ea"/>
                <a:cs typeface="+mn-cs"/>
              </a:rPr>
              <a:t> MH, </a:t>
            </a:r>
            <a:r>
              <a:rPr lang="es-ES_tradnl" sz="1200" b="0" i="0" u="none" strike="noStrike" kern="1200" baseline="0" dirty="0" err="1" smtClean="0">
                <a:solidFill>
                  <a:schemeClr val="tx1"/>
                </a:solidFill>
                <a:latin typeface="+mn-lt"/>
                <a:ea typeface="+mn-ea"/>
                <a:cs typeface="+mn-cs"/>
              </a:rPr>
              <a:t>Hochstenbach</a:t>
            </a:r>
            <a:r>
              <a:rPr lang="es-ES_tradnl" sz="1200" b="0" i="0" u="none" strike="noStrike" kern="1200" baseline="0" dirty="0" smtClean="0">
                <a:solidFill>
                  <a:schemeClr val="tx1"/>
                </a:solidFill>
                <a:latin typeface="+mn-lt"/>
                <a:ea typeface="+mn-ea"/>
                <a:cs typeface="+mn-cs"/>
              </a:rPr>
              <a:t> LM, </a:t>
            </a:r>
            <a:r>
              <a:rPr lang="es-ES_tradnl" sz="1200" b="0" i="0" u="none" strike="noStrike" kern="1200" baseline="0" dirty="0" err="1" smtClean="0">
                <a:solidFill>
                  <a:schemeClr val="tx1"/>
                </a:solidFill>
                <a:latin typeface="+mn-lt"/>
                <a:ea typeface="+mn-ea"/>
                <a:cs typeface="+mn-cs"/>
              </a:rPr>
              <a:t>Joosten</a:t>
            </a:r>
            <a:r>
              <a:rPr lang="es-ES_tradnl" sz="1200" b="0" i="0" u="none" strike="noStrike" kern="1200" baseline="0" dirty="0" smtClean="0">
                <a:solidFill>
                  <a:schemeClr val="tx1"/>
                </a:solidFill>
                <a:latin typeface="+mn-lt"/>
                <a:ea typeface="+mn-ea"/>
                <a:cs typeface="+mn-cs"/>
              </a:rPr>
              <a:t> EA, </a:t>
            </a:r>
            <a:r>
              <a:rPr lang="es-ES_tradnl" sz="1200" b="0" i="0" u="none" strike="noStrike" kern="1200" baseline="0" dirty="0" err="1" smtClean="0">
                <a:solidFill>
                  <a:schemeClr val="tx1"/>
                </a:solidFill>
                <a:latin typeface="+mn-lt"/>
                <a:ea typeface="+mn-ea"/>
                <a:cs typeface="+mn-cs"/>
              </a:rPr>
              <a:t>Tjan-Heijnen</a:t>
            </a:r>
            <a:r>
              <a:rPr lang="es-ES_tradnl" sz="1200" b="0" i="0" u="none" strike="noStrike" kern="1200" baseline="0" dirty="0" smtClean="0">
                <a:solidFill>
                  <a:schemeClr val="tx1"/>
                </a:solidFill>
                <a:latin typeface="+mn-lt"/>
                <a:ea typeface="+mn-ea"/>
                <a:cs typeface="+mn-cs"/>
              </a:rPr>
              <a:t> VC, </a:t>
            </a:r>
            <a:r>
              <a:rPr lang="es-ES_tradnl" sz="1200" b="0" i="0" u="none" strike="noStrike" kern="1200" baseline="0" dirty="0" err="1" smtClean="0">
                <a:solidFill>
                  <a:schemeClr val="tx1"/>
                </a:solidFill>
                <a:latin typeface="+mn-lt"/>
                <a:ea typeface="+mn-ea"/>
                <a:cs typeface="+mn-cs"/>
              </a:rPr>
              <a:t>Janssen</a:t>
            </a:r>
            <a:r>
              <a:rPr lang="es-ES_tradnl" sz="1200" b="0" i="0" u="none" strike="noStrike" kern="1200" baseline="0" dirty="0" smtClean="0">
                <a:solidFill>
                  <a:schemeClr val="tx1"/>
                </a:solidFill>
                <a:latin typeface="+mn-lt"/>
                <a:ea typeface="+mn-ea"/>
                <a:cs typeface="+mn-cs"/>
              </a:rPr>
              <a:t> DJ. </a:t>
            </a:r>
            <a:r>
              <a:rPr lang="es-ES_tradnl" sz="1200" b="0" i="0" u="none" strike="noStrike" kern="1200" baseline="0" dirty="0" err="1" smtClean="0">
                <a:solidFill>
                  <a:schemeClr val="tx1"/>
                </a:solidFill>
                <a:latin typeface="+mn-lt"/>
                <a:ea typeface="+mn-ea"/>
                <a:cs typeface="+mn-cs"/>
              </a:rPr>
              <a:t>Update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Prevalence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Meta-</a:t>
            </a:r>
            <a:r>
              <a:rPr lang="es-ES_tradnl" sz="1200" b="0" i="0" u="none" strike="noStrike" kern="1200" baseline="0" dirty="0" err="1" smtClean="0">
                <a:solidFill>
                  <a:schemeClr val="tx1"/>
                </a:solidFill>
                <a:latin typeface="+mn-lt"/>
                <a:ea typeface="+mn-ea"/>
                <a:cs typeface="+mn-cs"/>
              </a:rPr>
              <a:t>Analysis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2016;51:1070-90.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Pachman</a:t>
            </a:r>
            <a:r>
              <a:rPr lang="es-ES_tradnl" sz="1200" b="0" i="0" u="none" strike="noStrike" kern="1200" baseline="0" dirty="0" smtClean="0">
                <a:solidFill>
                  <a:schemeClr val="tx1"/>
                </a:solidFill>
                <a:latin typeface="+mn-lt"/>
                <a:ea typeface="+mn-ea"/>
                <a:cs typeface="+mn-cs"/>
              </a:rPr>
              <a:t> DR, </a:t>
            </a:r>
            <a:r>
              <a:rPr lang="es-ES_tradnl" sz="1200" b="0" i="0" u="none" strike="noStrike" kern="1200" baseline="0" dirty="0" err="1" smtClean="0">
                <a:solidFill>
                  <a:schemeClr val="tx1"/>
                </a:solidFill>
                <a:latin typeface="+mn-lt"/>
                <a:ea typeface="+mn-ea"/>
                <a:cs typeface="+mn-cs"/>
              </a:rPr>
              <a:t>Barton</a:t>
            </a:r>
            <a:r>
              <a:rPr lang="es-ES_tradnl" sz="1200" b="0" i="0" u="none" strike="noStrike" kern="1200" baseline="0" dirty="0" smtClean="0">
                <a:solidFill>
                  <a:schemeClr val="tx1"/>
                </a:solidFill>
                <a:latin typeface="+mn-lt"/>
                <a:ea typeface="+mn-ea"/>
                <a:cs typeface="+mn-cs"/>
              </a:rPr>
              <a:t> DL, </a:t>
            </a:r>
            <a:r>
              <a:rPr lang="es-ES_tradnl" sz="1200" b="0" i="0" u="none" strike="noStrike" kern="1200" baseline="0" dirty="0" err="1" smtClean="0">
                <a:solidFill>
                  <a:schemeClr val="tx1"/>
                </a:solidFill>
                <a:latin typeface="+mn-lt"/>
                <a:ea typeface="+mn-ea"/>
                <a:cs typeface="+mn-cs"/>
              </a:rPr>
              <a:t>Swetz</a:t>
            </a:r>
            <a:r>
              <a:rPr lang="es-ES_tradnl" sz="1200" b="0" i="0" u="none" strike="noStrike" kern="1200" baseline="0" dirty="0" smtClean="0">
                <a:solidFill>
                  <a:schemeClr val="tx1"/>
                </a:solidFill>
                <a:latin typeface="+mn-lt"/>
                <a:ea typeface="+mn-ea"/>
                <a:cs typeface="+mn-cs"/>
              </a:rPr>
              <a:t> KM, </a:t>
            </a:r>
            <a:r>
              <a:rPr lang="es-ES_tradnl" sz="1200" b="0" i="0" u="none" strike="noStrike" kern="1200" baseline="0" dirty="0" err="1" smtClean="0">
                <a:solidFill>
                  <a:schemeClr val="tx1"/>
                </a:solidFill>
                <a:latin typeface="+mn-lt"/>
                <a:ea typeface="+mn-ea"/>
                <a:cs typeface="+mn-cs"/>
              </a:rPr>
              <a:t>Loprinzi</a:t>
            </a:r>
            <a:r>
              <a:rPr lang="es-ES_tradnl" sz="1200" b="0" i="0" u="none" strike="noStrike" kern="1200" baseline="0" dirty="0" smtClean="0">
                <a:solidFill>
                  <a:schemeClr val="tx1"/>
                </a:solidFill>
                <a:latin typeface="+mn-lt"/>
                <a:ea typeface="+mn-ea"/>
                <a:cs typeface="+mn-cs"/>
              </a:rPr>
              <a:t> CL. </a:t>
            </a:r>
            <a:r>
              <a:rPr lang="es-ES_tradnl" sz="1200" b="0" i="0" u="none" strike="noStrike" kern="1200" baseline="0" dirty="0" err="1" smtClean="0">
                <a:solidFill>
                  <a:schemeClr val="tx1"/>
                </a:solidFill>
                <a:latin typeface="+mn-lt"/>
                <a:ea typeface="+mn-ea"/>
                <a:cs typeface="+mn-cs"/>
              </a:rPr>
              <a:t>Troublesome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fatigue, </a:t>
            </a:r>
            <a:r>
              <a:rPr lang="es-ES_tradnl" sz="1200" b="0" i="0" u="none" strike="noStrike" kern="1200" baseline="0" dirty="0" err="1" smtClean="0">
                <a:solidFill>
                  <a:schemeClr val="tx1"/>
                </a:solidFill>
                <a:latin typeface="+mn-lt"/>
                <a:ea typeface="+mn-ea"/>
                <a:cs typeface="+mn-cs"/>
              </a:rPr>
              <a:t>insomnia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2012;30:3687-96. </a:t>
            </a:r>
          </a:p>
          <a:p>
            <a:r>
              <a:rPr lang="es-ES_tradnl" sz="1200" b="0" i="0" u="none" strike="noStrike" kern="1200" baseline="0" dirty="0" smtClean="0">
                <a:solidFill>
                  <a:schemeClr val="tx1"/>
                </a:solidFill>
                <a:latin typeface="+mn-lt"/>
                <a:ea typeface="+mn-ea"/>
                <a:cs typeface="+mn-cs"/>
              </a:rPr>
              <a:t>van den </a:t>
            </a:r>
            <a:r>
              <a:rPr lang="es-ES_tradnl" sz="1200" b="0" i="0" u="none" strike="noStrike" kern="1200" baseline="0" dirty="0" err="1" smtClean="0">
                <a:solidFill>
                  <a:schemeClr val="tx1"/>
                </a:solidFill>
                <a:latin typeface="+mn-lt"/>
                <a:ea typeface="+mn-ea"/>
                <a:cs typeface="+mn-cs"/>
              </a:rPr>
              <a:t>Beuken</a:t>
            </a:r>
            <a:r>
              <a:rPr lang="es-ES_tradnl" sz="1200" b="0" i="0" u="none" strike="noStrike" kern="1200" baseline="0" dirty="0" smtClean="0">
                <a:solidFill>
                  <a:schemeClr val="tx1"/>
                </a:solidFill>
                <a:latin typeface="+mn-lt"/>
                <a:ea typeface="+mn-ea"/>
                <a:cs typeface="+mn-cs"/>
              </a:rPr>
              <a:t>-van </a:t>
            </a:r>
            <a:r>
              <a:rPr lang="es-ES_tradnl" sz="1200" b="0" i="0" u="none" strike="noStrike" kern="1200" baseline="0" dirty="0" err="1" smtClean="0">
                <a:solidFill>
                  <a:schemeClr val="tx1"/>
                </a:solidFill>
                <a:latin typeface="+mn-lt"/>
                <a:ea typeface="+mn-ea"/>
                <a:cs typeface="+mn-cs"/>
              </a:rPr>
              <a:t>Everdingen</a:t>
            </a:r>
            <a:r>
              <a:rPr lang="es-ES_tradnl" sz="1200" b="0" i="0" u="none" strike="noStrike" kern="1200" baseline="0" dirty="0" smtClean="0">
                <a:solidFill>
                  <a:schemeClr val="tx1"/>
                </a:solidFill>
                <a:latin typeface="+mn-lt"/>
                <a:ea typeface="+mn-ea"/>
                <a:cs typeface="+mn-cs"/>
              </a:rPr>
              <a:t> MH, </a:t>
            </a:r>
            <a:r>
              <a:rPr lang="es-ES_tradnl" sz="1200" b="0" i="0" u="none" strike="noStrike" kern="1200" baseline="0" dirty="0" err="1" smtClean="0">
                <a:solidFill>
                  <a:schemeClr val="tx1"/>
                </a:solidFill>
                <a:latin typeface="+mn-lt"/>
                <a:ea typeface="+mn-ea"/>
                <a:cs typeface="+mn-cs"/>
              </a:rPr>
              <a:t>Hochstenbach</a:t>
            </a:r>
            <a:r>
              <a:rPr lang="es-ES_tradnl" sz="1200" b="0" i="0" u="none" strike="noStrike" kern="1200" baseline="0" dirty="0" smtClean="0">
                <a:solidFill>
                  <a:schemeClr val="tx1"/>
                </a:solidFill>
                <a:latin typeface="+mn-lt"/>
                <a:ea typeface="+mn-ea"/>
                <a:cs typeface="+mn-cs"/>
              </a:rPr>
              <a:t> LM, </a:t>
            </a:r>
            <a:r>
              <a:rPr lang="es-ES_tradnl" sz="1200" b="0" i="0" u="none" strike="noStrike" kern="1200" baseline="0" dirty="0" err="1" smtClean="0">
                <a:solidFill>
                  <a:schemeClr val="tx1"/>
                </a:solidFill>
                <a:latin typeface="+mn-lt"/>
                <a:ea typeface="+mn-ea"/>
                <a:cs typeface="+mn-cs"/>
              </a:rPr>
              <a:t>Joosten</a:t>
            </a:r>
            <a:r>
              <a:rPr lang="es-ES_tradnl" sz="1200" b="0" i="0" u="none" strike="noStrike" kern="1200" baseline="0" dirty="0" smtClean="0">
                <a:solidFill>
                  <a:schemeClr val="tx1"/>
                </a:solidFill>
                <a:latin typeface="+mn-lt"/>
                <a:ea typeface="+mn-ea"/>
                <a:cs typeface="+mn-cs"/>
              </a:rPr>
              <a:t> EA, </a:t>
            </a:r>
            <a:r>
              <a:rPr lang="es-ES_tradnl" sz="1200" b="0" i="0" u="none" strike="noStrike" kern="1200" baseline="0" dirty="0" err="1" smtClean="0">
                <a:solidFill>
                  <a:schemeClr val="tx1"/>
                </a:solidFill>
                <a:latin typeface="+mn-lt"/>
                <a:ea typeface="+mn-ea"/>
                <a:cs typeface="+mn-cs"/>
              </a:rPr>
              <a:t>Tjan-Heijnen</a:t>
            </a:r>
            <a:r>
              <a:rPr lang="es-ES_tradnl" sz="1200" b="0" i="0" u="none" strike="noStrike" kern="1200" baseline="0" dirty="0" smtClean="0">
                <a:solidFill>
                  <a:schemeClr val="tx1"/>
                </a:solidFill>
                <a:latin typeface="+mn-lt"/>
                <a:ea typeface="+mn-ea"/>
                <a:cs typeface="+mn-cs"/>
              </a:rPr>
              <a:t> VC, </a:t>
            </a:r>
            <a:r>
              <a:rPr lang="es-ES_tradnl" sz="1200" b="0" i="0" u="none" strike="noStrike" kern="1200" baseline="0" dirty="0" err="1" smtClean="0">
                <a:solidFill>
                  <a:schemeClr val="tx1"/>
                </a:solidFill>
                <a:latin typeface="+mn-lt"/>
                <a:ea typeface="+mn-ea"/>
                <a:cs typeface="+mn-cs"/>
              </a:rPr>
              <a:t>Janssen</a:t>
            </a:r>
            <a:r>
              <a:rPr lang="es-ES_tradnl" sz="1200" b="0" i="0" u="none" strike="noStrike" kern="1200" baseline="0" dirty="0" smtClean="0">
                <a:solidFill>
                  <a:schemeClr val="tx1"/>
                </a:solidFill>
                <a:latin typeface="+mn-lt"/>
                <a:ea typeface="+mn-ea"/>
                <a:cs typeface="+mn-cs"/>
              </a:rPr>
              <a:t> DJ. </a:t>
            </a:r>
            <a:r>
              <a:rPr lang="es-ES_tradnl" sz="1200" b="0" i="0" u="none" strike="noStrike" kern="1200" baseline="0" dirty="0" err="1" smtClean="0">
                <a:solidFill>
                  <a:schemeClr val="tx1"/>
                </a:solidFill>
                <a:latin typeface="+mn-lt"/>
                <a:ea typeface="+mn-ea"/>
                <a:cs typeface="+mn-cs"/>
              </a:rPr>
              <a:t>Update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Prevalence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Meta-</a:t>
            </a:r>
            <a:r>
              <a:rPr lang="es-ES_tradnl" sz="1200" b="0" i="0" u="none" strike="noStrike" kern="1200" baseline="0" dirty="0" err="1" smtClean="0">
                <a:solidFill>
                  <a:schemeClr val="tx1"/>
                </a:solidFill>
                <a:latin typeface="+mn-lt"/>
                <a:ea typeface="+mn-ea"/>
                <a:cs typeface="+mn-cs"/>
              </a:rPr>
              <a:t>Analysis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2016;51:1070-90.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Pachman</a:t>
            </a:r>
            <a:r>
              <a:rPr lang="es-ES_tradnl" sz="1200" b="0" i="0" u="none" strike="noStrike" kern="1200" baseline="0" dirty="0" smtClean="0">
                <a:solidFill>
                  <a:schemeClr val="tx1"/>
                </a:solidFill>
                <a:latin typeface="+mn-lt"/>
                <a:ea typeface="+mn-ea"/>
                <a:cs typeface="+mn-cs"/>
              </a:rPr>
              <a:t> DR, </a:t>
            </a:r>
            <a:r>
              <a:rPr lang="es-ES_tradnl" sz="1200" b="0" i="0" u="none" strike="noStrike" kern="1200" baseline="0" dirty="0" err="1" smtClean="0">
                <a:solidFill>
                  <a:schemeClr val="tx1"/>
                </a:solidFill>
                <a:latin typeface="+mn-lt"/>
                <a:ea typeface="+mn-ea"/>
                <a:cs typeface="+mn-cs"/>
              </a:rPr>
              <a:t>Barton</a:t>
            </a:r>
            <a:r>
              <a:rPr lang="es-ES_tradnl" sz="1200" b="0" i="0" u="none" strike="noStrike" kern="1200" baseline="0" dirty="0" smtClean="0">
                <a:solidFill>
                  <a:schemeClr val="tx1"/>
                </a:solidFill>
                <a:latin typeface="+mn-lt"/>
                <a:ea typeface="+mn-ea"/>
                <a:cs typeface="+mn-cs"/>
              </a:rPr>
              <a:t> DL, </a:t>
            </a:r>
            <a:r>
              <a:rPr lang="es-ES_tradnl" sz="1200" b="0" i="0" u="none" strike="noStrike" kern="1200" baseline="0" dirty="0" err="1" smtClean="0">
                <a:solidFill>
                  <a:schemeClr val="tx1"/>
                </a:solidFill>
                <a:latin typeface="+mn-lt"/>
                <a:ea typeface="+mn-ea"/>
                <a:cs typeface="+mn-cs"/>
              </a:rPr>
              <a:t>Swetz</a:t>
            </a:r>
            <a:r>
              <a:rPr lang="es-ES_tradnl" sz="1200" b="0" i="0" u="none" strike="noStrike" kern="1200" baseline="0" dirty="0" smtClean="0">
                <a:solidFill>
                  <a:schemeClr val="tx1"/>
                </a:solidFill>
                <a:latin typeface="+mn-lt"/>
                <a:ea typeface="+mn-ea"/>
                <a:cs typeface="+mn-cs"/>
              </a:rPr>
              <a:t> KM, </a:t>
            </a:r>
            <a:r>
              <a:rPr lang="es-ES_tradnl" sz="1200" b="0" i="0" u="none" strike="noStrike" kern="1200" baseline="0" dirty="0" err="1" smtClean="0">
                <a:solidFill>
                  <a:schemeClr val="tx1"/>
                </a:solidFill>
                <a:latin typeface="+mn-lt"/>
                <a:ea typeface="+mn-ea"/>
                <a:cs typeface="+mn-cs"/>
              </a:rPr>
              <a:t>Loprinzi</a:t>
            </a:r>
            <a:r>
              <a:rPr lang="es-ES_tradnl" sz="1200" b="0" i="0" u="none" strike="noStrike" kern="1200" baseline="0" dirty="0" smtClean="0">
                <a:solidFill>
                  <a:schemeClr val="tx1"/>
                </a:solidFill>
                <a:latin typeface="+mn-lt"/>
                <a:ea typeface="+mn-ea"/>
                <a:cs typeface="+mn-cs"/>
              </a:rPr>
              <a:t> CL. </a:t>
            </a:r>
            <a:r>
              <a:rPr lang="es-ES_tradnl" sz="1200" b="0" i="0" u="none" strike="noStrike" kern="1200" baseline="0" dirty="0" err="1" smtClean="0">
                <a:solidFill>
                  <a:schemeClr val="tx1"/>
                </a:solidFill>
                <a:latin typeface="+mn-lt"/>
                <a:ea typeface="+mn-ea"/>
                <a:cs typeface="+mn-cs"/>
              </a:rPr>
              <a:t>Troublesome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fatigue, </a:t>
            </a:r>
            <a:r>
              <a:rPr lang="es-ES_tradnl" sz="1200" b="0" i="0" u="none" strike="noStrike" kern="1200" baseline="0" dirty="0" err="1" smtClean="0">
                <a:solidFill>
                  <a:schemeClr val="tx1"/>
                </a:solidFill>
                <a:latin typeface="+mn-lt"/>
                <a:ea typeface="+mn-ea"/>
                <a:cs typeface="+mn-cs"/>
              </a:rPr>
              <a:t>insomnia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2012;30:3687-96. </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30</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r>
              <a:rPr lang="es-ES_tradnl" sz="1200" b="0" i="0" u="none" strike="noStrike" kern="1200" baseline="0" dirty="0" smtClean="0">
                <a:solidFill>
                  <a:schemeClr val="tx1"/>
                </a:solidFill>
                <a:latin typeface="+mn-lt"/>
                <a:ea typeface="+mn-ea"/>
                <a:cs typeface="+mn-cs"/>
              </a:rPr>
              <a:t>• Davies PS.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tips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primary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providers</a:t>
            </a:r>
            <a:r>
              <a:rPr lang="es-ES_tradnl" sz="1200" b="0" i="0" u="none" strike="noStrike" kern="1200" baseline="0" dirty="0" smtClean="0">
                <a:solidFill>
                  <a:schemeClr val="tx1"/>
                </a:solidFill>
                <a:latin typeface="+mn-lt"/>
                <a:ea typeface="+mn-ea"/>
                <a:cs typeface="+mn-cs"/>
              </a:rPr>
              <a:t>. Nurse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2013;38:28-38.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Levy MH, </a:t>
            </a:r>
            <a:r>
              <a:rPr lang="es-ES_tradnl" sz="1200" b="0" i="0" u="none" strike="noStrike" kern="1200" baseline="0" dirty="0" err="1" smtClean="0">
                <a:solidFill>
                  <a:schemeClr val="tx1"/>
                </a:solidFill>
                <a:latin typeface="+mn-lt"/>
                <a:ea typeface="+mn-ea"/>
                <a:cs typeface="+mn-cs"/>
              </a:rPr>
              <a:t>Chwistek</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Mehta</a:t>
            </a:r>
            <a:r>
              <a:rPr lang="es-ES_tradnl" sz="1200" b="0" i="0" u="none" strike="noStrike" kern="1200" baseline="0" dirty="0" smtClean="0">
                <a:solidFill>
                  <a:schemeClr val="tx1"/>
                </a:solidFill>
                <a:latin typeface="+mn-lt"/>
                <a:ea typeface="+mn-ea"/>
                <a:cs typeface="+mn-cs"/>
              </a:rPr>
              <a:t> RS.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2008;14:401-9. </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31</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Gulati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Lemanne</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Moryl</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Oeffinger</a:t>
            </a:r>
            <a:r>
              <a:rPr lang="es-ES_tradnl" sz="1200" b="0" i="0" u="none" strike="noStrike" kern="1200" baseline="0" dirty="0" smtClean="0">
                <a:solidFill>
                  <a:schemeClr val="tx1"/>
                </a:solidFill>
                <a:latin typeface="+mn-lt"/>
                <a:ea typeface="+mn-ea"/>
                <a:cs typeface="+mn-cs"/>
              </a:rPr>
              <a:t> KC,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Stubblefield</a:t>
            </a:r>
            <a:r>
              <a:rPr lang="es-ES_tradnl" sz="1200" b="0" i="0" u="none" strike="noStrike" kern="1200" baseline="0" dirty="0" smtClean="0">
                <a:solidFill>
                  <a:schemeClr val="tx1"/>
                </a:solidFill>
                <a:latin typeface="+mn-lt"/>
                <a:ea typeface="+mn-ea"/>
                <a:cs typeface="+mn-cs"/>
              </a:rPr>
              <a:t> MD, </a:t>
            </a:r>
            <a:r>
              <a:rPr lang="es-ES_tradnl" sz="1200" b="0" i="0" u="none" strike="noStrike" kern="1200" baseline="0" dirty="0" err="1" smtClean="0">
                <a:solidFill>
                  <a:schemeClr val="tx1"/>
                </a:solidFill>
                <a:latin typeface="+mn-lt"/>
                <a:ea typeface="+mn-ea"/>
                <a:cs typeface="+mn-cs"/>
              </a:rPr>
              <a:t>Syrjala</a:t>
            </a:r>
            <a:r>
              <a:rPr lang="es-ES_tradnl" sz="1200" b="0" i="0" u="none" strike="noStrike" kern="1200" baseline="0" dirty="0" smtClean="0">
                <a:solidFill>
                  <a:schemeClr val="tx1"/>
                </a:solidFill>
                <a:latin typeface="+mn-lt"/>
                <a:ea typeface="+mn-ea"/>
                <a:cs typeface="+mn-cs"/>
              </a:rPr>
              <a:t> KL.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2014;32:1739-47.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Carmona-Bayonas A, Jiménez-Fonseca P, Castañón E,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long-term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2016. Jul 21.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Gulati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Lemanne</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Moryl</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Oeffinger</a:t>
            </a:r>
            <a:r>
              <a:rPr lang="es-ES_tradnl" sz="1200" b="0" i="0" u="none" strike="noStrike" kern="1200" baseline="0" dirty="0" smtClean="0">
                <a:solidFill>
                  <a:schemeClr val="tx1"/>
                </a:solidFill>
                <a:latin typeface="+mn-lt"/>
                <a:ea typeface="+mn-ea"/>
                <a:cs typeface="+mn-cs"/>
              </a:rPr>
              <a:t> KC,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Stubblefield</a:t>
            </a:r>
            <a:r>
              <a:rPr lang="es-ES_tradnl" sz="1200" b="0" i="0" u="none" strike="noStrike" kern="1200" baseline="0" dirty="0" smtClean="0">
                <a:solidFill>
                  <a:schemeClr val="tx1"/>
                </a:solidFill>
                <a:latin typeface="+mn-lt"/>
                <a:ea typeface="+mn-ea"/>
                <a:cs typeface="+mn-cs"/>
              </a:rPr>
              <a:t> MD, </a:t>
            </a:r>
            <a:r>
              <a:rPr lang="es-ES_tradnl" sz="1200" b="0" i="0" u="none" strike="noStrike" kern="1200" baseline="0" dirty="0" err="1" smtClean="0">
                <a:solidFill>
                  <a:schemeClr val="tx1"/>
                </a:solidFill>
                <a:latin typeface="+mn-lt"/>
                <a:ea typeface="+mn-ea"/>
                <a:cs typeface="+mn-cs"/>
              </a:rPr>
              <a:t>Syrjala</a:t>
            </a:r>
            <a:r>
              <a:rPr lang="es-ES_tradnl" sz="1200" b="0" i="0" u="none" strike="noStrike" kern="1200" baseline="0" dirty="0" smtClean="0">
                <a:solidFill>
                  <a:schemeClr val="tx1"/>
                </a:solidFill>
                <a:latin typeface="+mn-lt"/>
                <a:ea typeface="+mn-ea"/>
                <a:cs typeface="+mn-cs"/>
              </a:rPr>
              <a:t> KL.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 Jun 1;32(16):1739-47.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van den </a:t>
            </a:r>
            <a:r>
              <a:rPr lang="es-ES_tradnl" sz="1200" b="0" i="0" u="none" strike="noStrike" kern="1200" baseline="0" dirty="0" err="1" smtClean="0">
                <a:solidFill>
                  <a:schemeClr val="tx1"/>
                </a:solidFill>
                <a:latin typeface="+mn-lt"/>
                <a:ea typeface="+mn-ea"/>
                <a:cs typeface="+mn-cs"/>
              </a:rPr>
              <a:t>Beuken</a:t>
            </a:r>
            <a:r>
              <a:rPr lang="es-ES_tradnl" sz="1200" b="0" i="0" u="none" strike="noStrike" kern="1200" baseline="0" dirty="0" smtClean="0">
                <a:solidFill>
                  <a:schemeClr val="tx1"/>
                </a:solidFill>
                <a:latin typeface="+mn-lt"/>
                <a:ea typeface="+mn-ea"/>
                <a:cs typeface="+mn-cs"/>
              </a:rPr>
              <a:t>-van </a:t>
            </a:r>
            <a:r>
              <a:rPr lang="es-ES_tradnl" sz="1200" b="0" i="0" u="none" strike="noStrike" kern="1200" baseline="0" dirty="0" err="1" smtClean="0">
                <a:solidFill>
                  <a:schemeClr val="tx1"/>
                </a:solidFill>
                <a:latin typeface="+mn-lt"/>
                <a:ea typeface="+mn-ea"/>
                <a:cs typeface="+mn-cs"/>
              </a:rPr>
              <a:t>Everdingen</a:t>
            </a:r>
            <a:r>
              <a:rPr lang="es-ES_tradnl" sz="1200" b="0" i="0" u="none" strike="noStrike" kern="1200" baseline="0" dirty="0" smtClean="0">
                <a:solidFill>
                  <a:schemeClr val="tx1"/>
                </a:solidFill>
                <a:latin typeface="+mn-lt"/>
                <a:ea typeface="+mn-ea"/>
                <a:cs typeface="+mn-cs"/>
              </a:rPr>
              <a:t> MH, </a:t>
            </a:r>
            <a:r>
              <a:rPr lang="es-ES_tradnl" sz="1200" b="0" i="0" u="none" strike="noStrike" kern="1200" baseline="0" dirty="0" err="1" smtClean="0">
                <a:solidFill>
                  <a:schemeClr val="tx1"/>
                </a:solidFill>
                <a:latin typeface="+mn-lt"/>
                <a:ea typeface="+mn-ea"/>
                <a:cs typeface="+mn-cs"/>
              </a:rPr>
              <a:t>Hochstenbach</a:t>
            </a:r>
            <a:r>
              <a:rPr lang="es-ES_tradnl" sz="1200" b="0" i="0" u="none" strike="noStrike" kern="1200" baseline="0" dirty="0" smtClean="0">
                <a:solidFill>
                  <a:schemeClr val="tx1"/>
                </a:solidFill>
                <a:latin typeface="+mn-lt"/>
                <a:ea typeface="+mn-ea"/>
                <a:cs typeface="+mn-cs"/>
              </a:rPr>
              <a:t> LM, </a:t>
            </a:r>
            <a:r>
              <a:rPr lang="es-ES_tradnl" sz="1200" b="0" i="0" u="none" strike="noStrike" kern="1200" baseline="0" dirty="0" err="1" smtClean="0">
                <a:solidFill>
                  <a:schemeClr val="tx1"/>
                </a:solidFill>
                <a:latin typeface="+mn-lt"/>
                <a:ea typeface="+mn-ea"/>
                <a:cs typeface="+mn-cs"/>
              </a:rPr>
              <a:t>Joosten</a:t>
            </a:r>
            <a:r>
              <a:rPr lang="es-ES_tradnl" sz="1200" b="0" i="0" u="none" strike="noStrike" kern="1200" baseline="0" dirty="0" smtClean="0">
                <a:solidFill>
                  <a:schemeClr val="tx1"/>
                </a:solidFill>
                <a:latin typeface="+mn-lt"/>
                <a:ea typeface="+mn-ea"/>
                <a:cs typeface="+mn-cs"/>
              </a:rPr>
              <a:t> EA, </a:t>
            </a:r>
            <a:r>
              <a:rPr lang="es-ES_tradnl" sz="1200" b="0" i="0" u="none" strike="noStrike" kern="1200" baseline="0" dirty="0" err="1" smtClean="0">
                <a:solidFill>
                  <a:schemeClr val="tx1"/>
                </a:solidFill>
                <a:latin typeface="+mn-lt"/>
                <a:ea typeface="+mn-ea"/>
                <a:cs typeface="+mn-cs"/>
              </a:rPr>
              <a:t>Tjan-Heijnen</a:t>
            </a:r>
            <a:r>
              <a:rPr lang="es-ES_tradnl" sz="1200" b="0" i="0" u="none" strike="noStrike" kern="1200" baseline="0" dirty="0" smtClean="0">
                <a:solidFill>
                  <a:schemeClr val="tx1"/>
                </a:solidFill>
                <a:latin typeface="+mn-lt"/>
                <a:ea typeface="+mn-ea"/>
                <a:cs typeface="+mn-cs"/>
              </a:rPr>
              <a:t> VC, </a:t>
            </a:r>
            <a:r>
              <a:rPr lang="es-ES_tradnl" sz="1200" b="0" i="0" u="none" strike="noStrike" kern="1200" baseline="0" dirty="0" err="1" smtClean="0">
                <a:solidFill>
                  <a:schemeClr val="tx1"/>
                </a:solidFill>
                <a:latin typeface="+mn-lt"/>
                <a:ea typeface="+mn-ea"/>
                <a:cs typeface="+mn-cs"/>
              </a:rPr>
              <a:t>Janssen</a:t>
            </a:r>
            <a:r>
              <a:rPr lang="es-ES_tradnl" sz="1200" b="0" i="0" u="none" strike="noStrike" kern="1200" baseline="0" dirty="0" smtClean="0">
                <a:solidFill>
                  <a:schemeClr val="tx1"/>
                </a:solidFill>
                <a:latin typeface="+mn-lt"/>
                <a:ea typeface="+mn-ea"/>
                <a:cs typeface="+mn-cs"/>
              </a:rPr>
              <a:t> DJ. </a:t>
            </a:r>
            <a:r>
              <a:rPr lang="es-ES_tradnl" sz="1200" b="0" i="0" u="none" strike="noStrike" kern="1200" baseline="0" dirty="0" err="1" smtClean="0">
                <a:solidFill>
                  <a:schemeClr val="tx1"/>
                </a:solidFill>
                <a:latin typeface="+mn-lt"/>
                <a:ea typeface="+mn-ea"/>
                <a:cs typeface="+mn-cs"/>
              </a:rPr>
              <a:t>Update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Prevalence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Meta-</a:t>
            </a:r>
            <a:r>
              <a:rPr lang="es-ES_tradnl" sz="1200" b="0" i="0" u="none" strike="noStrike" kern="1200" baseline="0" dirty="0" err="1" smtClean="0">
                <a:solidFill>
                  <a:schemeClr val="tx1"/>
                </a:solidFill>
                <a:latin typeface="+mn-lt"/>
                <a:ea typeface="+mn-ea"/>
                <a:cs typeface="+mn-cs"/>
              </a:rPr>
              <a:t>Analysis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2016;51:1070-90.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Pachman</a:t>
            </a:r>
            <a:r>
              <a:rPr lang="es-ES_tradnl" sz="1200" b="0" i="0" u="none" strike="noStrike" kern="1200" baseline="0" dirty="0" smtClean="0">
                <a:solidFill>
                  <a:schemeClr val="tx1"/>
                </a:solidFill>
                <a:latin typeface="+mn-lt"/>
                <a:ea typeface="+mn-ea"/>
                <a:cs typeface="+mn-cs"/>
              </a:rPr>
              <a:t> DR, </a:t>
            </a:r>
            <a:r>
              <a:rPr lang="es-ES_tradnl" sz="1200" b="0" i="0" u="none" strike="noStrike" kern="1200" baseline="0" dirty="0" err="1" smtClean="0">
                <a:solidFill>
                  <a:schemeClr val="tx1"/>
                </a:solidFill>
                <a:latin typeface="+mn-lt"/>
                <a:ea typeface="+mn-ea"/>
                <a:cs typeface="+mn-cs"/>
              </a:rPr>
              <a:t>Barton</a:t>
            </a:r>
            <a:r>
              <a:rPr lang="es-ES_tradnl" sz="1200" b="0" i="0" u="none" strike="noStrike" kern="1200" baseline="0" dirty="0" smtClean="0">
                <a:solidFill>
                  <a:schemeClr val="tx1"/>
                </a:solidFill>
                <a:latin typeface="+mn-lt"/>
                <a:ea typeface="+mn-ea"/>
                <a:cs typeface="+mn-cs"/>
              </a:rPr>
              <a:t> DL, </a:t>
            </a:r>
            <a:r>
              <a:rPr lang="es-ES_tradnl" sz="1200" b="0" i="0" u="none" strike="noStrike" kern="1200" baseline="0" dirty="0" err="1" smtClean="0">
                <a:solidFill>
                  <a:schemeClr val="tx1"/>
                </a:solidFill>
                <a:latin typeface="+mn-lt"/>
                <a:ea typeface="+mn-ea"/>
                <a:cs typeface="+mn-cs"/>
              </a:rPr>
              <a:t>Swetz</a:t>
            </a:r>
            <a:r>
              <a:rPr lang="es-ES_tradnl" sz="1200" b="0" i="0" u="none" strike="noStrike" kern="1200" baseline="0" dirty="0" smtClean="0">
                <a:solidFill>
                  <a:schemeClr val="tx1"/>
                </a:solidFill>
                <a:latin typeface="+mn-lt"/>
                <a:ea typeface="+mn-ea"/>
                <a:cs typeface="+mn-cs"/>
              </a:rPr>
              <a:t> KM, </a:t>
            </a:r>
            <a:r>
              <a:rPr lang="es-ES_tradnl" sz="1200" b="0" i="0" u="none" strike="noStrike" kern="1200" baseline="0" dirty="0" err="1" smtClean="0">
                <a:solidFill>
                  <a:schemeClr val="tx1"/>
                </a:solidFill>
                <a:latin typeface="+mn-lt"/>
                <a:ea typeface="+mn-ea"/>
                <a:cs typeface="+mn-cs"/>
              </a:rPr>
              <a:t>Loprinzi</a:t>
            </a:r>
            <a:r>
              <a:rPr lang="es-ES_tradnl" sz="1200" b="0" i="0" u="none" strike="noStrike" kern="1200" baseline="0" dirty="0" smtClean="0">
                <a:solidFill>
                  <a:schemeClr val="tx1"/>
                </a:solidFill>
                <a:latin typeface="+mn-lt"/>
                <a:ea typeface="+mn-ea"/>
                <a:cs typeface="+mn-cs"/>
              </a:rPr>
              <a:t> CL. </a:t>
            </a:r>
            <a:r>
              <a:rPr lang="es-ES_tradnl" sz="1200" b="0" i="0" u="none" strike="noStrike" kern="1200" baseline="0" dirty="0" err="1" smtClean="0">
                <a:solidFill>
                  <a:schemeClr val="tx1"/>
                </a:solidFill>
                <a:latin typeface="+mn-lt"/>
                <a:ea typeface="+mn-ea"/>
                <a:cs typeface="+mn-cs"/>
              </a:rPr>
              <a:t>Troublesome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fatigue, </a:t>
            </a:r>
            <a:r>
              <a:rPr lang="es-ES_tradnl" sz="1200" b="0" i="0" u="none" strike="noStrike" kern="1200" baseline="0" dirty="0" err="1" smtClean="0">
                <a:solidFill>
                  <a:schemeClr val="tx1"/>
                </a:solidFill>
                <a:latin typeface="+mn-lt"/>
                <a:ea typeface="+mn-ea"/>
                <a:cs typeface="+mn-cs"/>
              </a:rPr>
              <a:t>insomnia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2012;30:3687-96. </a:t>
            </a:r>
          </a:p>
          <a:p>
            <a:r>
              <a:rPr lang="es-ES_tradnl" sz="1200" b="0" i="0" u="none" strike="noStrike" kern="1200" baseline="0" dirty="0" smtClean="0">
                <a:solidFill>
                  <a:schemeClr val="tx1"/>
                </a:solidFill>
                <a:latin typeface="+mn-lt"/>
                <a:ea typeface="+mn-ea"/>
                <a:cs typeface="+mn-cs"/>
              </a:rPr>
              <a:t>van den </a:t>
            </a:r>
            <a:r>
              <a:rPr lang="es-ES_tradnl" sz="1200" b="0" i="0" u="none" strike="noStrike" kern="1200" baseline="0" dirty="0" err="1" smtClean="0">
                <a:solidFill>
                  <a:schemeClr val="tx1"/>
                </a:solidFill>
                <a:latin typeface="+mn-lt"/>
                <a:ea typeface="+mn-ea"/>
                <a:cs typeface="+mn-cs"/>
              </a:rPr>
              <a:t>Beuken</a:t>
            </a:r>
            <a:r>
              <a:rPr lang="es-ES_tradnl" sz="1200" b="0" i="0" u="none" strike="noStrike" kern="1200" baseline="0" dirty="0" smtClean="0">
                <a:solidFill>
                  <a:schemeClr val="tx1"/>
                </a:solidFill>
                <a:latin typeface="+mn-lt"/>
                <a:ea typeface="+mn-ea"/>
                <a:cs typeface="+mn-cs"/>
              </a:rPr>
              <a:t>-van </a:t>
            </a:r>
            <a:r>
              <a:rPr lang="es-ES_tradnl" sz="1200" b="0" i="0" u="none" strike="noStrike" kern="1200" baseline="0" dirty="0" err="1" smtClean="0">
                <a:solidFill>
                  <a:schemeClr val="tx1"/>
                </a:solidFill>
                <a:latin typeface="+mn-lt"/>
                <a:ea typeface="+mn-ea"/>
                <a:cs typeface="+mn-cs"/>
              </a:rPr>
              <a:t>Everdingen</a:t>
            </a:r>
            <a:r>
              <a:rPr lang="es-ES_tradnl" sz="1200" b="0" i="0" u="none" strike="noStrike" kern="1200" baseline="0" dirty="0" smtClean="0">
                <a:solidFill>
                  <a:schemeClr val="tx1"/>
                </a:solidFill>
                <a:latin typeface="+mn-lt"/>
                <a:ea typeface="+mn-ea"/>
                <a:cs typeface="+mn-cs"/>
              </a:rPr>
              <a:t> MH, </a:t>
            </a:r>
            <a:r>
              <a:rPr lang="es-ES_tradnl" sz="1200" b="0" i="0" u="none" strike="noStrike" kern="1200" baseline="0" dirty="0" err="1" smtClean="0">
                <a:solidFill>
                  <a:schemeClr val="tx1"/>
                </a:solidFill>
                <a:latin typeface="+mn-lt"/>
                <a:ea typeface="+mn-ea"/>
                <a:cs typeface="+mn-cs"/>
              </a:rPr>
              <a:t>Hochstenbach</a:t>
            </a:r>
            <a:r>
              <a:rPr lang="es-ES_tradnl" sz="1200" b="0" i="0" u="none" strike="noStrike" kern="1200" baseline="0" dirty="0" smtClean="0">
                <a:solidFill>
                  <a:schemeClr val="tx1"/>
                </a:solidFill>
                <a:latin typeface="+mn-lt"/>
                <a:ea typeface="+mn-ea"/>
                <a:cs typeface="+mn-cs"/>
              </a:rPr>
              <a:t> LM, </a:t>
            </a:r>
            <a:r>
              <a:rPr lang="es-ES_tradnl" sz="1200" b="0" i="0" u="none" strike="noStrike" kern="1200" baseline="0" dirty="0" err="1" smtClean="0">
                <a:solidFill>
                  <a:schemeClr val="tx1"/>
                </a:solidFill>
                <a:latin typeface="+mn-lt"/>
                <a:ea typeface="+mn-ea"/>
                <a:cs typeface="+mn-cs"/>
              </a:rPr>
              <a:t>Joosten</a:t>
            </a:r>
            <a:r>
              <a:rPr lang="es-ES_tradnl" sz="1200" b="0" i="0" u="none" strike="noStrike" kern="1200" baseline="0" dirty="0" smtClean="0">
                <a:solidFill>
                  <a:schemeClr val="tx1"/>
                </a:solidFill>
                <a:latin typeface="+mn-lt"/>
                <a:ea typeface="+mn-ea"/>
                <a:cs typeface="+mn-cs"/>
              </a:rPr>
              <a:t> EA, </a:t>
            </a:r>
            <a:r>
              <a:rPr lang="es-ES_tradnl" sz="1200" b="0" i="0" u="none" strike="noStrike" kern="1200" baseline="0" dirty="0" err="1" smtClean="0">
                <a:solidFill>
                  <a:schemeClr val="tx1"/>
                </a:solidFill>
                <a:latin typeface="+mn-lt"/>
                <a:ea typeface="+mn-ea"/>
                <a:cs typeface="+mn-cs"/>
              </a:rPr>
              <a:t>Tjan-Heijnen</a:t>
            </a:r>
            <a:r>
              <a:rPr lang="es-ES_tradnl" sz="1200" b="0" i="0" u="none" strike="noStrike" kern="1200" baseline="0" dirty="0" smtClean="0">
                <a:solidFill>
                  <a:schemeClr val="tx1"/>
                </a:solidFill>
                <a:latin typeface="+mn-lt"/>
                <a:ea typeface="+mn-ea"/>
                <a:cs typeface="+mn-cs"/>
              </a:rPr>
              <a:t> VC, </a:t>
            </a:r>
            <a:r>
              <a:rPr lang="es-ES_tradnl" sz="1200" b="0" i="0" u="none" strike="noStrike" kern="1200" baseline="0" dirty="0" err="1" smtClean="0">
                <a:solidFill>
                  <a:schemeClr val="tx1"/>
                </a:solidFill>
                <a:latin typeface="+mn-lt"/>
                <a:ea typeface="+mn-ea"/>
                <a:cs typeface="+mn-cs"/>
              </a:rPr>
              <a:t>Janssen</a:t>
            </a:r>
            <a:r>
              <a:rPr lang="es-ES_tradnl" sz="1200" b="0" i="0" u="none" strike="noStrike" kern="1200" baseline="0" dirty="0" smtClean="0">
                <a:solidFill>
                  <a:schemeClr val="tx1"/>
                </a:solidFill>
                <a:latin typeface="+mn-lt"/>
                <a:ea typeface="+mn-ea"/>
                <a:cs typeface="+mn-cs"/>
              </a:rPr>
              <a:t> DJ. </a:t>
            </a:r>
            <a:r>
              <a:rPr lang="es-ES_tradnl" sz="1200" b="0" i="0" u="none" strike="noStrike" kern="1200" baseline="0" dirty="0" err="1" smtClean="0">
                <a:solidFill>
                  <a:schemeClr val="tx1"/>
                </a:solidFill>
                <a:latin typeface="+mn-lt"/>
                <a:ea typeface="+mn-ea"/>
                <a:cs typeface="+mn-cs"/>
              </a:rPr>
              <a:t>Update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Prevalence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Meta-</a:t>
            </a:r>
            <a:r>
              <a:rPr lang="es-ES_tradnl" sz="1200" b="0" i="0" u="none" strike="noStrike" kern="1200" baseline="0" dirty="0" err="1" smtClean="0">
                <a:solidFill>
                  <a:schemeClr val="tx1"/>
                </a:solidFill>
                <a:latin typeface="+mn-lt"/>
                <a:ea typeface="+mn-ea"/>
                <a:cs typeface="+mn-cs"/>
              </a:rPr>
              <a:t>Analysis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2016;51:1070-90.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Pachman</a:t>
            </a:r>
            <a:r>
              <a:rPr lang="es-ES_tradnl" sz="1200" b="0" i="0" u="none" strike="noStrike" kern="1200" baseline="0" dirty="0" smtClean="0">
                <a:solidFill>
                  <a:schemeClr val="tx1"/>
                </a:solidFill>
                <a:latin typeface="+mn-lt"/>
                <a:ea typeface="+mn-ea"/>
                <a:cs typeface="+mn-cs"/>
              </a:rPr>
              <a:t> DR, </a:t>
            </a:r>
            <a:r>
              <a:rPr lang="es-ES_tradnl" sz="1200" b="0" i="0" u="none" strike="noStrike" kern="1200" baseline="0" dirty="0" err="1" smtClean="0">
                <a:solidFill>
                  <a:schemeClr val="tx1"/>
                </a:solidFill>
                <a:latin typeface="+mn-lt"/>
                <a:ea typeface="+mn-ea"/>
                <a:cs typeface="+mn-cs"/>
              </a:rPr>
              <a:t>Barton</a:t>
            </a:r>
            <a:r>
              <a:rPr lang="es-ES_tradnl" sz="1200" b="0" i="0" u="none" strike="noStrike" kern="1200" baseline="0" dirty="0" smtClean="0">
                <a:solidFill>
                  <a:schemeClr val="tx1"/>
                </a:solidFill>
                <a:latin typeface="+mn-lt"/>
                <a:ea typeface="+mn-ea"/>
                <a:cs typeface="+mn-cs"/>
              </a:rPr>
              <a:t> DL, </a:t>
            </a:r>
            <a:r>
              <a:rPr lang="es-ES_tradnl" sz="1200" b="0" i="0" u="none" strike="noStrike" kern="1200" baseline="0" dirty="0" err="1" smtClean="0">
                <a:solidFill>
                  <a:schemeClr val="tx1"/>
                </a:solidFill>
                <a:latin typeface="+mn-lt"/>
                <a:ea typeface="+mn-ea"/>
                <a:cs typeface="+mn-cs"/>
              </a:rPr>
              <a:t>Swetz</a:t>
            </a:r>
            <a:r>
              <a:rPr lang="es-ES_tradnl" sz="1200" b="0" i="0" u="none" strike="noStrike" kern="1200" baseline="0" dirty="0" smtClean="0">
                <a:solidFill>
                  <a:schemeClr val="tx1"/>
                </a:solidFill>
                <a:latin typeface="+mn-lt"/>
                <a:ea typeface="+mn-ea"/>
                <a:cs typeface="+mn-cs"/>
              </a:rPr>
              <a:t> KM, </a:t>
            </a:r>
            <a:r>
              <a:rPr lang="es-ES_tradnl" sz="1200" b="0" i="0" u="none" strike="noStrike" kern="1200" baseline="0" dirty="0" err="1" smtClean="0">
                <a:solidFill>
                  <a:schemeClr val="tx1"/>
                </a:solidFill>
                <a:latin typeface="+mn-lt"/>
                <a:ea typeface="+mn-ea"/>
                <a:cs typeface="+mn-cs"/>
              </a:rPr>
              <a:t>Loprinzi</a:t>
            </a:r>
            <a:r>
              <a:rPr lang="es-ES_tradnl" sz="1200" b="0" i="0" u="none" strike="noStrike" kern="1200" baseline="0" dirty="0" smtClean="0">
                <a:solidFill>
                  <a:schemeClr val="tx1"/>
                </a:solidFill>
                <a:latin typeface="+mn-lt"/>
                <a:ea typeface="+mn-ea"/>
                <a:cs typeface="+mn-cs"/>
              </a:rPr>
              <a:t> CL. </a:t>
            </a:r>
            <a:r>
              <a:rPr lang="es-ES_tradnl" sz="1200" b="0" i="0" u="none" strike="noStrike" kern="1200" baseline="0" dirty="0" err="1" smtClean="0">
                <a:solidFill>
                  <a:schemeClr val="tx1"/>
                </a:solidFill>
                <a:latin typeface="+mn-lt"/>
                <a:ea typeface="+mn-ea"/>
                <a:cs typeface="+mn-cs"/>
              </a:rPr>
              <a:t>Troublesome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fatigue, </a:t>
            </a:r>
            <a:r>
              <a:rPr lang="es-ES_tradnl" sz="1200" b="0" i="0" u="none" strike="noStrike" kern="1200" baseline="0" dirty="0" err="1" smtClean="0">
                <a:solidFill>
                  <a:schemeClr val="tx1"/>
                </a:solidFill>
                <a:latin typeface="+mn-lt"/>
                <a:ea typeface="+mn-ea"/>
                <a:cs typeface="+mn-cs"/>
              </a:rPr>
              <a:t>insomnia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2012;30:3687-96. </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32</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Lacchec</a:t>
            </a:r>
            <a:r>
              <a:rPr lang="es-ES_tradnl" sz="1200" b="0" i="0" u="none" strike="noStrike" kern="1200" baseline="0" dirty="0" smtClean="0">
                <a:solidFill>
                  <a:schemeClr val="tx1"/>
                </a:solidFill>
                <a:latin typeface="+mn-lt"/>
                <a:ea typeface="+mn-ea"/>
                <a:cs typeface="+mn-cs"/>
              </a:rPr>
              <a:t> C,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Adult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Cancers</a:t>
            </a:r>
            <a:r>
              <a:rPr lang="es-ES_tradnl" sz="1200" b="0" i="0" u="none" strike="noStrike" kern="1200" baseline="0" dirty="0" smtClean="0">
                <a:solidFill>
                  <a:schemeClr val="tx1"/>
                </a:solidFill>
                <a:latin typeface="+mn-lt"/>
                <a:ea typeface="+mn-ea"/>
                <a:cs typeface="+mn-cs"/>
              </a:rPr>
              <a:t>: American </a:t>
            </a:r>
            <a:r>
              <a:rPr lang="es-ES_tradnl" sz="1200" b="0" i="0" u="none" strike="noStrike" kern="1200" baseline="0" dirty="0" err="1" smtClean="0">
                <a:solidFill>
                  <a:schemeClr val="tx1"/>
                </a:solidFill>
                <a:latin typeface="+mn-lt"/>
                <a:ea typeface="+mn-ea"/>
                <a:cs typeface="+mn-cs"/>
              </a:rPr>
              <a:t>Society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2016;34:3325-47.</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Pachman</a:t>
            </a:r>
            <a:r>
              <a:rPr lang="es-ES_tradnl" sz="1200" b="0" i="0" u="none" strike="noStrike" kern="1200" baseline="0" dirty="0" smtClean="0">
                <a:solidFill>
                  <a:schemeClr val="tx1"/>
                </a:solidFill>
                <a:latin typeface="+mn-lt"/>
                <a:ea typeface="+mn-ea"/>
                <a:cs typeface="+mn-cs"/>
              </a:rPr>
              <a:t> DR, </a:t>
            </a:r>
            <a:r>
              <a:rPr lang="es-ES_tradnl" sz="1200" b="0" i="0" u="none" strike="noStrike" kern="1200" baseline="0" dirty="0" err="1" smtClean="0">
                <a:solidFill>
                  <a:schemeClr val="tx1"/>
                </a:solidFill>
                <a:latin typeface="+mn-lt"/>
                <a:ea typeface="+mn-ea"/>
                <a:cs typeface="+mn-cs"/>
              </a:rPr>
              <a:t>Barton</a:t>
            </a:r>
            <a:r>
              <a:rPr lang="es-ES_tradnl" sz="1200" b="0" i="0" u="none" strike="noStrike" kern="1200" baseline="0" dirty="0" smtClean="0">
                <a:solidFill>
                  <a:schemeClr val="tx1"/>
                </a:solidFill>
                <a:latin typeface="+mn-lt"/>
                <a:ea typeface="+mn-ea"/>
                <a:cs typeface="+mn-cs"/>
              </a:rPr>
              <a:t> DL, </a:t>
            </a:r>
            <a:r>
              <a:rPr lang="es-ES_tradnl" sz="1200" b="0" i="0" u="none" strike="noStrike" kern="1200" baseline="0" dirty="0" err="1" smtClean="0">
                <a:solidFill>
                  <a:schemeClr val="tx1"/>
                </a:solidFill>
                <a:latin typeface="+mn-lt"/>
                <a:ea typeface="+mn-ea"/>
                <a:cs typeface="+mn-cs"/>
              </a:rPr>
              <a:t>Swetz</a:t>
            </a:r>
            <a:r>
              <a:rPr lang="es-ES_tradnl" sz="1200" b="0" i="0" u="none" strike="noStrike" kern="1200" baseline="0" dirty="0" smtClean="0">
                <a:solidFill>
                  <a:schemeClr val="tx1"/>
                </a:solidFill>
                <a:latin typeface="+mn-lt"/>
                <a:ea typeface="+mn-ea"/>
                <a:cs typeface="+mn-cs"/>
              </a:rPr>
              <a:t> KM, </a:t>
            </a:r>
            <a:r>
              <a:rPr lang="es-ES_tradnl" sz="1200" b="0" i="0" u="none" strike="noStrike" kern="1200" baseline="0" dirty="0" err="1" smtClean="0">
                <a:solidFill>
                  <a:schemeClr val="tx1"/>
                </a:solidFill>
                <a:latin typeface="+mn-lt"/>
                <a:ea typeface="+mn-ea"/>
                <a:cs typeface="+mn-cs"/>
              </a:rPr>
              <a:t>Loprinzi</a:t>
            </a:r>
            <a:r>
              <a:rPr lang="es-ES_tradnl" sz="1200" b="0" i="0" u="none" strike="noStrike" kern="1200" baseline="0" dirty="0" smtClean="0">
                <a:solidFill>
                  <a:schemeClr val="tx1"/>
                </a:solidFill>
                <a:latin typeface="+mn-lt"/>
                <a:ea typeface="+mn-ea"/>
                <a:cs typeface="+mn-cs"/>
              </a:rPr>
              <a:t> CL. </a:t>
            </a:r>
            <a:r>
              <a:rPr lang="es-ES_tradnl" sz="1200" b="0" i="0" u="none" strike="noStrike" kern="1200" baseline="0" dirty="0" err="1" smtClean="0">
                <a:solidFill>
                  <a:schemeClr val="tx1"/>
                </a:solidFill>
                <a:latin typeface="+mn-lt"/>
                <a:ea typeface="+mn-ea"/>
                <a:cs typeface="+mn-cs"/>
              </a:rPr>
              <a:t>Troublesome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fatigue, </a:t>
            </a:r>
            <a:r>
              <a:rPr lang="es-ES_tradnl" sz="1200" b="0" i="0" u="none" strike="noStrike" kern="1200" baseline="0" dirty="0" err="1" smtClean="0">
                <a:solidFill>
                  <a:schemeClr val="tx1"/>
                </a:solidFill>
                <a:latin typeface="+mn-lt"/>
                <a:ea typeface="+mn-ea"/>
                <a:cs typeface="+mn-cs"/>
              </a:rPr>
              <a:t>insomnia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2012;30:3687-96.</a:t>
            </a:r>
          </a:p>
          <a:p>
            <a:r>
              <a:rPr lang="es-ES_tradnl" sz="1200" b="1" i="0" u="none" strike="noStrike" kern="1200" baseline="0" dirty="0" smtClean="0">
                <a:solidFill>
                  <a:schemeClr val="tx1"/>
                </a:solidFill>
                <a:latin typeface="+mn-lt"/>
                <a:ea typeface="+mn-ea"/>
                <a:cs typeface="+mn-cs"/>
              </a:rPr>
              <a:t>15. </a:t>
            </a:r>
            <a:r>
              <a:rPr lang="es-ES_tradnl" sz="1200" b="0" i="0" u="none" strike="noStrike" kern="1200" baseline="0" dirty="0" smtClean="0">
                <a:solidFill>
                  <a:schemeClr val="tx1"/>
                </a:solidFill>
                <a:latin typeface="+mn-lt"/>
                <a:ea typeface="+mn-ea"/>
                <a:cs typeface="+mn-cs"/>
              </a:rPr>
              <a:t>Levy MH, </a:t>
            </a:r>
            <a:r>
              <a:rPr lang="es-ES_tradnl" sz="1200" b="0" i="0" u="none" strike="noStrike" kern="1200" baseline="0" dirty="0" err="1" smtClean="0">
                <a:solidFill>
                  <a:schemeClr val="tx1"/>
                </a:solidFill>
                <a:latin typeface="+mn-lt"/>
                <a:ea typeface="+mn-ea"/>
                <a:cs typeface="+mn-cs"/>
              </a:rPr>
              <a:t>Chwistek</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Mehta</a:t>
            </a:r>
            <a:r>
              <a:rPr lang="es-ES_tradnl" sz="1200" b="0" i="0" u="none" strike="noStrike" kern="1200" baseline="0" dirty="0" smtClean="0">
                <a:solidFill>
                  <a:schemeClr val="tx1"/>
                </a:solidFill>
                <a:latin typeface="+mn-lt"/>
                <a:ea typeface="+mn-ea"/>
                <a:cs typeface="+mn-cs"/>
              </a:rPr>
              <a:t> RS.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2008;14:401-9.</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Gulati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Lemanne</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Moryl</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Oeffinger</a:t>
            </a:r>
            <a:r>
              <a:rPr lang="es-ES_tradnl" sz="1200" b="0" i="0" u="none" strike="noStrike" kern="1200" baseline="0" dirty="0" smtClean="0">
                <a:solidFill>
                  <a:schemeClr val="tx1"/>
                </a:solidFill>
                <a:latin typeface="+mn-lt"/>
                <a:ea typeface="+mn-ea"/>
                <a:cs typeface="+mn-cs"/>
              </a:rPr>
              <a:t> KC,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Stubblefield</a:t>
            </a:r>
            <a:r>
              <a:rPr lang="es-ES_tradnl" sz="1200" b="0" i="0" u="none" strike="noStrike" kern="1200" baseline="0" dirty="0" smtClean="0">
                <a:solidFill>
                  <a:schemeClr val="tx1"/>
                </a:solidFill>
                <a:latin typeface="+mn-lt"/>
                <a:ea typeface="+mn-ea"/>
                <a:cs typeface="+mn-cs"/>
              </a:rPr>
              <a:t> MD, </a:t>
            </a:r>
            <a:r>
              <a:rPr lang="es-ES_tradnl" sz="1200" b="0" i="0" u="none" strike="noStrike" kern="1200" baseline="0" dirty="0" err="1" smtClean="0">
                <a:solidFill>
                  <a:schemeClr val="tx1"/>
                </a:solidFill>
                <a:latin typeface="+mn-lt"/>
                <a:ea typeface="+mn-ea"/>
                <a:cs typeface="+mn-cs"/>
              </a:rPr>
              <a:t>Syrjala</a:t>
            </a:r>
            <a:r>
              <a:rPr lang="es-ES_tradnl" sz="1200" b="0" i="0" u="none" strike="noStrike" kern="1200" baseline="0" dirty="0" smtClean="0">
                <a:solidFill>
                  <a:schemeClr val="tx1"/>
                </a:solidFill>
                <a:latin typeface="+mn-lt"/>
                <a:ea typeface="+mn-ea"/>
                <a:cs typeface="+mn-cs"/>
              </a:rPr>
              <a:t> KL.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2014;32:1739-47.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Carmona-Bayonas A, Jiménez-Fonseca P, Castañón E,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long-term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2016. Jul 21.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Gulati</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Lemanne</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Moryl</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Oeffinger</a:t>
            </a:r>
            <a:r>
              <a:rPr lang="es-ES_tradnl" sz="1200" b="0" i="0" u="none" strike="noStrike" kern="1200" baseline="0" dirty="0" smtClean="0">
                <a:solidFill>
                  <a:schemeClr val="tx1"/>
                </a:solidFill>
                <a:latin typeface="+mn-lt"/>
                <a:ea typeface="+mn-ea"/>
                <a:cs typeface="+mn-cs"/>
              </a:rPr>
              <a:t> KC,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Stubblefield</a:t>
            </a:r>
            <a:r>
              <a:rPr lang="es-ES_tradnl" sz="1200" b="0" i="0" u="none" strike="noStrike" kern="1200" baseline="0" dirty="0" smtClean="0">
                <a:solidFill>
                  <a:schemeClr val="tx1"/>
                </a:solidFill>
                <a:latin typeface="+mn-lt"/>
                <a:ea typeface="+mn-ea"/>
                <a:cs typeface="+mn-cs"/>
              </a:rPr>
              <a:t> MD, </a:t>
            </a:r>
            <a:r>
              <a:rPr lang="es-ES_tradnl" sz="1200" b="0" i="0" u="none" strike="noStrike" kern="1200" baseline="0" dirty="0" err="1" smtClean="0">
                <a:solidFill>
                  <a:schemeClr val="tx1"/>
                </a:solidFill>
                <a:latin typeface="+mn-lt"/>
                <a:ea typeface="+mn-ea"/>
                <a:cs typeface="+mn-cs"/>
              </a:rPr>
              <a:t>Syrjala</a:t>
            </a:r>
            <a:r>
              <a:rPr lang="es-ES_tradnl" sz="1200" b="0" i="0" u="none" strike="noStrike" kern="1200" baseline="0" dirty="0" smtClean="0">
                <a:solidFill>
                  <a:schemeClr val="tx1"/>
                </a:solidFill>
                <a:latin typeface="+mn-lt"/>
                <a:ea typeface="+mn-ea"/>
                <a:cs typeface="+mn-cs"/>
              </a:rPr>
              <a:t> KL.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 Jun 1;32(16):1739-47.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van den </a:t>
            </a:r>
            <a:r>
              <a:rPr lang="es-ES_tradnl" sz="1200" b="0" i="0" u="none" strike="noStrike" kern="1200" baseline="0" dirty="0" err="1" smtClean="0">
                <a:solidFill>
                  <a:schemeClr val="tx1"/>
                </a:solidFill>
                <a:latin typeface="+mn-lt"/>
                <a:ea typeface="+mn-ea"/>
                <a:cs typeface="+mn-cs"/>
              </a:rPr>
              <a:t>Beuken</a:t>
            </a:r>
            <a:r>
              <a:rPr lang="es-ES_tradnl" sz="1200" b="0" i="0" u="none" strike="noStrike" kern="1200" baseline="0" dirty="0" smtClean="0">
                <a:solidFill>
                  <a:schemeClr val="tx1"/>
                </a:solidFill>
                <a:latin typeface="+mn-lt"/>
                <a:ea typeface="+mn-ea"/>
                <a:cs typeface="+mn-cs"/>
              </a:rPr>
              <a:t>-van </a:t>
            </a:r>
            <a:r>
              <a:rPr lang="es-ES_tradnl" sz="1200" b="0" i="0" u="none" strike="noStrike" kern="1200" baseline="0" dirty="0" err="1" smtClean="0">
                <a:solidFill>
                  <a:schemeClr val="tx1"/>
                </a:solidFill>
                <a:latin typeface="+mn-lt"/>
                <a:ea typeface="+mn-ea"/>
                <a:cs typeface="+mn-cs"/>
              </a:rPr>
              <a:t>Everdingen</a:t>
            </a:r>
            <a:r>
              <a:rPr lang="es-ES_tradnl" sz="1200" b="0" i="0" u="none" strike="noStrike" kern="1200" baseline="0" dirty="0" smtClean="0">
                <a:solidFill>
                  <a:schemeClr val="tx1"/>
                </a:solidFill>
                <a:latin typeface="+mn-lt"/>
                <a:ea typeface="+mn-ea"/>
                <a:cs typeface="+mn-cs"/>
              </a:rPr>
              <a:t> MH, </a:t>
            </a:r>
            <a:r>
              <a:rPr lang="es-ES_tradnl" sz="1200" b="0" i="0" u="none" strike="noStrike" kern="1200" baseline="0" dirty="0" err="1" smtClean="0">
                <a:solidFill>
                  <a:schemeClr val="tx1"/>
                </a:solidFill>
                <a:latin typeface="+mn-lt"/>
                <a:ea typeface="+mn-ea"/>
                <a:cs typeface="+mn-cs"/>
              </a:rPr>
              <a:t>Hochstenbach</a:t>
            </a:r>
            <a:r>
              <a:rPr lang="es-ES_tradnl" sz="1200" b="0" i="0" u="none" strike="noStrike" kern="1200" baseline="0" dirty="0" smtClean="0">
                <a:solidFill>
                  <a:schemeClr val="tx1"/>
                </a:solidFill>
                <a:latin typeface="+mn-lt"/>
                <a:ea typeface="+mn-ea"/>
                <a:cs typeface="+mn-cs"/>
              </a:rPr>
              <a:t> LM, </a:t>
            </a:r>
            <a:r>
              <a:rPr lang="es-ES_tradnl" sz="1200" b="0" i="0" u="none" strike="noStrike" kern="1200" baseline="0" dirty="0" err="1" smtClean="0">
                <a:solidFill>
                  <a:schemeClr val="tx1"/>
                </a:solidFill>
                <a:latin typeface="+mn-lt"/>
                <a:ea typeface="+mn-ea"/>
                <a:cs typeface="+mn-cs"/>
              </a:rPr>
              <a:t>Joosten</a:t>
            </a:r>
            <a:r>
              <a:rPr lang="es-ES_tradnl" sz="1200" b="0" i="0" u="none" strike="noStrike" kern="1200" baseline="0" dirty="0" smtClean="0">
                <a:solidFill>
                  <a:schemeClr val="tx1"/>
                </a:solidFill>
                <a:latin typeface="+mn-lt"/>
                <a:ea typeface="+mn-ea"/>
                <a:cs typeface="+mn-cs"/>
              </a:rPr>
              <a:t> EA, </a:t>
            </a:r>
            <a:r>
              <a:rPr lang="es-ES_tradnl" sz="1200" b="0" i="0" u="none" strike="noStrike" kern="1200" baseline="0" dirty="0" err="1" smtClean="0">
                <a:solidFill>
                  <a:schemeClr val="tx1"/>
                </a:solidFill>
                <a:latin typeface="+mn-lt"/>
                <a:ea typeface="+mn-ea"/>
                <a:cs typeface="+mn-cs"/>
              </a:rPr>
              <a:t>Tjan-Heijnen</a:t>
            </a:r>
            <a:r>
              <a:rPr lang="es-ES_tradnl" sz="1200" b="0" i="0" u="none" strike="noStrike" kern="1200" baseline="0" dirty="0" smtClean="0">
                <a:solidFill>
                  <a:schemeClr val="tx1"/>
                </a:solidFill>
                <a:latin typeface="+mn-lt"/>
                <a:ea typeface="+mn-ea"/>
                <a:cs typeface="+mn-cs"/>
              </a:rPr>
              <a:t> VC, </a:t>
            </a:r>
            <a:r>
              <a:rPr lang="es-ES_tradnl" sz="1200" b="0" i="0" u="none" strike="noStrike" kern="1200" baseline="0" dirty="0" err="1" smtClean="0">
                <a:solidFill>
                  <a:schemeClr val="tx1"/>
                </a:solidFill>
                <a:latin typeface="+mn-lt"/>
                <a:ea typeface="+mn-ea"/>
                <a:cs typeface="+mn-cs"/>
              </a:rPr>
              <a:t>Janssen</a:t>
            </a:r>
            <a:r>
              <a:rPr lang="es-ES_tradnl" sz="1200" b="0" i="0" u="none" strike="noStrike" kern="1200" baseline="0" dirty="0" smtClean="0">
                <a:solidFill>
                  <a:schemeClr val="tx1"/>
                </a:solidFill>
                <a:latin typeface="+mn-lt"/>
                <a:ea typeface="+mn-ea"/>
                <a:cs typeface="+mn-cs"/>
              </a:rPr>
              <a:t> DJ. </a:t>
            </a:r>
            <a:r>
              <a:rPr lang="es-ES_tradnl" sz="1200" b="0" i="0" u="none" strike="noStrike" kern="1200" baseline="0" dirty="0" err="1" smtClean="0">
                <a:solidFill>
                  <a:schemeClr val="tx1"/>
                </a:solidFill>
                <a:latin typeface="+mn-lt"/>
                <a:ea typeface="+mn-ea"/>
                <a:cs typeface="+mn-cs"/>
              </a:rPr>
              <a:t>Update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Prevalence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Meta-</a:t>
            </a:r>
            <a:r>
              <a:rPr lang="es-ES_tradnl" sz="1200" b="0" i="0" u="none" strike="noStrike" kern="1200" baseline="0" dirty="0" err="1" smtClean="0">
                <a:solidFill>
                  <a:schemeClr val="tx1"/>
                </a:solidFill>
                <a:latin typeface="+mn-lt"/>
                <a:ea typeface="+mn-ea"/>
                <a:cs typeface="+mn-cs"/>
              </a:rPr>
              <a:t>Analysis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2016;51:1070-90.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Pachman</a:t>
            </a:r>
            <a:r>
              <a:rPr lang="es-ES_tradnl" sz="1200" b="0" i="0" u="none" strike="noStrike" kern="1200" baseline="0" dirty="0" smtClean="0">
                <a:solidFill>
                  <a:schemeClr val="tx1"/>
                </a:solidFill>
                <a:latin typeface="+mn-lt"/>
                <a:ea typeface="+mn-ea"/>
                <a:cs typeface="+mn-cs"/>
              </a:rPr>
              <a:t> DR, </a:t>
            </a:r>
            <a:r>
              <a:rPr lang="es-ES_tradnl" sz="1200" b="0" i="0" u="none" strike="noStrike" kern="1200" baseline="0" dirty="0" err="1" smtClean="0">
                <a:solidFill>
                  <a:schemeClr val="tx1"/>
                </a:solidFill>
                <a:latin typeface="+mn-lt"/>
                <a:ea typeface="+mn-ea"/>
                <a:cs typeface="+mn-cs"/>
              </a:rPr>
              <a:t>Barton</a:t>
            </a:r>
            <a:r>
              <a:rPr lang="es-ES_tradnl" sz="1200" b="0" i="0" u="none" strike="noStrike" kern="1200" baseline="0" dirty="0" smtClean="0">
                <a:solidFill>
                  <a:schemeClr val="tx1"/>
                </a:solidFill>
                <a:latin typeface="+mn-lt"/>
                <a:ea typeface="+mn-ea"/>
                <a:cs typeface="+mn-cs"/>
              </a:rPr>
              <a:t> DL, </a:t>
            </a:r>
            <a:r>
              <a:rPr lang="es-ES_tradnl" sz="1200" b="0" i="0" u="none" strike="noStrike" kern="1200" baseline="0" dirty="0" err="1" smtClean="0">
                <a:solidFill>
                  <a:schemeClr val="tx1"/>
                </a:solidFill>
                <a:latin typeface="+mn-lt"/>
                <a:ea typeface="+mn-ea"/>
                <a:cs typeface="+mn-cs"/>
              </a:rPr>
              <a:t>Swetz</a:t>
            </a:r>
            <a:r>
              <a:rPr lang="es-ES_tradnl" sz="1200" b="0" i="0" u="none" strike="noStrike" kern="1200" baseline="0" dirty="0" smtClean="0">
                <a:solidFill>
                  <a:schemeClr val="tx1"/>
                </a:solidFill>
                <a:latin typeface="+mn-lt"/>
                <a:ea typeface="+mn-ea"/>
                <a:cs typeface="+mn-cs"/>
              </a:rPr>
              <a:t> KM, </a:t>
            </a:r>
            <a:r>
              <a:rPr lang="es-ES_tradnl" sz="1200" b="0" i="0" u="none" strike="noStrike" kern="1200" baseline="0" dirty="0" err="1" smtClean="0">
                <a:solidFill>
                  <a:schemeClr val="tx1"/>
                </a:solidFill>
                <a:latin typeface="+mn-lt"/>
                <a:ea typeface="+mn-ea"/>
                <a:cs typeface="+mn-cs"/>
              </a:rPr>
              <a:t>Loprinzi</a:t>
            </a:r>
            <a:r>
              <a:rPr lang="es-ES_tradnl" sz="1200" b="0" i="0" u="none" strike="noStrike" kern="1200" baseline="0" dirty="0" smtClean="0">
                <a:solidFill>
                  <a:schemeClr val="tx1"/>
                </a:solidFill>
                <a:latin typeface="+mn-lt"/>
                <a:ea typeface="+mn-ea"/>
                <a:cs typeface="+mn-cs"/>
              </a:rPr>
              <a:t> CL. </a:t>
            </a:r>
            <a:r>
              <a:rPr lang="es-ES_tradnl" sz="1200" b="0" i="0" u="none" strike="noStrike" kern="1200" baseline="0" dirty="0" err="1" smtClean="0">
                <a:solidFill>
                  <a:schemeClr val="tx1"/>
                </a:solidFill>
                <a:latin typeface="+mn-lt"/>
                <a:ea typeface="+mn-ea"/>
                <a:cs typeface="+mn-cs"/>
              </a:rPr>
              <a:t>Troublesome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fatigue, </a:t>
            </a:r>
            <a:r>
              <a:rPr lang="es-ES_tradnl" sz="1200" b="0" i="0" u="none" strike="noStrike" kern="1200" baseline="0" dirty="0" err="1" smtClean="0">
                <a:solidFill>
                  <a:schemeClr val="tx1"/>
                </a:solidFill>
                <a:latin typeface="+mn-lt"/>
                <a:ea typeface="+mn-ea"/>
                <a:cs typeface="+mn-cs"/>
              </a:rPr>
              <a:t>insomnia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2012;30:3687-96. </a:t>
            </a:r>
          </a:p>
          <a:p>
            <a:r>
              <a:rPr lang="es-ES_tradnl" sz="1200" b="0" i="0" u="none" strike="noStrike" kern="1200" baseline="0" dirty="0" smtClean="0">
                <a:solidFill>
                  <a:schemeClr val="tx1"/>
                </a:solidFill>
                <a:latin typeface="+mn-lt"/>
                <a:ea typeface="+mn-ea"/>
                <a:cs typeface="+mn-cs"/>
              </a:rPr>
              <a:t>van den </a:t>
            </a:r>
            <a:r>
              <a:rPr lang="es-ES_tradnl" sz="1200" b="0" i="0" u="none" strike="noStrike" kern="1200" baseline="0" dirty="0" err="1" smtClean="0">
                <a:solidFill>
                  <a:schemeClr val="tx1"/>
                </a:solidFill>
                <a:latin typeface="+mn-lt"/>
                <a:ea typeface="+mn-ea"/>
                <a:cs typeface="+mn-cs"/>
              </a:rPr>
              <a:t>Beuken</a:t>
            </a:r>
            <a:r>
              <a:rPr lang="es-ES_tradnl" sz="1200" b="0" i="0" u="none" strike="noStrike" kern="1200" baseline="0" dirty="0" smtClean="0">
                <a:solidFill>
                  <a:schemeClr val="tx1"/>
                </a:solidFill>
                <a:latin typeface="+mn-lt"/>
                <a:ea typeface="+mn-ea"/>
                <a:cs typeface="+mn-cs"/>
              </a:rPr>
              <a:t>-van </a:t>
            </a:r>
            <a:r>
              <a:rPr lang="es-ES_tradnl" sz="1200" b="0" i="0" u="none" strike="noStrike" kern="1200" baseline="0" dirty="0" err="1" smtClean="0">
                <a:solidFill>
                  <a:schemeClr val="tx1"/>
                </a:solidFill>
                <a:latin typeface="+mn-lt"/>
                <a:ea typeface="+mn-ea"/>
                <a:cs typeface="+mn-cs"/>
              </a:rPr>
              <a:t>Everdingen</a:t>
            </a:r>
            <a:r>
              <a:rPr lang="es-ES_tradnl" sz="1200" b="0" i="0" u="none" strike="noStrike" kern="1200" baseline="0" dirty="0" smtClean="0">
                <a:solidFill>
                  <a:schemeClr val="tx1"/>
                </a:solidFill>
                <a:latin typeface="+mn-lt"/>
                <a:ea typeface="+mn-ea"/>
                <a:cs typeface="+mn-cs"/>
              </a:rPr>
              <a:t> MH, </a:t>
            </a:r>
            <a:r>
              <a:rPr lang="es-ES_tradnl" sz="1200" b="0" i="0" u="none" strike="noStrike" kern="1200" baseline="0" dirty="0" err="1" smtClean="0">
                <a:solidFill>
                  <a:schemeClr val="tx1"/>
                </a:solidFill>
                <a:latin typeface="+mn-lt"/>
                <a:ea typeface="+mn-ea"/>
                <a:cs typeface="+mn-cs"/>
              </a:rPr>
              <a:t>Hochstenbach</a:t>
            </a:r>
            <a:r>
              <a:rPr lang="es-ES_tradnl" sz="1200" b="0" i="0" u="none" strike="noStrike" kern="1200" baseline="0" dirty="0" smtClean="0">
                <a:solidFill>
                  <a:schemeClr val="tx1"/>
                </a:solidFill>
                <a:latin typeface="+mn-lt"/>
                <a:ea typeface="+mn-ea"/>
                <a:cs typeface="+mn-cs"/>
              </a:rPr>
              <a:t> LM, </a:t>
            </a:r>
            <a:r>
              <a:rPr lang="es-ES_tradnl" sz="1200" b="0" i="0" u="none" strike="noStrike" kern="1200" baseline="0" dirty="0" err="1" smtClean="0">
                <a:solidFill>
                  <a:schemeClr val="tx1"/>
                </a:solidFill>
                <a:latin typeface="+mn-lt"/>
                <a:ea typeface="+mn-ea"/>
                <a:cs typeface="+mn-cs"/>
              </a:rPr>
              <a:t>Joosten</a:t>
            </a:r>
            <a:r>
              <a:rPr lang="es-ES_tradnl" sz="1200" b="0" i="0" u="none" strike="noStrike" kern="1200" baseline="0" dirty="0" smtClean="0">
                <a:solidFill>
                  <a:schemeClr val="tx1"/>
                </a:solidFill>
                <a:latin typeface="+mn-lt"/>
                <a:ea typeface="+mn-ea"/>
                <a:cs typeface="+mn-cs"/>
              </a:rPr>
              <a:t> EA, </a:t>
            </a:r>
            <a:r>
              <a:rPr lang="es-ES_tradnl" sz="1200" b="0" i="0" u="none" strike="noStrike" kern="1200" baseline="0" dirty="0" err="1" smtClean="0">
                <a:solidFill>
                  <a:schemeClr val="tx1"/>
                </a:solidFill>
                <a:latin typeface="+mn-lt"/>
                <a:ea typeface="+mn-ea"/>
                <a:cs typeface="+mn-cs"/>
              </a:rPr>
              <a:t>Tjan-Heijnen</a:t>
            </a:r>
            <a:r>
              <a:rPr lang="es-ES_tradnl" sz="1200" b="0" i="0" u="none" strike="noStrike" kern="1200" baseline="0" dirty="0" smtClean="0">
                <a:solidFill>
                  <a:schemeClr val="tx1"/>
                </a:solidFill>
                <a:latin typeface="+mn-lt"/>
                <a:ea typeface="+mn-ea"/>
                <a:cs typeface="+mn-cs"/>
              </a:rPr>
              <a:t> VC, </a:t>
            </a:r>
            <a:r>
              <a:rPr lang="es-ES_tradnl" sz="1200" b="0" i="0" u="none" strike="noStrike" kern="1200" baseline="0" dirty="0" err="1" smtClean="0">
                <a:solidFill>
                  <a:schemeClr val="tx1"/>
                </a:solidFill>
                <a:latin typeface="+mn-lt"/>
                <a:ea typeface="+mn-ea"/>
                <a:cs typeface="+mn-cs"/>
              </a:rPr>
              <a:t>Janssen</a:t>
            </a:r>
            <a:r>
              <a:rPr lang="es-ES_tradnl" sz="1200" b="0" i="0" u="none" strike="noStrike" kern="1200" baseline="0" dirty="0" smtClean="0">
                <a:solidFill>
                  <a:schemeClr val="tx1"/>
                </a:solidFill>
                <a:latin typeface="+mn-lt"/>
                <a:ea typeface="+mn-ea"/>
                <a:cs typeface="+mn-cs"/>
              </a:rPr>
              <a:t> DJ. </a:t>
            </a:r>
            <a:r>
              <a:rPr lang="es-ES_tradnl" sz="1200" b="0" i="0" u="none" strike="noStrike" kern="1200" baseline="0" dirty="0" err="1" smtClean="0">
                <a:solidFill>
                  <a:schemeClr val="tx1"/>
                </a:solidFill>
                <a:latin typeface="+mn-lt"/>
                <a:ea typeface="+mn-ea"/>
                <a:cs typeface="+mn-cs"/>
              </a:rPr>
              <a:t>Update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Prevalence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Meta-</a:t>
            </a:r>
            <a:r>
              <a:rPr lang="es-ES_tradnl" sz="1200" b="0" i="0" u="none" strike="noStrike" kern="1200" baseline="0" dirty="0" err="1" smtClean="0">
                <a:solidFill>
                  <a:schemeClr val="tx1"/>
                </a:solidFill>
                <a:latin typeface="+mn-lt"/>
                <a:ea typeface="+mn-ea"/>
                <a:cs typeface="+mn-cs"/>
              </a:rPr>
              <a:t>Analysis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2016;51:1070-90. </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Pachman</a:t>
            </a:r>
            <a:r>
              <a:rPr lang="es-ES_tradnl" sz="1200" b="0" i="0" u="none" strike="noStrike" kern="1200" baseline="0" dirty="0" smtClean="0">
                <a:solidFill>
                  <a:schemeClr val="tx1"/>
                </a:solidFill>
                <a:latin typeface="+mn-lt"/>
                <a:ea typeface="+mn-ea"/>
                <a:cs typeface="+mn-cs"/>
              </a:rPr>
              <a:t> DR, </a:t>
            </a:r>
            <a:r>
              <a:rPr lang="es-ES_tradnl" sz="1200" b="0" i="0" u="none" strike="noStrike" kern="1200" baseline="0" dirty="0" err="1" smtClean="0">
                <a:solidFill>
                  <a:schemeClr val="tx1"/>
                </a:solidFill>
                <a:latin typeface="+mn-lt"/>
                <a:ea typeface="+mn-ea"/>
                <a:cs typeface="+mn-cs"/>
              </a:rPr>
              <a:t>Barton</a:t>
            </a:r>
            <a:r>
              <a:rPr lang="es-ES_tradnl" sz="1200" b="0" i="0" u="none" strike="noStrike" kern="1200" baseline="0" dirty="0" smtClean="0">
                <a:solidFill>
                  <a:schemeClr val="tx1"/>
                </a:solidFill>
                <a:latin typeface="+mn-lt"/>
                <a:ea typeface="+mn-ea"/>
                <a:cs typeface="+mn-cs"/>
              </a:rPr>
              <a:t> DL, </a:t>
            </a:r>
            <a:r>
              <a:rPr lang="es-ES_tradnl" sz="1200" b="0" i="0" u="none" strike="noStrike" kern="1200" baseline="0" dirty="0" err="1" smtClean="0">
                <a:solidFill>
                  <a:schemeClr val="tx1"/>
                </a:solidFill>
                <a:latin typeface="+mn-lt"/>
                <a:ea typeface="+mn-ea"/>
                <a:cs typeface="+mn-cs"/>
              </a:rPr>
              <a:t>Swetz</a:t>
            </a:r>
            <a:r>
              <a:rPr lang="es-ES_tradnl" sz="1200" b="0" i="0" u="none" strike="noStrike" kern="1200" baseline="0" dirty="0" smtClean="0">
                <a:solidFill>
                  <a:schemeClr val="tx1"/>
                </a:solidFill>
                <a:latin typeface="+mn-lt"/>
                <a:ea typeface="+mn-ea"/>
                <a:cs typeface="+mn-cs"/>
              </a:rPr>
              <a:t> KM, </a:t>
            </a:r>
            <a:r>
              <a:rPr lang="es-ES_tradnl" sz="1200" b="0" i="0" u="none" strike="noStrike" kern="1200" baseline="0" dirty="0" err="1" smtClean="0">
                <a:solidFill>
                  <a:schemeClr val="tx1"/>
                </a:solidFill>
                <a:latin typeface="+mn-lt"/>
                <a:ea typeface="+mn-ea"/>
                <a:cs typeface="+mn-cs"/>
              </a:rPr>
              <a:t>Loprinzi</a:t>
            </a:r>
            <a:r>
              <a:rPr lang="es-ES_tradnl" sz="1200" b="0" i="0" u="none" strike="noStrike" kern="1200" baseline="0" dirty="0" smtClean="0">
                <a:solidFill>
                  <a:schemeClr val="tx1"/>
                </a:solidFill>
                <a:latin typeface="+mn-lt"/>
                <a:ea typeface="+mn-ea"/>
                <a:cs typeface="+mn-cs"/>
              </a:rPr>
              <a:t> CL. </a:t>
            </a:r>
            <a:r>
              <a:rPr lang="es-ES_tradnl" sz="1200" b="0" i="0" u="none" strike="noStrike" kern="1200" baseline="0" dirty="0" err="1" smtClean="0">
                <a:solidFill>
                  <a:schemeClr val="tx1"/>
                </a:solidFill>
                <a:latin typeface="+mn-lt"/>
                <a:ea typeface="+mn-ea"/>
                <a:cs typeface="+mn-cs"/>
              </a:rPr>
              <a:t>Troublesome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fatigue, </a:t>
            </a:r>
            <a:r>
              <a:rPr lang="es-ES_tradnl" sz="1200" b="0" i="0" u="none" strike="noStrike" kern="1200" baseline="0" dirty="0" err="1" smtClean="0">
                <a:solidFill>
                  <a:schemeClr val="tx1"/>
                </a:solidFill>
                <a:latin typeface="+mn-lt"/>
                <a:ea typeface="+mn-ea"/>
                <a:cs typeface="+mn-cs"/>
              </a:rPr>
              <a:t>insomnia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2012;30:3687-96. </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33</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Dolor crónico </a:t>
            </a:r>
            <a:r>
              <a:rPr lang="es-ES_tradnl" sz="1200" b="1" i="0" u="none" strike="noStrike" kern="1200" baseline="0" dirty="0" err="1" smtClean="0">
                <a:solidFill>
                  <a:schemeClr val="tx1"/>
                </a:solidFill>
                <a:latin typeface="+mn-lt"/>
                <a:ea typeface="+mn-ea"/>
                <a:cs typeface="+mn-cs"/>
              </a:rPr>
              <a:t>postcirugía</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Las neuropatías postquirúrgicas suelen presentarse de 2 a 12 meses después de la cirugía, pero algunos pacientes pueden experimentar síntomas </a:t>
            </a:r>
            <a:r>
              <a:rPr lang="es-ES_tradnl" sz="1200" b="0" i="0" u="none" strike="noStrike" kern="1200" baseline="0" dirty="0" err="1" smtClean="0">
                <a:solidFill>
                  <a:schemeClr val="tx1"/>
                </a:solidFill>
                <a:latin typeface="+mn-lt"/>
                <a:ea typeface="+mn-ea"/>
                <a:cs typeface="+mn-cs"/>
              </a:rPr>
              <a:t>neuropáticos</a:t>
            </a:r>
            <a:r>
              <a:rPr lang="es-ES_tradnl" sz="1200" b="0" i="0" u="none" strike="noStrike" kern="1200" baseline="0" dirty="0" smtClean="0">
                <a:solidFill>
                  <a:schemeClr val="tx1"/>
                </a:solidFill>
                <a:latin typeface="+mn-lt"/>
                <a:ea typeface="+mn-ea"/>
                <a:cs typeface="+mn-cs"/>
              </a:rPr>
              <a:t> inmediatamente o años después. Los factores de riesgo de desarrollar dolor crónico posterior a la cirugía incluyen el control inadecuado del dolor postoperatorio, radioterapia para el área afectada, quimioterapia neurotóxica, jóvenes, bajo nivel de educación y características psicosociales como ansiedad, depresión y la </a:t>
            </a:r>
            <a:r>
              <a:rPr lang="es-ES_tradnl" sz="1200" b="0" i="0" u="none" strike="noStrike" kern="1200" baseline="0" dirty="0" err="1" smtClean="0">
                <a:solidFill>
                  <a:schemeClr val="tx1"/>
                </a:solidFill>
                <a:latin typeface="+mn-lt"/>
                <a:ea typeface="+mn-ea"/>
                <a:cs typeface="+mn-cs"/>
              </a:rPr>
              <a:t>catrastofización</a:t>
            </a:r>
            <a:r>
              <a:rPr lang="es-ES_tradnl" sz="1200" b="0" i="0" u="none" strike="noStrike" kern="1200" baseline="0" dirty="0" smtClean="0">
                <a:solidFill>
                  <a:schemeClr val="tx1"/>
                </a:solidFill>
                <a:latin typeface="+mn-lt"/>
                <a:ea typeface="+mn-ea"/>
                <a:cs typeface="+mn-cs"/>
              </a:rPr>
              <a:t>.</a:t>
            </a:r>
          </a:p>
          <a:p>
            <a:r>
              <a:rPr lang="es-ES_tradnl" sz="1200" b="0" i="0" u="none" strike="noStrike" kern="1200" baseline="0" dirty="0" smtClean="0">
                <a:solidFill>
                  <a:schemeClr val="tx1"/>
                </a:solidFill>
                <a:latin typeface="+mn-lt"/>
                <a:ea typeface="+mn-ea"/>
                <a:cs typeface="+mn-cs"/>
              </a:rPr>
              <a:t>La predisposición genética puede contribuir a estos riesgos. Aunque las técnicas quirúrgicas modernas menos invasivas pueden dar lugar a menos dolor postquirúrgico, no siempre es así.</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Las intervenciones quirúrgicas que más frecuentemente producen dolor crónico en pacientes con cáncer son la cirugía de mama, la toracotomía, la amputación de extremidades y las  intervenciones quirúrgicas para cáncer de cabeza y cuello. Los síndromes de dolor asociados con la cirugía de cáncer de mama aparecen hasta en un 50% de los pacientes e incluyen dolor de pecho fantasma, neuralgia </a:t>
            </a:r>
            <a:r>
              <a:rPr lang="es-ES_tradnl" sz="1200" b="0" i="0" u="none" strike="noStrike" kern="1200" baseline="0" dirty="0" err="1" smtClean="0">
                <a:solidFill>
                  <a:schemeClr val="tx1"/>
                </a:solidFill>
                <a:latin typeface="+mn-lt"/>
                <a:ea typeface="+mn-ea"/>
                <a:cs typeface="+mn-cs"/>
              </a:rPr>
              <a:t>intercostobraquial</a:t>
            </a:r>
            <a:r>
              <a:rPr lang="es-ES_tradnl" sz="1200" b="0" i="0" u="none" strike="noStrike" kern="1200" baseline="0" dirty="0" smtClean="0">
                <a:solidFill>
                  <a:schemeClr val="tx1"/>
                </a:solidFill>
                <a:latin typeface="+mn-lt"/>
                <a:ea typeface="+mn-ea"/>
                <a:cs typeface="+mn-cs"/>
              </a:rPr>
              <a:t>, dolor de neuroma o cicatriz, y dolor por lesión de nervio o </a:t>
            </a:r>
            <a:r>
              <a:rPr lang="es-ES_tradnl" sz="1200" b="0" i="0" u="none" strike="noStrike" kern="1200" baseline="0" dirty="0" err="1" smtClean="0">
                <a:solidFill>
                  <a:schemeClr val="tx1"/>
                </a:solidFill>
                <a:latin typeface="+mn-lt"/>
                <a:ea typeface="+mn-ea"/>
                <a:cs typeface="+mn-cs"/>
              </a:rPr>
              <a:t>posreconstrucción</a:t>
            </a:r>
            <a:r>
              <a:rPr lang="es-ES_tradnl" sz="1200" b="0" i="0" u="none" strike="noStrike" kern="1200" baseline="0" dirty="0" smtClean="0">
                <a:solidFill>
                  <a:schemeClr val="tx1"/>
                </a:solidFill>
                <a:latin typeface="+mn-lt"/>
                <a:ea typeface="+mn-ea"/>
                <a:cs typeface="+mn-cs"/>
              </a:rPr>
              <a:t>.</a:t>
            </a: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Levy MH, </a:t>
            </a:r>
            <a:r>
              <a:rPr lang="es-ES_tradnl" sz="1200" b="0" i="0" u="none" strike="noStrike" kern="1200" baseline="0" dirty="0" err="1" smtClean="0">
                <a:solidFill>
                  <a:schemeClr val="tx1"/>
                </a:solidFill>
                <a:latin typeface="+mn-lt"/>
                <a:ea typeface="+mn-ea"/>
                <a:cs typeface="+mn-cs"/>
              </a:rPr>
              <a:t>Chwistek</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Mehta</a:t>
            </a:r>
            <a:r>
              <a:rPr lang="es-ES_tradnl" sz="1200" b="0" i="0" u="none" strike="noStrike" kern="1200" baseline="0" dirty="0" smtClean="0">
                <a:solidFill>
                  <a:schemeClr val="tx1"/>
                </a:solidFill>
                <a:latin typeface="+mn-lt"/>
                <a:ea typeface="+mn-ea"/>
                <a:cs typeface="+mn-cs"/>
              </a:rPr>
              <a:t> RS.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2008;14:401-9.</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Gulati</a:t>
            </a:r>
            <a:r>
              <a:rPr lang="es-ES_tradnl" sz="1200" b="0" i="0" u="none" strike="noStrike" kern="1200" baseline="0" dirty="0" smtClean="0">
                <a:solidFill>
                  <a:schemeClr val="tx1"/>
                </a:solidFill>
                <a:latin typeface="+mn-lt"/>
                <a:ea typeface="+mn-ea"/>
                <a:cs typeface="+mn-cs"/>
              </a:rPr>
              <a:t> A,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2014;32:1739-47.</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Kurita</a:t>
            </a:r>
            <a:r>
              <a:rPr lang="es-ES_tradnl" sz="1200" b="0" i="0" u="none" strike="noStrike" kern="1200" baseline="0" dirty="0" smtClean="0">
                <a:solidFill>
                  <a:schemeClr val="tx1"/>
                </a:solidFill>
                <a:latin typeface="+mn-lt"/>
                <a:ea typeface="+mn-ea"/>
                <a:cs typeface="+mn-cs"/>
              </a:rPr>
              <a:t> GP, </a:t>
            </a:r>
            <a:r>
              <a:rPr lang="es-ES_tradnl" sz="1200" b="0" i="0" u="none" strike="noStrike" kern="1200" baseline="0" dirty="0" err="1" smtClean="0">
                <a:solidFill>
                  <a:schemeClr val="tx1"/>
                </a:solidFill>
                <a:latin typeface="+mn-lt"/>
                <a:ea typeface="+mn-ea"/>
                <a:cs typeface="+mn-cs"/>
              </a:rPr>
              <a:t>Sjøgren</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survivorship</a:t>
            </a:r>
            <a:r>
              <a:rPr lang="es-ES_tradnl" sz="1200" b="0" i="0" u="none" strike="noStrike" kern="1200" baseline="0" dirty="0" smtClean="0">
                <a:solidFill>
                  <a:schemeClr val="tx1"/>
                </a:solidFill>
                <a:latin typeface="+mn-lt"/>
                <a:ea typeface="+mn-ea"/>
                <a:cs typeface="+mn-cs"/>
              </a:rPr>
              <a:t>. Acta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2015;54:629-34.</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34</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Gulati</a:t>
            </a:r>
            <a:r>
              <a:rPr lang="es-ES_tradnl" sz="1200" b="0" i="0" u="none" strike="noStrike" kern="1200" baseline="0" dirty="0" smtClean="0">
                <a:solidFill>
                  <a:schemeClr val="tx1"/>
                </a:solidFill>
                <a:latin typeface="+mn-lt"/>
                <a:ea typeface="+mn-ea"/>
                <a:cs typeface="+mn-cs"/>
              </a:rPr>
              <a:t> A,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2014;32:1739-47. </a:t>
            </a:r>
          </a:p>
          <a:p>
            <a:r>
              <a:rPr lang="es-ES_tradnl" sz="1200" b="1" i="0" u="none" strike="noStrike" kern="1200" baseline="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Kurita</a:t>
            </a:r>
            <a:r>
              <a:rPr lang="es-ES_tradnl" sz="1200" b="0" i="0" u="none" strike="noStrike" kern="1200" baseline="0" dirty="0" smtClean="0">
                <a:solidFill>
                  <a:schemeClr val="tx1"/>
                </a:solidFill>
                <a:latin typeface="+mn-lt"/>
                <a:ea typeface="+mn-ea"/>
                <a:cs typeface="+mn-cs"/>
              </a:rPr>
              <a:t> GP, </a:t>
            </a:r>
            <a:r>
              <a:rPr lang="es-ES_tradnl" sz="1200" b="0" i="0" u="none" strike="noStrike" kern="1200" baseline="0" dirty="0" err="1" smtClean="0">
                <a:solidFill>
                  <a:schemeClr val="tx1"/>
                </a:solidFill>
                <a:latin typeface="+mn-lt"/>
                <a:ea typeface="+mn-ea"/>
                <a:cs typeface="+mn-cs"/>
              </a:rPr>
              <a:t>Sjøgren</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survivorship</a:t>
            </a:r>
            <a:r>
              <a:rPr lang="es-ES_tradnl" sz="1200" b="0" i="0" u="none" strike="noStrike" kern="1200" baseline="0" dirty="0" smtClean="0">
                <a:solidFill>
                  <a:schemeClr val="tx1"/>
                </a:solidFill>
                <a:latin typeface="+mn-lt"/>
                <a:ea typeface="+mn-ea"/>
                <a:cs typeface="+mn-cs"/>
              </a:rPr>
              <a:t>. Acta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2015;54:629-34. </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35</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 Síndrome de dolor </a:t>
            </a:r>
            <a:r>
              <a:rPr lang="es-ES_tradnl" sz="1200" b="0" i="0" u="none" strike="noStrike" kern="1200" baseline="0" dirty="0" err="1" smtClean="0">
                <a:solidFill>
                  <a:schemeClr val="tx1"/>
                </a:solidFill>
                <a:latin typeface="+mn-lt"/>
                <a:ea typeface="+mn-ea"/>
                <a:cs typeface="+mn-cs"/>
              </a:rPr>
              <a:t>postoracotomía</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Puede ocurrir en un 55% de los pacientes al año de la cirugía. La prevalencia suele disminuir con el tiempo, pero este tipo de dolor afecta al 30% de los pacientes 4 años después de la toracotomía. A menudo, resulta en daños en los nervios intercostales.</a:t>
            </a:r>
          </a:p>
          <a:p>
            <a:r>
              <a:rPr lang="es-ES_tradnl" sz="1200" b="0" i="0" u="none" strike="noStrike" kern="1200" baseline="0" dirty="0" smtClean="0">
                <a:solidFill>
                  <a:schemeClr val="tx1"/>
                </a:solidFill>
                <a:latin typeface="+mn-lt"/>
                <a:ea typeface="+mn-ea"/>
                <a:cs typeface="+mn-cs"/>
              </a:rPr>
              <a:t>• Síndromes de dolor relacionados con la cirugía del cáncer de mama</a:t>
            </a:r>
          </a:p>
          <a:p>
            <a:r>
              <a:rPr lang="es-ES_tradnl" sz="1200" b="0" i="0" u="none" strike="noStrike" kern="1200" baseline="0" dirty="0" smtClean="0">
                <a:solidFill>
                  <a:schemeClr val="tx1"/>
                </a:solidFill>
                <a:latin typeface="+mn-lt"/>
                <a:ea typeface="+mn-ea"/>
                <a:cs typeface="+mn-cs"/>
              </a:rPr>
              <a:t>Estos son el dolor de pecho fantasma y las neuralgias </a:t>
            </a:r>
            <a:r>
              <a:rPr lang="es-ES_tradnl" sz="1200" b="0" i="0" u="none" strike="noStrike" kern="1200" baseline="0" dirty="0" err="1" smtClean="0">
                <a:solidFill>
                  <a:schemeClr val="tx1"/>
                </a:solidFill>
                <a:latin typeface="+mn-lt"/>
                <a:ea typeface="+mn-ea"/>
                <a:cs typeface="+mn-cs"/>
              </a:rPr>
              <a:t>postmastectomía</a:t>
            </a:r>
            <a:r>
              <a:rPr lang="es-ES_tradnl" sz="1200" b="0" i="0" u="none" strike="noStrike" kern="1200" baseline="0" dirty="0" smtClean="0">
                <a:solidFill>
                  <a:schemeClr val="tx1"/>
                </a:solidFill>
                <a:latin typeface="+mn-lt"/>
                <a:ea typeface="+mn-ea"/>
                <a:cs typeface="+mn-cs"/>
              </a:rPr>
              <a:t>. La más frecuente es la neuralgia </a:t>
            </a:r>
            <a:r>
              <a:rPr lang="es-ES_tradnl" sz="1200" b="0" i="0" u="none" strike="noStrike" kern="1200" baseline="0" dirty="0" err="1" smtClean="0">
                <a:solidFill>
                  <a:schemeClr val="tx1"/>
                </a:solidFill>
                <a:latin typeface="+mn-lt"/>
                <a:ea typeface="+mn-ea"/>
                <a:cs typeface="+mn-cs"/>
              </a:rPr>
              <a:t>intercostobraquial</a:t>
            </a:r>
            <a:r>
              <a:rPr lang="es-ES_tradnl" sz="1200" b="0" i="0" u="none" strike="noStrike" kern="1200" baseline="0" dirty="0" smtClean="0">
                <a:solidFill>
                  <a:schemeClr val="tx1"/>
                </a:solidFill>
                <a:latin typeface="+mn-lt"/>
                <a:ea typeface="+mn-ea"/>
                <a:cs typeface="+mn-cs"/>
              </a:rPr>
              <a:t> que incluye síndrome de dolor </a:t>
            </a:r>
            <a:r>
              <a:rPr lang="es-ES_tradnl" sz="1200" b="0" i="0" u="none" strike="noStrike" kern="1200" baseline="0" dirty="0" err="1" smtClean="0">
                <a:solidFill>
                  <a:schemeClr val="tx1"/>
                </a:solidFill>
                <a:latin typeface="+mn-lt"/>
                <a:ea typeface="+mn-ea"/>
                <a:cs typeface="+mn-cs"/>
              </a:rPr>
              <a:t>postmastectomía</a:t>
            </a:r>
            <a:r>
              <a:rPr lang="es-ES_tradnl" sz="1200" b="0" i="0" u="none" strike="noStrike" kern="1200" baseline="0" dirty="0" smtClean="0">
                <a:solidFill>
                  <a:schemeClr val="tx1"/>
                </a:solidFill>
                <a:latin typeface="+mn-lt"/>
                <a:ea typeface="+mn-ea"/>
                <a:cs typeface="+mn-cs"/>
              </a:rPr>
              <a:t>: tiene afectados los </a:t>
            </a:r>
            <a:r>
              <a:rPr lang="es-ES_tradnl" sz="1200" b="0" i="0" u="none" strike="noStrike" kern="1200" baseline="0" dirty="0" err="1" smtClean="0">
                <a:solidFill>
                  <a:schemeClr val="tx1"/>
                </a:solidFill>
                <a:latin typeface="+mn-lt"/>
                <a:ea typeface="+mn-ea"/>
                <a:cs typeface="+mn-cs"/>
              </a:rPr>
              <a:t>dermatomas</a:t>
            </a:r>
            <a:r>
              <a:rPr lang="es-ES_tradnl" sz="1200" b="0" i="0" u="none" strike="noStrike" kern="1200" baseline="0" dirty="0" smtClean="0">
                <a:solidFill>
                  <a:schemeClr val="tx1"/>
                </a:solidFill>
                <a:latin typeface="+mn-lt"/>
                <a:ea typeface="+mn-ea"/>
                <a:cs typeface="+mn-cs"/>
              </a:rPr>
              <a:t> T1/T2 y se describe como dolor de características </a:t>
            </a:r>
            <a:r>
              <a:rPr lang="es-ES_tradnl" sz="1200" b="0" i="0" u="none" strike="noStrike" kern="1200" baseline="0" dirty="0" err="1" smtClean="0">
                <a:solidFill>
                  <a:schemeClr val="tx1"/>
                </a:solidFill>
                <a:latin typeface="+mn-lt"/>
                <a:ea typeface="+mn-ea"/>
                <a:cs typeface="+mn-cs"/>
              </a:rPr>
              <a:t>neuropáticas</a:t>
            </a:r>
            <a:r>
              <a:rPr lang="es-ES_tradnl" sz="1200" b="0" i="0" u="none" strike="noStrike" kern="1200" baseline="0" dirty="0" smtClean="0">
                <a:solidFill>
                  <a:schemeClr val="tx1"/>
                </a:solidFill>
                <a:latin typeface="+mn-lt"/>
                <a:ea typeface="+mn-ea"/>
                <a:cs typeface="+mn-cs"/>
              </a:rPr>
              <a:t> en la axila, la parte proximal del brazo y/o el pecho. La neuralgia puede ocurrir con la mastectomía y la cirugía</a:t>
            </a:r>
          </a:p>
          <a:p>
            <a:r>
              <a:rPr lang="es-ES_tradnl" sz="1200" b="0" i="0" u="none" strike="noStrike" kern="1200" baseline="0" dirty="0" smtClean="0">
                <a:solidFill>
                  <a:schemeClr val="tx1"/>
                </a:solidFill>
                <a:latin typeface="+mn-lt"/>
                <a:ea typeface="+mn-ea"/>
                <a:cs typeface="+mn-cs"/>
              </a:rPr>
              <a:t>conservadora de mama con disección axilar. Esta neuralgia puede resultar de la sección o del estiramiento del nervio </a:t>
            </a:r>
            <a:r>
              <a:rPr lang="es-ES_tradnl" sz="1200" b="0" i="0" u="none" strike="noStrike" kern="1200" baseline="0" dirty="0" err="1" smtClean="0">
                <a:solidFill>
                  <a:schemeClr val="tx1"/>
                </a:solidFill>
                <a:latin typeface="+mn-lt"/>
                <a:ea typeface="+mn-ea"/>
                <a:cs typeface="+mn-cs"/>
              </a:rPr>
              <a:t>intercostobraquial</a:t>
            </a:r>
            <a:r>
              <a:rPr lang="es-ES_tradnl" sz="1200" b="0" i="0" u="none" strike="noStrike" kern="1200" baseline="0" dirty="0" smtClean="0">
                <a:solidFill>
                  <a:schemeClr val="tx1"/>
                </a:solidFill>
                <a:latin typeface="+mn-lt"/>
                <a:ea typeface="+mn-ea"/>
                <a:cs typeface="+mn-cs"/>
              </a:rPr>
              <a:t>. Sin embargo, otros nervios intercostales pueden resultar lesionados durante la cirugía y dar lugar al dolor crónico, entre éstos, principalmente: el nervio torácico largo, el nervio </a:t>
            </a:r>
            <a:r>
              <a:rPr lang="es-ES_tradnl" sz="1200" b="0" i="0" u="none" strike="noStrike" kern="1200" baseline="0" dirty="0" err="1" smtClean="0">
                <a:solidFill>
                  <a:schemeClr val="tx1"/>
                </a:solidFill>
                <a:latin typeface="+mn-lt"/>
                <a:ea typeface="+mn-ea"/>
                <a:cs typeface="+mn-cs"/>
              </a:rPr>
              <a:t>toracodorsal</a:t>
            </a:r>
            <a:r>
              <a:rPr lang="es-ES_tradnl" sz="1200" b="0" i="0" u="none" strike="noStrike" kern="1200" baseline="0" dirty="0" smtClean="0">
                <a:solidFill>
                  <a:schemeClr val="tx1"/>
                </a:solidFill>
                <a:latin typeface="+mn-lt"/>
                <a:ea typeface="+mn-ea"/>
                <a:cs typeface="+mn-cs"/>
              </a:rPr>
              <a:t>, el nervio pectoral lateral y el nervio pectoral medial que inervan a los músculos profundos de la pared torácica.</a:t>
            </a:r>
          </a:p>
          <a:p>
            <a:r>
              <a:rPr lang="es-ES_tradnl" sz="1200" b="0" i="0" u="none" strike="noStrike" kern="1200" baseline="0" dirty="0" smtClean="0">
                <a:solidFill>
                  <a:schemeClr val="tx1"/>
                </a:solidFill>
                <a:latin typeface="+mn-lt"/>
                <a:ea typeface="+mn-ea"/>
                <a:cs typeface="+mn-cs"/>
              </a:rPr>
              <a:t>Todos estos nervios se suelen preservar durante la mastectomía, pero que pueden ser dañados inadvertidamente por tracción o cicatrización resultando en un dolor </a:t>
            </a:r>
            <a:r>
              <a:rPr lang="es-ES_tradnl" sz="1200" b="0" i="0" u="none" strike="noStrike" kern="1200" baseline="0" dirty="0" err="1" smtClean="0">
                <a:solidFill>
                  <a:schemeClr val="tx1"/>
                </a:solidFill>
                <a:latin typeface="+mn-lt"/>
                <a:ea typeface="+mn-ea"/>
                <a:cs typeface="+mn-cs"/>
              </a:rPr>
              <a:t>neuropático</a:t>
            </a:r>
            <a:r>
              <a:rPr lang="es-ES_tradnl" sz="1200" b="0" i="0" u="none" strike="noStrike" kern="1200" baseline="0" dirty="0" smtClean="0">
                <a:solidFill>
                  <a:schemeClr val="tx1"/>
                </a:solidFill>
                <a:latin typeface="+mn-lt"/>
                <a:ea typeface="+mn-ea"/>
                <a:cs typeface="+mn-cs"/>
              </a:rPr>
              <a:t> crónico.</a:t>
            </a:r>
          </a:p>
          <a:p>
            <a:r>
              <a:rPr lang="es-ES_tradnl" sz="1200" b="0" i="0" u="none" strike="noStrike" kern="1200" baseline="0" dirty="0" smtClean="0">
                <a:solidFill>
                  <a:schemeClr val="tx1"/>
                </a:solidFill>
                <a:latin typeface="+mn-lt"/>
                <a:ea typeface="+mn-ea"/>
                <a:cs typeface="+mn-cs"/>
              </a:rPr>
              <a:t>• Dolor por neuromas/dolor de cicatriz</a:t>
            </a:r>
          </a:p>
          <a:p>
            <a:r>
              <a:rPr lang="es-ES_tradnl" sz="1200" b="0" i="0" u="none" strike="noStrike" kern="1200" baseline="0" dirty="0" smtClean="0">
                <a:solidFill>
                  <a:schemeClr val="tx1"/>
                </a:solidFill>
                <a:latin typeface="+mn-lt"/>
                <a:ea typeface="+mn-ea"/>
                <a:cs typeface="+mn-cs"/>
              </a:rPr>
              <a:t>Los neuromas se pueden formar con cualquier lesión a un nervio periférico, pueden ser </a:t>
            </a:r>
            <a:r>
              <a:rPr lang="es-ES_tradnl" sz="1200" b="0" i="0" u="none" strike="noStrike" kern="1200" baseline="0" dirty="0" err="1" smtClean="0">
                <a:solidFill>
                  <a:schemeClr val="tx1"/>
                </a:solidFill>
                <a:latin typeface="+mn-lt"/>
                <a:ea typeface="+mn-ea"/>
                <a:cs typeface="+mn-cs"/>
              </a:rPr>
              <a:t>macroneuromas</a:t>
            </a:r>
            <a:r>
              <a:rPr lang="es-ES_tradnl" sz="1200" b="0" i="0" u="none" strike="noStrike" kern="1200" baseline="0" dirty="0" smtClean="0">
                <a:solidFill>
                  <a:schemeClr val="tx1"/>
                </a:solidFill>
                <a:latin typeface="+mn-lt"/>
                <a:ea typeface="+mn-ea"/>
                <a:cs typeface="+mn-cs"/>
              </a:rPr>
              <a:t> (fácilmente palpables) o </a:t>
            </a:r>
            <a:r>
              <a:rPr lang="es-ES_tradnl" sz="1200" b="0" i="0" u="none" strike="noStrike" kern="1200" baseline="0" dirty="0" err="1" smtClean="0">
                <a:solidFill>
                  <a:schemeClr val="tx1"/>
                </a:solidFill>
                <a:latin typeface="+mn-lt"/>
                <a:ea typeface="+mn-ea"/>
                <a:cs typeface="+mn-cs"/>
              </a:rPr>
              <a:t>microneuromas</a:t>
            </a:r>
            <a:r>
              <a:rPr lang="es-ES_tradnl" sz="1200" b="0" i="0" u="none" strike="noStrike" kern="1200" baseline="0" dirty="0" smtClean="0">
                <a:solidFill>
                  <a:schemeClr val="tx1"/>
                </a:solidFill>
                <a:latin typeface="+mn-lt"/>
                <a:ea typeface="+mn-ea"/>
                <a:cs typeface="+mn-cs"/>
              </a:rPr>
              <a:t> (indetectables). Producen dolor espontáneo o evocado.</a:t>
            </a:r>
          </a:p>
          <a:p>
            <a:r>
              <a:rPr lang="es-ES_tradnl" sz="1200" b="0" i="0" u="none" strike="noStrike" kern="1200" baseline="0" dirty="0" smtClean="0">
                <a:solidFill>
                  <a:schemeClr val="tx1"/>
                </a:solidFill>
                <a:latin typeface="+mn-lt"/>
                <a:ea typeface="+mn-ea"/>
                <a:cs typeface="+mn-cs"/>
              </a:rPr>
              <a:t>• Dolor relacionado con implantes mamarios</a:t>
            </a:r>
          </a:p>
          <a:p>
            <a:r>
              <a:rPr lang="es-ES_tradnl" sz="1200" b="0" i="0" u="none" strike="noStrike" kern="1200" baseline="0" dirty="0" smtClean="0">
                <a:solidFill>
                  <a:schemeClr val="tx1"/>
                </a:solidFill>
                <a:latin typeface="+mn-lt"/>
                <a:ea typeface="+mn-ea"/>
                <a:cs typeface="+mn-cs"/>
              </a:rPr>
              <a:t>La reconstrucción mamaria con implantes se asocia a una mayor incidencia de dolor en comparación con aquellas sin implantes. La mayoría de los pacientes con implantes reportan dolor más de un año después del procedimiento. La incidencia de dolor, un año después de la cirugía, fue del 8% en el grupo con reconstrucción y del 30% en pacientes con implantes. Entre las posibles</a:t>
            </a:r>
          </a:p>
          <a:p>
            <a:r>
              <a:rPr lang="es-ES_tradnl" sz="1200" b="0" i="0" u="none" strike="noStrike" kern="1200" baseline="0" dirty="0" smtClean="0">
                <a:solidFill>
                  <a:schemeClr val="tx1"/>
                </a:solidFill>
                <a:latin typeface="+mn-lt"/>
                <a:ea typeface="+mn-ea"/>
                <a:cs typeface="+mn-cs"/>
              </a:rPr>
              <a:t>causas, está la implantación de una cápsula que puede dar lugar a la compresión del nervio. De manera similar, las pacientes que reciben expansión tisular después de la reconstrucción pueden ser más propensas a un aumento del dolor debido a la isquemia y la compresión nerviosa causada por los </a:t>
            </a:r>
            <a:r>
              <a:rPr lang="es-ES_tradnl" sz="1200" b="0" i="0" u="none" strike="noStrike" kern="1200" baseline="0" dirty="0" err="1" smtClean="0">
                <a:solidFill>
                  <a:schemeClr val="tx1"/>
                </a:solidFill>
                <a:latin typeface="+mn-lt"/>
                <a:ea typeface="+mn-ea"/>
                <a:cs typeface="+mn-cs"/>
              </a:rPr>
              <a:t>expansores</a:t>
            </a:r>
            <a:r>
              <a:rPr lang="es-ES_tradnl" sz="1200" b="0" i="0" u="none" strike="noStrike" kern="1200" baseline="0" dirty="0" smtClean="0">
                <a:solidFill>
                  <a:schemeClr val="tx1"/>
                </a:solidFill>
                <a:latin typeface="+mn-lt"/>
                <a:ea typeface="+mn-ea"/>
                <a:cs typeface="+mn-cs"/>
              </a:rPr>
              <a:t>. Los implantes colocados debajo del músculo tienen una mayor incidencia de dolor (50%) que aquellos con colocación </a:t>
            </a:r>
            <a:r>
              <a:rPr lang="es-ES_tradnl" sz="1200" b="0" i="0" u="none" strike="noStrike" kern="1200" baseline="0" dirty="0" err="1" smtClean="0">
                <a:solidFill>
                  <a:schemeClr val="tx1"/>
                </a:solidFill>
                <a:latin typeface="+mn-lt"/>
                <a:ea typeface="+mn-ea"/>
                <a:cs typeface="+mn-cs"/>
              </a:rPr>
              <a:t>subglandular</a:t>
            </a:r>
            <a:r>
              <a:rPr lang="es-ES_tradnl" sz="1200" b="0" i="0" u="none" strike="noStrike" kern="1200" baseline="0" dirty="0" smtClean="0">
                <a:solidFill>
                  <a:schemeClr val="tx1"/>
                </a:solidFill>
                <a:latin typeface="+mn-lt"/>
                <a:ea typeface="+mn-ea"/>
                <a:cs typeface="+mn-cs"/>
              </a:rPr>
              <a:t> (21%), debido a que son más propensos a causar la compresión nerviosa.</a:t>
            </a:r>
          </a:p>
          <a:p>
            <a:r>
              <a:rPr lang="es-ES_tradnl" sz="1200" b="0" i="0" u="none" strike="noStrike" kern="1200" baseline="0" dirty="0" smtClean="0">
                <a:solidFill>
                  <a:schemeClr val="tx1"/>
                </a:solidFill>
                <a:latin typeface="+mn-lt"/>
                <a:ea typeface="+mn-ea"/>
                <a:cs typeface="+mn-cs"/>
              </a:rPr>
              <a:t>• Hombro congelado </a:t>
            </a:r>
            <a:r>
              <a:rPr lang="es-ES_tradnl" sz="1200" b="0" i="0" u="none" strike="noStrike" kern="1200" baseline="0" dirty="0" err="1" smtClean="0">
                <a:solidFill>
                  <a:schemeClr val="tx1"/>
                </a:solidFill>
                <a:latin typeface="+mn-lt"/>
                <a:ea typeface="+mn-ea"/>
                <a:cs typeface="+mn-cs"/>
              </a:rPr>
              <a:t>postmastectomía</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Es un dolor frecuente en pacientes con neuropatía subyacente por falta de movilidad y es necesario hacer un abordaje que incluya rehabilitación, analgésicos comunes y, en algunos pacientes, infiltración o radiofrecuencia del nervio </a:t>
            </a:r>
            <a:r>
              <a:rPr lang="es-ES_tradnl" sz="1200" b="0" i="0" u="none" strike="noStrike" kern="1200" baseline="0" dirty="0" err="1" smtClean="0">
                <a:solidFill>
                  <a:schemeClr val="tx1"/>
                </a:solidFill>
                <a:latin typeface="+mn-lt"/>
                <a:ea typeface="+mn-ea"/>
                <a:cs typeface="+mn-cs"/>
              </a:rPr>
              <a:t>supraescapular</a:t>
            </a:r>
            <a:r>
              <a:rPr lang="es-ES_tradnl" sz="1200" b="0" i="0" u="none" strike="noStrike" kern="1200" baseline="0" dirty="0" smtClean="0">
                <a:solidFill>
                  <a:schemeClr val="tx1"/>
                </a:solidFill>
                <a:latin typeface="+mn-lt"/>
                <a:ea typeface="+mn-ea"/>
                <a:cs typeface="+mn-cs"/>
              </a:rPr>
              <a:t>. Existen algunas evidencias de que el dolor crónico </a:t>
            </a:r>
            <a:r>
              <a:rPr lang="es-ES_tradnl" sz="1200" b="0" i="0" u="none" strike="noStrike" kern="1200" baseline="0" dirty="0" err="1" smtClean="0">
                <a:solidFill>
                  <a:schemeClr val="tx1"/>
                </a:solidFill>
                <a:latin typeface="+mn-lt"/>
                <a:ea typeface="+mn-ea"/>
                <a:cs typeface="+mn-cs"/>
              </a:rPr>
              <a:t>postmastectomía</a:t>
            </a:r>
            <a:r>
              <a:rPr lang="es-ES_tradnl" sz="1200" b="0" i="0" u="none" strike="noStrike" kern="1200" baseline="0" dirty="0" smtClean="0">
                <a:solidFill>
                  <a:schemeClr val="tx1"/>
                </a:solidFill>
                <a:latin typeface="+mn-lt"/>
                <a:ea typeface="+mn-ea"/>
                <a:cs typeface="+mn-cs"/>
              </a:rPr>
              <a:t> puede disminuir con infusiones de lidocaína endovenosa previas</a:t>
            </a:r>
          </a:p>
          <a:p>
            <a:r>
              <a:rPr lang="es-ES_tradnl" sz="1200" b="0" i="0" u="none" strike="noStrike" kern="1200" baseline="0" dirty="0" smtClean="0">
                <a:solidFill>
                  <a:schemeClr val="tx1"/>
                </a:solidFill>
                <a:latin typeface="+mn-lt"/>
                <a:ea typeface="+mn-ea"/>
                <a:cs typeface="+mn-cs"/>
              </a:rPr>
              <a:t>a la injuria.</a:t>
            </a:r>
          </a:p>
          <a:p>
            <a:r>
              <a:rPr lang="es-ES_tradnl" sz="1200" b="0" i="0" u="none" strike="noStrike" kern="1200" baseline="0" dirty="0" smtClean="0">
                <a:solidFill>
                  <a:schemeClr val="tx1"/>
                </a:solidFill>
                <a:latin typeface="+mn-lt"/>
                <a:ea typeface="+mn-ea"/>
                <a:cs typeface="+mn-cs"/>
              </a:rPr>
              <a:t>• Dolor por miembro fantasma en las extremidades</a:t>
            </a:r>
          </a:p>
          <a:p>
            <a:r>
              <a:rPr lang="es-ES_tradnl" sz="1200" b="0" i="0" u="none" strike="noStrike" kern="1200" baseline="0" dirty="0" smtClean="0">
                <a:solidFill>
                  <a:schemeClr val="tx1"/>
                </a:solidFill>
                <a:latin typeface="+mn-lt"/>
                <a:ea typeface="+mn-ea"/>
                <a:cs typeface="+mn-cs"/>
              </a:rPr>
              <a:t>Se produce en hasta el 60% de los amputados. El dolor de muñón puede ser causado por infección local, recidiva tumoral o desarrollo de neuromas dolorosos. Los principales factores de riesgo incluyen la intensidad del dolor en el período </a:t>
            </a:r>
            <a:r>
              <a:rPr lang="es-ES_tradnl" sz="1200" b="0" i="0" u="none" strike="noStrike" kern="1200" baseline="0" dirty="0" err="1" smtClean="0">
                <a:solidFill>
                  <a:schemeClr val="tx1"/>
                </a:solidFill>
                <a:latin typeface="+mn-lt"/>
                <a:ea typeface="+mn-ea"/>
                <a:cs typeface="+mn-cs"/>
              </a:rPr>
              <a:t>perioperatorio</a:t>
            </a:r>
            <a:r>
              <a:rPr lang="es-ES_tradnl" sz="1200" b="0" i="0" u="none" strike="noStrike" kern="1200" baseline="0" dirty="0" smtClean="0">
                <a:solidFill>
                  <a:schemeClr val="tx1"/>
                </a:solidFill>
                <a:latin typeface="+mn-lt"/>
                <a:ea typeface="+mn-ea"/>
                <a:cs typeface="+mn-cs"/>
              </a:rPr>
              <a:t> y el uso concomitante de quimioterapia neurotóxica. La incidencia varía entre el 60% y el 81% y es severa en el 5% al 10% de los pacientes. Parece disminuir con el tiempo, pero puede persistir en alrededor del 50% de los pacientes.</a:t>
            </a:r>
          </a:p>
          <a:p>
            <a:r>
              <a:rPr lang="es-ES_tradnl" sz="1200" b="0" i="0" u="none" strike="noStrike" kern="1200" baseline="0" dirty="0" smtClean="0">
                <a:solidFill>
                  <a:schemeClr val="tx1"/>
                </a:solidFill>
                <a:latin typeface="+mn-lt"/>
                <a:ea typeface="+mn-ea"/>
                <a:cs typeface="+mn-cs"/>
              </a:rPr>
              <a:t>• Disección radical del cuello</a:t>
            </a:r>
          </a:p>
          <a:p>
            <a:r>
              <a:rPr lang="es-ES_tradnl" sz="1200" b="0" i="0" u="none" strike="noStrike" kern="1200" baseline="0" dirty="0" smtClean="0">
                <a:solidFill>
                  <a:schemeClr val="tx1"/>
                </a:solidFill>
                <a:latin typeface="+mn-lt"/>
                <a:ea typeface="+mn-ea"/>
                <a:cs typeface="+mn-cs"/>
              </a:rPr>
              <a:t>Puede resultar en diferentes síndromes dolorosos. Las lesiones directas a un plexo cervical pueden causar dolor </a:t>
            </a:r>
            <a:r>
              <a:rPr lang="es-ES_tradnl" sz="1200" b="0" i="0" u="none" strike="noStrike" kern="1200" baseline="0" dirty="0" err="1" smtClean="0">
                <a:solidFill>
                  <a:schemeClr val="tx1"/>
                </a:solidFill>
                <a:latin typeface="+mn-lt"/>
                <a:ea typeface="+mn-ea"/>
                <a:cs typeface="+mn-cs"/>
              </a:rPr>
              <a:t>neuropático</a:t>
            </a:r>
            <a:r>
              <a:rPr lang="es-ES_tradnl" sz="1200" b="0" i="0" u="none" strike="noStrike" kern="1200" baseline="0" dirty="0" smtClean="0">
                <a:solidFill>
                  <a:schemeClr val="tx1"/>
                </a:solidFill>
                <a:latin typeface="+mn-lt"/>
                <a:ea typeface="+mn-ea"/>
                <a:cs typeface="+mn-cs"/>
              </a:rPr>
              <a:t> descrito como ardiente y lancinante en el área de la cirugía, pero no es frecuente. Lo más habitual es el dolor producido tras la lesión de las fibras nerviosas locales y el desequilibrio </a:t>
            </a:r>
            <a:r>
              <a:rPr lang="es-ES_tradnl" sz="1200" b="0" i="0" u="none" strike="noStrike" kern="1200" baseline="0" dirty="0" err="1" smtClean="0">
                <a:solidFill>
                  <a:schemeClr val="tx1"/>
                </a:solidFill>
                <a:latin typeface="+mn-lt"/>
                <a:ea typeface="+mn-ea"/>
                <a:cs typeface="+mn-cs"/>
              </a:rPr>
              <a:t>musculoesquelético</a:t>
            </a:r>
            <a:r>
              <a:rPr lang="es-ES_tradnl" sz="1200" b="0" i="0" u="none" strike="noStrike" kern="1200" baseline="0" dirty="0" smtClean="0">
                <a:solidFill>
                  <a:schemeClr val="tx1"/>
                </a:solidFill>
                <a:latin typeface="+mn-lt"/>
                <a:ea typeface="+mn-ea"/>
                <a:cs typeface="+mn-cs"/>
              </a:rPr>
              <a:t> en la cintura escapular. Esto se debe a los cambios de</a:t>
            </a:r>
          </a:p>
          <a:p>
            <a:r>
              <a:rPr lang="es-ES_tradnl" sz="1200" b="0" i="0" u="none" strike="noStrike" kern="1200" baseline="0" dirty="0" smtClean="0">
                <a:solidFill>
                  <a:schemeClr val="tx1"/>
                </a:solidFill>
                <a:latin typeface="+mn-lt"/>
                <a:ea typeface="+mn-ea"/>
                <a:cs typeface="+mn-cs"/>
              </a:rPr>
              <a:t>la musculatura del hombro, la cicatriz postquirúrgica y la fibrosis, siendo frecuente en los pacientes que recibieron radioterapia en la zona. El dolor en el hombro después de la cirugía del cuello ocurre en, aproximadamente, el 70% de los pacientes y se manifiesta por un rango de movimiento significativamente limitado en la cintura escapular. Esto suele ser causado por una lesión</a:t>
            </a:r>
          </a:p>
          <a:p>
            <a:r>
              <a:rPr lang="es-ES_tradnl" sz="1200" b="0" i="0" u="none" strike="noStrike" kern="1200" baseline="0" dirty="0" smtClean="0">
                <a:solidFill>
                  <a:schemeClr val="tx1"/>
                </a:solidFill>
                <a:latin typeface="+mn-lt"/>
                <a:ea typeface="+mn-ea"/>
                <a:cs typeface="+mn-cs"/>
              </a:rPr>
              <a:t>del nervio accesorio, lo que resulta en la mayoría de los pacientes en parálisis de la parte descendente y transversal del músculo trapecio.</a:t>
            </a:r>
            <a:endParaRPr lang="es-ES_tradnl" sz="1200" b="1"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Levy MH, </a:t>
            </a:r>
            <a:r>
              <a:rPr lang="es-ES_tradnl" sz="1200" b="0" i="0" u="none" strike="noStrike" kern="1200" baseline="0" dirty="0" err="1" smtClean="0">
                <a:solidFill>
                  <a:schemeClr val="tx1"/>
                </a:solidFill>
                <a:latin typeface="+mn-lt"/>
                <a:ea typeface="+mn-ea"/>
                <a:cs typeface="+mn-cs"/>
              </a:rPr>
              <a:t>Chwistek</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Mehta</a:t>
            </a:r>
            <a:r>
              <a:rPr lang="es-ES_tradnl" sz="1200" b="0" i="0" u="none" strike="noStrike" kern="1200" baseline="0" dirty="0" smtClean="0">
                <a:solidFill>
                  <a:schemeClr val="tx1"/>
                </a:solidFill>
                <a:latin typeface="+mn-lt"/>
                <a:ea typeface="+mn-ea"/>
                <a:cs typeface="+mn-cs"/>
              </a:rPr>
              <a:t> RS.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2008;14:401-9.</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Gulati</a:t>
            </a:r>
            <a:r>
              <a:rPr lang="es-ES_tradnl" sz="1200" b="0" i="0" u="none" strike="noStrike" kern="1200" baseline="0" dirty="0" smtClean="0">
                <a:solidFill>
                  <a:schemeClr val="tx1"/>
                </a:solidFill>
                <a:latin typeface="+mn-lt"/>
                <a:ea typeface="+mn-ea"/>
                <a:cs typeface="+mn-cs"/>
              </a:rPr>
              <a:t> A,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2014;32:1739-47.</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Kurita</a:t>
            </a:r>
            <a:r>
              <a:rPr lang="es-ES_tradnl" sz="1200" b="0" i="0" u="none" strike="noStrike" kern="1200" baseline="0" dirty="0" smtClean="0">
                <a:solidFill>
                  <a:schemeClr val="tx1"/>
                </a:solidFill>
                <a:latin typeface="+mn-lt"/>
                <a:ea typeface="+mn-ea"/>
                <a:cs typeface="+mn-cs"/>
              </a:rPr>
              <a:t> GP, </a:t>
            </a:r>
            <a:r>
              <a:rPr lang="es-ES_tradnl" sz="1200" b="0" i="0" u="none" strike="noStrike" kern="1200" baseline="0" dirty="0" err="1" smtClean="0">
                <a:solidFill>
                  <a:schemeClr val="tx1"/>
                </a:solidFill>
                <a:latin typeface="+mn-lt"/>
                <a:ea typeface="+mn-ea"/>
                <a:cs typeface="+mn-cs"/>
              </a:rPr>
              <a:t>Sjøgren</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survivorship</a:t>
            </a:r>
            <a:r>
              <a:rPr lang="es-ES_tradnl" sz="1200" b="0" i="0" u="none" strike="noStrike" kern="1200" baseline="0" dirty="0" smtClean="0">
                <a:solidFill>
                  <a:schemeClr val="tx1"/>
                </a:solidFill>
                <a:latin typeface="+mn-lt"/>
                <a:ea typeface="+mn-ea"/>
                <a:cs typeface="+mn-cs"/>
              </a:rPr>
              <a:t>. Acta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2015;54:629-34.</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Terkawi</a:t>
            </a:r>
            <a:r>
              <a:rPr lang="es-ES_tradnl" sz="1200" b="0" i="0" u="none" strike="noStrike" kern="1200" baseline="0" dirty="0" smtClean="0">
                <a:solidFill>
                  <a:schemeClr val="tx1"/>
                </a:solidFill>
                <a:latin typeface="+mn-lt"/>
                <a:ea typeface="+mn-ea"/>
                <a:cs typeface="+mn-cs"/>
              </a:rPr>
              <a:t> AS, </a:t>
            </a:r>
            <a:r>
              <a:rPr lang="es-ES_tradnl" sz="1200" b="0" i="0" u="none" strike="noStrike" kern="1200" baseline="0" dirty="0" err="1" smtClean="0">
                <a:solidFill>
                  <a:schemeClr val="tx1"/>
                </a:solidFill>
                <a:latin typeface="+mn-lt"/>
                <a:ea typeface="+mn-ea"/>
                <a:cs typeface="+mn-cs"/>
              </a:rPr>
              <a:t>Sharma</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Durieux</a:t>
            </a:r>
            <a:r>
              <a:rPr lang="es-ES_tradnl" sz="1200" b="0" i="0" u="none" strike="noStrike" kern="1200" baseline="0" dirty="0" smtClean="0">
                <a:solidFill>
                  <a:schemeClr val="tx1"/>
                </a:solidFill>
                <a:latin typeface="+mn-lt"/>
                <a:ea typeface="+mn-ea"/>
                <a:cs typeface="+mn-cs"/>
              </a:rPr>
              <a:t> ME, </a:t>
            </a:r>
            <a:r>
              <a:rPr lang="es-ES_tradnl" sz="1200" b="0" i="0" u="none" strike="noStrike" kern="1200" baseline="0" dirty="0" err="1" smtClean="0">
                <a:solidFill>
                  <a:schemeClr val="tx1"/>
                </a:solidFill>
                <a:latin typeface="+mn-lt"/>
                <a:ea typeface="+mn-ea"/>
                <a:cs typeface="+mn-cs"/>
              </a:rPr>
              <a:t>Thammishetti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Brenin</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Tiouririne</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Perioperative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lidocaine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infusion</a:t>
            </a:r>
            <a:r>
              <a:rPr lang="es-ES_tradnl" sz="1200" b="0" i="0" u="none" strike="noStrike" kern="1200" baseline="0" dirty="0" smtClean="0">
                <a:solidFill>
                  <a:schemeClr val="tx1"/>
                </a:solidFill>
                <a:latin typeface="+mn-lt"/>
                <a:ea typeface="+mn-ea"/>
                <a:cs typeface="+mn-cs"/>
              </a:rPr>
              <a:t> reduces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incidence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postmastectomy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double-blind</a:t>
            </a:r>
            <a:r>
              <a:rPr lang="es-ES_tradnl" sz="1200" b="0" i="0" u="none" strike="noStrike" kern="1200" baseline="0" dirty="0" smtClean="0">
                <a:solidFill>
                  <a:schemeClr val="tx1"/>
                </a:solidFill>
                <a:latin typeface="+mn-lt"/>
                <a:ea typeface="+mn-ea"/>
                <a:cs typeface="+mn-cs"/>
              </a:rPr>
              <a:t>, placebo-</a:t>
            </a:r>
            <a:r>
              <a:rPr lang="es-ES_tradnl" sz="1200" b="0" i="0" u="none" strike="noStrike" kern="1200" baseline="0" dirty="0" err="1" smtClean="0">
                <a:solidFill>
                  <a:schemeClr val="tx1"/>
                </a:solidFill>
                <a:latin typeface="+mn-lt"/>
                <a:ea typeface="+mn-ea"/>
                <a:cs typeface="+mn-cs"/>
              </a:rPr>
              <a:t>controlled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randomized</a:t>
            </a:r>
            <a:r>
              <a:rPr lang="es-ES_tradnl" sz="1200" b="0" i="0" u="none" strike="noStrike" kern="1200" baseline="0" dirty="0" smtClean="0">
                <a:solidFill>
                  <a:schemeClr val="tx1"/>
                </a:solidFill>
                <a:latin typeface="+mn-lt"/>
                <a:ea typeface="+mn-ea"/>
                <a:cs typeface="+mn-cs"/>
              </a:rPr>
              <a:t> trial.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Physician</a:t>
            </a:r>
            <a:r>
              <a:rPr lang="es-ES_tradnl" sz="1200" b="0" i="0" u="none" strike="noStrike" kern="1200" baseline="0" dirty="0" smtClean="0">
                <a:solidFill>
                  <a:schemeClr val="tx1"/>
                </a:solidFill>
                <a:latin typeface="+mn-lt"/>
                <a:ea typeface="+mn-ea"/>
                <a:cs typeface="+mn-cs"/>
              </a:rPr>
              <a:t> 2015;18:139-46</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Pachman</a:t>
            </a:r>
            <a:r>
              <a:rPr lang="es-ES_tradnl" sz="1200" b="0" i="0" u="none" strike="noStrike" kern="1200" baseline="0" dirty="0" smtClean="0">
                <a:solidFill>
                  <a:schemeClr val="tx1"/>
                </a:solidFill>
                <a:latin typeface="+mn-lt"/>
                <a:ea typeface="+mn-ea"/>
                <a:cs typeface="+mn-cs"/>
              </a:rPr>
              <a:t> DR, </a:t>
            </a:r>
            <a:r>
              <a:rPr lang="es-ES_tradnl" sz="1200" b="0" i="0" u="none" strike="noStrike" kern="1200" baseline="0" dirty="0" err="1" smtClean="0">
                <a:solidFill>
                  <a:schemeClr val="tx1"/>
                </a:solidFill>
                <a:latin typeface="+mn-lt"/>
                <a:ea typeface="+mn-ea"/>
                <a:cs typeface="+mn-cs"/>
              </a:rPr>
              <a:t>Barton</a:t>
            </a:r>
            <a:r>
              <a:rPr lang="es-ES_tradnl" sz="1200" b="0" i="0" u="none" strike="noStrike" kern="1200" baseline="0" dirty="0" smtClean="0">
                <a:solidFill>
                  <a:schemeClr val="tx1"/>
                </a:solidFill>
                <a:latin typeface="+mn-lt"/>
                <a:ea typeface="+mn-ea"/>
                <a:cs typeface="+mn-cs"/>
              </a:rPr>
              <a:t> DL, </a:t>
            </a:r>
            <a:r>
              <a:rPr lang="es-ES_tradnl" sz="1200" b="0" i="0" u="none" strike="noStrike" kern="1200" baseline="0" dirty="0" err="1" smtClean="0">
                <a:solidFill>
                  <a:schemeClr val="tx1"/>
                </a:solidFill>
                <a:latin typeface="+mn-lt"/>
                <a:ea typeface="+mn-ea"/>
                <a:cs typeface="+mn-cs"/>
              </a:rPr>
              <a:t>Swetz</a:t>
            </a:r>
            <a:r>
              <a:rPr lang="es-ES_tradnl" sz="1200" b="0" i="0" u="none" strike="noStrike" kern="1200" baseline="0" dirty="0" smtClean="0">
                <a:solidFill>
                  <a:schemeClr val="tx1"/>
                </a:solidFill>
                <a:latin typeface="+mn-lt"/>
                <a:ea typeface="+mn-ea"/>
                <a:cs typeface="+mn-cs"/>
              </a:rPr>
              <a:t> KM, </a:t>
            </a:r>
            <a:r>
              <a:rPr lang="es-ES_tradnl" sz="1200" b="0" i="0" u="none" strike="noStrike" kern="1200" baseline="0" dirty="0" err="1" smtClean="0">
                <a:solidFill>
                  <a:schemeClr val="tx1"/>
                </a:solidFill>
                <a:latin typeface="+mn-lt"/>
                <a:ea typeface="+mn-ea"/>
                <a:cs typeface="+mn-cs"/>
              </a:rPr>
              <a:t>Loprinzi</a:t>
            </a:r>
            <a:r>
              <a:rPr lang="es-ES_tradnl" sz="1200" b="0" i="0" u="none" strike="noStrike" kern="1200" baseline="0" dirty="0" smtClean="0">
                <a:solidFill>
                  <a:schemeClr val="tx1"/>
                </a:solidFill>
                <a:latin typeface="+mn-lt"/>
                <a:ea typeface="+mn-ea"/>
                <a:cs typeface="+mn-cs"/>
              </a:rPr>
              <a:t> CL. </a:t>
            </a:r>
            <a:r>
              <a:rPr lang="es-ES_tradnl" sz="1200" b="0" i="0" u="none" strike="noStrike" kern="1200" baseline="0" dirty="0" err="1" smtClean="0">
                <a:solidFill>
                  <a:schemeClr val="tx1"/>
                </a:solidFill>
                <a:latin typeface="+mn-lt"/>
                <a:ea typeface="+mn-ea"/>
                <a:cs typeface="+mn-cs"/>
              </a:rPr>
              <a:t>Troublesome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fatigue, </a:t>
            </a:r>
            <a:r>
              <a:rPr lang="es-ES_tradnl" sz="1200" b="0" i="0" u="none" strike="noStrike" kern="1200" baseline="0" dirty="0" err="1" smtClean="0">
                <a:solidFill>
                  <a:schemeClr val="tx1"/>
                </a:solidFill>
                <a:latin typeface="+mn-lt"/>
                <a:ea typeface="+mn-ea"/>
                <a:cs typeface="+mn-cs"/>
              </a:rPr>
              <a:t>insomnia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2012;30:3687-96.</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36</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Dolor crónico </a:t>
            </a:r>
            <a:r>
              <a:rPr lang="es-ES_tradnl" sz="1200" b="1" i="0" u="none" strike="noStrike" kern="1200" baseline="0" dirty="0" err="1" smtClean="0">
                <a:solidFill>
                  <a:schemeClr val="tx1"/>
                </a:solidFill>
                <a:latin typeface="+mn-lt"/>
                <a:ea typeface="+mn-ea"/>
                <a:cs typeface="+mn-cs"/>
              </a:rPr>
              <a:t>postradiación</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A pesar de sus beneficios en la reducción de la carga tumoral y el alivio del dolor, la radioterapia puede resultar en efectos tardíos que pueden conducir a dolor crónico significativo. Estos incluyen </a:t>
            </a:r>
            <a:r>
              <a:rPr lang="es-ES_tradnl" sz="1200" b="0" i="0" u="none" strike="noStrike" kern="1200" baseline="0" dirty="0" err="1" smtClean="0">
                <a:solidFill>
                  <a:schemeClr val="tx1"/>
                </a:solidFill>
                <a:latin typeface="+mn-lt"/>
                <a:ea typeface="+mn-ea"/>
                <a:cs typeface="+mn-cs"/>
              </a:rPr>
              <a:t>plexopatías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osteorradionecrosis</a:t>
            </a:r>
            <a:r>
              <a:rPr lang="es-ES_tradnl" sz="1200" b="0" i="0" u="none" strike="noStrike" kern="1200" baseline="0" dirty="0" smtClean="0">
                <a:solidFill>
                  <a:schemeClr val="tx1"/>
                </a:solidFill>
                <a:latin typeface="+mn-lt"/>
                <a:ea typeface="+mn-ea"/>
                <a:cs typeface="+mn-cs"/>
              </a:rPr>
              <a:t> y fracturas, dolor pélvico y, en algunos casos, malignidades Secundarias. Discernir la contribución de la radioterapia al dolor frente a otras terapias contra el cáncer es difícil ya que, la mayoría de los pacientes, han recibido múltiples modalidades de tratamiento, incluyendo cirugía, quimioterapia y terapia hormonal.</a:t>
            </a:r>
          </a:p>
          <a:p>
            <a:r>
              <a:rPr lang="es-ES_tradnl" sz="1200" b="0" i="0" u="none" strike="noStrike" kern="1200" baseline="0" dirty="0" smtClean="0">
                <a:solidFill>
                  <a:schemeClr val="tx1"/>
                </a:solidFill>
                <a:latin typeface="+mn-lt"/>
                <a:ea typeface="+mn-ea"/>
                <a:cs typeface="+mn-cs"/>
              </a:rPr>
              <a:t>Además, muchos de estos efectos tienen un inicio tardío, complicando aún más la capacidad de establecer la causalidad. La radioterapia especialmente la postoperatoria, puede aumentar el dolor temprano relacionado con la dermatitis por radiación o, más tarde, la fibrosis </a:t>
            </a:r>
            <a:r>
              <a:rPr lang="es-ES_tradnl" sz="1200" b="0" i="0" u="none" strike="noStrike" kern="1200" baseline="0" dirty="0" err="1" smtClean="0">
                <a:solidFill>
                  <a:schemeClr val="tx1"/>
                </a:solidFill>
                <a:latin typeface="+mn-lt"/>
                <a:ea typeface="+mn-ea"/>
                <a:cs typeface="+mn-cs"/>
              </a:rPr>
              <a:t>miofascial</a:t>
            </a:r>
            <a:r>
              <a:rPr lang="es-ES_tradnl" sz="1200" b="0" i="0" u="none" strike="noStrike" kern="1200" baseline="0" dirty="0" smtClean="0">
                <a:solidFill>
                  <a:schemeClr val="tx1"/>
                </a:solidFill>
                <a:latin typeface="+mn-lt"/>
                <a:ea typeface="+mn-ea"/>
                <a:cs typeface="+mn-cs"/>
              </a:rPr>
              <a:t> puede desarrollar y conducir al dolor y el rango de movimiento restringido.</a:t>
            </a:r>
          </a:p>
          <a:p>
            <a:r>
              <a:rPr lang="es-ES_tradnl" sz="1200" b="0" i="0" u="none" strike="noStrike" kern="1200" baseline="0" dirty="0" smtClean="0">
                <a:solidFill>
                  <a:schemeClr val="tx1"/>
                </a:solidFill>
                <a:latin typeface="+mn-lt"/>
                <a:ea typeface="+mn-ea"/>
                <a:cs typeface="+mn-cs"/>
              </a:rPr>
              <a:t>Estos “efectos tardíos” incluyen </a:t>
            </a:r>
            <a:r>
              <a:rPr lang="es-ES_tradnl" sz="1200" b="0" i="0" u="none" strike="noStrike" kern="1200" baseline="0" dirty="0" err="1" smtClean="0">
                <a:solidFill>
                  <a:schemeClr val="tx1"/>
                </a:solidFill>
                <a:latin typeface="+mn-lt"/>
                <a:ea typeface="+mn-ea"/>
                <a:cs typeface="+mn-cs"/>
              </a:rPr>
              <a:t>plexopatías</a:t>
            </a:r>
            <a:r>
              <a:rPr lang="es-ES_tradnl" sz="1200" b="0" i="0" u="none" strike="noStrike" kern="1200" baseline="0" dirty="0" smtClean="0">
                <a:solidFill>
                  <a:schemeClr val="tx1"/>
                </a:solidFill>
                <a:latin typeface="+mn-lt"/>
                <a:ea typeface="+mn-ea"/>
                <a:cs typeface="+mn-cs"/>
              </a:rPr>
              <a:t>, atrapamiento de nervios periféricos, </a:t>
            </a:r>
            <a:r>
              <a:rPr lang="es-ES_tradnl" sz="1200" b="0" i="0" u="none" strike="noStrike" kern="1200" baseline="0" dirty="0" err="1" smtClean="0">
                <a:solidFill>
                  <a:schemeClr val="tx1"/>
                </a:solidFill>
                <a:latin typeface="+mn-lt"/>
                <a:ea typeface="+mn-ea"/>
                <a:cs typeface="+mn-cs"/>
              </a:rPr>
              <a:t>mielopatía</a:t>
            </a:r>
            <a:r>
              <a:rPr lang="es-ES_tradnl" sz="1200" b="0" i="0" u="none" strike="noStrike" kern="1200" baseline="0" dirty="0" smtClean="0">
                <a:solidFill>
                  <a:schemeClr val="tx1"/>
                </a:solidFill>
                <a:latin typeface="+mn-lt"/>
                <a:ea typeface="+mn-ea"/>
                <a:cs typeface="+mn-cs"/>
              </a:rPr>
              <a:t>, enteritis, proctitis, cistitis, estenosis viscerales, </a:t>
            </a:r>
            <a:r>
              <a:rPr lang="es-ES_tradnl" sz="1200" b="0" i="0" u="none" strike="noStrike" kern="1200" baseline="0" dirty="0" err="1" smtClean="0">
                <a:solidFill>
                  <a:schemeClr val="tx1"/>
                </a:solidFill>
                <a:latin typeface="+mn-lt"/>
                <a:ea typeface="+mn-ea"/>
                <a:cs typeface="+mn-cs"/>
              </a:rPr>
              <a:t>osteorradionecrosis</a:t>
            </a:r>
            <a:r>
              <a:rPr lang="es-ES_tradnl" sz="1200" b="0" i="0" u="none" strike="noStrike" kern="1200" baseline="0" dirty="0" smtClean="0">
                <a:solidFill>
                  <a:schemeClr val="tx1"/>
                </a:solidFill>
                <a:latin typeface="+mn-lt"/>
                <a:ea typeface="+mn-ea"/>
                <a:cs typeface="+mn-cs"/>
              </a:rPr>
              <a:t>, osteoporosis acelerada y neoplasias secundarias. Las </a:t>
            </a:r>
            <a:r>
              <a:rPr lang="es-ES_tradnl" sz="1200" b="0" i="0" u="none" strike="noStrike" kern="1200" baseline="0" dirty="0" err="1" smtClean="0">
                <a:solidFill>
                  <a:schemeClr val="tx1"/>
                </a:solidFill>
                <a:latin typeface="+mn-lt"/>
                <a:ea typeface="+mn-ea"/>
                <a:cs typeface="+mn-cs"/>
              </a:rPr>
              <a:t>plexopatías</a:t>
            </a:r>
            <a:r>
              <a:rPr lang="es-ES_tradnl" sz="1200" b="0" i="0" u="none" strike="noStrike" kern="1200" baseline="0" dirty="0" smtClean="0">
                <a:solidFill>
                  <a:schemeClr val="tx1"/>
                </a:solidFill>
                <a:latin typeface="+mn-lt"/>
                <a:ea typeface="+mn-ea"/>
                <a:cs typeface="+mn-cs"/>
              </a:rPr>
              <a:t> dolorosas braquial y lumbosacra tardía, tienen una prevalencia </a:t>
            </a:r>
            <a:r>
              <a:rPr lang="it-IT" sz="1200" b="0" i="0" u="none" strike="noStrike" kern="1200" baseline="0" dirty="0" smtClean="0">
                <a:solidFill>
                  <a:schemeClr val="tx1"/>
                </a:solidFill>
                <a:latin typeface="+mn-lt"/>
                <a:ea typeface="+mn-ea"/>
                <a:cs typeface="+mn-cs"/>
              </a:rPr>
              <a:t>del 2% a 5%. </a:t>
            </a:r>
            <a:r>
              <a:rPr lang="it-IT" sz="1200" b="0" i="0" u="none" strike="noStrike" kern="1200" baseline="0" dirty="0" err="1" smtClean="0">
                <a:solidFill>
                  <a:schemeClr val="tx1"/>
                </a:solidFill>
                <a:latin typeface="+mn-lt"/>
                <a:ea typeface="+mn-ea"/>
                <a:cs typeface="+mn-cs"/>
              </a:rPr>
              <a:t>Entre</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los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síndromes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dolorosos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más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importantes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producidos</a:t>
            </a:r>
            <a:r>
              <a:rPr lang="it-IT" sz="1200" b="0" i="0" u="none" strike="noStrike" kern="1200" baseline="0" dirty="0" smtClean="0">
                <a:solidFill>
                  <a:schemeClr val="tx1"/>
                </a:solidFill>
                <a:latin typeface="+mn-lt"/>
                <a:ea typeface="+mn-ea"/>
                <a:cs typeface="+mn-cs"/>
              </a:rPr>
              <a:t> por la RT </a:t>
            </a:r>
            <a:r>
              <a:rPr lang="it-IT" sz="1200" b="0" i="0" u="none" strike="noStrike" kern="1200" baseline="0" dirty="0" err="1" smtClean="0">
                <a:solidFill>
                  <a:schemeClr val="tx1"/>
                </a:solidFill>
                <a:latin typeface="+mn-lt"/>
                <a:ea typeface="+mn-ea"/>
                <a:cs typeface="+mn-cs"/>
              </a:rPr>
              <a:t>encontramos</a:t>
            </a:r>
            <a:r>
              <a:rPr lang="it-IT" sz="1200" b="0" i="0" u="none" strike="noStrike" kern="1200" baseline="0" dirty="0" smtClean="0">
                <a:solidFill>
                  <a:schemeClr val="tx1"/>
                </a:solidFill>
                <a:latin typeface="+mn-lt"/>
                <a:ea typeface="+mn-ea"/>
                <a:cs typeface="+mn-cs"/>
              </a:rPr>
              <a:t>:</a:t>
            </a:r>
          </a:p>
          <a:p>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Plexopatía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braquial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inducida</a:t>
            </a:r>
            <a:r>
              <a:rPr lang="it-IT" sz="1200" b="0" i="0" u="none" strike="noStrike" kern="1200" baseline="0" dirty="0" smtClean="0">
                <a:solidFill>
                  <a:schemeClr val="tx1"/>
                </a:solidFill>
                <a:latin typeface="+mn-lt"/>
                <a:ea typeface="+mn-ea"/>
                <a:cs typeface="+mn-cs"/>
              </a:rPr>
              <a:t> por </a:t>
            </a:r>
            <a:r>
              <a:rPr lang="it-IT" sz="1200" b="0" i="0" u="none" strike="noStrike" kern="1200" baseline="0" dirty="0" err="1" smtClean="0">
                <a:solidFill>
                  <a:schemeClr val="tx1"/>
                </a:solidFill>
                <a:latin typeface="+mn-lt"/>
                <a:ea typeface="+mn-ea"/>
                <a:cs typeface="+mn-cs"/>
              </a:rPr>
              <a:t>radiación</a:t>
            </a:r>
            <a:endParaRPr lang="it-IT" sz="1200" b="0" i="0" u="none" strike="noStrike" kern="1200" baseline="0" dirty="0" smtClean="0">
              <a:solidFill>
                <a:schemeClr val="tx1"/>
              </a:solidFill>
              <a:latin typeface="+mn-lt"/>
              <a:ea typeface="+mn-ea"/>
              <a:cs typeface="+mn-cs"/>
            </a:endParaRPr>
          </a:p>
          <a:p>
            <a:r>
              <a:rPr lang="it-IT" sz="1200" b="0" i="0" u="none" strike="noStrike" kern="1200" baseline="0" dirty="0" smtClean="0">
                <a:solidFill>
                  <a:schemeClr val="tx1"/>
                </a:solidFill>
                <a:latin typeface="+mn-lt"/>
                <a:ea typeface="+mn-ea"/>
                <a:cs typeface="+mn-cs"/>
              </a:rPr>
              <a:t>La </a:t>
            </a:r>
            <a:r>
              <a:rPr lang="it-IT" sz="1200" b="0" i="0" u="none" strike="noStrike" kern="1200" baseline="0" dirty="0" err="1" smtClean="0">
                <a:solidFill>
                  <a:schemeClr val="tx1"/>
                </a:solidFill>
                <a:latin typeface="+mn-lt"/>
                <a:ea typeface="+mn-ea"/>
                <a:cs typeface="+mn-cs"/>
              </a:rPr>
              <a:t>plexopatía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braquial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ocurre</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más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comúnmente</a:t>
            </a:r>
            <a:r>
              <a:rPr lang="it-IT" sz="1200" b="0" i="0" u="none" strike="noStrike" kern="1200" baseline="0" dirty="0" smtClean="0">
                <a:solidFill>
                  <a:schemeClr val="tx1"/>
                </a:solidFill>
                <a:latin typeface="+mn-lt"/>
                <a:ea typeface="+mn-ea"/>
                <a:cs typeface="+mn-cs"/>
              </a:rPr>
              <a:t>, en </a:t>
            </a:r>
            <a:r>
              <a:rPr lang="it-IT" sz="1200" b="0" i="0" u="none" strike="noStrike" kern="1200" baseline="0" dirty="0" err="1" smtClean="0">
                <a:solidFill>
                  <a:schemeClr val="tx1"/>
                </a:solidFill>
                <a:latin typeface="+mn-lt"/>
                <a:ea typeface="+mn-ea"/>
                <a:cs typeface="+mn-cs"/>
              </a:rPr>
              <a:t>los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pacientes</a:t>
            </a:r>
            <a:r>
              <a:rPr lang="it-IT" sz="1200" b="0" i="0" u="none" strike="noStrike" kern="1200" baseline="0" dirty="0" smtClean="0">
                <a:solidFill>
                  <a:schemeClr val="tx1"/>
                </a:solidFill>
                <a:latin typeface="+mn-lt"/>
                <a:ea typeface="+mn-ea"/>
                <a:cs typeface="+mn-cs"/>
              </a:rPr>
              <a:t> con </a:t>
            </a:r>
            <a:r>
              <a:rPr lang="it-IT" sz="1200" b="0" i="0" u="none" strike="noStrike" kern="1200" baseline="0" dirty="0" err="1" smtClean="0">
                <a:solidFill>
                  <a:schemeClr val="tx1"/>
                </a:solidFill>
                <a:latin typeface="+mn-lt"/>
                <a:ea typeface="+mn-ea"/>
                <a:cs typeface="+mn-cs"/>
              </a:rPr>
              <a:t>cáncer</a:t>
            </a:r>
            <a:r>
              <a:rPr lang="it-IT" sz="1200" b="0" i="0" u="none" strike="noStrike" kern="1200" baseline="0" dirty="0" smtClean="0">
                <a:solidFill>
                  <a:schemeClr val="tx1"/>
                </a:solidFill>
                <a:latin typeface="+mn-lt"/>
                <a:ea typeface="+mn-ea"/>
                <a:cs typeface="+mn-cs"/>
              </a:rPr>
              <a:t> de </a:t>
            </a:r>
            <a:r>
              <a:rPr lang="it-IT" sz="1200" b="0" i="0" u="none" strike="noStrike" kern="1200" baseline="0" dirty="0" err="1" smtClean="0">
                <a:solidFill>
                  <a:schemeClr val="tx1"/>
                </a:solidFill>
                <a:latin typeface="+mn-lt"/>
                <a:ea typeface="+mn-ea"/>
                <a:cs typeface="+mn-cs"/>
              </a:rPr>
              <a:t>mama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seguido</a:t>
            </a:r>
            <a:r>
              <a:rPr lang="it-IT" sz="1200" b="0" i="0" u="none" strike="noStrike" kern="1200" baseline="0" dirty="0" smtClean="0">
                <a:solidFill>
                  <a:schemeClr val="tx1"/>
                </a:solidFill>
                <a:latin typeface="+mn-lt"/>
                <a:ea typeface="+mn-ea"/>
                <a:cs typeface="+mn-cs"/>
              </a:rPr>
              <a:t> de </a:t>
            </a:r>
            <a:r>
              <a:rPr lang="it-IT" sz="1200" b="0" i="0" u="none" strike="noStrike" kern="1200" baseline="0" dirty="0" err="1" smtClean="0">
                <a:solidFill>
                  <a:schemeClr val="tx1"/>
                </a:solidFill>
                <a:latin typeface="+mn-lt"/>
                <a:ea typeface="+mn-ea"/>
                <a:cs typeface="+mn-cs"/>
              </a:rPr>
              <a:t>cáncer</a:t>
            </a:r>
            <a:r>
              <a:rPr lang="it-IT" sz="1200" b="0" i="0" u="none" strike="noStrike" kern="1200" baseline="0" dirty="0" smtClean="0">
                <a:solidFill>
                  <a:schemeClr val="tx1"/>
                </a:solidFill>
                <a:latin typeface="+mn-lt"/>
                <a:ea typeface="+mn-ea"/>
                <a:cs typeface="+mn-cs"/>
              </a:rPr>
              <a:t> de </a:t>
            </a:r>
            <a:r>
              <a:rPr lang="it-IT" sz="1200" b="0" i="0" u="none" strike="noStrike" kern="1200" baseline="0" dirty="0" err="1" smtClean="0">
                <a:solidFill>
                  <a:schemeClr val="tx1"/>
                </a:solidFill>
                <a:latin typeface="+mn-lt"/>
                <a:ea typeface="+mn-ea"/>
                <a:cs typeface="+mn-cs"/>
              </a:rPr>
              <a:t>pulmón</a:t>
            </a:r>
            <a:r>
              <a:rPr lang="it-IT" sz="1200" b="0" i="0" u="none" strike="noStrike" kern="1200" baseline="0" dirty="0" smtClean="0">
                <a:solidFill>
                  <a:schemeClr val="tx1"/>
                </a:solidFill>
                <a:latin typeface="+mn-lt"/>
                <a:ea typeface="+mn-ea"/>
                <a:cs typeface="+mn-cs"/>
              </a:rPr>
              <a:t> y linfoma. </a:t>
            </a:r>
            <a:r>
              <a:rPr lang="it-IT" sz="1200" b="0" i="0" u="none" strike="noStrike" kern="1200" baseline="0" dirty="0" err="1" smtClean="0">
                <a:solidFill>
                  <a:schemeClr val="tx1"/>
                </a:solidFill>
                <a:latin typeface="+mn-lt"/>
                <a:ea typeface="+mn-ea"/>
                <a:cs typeface="+mn-cs"/>
              </a:rPr>
              <a:t>El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inicio</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suele</a:t>
            </a:r>
            <a:r>
              <a:rPr lang="it-IT" sz="1200" b="0" i="0" u="none" strike="noStrike" kern="1200" baseline="0" dirty="0" smtClean="0">
                <a:solidFill>
                  <a:schemeClr val="tx1"/>
                </a:solidFill>
                <a:latin typeface="+mn-lt"/>
                <a:ea typeface="+mn-ea"/>
                <a:cs typeface="+mn-cs"/>
              </a:rPr>
              <a:t> ser </a:t>
            </a:r>
            <a:r>
              <a:rPr lang="it-IT" sz="1200" b="0" i="0" u="none" strike="noStrike" kern="1200" baseline="0" dirty="0" err="1" smtClean="0">
                <a:solidFill>
                  <a:schemeClr val="tx1"/>
                </a:solidFill>
                <a:latin typeface="+mn-lt"/>
                <a:ea typeface="+mn-ea"/>
                <a:cs typeface="+mn-cs"/>
              </a:rPr>
              <a:t>retrasado</a:t>
            </a:r>
            <a:r>
              <a:rPr lang="it-IT" sz="1200" b="0" i="0" u="none" strike="noStrike" kern="1200" baseline="0" dirty="0" smtClean="0">
                <a:solidFill>
                  <a:schemeClr val="tx1"/>
                </a:solidFill>
                <a:latin typeface="+mn-lt"/>
                <a:ea typeface="+mn-ea"/>
                <a:cs typeface="+mn-cs"/>
              </a:rPr>
              <a:t> de 6 </a:t>
            </a:r>
            <a:r>
              <a:rPr lang="it-IT" sz="1200" b="0" i="0" u="none" strike="noStrike" kern="1200" baseline="0" dirty="0" err="1" smtClean="0">
                <a:solidFill>
                  <a:schemeClr val="tx1"/>
                </a:solidFill>
                <a:latin typeface="+mn-lt"/>
                <a:ea typeface="+mn-ea"/>
                <a:cs typeface="+mn-cs"/>
              </a:rPr>
              <a:t>meses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hasta</a:t>
            </a:r>
            <a:r>
              <a:rPr lang="it-IT" sz="1200" b="0" i="0" u="none" strike="noStrike" kern="1200" baseline="0" dirty="0" smtClean="0">
                <a:solidFill>
                  <a:schemeClr val="tx1"/>
                </a:solidFill>
                <a:latin typeface="+mn-lt"/>
                <a:ea typeface="+mn-ea"/>
                <a:cs typeface="+mn-cs"/>
              </a:rPr>
              <a:t> 30 </a:t>
            </a:r>
            <a:r>
              <a:rPr lang="it-IT" sz="1200" b="0" i="0" u="none" strike="noStrike" kern="1200" baseline="0" dirty="0" err="1" smtClean="0">
                <a:solidFill>
                  <a:schemeClr val="tx1"/>
                </a:solidFill>
                <a:latin typeface="+mn-lt"/>
                <a:ea typeface="+mn-ea"/>
                <a:cs typeface="+mn-cs"/>
              </a:rPr>
              <a:t>años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después</a:t>
            </a:r>
            <a:r>
              <a:rPr lang="it-IT" sz="1200" b="0" i="0" u="none" strike="noStrike" kern="1200" baseline="0" dirty="0" smtClean="0">
                <a:solidFill>
                  <a:schemeClr val="tx1"/>
                </a:solidFill>
                <a:latin typeface="+mn-lt"/>
                <a:ea typeface="+mn-ea"/>
                <a:cs typeface="+mn-cs"/>
              </a:rPr>
              <a:t> de la radioterapia, con </a:t>
            </a:r>
            <a:r>
              <a:rPr lang="it-IT" sz="1200" b="0" i="0" u="none" strike="noStrike" kern="1200" baseline="0" dirty="0" err="1" smtClean="0">
                <a:solidFill>
                  <a:schemeClr val="tx1"/>
                </a:solidFill>
                <a:latin typeface="+mn-lt"/>
                <a:ea typeface="+mn-ea"/>
                <a:cs typeface="+mn-cs"/>
              </a:rPr>
              <a:t>inicio</a:t>
            </a:r>
            <a:r>
              <a:rPr lang="it-IT" sz="1200" b="0" i="0" u="none" strike="noStrike" kern="1200" baseline="0" dirty="0" smtClean="0">
                <a:solidFill>
                  <a:schemeClr val="tx1"/>
                </a:solidFill>
                <a:latin typeface="+mn-lt"/>
                <a:ea typeface="+mn-ea"/>
                <a:cs typeface="+mn-cs"/>
              </a:rPr>
              <a:t> de pico de </a:t>
            </a:r>
            <a:r>
              <a:rPr lang="it-IT" sz="1200" b="0" i="0" u="none" strike="noStrike" kern="1200" baseline="0" dirty="0" err="1" smtClean="0">
                <a:solidFill>
                  <a:schemeClr val="tx1"/>
                </a:solidFill>
                <a:latin typeface="+mn-lt"/>
                <a:ea typeface="+mn-ea"/>
                <a:cs typeface="+mn-cs"/>
              </a:rPr>
              <a:t>dos</a:t>
            </a:r>
            <a:r>
              <a:rPr lang="it-IT" sz="1200" b="0" i="0" u="none" strike="noStrike" kern="1200" baseline="0" dirty="0" smtClean="0">
                <a:solidFill>
                  <a:schemeClr val="tx1"/>
                </a:solidFill>
                <a:latin typeface="+mn-lt"/>
                <a:ea typeface="+mn-ea"/>
                <a:cs typeface="+mn-cs"/>
              </a:rPr>
              <a:t> a </a:t>
            </a:r>
            <a:r>
              <a:rPr lang="it-IT" sz="1200" b="0" i="0" u="none" strike="noStrike" kern="1200" baseline="0" dirty="0" err="1" smtClean="0">
                <a:solidFill>
                  <a:schemeClr val="tx1"/>
                </a:solidFill>
                <a:latin typeface="+mn-lt"/>
                <a:ea typeface="+mn-ea"/>
                <a:cs typeface="+mn-cs"/>
              </a:rPr>
              <a:t>cuatro</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años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Actualmente</a:t>
            </a:r>
            <a:r>
              <a:rPr lang="it-IT" sz="1200" b="0" i="0" u="none" strike="noStrike" kern="1200" baseline="0" dirty="0" smtClean="0">
                <a:solidFill>
                  <a:schemeClr val="tx1"/>
                </a:solidFill>
                <a:latin typeface="+mn-lt"/>
                <a:ea typeface="+mn-ea"/>
                <a:cs typeface="+mn-cs"/>
              </a:rPr>
              <a:t>, la </a:t>
            </a:r>
            <a:r>
              <a:rPr lang="it-IT" sz="1200" b="0" i="0" u="none" strike="noStrike" kern="1200" baseline="0" dirty="0" err="1" smtClean="0">
                <a:solidFill>
                  <a:schemeClr val="tx1"/>
                </a:solidFill>
                <a:latin typeface="+mn-lt"/>
                <a:ea typeface="+mn-ea"/>
                <a:cs typeface="+mn-cs"/>
              </a:rPr>
              <a:t>incidencia</a:t>
            </a:r>
            <a:r>
              <a:rPr lang="it-IT" sz="1200" b="0" i="0" u="none" strike="noStrike" kern="1200" baseline="0" dirty="0" smtClean="0">
                <a:solidFill>
                  <a:schemeClr val="tx1"/>
                </a:solidFill>
                <a:latin typeface="+mn-lt"/>
                <a:ea typeface="+mn-ea"/>
                <a:cs typeface="+mn-cs"/>
              </a:rPr>
              <a:t> ha </a:t>
            </a:r>
            <a:r>
              <a:rPr lang="it-IT" sz="1200" b="0" i="0" u="none" strike="noStrike" kern="1200" baseline="0" dirty="0" err="1" smtClean="0">
                <a:solidFill>
                  <a:schemeClr val="tx1"/>
                </a:solidFill>
                <a:latin typeface="+mn-lt"/>
                <a:ea typeface="+mn-ea"/>
                <a:cs typeface="+mn-cs"/>
              </a:rPr>
              <a:t>disminuido</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mucho</a:t>
            </a:r>
            <a:r>
              <a:rPr lang="it-IT" sz="1200" b="0" i="0" u="none" strike="noStrike" kern="1200" baseline="0" dirty="0" smtClean="0">
                <a:solidFill>
                  <a:schemeClr val="tx1"/>
                </a:solidFill>
                <a:latin typeface="+mn-lt"/>
                <a:ea typeface="+mn-ea"/>
                <a:cs typeface="+mn-cs"/>
              </a:rPr>
              <a:t> con </a:t>
            </a:r>
            <a:r>
              <a:rPr lang="it-IT" sz="1200" b="0" i="0" u="none" strike="noStrike" kern="1200" baseline="0" dirty="0" err="1" smtClean="0">
                <a:solidFill>
                  <a:schemeClr val="tx1"/>
                </a:solidFill>
                <a:latin typeface="+mn-lt"/>
                <a:ea typeface="+mn-ea"/>
                <a:cs typeface="+mn-cs"/>
              </a:rPr>
              <a:t>las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nuevas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técnicas</a:t>
            </a:r>
            <a:r>
              <a:rPr lang="it-IT" sz="1200" b="0" i="0" u="none" strike="noStrike" kern="1200" baseline="0" dirty="0" smtClean="0">
                <a:solidFill>
                  <a:schemeClr val="tx1"/>
                </a:solidFill>
                <a:latin typeface="+mn-lt"/>
                <a:ea typeface="+mn-ea"/>
                <a:cs typeface="+mn-cs"/>
              </a:rPr>
              <a:t> de radioterapia. </a:t>
            </a:r>
            <a:r>
              <a:rPr lang="it-IT" sz="1200" b="0" i="0" u="none" strike="noStrike" kern="1200" baseline="0" dirty="0" err="1" smtClean="0">
                <a:solidFill>
                  <a:schemeClr val="tx1"/>
                </a:solidFill>
                <a:latin typeface="+mn-lt"/>
                <a:ea typeface="+mn-ea"/>
                <a:cs typeface="+mn-cs"/>
              </a:rPr>
              <a:t>El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mecanismo</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subyacente</a:t>
            </a:r>
            <a:r>
              <a:rPr lang="it-IT" sz="1200" b="0" i="0" u="none" strike="noStrike" kern="1200" baseline="0" dirty="0" smtClean="0">
                <a:solidFill>
                  <a:schemeClr val="tx1"/>
                </a:solidFill>
                <a:latin typeface="+mn-lt"/>
                <a:ea typeface="+mn-ea"/>
                <a:cs typeface="+mn-cs"/>
              </a:rPr>
              <a:t> de </a:t>
            </a:r>
            <a:r>
              <a:rPr lang="it-IT" sz="1200" b="0" i="0" u="none" strike="noStrike" kern="1200" baseline="0" dirty="0" err="1" smtClean="0">
                <a:solidFill>
                  <a:schemeClr val="tx1"/>
                </a:solidFill>
                <a:latin typeface="+mn-lt"/>
                <a:ea typeface="+mn-ea"/>
                <a:cs typeface="+mn-cs"/>
              </a:rPr>
              <a:t>los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efectos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retardados</a:t>
            </a:r>
            <a:r>
              <a:rPr lang="it-IT" sz="1200" b="0" i="0" u="none" strike="noStrike" kern="1200" baseline="0" dirty="0" smtClean="0">
                <a:solidFill>
                  <a:schemeClr val="tx1"/>
                </a:solidFill>
                <a:latin typeface="+mn-lt"/>
                <a:ea typeface="+mn-ea"/>
                <a:cs typeface="+mn-cs"/>
              </a:rPr>
              <a:t> no se </a:t>
            </a:r>
            <a:r>
              <a:rPr lang="it-IT" sz="1200" b="0" i="0" u="none" strike="noStrike" kern="1200" baseline="0" dirty="0" err="1" smtClean="0">
                <a:solidFill>
                  <a:schemeClr val="tx1"/>
                </a:solidFill>
                <a:latin typeface="+mn-lt"/>
                <a:ea typeface="+mn-ea"/>
                <a:cs typeface="+mn-cs"/>
              </a:rPr>
              <a:t>conoce</a:t>
            </a:r>
            <a:r>
              <a:rPr lang="it-IT" sz="1200" b="0" i="0" u="none" strike="noStrike" kern="1200" baseline="0" dirty="0" smtClean="0">
                <a:solidFill>
                  <a:schemeClr val="tx1"/>
                </a:solidFill>
                <a:latin typeface="+mn-lt"/>
                <a:ea typeface="+mn-ea"/>
                <a:cs typeface="+mn-cs"/>
              </a:rPr>
              <a:t> completamente, pero </a:t>
            </a:r>
            <a:r>
              <a:rPr lang="it-IT" sz="1200" b="0" i="0" u="none" strike="noStrike" kern="1200" baseline="0" dirty="0" err="1" smtClean="0">
                <a:solidFill>
                  <a:schemeClr val="tx1"/>
                </a:solidFill>
                <a:latin typeface="+mn-lt"/>
                <a:ea typeface="+mn-ea"/>
                <a:cs typeface="+mn-cs"/>
              </a:rPr>
              <a:t>parece</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estar</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relacionado</a:t>
            </a:r>
            <a:r>
              <a:rPr lang="it-IT" sz="1200" b="0" i="0" u="none" strike="noStrike" kern="1200" baseline="0" dirty="0" smtClean="0">
                <a:solidFill>
                  <a:schemeClr val="tx1"/>
                </a:solidFill>
                <a:latin typeface="+mn-lt"/>
                <a:ea typeface="+mn-ea"/>
                <a:cs typeface="+mn-cs"/>
              </a:rPr>
              <a:t> con lo </a:t>
            </a:r>
            <a:r>
              <a:rPr lang="it-IT" sz="1200" b="0" i="0" u="none" strike="noStrike" kern="1200" baseline="0" dirty="0" err="1" smtClean="0">
                <a:solidFill>
                  <a:schemeClr val="tx1"/>
                </a:solidFill>
                <a:latin typeface="+mn-lt"/>
                <a:ea typeface="+mn-ea"/>
                <a:cs typeface="+mn-cs"/>
              </a:rPr>
              <a:t>que</a:t>
            </a:r>
            <a:r>
              <a:rPr lang="it-IT" sz="1200" b="0" i="0" u="none" strike="noStrike" kern="1200" baseline="0" dirty="0" smtClean="0">
                <a:solidFill>
                  <a:schemeClr val="tx1"/>
                </a:solidFill>
                <a:latin typeface="+mn-lt"/>
                <a:ea typeface="+mn-ea"/>
                <a:cs typeface="+mn-cs"/>
              </a:rPr>
              <a:t> se ha </a:t>
            </a:r>
            <a:r>
              <a:rPr lang="it-IT" sz="1200" b="0" i="0" u="none" strike="noStrike" kern="1200" baseline="0" dirty="0" err="1" smtClean="0">
                <a:solidFill>
                  <a:schemeClr val="tx1"/>
                </a:solidFill>
                <a:latin typeface="+mn-lt"/>
                <a:ea typeface="+mn-ea"/>
                <a:cs typeface="+mn-cs"/>
              </a:rPr>
              <a:t>acuñado</a:t>
            </a:r>
            <a:r>
              <a:rPr lang="it-IT" sz="1200" b="0" i="0" u="none" strike="noStrike" kern="1200" baseline="0" dirty="0" smtClean="0">
                <a:solidFill>
                  <a:schemeClr val="tx1"/>
                </a:solidFill>
                <a:latin typeface="+mn-lt"/>
                <a:ea typeface="+mn-ea"/>
                <a:cs typeface="+mn-cs"/>
              </a:rPr>
              <a:t> en </a:t>
            </a:r>
            <a:r>
              <a:rPr lang="it-IT" sz="1200" b="0" i="0" u="none" strike="noStrike" kern="1200" baseline="0" dirty="0" err="1" smtClean="0">
                <a:solidFill>
                  <a:schemeClr val="tx1"/>
                </a:solidFill>
                <a:latin typeface="+mn-lt"/>
                <a:ea typeface="+mn-ea"/>
                <a:cs typeface="+mn-cs"/>
              </a:rPr>
              <a:t>el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fenómeno</a:t>
            </a:r>
            <a:r>
              <a:rPr lang="it-IT" sz="1200" b="0" i="0" u="none" strike="noStrike" kern="1200" baseline="0" dirty="0" smtClean="0">
                <a:solidFill>
                  <a:schemeClr val="tx1"/>
                </a:solidFill>
                <a:latin typeface="+mn-lt"/>
                <a:ea typeface="+mn-ea"/>
                <a:cs typeface="+mn-cs"/>
              </a:rPr>
              <a:t> de “doble </a:t>
            </a:r>
            <a:r>
              <a:rPr lang="it-IT" sz="1200" b="0" i="0" u="none" strike="noStrike" kern="1200" baseline="0" dirty="0" err="1" smtClean="0">
                <a:solidFill>
                  <a:schemeClr val="tx1"/>
                </a:solidFill>
                <a:latin typeface="+mn-lt"/>
                <a:ea typeface="+mn-ea"/>
                <a:cs typeface="+mn-cs"/>
              </a:rPr>
              <a:t>aplastamiento</a:t>
            </a:r>
            <a:r>
              <a:rPr lang="it-IT" sz="1200" b="0" i="0" u="none" strike="noStrike" kern="1200" baseline="0" dirty="0" smtClean="0">
                <a:solidFill>
                  <a:schemeClr val="tx1"/>
                </a:solidFill>
                <a:latin typeface="+mn-lt"/>
                <a:ea typeface="+mn-ea"/>
                <a:cs typeface="+mn-cs"/>
              </a:rPr>
              <a:t>”, en </a:t>
            </a:r>
            <a:r>
              <a:rPr lang="it-IT" sz="1200" b="0" i="0" u="none" strike="noStrike" kern="1200" baseline="0" dirty="0" err="1" smtClean="0">
                <a:solidFill>
                  <a:schemeClr val="tx1"/>
                </a:solidFill>
                <a:latin typeface="+mn-lt"/>
                <a:ea typeface="+mn-ea"/>
                <a:cs typeface="+mn-cs"/>
              </a:rPr>
              <a:t>el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que</a:t>
            </a:r>
            <a:r>
              <a:rPr lang="it-IT" sz="1200" b="0" i="0" u="none" strike="noStrike" kern="1200" baseline="0" dirty="0" smtClean="0">
                <a:solidFill>
                  <a:schemeClr val="tx1"/>
                </a:solidFill>
                <a:latin typeface="+mn-lt"/>
                <a:ea typeface="+mn-ea"/>
                <a:cs typeface="+mn-cs"/>
              </a:rPr>
              <a:t> la </a:t>
            </a:r>
            <a:r>
              <a:rPr lang="it-IT" sz="1200" b="0" i="0" u="none" strike="noStrike" kern="1200" baseline="0" dirty="0" err="1" smtClean="0">
                <a:solidFill>
                  <a:schemeClr val="tx1"/>
                </a:solidFill>
                <a:latin typeface="+mn-lt"/>
                <a:ea typeface="+mn-ea"/>
                <a:cs typeface="+mn-cs"/>
              </a:rPr>
              <a:t>radiación</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disminuye</a:t>
            </a:r>
            <a:r>
              <a:rPr lang="it-IT" sz="1200" b="0" i="0" u="none" strike="noStrike" kern="1200" baseline="0" dirty="0" smtClean="0">
                <a:solidFill>
                  <a:schemeClr val="tx1"/>
                </a:solidFill>
                <a:latin typeface="+mn-lt"/>
                <a:ea typeface="+mn-ea"/>
                <a:cs typeface="+mn-cs"/>
              </a:rPr>
              <a:t> la </a:t>
            </a:r>
            <a:r>
              <a:rPr lang="it-IT" sz="1200" b="0" i="0" u="none" strike="noStrike" kern="1200" baseline="0" dirty="0" err="1" smtClean="0">
                <a:solidFill>
                  <a:schemeClr val="tx1"/>
                </a:solidFill>
                <a:latin typeface="+mn-lt"/>
                <a:ea typeface="+mn-ea"/>
                <a:cs typeface="+mn-cs"/>
              </a:rPr>
              <a:t>capacidad</a:t>
            </a:r>
            <a:r>
              <a:rPr lang="it-IT" sz="1200" b="0" i="0" u="none" strike="noStrike" kern="1200" baseline="0" dirty="0" smtClean="0">
                <a:solidFill>
                  <a:schemeClr val="tx1"/>
                </a:solidFill>
                <a:latin typeface="+mn-lt"/>
                <a:ea typeface="+mn-ea"/>
                <a:cs typeface="+mn-cs"/>
              </a:rPr>
              <a:t> del </a:t>
            </a:r>
            <a:r>
              <a:rPr lang="it-IT" sz="1200" b="0" i="0" u="none" strike="noStrike" kern="1200" baseline="0" dirty="0" err="1" smtClean="0">
                <a:solidFill>
                  <a:schemeClr val="tx1"/>
                </a:solidFill>
                <a:latin typeface="+mn-lt"/>
                <a:ea typeface="+mn-ea"/>
                <a:cs typeface="+mn-cs"/>
              </a:rPr>
              <a:t>plexo</a:t>
            </a:r>
            <a:r>
              <a:rPr lang="it-IT" sz="1200" b="0" i="0" u="none" strike="noStrike" kern="1200" baseline="0" dirty="0" smtClean="0">
                <a:solidFill>
                  <a:schemeClr val="tx1"/>
                </a:solidFill>
                <a:latin typeface="+mn-lt"/>
                <a:ea typeface="+mn-ea"/>
                <a:cs typeface="+mn-cs"/>
              </a:rPr>
              <a:t> para </a:t>
            </a:r>
            <a:r>
              <a:rPr lang="it-IT" sz="1200" b="0" i="0" u="none" strike="noStrike" kern="1200" baseline="0" dirty="0" err="1" smtClean="0">
                <a:solidFill>
                  <a:schemeClr val="tx1"/>
                </a:solidFill>
                <a:latin typeface="+mn-lt"/>
                <a:ea typeface="+mn-ea"/>
                <a:cs typeface="+mn-cs"/>
              </a:rPr>
              <a:t>soportar</a:t>
            </a:r>
            <a:r>
              <a:rPr lang="it-IT" sz="1200" b="0" i="0" u="none" strike="noStrike" kern="1200" baseline="0" dirty="0" smtClean="0">
                <a:solidFill>
                  <a:schemeClr val="tx1"/>
                </a:solidFill>
                <a:latin typeface="+mn-lt"/>
                <a:ea typeface="+mn-ea"/>
                <a:cs typeface="+mn-cs"/>
              </a:rPr>
              <a:t> una </a:t>
            </a:r>
            <a:r>
              <a:rPr lang="it-IT" sz="1200" b="0" i="0" u="none" strike="noStrike" kern="1200" baseline="0" dirty="0" err="1" smtClean="0">
                <a:solidFill>
                  <a:schemeClr val="tx1"/>
                </a:solidFill>
                <a:latin typeface="+mn-lt"/>
                <a:ea typeface="+mn-ea"/>
                <a:cs typeface="+mn-cs"/>
              </a:rPr>
              <a:t>segunda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lesión</a:t>
            </a:r>
            <a:r>
              <a:rPr lang="it-IT" sz="1200" b="0" i="0" u="none" strike="noStrike" kern="1200" baseline="0" dirty="0" smtClean="0">
                <a:solidFill>
                  <a:schemeClr val="tx1"/>
                </a:solidFill>
                <a:latin typeface="+mn-lt"/>
                <a:ea typeface="+mn-ea"/>
                <a:cs typeface="+mn-cs"/>
              </a:rPr>
              <a:t> lo </a:t>
            </a:r>
            <a:r>
              <a:rPr lang="it-IT" sz="1200" b="0" i="0" u="none" strike="noStrike" kern="1200" baseline="0" dirty="0" err="1" smtClean="0">
                <a:solidFill>
                  <a:schemeClr val="tx1"/>
                </a:solidFill>
                <a:latin typeface="+mn-lt"/>
                <a:ea typeface="+mn-ea"/>
                <a:cs typeface="+mn-cs"/>
              </a:rPr>
              <a:t>que</a:t>
            </a:r>
            <a:r>
              <a:rPr lang="it-IT" sz="1200" b="0" i="0" u="none" strike="noStrike" kern="1200" baseline="0" dirty="0" smtClean="0">
                <a:solidFill>
                  <a:schemeClr val="tx1"/>
                </a:solidFill>
                <a:latin typeface="+mn-lt"/>
                <a:ea typeface="+mn-ea"/>
                <a:cs typeface="+mn-cs"/>
              </a:rPr>
              <a:t>, a su </a:t>
            </a:r>
            <a:r>
              <a:rPr lang="it-IT" sz="1200" b="0" i="0" u="none" strike="noStrike" kern="1200" baseline="0" dirty="0" err="1" smtClean="0">
                <a:solidFill>
                  <a:schemeClr val="tx1"/>
                </a:solidFill>
                <a:latin typeface="+mn-lt"/>
                <a:ea typeface="+mn-ea"/>
                <a:cs typeface="+mn-cs"/>
              </a:rPr>
              <a:t>vez</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puede</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conducir</a:t>
            </a:r>
            <a:r>
              <a:rPr lang="it-IT" sz="1200" b="0" i="0" u="none" strike="noStrike" kern="1200" baseline="0" dirty="0" smtClean="0">
                <a:solidFill>
                  <a:schemeClr val="tx1"/>
                </a:solidFill>
                <a:latin typeface="+mn-lt"/>
                <a:ea typeface="+mn-ea"/>
                <a:cs typeface="+mn-cs"/>
              </a:rPr>
              <a:t> a </a:t>
            </a:r>
            <a:r>
              <a:rPr lang="it-IT" sz="1200" b="0" i="0" u="none" strike="noStrike" kern="1200" baseline="0" dirty="0" err="1" smtClean="0">
                <a:solidFill>
                  <a:schemeClr val="tx1"/>
                </a:solidFill>
                <a:latin typeface="+mn-lt"/>
                <a:ea typeface="+mn-ea"/>
                <a:cs typeface="+mn-cs"/>
              </a:rPr>
              <a:t>fibrosis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progresiva</a:t>
            </a:r>
            <a:r>
              <a:rPr lang="it-IT" sz="1200" b="0" i="0" u="none" strike="noStrike" kern="1200" baseline="0" dirty="0" smtClean="0">
                <a:solidFill>
                  <a:schemeClr val="tx1"/>
                </a:solidFill>
                <a:latin typeface="+mn-lt"/>
                <a:ea typeface="+mn-ea"/>
                <a:cs typeface="+mn-cs"/>
              </a:rPr>
              <a:t>.</a:t>
            </a:r>
          </a:p>
          <a:p>
            <a:r>
              <a:rPr lang="it-IT" sz="1200" b="0" i="0" u="none" strike="noStrike" kern="1200" baseline="0" dirty="0" smtClean="0">
                <a:solidFill>
                  <a:schemeClr val="tx1"/>
                </a:solidFill>
                <a:latin typeface="+mn-lt"/>
                <a:ea typeface="+mn-ea"/>
                <a:cs typeface="+mn-cs"/>
              </a:rPr>
              <a:t>Los </a:t>
            </a:r>
            <a:r>
              <a:rPr lang="it-IT" sz="1200" b="0" i="0" u="none" strike="noStrike" kern="1200" baseline="0" dirty="0" err="1" smtClean="0">
                <a:solidFill>
                  <a:schemeClr val="tx1"/>
                </a:solidFill>
                <a:latin typeface="+mn-lt"/>
                <a:ea typeface="+mn-ea"/>
                <a:cs typeface="+mn-cs"/>
              </a:rPr>
              <a:t>factores</a:t>
            </a:r>
            <a:r>
              <a:rPr lang="it-IT" sz="1200" b="0" i="0" u="none" strike="noStrike" kern="1200" baseline="0" dirty="0" smtClean="0">
                <a:solidFill>
                  <a:schemeClr val="tx1"/>
                </a:solidFill>
                <a:latin typeface="+mn-lt"/>
                <a:ea typeface="+mn-ea"/>
                <a:cs typeface="+mn-cs"/>
              </a:rPr>
              <a:t> de </a:t>
            </a:r>
            <a:r>
              <a:rPr lang="it-IT" sz="1200" b="0" i="0" u="none" strike="noStrike" kern="1200" baseline="0" dirty="0" err="1" smtClean="0">
                <a:solidFill>
                  <a:schemeClr val="tx1"/>
                </a:solidFill>
                <a:latin typeface="+mn-lt"/>
                <a:ea typeface="+mn-ea"/>
                <a:cs typeface="+mn-cs"/>
              </a:rPr>
              <a:t>riesgo</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añadidos</a:t>
            </a:r>
            <a:r>
              <a:rPr lang="it-IT" sz="1200" b="0" i="0" u="none" strike="noStrike" kern="1200" baseline="0" dirty="0" smtClean="0">
                <a:solidFill>
                  <a:schemeClr val="tx1"/>
                </a:solidFill>
                <a:latin typeface="+mn-lt"/>
                <a:ea typeface="+mn-ea"/>
                <a:cs typeface="+mn-cs"/>
              </a:rPr>
              <a:t> son </a:t>
            </a:r>
            <a:r>
              <a:rPr lang="it-IT" sz="1200" b="0" i="0" u="none" strike="noStrike" kern="1200" baseline="0" dirty="0" err="1" smtClean="0">
                <a:solidFill>
                  <a:schemeClr val="tx1"/>
                </a:solidFill>
                <a:latin typeface="+mn-lt"/>
                <a:ea typeface="+mn-ea"/>
                <a:cs typeface="+mn-cs"/>
              </a:rPr>
              <a:t>haber</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recibido</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quimioterapia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citotóxica</a:t>
            </a:r>
            <a:r>
              <a:rPr lang="it-IT" sz="1200" b="0" i="0" u="none" strike="noStrike" kern="1200" baseline="0" dirty="0" smtClean="0">
                <a:solidFill>
                  <a:schemeClr val="tx1"/>
                </a:solidFill>
                <a:latin typeface="+mn-lt"/>
                <a:ea typeface="+mn-ea"/>
                <a:cs typeface="+mn-cs"/>
              </a:rPr>
              <a:t> y una </a:t>
            </a:r>
            <a:r>
              <a:rPr lang="it-IT" sz="1200" b="0" i="0" u="none" strike="noStrike" kern="1200" baseline="0" dirty="0" err="1" smtClean="0">
                <a:solidFill>
                  <a:schemeClr val="tx1"/>
                </a:solidFill>
                <a:latin typeface="+mn-lt"/>
                <a:ea typeface="+mn-ea"/>
                <a:cs typeface="+mn-cs"/>
              </a:rPr>
              <a:t>edad</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más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temprana</a:t>
            </a:r>
            <a:r>
              <a:rPr lang="it-IT" sz="1200" b="0" i="0" u="none" strike="noStrike" kern="1200" baseline="0" dirty="0" smtClean="0">
                <a:solidFill>
                  <a:schemeClr val="tx1"/>
                </a:solidFill>
                <a:latin typeface="+mn-lt"/>
                <a:ea typeface="+mn-ea"/>
                <a:cs typeface="+mn-cs"/>
              </a:rPr>
              <a:t>. La </a:t>
            </a:r>
            <a:r>
              <a:rPr lang="it-IT" sz="1200" b="0" i="0" u="none" strike="noStrike" kern="1200" baseline="0" dirty="0" err="1" smtClean="0">
                <a:solidFill>
                  <a:schemeClr val="tx1"/>
                </a:solidFill>
                <a:latin typeface="+mn-lt"/>
                <a:ea typeface="+mn-ea"/>
                <a:cs typeface="+mn-cs"/>
              </a:rPr>
              <a:t>clínica</a:t>
            </a:r>
            <a:r>
              <a:rPr lang="it-IT" sz="1200" b="0" i="0" u="none" strike="noStrike" kern="1200" baseline="0" dirty="0" smtClean="0">
                <a:solidFill>
                  <a:schemeClr val="tx1"/>
                </a:solidFill>
                <a:latin typeface="+mn-lt"/>
                <a:ea typeface="+mn-ea"/>
                <a:cs typeface="+mn-cs"/>
              </a:rPr>
              <a:t> es la </a:t>
            </a:r>
            <a:r>
              <a:rPr lang="it-IT" sz="1200" b="0" i="0" u="none" strike="noStrike" kern="1200" baseline="0" dirty="0" err="1" smtClean="0">
                <a:solidFill>
                  <a:schemeClr val="tx1"/>
                </a:solidFill>
                <a:latin typeface="+mn-lt"/>
                <a:ea typeface="+mn-ea"/>
                <a:cs typeface="+mn-cs"/>
              </a:rPr>
              <a:t>siguiente</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parestesias</a:t>
            </a:r>
            <a:r>
              <a:rPr lang="it-IT" sz="1200" b="0" i="0" u="none" strike="noStrike" kern="1200" baseline="0" dirty="0" smtClean="0">
                <a:solidFill>
                  <a:schemeClr val="tx1"/>
                </a:solidFill>
                <a:latin typeface="+mn-lt"/>
                <a:ea typeface="+mn-ea"/>
                <a:cs typeface="+mn-cs"/>
              </a:rPr>
              <a:t> (100%), </a:t>
            </a:r>
            <a:r>
              <a:rPr lang="it-IT" sz="1200" b="0" i="0" u="none" strike="noStrike" kern="1200" baseline="0" dirty="0" err="1" smtClean="0">
                <a:solidFill>
                  <a:schemeClr val="tx1"/>
                </a:solidFill>
                <a:latin typeface="+mn-lt"/>
                <a:ea typeface="+mn-ea"/>
                <a:cs typeface="+mn-cs"/>
              </a:rPr>
              <a:t>hipoestesia</a:t>
            </a:r>
            <a:r>
              <a:rPr lang="it-IT" sz="1200" b="0" i="0" u="none" strike="noStrike" kern="1200" baseline="0" dirty="0" smtClean="0">
                <a:solidFill>
                  <a:schemeClr val="tx1"/>
                </a:solidFill>
                <a:latin typeface="+mn-lt"/>
                <a:ea typeface="+mn-ea"/>
                <a:cs typeface="+mn-cs"/>
              </a:rPr>
              <a:t> (74%), </a:t>
            </a:r>
            <a:r>
              <a:rPr lang="it-IT" sz="1200" b="0" i="0" u="none" strike="noStrike" kern="1200" baseline="0" dirty="0" err="1" smtClean="0">
                <a:solidFill>
                  <a:schemeClr val="tx1"/>
                </a:solidFill>
                <a:latin typeface="+mn-lt"/>
                <a:ea typeface="+mn-ea"/>
                <a:cs typeface="+mn-cs"/>
              </a:rPr>
              <a:t>debilidad</a:t>
            </a:r>
            <a:r>
              <a:rPr lang="it-IT" sz="1200" b="0" i="0" u="none" strike="noStrike" kern="1200" baseline="0" dirty="0" smtClean="0">
                <a:solidFill>
                  <a:schemeClr val="tx1"/>
                </a:solidFill>
                <a:latin typeface="+mn-lt"/>
                <a:ea typeface="+mn-ea"/>
                <a:cs typeface="+mn-cs"/>
              </a:rPr>
              <a:t> (58%) y </a:t>
            </a:r>
            <a:r>
              <a:rPr lang="it-IT" sz="1200" b="0" i="0" u="none" strike="noStrike" kern="1200" baseline="0" dirty="0" err="1" smtClean="0">
                <a:solidFill>
                  <a:schemeClr val="tx1"/>
                </a:solidFill>
                <a:latin typeface="+mn-lt"/>
                <a:ea typeface="+mn-ea"/>
                <a:cs typeface="+mn-cs"/>
              </a:rPr>
              <a:t>dolor</a:t>
            </a:r>
            <a:r>
              <a:rPr lang="it-IT" sz="1200" b="0" i="0" u="none" strike="noStrike" kern="1200" baseline="0" dirty="0" smtClean="0">
                <a:solidFill>
                  <a:schemeClr val="tx1"/>
                </a:solidFill>
                <a:latin typeface="+mn-lt"/>
                <a:ea typeface="+mn-ea"/>
                <a:cs typeface="+mn-cs"/>
              </a:rPr>
              <a:t> (47%). En la </a:t>
            </a:r>
            <a:r>
              <a:rPr lang="it-IT" sz="1200" b="0" i="0" u="none" strike="noStrike" kern="1200" baseline="0" dirty="0" err="1" smtClean="0">
                <a:solidFill>
                  <a:schemeClr val="tx1"/>
                </a:solidFill>
                <a:latin typeface="+mn-lt"/>
                <a:ea typeface="+mn-ea"/>
                <a:cs typeface="+mn-cs"/>
              </a:rPr>
              <a:t>plexopatía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braquial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las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lesiones</a:t>
            </a:r>
            <a:r>
              <a:rPr lang="it-IT" sz="1200" b="0" i="0" u="none" strike="noStrike" kern="1200" baseline="0" dirty="0" smtClean="0">
                <a:solidFill>
                  <a:schemeClr val="tx1"/>
                </a:solidFill>
                <a:latin typeface="+mn-lt"/>
                <a:ea typeface="+mn-ea"/>
                <a:cs typeface="+mn-cs"/>
              </a:rPr>
              <a:t> por </a:t>
            </a:r>
            <a:r>
              <a:rPr lang="it-IT" sz="1200" b="0" i="0" u="none" strike="noStrike" kern="1200" baseline="0" dirty="0" err="1" smtClean="0">
                <a:solidFill>
                  <a:schemeClr val="tx1"/>
                </a:solidFill>
                <a:latin typeface="+mn-lt"/>
                <a:ea typeface="+mn-ea"/>
                <a:cs typeface="+mn-cs"/>
              </a:rPr>
              <a:t>radiación</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afectan</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más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frecuentemente</a:t>
            </a:r>
            <a:r>
              <a:rPr lang="it-IT" sz="1200" b="0" i="0" u="none" strike="noStrike" kern="1200" baseline="0" dirty="0" smtClean="0">
                <a:solidFill>
                  <a:schemeClr val="tx1"/>
                </a:solidFill>
                <a:latin typeface="+mn-lt"/>
                <a:ea typeface="+mn-ea"/>
                <a:cs typeface="+mn-cs"/>
              </a:rPr>
              <a:t> al </a:t>
            </a:r>
            <a:r>
              <a:rPr lang="it-IT" sz="1200" b="0" i="0" u="none" strike="noStrike" kern="1200" baseline="0" dirty="0" err="1" smtClean="0">
                <a:solidFill>
                  <a:schemeClr val="tx1"/>
                </a:solidFill>
                <a:latin typeface="+mn-lt"/>
                <a:ea typeface="+mn-ea"/>
                <a:cs typeface="+mn-cs"/>
              </a:rPr>
              <a:t>plexo</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superior</a:t>
            </a:r>
            <a:r>
              <a:rPr lang="it-IT" sz="1200" b="0" i="0" u="none" strike="noStrike" kern="1200" baseline="0" dirty="0" smtClean="0">
                <a:solidFill>
                  <a:schemeClr val="tx1"/>
                </a:solidFill>
                <a:latin typeface="+mn-lt"/>
                <a:ea typeface="+mn-ea"/>
                <a:cs typeface="+mn-cs"/>
              </a:rPr>
              <a:t> (C5-6).</a:t>
            </a:r>
          </a:p>
          <a:p>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Plexopatía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lumbo</a:t>
            </a:r>
            <a:r>
              <a:rPr lang="it-IT" sz="1200" b="0" i="0" u="none" strike="noStrike" kern="1200" baseline="0" dirty="0" smtClean="0">
                <a:solidFill>
                  <a:schemeClr val="tx1"/>
                </a:solidFill>
                <a:latin typeface="+mn-lt"/>
                <a:ea typeface="+mn-ea"/>
                <a:cs typeface="+mn-cs"/>
              </a:rPr>
              <a:t>-sacra </a:t>
            </a:r>
            <a:r>
              <a:rPr lang="it-IT" sz="1200" b="0" i="0" u="none" strike="noStrike" kern="1200" baseline="0" dirty="0" err="1" smtClean="0">
                <a:solidFill>
                  <a:schemeClr val="tx1"/>
                </a:solidFill>
                <a:latin typeface="+mn-lt"/>
                <a:ea typeface="+mn-ea"/>
                <a:cs typeface="+mn-cs"/>
              </a:rPr>
              <a:t>inducida</a:t>
            </a:r>
            <a:r>
              <a:rPr lang="it-IT" sz="1200" b="0" i="0" u="none" strike="noStrike" kern="1200" baseline="0" dirty="0" smtClean="0">
                <a:solidFill>
                  <a:schemeClr val="tx1"/>
                </a:solidFill>
                <a:latin typeface="+mn-lt"/>
                <a:ea typeface="+mn-ea"/>
                <a:cs typeface="+mn-cs"/>
              </a:rPr>
              <a:t> por </a:t>
            </a:r>
            <a:r>
              <a:rPr lang="it-IT" sz="1200" b="0" i="0" u="none" strike="noStrike" kern="1200" baseline="0" dirty="0" err="1" smtClean="0">
                <a:solidFill>
                  <a:schemeClr val="tx1"/>
                </a:solidFill>
                <a:latin typeface="+mn-lt"/>
                <a:ea typeface="+mn-ea"/>
                <a:cs typeface="+mn-cs"/>
              </a:rPr>
              <a:t>radiación</a:t>
            </a:r>
            <a:endParaRPr lang="it-IT" sz="1200" b="0" i="0" u="none" strike="noStrike" kern="1200" baseline="0" dirty="0" smtClean="0">
              <a:solidFill>
                <a:schemeClr val="tx1"/>
              </a:solidFill>
              <a:latin typeface="+mn-lt"/>
              <a:ea typeface="+mn-ea"/>
              <a:cs typeface="+mn-cs"/>
            </a:endParaRPr>
          </a:p>
          <a:p>
            <a:r>
              <a:rPr lang="it-IT" sz="1200" b="0" i="0" u="none" strike="noStrike" kern="1200" baseline="0" dirty="0" smtClean="0">
                <a:solidFill>
                  <a:schemeClr val="tx1"/>
                </a:solidFill>
                <a:latin typeface="+mn-lt"/>
                <a:ea typeface="+mn-ea"/>
                <a:cs typeface="+mn-cs"/>
              </a:rPr>
              <a:t>La </a:t>
            </a:r>
            <a:r>
              <a:rPr lang="it-IT" sz="1200" b="0" i="0" u="none" strike="noStrike" kern="1200" baseline="0" dirty="0" err="1" smtClean="0">
                <a:solidFill>
                  <a:schemeClr val="tx1"/>
                </a:solidFill>
                <a:latin typeface="+mn-lt"/>
                <a:ea typeface="+mn-ea"/>
                <a:cs typeface="+mn-cs"/>
              </a:rPr>
              <a:t>plexopatía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lumbosacra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debido</a:t>
            </a:r>
            <a:r>
              <a:rPr lang="it-IT" sz="1200" b="0" i="0" u="none" strike="noStrike" kern="1200" baseline="0" dirty="0" smtClean="0">
                <a:solidFill>
                  <a:schemeClr val="tx1"/>
                </a:solidFill>
                <a:latin typeface="+mn-lt"/>
                <a:ea typeface="+mn-ea"/>
                <a:cs typeface="+mn-cs"/>
              </a:rPr>
              <a:t> al </a:t>
            </a:r>
            <a:r>
              <a:rPr lang="it-IT" sz="1200" b="0" i="0" u="none" strike="noStrike" kern="1200" baseline="0" dirty="0" err="1" smtClean="0">
                <a:solidFill>
                  <a:schemeClr val="tx1"/>
                </a:solidFill>
                <a:latin typeface="+mn-lt"/>
                <a:ea typeface="+mn-ea"/>
                <a:cs typeface="+mn-cs"/>
              </a:rPr>
              <a:t>tratamiento</a:t>
            </a:r>
            <a:r>
              <a:rPr lang="it-IT" sz="1200" b="0" i="0" u="none" strike="noStrike" kern="1200" baseline="0" dirty="0" smtClean="0">
                <a:solidFill>
                  <a:schemeClr val="tx1"/>
                </a:solidFill>
                <a:latin typeface="+mn-lt"/>
                <a:ea typeface="+mn-ea"/>
                <a:cs typeface="+mn-cs"/>
              </a:rPr>
              <a:t> es </a:t>
            </a:r>
            <a:r>
              <a:rPr lang="it-IT" sz="1200" b="0" i="0" u="none" strike="noStrike" kern="1200" baseline="0" dirty="0" err="1" smtClean="0">
                <a:solidFill>
                  <a:schemeClr val="tx1"/>
                </a:solidFill>
                <a:latin typeface="+mn-lt"/>
                <a:ea typeface="+mn-ea"/>
                <a:cs typeface="+mn-cs"/>
              </a:rPr>
              <a:t>menos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común</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probablemente</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debido</a:t>
            </a:r>
            <a:r>
              <a:rPr lang="it-IT" sz="1200" b="0" i="0" u="none" strike="noStrike" kern="1200" baseline="0" dirty="0" smtClean="0">
                <a:solidFill>
                  <a:schemeClr val="tx1"/>
                </a:solidFill>
                <a:latin typeface="+mn-lt"/>
                <a:ea typeface="+mn-ea"/>
                <a:cs typeface="+mn-cs"/>
              </a:rPr>
              <a:t> a </a:t>
            </a:r>
            <a:r>
              <a:rPr lang="it-IT" sz="1200" b="0" i="0" u="none" strike="noStrike" kern="1200" baseline="0" dirty="0" err="1" smtClean="0">
                <a:solidFill>
                  <a:schemeClr val="tx1"/>
                </a:solidFill>
                <a:latin typeface="+mn-lt"/>
                <a:ea typeface="+mn-ea"/>
                <a:cs typeface="+mn-cs"/>
              </a:rPr>
              <a:t>tiempos</a:t>
            </a:r>
            <a:r>
              <a:rPr lang="it-IT" sz="1200" b="0" i="0" u="none" strike="noStrike" kern="1200" baseline="0" dirty="0" smtClean="0">
                <a:solidFill>
                  <a:schemeClr val="tx1"/>
                </a:solidFill>
                <a:latin typeface="+mn-lt"/>
                <a:ea typeface="+mn-ea"/>
                <a:cs typeface="+mn-cs"/>
              </a:rPr>
              <a:t> de </a:t>
            </a:r>
            <a:r>
              <a:rPr lang="it-IT" sz="1200" b="0" i="0" u="none" strike="noStrike" kern="1200" baseline="0" dirty="0" err="1" smtClean="0">
                <a:solidFill>
                  <a:schemeClr val="tx1"/>
                </a:solidFill>
                <a:latin typeface="+mn-lt"/>
                <a:ea typeface="+mn-ea"/>
                <a:cs typeface="+mn-cs"/>
              </a:rPr>
              <a:t>supervivencia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históricamente</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más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cortos</a:t>
            </a:r>
            <a:r>
              <a:rPr lang="it-IT" sz="1200" b="0" i="0" u="none" strike="noStrike" kern="1200" baseline="0" dirty="0" smtClean="0">
                <a:solidFill>
                  <a:schemeClr val="tx1"/>
                </a:solidFill>
                <a:latin typeface="+mn-lt"/>
                <a:ea typeface="+mn-ea"/>
                <a:cs typeface="+mn-cs"/>
              </a:rPr>
              <a:t> para </a:t>
            </a:r>
            <a:r>
              <a:rPr lang="it-IT" sz="1200" b="0" i="0" u="none" strike="noStrike" kern="1200" baseline="0" dirty="0" err="1" smtClean="0">
                <a:solidFill>
                  <a:schemeClr val="tx1"/>
                </a:solidFill>
                <a:latin typeface="+mn-lt"/>
                <a:ea typeface="+mn-ea"/>
                <a:cs typeface="+mn-cs"/>
              </a:rPr>
              <a:t>aquellas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personas</a:t>
            </a:r>
            <a:r>
              <a:rPr lang="it-IT" sz="1200" b="0" i="0" u="none" strike="noStrike" kern="1200" baseline="0" dirty="0" smtClean="0">
                <a:solidFill>
                  <a:schemeClr val="tx1"/>
                </a:solidFill>
                <a:latin typeface="+mn-lt"/>
                <a:ea typeface="+mn-ea"/>
                <a:cs typeface="+mn-cs"/>
              </a:rPr>
              <a:t> en </a:t>
            </a:r>
            <a:r>
              <a:rPr lang="it-IT" sz="1200" b="0" i="0" u="none" strike="noStrike" kern="1200" baseline="0" dirty="0" err="1" smtClean="0">
                <a:solidFill>
                  <a:schemeClr val="tx1"/>
                </a:solidFill>
                <a:latin typeface="+mn-lt"/>
                <a:ea typeface="+mn-ea"/>
                <a:cs typeface="+mn-cs"/>
              </a:rPr>
              <a:t>las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que</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el</a:t>
            </a:r>
            <a:r>
              <a:rPr lang="it-IT" sz="1200" b="0" i="0" u="none" strike="noStrike" kern="1200" baseline="0" dirty="0" smtClean="0">
                <a:solidFill>
                  <a:schemeClr val="tx1"/>
                </a:solidFill>
                <a:latin typeface="+mn-lt"/>
                <a:ea typeface="+mn-ea"/>
                <a:cs typeface="+mn-cs"/>
              </a:rPr>
              <a:t> campo de </a:t>
            </a:r>
            <a:r>
              <a:rPr lang="it-IT" sz="1200" b="0" i="0" u="none" strike="noStrike" kern="1200" baseline="0" dirty="0" err="1" smtClean="0">
                <a:solidFill>
                  <a:schemeClr val="tx1"/>
                </a:solidFill>
                <a:latin typeface="+mn-lt"/>
                <a:ea typeface="+mn-ea"/>
                <a:cs typeface="+mn-cs"/>
              </a:rPr>
              <a:t>tratamiento</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incluye</a:t>
            </a:r>
            <a:r>
              <a:rPr lang="it-IT" sz="1200" b="0" i="0" u="none" strike="noStrike" kern="1200" baseline="0" dirty="0" smtClean="0">
                <a:solidFill>
                  <a:schemeClr val="tx1"/>
                </a:solidFill>
                <a:latin typeface="+mn-lt"/>
                <a:ea typeface="+mn-ea"/>
                <a:cs typeface="+mn-cs"/>
              </a:rPr>
              <a:t> esta </a:t>
            </a:r>
            <a:r>
              <a:rPr lang="it-IT" sz="1200" b="0" i="0" u="none" strike="noStrike" kern="1200" baseline="0" dirty="0" err="1" smtClean="0">
                <a:solidFill>
                  <a:schemeClr val="tx1"/>
                </a:solidFill>
                <a:latin typeface="+mn-lt"/>
                <a:ea typeface="+mn-ea"/>
                <a:cs typeface="+mn-cs"/>
              </a:rPr>
              <a:t>región</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Incluyen</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tumores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colorectales</a:t>
            </a:r>
            <a:r>
              <a:rPr lang="it-IT" sz="1200" b="0" i="0" u="none" strike="noStrike" kern="1200" baseline="0" dirty="0" smtClean="0">
                <a:solidFill>
                  <a:schemeClr val="tx1"/>
                </a:solidFill>
                <a:latin typeface="+mn-lt"/>
                <a:ea typeface="+mn-ea"/>
                <a:cs typeface="+mn-cs"/>
              </a:rPr>
              <a:t> y </a:t>
            </a:r>
            <a:r>
              <a:rPr lang="it-IT" sz="1200" b="0" i="0" u="none" strike="noStrike" kern="1200" baseline="0" dirty="0" err="1" smtClean="0">
                <a:solidFill>
                  <a:schemeClr val="tx1"/>
                </a:solidFill>
                <a:latin typeface="+mn-lt"/>
                <a:ea typeface="+mn-ea"/>
                <a:cs typeface="+mn-cs"/>
              </a:rPr>
              <a:t>ginecológicos</a:t>
            </a:r>
            <a:r>
              <a:rPr lang="it-IT" sz="1200" b="0" i="0" u="none" strike="noStrike" kern="1200" baseline="0" dirty="0" smtClean="0">
                <a:solidFill>
                  <a:schemeClr val="tx1"/>
                </a:solidFill>
                <a:latin typeface="+mn-lt"/>
                <a:ea typeface="+mn-ea"/>
                <a:cs typeface="+mn-cs"/>
              </a:rPr>
              <a:t>. Por lo general, se presenta con </a:t>
            </a:r>
            <a:r>
              <a:rPr lang="it-IT" sz="1200" b="0" i="0" u="none" strike="noStrike" kern="1200" baseline="0" dirty="0" err="1" smtClean="0">
                <a:solidFill>
                  <a:schemeClr val="tx1"/>
                </a:solidFill>
                <a:latin typeface="+mn-lt"/>
                <a:ea typeface="+mn-ea"/>
                <a:cs typeface="+mn-cs"/>
              </a:rPr>
              <a:t>debilidad</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distal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progresiva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unilateral</a:t>
            </a:r>
            <a:r>
              <a:rPr lang="it-IT" sz="1200" b="0" i="0" u="none" strike="noStrike" kern="1200" baseline="0" dirty="0" smtClean="0">
                <a:solidFill>
                  <a:schemeClr val="tx1"/>
                </a:solidFill>
                <a:latin typeface="+mn-lt"/>
                <a:ea typeface="+mn-ea"/>
                <a:cs typeface="+mn-cs"/>
              </a:rPr>
              <a:t> o </a:t>
            </a:r>
            <a:r>
              <a:rPr lang="it-IT" sz="1200" b="0" i="0" u="none" strike="noStrike" kern="1200" baseline="0" dirty="0" err="1" smtClean="0">
                <a:solidFill>
                  <a:schemeClr val="tx1"/>
                </a:solidFill>
                <a:latin typeface="+mn-lt"/>
                <a:ea typeface="+mn-ea"/>
                <a:cs typeface="+mn-cs"/>
              </a:rPr>
              <a:t>bilateral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que</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suele</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estar</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asociada</a:t>
            </a:r>
            <a:r>
              <a:rPr lang="it-IT" sz="1200" b="0" i="0" u="none" strike="noStrike" kern="1200" baseline="0" dirty="0" smtClean="0">
                <a:solidFill>
                  <a:schemeClr val="tx1"/>
                </a:solidFill>
                <a:latin typeface="+mn-lt"/>
                <a:ea typeface="+mn-ea"/>
                <a:cs typeface="+mn-cs"/>
              </a:rPr>
              <a:t> a </a:t>
            </a:r>
            <a:r>
              <a:rPr lang="it-IT" sz="1200" b="0" i="0" u="none" strike="noStrike" kern="1200" baseline="0" dirty="0" err="1" smtClean="0">
                <a:solidFill>
                  <a:schemeClr val="tx1"/>
                </a:solidFill>
                <a:latin typeface="+mn-lt"/>
                <a:ea typeface="+mn-ea"/>
                <a:cs typeface="+mn-cs"/>
              </a:rPr>
              <a:t>dolor</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El</a:t>
            </a:r>
            <a:r>
              <a:rPr lang="it-IT" sz="1200" b="0" i="0" u="none" strike="noStrike" kern="1200" baseline="0" dirty="0" smtClean="0">
                <a:solidFill>
                  <a:schemeClr val="tx1"/>
                </a:solidFill>
                <a:latin typeface="+mn-lt"/>
                <a:ea typeface="+mn-ea"/>
                <a:cs typeface="+mn-cs"/>
              </a:rPr>
              <a:t> uso de </a:t>
            </a:r>
            <a:r>
              <a:rPr lang="it-IT" sz="1200" b="0" i="0" u="none" strike="noStrike" kern="1200" baseline="0" dirty="0" err="1" smtClean="0">
                <a:solidFill>
                  <a:schemeClr val="tx1"/>
                </a:solidFill>
                <a:latin typeface="+mn-lt"/>
                <a:ea typeface="+mn-ea"/>
                <a:cs typeface="+mn-cs"/>
              </a:rPr>
              <a:t>implantes</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intracavitarios</a:t>
            </a:r>
            <a:r>
              <a:rPr lang="it-IT" sz="1200" b="0" i="0" u="none" strike="noStrike" kern="1200" baseline="0" dirty="0" smtClean="0">
                <a:solidFill>
                  <a:schemeClr val="tx1"/>
                </a:solidFill>
                <a:latin typeface="+mn-lt"/>
                <a:ea typeface="+mn-ea"/>
                <a:cs typeface="+mn-cs"/>
              </a:rPr>
              <a:t> de radioterapia </a:t>
            </a:r>
            <a:r>
              <a:rPr lang="it-IT" sz="1200" b="0" i="0" u="none" strike="noStrike" kern="1200" baseline="0" dirty="0" err="1" smtClean="0">
                <a:solidFill>
                  <a:schemeClr val="tx1"/>
                </a:solidFill>
                <a:latin typeface="+mn-lt"/>
                <a:ea typeface="+mn-ea"/>
                <a:cs typeface="+mn-cs"/>
              </a:rPr>
              <a:t>puede</a:t>
            </a:r>
            <a:r>
              <a:rPr lang="it-IT" sz="1200" b="0" i="0" u="none" strike="noStrike" kern="1200" baseline="0" dirty="0" smtClean="0">
                <a:solidFill>
                  <a:schemeClr val="tx1"/>
                </a:solidFill>
                <a:latin typeface="+mn-lt"/>
                <a:ea typeface="+mn-ea"/>
                <a:cs typeface="+mn-cs"/>
              </a:rPr>
              <a:t> ser un </a:t>
            </a:r>
            <a:r>
              <a:rPr lang="it-IT" sz="1200" b="0" i="0" u="none" strike="noStrike" kern="1200" baseline="0" dirty="0" err="1" smtClean="0">
                <a:solidFill>
                  <a:schemeClr val="tx1"/>
                </a:solidFill>
                <a:latin typeface="+mn-lt"/>
                <a:ea typeface="+mn-ea"/>
                <a:cs typeface="+mn-cs"/>
              </a:rPr>
              <a:t>factor</a:t>
            </a:r>
            <a:r>
              <a:rPr lang="it-IT" sz="1200" b="0" i="0" u="none" strike="noStrike" kern="1200" baseline="0" dirty="0" smtClean="0">
                <a:solidFill>
                  <a:schemeClr val="tx1"/>
                </a:solidFill>
                <a:latin typeface="+mn-lt"/>
                <a:ea typeface="+mn-ea"/>
                <a:cs typeface="+mn-cs"/>
              </a:rPr>
              <a:t> de </a:t>
            </a:r>
            <a:r>
              <a:rPr lang="it-IT" sz="1200" b="0" i="0" u="none" strike="noStrike" kern="1200" baseline="0" dirty="0" err="1" smtClean="0">
                <a:solidFill>
                  <a:schemeClr val="tx1"/>
                </a:solidFill>
                <a:latin typeface="+mn-lt"/>
                <a:ea typeface="+mn-ea"/>
                <a:cs typeface="+mn-cs"/>
              </a:rPr>
              <a:t>riesgo</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añadido</a:t>
            </a:r>
            <a:r>
              <a:rPr lang="it-IT" sz="1200" b="0" i="0" u="none" strike="noStrike" kern="1200" baseline="0" dirty="0" smtClean="0">
                <a:solidFill>
                  <a:schemeClr val="tx1"/>
                </a:solidFill>
                <a:latin typeface="+mn-lt"/>
                <a:ea typeface="+mn-ea"/>
                <a:cs typeface="+mn-cs"/>
              </a:rPr>
              <a:t> en la </a:t>
            </a:r>
            <a:r>
              <a:rPr lang="it-IT" sz="1200" b="0" i="0" u="none" strike="noStrike" kern="1200" baseline="0" dirty="0" err="1" smtClean="0">
                <a:solidFill>
                  <a:schemeClr val="tx1"/>
                </a:solidFill>
                <a:latin typeface="+mn-lt"/>
                <a:ea typeface="+mn-ea"/>
                <a:cs typeface="+mn-cs"/>
              </a:rPr>
              <a:t>misma</a:t>
            </a:r>
            <a:r>
              <a:rPr lang="it-IT" sz="1200" b="0" i="0" u="none" strike="noStrike" kern="1200" baseline="0" dirty="0" smtClean="0">
                <a:solidFill>
                  <a:schemeClr val="tx1"/>
                </a:solidFill>
                <a:latin typeface="+mn-lt"/>
                <a:ea typeface="+mn-ea"/>
                <a:cs typeface="+mn-cs"/>
              </a:rPr>
              <a:t>. La </a:t>
            </a:r>
            <a:r>
              <a:rPr lang="it-IT" sz="1200" b="0" i="0" u="none" strike="noStrike" kern="1200" baseline="0" dirty="0" err="1" smtClean="0">
                <a:solidFill>
                  <a:schemeClr val="tx1"/>
                </a:solidFill>
                <a:latin typeface="+mn-lt"/>
                <a:ea typeface="+mn-ea"/>
                <a:cs typeface="+mn-cs"/>
              </a:rPr>
              <a:t>diferenciación</a:t>
            </a:r>
            <a:r>
              <a:rPr lang="it-IT" sz="1200" b="0" i="0" u="none" strike="noStrike" kern="1200" baseline="0" dirty="0" smtClean="0">
                <a:solidFill>
                  <a:schemeClr val="tx1"/>
                </a:solidFill>
                <a:latin typeface="+mn-lt"/>
                <a:ea typeface="+mn-ea"/>
                <a:cs typeface="+mn-cs"/>
              </a:rPr>
              <a:t> de la </a:t>
            </a:r>
            <a:r>
              <a:rPr lang="it-IT" sz="1200" b="0" i="0" u="none" strike="noStrike" kern="1200" baseline="0" dirty="0" err="1" smtClean="0">
                <a:solidFill>
                  <a:schemeClr val="tx1"/>
                </a:solidFill>
                <a:latin typeface="+mn-lt"/>
                <a:ea typeface="+mn-ea"/>
                <a:cs typeface="+mn-cs"/>
              </a:rPr>
              <a:t>plexopatía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inducida</a:t>
            </a:r>
            <a:r>
              <a:rPr lang="it-IT" sz="1200" b="0" i="0" u="none" strike="noStrike" kern="1200" baseline="0" dirty="0" smtClean="0">
                <a:solidFill>
                  <a:schemeClr val="tx1"/>
                </a:solidFill>
                <a:latin typeface="+mn-lt"/>
                <a:ea typeface="+mn-ea"/>
                <a:cs typeface="+mn-cs"/>
              </a:rPr>
              <a:t> por </a:t>
            </a:r>
            <a:r>
              <a:rPr lang="it-IT" sz="1200" b="0" i="0" u="none" strike="noStrike" kern="1200" baseline="0" dirty="0" err="1" smtClean="0">
                <a:solidFill>
                  <a:schemeClr val="tx1"/>
                </a:solidFill>
                <a:latin typeface="+mn-lt"/>
                <a:ea typeface="+mn-ea"/>
                <a:cs typeface="+mn-cs"/>
              </a:rPr>
              <a:t>radiación</a:t>
            </a:r>
            <a:r>
              <a:rPr lang="it-IT" sz="1200" b="0" i="0" u="none" strike="noStrike" kern="1200" baseline="0" dirty="0" smtClean="0">
                <a:solidFill>
                  <a:schemeClr val="tx1"/>
                </a:solidFill>
                <a:latin typeface="+mn-lt"/>
                <a:ea typeface="+mn-ea"/>
                <a:cs typeface="+mn-cs"/>
              </a:rPr>
              <a:t> de la </a:t>
            </a:r>
            <a:r>
              <a:rPr lang="it-IT" sz="1200" b="0" i="0" u="none" strike="noStrike" kern="1200" baseline="0" dirty="0" err="1" smtClean="0">
                <a:solidFill>
                  <a:schemeClr val="tx1"/>
                </a:solidFill>
                <a:latin typeface="+mn-lt"/>
                <a:ea typeface="+mn-ea"/>
                <a:cs typeface="+mn-cs"/>
              </a:rPr>
              <a:t>recurrencia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tumoral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puede</a:t>
            </a:r>
            <a:r>
              <a:rPr lang="it-IT" sz="1200" b="0" i="0" u="none" strike="noStrike" kern="1200" baseline="0" dirty="0" smtClean="0">
                <a:solidFill>
                  <a:schemeClr val="tx1"/>
                </a:solidFill>
                <a:latin typeface="+mn-lt"/>
                <a:ea typeface="+mn-ea"/>
                <a:cs typeface="+mn-cs"/>
              </a:rPr>
              <a:t> ser </a:t>
            </a:r>
            <a:r>
              <a:rPr lang="it-IT" sz="1200" b="0" i="0" u="none" strike="noStrike" kern="1200" baseline="0" dirty="0" err="1" smtClean="0">
                <a:solidFill>
                  <a:schemeClr val="tx1"/>
                </a:solidFill>
                <a:latin typeface="+mn-lt"/>
                <a:ea typeface="+mn-ea"/>
                <a:cs typeface="+mn-cs"/>
              </a:rPr>
              <a:t>difícil</a:t>
            </a:r>
            <a:r>
              <a:rPr lang="it-IT" sz="1200" b="0" i="0" u="none" strike="noStrike" kern="1200" baseline="0" dirty="0" smtClean="0">
                <a:solidFill>
                  <a:schemeClr val="tx1"/>
                </a:solidFill>
                <a:latin typeface="+mn-lt"/>
                <a:ea typeface="+mn-ea"/>
                <a:cs typeface="+mn-cs"/>
              </a:rPr>
              <a:t>, pero es </a:t>
            </a:r>
            <a:r>
              <a:rPr lang="it-IT" sz="1200" b="0" i="0" u="none" strike="noStrike" kern="1200" baseline="0" dirty="0" err="1" smtClean="0">
                <a:solidFill>
                  <a:schemeClr val="tx1"/>
                </a:solidFill>
                <a:latin typeface="+mn-lt"/>
                <a:ea typeface="+mn-ea"/>
                <a:cs typeface="+mn-cs"/>
              </a:rPr>
              <a:t>vital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el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tratamiento</a:t>
            </a:r>
            <a:r>
              <a:rPr lang="it-IT" sz="1200" b="0" i="0" u="none" strike="noStrike" kern="1200" baseline="0" dirty="0" smtClean="0">
                <a:solidFill>
                  <a:schemeClr val="tx1"/>
                </a:solidFill>
                <a:latin typeface="+mn-lt"/>
                <a:ea typeface="+mn-ea"/>
                <a:cs typeface="+mn-cs"/>
              </a:rPr>
              <a:t> y la </a:t>
            </a:r>
            <a:r>
              <a:rPr lang="it-IT" sz="1200" b="0" i="0" u="none" strike="noStrike" kern="1200" baseline="0" dirty="0" err="1" smtClean="0">
                <a:solidFill>
                  <a:schemeClr val="tx1"/>
                </a:solidFill>
                <a:latin typeface="+mn-lt"/>
                <a:ea typeface="+mn-ea"/>
                <a:cs typeface="+mn-cs"/>
              </a:rPr>
              <a:t>supervivencia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éste</a:t>
            </a:r>
            <a:r>
              <a:rPr lang="it-IT" sz="1200" b="0" i="0" u="none" strike="noStrike" kern="1200" baseline="0" dirty="0" smtClean="0">
                <a:solidFill>
                  <a:schemeClr val="tx1"/>
                </a:solidFill>
                <a:latin typeface="+mn-lt"/>
                <a:ea typeface="+mn-ea"/>
                <a:cs typeface="+mn-cs"/>
              </a:rPr>
              <a:t> se </a:t>
            </a:r>
            <a:r>
              <a:rPr lang="it-IT" sz="1200" b="0" i="0" u="none" strike="noStrike" kern="1200" baseline="0" dirty="0" err="1" smtClean="0">
                <a:solidFill>
                  <a:schemeClr val="tx1"/>
                </a:solidFill>
                <a:latin typeface="+mn-lt"/>
                <a:ea typeface="+mn-ea"/>
                <a:cs typeface="+mn-cs"/>
              </a:rPr>
              <a:t>realizará</a:t>
            </a:r>
            <a:r>
              <a:rPr lang="it-IT" sz="1200" b="0" i="0" u="none" strike="noStrike" kern="1200" baseline="0" dirty="0" smtClean="0">
                <a:solidFill>
                  <a:schemeClr val="tx1"/>
                </a:solidFill>
                <a:latin typeface="+mn-lt"/>
                <a:ea typeface="+mn-ea"/>
                <a:cs typeface="+mn-cs"/>
              </a:rPr>
              <a:t> mediante </a:t>
            </a:r>
            <a:r>
              <a:rPr lang="it-IT" sz="1200" b="0" i="0" u="none" strike="noStrike" kern="1200" baseline="0" dirty="0" err="1" smtClean="0">
                <a:solidFill>
                  <a:schemeClr val="tx1"/>
                </a:solidFill>
                <a:latin typeface="+mn-lt"/>
                <a:ea typeface="+mn-ea"/>
                <a:cs typeface="+mn-cs"/>
              </a:rPr>
              <a:t>pruebas</a:t>
            </a:r>
            <a:r>
              <a:rPr lang="it-IT" sz="1200" b="0" i="0" u="none" strike="noStrike" kern="1200" baseline="0" dirty="0" smtClean="0">
                <a:solidFill>
                  <a:schemeClr val="tx1"/>
                </a:solidFill>
                <a:latin typeface="+mn-lt"/>
                <a:ea typeface="+mn-ea"/>
                <a:cs typeface="+mn-cs"/>
              </a:rPr>
              <a:t> de </a:t>
            </a:r>
            <a:r>
              <a:rPr lang="it-IT" sz="1200" b="0" i="0" u="none" strike="noStrike" kern="1200" baseline="0" dirty="0" err="1" smtClean="0">
                <a:solidFill>
                  <a:schemeClr val="tx1"/>
                </a:solidFill>
                <a:latin typeface="+mn-lt"/>
                <a:ea typeface="+mn-ea"/>
                <a:cs typeface="+mn-cs"/>
              </a:rPr>
              <a:t>imagen</a:t>
            </a:r>
            <a:r>
              <a:rPr lang="it-IT" sz="1200" b="0" i="0" u="none" strike="noStrike" kern="1200" baseline="0" dirty="0" smtClean="0">
                <a:solidFill>
                  <a:schemeClr val="tx1"/>
                </a:solidFill>
                <a:latin typeface="+mn-lt"/>
                <a:ea typeface="+mn-ea"/>
                <a:cs typeface="+mn-cs"/>
              </a:rPr>
              <a:t> y EMG.</a:t>
            </a:r>
          </a:p>
          <a:p>
            <a:r>
              <a:rPr lang="es-ES_tradnl" sz="1200" b="0" i="0" u="none" strike="noStrike" kern="1200" baseline="0" dirty="0" smtClean="0">
                <a:solidFill>
                  <a:schemeClr val="tx1"/>
                </a:solidFill>
                <a:latin typeface="+mn-lt"/>
                <a:ea typeface="+mn-ea"/>
                <a:cs typeface="+mn-cs"/>
              </a:rPr>
              <a:t>Los tratamientos farmacológicos, incluyendo opioides y analgésicos adyuvantes, son a menudo recomendados, pero no han sido estudiados. La simpatectomía química es muy útil, aunque la experiencia es limitada. Existe, también, escasa evidencia de otros tratamientos intervencionistas.</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Mielopatía</a:t>
            </a:r>
            <a:r>
              <a:rPr lang="es-ES_tradnl" sz="1200" b="0" i="0" u="none" strike="noStrike" kern="1200" baseline="0" dirty="0" smtClean="0">
                <a:solidFill>
                  <a:schemeClr val="tx1"/>
                </a:solidFill>
                <a:latin typeface="+mn-lt"/>
                <a:ea typeface="+mn-ea"/>
                <a:cs typeface="+mn-cs"/>
              </a:rPr>
              <a:t> crónica de radiación</a:t>
            </a:r>
          </a:p>
          <a:p>
            <a:r>
              <a:rPr lang="es-ES_tradnl" sz="1200" b="0" i="0" u="none" strike="noStrike" kern="1200" baseline="0" dirty="0" smtClean="0">
                <a:solidFill>
                  <a:schemeClr val="tx1"/>
                </a:solidFill>
                <a:latin typeface="+mn-lt"/>
                <a:ea typeface="+mn-ea"/>
                <a:cs typeface="+mn-cs"/>
              </a:rPr>
              <a:t>Se describe como una lesión poco frecuente de la médula espinal que, generalmente, se manifiesta a los 12-14 meses después del tratamiento. El dolor suele preceder al desarrollo de la disfunción motora y autonómica.</a:t>
            </a:r>
          </a:p>
          <a:p>
            <a:r>
              <a:rPr lang="es-ES_tradnl" sz="1200" b="0" i="0" u="none" strike="noStrike" kern="1200" baseline="0" dirty="0" smtClean="0">
                <a:solidFill>
                  <a:schemeClr val="tx1"/>
                </a:solidFill>
                <a:latin typeface="+mn-lt"/>
                <a:ea typeface="+mn-ea"/>
                <a:cs typeface="+mn-cs"/>
              </a:rPr>
              <a:t>• Síndrome de dolor pélvico </a:t>
            </a:r>
            <a:r>
              <a:rPr lang="es-ES_tradnl" sz="1200" b="0" i="0" u="none" strike="noStrike" kern="1200" baseline="0" dirty="0" err="1" smtClean="0">
                <a:solidFill>
                  <a:schemeClr val="tx1"/>
                </a:solidFill>
                <a:latin typeface="+mn-lt"/>
                <a:ea typeface="+mn-ea"/>
                <a:cs typeface="+mn-cs"/>
              </a:rPr>
              <a:t>postradiación</a:t>
            </a:r>
            <a:r>
              <a:rPr lang="es-ES_tradnl" sz="1200" b="0" i="0" u="none" strike="noStrike" kern="1200" baseline="0" dirty="0" smtClean="0">
                <a:solidFill>
                  <a:schemeClr val="tx1"/>
                </a:solidFill>
                <a:latin typeface="+mn-lt"/>
                <a:ea typeface="+mn-ea"/>
                <a:cs typeface="+mn-cs"/>
              </a:rPr>
              <a:t> </a:t>
            </a:r>
          </a:p>
          <a:p>
            <a:r>
              <a:rPr lang="es-ES_tradnl" sz="1200" b="0" i="0" u="none" strike="noStrike" kern="1200" baseline="0" dirty="0" smtClean="0">
                <a:solidFill>
                  <a:schemeClr val="tx1"/>
                </a:solidFill>
                <a:latin typeface="+mn-lt"/>
                <a:ea typeface="+mn-ea"/>
                <a:cs typeface="+mn-cs"/>
              </a:rPr>
              <a:t>Ocurre en pacientes con radioterapia previa en la pelvis para cáncer de recto, próstata, vejiga y útero. La fisiopatología de este síndrome incluye enteritis por radiación crónica, proctitis, cistitis, fracturas por insuficiencia y daños neuronales que pueden presentarse como síndrome de perineo quemante. La lesión crónica por radiación en el recto puede causar estenosis o </a:t>
            </a:r>
            <a:r>
              <a:rPr lang="es-ES_tradnl" sz="1200" b="0" i="0" u="none" strike="noStrike" kern="1200" baseline="0" dirty="0" err="1" smtClean="0">
                <a:solidFill>
                  <a:schemeClr val="tx1"/>
                </a:solidFill>
                <a:latin typeface="+mn-lt"/>
                <a:ea typeface="+mn-ea"/>
                <a:cs typeface="+mn-cs"/>
              </a:rPr>
              <a:t>dismotilidad</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que resulta en tenesmo y dolor de recto o colon. El daño a la radiación del intestino delgado ocurre con menos frecuencia y se manifiesta como dolor abdominal</a:t>
            </a:r>
          </a:p>
          <a:p>
            <a:r>
              <a:rPr lang="es-ES_tradnl" sz="1200" b="0" i="0" u="none" strike="noStrike" kern="1200" baseline="0" dirty="0" smtClean="0">
                <a:solidFill>
                  <a:schemeClr val="tx1"/>
                </a:solidFill>
                <a:latin typeface="+mn-lt"/>
                <a:ea typeface="+mn-ea"/>
                <a:cs typeface="+mn-cs"/>
              </a:rPr>
              <a:t>visceral cólico. La cistitis crónica puede manifestarse como disuria y urgencia </a:t>
            </a:r>
            <a:r>
              <a:rPr lang="es-ES_tradnl" sz="1200" b="0" i="0" u="none" strike="noStrike" kern="1200" baseline="0" dirty="0" err="1" smtClean="0">
                <a:solidFill>
                  <a:schemeClr val="tx1"/>
                </a:solidFill>
                <a:latin typeface="+mn-lt"/>
                <a:ea typeface="+mn-ea"/>
                <a:cs typeface="+mn-cs"/>
              </a:rPr>
              <a:t>miccional</a:t>
            </a:r>
            <a:r>
              <a:rPr lang="es-ES_tradnl" sz="1200" b="0" i="0" u="none" strike="noStrike" kern="1200" baseline="0" dirty="0" smtClean="0">
                <a:solidFill>
                  <a:schemeClr val="tx1"/>
                </a:solidFill>
                <a:latin typeface="+mn-lt"/>
                <a:ea typeface="+mn-ea"/>
                <a:cs typeface="+mn-cs"/>
              </a:rPr>
              <a:t>, puede ser bastante incapacitante. La disuria dolorosa, después de la </a:t>
            </a:r>
            <a:r>
              <a:rPr lang="es-ES_tradnl" sz="1200" b="0" i="0" u="none" strike="noStrike" kern="1200" baseline="0" dirty="0" err="1" smtClean="0">
                <a:solidFill>
                  <a:schemeClr val="tx1"/>
                </a:solidFill>
                <a:latin typeface="+mn-lt"/>
                <a:ea typeface="+mn-ea"/>
                <a:cs typeface="+mn-cs"/>
              </a:rPr>
              <a:t>braquiterapia</a:t>
            </a:r>
            <a:r>
              <a:rPr lang="es-ES_tradnl" sz="1200" b="0" i="0" u="none" strike="noStrike" kern="1200" baseline="0" dirty="0" smtClean="0">
                <a:solidFill>
                  <a:schemeClr val="tx1"/>
                </a:solidFill>
                <a:latin typeface="+mn-lt"/>
                <a:ea typeface="+mn-ea"/>
                <a:cs typeface="+mn-cs"/>
              </a:rPr>
              <a:t> prostática, puede persistir durante años aunque, normalmente, se resuelve dentro de los 6-24 meses. A veces, son de tratamiento complejo y pueden requerir técnicas intervencionistas (bloqueos del simpático, </a:t>
            </a:r>
            <a:r>
              <a:rPr lang="es-ES_tradnl" sz="1200" b="0" i="0" u="none" strike="noStrike" kern="1200" baseline="0" dirty="0" err="1" smtClean="0">
                <a:solidFill>
                  <a:schemeClr val="tx1"/>
                </a:solidFill>
                <a:latin typeface="+mn-lt"/>
                <a:ea typeface="+mn-ea"/>
                <a:cs typeface="+mn-cs"/>
              </a:rPr>
              <a:t>fenolizaciones</a:t>
            </a:r>
            <a:r>
              <a:rPr lang="es-ES_tradnl" sz="1200" b="0" i="0" u="none" strike="noStrike" kern="1200" baseline="0" dirty="0" smtClean="0">
                <a:solidFill>
                  <a:schemeClr val="tx1"/>
                </a:solidFill>
                <a:latin typeface="+mn-lt"/>
                <a:ea typeface="+mn-ea"/>
                <a:cs typeface="+mn-cs"/>
              </a:rPr>
              <a:t>, terapia </a:t>
            </a:r>
            <a:r>
              <a:rPr lang="es-ES_tradnl" sz="1200" b="0" i="0" u="none" strike="noStrike" kern="1200" baseline="0" dirty="0" err="1" smtClean="0">
                <a:solidFill>
                  <a:schemeClr val="tx1"/>
                </a:solidFill>
                <a:latin typeface="+mn-lt"/>
                <a:ea typeface="+mn-ea"/>
                <a:cs typeface="+mn-cs"/>
              </a:rPr>
              <a:t>intratecal</a:t>
            </a:r>
            <a:r>
              <a:rPr lang="es-ES_tradnl" sz="1200" b="0" i="0" u="none" strike="noStrike" kern="1200" baseline="0" dirty="0" smtClean="0">
                <a:solidFill>
                  <a:schemeClr val="tx1"/>
                </a:solidFill>
                <a:latin typeface="+mn-lt"/>
                <a:ea typeface="+mn-ea"/>
                <a:cs typeface="+mn-cs"/>
              </a:rPr>
              <a:t>, etc.)</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Osteonecrosis</a:t>
            </a:r>
            <a:r>
              <a:rPr lang="es-ES_tradnl" sz="1200" b="0" i="0" u="none" strike="noStrike" kern="1200" baseline="0" dirty="0" smtClean="0">
                <a:solidFill>
                  <a:schemeClr val="tx1"/>
                </a:solidFill>
                <a:latin typeface="+mn-lt"/>
                <a:ea typeface="+mn-ea"/>
                <a:cs typeface="+mn-cs"/>
              </a:rPr>
              <a:t> mandibular</a:t>
            </a:r>
          </a:p>
          <a:p>
            <a:r>
              <a:rPr lang="es-ES_tradnl" sz="1200" b="0" i="0" u="none" strike="noStrike" kern="1200" baseline="0" dirty="0" smtClean="0">
                <a:solidFill>
                  <a:schemeClr val="tx1"/>
                </a:solidFill>
                <a:latin typeface="+mn-lt"/>
                <a:ea typeface="+mn-ea"/>
                <a:cs typeface="+mn-cs"/>
              </a:rPr>
              <a:t>Puede ocurrir tarde y ser una fuente de dolor considerable. Se ha observado en pacientes con cáncer de cabeza y cuello. Los mecanismos propuestos que subyacen a incluyen fibrosis intersticial y vascular progresiva que conducen a osteoporosis, pérdida de capacidad de remodelación, áreas diseminadas de necrosis focal, “aséptica” y mayor vulnerabilidad a fracturas por estrés.</a:t>
            </a:r>
            <a:endParaRPr lang="es-ES_tradnl" sz="1200" b="1"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MH, </a:t>
            </a:r>
            <a:r>
              <a:rPr lang="es-ES_tradnl" sz="1200" b="0" i="0" u="none" strike="noStrike" kern="1200" baseline="0" dirty="0" err="1" smtClean="0">
                <a:solidFill>
                  <a:schemeClr val="tx1"/>
                </a:solidFill>
                <a:latin typeface="+mn-lt"/>
                <a:ea typeface="+mn-ea"/>
                <a:cs typeface="+mn-cs"/>
              </a:rPr>
              <a:t>Chwistek</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Mehta</a:t>
            </a:r>
            <a:r>
              <a:rPr lang="es-ES_tradnl" sz="1200" b="0" i="0" u="none" strike="noStrike" kern="1200" baseline="0" dirty="0" smtClean="0">
                <a:solidFill>
                  <a:schemeClr val="tx1"/>
                </a:solidFill>
                <a:latin typeface="+mn-lt"/>
                <a:ea typeface="+mn-ea"/>
                <a:cs typeface="+mn-cs"/>
              </a:rPr>
              <a:t> RS.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2008;14:401-9.</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Kurita</a:t>
            </a:r>
            <a:r>
              <a:rPr lang="es-ES_tradnl" sz="1200" b="0" i="0" u="none" strike="noStrike" kern="1200" baseline="0" dirty="0" smtClean="0">
                <a:solidFill>
                  <a:schemeClr val="tx1"/>
                </a:solidFill>
                <a:latin typeface="+mn-lt"/>
                <a:ea typeface="+mn-ea"/>
                <a:cs typeface="+mn-cs"/>
              </a:rPr>
              <a:t> GP, </a:t>
            </a:r>
            <a:r>
              <a:rPr lang="es-ES_tradnl" sz="1200" b="0" i="0" u="none" strike="noStrike" kern="1200" baseline="0" dirty="0" err="1" smtClean="0">
                <a:solidFill>
                  <a:schemeClr val="tx1"/>
                </a:solidFill>
                <a:latin typeface="+mn-lt"/>
                <a:ea typeface="+mn-ea"/>
                <a:cs typeface="+mn-cs"/>
              </a:rPr>
              <a:t>Sjøgren</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survivorship</a:t>
            </a:r>
            <a:r>
              <a:rPr lang="es-ES_tradnl" sz="1200" b="0" i="0" u="none" strike="noStrike" kern="1200" baseline="0" dirty="0" smtClean="0">
                <a:solidFill>
                  <a:schemeClr val="tx1"/>
                </a:solidFill>
                <a:latin typeface="+mn-lt"/>
                <a:ea typeface="+mn-ea"/>
                <a:cs typeface="+mn-cs"/>
              </a:rPr>
              <a:t>. Acta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2015;54:629-34.</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Pachman</a:t>
            </a:r>
            <a:r>
              <a:rPr lang="es-ES_tradnl" sz="1200" b="0" i="0" u="none" strike="noStrike" kern="1200" baseline="0" dirty="0" smtClean="0">
                <a:solidFill>
                  <a:schemeClr val="tx1"/>
                </a:solidFill>
                <a:latin typeface="+mn-lt"/>
                <a:ea typeface="+mn-ea"/>
                <a:cs typeface="+mn-cs"/>
              </a:rPr>
              <a:t> DR, </a:t>
            </a:r>
            <a:r>
              <a:rPr lang="es-ES_tradnl" sz="1200" b="0" i="0" u="none" strike="noStrike" kern="1200" baseline="0" dirty="0" err="1" smtClean="0">
                <a:solidFill>
                  <a:schemeClr val="tx1"/>
                </a:solidFill>
                <a:latin typeface="+mn-lt"/>
                <a:ea typeface="+mn-ea"/>
                <a:cs typeface="+mn-cs"/>
              </a:rPr>
              <a:t>Barton</a:t>
            </a:r>
            <a:r>
              <a:rPr lang="es-ES_tradnl" sz="1200" b="0" i="0" u="none" strike="noStrike" kern="1200" baseline="0" dirty="0" smtClean="0">
                <a:solidFill>
                  <a:schemeClr val="tx1"/>
                </a:solidFill>
                <a:latin typeface="+mn-lt"/>
                <a:ea typeface="+mn-ea"/>
                <a:cs typeface="+mn-cs"/>
              </a:rPr>
              <a:t> DL, </a:t>
            </a:r>
            <a:r>
              <a:rPr lang="es-ES_tradnl" sz="1200" b="0" i="0" u="none" strike="noStrike" kern="1200" baseline="0" dirty="0" err="1" smtClean="0">
                <a:solidFill>
                  <a:schemeClr val="tx1"/>
                </a:solidFill>
                <a:latin typeface="+mn-lt"/>
                <a:ea typeface="+mn-ea"/>
                <a:cs typeface="+mn-cs"/>
              </a:rPr>
              <a:t>Swetz</a:t>
            </a:r>
            <a:r>
              <a:rPr lang="es-ES_tradnl" sz="1200" b="0" i="0" u="none" strike="noStrike" kern="1200" baseline="0" dirty="0" smtClean="0">
                <a:solidFill>
                  <a:schemeClr val="tx1"/>
                </a:solidFill>
                <a:latin typeface="+mn-lt"/>
                <a:ea typeface="+mn-ea"/>
                <a:cs typeface="+mn-cs"/>
              </a:rPr>
              <a:t> KM, </a:t>
            </a:r>
            <a:r>
              <a:rPr lang="es-ES_tradnl" sz="1200" b="0" i="0" u="none" strike="noStrike" kern="1200" baseline="0" dirty="0" err="1" smtClean="0">
                <a:solidFill>
                  <a:schemeClr val="tx1"/>
                </a:solidFill>
                <a:latin typeface="+mn-lt"/>
                <a:ea typeface="+mn-ea"/>
                <a:cs typeface="+mn-cs"/>
              </a:rPr>
              <a:t>Loprinzi</a:t>
            </a:r>
            <a:r>
              <a:rPr lang="es-ES_tradnl" sz="1200" b="0" i="0" u="none" strike="noStrike" kern="1200" baseline="0" dirty="0" smtClean="0">
                <a:solidFill>
                  <a:schemeClr val="tx1"/>
                </a:solidFill>
                <a:latin typeface="+mn-lt"/>
                <a:ea typeface="+mn-ea"/>
                <a:cs typeface="+mn-cs"/>
              </a:rPr>
              <a:t> CL. </a:t>
            </a:r>
            <a:r>
              <a:rPr lang="es-ES_tradnl" sz="1200" b="0" i="0" u="none" strike="noStrike" kern="1200" baseline="0" dirty="0" err="1" smtClean="0">
                <a:solidFill>
                  <a:schemeClr val="tx1"/>
                </a:solidFill>
                <a:latin typeface="+mn-lt"/>
                <a:ea typeface="+mn-ea"/>
                <a:cs typeface="+mn-cs"/>
              </a:rPr>
              <a:t>Troublesome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fatigue, </a:t>
            </a:r>
            <a:r>
              <a:rPr lang="es-ES_tradnl" sz="1200" b="0" i="0" u="none" strike="noStrike" kern="1200" baseline="0" dirty="0" err="1" smtClean="0">
                <a:solidFill>
                  <a:schemeClr val="tx1"/>
                </a:solidFill>
                <a:latin typeface="+mn-lt"/>
                <a:ea typeface="+mn-ea"/>
                <a:cs typeface="+mn-cs"/>
              </a:rPr>
              <a:t>insomnia</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neuropathy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2012;30:3687-96.</a:t>
            </a:r>
          </a:p>
          <a:p>
            <a:r>
              <a:rPr lang="es-ES_tradnl" sz="1200" b="0" i="0" u="none" strike="noStrike" kern="1200" baseline="0" dirty="0" smtClean="0">
                <a:solidFill>
                  <a:schemeClr val="tx1"/>
                </a:solidFill>
                <a:latin typeface="+mn-lt"/>
                <a:ea typeface="+mn-ea"/>
                <a:cs typeface="+mn-cs"/>
              </a:rPr>
              <a:t>• </a:t>
            </a:r>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treatment-related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2011;152:S84–S89.</a:t>
            </a:r>
          </a:p>
          <a:p>
            <a:r>
              <a:rPr lang="es-ES_tradnl" sz="1200" b="0" i="0" u="none" strike="noStrike" kern="1200" baseline="0" dirty="0" smtClean="0">
                <a:solidFill>
                  <a:schemeClr val="tx1"/>
                </a:solidFill>
                <a:latin typeface="+mn-lt"/>
                <a:ea typeface="+mn-ea"/>
                <a:cs typeface="+mn-cs"/>
              </a:rPr>
              <a:t>• Stan D, </a:t>
            </a:r>
            <a:r>
              <a:rPr lang="es-ES_tradnl" sz="1200" b="0" i="0" u="none" strike="noStrike" kern="1200" baseline="0" dirty="0" err="1" smtClean="0">
                <a:solidFill>
                  <a:schemeClr val="tx1"/>
                </a:solidFill>
                <a:latin typeface="+mn-lt"/>
                <a:ea typeface="+mn-ea"/>
                <a:cs typeface="+mn-cs"/>
              </a:rPr>
              <a:t>Loprinzi</a:t>
            </a:r>
            <a:r>
              <a:rPr lang="es-ES_tradnl" sz="1200" b="0" i="0" u="none" strike="noStrike" kern="1200" baseline="0" dirty="0" smtClean="0">
                <a:solidFill>
                  <a:schemeClr val="tx1"/>
                </a:solidFill>
                <a:latin typeface="+mn-lt"/>
                <a:ea typeface="+mn-ea"/>
                <a:cs typeface="+mn-cs"/>
              </a:rPr>
              <a:t> CL, </a:t>
            </a:r>
            <a:r>
              <a:rPr lang="es-ES_tradnl" sz="1200" b="0" i="0" u="none" strike="noStrike" kern="1200" baseline="0" dirty="0" err="1" smtClean="0">
                <a:solidFill>
                  <a:schemeClr val="tx1"/>
                </a:solidFill>
                <a:latin typeface="+mn-lt"/>
                <a:ea typeface="+mn-ea"/>
                <a:cs typeface="+mn-cs"/>
              </a:rPr>
              <a:t>Ruddy</a:t>
            </a:r>
            <a:r>
              <a:rPr lang="es-ES_tradnl" sz="1200" b="0" i="0" u="none" strike="noStrike" kern="1200" baseline="0" dirty="0" smtClean="0">
                <a:solidFill>
                  <a:schemeClr val="tx1"/>
                </a:solidFill>
                <a:latin typeface="+mn-lt"/>
                <a:ea typeface="+mn-ea"/>
                <a:cs typeface="+mn-cs"/>
              </a:rPr>
              <a:t> KJ. </a:t>
            </a:r>
            <a:r>
              <a:rPr lang="es-ES_tradnl" sz="1200" b="0" i="0" u="none" strike="noStrike" kern="1200" baseline="0" dirty="0" err="1" smtClean="0">
                <a:solidFill>
                  <a:schemeClr val="tx1"/>
                </a:solidFill>
                <a:latin typeface="+mn-lt"/>
                <a:ea typeface="+mn-ea"/>
                <a:cs typeface="+mn-cs"/>
              </a:rPr>
              <a:t>Breast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survivorship</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issues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Hematol</a:t>
            </a:r>
            <a:r>
              <a:rPr lang="es-ES_tradnl"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Oncol</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Clin</a:t>
            </a:r>
            <a:r>
              <a:rPr lang="en-US" sz="1200" b="0" i="0" u="none" strike="noStrike" kern="1200" baseline="0" dirty="0" smtClean="0">
                <a:solidFill>
                  <a:schemeClr val="tx1"/>
                </a:solidFill>
                <a:latin typeface="+mn-lt"/>
                <a:ea typeface="+mn-ea"/>
                <a:cs typeface="+mn-cs"/>
              </a:rPr>
              <a:t> North Am 2013;27:805-27.</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37</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Dolor crónico por quimioterapia</a:t>
            </a:r>
          </a:p>
          <a:p>
            <a:r>
              <a:rPr lang="es-ES_tradnl" sz="1200" b="0" i="0" u="none" strike="noStrike" kern="1200" baseline="0" dirty="0" smtClean="0">
                <a:solidFill>
                  <a:schemeClr val="tx1"/>
                </a:solidFill>
                <a:latin typeface="+mn-lt"/>
                <a:ea typeface="+mn-ea"/>
                <a:cs typeface="+mn-cs"/>
              </a:rPr>
              <a:t>• Síndromes de dolor secundarios al uso de </a:t>
            </a:r>
            <a:r>
              <a:rPr lang="es-ES_tradnl" sz="1200" b="0" i="0" u="none" strike="noStrike" kern="1200" baseline="0" dirty="0" err="1" smtClean="0">
                <a:solidFill>
                  <a:schemeClr val="tx1"/>
                </a:solidFill>
                <a:latin typeface="+mn-lt"/>
                <a:ea typeface="+mn-ea"/>
                <a:cs typeface="+mn-cs"/>
              </a:rPr>
              <a:t>bifosfonatos</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La </a:t>
            </a:r>
            <a:r>
              <a:rPr lang="es-ES_tradnl" sz="1200" b="0" i="0" u="none" strike="noStrike" kern="1200" baseline="0" dirty="0" err="1" smtClean="0">
                <a:solidFill>
                  <a:schemeClr val="tx1"/>
                </a:solidFill>
                <a:latin typeface="+mn-lt"/>
                <a:ea typeface="+mn-ea"/>
                <a:cs typeface="+mn-cs"/>
              </a:rPr>
              <a:t>osteonecrosis</a:t>
            </a:r>
            <a:r>
              <a:rPr lang="es-ES_tradnl" sz="1200" b="0" i="0" u="none" strike="noStrike" kern="1200" baseline="0" dirty="0" smtClean="0">
                <a:solidFill>
                  <a:schemeClr val="tx1"/>
                </a:solidFill>
                <a:latin typeface="+mn-lt"/>
                <a:ea typeface="+mn-ea"/>
                <a:cs typeface="+mn-cs"/>
              </a:rPr>
              <a:t> mandibular es el más frecuente en pacientes con </a:t>
            </a:r>
            <a:r>
              <a:rPr lang="es-ES_tradnl" sz="1200" b="0" i="0" u="none" strike="noStrike" kern="1200" baseline="0" dirty="0" err="1" smtClean="0">
                <a:solidFill>
                  <a:schemeClr val="tx1"/>
                </a:solidFill>
                <a:latin typeface="+mn-lt"/>
                <a:ea typeface="+mn-ea"/>
                <a:cs typeface="+mn-cs"/>
              </a:rPr>
              <a:t>bifosfonatos</a:t>
            </a:r>
            <a:r>
              <a:rPr lang="es-ES_tradnl" sz="1200" b="0" i="0" u="none" strike="noStrike" kern="1200" baseline="0" dirty="0" smtClean="0">
                <a:solidFill>
                  <a:schemeClr val="tx1"/>
                </a:solidFill>
                <a:latin typeface="+mn-lt"/>
                <a:ea typeface="+mn-ea"/>
                <a:cs typeface="+mn-cs"/>
              </a:rPr>
              <a:t> oscila entre el 1% y el 11%. Existe un riesgo acumulado del 3% después de 2 años y hasta 11% después de 4 años de exposición. Otros factores de riesgo incluyen tratamiento previo de radiación en la cabeza y el cuello, enfermedad periodontal o dentaduras mal ajustadas, procedimientos dentales con cirugía ósea, raza blanca y edad mayor de 65 años. Los síntomas suelen ser: dolor localizado, hinchazón, aflojamiento de los dientes, hueso expuesto, úlceras orales no cicatrizantes, secreción purulenta gingival y entumecimiento o pesadez de la mandíbula. En un pequeño porcentaje de pacientes, los </a:t>
            </a:r>
            <a:r>
              <a:rPr lang="es-ES_tradnl" sz="1200" b="0" i="0" u="none" strike="noStrike" kern="1200" baseline="0" dirty="0" err="1" smtClean="0">
                <a:solidFill>
                  <a:schemeClr val="tx1"/>
                </a:solidFill>
                <a:latin typeface="+mn-lt"/>
                <a:ea typeface="+mn-ea"/>
                <a:cs typeface="+mn-cs"/>
              </a:rPr>
              <a:t>bifosfonatos</a:t>
            </a:r>
            <a:r>
              <a:rPr lang="es-ES_tradnl" sz="1200" b="0" i="0" u="none" strike="noStrike" kern="1200" baseline="0" dirty="0" smtClean="0">
                <a:solidFill>
                  <a:schemeClr val="tx1"/>
                </a:solidFill>
                <a:latin typeface="+mn-lt"/>
                <a:ea typeface="+mn-ea"/>
                <a:cs typeface="+mn-cs"/>
              </a:rPr>
              <a:t> intravenosos pueden causar dolor óseo crónico y difuso que puede persistir durante meses o incluso años.</a:t>
            </a:r>
          </a:p>
          <a:p>
            <a:r>
              <a:rPr lang="es-ES_tradnl" sz="1200" b="1" i="0" u="none" strike="noStrike" kern="1200" baseline="0" dirty="0" smtClean="0">
                <a:solidFill>
                  <a:schemeClr val="tx1"/>
                </a:solidFill>
                <a:latin typeface="+mn-lt"/>
                <a:ea typeface="+mn-ea"/>
                <a:cs typeface="+mn-cs"/>
              </a:rPr>
              <a:t>Dolor crónico por tratamiento hormonal</a:t>
            </a:r>
          </a:p>
          <a:p>
            <a:r>
              <a:rPr lang="es-ES_tradnl" sz="1200" b="0" i="0" u="none" strike="noStrike" kern="1200" baseline="0" dirty="0" smtClean="0">
                <a:solidFill>
                  <a:schemeClr val="tx1"/>
                </a:solidFill>
                <a:latin typeface="+mn-lt"/>
                <a:ea typeface="+mn-ea"/>
                <a:cs typeface="+mn-cs"/>
              </a:rPr>
              <a:t>• Síndromes de dolor crónico óseo</a:t>
            </a:r>
          </a:p>
          <a:p>
            <a:r>
              <a:rPr lang="es-ES_tradnl" sz="1200" b="0" i="0" u="none" strike="noStrike" kern="1200" baseline="0" dirty="0" smtClean="0">
                <a:solidFill>
                  <a:schemeClr val="tx1"/>
                </a:solidFill>
                <a:latin typeface="+mn-lt"/>
                <a:ea typeface="+mn-ea"/>
                <a:cs typeface="+mn-cs"/>
              </a:rPr>
              <a:t>La pérdida de masa ósea relacionada con los tratamientos del cáncer es severa y ocurre a una tasa significativamente más alta que la osteoporosis típica. La osteoporosis aumenta el riesgo de fracturas vertebrales y no vertebrales que pueden dar lugar al dolor crónico y discapacidad.</a:t>
            </a:r>
          </a:p>
          <a:p>
            <a:r>
              <a:rPr lang="es-ES_tradnl" sz="1200" b="0" i="0" u="none" strike="noStrike" kern="1200" baseline="0" dirty="0" smtClean="0">
                <a:solidFill>
                  <a:schemeClr val="tx1"/>
                </a:solidFill>
                <a:latin typeface="+mn-lt"/>
                <a:ea typeface="+mn-ea"/>
                <a:cs typeface="+mn-cs"/>
              </a:rPr>
              <a:t>• Artralgias</a:t>
            </a:r>
          </a:p>
          <a:p>
            <a:r>
              <a:rPr lang="es-ES_tradnl" sz="1200" b="0" i="0" u="none" strike="noStrike" kern="1200" baseline="0" dirty="0" smtClean="0">
                <a:solidFill>
                  <a:schemeClr val="tx1"/>
                </a:solidFill>
                <a:latin typeface="+mn-lt"/>
                <a:ea typeface="+mn-ea"/>
                <a:cs typeface="+mn-cs"/>
              </a:rPr>
              <a:t>El dolor articular producido por los inhibidores de la </a:t>
            </a:r>
            <a:r>
              <a:rPr lang="es-ES_tradnl" sz="1200" b="0" i="0" u="none" strike="noStrike" kern="1200" baseline="0" dirty="0" err="1" smtClean="0">
                <a:solidFill>
                  <a:schemeClr val="tx1"/>
                </a:solidFill>
                <a:latin typeface="+mn-lt"/>
                <a:ea typeface="+mn-ea"/>
                <a:cs typeface="+mn-cs"/>
              </a:rPr>
              <a:t>aromatasa</a:t>
            </a:r>
            <a:r>
              <a:rPr lang="es-ES_tradnl" sz="1200" b="0" i="0" u="none" strike="noStrike" kern="1200" baseline="0" dirty="0" smtClean="0">
                <a:solidFill>
                  <a:schemeClr val="tx1"/>
                </a:solidFill>
                <a:latin typeface="+mn-lt"/>
                <a:ea typeface="+mn-ea"/>
                <a:cs typeface="+mn-cs"/>
              </a:rPr>
              <a:t> (IA) afecta a cientos de miles de mujeres cada año. Los IA bloquean la conversión de andrógenos en estrógenos en tejidos periféricos, incluyendo piel, músculo, grasa y mama. Producen síntomas asociados con la privación de estrógenos incluyendo: sofocos, sudores nocturnos, sequedad vaginal, disfunción sexual, riesgo de osteopenia, osteoporosis y fracturas. Las guías de práctica recomiendan el uso de suplementos de vitamina D, calcio y ejercicio. El 15% de los pacientes experimentando síntomas severos. La incidencia de los síntomas </a:t>
            </a:r>
            <a:r>
              <a:rPr lang="es-ES_tradnl" sz="1200" b="0" i="0" u="none" strike="noStrike" kern="1200" baseline="0" dirty="0" err="1" smtClean="0">
                <a:solidFill>
                  <a:schemeClr val="tx1"/>
                </a:solidFill>
                <a:latin typeface="+mn-lt"/>
                <a:ea typeface="+mn-ea"/>
                <a:cs typeface="+mn-cs"/>
              </a:rPr>
              <a:t>musculoesqueléticos</a:t>
            </a:r>
            <a:r>
              <a:rPr lang="es-ES_tradnl" sz="1200" b="0" i="0" u="none" strike="noStrike" kern="1200" baseline="0" dirty="0" smtClean="0">
                <a:solidFill>
                  <a:schemeClr val="tx1"/>
                </a:solidFill>
                <a:latin typeface="+mn-lt"/>
                <a:ea typeface="+mn-ea"/>
                <a:cs typeface="+mn-cs"/>
              </a:rPr>
              <a:t> mediados por IA es un efecto de clase y no hay diferencias importantes entre los distintos principios activos.</a:t>
            </a:r>
          </a:p>
          <a:p>
            <a:r>
              <a:rPr lang="es-ES_tradnl" sz="1200" b="0" i="0" u="none" strike="noStrike" kern="1200" baseline="0" dirty="0" smtClean="0">
                <a:solidFill>
                  <a:schemeClr val="tx1"/>
                </a:solidFill>
                <a:latin typeface="+mn-lt"/>
                <a:ea typeface="+mn-ea"/>
                <a:cs typeface="+mn-cs"/>
              </a:rPr>
              <a:t>La prevalencia de artralgias secundarias al tratamiento puede llegar hasta cerca del 50% (47% dolor articular y 44% rigidez articular). Habitualmente producen dolor simétrico en las  articulaciones (un 67% de moderado a intenso y rigidez de las articulaciones que afectan las manos (incluyendo dedos y muñecas) y rodillas, pero también pueden darse en brazos, tobillos, caderas y espalda. Muchos reportan dolor y rigidez que empeora por la mañana, con mejoría parcial después del movimiento. Otros síntomas pueden incluir mialgias y disminución</a:t>
            </a:r>
          </a:p>
          <a:p>
            <a:r>
              <a:rPr lang="es-ES_tradnl" sz="1200" b="0" i="0" u="none" strike="noStrike" kern="1200" baseline="0" dirty="0" smtClean="0">
                <a:solidFill>
                  <a:schemeClr val="tx1"/>
                </a:solidFill>
                <a:latin typeface="+mn-lt"/>
                <a:ea typeface="+mn-ea"/>
                <a:cs typeface="+mn-cs"/>
              </a:rPr>
              <a:t>de la fuerza de agarre. Habitualmente, aparece antes en pacientes jóvenes (a los 1-3 meses de tratamiento) que en pacientes de más edad (15 meses) y suele desaparecer al cesar el tratamiento; también a partir del tercer año tiene una disminución de prevalencia en los pacientes que lo padecen. Los síntomas tienden a pico en 6 meses. También pueden aparecer con más frecuencia un síndrome del túnel carpiano y un dedo en martillo. Los factores predisponentes son:</a:t>
            </a:r>
          </a:p>
          <a:p>
            <a:r>
              <a:rPr lang="es-ES_tradnl" sz="1200" b="0" i="0" u="none" strike="noStrike" kern="1200" baseline="0" dirty="0" smtClean="0">
                <a:solidFill>
                  <a:schemeClr val="tx1"/>
                </a:solidFill>
                <a:latin typeface="+mn-lt"/>
                <a:ea typeface="+mn-ea"/>
                <a:cs typeface="+mn-cs"/>
              </a:rPr>
              <a:t>- haber recibido QT previa (especialmente </a:t>
            </a:r>
            <a:r>
              <a:rPr lang="es-ES_tradnl" sz="1200" b="0" i="0" u="none" strike="noStrike" kern="1200" baseline="0" dirty="0" err="1" smtClean="0">
                <a:solidFill>
                  <a:schemeClr val="tx1"/>
                </a:solidFill>
                <a:latin typeface="+mn-lt"/>
                <a:ea typeface="+mn-ea"/>
                <a:cs typeface="+mn-cs"/>
              </a:rPr>
              <a:t>taxanos</a:t>
            </a:r>
            <a:r>
              <a:rPr lang="es-ES_tradnl" sz="1200" b="0" i="0" u="none" strike="noStrike" kern="1200" baseline="0" dirty="0" smtClean="0">
                <a:solidFill>
                  <a:schemeClr val="tx1"/>
                </a:solidFill>
                <a:latin typeface="+mn-lt"/>
                <a:ea typeface="+mn-ea"/>
                <a:cs typeface="+mn-cs"/>
              </a:rPr>
              <a:t>, que lo incrementa por 4),</a:t>
            </a:r>
          </a:p>
          <a:p>
            <a:r>
              <a:rPr lang="es-ES_tradnl" sz="1200" b="0" i="0" u="none" strike="noStrike" kern="1200" baseline="0" dirty="0" smtClean="0">
                <a:solidFill>
                  <a:schemeClr val="tx1"/>
                </a:solidFill>
                <a:latin typeface="+mn-lt"/>
                <a:ea typeface="+mn-ea"/>
                <a:cs typeface="+mn-cs"/>
              </a:rPr>
              <a:t>- obesidad,</a:t>
            </a:r>
          </a:p>
          <a:p>
            <a:pPr marL="171450" indent="-171450">
              <a:buFontTx/>
              <a:buChar char="-"/>
            </a:pPr>
            <a:r>
              <a:rPr lang="es-ES_tradnl" sz="1200" b="0" i="0" u="none" strike="noStrike" kern="1200" baseline="0" dirty="0" smtClean="0">
                <a:solidFill>
                  <a:schemeClr val="tx1"/>
                </a:solidFill>
                <a:latin typeface="+mn-lt"/>
                <a:ea typeface="+mn-ea"/>
                <a:cs typeface="+mn-cs"/>
              </a:rPr>
              <a:t>terapia hormonal sustitutiva previa.</a:t>
            </a:r>
          </a:p>
          <a:p>
            <a:r>
              <a:rPr lang="es-ES_tradnl" sz="1200" b="0" i="0" u="none" strike="noStrike" kern="1200" baseline="0" dirty="0" smtClean="0">
                <a:solidFill>
                  <a:schemeClr val="tx1"/>
                </a:solidFill>
                <a:latin typeface="+mn-lt"/>
                <a:ea typeface="+mn-ea"/>
                <a:cs typeface="+mn-cs"/>
              </a:rPr>
              <a:t>El riesgo de dolor articular es mayor con los IA que con el </a:t>
            </a:r>
            <a:r>
              <a:rPr lang="es-ES_tradnl" sz="1200" b="0" i="0" u="none" strike="noStrike" kern="1200" baseline="0" dirty="0" err="1" smtClean="0">
                <a:solidFill>
                  <a:schemeClr val="tx1"/>
                </a:solidFill>
                <a:latin typeface="+mn-lt"/>
                <a:ea typeface="+mn-ea"/>
                <a:cs typeface="+mn-cs"/>
              </a:rPr>
              <a:t>tamoxifeno</a:t>
            </a:r>
            <a:r>
              <a:rPr lang="es-ES_tradnl" sz="1200" b="0" i="0" u="none" strike="noStrike" kern="1200" baseline="0" dirty="0" smtClean="0">
                <a:solidFill>
                  <a:schemeClr val="tx1"/>
                </a:solidFill>
                <a:latin typeface="+mn-lt"/>
                <a:ea typeface="+mn-ea"/>
                <a:cs typeface="+mn-cs"/>
              </a:rPr>
              <a:t>. Se conoce aún menos sobre los mecanismos de la artralgia relacionada con IA, aunque parecen estar relacionados con la </a:t>
            </a:r>
            <a:r>
              <a:rPr lang="es-ES_tradnl" sz="1200" b="0" i="0" u="none" strike="noStrike" kern="1200" baseline="0" dirty="0" err="1" smtClean="0">
                <a:solidFill>
                  <a:schemeClr val="tx1"/>
                </a:solidFill>
                <a:latin typeface="+mn-lt"/>
                <a:ea typeface="+mn-ea"/>
                <a:cs typeface="+mn-cs"/>
              </a:rPr>
              <a:t>deprivación</a:t>
            </a:r>
            <a:r>
              <a:rPr lang="es-ES_tradnl" sz="1200" b="0" i="0" u="none" strike="noStrike" kern="1200" baseline="0" dirty="0" smtClean="0">
                <a:solidFill>
                  <a:schemeClr val="tx1"/>
                </a:solidFill>
                <a:latin typeface="+mn-lt"/>
                <a:ea typeface="+mn-ea"/>
                <a:cs typeface="+mn-cs"/>
              </a:rPr>
              <a:t> de estrógenos. Un mecanismo importante relacionado es el ligando del receptor del factor nuclear (RANKL). En el hueso normal, los </a:t>
            </a:r>
            <a:r>
              <a:rPr lang="es-ES_tradnl" sz="1200" b="0" i="0" u="none" strike="noStrike" kern="1200" baseline="0" dirty="0" err="1" smtClean="0">
                <a:solidFill>
                  <a:schemeClr val="tx1"/>
                </a:solidFill>
                <a:latin typeface="+mn-lt"/>
                <a:ea typeface="+mn-ea"/>
                <a:cs typeface="+mn-cs"/>
              </a:rPr>
              <a:t>preosteoblastos</a:t>
            </a:r>
            <a:r>
              <a:rPr lang="es-ES_tradnl" sz="1200" b="0" i="0" u="none" strike="noStrike" kern="1200" baseline="0" dirty="0" smtClean="0">
                <a:solidFill>
                  <a:schemeClr val="tx1"/>
                </a:solidFill>
                <a:latin typeface="+mn-lt"/>
                <a:ea typeface="+mn-ea"/>
                <a:cs typeface="+mn-cs"/>
              </a:rPr>
              <a:t> activan el RANKL que se une a los receptores de los precursores de osteoclastos, aumentando la </a:t>
            </a:r>
            <a:r>
              <a:rPr lang="es-ES_tradnl" sz="1200" b="0" i="0" u="none" strike="noStrike" kern="1200" baseline="0" dirty="0" err="1" smtClean="0">
                <a:solidFill>
                  <a:schemeClr val="tx1"/>
                </a:solidFill>
                <a:latin typeface="+mn-lt"/>
                <a:ea typeface="+mn-ea"/>
                <a:cs typeface="+mn-cs"/>
              </a:rPr>
              <a:t>osteoclastogénesis</a:t>
            </a:r>
            <a:r>
              <a:rPr lang="es-ES_tradnl" sz="1200" b="0" i="0" u="none" strike="noStrike" kern="1200" baseline="0" dirty="0" smtClean="0">
                <a:solidFill>
                  <a:schemeClr val="tx1"/>
                </a:solidFill>
                <a:latin typeface="+mn-lt"/>
                <a:ea typeface="+mn-ea"/>
                <a:cs typeface="+mn-cs"/>
              </a:rPr>
              <a:t>.</a:t>
            </a:r>
          </a:p>
          <a:p>
            <a:r>
              <a:rPr lang="es-ES_tradnl" sz="1200" b="0" i="0" u="none" strike="noStrike" kern="1200" baseline="0" dirty="0" smtClean="0">
                <a:solidFill>
                  <a:schemeClr val="tx1"/>
                </a:solidFill>
                <a:latin typeface="+mn-lt"/>
                <a:ea typeface="+mn-ea"/>
                <a:cs typeface="+mn-cs"/>
              </a:rPr>
              <a:t>Los osteoclastos, activados durante este proceso, inician la resorción ósea. La </a:t>
            </a:r>
            <a:r>
              <a:rPr lang="es-ES_tradnl" sz="1200" b="0" i="0" u="none" strike="noStrike" kern="1200" baseline="0" dirty="0" err="1" smtClean="0">
                <a:solidFill>
                  <a:schemeClr val="tx1"/>
                </a:solidFill>
                <a:latin typeface="+mn-lt"/>
                <a:ea typeface="+mn-ea"/>
                <a:cs typeface="+mn-cs"/>
              </a:rPr>
              <a:t>osteoprotegerina</a:t>
            </a:r>
            <a:r>
              <a:rPr lang="es-ES_tradnl" sz="1200" b="0" i="0" u="none" strike="noStrike" kern="1200" baseline="0" dirty="0" smtClean="0">
                <a:solidFill>
                  <a:schemeClr val="tx1"/>
                </a:solidFill>
                <a:latin typeface="+mn-lt"/>
                <a:ea typeface="+mn-ea"/>
                <a:cs typeface="+mn-cs"/>
              </a:rPr>
              <a:t>, producida por los osteoblastos en respuesta al estrógeno, reduce la activación de RANK, equilibrando la resorción ósea y la formación del hueso. Con la bajada de los estrógenos, este equilibrio se interrumpe, aumentando la producción de RANKL, junto con una mayor actividad de RANK. Los niveles reducidos de estrógenos también conducen a niveles disminuidos de </a:t>
            </a:r>
            <a:r>
              <a:rPr lang="es-ES_tradnl" sz="1200" b="0" i="0" u="none" strike="noStrike" kern="1200" baseline="0" dirty="0" err="1" smtClean="0">
                <a:solidFill>
                  <a:schemeClr val="tx1"/>
                </a:solidFill>
                <a:latin typeface="+mn-lt"/>
                <a:ea typeface="+mn-ea"/>
                <a:cs typeface="+mn-cs"/>
              </a:rPr>
              <a:t>osteoprotegerina</a:t>
            </a:r>
            <a:r>
              <a:rPr lang="es-ES_tradnl" sz="1200" b="0" i="0" u="none" strike="noStrike" kern="1200" baseline="0" dirty="0" smtClean="0">
                <a:solidFill>
                  <a:schemeClr val="tx1"/>
                </a:solidFill>
                <a:latin typeface="+mn-lt"/>
                <a:ea typeface="+mn-ea"/>
                <a:cs typeface="+mn-cs"/>
              </a:rPr>
              <a:t>, acelerando aún más la alteración del metabolismo óseo. La reabsorción ósea por osteoclastos excede la formación ósea mediada por los osteoblastos. Otra de las teorías fisiopatológicas relacionadas con la bajada de estrógenos, es que no habría activación de las neuronas del asta dorsal que contienen receptores </a:t>
            </a:r>
            <a:r>
              <a:rPr lang="es-ES_tradnl" sz="1200" b="0" i="0" u="none" strike="noStrike" kern="1200" baseline="0" dirty="0" err="1" smtClean="0">
                <a:solidFill>
                  <a:schemeClr val="tx1"/>
                </a:solidFill>
                <a:latin typeface="+mn-lt"/>
                <a:ea typeface="+mn-ea"/>
                <a:cs typeface="+mn-cs"/>
              </a:rPr>
              <a:t>estrogénicos</a:t>
            </a:r>
            <a:r>
              <a:rPr lang="es-ES_tradnl" sz="1200" b="0" i="0" u="none" strike="noStrike" kern="1200" baseline="0" dirty="0" smtClean="0">
                <a:solidFill>
                  <a:schemeClr val="tx1"/>
                </a:solidFill>
                <a:latin typeface="+mn-lt"/>
                <a:ea typeface="+mn-ea"/>
                <a:cs typeface="+mn-cs"/>
              </a:rPr>
              <a:t> de la médula espinal. Además, un nivel de estrógenos bajo produciría mayor tasa de rotación de cartílago que contribuiría también al dolor articular.</a:t>
            </a:r>
          </a:p>
          <a:p>
            <a:r>
              <a:rPr lang="es-ES_tradnl" sz="1200" b="0" i="0" u="none" strike="noStrike" kern="1200" baseline="0" dirty="0" smtClean="0">
                <a:solidFill>
                  <a:schemeClr val="tx1"/>
                </a:solidFill>
                <a:latin typeface="+mn-lt"/>
                <a:ea typeface="+mn-ea"/>
                <a:cs typeface="+mn-cs"/>
              </a:rPr>
              <a:t>Por último, parece existir un mecanismo mediado por citoquinas de la artralgia inducida por los IA; los niveles bajos de estrógenos aumentan la producción de citoquinas inflamatorias (interleuquina-1 (IL-1) y el factor de necrosis tumoral-α [TNF-α]). Estas citoquinas inflamatorias pueden contribuir al síndrome de artralgia la mujer postmenopáusica que es muy similar al de los IA. Además, las células sinoviales expresan </a:t>
            </a:r>
            <a:r>
              <a:rPr lang="es-ES_tradnl" sz="1200" b="0" i="0" u="none" strike="noStrike" kern="1200" baseline="0" dirty="0" err="1" smtClean="0">
                <a:solidFill>
                  <a:schemeClr val="tx1"/>
                </a:solidFill>
                <a:latin typeface="+mn-lt"/>
                <a:ea typeface="+mn-ea"/>
                <a:cs typeface="+mn-cs"/>
              </a:rPr>
              <a:t>aromatasa</a:t>
            </a:r>
            <a:r>
              <a:rPr lang="es-ES_tradnl" sz="1200" b="0" i="0" u="none" strike="noStrike" kern="1200" baseline="0" dirty="0" smtClean="0">
                <a:solidFill>
                  <a:schemeClr val="tx1"/>
                </a:solidFill>
                <a:latin typeface="+mn-lt"/>
                <a:ea typeface="+mn-ea"/>
                <a:cs typeface="+mn-cs"/>
              </a:rPr>
              <a:t> y, cuando cataliza la conversión de </a:t>
            </a:r>
            <a:r>
              <a:rPr lang="es-ES_tradnl" sz="1200" b="0" i="0" u="none" strike="noStrike" kern="1200" baseline="0" dirty="0" err="1" smtClean="0">
                <a:solidFill>
                  <a:schemeClr val="tx1"/>
                </a:solidFill>
                <a:latin typeface="+mn-lt"/>
                <a:ea typeface="+mn-ea"/>
                <a:cs typeface="+mn-cs"/>
              </a:rPr>
              <a:t>androstenediona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estrona</a:t>
            </a:r>
            <a:r>
              <a:rPr lang="es-ES_tradnl" sz="1200" b="0" i="0" u="none" strike="noStrike" kern="1200" baseline="0" dirty="0" smtClean="0">
                <a:solidFill>
                  <a:schemeClr val="tx1"/>
                </a:solidFill>
                <a:latin typeface="+mn-lt"/>
                <a:ea typeface="+mn-ea"/>
                <a:cs typeface="+mn-cs"/>
              </a:rPr>
              <a:t> y estradiol, la expresión de IL-6 se reduce en la articulación. Por lo tanto, los IA pueden causar un aumento relativo en la producción de IL-6 que, se sabe, actúa como una citoquina pro y antiinflamatoria. También se sabe que es uno de los mediadores clave del aumento de la pérdida ósea en pacientes postmenopáusicas.</a:t>
            </a:r>
          </a:p>
          <a:p>
            <a:r>
              <a:rPr lang="es-ES_tradnl" sz="1200" b="0" i="0" u="none" strike="noStrike" kern="1200" baseline="0" dirty="0" smtClean="0">
                <a:solidFill>
                  <a:schemeClr val="tx1"/>
                </a:solidFill>
                <a:latin typeface="+mn-lt"/>
                <a:ea typeface="+mn-ea"/>
                <a:cs typeface="+mn-cs"/>
              </a:rPr>
              <a:t>Es muy importante educar al paciente, antes de iniciar la terapia de IA, informarle de que los dolores articulares son un efecto secundario muy común. También, antes de comenzar la medicación, el médico puede educar al paciente en las intervenciones simples que pueden ayudar con la artralgia como el ejercicio. Debido a que la </a:t>
            </a:r>
            <a:r>
              <a:rPr lang="es-ES_tradnl" sz="1200" b="0" i="0" u="none" strike="noStrike" kern="1200" baseline="0" dirty="0" err="1" smtClean="0">
                <a:solidFill>
                  <a:schemeClr val="tx1"/>
                </a:solidFill>
                <a:latin typeface="+mn-lt"/>
                <a:ea typeface="+mn-ea"/>
                <a:cs typeface="+mn-cs"/>
              </a:rPr>
              <a:t>antralgia</a:t>
            </a:r>
            <a:r>
              <a:rPr lang="es-ES_tradnl" sz="1200" b="0" i="0" u="none" strike="noStrike" kern="1200" baseline="0" dirty="0" smtClean="0">
                <a:solidFill>
                  <a:schemeClr val="tx1"/>
                </a:solidFill>
                <a:latin typeface="+mn-lt"/>
                <a:ea typeface="+mn-ea"/>
                <a:cs typeface="+mn-cs"/>
              </a:rPr>
              <a:t> por IA (AIA) es, generalmente, peor en las mujeres obesas, la pérdida de peso es una excelente intervención para las mujeres obesas con artralgias inducidas por IA. El tratamiento de las artralgias inducidas por la IA es escaso pero están registrados pacientes con resultados positivos con la acupuntura administrada dos veces a la semana a lo largo de 6 semanas, vitamina D semanal (50.000 UI de </a:t>
            </a:r>
            <a:r>
              <a:rPr lang="es-ES_tradnl" sz="1200" b="0" i="0" u="none" strike="noStrike" kern="1200" baseline="0" dirty="0" err="1" smtClean="0">
                <a:solidFill>
                  <a:schemeClr val="tx1"/>
                </a:solidFill>
                <a:latin typeface="+mn-lt"/>
                <a:ea typeface="+mn-ea"/>
                <a:cs typeface="+mn-cs"/>
              </a:rPr>
              <a:t>ergocalciferol</a:t>
            </a:r>
            <a:r>
              <a:rPr lang="es-ES_tradnl" sz="1200" b="0" i="0" u="none" strike="noStrike" kern="1200" baseline="0" dirty="0" smtClean="0">
                <a:solidFill>
                  <a:schemeClr val="tx1"/>
                </a:solidFill>
                <a:latin typeface="+mn-lt"/>
                <a:ea typeface="+mn-ea"/>
                <a:cs typeface="+mn-cs"/>
              </a:rPr>
              <a:t>) tras 2 meses y testosterona 80 mg/día después de tres meses.</a:t>
            </a:r>
          </a:p>
          <a:p>
            <a:r>
              <a:rPr lang="es-ES_tradnl" sz="1200" b="0" i="0" u="none" strike="noStrike" kern="1200" baseline="0" dirty="0" smtClean="0">
                <a:solidFill>
                  <a:schemeClr val="tx1"/>
                </a:solidFill>
                <a:latin typeface="+mn-lt"/>
                <a:ea typeface="+mn-ea"/>
                <a:cs typeface="+mn-cs"/>
              </a:rPr>
              <a:t>En la práctica clínica, los medicamentos antiinflamatorios no esteroideos parecen ayudar a muchos pacientes. También existen reportes de pacientes con mejorías tras tratamientos con: paracetamol, opioides, glucosamina/</a:t>
            </a:r>
            <a:r>
              <a:rPr lang="es-ES_tradnl" sz="1200" b="0" i="0" u="none" strike="noStrike" kern="1200" baseline="0" dirty="0" err="1" smtClean="0">
                <a:solidFill>
                  <a:schemeClr val="tx1"/>
                </a:solidFill>
                <a:latin typeface="+mn-lt"/>
                <a:ea typeface="+mn-ea"/>
                <a:cs typeface="+mn-cs"/>
              </a:rPr>
              <a:t>condroitin</a:t>
            </a:r>
            <a:r>
              <a:rPr lang="es-ES_tradnl" sz="1200" b="0" i="0" u="none" strike="noStrike" kern="1200" baseline="0" dirty="0" smtClean="0">
                <a:solidFill>
                  <a:schemeClr val="tx1"/>
                </a:solidFill>
                <a:latin typeface="+mn-lt"/>
                <a:ea typeface="+mn-ea"/>
                <a:cs typeface="+mn-cs"/>
              </a:rPr>
              <a:t>, aceite de pescado omega-3, </a:t>
            </a:r>
            <a:r>
              <a:rPr lang="es-ES_tradnl" sz="1200" b="0" i="0" u="none" strike="noStrike" kern="1200" baseline="0" dirty="0" err="1" smtClean="0">
                <a:solidFill>
                  <a:schemeClr val="tx1"/>
                </a:solidFill>
                <a:latin typeface="+mn-lt"/>
                <a:ea typeface="+mn-ea"/>
                <a:cs typeface="+mn-cs"/>
              </a:rPr>
              <a:t>probióticos</a:t>
            </a:r>
            <a:r>
              <a:rPr lang="es-ES_tradnl" sz="1200" b="0" i="0" u="none" strike="noStrike" kern="1200" baseline="0" dirty="0" smtClean="0">
                <a:solidFill>
                  <a:schemeClr val="tx1"/>
                </a:solidFill>
                <a:latin typeface="+mn-lt"/>
                <a:ea typeface="+mn-ea"/>
                <a:cs typeface="+mn-cs"/>
              </a:rPr>
              <a:t> y ejercicio. Hay algunos datos muy preliminares para afirmar que el yoga puede ser una intervención eficaz en el tratamiento de la AIA, aunque se necesita verificación con nuevos ensayos.</a:t>
            </a:r>
          </a:p>
          <a:p>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Levy MH, </a:t>
            </a:r>
            <a:r>
              <a:rPr lang="es-ES_tradnl" sz="1200" b="0" i="0" u="none" strike="noStrike" kern="1200" baseline="0" dirty="0" err="1" smtClean="0">
                <a:solidFill>
                  <a:schemeClr val="tx1"/>
                </a:solidFill>
                <a:latin typeface="+mn-lt"/>
                <a:ea typeface="+mn-ea"/>
                <a:cs typeface="+mn-cs"/>
              </a:rPr>
              <a:t>Chwistek</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Mehta</a:t>
            </a:r>
            <a:r>
              <a:rPr lang="es-ES_tradnl" sz="1200" b="0" i="0" u="none" strike="noStrike" kern="1200" baseline="0" dirty="0" smtClean="0">
                <a:solidFill>
                  <a:schemeClr val="tx1"/>
                </a:solidFill>
                <a:latin typeface="+mn-lt"/>
                <a:ea typeface="+mn-ea"/>
                <a:cs typeface="+mn-cs"/>
              </a:rPr>
              <a:t> RS.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2008;14:401-9.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Kurita</a:t>
            </a:r>
            <a:r>
              <a:rPr lang="es-ES_tradnl" sz="1200" b="0" i="0" u="none" strike="noStrike" kern="1200" baseline="0" dirty="0" smtClean="0">
                <a:solidFill>
                  <a:schemeClr val="tx1"/>
                </a:solidFill>
                <a:latin typeface="+mn-lt"/>
                <a:ea typeface="+mn-ea"/>
                <a:cs typeface="+mn-cs"/>
              </a:rPr>
              <a:t> GP, </a:t>
            </a:r>
            <a:r>
              <a:rPr lang="es-ES_tradnl" sz="1200" b="0" i="0" u="none" strike="noStrike" kern="1200" baseline="0" dirty="0" err="1" smtClean="0">
                <a:solidFill>
                  <a:schemeClr val="tx1"/>
                </a:solidFill>
                <a:latin typeface="+mn-lt"/>
                <a:ea typeface="+mn-ea"/>
                <a:cs typeface="+mn-cs"/>
              </a:rPr>
              <a:t>Sjøgren</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survivorship</a:t>
            </a:r>
            <a:r>
              <a:rPr lang="es-ES_tradnl" sz="1200" b="0" i="0" u="none" strike="noStrike" kern="1200" baseline="0" dirty="0" smtClean="0">
                <a:solidFill>
                  <a:schemeClr val="tx1"/>
                </a:solidFill>
                <a:latin typeface="+mn-lt"/>
                <a:ea typeface="+mn-ea"/>
                <a:cs typeface="+mn-cs"/>
              </a:rPr>
              <a:t>. Acta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2015;54:629-34.</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38</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Dolor crónico por quimioterapia</a:t>
            </a:r>
          </a:p>
          <a:p>
            <a:r>
              <a:rPr lang="es-ES_tradnl" sz="1200" b="0" i="0" u="none" strike="noStrike" kern="1200" baseline="0" dirty="0" smtClean="0">
                <a:solidFill>
                  <a:schemeClr val="tx1"/>
                </a:solidFill>
                <a:latin typeface="+mn-lt"/>
                <a:ea typeface="+mn-ea"/>
                <a:cs typeface="+mn-cs"/>
              </a:rPr>
              <a:t>• Síndromes de dolor secundarios al uso de </a:t>
            </a:r>
            <a:r>
              <a:rPr lang="es-ES_tradnl" sz="1200" b="0" i="0" u="none" strike="noStrike" kern="1200" baseline="0" dirty="0" err="1" smtClean="0">
                <a:solidFill>
                  <a:schemeClr val="tx1"/>
                </a:solidFill>
                <a:latin typeface="+mn-lt"/>
                <a:ea typeface="+mn-ea"/>
                <a:cs typeface="+mn-cs"/>
              </a:rPr>
              <a:t>bifosfonatos</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La </a:t>
            </a:r>
            <a:r>
              <a:rPr lang="es-ES_tradnl" sz="1200" b="0" i="0" u="none" strike="noStrike" kern="1200" baseline="0" dirty="0" err="1" smtClean="0">
                <a:solidFill>
                  <a:schemeClr val="tx1"/>
                </a:solidFill>
                <a:latin typeface="+mn-lt"/>
                <a:ea typeface="+mn-ea"/>
                <a:cs typeface="+mn-cs"/>
              </a:rPr>
              <a:t>osteonecrosis</a:t>
            </a:r>
            <a:r>
              <a:rPr lang="es-ES_tradnl" sz="1200" b="0" i="0" u="none" strike="noStrike" kern="1200" baseline="0" dirty="0" smtClean="0">
                <a:solidFill>
                  <a:schemeClr val="tx1"/>
                </a:solidFill>
                <a:latin typeface="+mn-lt"/>
                <a:ea typeface="+mn-ea"/>
                <a:cs typeface="+mn-cs"/>
              </a:rPr>
              <a:t> mandibular es el más frecuente en pacientes con </a:t>
            </a:r>
            <a:r>
              <a:rPr lang="es-ES_tradnl" sz="1200" b="0" i="0" u="none" strike="noStrike" kern="1200" baseline="0" dirty="0" err="1" smtClean="0">
                <a:solidFill>
                  <a:schemeClr val="tx1"/>
                </a:solidFill>
                <a:latin typeface="+mn-lt"/>
                <a:ea typeface="+mn-ea"/>
                <a:cs typeface="+mn-cs"/>
              </a:rPr>
              <a:t>bifosfonatos</a:t>
            </a:r>
            <a:r>
              <a:rPr lang="es-ES_tradnl" sz="1200" b="0" i="0" u="none" strike="noStrike" kern="1200" baseline="0" dirty="0" smtClean="0">
                <a:solidFill>
                  <a:schemeClr val="tx1"/>
                </a:solidFill>
                <a:latin typeface="+mn-lt"/>
                <a:ea typeface="+mn-ea"/>
                <a:cs typeface="+mn-cs"/>
              </a:rPr>
              <a:t> oscila entre el 1% y el 11%. Existe un riesgo acumulado del 3% después de 2 años y hasta 11% después de 4 años de exposición. Otros factores de riesgo incluyen tratamiento previo de radiación en la cabeza y el cuello, enfermedad periodontal o dentaduras mal ajustadas, procedimientos dentales con cirugía ósea, raza blanca y edad mayor de 65 años. Los síntomas suelen ser: dolor localizado, hinchazón, aflojamiento de los dientes, hueso expuesto, úlceras orales no cicatrizantes, secreción purulenta gingival y entumecimiento o pesadez de la mandíbula. En un pequeño porcentaje de pacientes, los </a:t>
            </a:r>
            <a:r>
              <a:rPr lang="es-ES_tradnl" sz="1200" b="0" i="0" u="none" strike="noStrike" kern="1200" baseline="0" dirty="0" err="1" smtClean="0">
                <a:solidFill>
                  <a:schemeClr val="tx1"/>
                </a:solidFill>
                <a:latin typeface="+mn-lt"/>
                <a:ea typeface="+mn-ea"/>
                <a:cs typeface="+mn-cs"/>
              </a:rPr>
              <a:t>bifosfonatos</a:t>
            </a:r>
            <a:r>
              <a:rPr lang="es-ES_tradnl" sz="1200" b="0" i="0" u="none" strike="noStrike" kern="1200" baseline="0" dirty="0" smtClean="0">
                <a:solidFill>
                  <a:schemeClr val="tx1"/>
                </a:solidFill>
                <a:latin typeface="+mn-lt"/>
                <a:ea typeface="+mn-ea"/>
                <a:cs typeface="+mn-cs"/>
              </a:rPr>
              <a:t> intravenosos pueden causar dolor óseo crónico y difuso que puede persistir durante meses o incluso años.</a:t>
            </a:r>
          </a:p>
          <a:p>
            <a:r>
              <a:rPr lang="es-ES_tradnl" sz="1200" b="1" i="0" u="none" strike="noStrike" kern="1200" baseline="0" dirty="0" smtClean="0">
                <a:solidFill>
                  <a:schemeClr val="tx1"/>
                </a:solidFill>
                <a:latin typeface="+mn-lt"/>
                <a:ea typeface="+mn-ea"/>
                <a:cs typeface="+mn-cs"/>
              </a:rPr>
              <a:t>Dolor crónico por tratamiento hormonal</a:t>
            </a:r>
          </a:p>
          <a:p>
            <a:r>
              <a:rPr lang="es-ES_tradnl" sz="1200" b="0" i="0" u="none" strike="noStrike" kern="1200" baseline="0" dirty="0" smtClean="0">
                <a:solidFill>
                  <a:schemeClr val="tx1"/>
                </a:solidFill>
                <a:latin typeface="+mn-lt"/>
                <a:ea typeface="+mn-ea"/>
                <a:cs typeface="+mn-cs"/>
              </a:rPr>
              <a:t>• Síndromes de dolor crónico óseo</a:t>
            </a:r>
          </a:p>
          <a:p>
            <a:r>
              <a:rPr lang="es-ES_tradnl" sz="1200" b="0" i="0" u="none" strike="noStrike" kern="1200" baseline="0" dirty="0" smtClean="0">
                <a:solidFill>
                  <a:schemeClr val="tx1"/>
                </a:solidFill>
                <a:latin typeface="+mn-lt"/>
                <a:ea typeface="+mn-ea"/>
                <a:cs typeface="+mn-cs"/>
              </a:rPr>
              <a:t>La pérdida de masa ósea relacionada con los tratamientos del cáncer es severa y ocurre a una tasa significativamente más alta que la osteoporosis típica. La osteoporosis aumenta el riesgo de fracturas vertebrales y no vertebrales que pueden dar lugar al dolor crónico y discapacidad.</a:t>
            </a:r>
          </a:p>
          <a:p>
            <a:r>
              <a:rPr lang="es-ES_tradnl" sz="1200" b="0" i="0" u="none" strike="noStrike" kern="1200" baseline="0" dirty="0" smtClean="0">
                <a:solidFill>
                  <a:schemeClr val="tx1"/>
                </a:solidFill>
                <a:latin typeface="+mn-lt"/>
                <a:ea typeface="+mn-ea"/>
                <a:cs typeface="+mn-cs"/>
              </a:rPr>
              <a:t>• Artralgias</a:t>
            </a:r>
          </a:p>
          <a:p>
            <a:r>
              <a:rPr lang="es-ES_tradnl" sz="1200" b="0" i="0" u="none" strike="noStrike" kern="1200" baseline="0" dirty="0" smtClean="0">
                <a:solidFill>
                  <a:schemeClr val="tx1"/>
                </a:solidFill>
                <a:latin typeface="+mn-lt"/>
                <a:ea typeface="+mn-ea"/>
                <a:cs typeface="+mn-cs"/>
              </a:rPr>
              <a:t>El dolor articular producido por los inhibidores de la </a:t>
            </a:r>
            <a:r>
              <a:rPr lang="es-ES_tradnl" sz="1200" b="0" i="0" u="none" strike="noStrike" kern="1200" baseline="0" dirty="0" err="1" smtClean="0">
                <a:solidFill>
                  <a:schemeClr val="tx1"/>
                </a:solidFill>
                <a:latin typeface="+mn-lt"/>
                <a:ea typeface="+mn-ea"/>
                <a:cs typeface="+mn-cs"/>
              </a:rPr>
              <a:t>aromatasa</a:t>
            </a:r>
            <a:r>
              <a:rPr lang="es-ES_tradnl" sz="1200" b="0" i="0" u="none" strike="noStrike" kern="1200" baseline="0" dirty="0" smtClean="0">
                <a:solidFill>
                  <a:schemeClr val="tx1"/>
                </a:solidFill>
                <a:latin typeface="+mn-lt"/>
                <a:ea typeface="+mn-ea"/>
                <a:cs typeface="+mn-cs"/>
              </a:rPr>
              <a:t> (IA) afecta a cientos de miles de mujeres cada año. Los IA bloquean la conversión de andrógenos en estrógenos en tejidos periféricos, incluyendo piel, músculo, grasa y mama. Producen síntomas asociados con la privación de estrógenos incluyendo: sofocos, sudores nocturnos, sequedad vaginal, disfunción sexual, riesgo de osteopenia, osteoporosis y fracturas. Las guías de práctica recomiendan el uso de suplementos de vitamina D, calcio y ejercicio. El 15% de los pacientes experimentando síntomas severos. La incidencia de los síntomas </a:t>
            </a:r>
            <a:r>
              <a:rPr lang="es-ES_tradnl" sz="1200" b="0" i="0" u="none" strike="noStrike" kern="1200" baseline="0" dirty="0" err="1" smtClean="0">
                <a:solidFill>
                  <a:schemeClr val="tx1"/>
                </a:solidFill>
                <a:latin typeface="+mn-lt"/>
                <a:ea typeface="+mn-ea"/>
                <a:cs typeface="+mn-cs"/>
              </a:rPr>
              <a:t>musculoesqueléticos</a:t>
            </a:r>
            <a:r>
              <a:rPr lang="es-ES_tradnl" sz="1200" b="0" i="0" u="none" strike="noStrike" kern="1200" baseline="0" dirty="0" smtClean="0">
                <a:solidFill>
                  <a:schemeClr val="tx1"/>
                </a:solidFill>
                <a:latin typeface="+mn-lt"/>
                <a:ea typeface="+mn-ea"/>
                <a:cs typeface="+mn-cs"/>
              </a:rPr>
              <a:t> mediados por IA es un efecto de clase y no hay diferencias importantes entre los distintos principios activos.</a:t>
            </a:r>
          </a:p>
          <a:p>
            <a:r>
              <a:rPr lang="es-ES_tradnl" sz="1200" b="0" i="0" u="none" strike="noStrike" kern="1200" baseline="0" dirty="0" smtClean="0">
                <a:solidFill>
                  <a:schemeClr val="tx1"/>
                </a:solidFill>
                <a:latin typeface="+mn-lt"/>
                <a:ea typeface="+mn-ea"/>
                <a:cs typeface="+mn-cs"/>
              </a:rPr>
              <a:t>La prevalencia de artralgias secundarias al tratamiento puede llegar hasta cerca del 50% (47% dolor articular y 44% rigidez articular). Habitualmente producen dolor simétrico en las  articulaciones (un 67% de moderado a intenso y rigidez de las articulaciones que afectan las manos (incluyendo dedos y muñecas) y rodillas, pero también pueden darse en brazos, tobillos, caderas y espalda. Muchos reportan dolor y rigidez que empeora por la mañana, con mejoría parcial después del movimiento. Otros síntomas pueden incluir mialgias y disminución</a:t>
            </a:r>
          </a:p>
          <a:p>
            <a:r>
              <a:rPr lang="es-ES_tradnl" sz="1200" b="0" i="0" u="none" strike="noStrike" kern="1200" baseline="0" dirty="0" smtClean="0">
                <a:solidFill>
                  <a:schemeClr val="tx1"/>
                </a:solidFill>
                <a:latin typeface="+mn-lt"/>
                <a:ea typeface="+mn-ea"/>
                <a:cs typeface="+mn-cs"/>
              </a:rPr>
              <a:t>de la fuerza de agarre. Habitualmente, aparece antes en pacientes jóvenes (a los 1-3 meses de tratamiento) que en pacientes de más edad (15 meses) y suele desaparecer al cesar el tratamiento; también a partir del tercer año tiene una disminución de prevalencia en los pacientes que lo padecen. Los síntomas tienden a pico en 6 meses. También pueden aparecer con más frecuencia un síndrome del túnel carpiano y un dedo en martillo. Los factores predisponentes son:</a:t>
            </a:r>
          </a:p>
          <a:p>
            <a:r>
              <a:rPr lang="es-ES_tradnl" sz="1200" b="0" i="0" u="none" strike="noStrike" kern="1200" baseline="0" dirty="0" smtClean="0">
                <a:solidFill>
                  <a:schemeClr val="tx1"/>
                </a:solidFill>
                <a:latin typeface="+mn-lt"/>
                <a:ea typeface="+mn-ea"/>
                <a:cs typeface="+mn-cs"/>
              </a:rPr>
              <a:t>- haber recibido QT previa (especialmente </a:t>
            </a:r>
            <a:r>
              <a:rPr lang="es-ES_tradnl" sz="1200" b="0" i="0" u="none" strike="noStrike" kern="1200" baseline="0" dirty="0" err="1" smtClean="0">
                <a:solidFill>
                  <a:schemeClr val="tx1"/>
                </a:solidFill>
                <a:latin typeface="+mn-lt"/>
                <a:ea typeface="+mn-ea"/>
                <a:cs typeface="+mn-cs"/>
              </a:rPr>
              <a:t>taxanos</a:t>
            </a:r>
            <a:r>
              <a:rPr lang="es-ES_tradnl" sz="1200" b="0" i="0" u="none" strike="noStrike" kern="1200" baseline="0" dirty="0" smtClean="0">
                <a:solidFill>
                  <a:schemeClr val="tx1"/>
                </a:solidFill>
                <a:latin typeface="+mn-lt"/>
                <a:ea typeface="+mn-ea"/>
                <a:cs typeface="+mn-cs"/>
              </a:rPr>
              <a:t>, que lo incrementa por 4),</a:t>
            </a:r>
          </a:p>
          <a:p>
            <a:r>
              <a:rPr lang="es-ES_tradnl" sz="1200" b="0" i="0" u="none" strike="noStrike" kern="1200" baseline="0" dirty="0" smtClean="0">
                <a:solidFill>
                  <a:schemeClr val="tx1"/>
                </a:solidFill>
                <a:latin typeface="+mn-lt"/>
                <a:ea typeface="+mn-ea"/>
                <a:cs typeface="+mn-cs"/>
              </a:rPr>
              <a:t>- obesidad,</a:t>
            </a:r>
          </a:p>
          <a:p>
            <a:pPr marL="171450" indent="-171450">
              <a:buFontTx/>
              <a:buChar char="-"/>
            </a:pPr>
            <a:r>
              <a:rPr lang="es-ES_tradnl" sz="1200" b="0" i="0" u="none" strike="noStrike" kern="1200" baseline="0" dirty="0" smtClean="0">
                <a:solidFill>
                  <a:schemeClr val="tx1"/>
                </a:solidFill>
                <a:latin typeface="+mn-lt"/>
                <a:ea typeface="+mn-ea"/>
                <a:cs typeface="+mn-cs"/>
              </a:rPr>
              <a:t>terapia hormonal sustitutiva previa.</a:t>
            </a:r>
          </a:p>
          <a:p>
            <a:r>
              <a:rPr lang="es-ES_tradnl" sz="1200" b="0" i="0" u="none" strike="noStrike" kern="1200" baseline="0" dirty="0" smtClean="0">
                <a:solidFill>
                  <a:schemeClr val="tx1"/>
                </a:solidFill>
                <a:latin typeface="+mn-lt"/>
                <a:ea typeface="+mn-ea"/>
                <a:cs typeface="+mn-cs"/>
              </a:rPr>
              <a:t>El riesgo de dolor articular es mayor con los IA que con el </a:t>
            </a:r>
            <a:r>
              <a:rPr lang="es-ES_tradnl" sz="1200" b="0" i="0" u="none" strike="noStrike" kern="1200" baseline="0" dirty="0" err="1" smtClean="0">
                <a:solidFill>
                  <a:schemeClr val="tx1"/>
                </a:solidFill>
                <a:latin typeface="+mn-lt"/>
                <a:ea typeface="+mn-ea"/>
                <a:cs typeface="+mn-cs"/>
              </a:rPr>
              <a:t>tamoxifeno</a:t>
            </a:r>
            <a:r>
              <a:rPr lang="es-ES_tradnl" sz="1200" b="0" i="0" u="none" strike="noStrike" kern="1200" baseline="0" dirty="0" smtClean="0">
                <a:solidFill>
                  <a:schemeClr val="tx1"/>
                </a:solidFill>
                <a:latin typeface="+mn-lt"/>
                <a:ea typeface="+mn-ea"/>
                <a:cs typeface="+mn-cs"/>
              </a:rPr>
              <a:t>. Se conoce aún menos sobre los mecanismos de la artralgia relacionada con IA, aunque parecen estar relacionados con la </a:t>
            </a:r>
            <a:r>
              <a:rPr lang="es-ES_tradnl" sz="1200" b="0" i="0" u="none" strike="noStrike" kern="1200" baseline="0" dirty="0" err="1" smtClean="0">
                <a:solidFill>
                  <a:schemeClr val="tx1"/>
                </a:solidFill>
                <a:latin typeface="+mn-lt"/>
                <a:ea typeface="+mn-ea"/>
                <a:cs typeface="+mn-cs"/>
              </a:rPr>
              <a:t>deprivación</a:t>
            </a:r>
            <a:r>
              <a:rPr lang="es-ES_tradnl" sz="1200" b="0" i="0" u="none" strike="noStrike" kern="1200" baseline="0" dirty="0" smtClean="0">
                <a:solidFill>
                  <a:schemeClr val="tx1"/>
                </a:solidFill>
                <a:latin typeface="+mn-lt"/>
                <a:ea typeface="+mn-ea"/>
                <a:cs typeface="+mn-cs"/>
              </a:rPr>
              <a:t> de estrógenos. Un mecanismo importante relacionado es el ligando del receptor del factor nuclear (RANKL). En el hueso normal, los </a:t>
            </a:r>
            <a:r>
              <a:rPr lang="es-ES_tradnl" sz="1200" b="0" i="0" u="none" strike="noStrike" kern="1200" baseline="0" dirty="0" err="1" smtClean="0">
                <a:solidFill>
                  <a:schemeClr val="tx1"/>
                </a:solidFill>
                <a:latin typeface="+mn-lt"/>
                <a:ea typeface="+mn-ea"/>
                <a:cs typeface="+mn-cs"/>
              </a:rPr>
              <a:t>preosteoblastos</a:t>
            </a:r>
            <a:r>
              <a:rPr lang="es-ES_tradnl" sz="1200" b="0" i="0" u="none" strike="noStrike" kern="1200" baseline="0" dirty="0" smtClean="0">
                <a:solidFill>
                  <a:schemeClr val="tx1"/>
                </a:solidFill>
                <a:latin typeface="+mn-lt"/>
                <a:ea typeface="+mn-ea"/>
                <a:cs typeface="+mn-cs"/>
              </a:rPr>
              <a:t> activan el RANKL que se une a los receptores de los precursores de osteoclastos, aumentando la </a:t>
            </a:r>
            <a:r>
              <a:rPr lang="es-ES_tradnl" sz="1200" b="0" i="0" u="none" strike="noStrike" kern="1200" baseline="0" dirty="0" err="1" smtClean="0">
                <a:solidFill>
                  <a:schemeClr val="tx1"/>
                </a:solidFill>
                <a:latin typeface="+mn-lt"/>
                <a:ea typeface="+mn-ea"/>
                <a:cs typeface="+mn-cs"/>
              </a:rPr>
              <a:t>osteoclastogénesis</a:t>
            </a:r>
            <a:r>
              <a:rPr lang="es-ES_tradnl" sz="1200" b="0" i="0" u="none" strike="noStrike" kern="1200" baseline="0" dirty="0" smtClean="0">
                <a:solidFill>
                  <a:schemeClr val="tx1"/>
                </a:solidFill>
                <a:latin typeface="+mn-lt"/>
                <a:ea typeface="+mn-ea"/>
                <a:cs typeface="+mn-cs"/>
              </a:rPr>
              <a:t>.</a:t>
            </a:r>
          </a:p>
          <a:p>
            <a:r>
              <a:rPr lang="es-ES_tradnl" sz="1200" b="0" i="0" u="none" strike="noStrike" kern="1200" baseline="0" dirty="0" smtClean="0">
                <a:solidFill>
                  <a:schemeClr val="tx1"/>
                </a:solidFill>
                <a:latin typeface="+mn-lt"/>
                <a:ea typeface="+mn-ea"/>
                <a:cs typeface="+mn-cs"/>
              </a:rPr>
              <a:t>Los osteoclastos, activados durante este proceso, inician la resorción ósea. La </a:t>
            </a:r>
            <a:r>
              <a:rPr lang="es-ES_tradnl" sz="1200" b="0" i="0" u="none" strike="noStrike" kern="1200" baseline="0" dirty="0" err="1" smtClean="0">
                <a:solidFill>
                  <a:schemeClr val="tx1"/>
                </a:solidFill>
                <a:latin typeface="+mn-lt"/>
                <a:ea typeface="+mn-ea"/>
                <a:cs typeface="+mn-cs"/>
              </a:rPr>
              <a:t>osteoprotegerina</a:t>
            </a:r>
            <a:r>
              <a:rPr lang="es-ES_tradnl" sz="1200" b="0" i="0" u="none" strike="noStrike" kern="1200" baseline="0" dirty="0" smtClean="0">
                <a:solidFill>
                  <a:schemeClr val="tx1"/>
                </a:solidFill>
                <a:latin typeface="+mn-lt"/>
                <a:ea typeface="+mn-ea"/>
                <a:cs typeface="+mn-cs"/>
              </a:rPr>
              <a:t>, producida por los osteoblastos en respuesta al estrógeno, reduce la activación de RANK, equilibrando la resorción ósea y la formación del hueso. Con la bajada de los estrógenos, este equilibrio se interrumpe, aumentando la producción de RANKL, junto con una mayor actividad de RANK. Los niveles reducidos de estrógenos también conducen a niveles disminuidos de </a:t>
            </a:r>
            <a:r>
              <a:rPr lang="es-ES_tradnl" sz="1200" b="0" i="0" u="none" strike="noStrike" kern="1200" baseline="0" dirty="0" err="1" smtClean="0">
                <a:solidFill>
                  <a:schemeClr val="tx1"/>
                </a:solidFill>
                <a:latin typeface="+mn-lt"/>
                <a:ea typeface="+mn-ea"/>
                <a:cs typeface="+mn-cs"/>
              </a:rPr>
              <a:t>osteoprotegerina</a:t>
            </a:r>
            <a:r>
              <a:rPr lang="es-ES_tradnl" sz="1200" b="0" i="0" u="none" strike="noStrike" kern="1200" baseline="0" dirty="0" smtClean="0">
                <a:solidFill>
                  <a:schemeClr val="tx1"/>
                </a:solidFill>
                <a:latin typeface="+mn-lt"/>
                <a:ea typeface="+mn-ea"/>
                <a:cs typeface="+mn-cs"/>
              </a:rPr>
              <a:t>, acelerando aún más la alteración del metabolismo óseo. La reabsorción ósea por osteoclastos excede la formación ósea mediada por los osteoblastos. Otra de las teorías fisiopatológicas relacionadas con la bajada de estrógenos, es que no habría activación de las neuronas del asta dorsal que contienen receptores </a:t>
            </a:r>
            <a:r>
              <a:rPr lang="es-ES_tradnl" sz="1200" b="0" i="0" u="none" strike="noStrike" kern="1200" baseline="0" dirty="0" err="1" smtClean="0">
                <a:solidFill>
                  <a:schemeClr val="tx1"/>
                </a:solidFill>
                <a:latin typeface="+mn-lt"/>
                <a:ea typeface="+mn-ea"/>
                <a:cs typeface="+mn-cs"/>
              </a:rPr>
              <a:t>estrogénicos</a:t>
            </a:r>
            <a:r>
              <a:rPr lang="es-ES_tradnl" sz="1200" b="0" i="0" u="none" strike="noStrike" kern="1200" baseline="0" dirty="0" smtClean="0">
                <a:solidFill>
                  <a:schemeClr val="tx1"/>
                </a:solidFill>
                <a:latin typeface="+mn-lt"/>
                <a:ea typeface="+mn-ea"/>
                <a:cs typeface="+mn-cs"/>
              </a:rPr>
              <a:t> de la médula espinal. Además, un nivel de estrógenos bajo produciría mayor tasa de rotación de cartílago que contribuiría también al dolor articular.</a:t>
            </a:r>
          </a:p>
          <a:p>
            <a:r>
              <a:rPr lang="es-ES_tradnl" sz="1200" b="0" i="0" u="none" strike="noStrike" kern="1200" baseline="0" dirty="0" smtClean="0">
                <a:solidFill>
                  <a:schemeClr val="tx1"/>
                </a:solidFill>
                <a:latin typeface="+mn-lt"/>
                <a:ea typeface="+mn-ea"/>
                <a:cs typeface="+mn-cs"/>
              </a:rPr>
              <a:t>Por último, parece existir un mecanismo mediado por citoquinas de la artralgia inducida por los IA; los niveles bajos de estrógenos aumentan la producción de citoquinas inflamatorias (interleuquina-1 (IL-1) y el factor de necrosis tumoral-α [TNF-α]). Estas citoquinas inflamatorias pueden contribuir al síndrome de artralgia la mujer postmenopáusica que es muy similar al de los IA. Además, las células sinoviales expresan </a:t>
            </a:r>
            <a:r>
              <a:rPr lang="es-ES_tradnl" sz="1200" b="0" i="0" u="none" strike="noStrike" kern="1200" baseline="0" dirty="0" err="1" smtClean="0">
                <a:solidFill>
                  <a:schemeClr val="tx1"/>
                </a:solidFill>
                <a:latin typeface="+mn-lt"/>
                <a:ea typeface="+mn-ea"/>
                <a:cs typeface="+mn-cs"/>
              </a:rPr>
              <a:t>aromatasa</a:t>
            </a:r>
            <a:r>
              <a:rPr lang="es-ES_tradnl" sz="1200" b="0" i="0" u="none" strike="noStrike" kern="1200" baseline="0" dirty="0" smtClean="0">
                <a:solidFill>
                  <a:schemeClr val="tx1"/>
                </a:solidFill>
                <a:latin typeface="+mn-lt"/>
                <a:ea typeface="+mn-ea"/>
                <a:cs typeface="+mn-cs"/>
              </a:rPr>
              <a:t> y, cuando cataliza la conversión de </a:t>
            </a:r>
            <a:r>
              <a:rPr lang="es-ES_tradnl" sz="1200" b="0" i="0" u="none" strike="noStrike" kern="1200" baseline="0" dirty="0" err="1" smtClean="0">
                <a:solidFill>
                  <a:schemeClr val="tx1"/>
                </a:solidFill>
                <a:latin typeface="+mn-lt"/>
                <a:ea typeface="+mn-ea"/>
                <a:cs typeface="+mn-cs"/>
              </a:rPr>
              <a:t>androstenediona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estrona</a:t>
            </a:r>
            <a:r>
              <a:rPr lang="es-ES_tradnl" sz="1200" b="0" i="0" u="none" strike="noStrike" kern="1200" baseline="0" dirty="0" smtClean="0">
                <a:solidFill>
                  <a:schemeClr val="tx1"/>
                </a:solidFill>
                <a:latin typeface="+mn-lt"/>
                <a:ea typeface="+mn-ea"/>
                <a:cs typeface="+mn-cs"/>
              </a:rPr>
              <a:t> y estradiol, la expresión de IL-6 se reduce en la articulación. Por lo tanto, los IA pueden causar un aumento relativo en la producción de IL-6 que, se sabe, actúa como una citoquina pro y antiinflamatoria. También se sabe que es uno de los mediadores clave del aumento de la pérdida ósea en pacientes postmenopáusicas.</a:t>
            </a:r>
          </a:p>
          <a:p>
            <a:r>
              <a:rPr lang="es-ES_tradnl" sz="1200" b="0" i="0" u="none" strike="noStrike" kern="1200" baseline="0" dirty="0" smtClean="0">
                <a:solidFill>
                  <a:schemeClr val="tx1"/>
                </a:solidFill>
                <a:latin typeface="+mn-lt"/>
                <a:ea typeface="+mn-ea"/>
                <a:cs typeface="+mn-cs"/>
              </a:rPr>
              <a:t>Es muy importante educar al paciente, antes de iniciar la terapia de IA, informarle de que los dolores articulares son un efecto secundario muy común. También, antes de comenzar la medicación, el médico puede educar al paciente en las intervenciones simples que pueden ayudar con la artralgia como el ejercicio. Debido a que la </a:t>
            </a:r>
            <a:r>
              <a:rPr lang="es-ES_tradnl" sz="1200" b="0" i="0" u="none" strike="noStrike" kern="1200" baseline="0" dirty="0" err="1" smtClean="0">
                <a:solidFill>
                  <a:schemeClr val="tx1"/>
                </a:solidFill>
                <a:latin typeface="+mn-lt"/>
                <a:ea typeface="+mn-ea"/>
                <a:cs typeface="+mn-cs"/>
              </a:rPr>
              <a:t>antralgia</a:t>
            </a:r>
            <a:r>
              <a:rPr lang="es-ES_tradnl" sz="1200" b="0" i="0" u="none" strike="noStrike" kern="1200" baseline="0" dirty="0" smtClean="0">
                <a:solidFill>
                  <a:schemeClr val="tx1"/>
                </a:solidFill>
                <a:latin typeface="+mn-lt"/>
                <a:ea typeface="+mn-ea"/>
                <a:cs typeface="+mn-cs"/>
              </a:rPr>
              <a:t> por IA (AIA) es, generalmente, peor en las mujeres obesas, la pérdida de peso es una excelente intervención para las mujeres obesas con artralgias inducidas por IA. El tratamiento de las artralgias inducidas por la IA es escaso pero están registrados pacientes con resultados positivos con la acupuntura administrada dos veces a la semana a lo largo de 6 semanas, vitamina D semanal (50.000 UI de </a:t>
            </a:r>
            <a:r>
              <a:rPr lang="es-ES_tradnl" sz="1200" b="0" i="0" u="none" strike="noStrike" kern="1200" baseline="0" dirty="0" err="1" smtClean="0">
                <a:solidFill>
                  <a:schemeClr val="tx1"/>
                </a:solidFill>
                <a:latin typeface="+mn-lt"/>
                <a:ea typeface="+mn-ea"/>
                <a:cs typeface="+mn-cs"/>
              </a:rPr>
              <a:t>ergocalciferol</a:t>
            </a:r>
            <a:r>
              <a:rPr lang="es-ES_tradnl" sz="1200" b="0" i="0" u="none" strike="noStrike" kern="1200" baseline="0" dirty="0" smtClean="0">
                <a:solidFill>
                  <a:schemeClr val="tx1"/>
                </a:solidFill>
                <a:latin typeface="+mn-lt"/>
                <a:ea typeface="+mn-ea"/>
                <a:cs typeface="+mn-cs"/>
              </a:rPr>
              <a:t>) tras 2 meses y testosterona 80 mg/día después de tres meses.</a:t>
            </a:r>
          </a:p>
          <a:p>
            <a:r>
              <a:rPr lang="es-ES_tradnl" sz="1200" b="0" i="0" u="none" strike="noStrike" kern="1200" baseline="0" dirty="0" smtClean="0">
                <a:solidFill>
                  <a:schemeClr val="tx1"/>
                </a:solidFill>
                <a:latin typeface="+mn-lt"/>
                <a:ea typeface="+mn-ea"/>
                <a:cs typeface="+mn-cs"/>
              </a:rPr>
              <a:t>En la práctica clínica, los medicamentos antiinflamatorios no esteroideos parecen ayudar a muchos pacientes. También existen reportes de pacientes con mejorías tras tratamientos con: paracetamol, opioides, glucosamina/</a:t>
            </a:r>
            <a:r>
              <a:rPr lang="es-ES_tradnl" sz="1200" b="0" i="0" u="none" strike="noStrike" kern="1200" baseline="0" dirty="0" err="1" smtClean="0">
                <a:solidFill>
                  <a:schemeClr val="tx1"/>
                </a:solidFill>
                <a:latin typeface="+mn-lt"/>
                <a:ea typeface="+mn-ea"/>
                <a:cs typeface="+mn-cs"/>
              </a:rPr>
              <a:t>condroitin</a:t>
            </a:r>
            <a:r>
              <a:rPr lang="es-ES_tradnl" sz="1200" b="0" i="0" u="none" strike="noStrike" kern="1200" baseline="0" dirty="0" smtClean="0">
                <a:solidFill>
                  <a:schemeClr val="tx1"/>
                </a:solidFill>
                <a:latin typeface="+mn-lt"/>
                <a:ea typeface="+mn-ea"/>
                <a:cs typeface="+mn-cs"/>
              </a:rPr>
              <a:t>, aceite de pescado omega-3, </a:t>
            </a:r>
            <a:r>
              <a:rPr lang="es-ES_tradnl" sz="1200" b="0" i="0" u="none" strike="noStrike" kern="1200" baseline="0" dirty="0" err="1" smtClean="0">
                <a:solidFill>
                  <a:schemeClr val="tx1"/>
                </a:solidFill>
                <a:latin typeface="+mn-lt"/>
                <a:ea typeface="+mn-ea"/>
                <a:cs typeface="+mn-cs"/>
              </a:rPr>
              <a:t>probióticos</a:t>
            </a:r>
            <a:r>
              <a:rPr lang="es-ES_tradnl" sz="1200" b="0" i="0" u="none" strike="noStrike" kern="1200" baseline="0" dirty="0" smtClean="0">
                <a:solidFill>
                  <a:schemeClr val="tx1"/>
                </a:solidFill>
                <a:latin typeface="+mn-lt"/>
                <a:ea typeface="+mn-ea"/>
                <a:cs typeface="+mn-cs"/>
              </a:rPr>
              <a:t> y ejercicio. Hay algunos datos muy preliminares para afirmar que el yoga puede ser una intervención eficaz en el tratamiento de la AIA, aunque se necesita verificación con nuevos ensayos.</a:t>
            </a:r>
          </a:p>
          <a:p>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Levy MH, </a:t>
            </a:r>
            <a:r>
              <a:rPr lang="es-ES_tradnl" sz="1200" b="0" i="0" u="none" strike="noStrike" kern="1200" baseline="0" dirty="0" err="1" smtClean="0">
                <a:solidFill>
                  <a:schemeClr val="tx1"/>
                </a:solidFill>
                <a:latin typeface="+mn-lt"/>
                <a:ea typeface="+mn-ea"/>
                <a:cs typeface="+mn-cs"/>
              </a:rPr>
              <a:t>Chwistek</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Mehta</a:t>
            </a:r>
            <a:r>
              <a:rPr lang="es-ES_tradnl" sz="1200" b="0" i="0" u="none" strike="noStrike" kern="1200" baseline="0" dirty="0" smtClean="0">
                <a:solidFill>
                  <a:schemeClr val="tx1"/>
                </a:solidFill>
                <a:latin typeface="+mn-lt"/>
                <a:ea typeface="+mn-ea"/>
                <a:cs typeface="+mn-cs"/>
              </a:rPr>
              <a:t> RS.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2008;14:401-9.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Kurita</a:t>
            </a:r>
            <a:r>
              <a:rPr lang="es-ES_tradnl" sz="1200" b="0" i="0" u="none" strike="noStrike" kern="1200" baseline="0" dirty="0" smtClean="0">
                <a:solidFill>
                  <a:schemeClr val="tx1"/>
                </a:solidFill>
                <a:latin typeface="+mn-lt"/>
                <a:ea typeface="+mn-ea"/>
                <a:cs typeface="+mn-cs"/>
              </a:rPr>
              <a:t> GP, </a:t>
            </a:r>
            <a:r>
              <a:rPr lang="es-ES_tradnl" sz="1200" b="0" i="0" u="none" strike="noStrike" kern="1200" baseline="0" dirty="0" err="1" smtClean="0">
                <a:solidFill>
                  <a:schemeClr val="tx1"/>
                </a:solidFill>
                <a:latin typeface="+mn-lt"/>
                <a:ea typeface="+mn-ea"/>
                <a:cs typeface="+mn-cs"/>
              </a:rPr>
              <a:t>Sjøgren</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survivorship</a:t>
            </a:r>
            <a:r>
              <a:rPr lang="es-ES_tradnl" sz="1200" b="0" i="0" u="none" strike="noStrike" kern="1200" baseline="0" dirty="0" smtClean="0">
                <a:solidFill>
                  <a:schemeClr val="tx1"/>
                </a:solidFill>
                <a:latin typeface="+mn-lt"/>
                <a:ea typeface="+mn-ea"/>
                <a:cs typeface="+mn-cs"/>
              </a:rPr>
              <a:t>. Acta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2015;54:629-34.</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39</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Se conoce aún poco sobre los mecanismos de la artralgia relacionada con IA, aunque parecen estar relacionados con la </a:t>
            </a:r>
            <a:r>
              <a:rPr lang="es-ES_tradnl" sz="1200" b="0" i="0" u="none" strike="noStrike" kern="1200" baseline="0" dirty="0" err="1" smtClean="0">
                <a:solidFill>
                  <a:schemeClr val="tx1"/>
                </a:solidFill>
                <a:latin typeface="+mn-lt"/>
                <a:ea typeface="+mn-ea"/>
                <a:cs typeface="+mn-cs"/>
              </a:rPr>
              <a:t>deprivación</a:t>
            </a:r>
            <a:r>
              <a:rPr lang="es-ES_tradnl" sz="1200" b="0" i="0" u="none" strike="noStrike" kern="1200" baseline="0" dirty="0" smtClean="0">
                <a:solidFill>
                  <a:schemeClr val="tx1"/>
                </a:solidFill>
                <a:latin typeface="+mn-lt"/>
                <a:ea typeface="+mn-ea"/>
                <a:cs typeface="+mn-cs"/>
              </a:rPr>
              <a:t> de estrógenos. Un mecanismo importante relacionado es</a:t>
            </a:r>
          </a:p>
          <a:p>
            <a:r>
              <a:rPr lang="es-ES_tradnl" sz="1200" b="0" i="0" u="none" strike="noStrike" kern="1200" baseline="0" dirty="0" smtClean="0">
                <a:solidFill>
                  <a:schemeClr val="tx1"/>
                </a:solidFill>
                <a:latin typeface="+mn-lt"/>
                <a:ea typeface="+mn-ea"/>
                <a:cs typeface="+mn-cs"/>
              </a:rPr>
              <a:t>el ligando del receptor del factor nuclear (RANKL). En el hueso normal, los </a:t>
            </a:r>
            <a:r>
              <a:rPr lang="es-ES_tradnl" sz="1200" b="0" i="0" u="none" strike="noStrike" kern="1200" baseline="0" dirty="0" err="1" smtClean="0">
                <a:solidFill>
                  <a:schemeClr val="tx1"/>
                </a:solidFill>
                <a:latin typeface="+mn-lt"/>
                <a:ea typeface="+mn-ea"/>
                <a:cs typeface="+mn-cs"/>
              </a:rPr>
              <a:t>preosteoblastos</a:t>
            </a:r>
            <a:r>
              <a:rPr lang="es-ES_tradnl" sz="1200" b="0" i="0" u="none" strike="noStrike" kern="1200" baseline="0" dirty="0" smtClean="0">
                <a:solidFill>
                  <a:schemeClr val="tx1"/>
                </a:solidFill>
                <a:latin typeface="+mn-lt"/>
                <a:ea typeface="+mn-ea"/>
                <a:cs typeface="+mn-cs"/>
              </a:rPr>
              <a:t> activan el RANKL que se une a los receptores de los precursores de osteoclastos, aumentando la </a:t>
            </a:r>
            <a:r>
              <a:rPr lang="es-ES_tradnl" sz="1200" b="0" i="0" u="none" strike="noStrike" kern="1200" baseline="0" dirty="0" err="1" smtClean="0">
                <a:solidFill>
                  <a:schemeClr val="tx1"/>
                </a:solidFill>
                <a:latin typeface="+mn-lt"/>
                <a:ea typeface="+mn-ea"/>
                <a:cs typeface="+mn-cs"/>
              </a:rPr>
              <a:t>osteoclastogénesis</a:t>
            </a:r>
            <a:r>
              <a:rPr lang="es-ES_tradnl" sz="1200" b="0" i="0" u="none" strike="noStrike" kern="1200" baseline="0" dirty="0" smtClean="0">
                <a:solidFill>
                  <a:schemeClr val="tx1"/>
                </a:solidFill>
                <a:latin typeface="+mn-lt"/>
                <a:ea typeface="+mn-ea"/>
                <a:cs typeface="+mn-cs"/>
              </a:rPr>
              <a:t>.</a:t>
            </a:r>
          </a:p>
          <a:p>
            <a:r>
              <a:rPr lang="es-ES_tradnl" sz="1200" b="0" i="0" u="none" strike="noStrike" kern="1200" baseline="0" dirty="0" smtClean="0">
                <a:solidFill>
                  <a:schemeClr val="tx1"/>
                </a:solidFill>
                <a:latin typeface="+mn-lt"/>
                <a:ea typeface="+mn-ea"/>
                <a:cs typeface="+mn-cs"/>
              </a:rPr>
              <a:t>Los osteoclastos, activados durante este proceso, inician la resorción ósea. La </a:t>
            </a:r>
            <a:r>
              <a:rPr lang="es-ES_tradnl" sz="1200" b="0" i="0" u="none" strike="noStrike" kern="1200" baseline="0" dirty="0" err="1" smtClean="0">
                <a:solidFill>
                  <a:schemeClr val="tx1"/>
                </a:solidFill>
                <a:latin typeface="+mn-lt"/>
                <a:ea typeface="+mn-ea"/>
                <a:cs typeface="+mn-cs"/>
              </a:rPr>
              <a:t>osteoprotegerina</a:t>
            </a:r>
            <a:r>
              <a:rPr lang="es-ES_tradnl" sz="1200" b="0" i="0" u="none" strike="noStrike" kern="1200" baseline="0" dirty="0" smtClean="0">
                <a:solidFill>
                  <a:schemeClr val="tx1"/>
                </a:solidFill>
                <a:latin typeface="+mn-lt"/>
                <a:ea typeface="+mn-ea"/>
                <a:cs typeface="+mn-cs"/>
              </a:rPr>
              <a:t>, producida por los osteoblastos en respuesta al estrógeno, reduce la activación de RANK, equilibrando la resorción ósea y la formación del hueso. Con la bajada de los estrógenos, este equilibrio se interrumpe, aumentando la producción de RANKL, junto con una mayor actividad</a:t>
            </a:r>
          </a:p>
          <a:p>
            <a:r>
              <a:rPr lang="es-ES_tradnl" sz="1200" b="0" i="0" u="none" strike="noStrike" kern="1200" baseline="0" dirty="0" smtClean="0">
                <a:solidFill>
                  <a:schemeClr val="tx1"/>
                </a:solidFill>
                <a:latin typeface="+mn-lt"/>
                <a:ea typeface="+mn-ea"/>
                <a:cs typeface="+mn-cs"/>
              </a:rPr>
              <a:t>de RANK. Los niveles reducidos de estrógenos también conducen a niveles disminuidos de </a:t>
            </a:r>
            <a:r>
              <a:rPr lang="es-ES_tradnl" sz="1200" b="0" i="0" u="none" strike="noStrike" kern="1200" baseline="0" dirty="0" err="1" smtClean="0">
                <a:solidFill>
                  <a:schemeClr val="tx1"/>
                </a:solidFill>
                <a:latin typeface="+mn-lt"/>
                <a:ea typeface="+mn-ea"/>
                <a:cs typeface="+mn-cs"/>
              </a:rPr>
              <a:t>osteoprotegerina</a:t>
            </a:r>
            <a:r>
              <a:rPr lang="es-ES_tradnl" sz="1200" b="0" i="0" u="none" strike="noStrike" kern="1200" baseline="0" dirty="0" smtClean="0">
                <a:solidFill>
                  <a:schemeClr val="tx1"/>
                </a:solidFill>
                <a:latin typeface="+mn-lt"/>
                <a:ea typeface="+mn-ea"/>
                <a:cs typeface="+mn-cs"/>
              </a:rPr>
              <a:t>, acelerando aún más la alteración del metabolismo óseo. La reabsorción ósea por osteoclastos excede la formación ósea mediada por los osteoblastos. Otra de las teorías fisiopatológicas relacionadas con la bajada de estrógenos, es que no habría activación de las neuronas del asta dorsal que contienen receptores </a:t>
            </a:r>
            <a:r>
              <a:rPr lang="es-ES_tradnl" sz="1200" b="0" i="0" u="none" strike="noStrike" kern="1200" baseline="0" dirty="0" err="1" smtClean="0">
                <a:solidFill>
                  <a:schemeClr val="tx1"/>
                </a:solidFill>
                <a:latin typeface="+mn-lt"/>
                <a:ea typeface="+mn-ea"/>
                <a:cs typeface="+mn-cs"/>
              </a:rPr>
              <a:t>estrogénicos</a:t>
            </a:r>
            <a:r>
              <a:rPr lang="es-ES_tradnl" sz="1200" b="0" i="0" u="none" strike="noStrike" kern="1200" baseline="0" dirty="0" smtClean="0">
                <a:solidFill>
                  <a:schemeClr val="tx1"/>
                </a:solidFill>
                <a:latin typeface="+mn-lt"/>
                <a:ea typeface="+mn-ea"/>
                <a:cs typeface="+mn-cs"/>
              </a:rPr>
              <a:t> de la médula espinal. Además, un nivel de estrógenos bajo produciría mayor tasa de rotación de cartílago que contribuiría también al dolor articular.</a:t>
            </a:r>
          </a:p>
          <a:p>
            <a:r>
              <a:rPr lang="es-ES_tradnl" sz="1200" b="0" i="0" u="none" strike="noStrike" kern="1200" baseline="0" dirty="0" smtClean="0">
                <a:solidFill>
                  <a:schemeClr val="tx1"/>
                </a:solidFill>
                <a:latin typeface="+mn-lt"/>
                <a:ea typeface="+mn-ea"/>
                <a:cs typeface="+mn-cs"/>
              </a:rPr>
              <a:t>Por último, parece existir un mecanismo mediado por citoquinas de la artralgia inducida por los IA; los niveles bajos de estrógenos aumentan la producción de citoquinas inflamatorias (interleuquina-1 (IL-1) y el factor de necrosis tumoral-α [TNF-α]). Estas citoquinas inflamatorias pueden contribuir al síndrome de artralgia la mujer postmenopáusica que es muy similar al de los IA. Además, las células sinoviales expresan </a:t>
            </a:r>
            <a:r>
              <a:rPr lang="es-ES_tradnl" sz="1200" b="0" i="0" u="none" strike="noStrike" kern="1200" baseline="0" dirty="0" err="1" smtClean="0">
                <a:solidFill>
                  <a:schemeClr val="tx1"/>
                </a:solidFill>
                <a:latin typeface="+mn-lt"/>
                <a:ea typeface="+mn-ea"/>
                <a:cs typeface="+mn-cs"/>
              </a:rPr>
              <a:t>aromatasa</a:t>
            </a:r>
            <a:r>
              <a:rPr lang="es-ES_tradnl" sz="1200" b="0" i="0" u="none" strike="noStrike" kern="1200" baseline="0" dirty="0" smtClean="0">
                <a:solidFill>
                  <a:schemeClr val="tx1"/>
                </a:solidFill>
                <a:latin typeface="+mn-lt"/>
                <a:ea typeface="+mn-ea"/>
                <a:cs typeface="+mn-cs"/>
              </a:rPr>
              <a:t> y, cuando cataliza la conversión de </a:t>
            </a:r>
            <a:r>
              <a:rPr lang="es-ES_tradnl" sz="1200" b="0" i="0" u="none" strike="noStrike" kern="1200" baseline="0" dirty="0" err="1" smtClean="0">
                <a:solidFill>
                  <a:schemeClr val="tx1"/>
                </a:solidFill>
                <a:latin typeface="+mn-lt"/>
                <a:ea typeface="+mn-ea"/>
                <a:cs typeface="+mn-cs"/>
              </a:rPr>
              <a:t>androstenediona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estrona</a:t>
            </a:r>
            <a:r>
              <a:rPr lang="es-ES_tradnl" sz="1200" b="0" i="0" u="none" strike="noStrike" kern="1200" baseline="0" dirty="0" smtClean="0">
                <a:solidFill>
                  <a:schemeClr val="tx1"/>
                </a:solidFill>
                <a:latin typeface="+mn-lt"/>
                <a:ea typeface="+mn-ea"/>
                <a:cs typeface="+mn-cs"/>
              </a:rPr>
              <a:t> y estradiol, la expresión de IL-6 se reduce en la articulación. Por lo tanto, los IA pueden causar un aumento relativo en la producción de IL-6 que, se sabe, actúa como una citoquina pro y antiinflamatoria. También se sabe que es uno de los mediadores clave del aumento de la pérdida ósea en pacientes postmenopáusicas.</a:t>
            </a:r>
            <a:endParaRPr lang="es-ES_tradnl" sz="1200" b="1"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Niravath</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Aromatase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inhibitor-induced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arthralgia</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Ann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2013;24:1443-9.</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40</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Chung</a:t>
            </a:r>
            <a:r>
              <a:rPr lang="es-ES_tradnl" sz="1200" b="0" i="0" u="none" strike="noStrike" kern="1200" baseline="0" dirty="0" smtClean="0">
                <a:solidFill>
                  <a:schemeClr val="tx1"/>
                </a:solidFill>
                <a:latin typeface="+mn-lt"/>
                <a:ea typeface="+mn-ea"/>
                <a:cs typeface="+mn-cs"/>
              </a:rPr>
              <a:t> CP, Sargent RE, </a:t>
            </a:r>
            <a:r>
              <a:rPr lang="es-ES_tradnl" sz="1200" b="0" i="0" u="none" strike="noStrike" kern="1200" baseline="0" dirty="0" err="1" smtClean="0">
                <a:solidFill>
                  <a:schemeClr val="tx1"/>
                </a:solidFill>
                <a:latin typeface="+mn-lt"/>
                <a:ea typeface="+mn-ea"/>
                <a:cs typeface="+mn-cs"/>
              </a:rPr>
              <a:t>Chung</a:t>
            </a:r>
            <a:r>
              <a:rPr lang="es-ES_tradnl" sz="1200" b="0" i="0" u="none" strike="noStrike" kern="1200" baseline="0" dirty="0" smtClean="0">
                <a:solidFill>
                  <a:schemeClr val="tx1"/>
                </a:solidFill>
                <a:latin typeface="+mn-lt"/>
                <a:ea typeface="+mn-ea"/>
                <a:cs typeface="+mn-cs"/>
              </a:rPr>
              <a:t> NT, </a:t>
            </a:r>
            <a:r>
              <a:rPr lang="es-ES_tradnl" sz="1200" b="0" i="0" u="none" strike="noStrike" kern="1200" baseline="0" dirty="0" err="1" smtClean="0">
                <a:solidFill>
                  <a:schemeClr val="tx1"/>
                </a:solidFill>
                <a:latin typeface="+mn-lt"/>
                <a:ea typeface="+mn-ea"/>
                <a:cs typeface="+mn-cs"/>
              </a:rPr>
              <a:t>Lacey</a:t>
            </a:r>
            <a:r>
              <a:rPr lang="es-ES_tradnl" sz="1200" b="0" i="0" u="none" strike="noStrike" kern="1200" baseline="0" dirty="0" smtClean="0">
                <a:solidFill>
                  <a:schemeClr val="tx1"/>
                </a:solidFill>
                <a:latin typeface="+mn-lt"/>
                <a:ea typeface="+mn-ea"/>
                <a:cs typeface="+mn-cs"/>
              </a:rPr>
              <a:t> JV </a:t>
            </a:r>
            <a:r>
              <a:rPr lang="es-ES_tradnl" sz="1200" b="0" i="0" u="none" strike="noStrike" kern="1200" baseline="0" dirty="0" err="1" smtClean="0">
                <a:solidFill>
                  <a:schemeClr val="tx1"/>
                </a:solidFill>
                <a:latin typeface="+mn-lt"/>
                <a:ea typeface="+mn-ea"/>
                <a:cs typeface="+mn-cs"/>
              </a:rPr>
              <a:t>Jr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Wakabayashi</a:t>
            </a:r>
            <a:r>
              <a:rPr lang="es-ES_tradnl" sz="1200" b="0" i="0" u="none" strike="noStrike" kern="1200" baseline="0" dirty="0" smtClean="0">
                <a:solidFill>
                  <a:schemeClr val="tx1"/>
                </a:solidFill>
                <a:latin typeface="+mn-lt"/>
                <a:ea typeface="+mn-ea"/>
                <a:cs typeface="+mn-cs"/>
              </a:rPr>
              <a:t> MT. </a:t>
            </a:r>
            <a:r>
              <a:rPr lang="es-ES_tradnl" sz="1200" b="0" i="0" u="none" strike="noStrike" kern="1200" baseline="0" dirty="0" err="1" smtClean="0">
                <a:solidFill>
                  <a:schemeClr val="tx1"/>
                </a:solidFill>
                <a:latin typeface="+mn-lt"/>
                <a:ea typeface="+mn-ea"/>
                <a:cs typeface="+mn-cs"/>
              </a:rPr>
              <a:t>Graft</a:t>
            </a:r>
            <a:r>
              <a:rPr lang="es-ES_tradnl" sz="1200" b="0" i="0" u="none" strike="noStrike" kern="1200" baseline="0" dirty="0" smtClean="0">
                <a:solidFill>
                  <a:schemeClr val="tx1"/>
                </a:solidFill>
                <a:latin typeface="+mn-lt"/>
                <a:ea typeface="+mn-ea"/>
                <a:cs typeface="+mn-cs"/>
              </a:rPr>
              <a:t>-versus-Host </a:t>
            </a:r>
            <a:r>
              <a:rPr lang="es-ES_tradnl" sz="1200" b="0" i="0" u="none" strike="noStrike" kern="1200" baseline="0" dirty="0" err="1" smtClean="0">
                <a:solidFill>
                  <a:schemeClr val="tx1"/>
                </a:solidFill>
                <a:latin typeface="+mn-lt"/>
                <a:ea typeface="+mn-ea"/>
                <a:cs typeface="+mn-cs"/>
              </a:rPr>
              <a:t>Disease-Associated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Vulvovaginal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after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Marrow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Transplantation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Biol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Blood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Marrow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Transplant</a:t>
            </a:r>
            <a:r>
              <a:rPr lang="es-ES_tradnl" sz="1200" b="0" i="0" u="none" strike="noStrike" kern="1200" baseline="0" dirty="0" smtClean="0">
                <a:solidFill>
                  <a:schemeClr val="tx1"/>
                </a:solidFill>
                <a:latin typeface="+mn-lt"/>
                <a:ea typeface="+mn-ea"/>
                <a:cs typeface="+mn-cs"/>
              </a:rPr>
              <a:t> 2016;22:378-9.</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41</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Chung</a:t>
            </a:r>
            <a:r>
              <a:rPr lang="es-ES_tradnl" sz="1200" b="0" i="0" u="none" strike="noStrike" kern="1200" baseline="0" dirty="0" smtClean="0">
                <a:solidFill>
                  <a:schemeClr val="tx1"/>
                </a:solidFill>
                <a:latin typeface="+mn-lt"/>
                <a:ea typeface="+mn-ea"/>
                <a:cs typeface="+mn-cs"/>
              </a:rPr>
              <a:t> CP, Sargent RE, </a:t>
            </a:r>
            <a:r>
              <a:rPr lang="es-ES_tradnl" sz="1200" b="0" i="0" u="none" strike="noStrike" kern="1200" baseline="0" dirty="0" err="1" smtClean="0">
                <a:solidFill>
                  <a:schemeClr val="tx1"/>
                </a:solidFill>
                <a:latin typeface="+mn-lt"/>
                <a:ea typeface="+mn-ea"/>
                <a:cs typeface="+mn-cs"/>
              </a:rPr>
              <a:t>Chung</a:t>
            </a:r>
            <a:r>
              <a:rPr lang="es-ES_tradnl" sz="1200" b="0" i="0" u="none" strike="noStrike" kern="1200" baseline="0" dirty="0" smtClean="0">
                <a:solidFill>
                  <a:schemeClr val="tx1"/>
                </a:solidFill>
                <a:latin typeface="+mn-lt"/>
                <a:ea typeface="+mn-ea"/>
                <a:cs typeface="+mn-cs"/>
              </a:rPr>
              <a:t> NT, </a:t>
            </a:r>
            <a:r>
              <a:rPr lang="es-ES_tradnl" sz="1200" b="0" i="0" u="none" strike="noStrike" kern="1200" baseline="0" dirty="0" err="1" smtClean="0">
                <a:solidFill>
                  <a:schemeClr val="tx1"/>
                </a:solidFill>
                <a:latin typeface="+mn-lt"/>
                <a:ea typeface="+mn-ea"/>
                <a:cs typeface="+mn-cs"/>
              </a:rPr>
              <a:t>Lacey</a:t>
            </a:r>
            <a:r>
              <a:rPr lang="es-ES_tradnl" sz="1200" b="0" i="0" u="none" strike="noStrike" kern="1200" baseline="0" dirty="0" smtClean="0">
                <a:solidFill>
                  <a:schemeClr val="tx1"/>
                </a:solidFill>
                <a:latin typeface="+mn-lt"/>
                <a:ea typeface="+mn-ea"/>
                <a:cs typeface="+mn-cs"/>
              </a:rPr>
              <a:t> JV </a:t>
            </a:r>
            <a:r>
              <a:rPr lang="es-ES_tradnl" sz="1200" b="0" i="0" u="none" strike="noStrike" kern="1200" baseline="0" dirty="0" err="1" smtClean="0">
                <a:solidFill>
                  <a:schemeClr val="tx1"/>
                </a:solidFill>
                <a:latin typeface="+mn-lt"/>
                <a:ea typeface="+mn-ea"/>
                <a:cs typeface="+mn-cs"/>
              </a:rPr>
              <a:t>Jr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Wakabayashi</a:t>
            </a:r>
            <a:r>
              <a:rPr lang="es-ES_tradnl" sz="1200" b="0" i="0" u="none" strike="noStrike" kern="1200" baseline="0" dirty="0" smtClean="0">
                <a:solidFill>
                  <a:schemeClr val="tx1"/>
                </a:solidFill>
                <a:latin typeface="+mn-lt"/>
                <a:ea typeface="+mn-ea"/>
                <a:cs typeface="+mn-cs"/>
              </a:rPr>
              <a:t> MT. </a:t>
            </a:r>
            <a:r>
              <a:rPr lang="es-ES_tradnl" sz="1200" b="0" i="0" u="none" strike="noStrike" kern="1200" baseline="0" dirty="0" err="1" smtClean="0">
                <a:solidFill>
                  <a:schemeClr val="tx1"/>
                </a:solidFill>
                <a:latin typeface="+mn-lt"/>
                <a:ea typeface="+mn-ea"/>
                <a:cs typeface="+mn-cs"/>
              </a:rPr>
              <a:t>Graft</a:t>
            </a:r>
            <a:r>
              <a:rPr lang="es-ES_tradnl" sz="1200" b="0" i="0" u="none" strike="noStrike" kern="1200" baseline="0" dirty="0" smtClean="0">
                <a:solidFill>
                  <a:schemeClr val="tx1"/>
                </a:solidFill>
                <a:latin typeface="+mn-lt"/>
                <a:ea typeface="+mn-ea"/>
                <a:cs typeface="+mn-cs"/>
              </a:rPr>
              <a:t>-versus-Host </a:t>
            </a:r>
            <a:r>
              <a:rPr lang="es-ES_tradnl" sz="1200" b="0" i="0" u="none" strike="noStrike" kern="1200" baseline="0" dirty="0" err="1" smtClean="0">
                <a:solidFill>
                  <a:schemeClr val="tx1"/>
                </a:solidFill>
                <a:latin typeface="+mn-lt"/>
                <a:ea typeface="+mn-ea"/>
                <a:cs typeface="+mn-cs"/>
              </a:rPr>
              <a:t>Disease-Associated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Vulvovaginal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after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Marrow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Transplantation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Biol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Blood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Marrow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Transplant</a:t>
            </a:r>
            <a:r>
              <a:rPr lang="es-ES_tradnl" sz="1200" b="0" i="0" u="none" strike="noStrike" kern="1200" baseline="0" dirty="0" smtClean="0">
                <a:solidFill>
                  <a:schemeClr val="tx1"/>
                </a:solidFill>
                <a:latin typeface="+mn-lt"/>
                <a:ea typeface="+mn-ea"/>
                <a:cs typeface="+mn-cs"/>
              </a:rPr>
              <a:t> 2016;22:378-9.</a:t>
            </a:r>
          </a:p>
          <a:p>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42</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Kurita</a:t>
            </a:r>
            <a:r>
              <a:rPr lang="es-ES_tradnl" sz="1200" b="0" i="0" u="none" strike="noStrike" kern="1200" baseline="0" dirty="0" smtClean="0">
                <a:solidFill>
                  <a:schemeClr val="tx1"/>
                </a:solidFill>
                <a:latin typeface="+mn-lt"/>
                <a:ea typeface="+mn-ea"/>
                <a:cs typeface="+mn-cs"/>
              </a:rPr>
              <a:t> GP, </a:t>
            </a:r>
            <a:r>
              <a:rPr lang="es-ES_tradnl" sz="1200" b="0" i="0" u="none" strike="noStrike" kern="1200" baseline="0" dirty="0" err="1" smtClean="0">
                <a:solidFill>
                  <a:schemeClr val="tx1"/>
                </a:solidFill>
                <a:latin typeface="+mn-lt"/>
                <a:ea typeface="+mn-ea"/>
                <a:cs typeface="+mn-cs"/>
              </a:rPr>
              <a:t>Sjøgren</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survivorship</a:t>
            </a:r>
            <a:r>
              <a:rPr lang="es-ES_tradnl" sz="1200" b="0" i="0" u="none" strike="noStrike" kern="1200" baseline="0" dirty="0" smtClean="0">
                <a:solidFill>
                  <a:schemeClr val="tx1"/>
                </a:solidFill>
                <a:latin typeface="+mn-lt"/>
                <a:ea typeface="+mn-ea"/>
                <a:cs typeface="+mn-cs"/>
              </a:rPr>
              <a:t>. Acta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2015;54:629-34.</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Busse</a:t>
            </a:r>
            <a:r>
              <a:rPr lang="es-ES_tradnl" sz="1200" b="0" i="0" u="none" strike="noStrike" kern="1200" baseline="0" dirty="0" smtClean="0">
                <a:solidFill>
                  <a:schemeClr val="tx1"/>
                </a:solidFill>
                <a:latin typeface="+mn-lt"/>
                <a:ea typeface="+mn-ea"/>
                <a:cs typeface="+mn-cs"/>
              </a:rPr>
              <a:t> J, Phillips L, </a:t>
            </a:r>
            <a:r>
              <a:rPr lang="es-ES_tradnl" sz="1200" b="0" i="0" u="none" strike="noStrike" kern="1200" baseline="0" dirty="0" err="1" smtClean="0">
                <a:solidFill>
                  <a:schemeClr val="tx1"/>
                </a:solidFill>
                <a:latin typeface="+mn-lt"/>
                <a:ea typeface="+mn-ea"/>
                <a:cs typeface="+mn-cs"/>
              </a:rPr>
              <a:t>Schechter</a:t>
            </a:r>
            <a:r>
              <a:rPr lang="es-ES_tradnl" sz="1200" b="0" i="0" u="none" strike="noStrike" kern="1200" baseline="0" dirty="0" smtClean="0">
                <a:solidFill>
                  <a:schemeClr val="tx1"/>
                </a:solidFill>
                <a:latin typeface="+mn-lt"/>
                <a:ea typeface="+mn-ea"/>
                <a:cs typeface="+mn-cs"/>
              </a:rPr>
              <a:t> W. Long-</a:t>
            </a:r>
            <a:r>
              <a:rPr lang="es-ES_tradnl" sz="1200" b="0" i="0" u="none" strike="noStrike" kern="1200" baseline="0" dirty="0" err="1" smtClean="0">
                <a:solidFill>
                  <a:schemeClr val="tx1"/>
                </a:solidFill>
                <a:latin typeface="+mn-lt"/>
                <a:ea typeface="+mn-ea"/>
                <a:cs typeface="+mn-cs"/>
              </a:rPr>
              <a:t>Term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Intravenous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Ketamine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Analgesia in a </a:t>
            </a:r>
            <a:r>
              <a:rPr lang="es-ES_tradnl" sz="1200" b="0" i="0" u="none" strike="noStrike" kern="1200" baseline="0" dirty="0" err="1" smtClean="0">
                <a:solidFill>
                  <a:schemeClr val="tx1"/>
                </a:solidFill>
                <a:latin typeface="+mn-lt"/>
                <a:ea typeface="+mn-ea"/>
                <a:cs typeface="+mn-cs"/>
              </a:rPr>
              <a:t>Child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Severe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Intestinal </a:t>
            </a:r>
            <a:r>
              <a:rPr lang="es-ES_tradnl" sz="1200" b="0" i="0" u="none" strike="noStrike" kern="1200" baseline="0" dirty="0" err="1" smtClean="0">
                <a:solidFill>
                  <a:schemeClr val="tx1"/>
                </a:solidFill>
                <a:latin typeface="+mn-lt"/>
                <a:ea typeface="+mn-ea"/>
                <a:cs typeface="+mn-cs"/>
              </a:rPr>
              <a:t>Graft</a:t>
            </a:r>
            <a:r>
              <a:rPr lang="es-ES_tradnl" sz="1200" b="0" i="0" u="none" strike="noStrike" kern="1200" baseline="0" dirty="0" smtClean="0">
                <a:solidFill>
                  <a:schemeClr val="tx1"/>
                </a:solidFill>
                <a:latin typeface="+mn-lt"/>
                <a:ea typeface="+mn-ea"/>
                <a:cs typeface="+mn-cs"/>
              </a:rPr>
              <a:t> versus Host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Case Rep </a:t>
            </a:r>
            <a:r>
              <a:rPr lang="en-US" sz="1200" b="0" i="0" u="none" strike="noStrike" kern="1200" baseline="0" dirty="0" err="1" smtClean="0">
                <a:solidFill>
                  <a:schemeClr val="tx1"/>
                </a:solidFill>
                <a:latin typeface="+mn-lt"/>
                <a:ea typeface="+mn-ea"/>
                <a:cs typeface="+mn-cs"/>
              </a:rPr>
              <a:t>Anesthesiol</a:t>
            </a:r>
            <a:r>
              <a:rPr lang="en-US" sz="1200" b="0" i="0" u="none" strike="noStrike" kern="1200" baseline="0" dirty="0" smtClean="0">
                <a:solidFill>
                  <a:schemeClr val="tx1"/>
                </a:solidFill>
                <a:latin typeface="+mn-lt"/>
                <a:ea typeface="+mn-ea"/>
                <a:cs typeface="+mn-cs"/>
              </a:rPr>
              <a:t> 2015;2015:834168.</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Yazdani</a:t>
            </a:r>
            <a:r>
              <a:rPr lang="en-US" sz="1200" b="0" i="0" u="none" strike="noStrike" kern="1200" baseline="0" dirty="0" smtClean="0">
                <a:solidFill>
                  <a:schemeClr val="tx1"/>
                </a:solidFill>
                <a:latin typeface="+mn-lt"/>
                <a:ea typeface="+mn-ea"/>
                <a:cs typeface="+mn-cs"/>
              </a:rPr>
              <a:t> S, </a:t>
            </a:r>
            <a:r>
              <a:rPr lang="en-US" sz="1200" b="0" i="0" u="none" strike="noStrike" kern="1200" baseline="0" dirty="0" err="1" smtClean="0">
                <a:solidFill>
                  <a:schemeClr val="tx1"/>
                </a:solidFill>
                <a:latin typeface="+mn-lt"/>
                <a:ea typeface="+mn-ea"/>
                <a:cs typeface="+mn-cs"/>
              </a:rPr>
              <a:t>Abdi</a:t>
            </a:r>
            <a:r>
              <a:rPr lang="en-US" sz="1200" b="0" i="0" u="none" strike="noStrike" kern="1200" baseline="0" dirty="0" smtClean="0">
                <a:solidFill>
                  <a:schemeClr val="tx1"/>
                </a:solidFill>
                <a:latin typeface="+mn-lt"/>
                <a:ea typeface="+mn-ea"/>
                <a:cs typeface="+mn-cs"/>
              </a:rPr>
              <a:t> S. Brief review: pain management for cancer survivors: challenges and opportunities. Can J </a:t>
            </a:r>
            <a:r>
              <a:rPr lang="en-US" sz="1200" b="0" i="0" u="none" strike="noStrike" kern="1200" baseline="0" dirty="0" err="1" smtClean="0">
                <a:solidFill>
                  <a:schemeClr val="tx1"/>
                </a:solidFill>
                <a:latin typeface="+mn-lt"/>
                <a:ea typeface="+mn-ea"/>
                <a:cs typeface="+mn-cs"/>
              </a:rPr>
              <a:t>Anaesth</a:t>
            </a:r>
            <a:r>
              <a:rPr lang="en-US" sz="1200" b="0" i="0" u="none" strike="noStrike" kern="1200" baseline="0" dirty="0" smtClean="0">
                <a:solidFill>
                  <a:schemeClr val="tx1"/>
                </a:solidFill>
                <a:latin typeface="+mn-lt"/>
                <a:ea typeface="+mn-ea"/>
                <a:cs typeface="+mn-cs"/>
              </a:rPr>
              <a:t> 2014;61:745-53.</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43</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Kurita</a:t>
            </a:r>
            <a:r>
              <a:rPr lang="es-ES_tradnl" sz="1200" b="0" i="0" u="none" strike="noStrike" kern="1200" baseline="0" dirty="0" smtClean="0">
                <a:solidFill>
                  <a:schemeClr val="tx1"/>
                </a:solidFill>
                <a:latin typeface="+mn-lt"/>
                <a:ea typeface="+mn-ea"/>
                <a:cs typeface="+mn-cs"/>
              </a:rPr>
              <a:t> GP, </a:t>
            </a:r>
            <a:r>
              <a:rPr lang="es-ES_tradnl" sz="1200" b="0" i="0" u="none" strike="noStrike" kern="1200" baseline="0" dirty="0" err="1" smtClean="0">
                <a:solidFill>
                  <a:schemeClr val="tx1"/>
                </a:solidFill>
                <a:latin typeface="+mn-lt"/>
                <a:ea typeface="+mn-ea"/>
                <a:cs typeface="+mn-cs"/>
              </a:rPr>
              <a:t>Sjøgren</a:t>
            </a:r>
            <a:r>
              <a:rPr lang="es-ES_tradnl" sz="1200" b="0" i="0" u="none" strike="noStrike" kern="1200" baseline="0" dirty="0" smtClean="0">
                <a:solidFill>
                  <a:schemeClr val="tx1"/>
                </a:solidFill>
                <a:latin typeface="+mn-lt"/>
                <a:ea typeface="+mn-ea"/>
                <a:cs typeface="+mn-cs"/>
              </a:rPr>
              <a:t> P.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survivorship</a:t>
            </a:r>
            <a:r>
              <a:rPr lang="es-ES_tradnl" sz="1200" b="0" i="0" u="none" strike="noStrike" kern="1200" baseline="0" dirty="0" smtClean="0">
                <a:solidFill>
                  <a:schemeClr val="tx1"/>
                </a:solidFill>
                <a:latin typeface="+mn-lt"/>
                <a:ea typeface="+mn-ea"/>
                <a:cs typeface="+mn-cs"/>
              </a:rPr>
              <a:t>. Acta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2015;54:629-34.</a:t>
            </a:r>
          </a:p>
          <a:p>
            <a:r>
              <a:rPr lang="es-ES_tradnl" sz="1200" b="0" i="0" u="none" strike="noStrike" kern="1200" baseline="0" dirty="0" smtClean="0">
                <a:solidFill>
                  <a:schemeClr val="tx1"/>
                </a:solidFill>
                <a:latin typeface="+mn-lt"/>
                <a:ea typeface="+mn-ea"/>
                <a:cs typeface="+mn-cs"/>
              </a:rPr>
              <a:t>• Burton AW, Fine PG, </a:t>
            </a:r>
            <a:r>
              <a:rPr lang="es-ES_tradnl" sz="1200" b="0" i="0" u="none" strike="noStrike" kern="1200" baseline="0" dirty="0" err="1" smtClean="0">
                <a:solidFill>
                  <a:schemeClr val="tx1"/>
                </a:solidFill>
                <a:latin typeface="+mn-lt"/>
                <a:ea typeface="+mn-ea"/>
                <a:cs typeface="+mn-cs"/>
              </a:rPr>
              <a:t>Passik</a:t>
            </a:r>
            <a:r>
              <a:rPr lang="es-ES_tradnl" sz="1200" b="0" i="0" u="none" strike="noStrike" kern="1200" baseline="0" dirty="0" smtClean="0">
                <a:solidFill>
                  <a:schemeClr val="tx1"/>
                </a:solidFill>
                <a:latin typeface="+mn-lt"/>
                <a:ea typeface="+mn-ea"/>
                <a:cs typeface="+mn-cs"/>
              </a:rPr>
              <a:t> SD. </a:t>
            </a:r>
            <a:r>
              <a:rPr lang="es-ES_tradnl" sz="1200" b="0" i="0" u="none" strike="noStrike" kern="1200" baseline="0" dirty="0" err="1" smtClean="0">
                <a:solidFill>
                  <a:schemeClr val="tx1"/>
                </a:solidFill>
                <a:latin typeface="+mn-lt"/>
                <a:ea typeface="+mn-ea"/>
                <a:cs typeface="+mn-cs"/>
              </a:rPr>
              <a:t>Transformation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acute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syndromes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2012;10:89-95.</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Schreiber</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Understanding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experience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Headache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Rep</a:t>
            </a:r>
            <a:r>
              <a:rPr lang="es-ES_tradnl" sz="1200" b="0" i="0" u="none" strike="noStrike" kern="1200" baseline="0" dirty="0" smtClean="0">
                <a:solidFill>
                  <a:schemeClr val="tx1"/>
                </a:solidFill>
                <a:latin typeface="+mn-lt"/>
                <a:ea typeface="+mn-ea"/>
                <a:cs typeface="+mn-cs"/>
              </a:rPr>
              <a:t> 2014;18:440.</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2014;32:1739-47.</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Lacchetti</a:t>
            </a:r>
            <a:r>
              <a:rPr lang="es-ES_tradnl" sz="1200" b="0" i="0" u="none" strike="noStrike" kern="1200" baseline="0" dirty="0" smtClean="0">
                <a:solidFill>
                  <a:schemeClr val="tx1"/>
                </a:solidFill>
                <a:latin typeface="+mn-lt"/>
                <a:ea typeface="+mn-ea"/>
                <a:cs typeface="+mn-cs"/>
              </a:rPr>
              <a:t> C,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Adult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Cancers</a:t>
            </a:r>
            <a:r>
              <a:rPr lang="es-ES_tradnl" sz="1200" b="0" i="0" u="none" strike="noStrike" kern="1200" baseline="0" dirty="0" smtClean="0">
                <a:solidFill>
                  <a:schemeClr val="tx1"/>
                </a:solidFill>
                <a:latin typeface="+mn-lt"/>
                <a:ea typeface="+mn-ea"/>
                <a:cs typeface="+mn-cs"/>
              </a:rPr>
              <a:t>: American </a:t>
            </a:r>
            <a:r>
              <a:rPr lang="es-ES_tradnl" sz="1200" b="0" i="0" u="none" strike="noStrike" kern="1200" baseline="0" dirty="0" err="1" smtClean="0">
                <a:solidFill>
                  <a:schemeClr val="tx1"/>
                </a:solidFill>
                <a:latin typeface="+mn-lt"/>
                <a:ea typeface="+mn-ea"/>
                <a:cs typeface="+mn-cs"/>
              </a:rPr>
              <a:t>Society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Practice Guideline. J </a:t>
            </a:r>
            <a:r>
              <a:rPr lang="en-US" sz="1200" b="0" i="0" u="none" strike="noStrike" kern="1200" baseline="0" dirty="0" err="1" smtClean="0">
                <a:solidFill>
                  <a:schemeClr val="tx1"/>
                </a:solidFill>
                <a:latin typeface="+mn-lt"/>
                <a:ea typeface="+mn-ea"/>
                <a:cs typeface="+mn-cs"/>
              </a:rPr>
              <a:t>Clin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Oncol</a:t>
            </a:r>
            <a:r>
              <a:rPr lang="en-US" sz="1200" b="0" i="0" u="none" strike="noStrike" kern="1200" baseline="0" dirty="0" smtClean="0">
                <a:solidFill>
                  <a:schemeClr val="tx1"/>
                </a:solidFill>
                <a:latin typeface="+mn-lt"/>
                <a:ea typeface="+mn-ea"/>
                <a:cs typeface="+mn-cs"/>
              </a:rPr>
              <a:t> 2016; 34: 3325- 3347</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44</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Davies PS.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tips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primary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providers</a:t>
            </a:r>
            <a:r>
              <a:rPr lang="es-ES_tradnl" sz="1200" b="0" i="0" u="none" strike="noStrike" kern="1200" baseline="0" dirty="0" smtClean="0">
                <a:solidFill>
                  <a:schemeClr val="tx1"/>
                </a:solidFill>
                <a:latin typeface="+mn-lt"/>
                <a:ea typeface="+mn-ea"/>
                <a:cs typeface="+mn-cs"/>
              </a:rPr>
              <a:t>. Nurse </a:t>
            </a:r>
            <a:r>
              <a:rPr lang="es-ES_tradnl" sz="1200" b="0" i="0" u="none" strike="noStrike" kern="1200" baseline="0" dirty="0" err="1" smtClean="0">
                <a:solidFill>
                  <a:schemeClr val="tx1"/>
                </a:solidFill>
                <a:latin typeface="+mn-lt"/>
                <a:ea typeface="+mn-ea"/>
                <a:cs typeface="+mn-cs"/>
              </a:rPr>
              <a:t>Pract</a:t>
            </a:r>
            <a:r>
              <a:rPr lang="es-ES_tradnl" sz="1200" b="0" i="0" u="none" strike="noStrike" kern="1200" baseline="0" dirty="0" smtClean="0">
                <a:solidFill>
                  <a:schemeClr val="tx1"/>
                </a:solidFill>
                <a:latin typeface="+mn-lt"/>
                <a:ea typeface="+mn-ea"/>
                <a:cs typeface="+mn-cs"/>
              </a:rPr>
              <a:t> 2013;38:28-38.</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2014;32:1739-47.</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45</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Levy MH, </a:t>
            </a:r>
            <a:r>
              <a:rPr lang="es-ES_tradnl" sz="1200" b="0" i="0" u="none" strike="noStrike" kern="1200" baseline="0" dirty="0" err="1" smtClean="0">
                <a:solidFill>
                  <a:schemeClr val="tx1"/>
                </a:solidFill>
                <a:latin typeface="+mn-lt"/>
                <a:ea typeface="+mn-ea"/>
                <a:cs typeface="+mn-cs"/>
              </a:rPr>
              <a:t>Chwistek</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Mehta</a:t>
            </a:r>
            <a:r>
              <a:rPr lang="es-ES_tradnl" sz="1200" b="0" i="0" u="none" strike="noStrike" kern="1200" baseline="0" dirty="0" smtClean="0">
                <a:solidFill>
                  <a:schemeClr val="tx1"/>
                </a:solidFill>
                <a:latin typeface="+mn-lt"/>
                <a:ea typeface="+mn-ea"/>
                <a:cs typeface="+mn-cs"/>
              </a:rPr>
              <a:t> RS.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2008;14:401-9.</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Lacchec</a:t>
            </a:r>
            <a:r>
              <a:rPr lang="es-ES_tradnl" sz="1200" b="0" i="0" u="none" strike="noStrike" kern="1200" baseline="0" dirty="0" smtClean="0">
                <a:solidFill>
                  <a:schemeClr val="tx1"/>
                </a:solidFill>
                <a:latin typeface="+mn-lt"/>
                <a:ea typeface="+mn-ea"/>
                <a:cs typeface="+mn-cs"/>
              </a:rPr>
              <a:t> C,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Adult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Cancers</a:t>
            </a:r>
            <a:r>
              <a:rPr lang="es-ES_tradnl" sz="1200" b="0" i="0" u="none" strike="noStrike" kern="1200" baseline="0" dirty="0" smtClean="0">
                <a:solidFill>
                  <a:schemeClr val="tx1"/>
                </a:solidFill>
                <a:latin typeface="+mn-lt"/>
                <a:ea typeface="+mn-ea"/>
                <a:cs typeface="+mn-cs"/>
              </a:rPr>
              <a:t>: American </a:t>
            </a:r>
            <a:r>
              <a:rPr lang="es-ES_tradnl" sz="1200" b="0" i="0" u="none" strike="noStrike" kern="1200" baseline="0" dirty="0" err="1" smtClean="0">
                <a:solidFill>
                  <a:schemeClr val="tx1"/>
                </a:solidFill>
                <a:latin typeface="+mn-lt"/>
                <a:ea typeface="+mn-ea"/>
                <a:cs typeface="+mn-cs"/>
              </a:rPr>
              <a:t>Society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2016;34:3325-47</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Yazdani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Abdi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Brief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challenges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opportunities</a:t>
            </a:r>
            <a:r>
              <a:rPr lang="es-ES_tradnl" sz="1200" b="0" i="0" u="none" strike="noStrike" kern="1200" baseline="0" dirty="0" smtClean="0">
                <a:solidFill>
                  <a:schemeClr val="tx1"/>
                </a:solidFill>
                <a:latin typeface="+mn-lt"/>
                <a:ea typeface="+mn-ea"/>
                <a:cs typeface="+mn-cs"/>
              </a:rPr>
              <a:t>. Can J </a:t>
            </a:r>
            <a:r>
              <a:rPr lang="es-ES_tradnl" sz="1200" b="0" i="0" u="none" strike="noStrike" kern="1200" baseline="0" dirty="0" err="1" smtClean="0">
                <a:solidFill>
                  <a:schemeClr val="tx1"/>
                </a:solidFill>
                <a:latin typeface="+mn-lt"/>
                <a:ea typeface="+mn-ea"/>
                <a:cs typeface="+mn-cs"/>
              </a:rPr>
              <a:t>Anaesth</a:t>
            </a:r>
            <a:r>
              <a:rPr lang="es-ES_tradnl" sz="1200" b="0" i="0" u="none" strike="noStrike" kern="1200" baseline="0" dirty="0" smtClean="0">
                <a:solidFill>
                  <a:schemeClr val="tx1"/>
                </a:solidFill>
                <a:latin typeface="+mn-lt"/>
                <a:ea typeface="+mn-ea"/>
                <a:cs typeface="+mn-cs"/>
              </a:rPr>
              <a:t>. 2014 Aug;61(8):745-53.</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Chung</a:t>
            </a:r>
            <a:r>
              <a:rPr lang="es-ES_tradnl" sz="1200" b="0" i="0" u="none" strike="noStrike" kern="1200" baseline="0" dirty="0" smtClean="0">
                <a:solidFill>
                  <a:schemeClr val="tx1"/>
                </a:solidFill>
                <a:latin typeface="+mn-lt"/>
                <a:ea typeface="+mn-ea"/>
                <a:cs typeface="+mn-cs"/>
              </a:rPr>
              <a:t> CP, Sargent RE, </a:t>
            </a:r>
            <a:r>
              <a:rPr lang="es-ES_tradnl" sz="1200" b="0" i="0" u="none" strike="noStrike" kern="1200" baseline="0" dirty="0" err="1" smtClean="0">
                <a:solidFill>
                  <a:schemeClr val="tx1"/>
                </a:solidFill>
                <a:latin typeface="+mn-lt"/>
                <a:ea typeface="+mn-ea"/>
                <a:cs typeface="+mn-cs"/>
              </a:rPr>
              <a:t>Chung</a:t>
            </a:r>
            <a:r>
              <a:rPr lang="es-ES_tradnl" sz="1200" b="0" i="0" u="none" strike="noStrike" kern="1200" baseline="0" dirty="0" smtClean="0">
                <a:solidFill>
                  <a:schemeClr val="tx1"/>
                </a:solidFill>
                <a:latin typeface="+mn-lt"/>
                <a:ea typeface="+mn-ea"/>
                <a:cs typeface="+mn-cs"/>
              </a:rPr>
              <a:t> NT, </a:t>
            </a:r>
            <a:r>
              <a:rPr lang="es-ES_tradnl" sz="1200" b="0" i="0" u="none" strike="noStrike" kern="1200" baseline="0" dirty="0" err="1" smtClean="0">
                <a:solidFill>
                  <a:schemeClr val="tx1"/>
                </a:solidFill>
                <a:latin typeface="+mn-lt"/>
                <a:ea typeface="+mn-ea"/>
                <a:cs typeface="+mn-cs"/>
              </a:rPr>
              <a:t>Lacey</a:t>
            </a:r>
            <a:r>
              <a:rPr lang="es-ES_tradnl" sz="1200" b="0" i="0" u="none" strike="noStrike" kern="1200" baseline="0" dirty="0" smtClean="0">
                <a:solidFill>
                  <a:schemeClr val="tx1"/>
                </a:solidFill>
                <a:latin typeface="+mn-lt"/>
                <a:ea typeface="+mn-ea"/>
                <a:cs typeface="+mn-cs"/>
              </a:rPr>
              <a:t> JV </a:t>
            </a:r>
            <a:r>
              <a:rPr lang="es-ES_tradnl" sz="1200" b="0" i="0" u="none" strike="noStrike" kern="1200" baseline="0" dirty="0" err="1" smtClean="0">
                <a:solidFill>
                  <a:schemeClr val="tx1"/>
                </a:solidFill>
                <a:latin typeface="+mn-lt"/>
                <a:ea typeface="+mn-ea"/>
                <a:cs typeface="+mn-cs"/>
              </a:rPr>
              <a:t>Jr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Wakabayashi</a:t>
            </a:r>
            <a:r>
              <a:rPr lang="es-ES_tradnl" sz="1200" b="0" i="0" u="none" strike="noStrike" kern="1200" baseline="0" dirty="0" smtClean="0">
                <a:solidFill>
                  <a:schemeClr val="tx1"/>
                </a:solidFill>
                <a:latin typeface="+mn-lt"/>
                <a:ea typeface="+mn-ea"/>
                <a:cs typeface="+mn-cs"/>
              </a:rPr>
              <a:t> MT. </a:t>
            </a:r>
            <a:r>
              <a:rPr lang="es-ES_tradnl" sz="1200" b="0" i="0" u="none" strike="noStrike" kern="1200" baseline="0" dirty="0" err="1" smtClean="0">
                <a:solidFill>
                  <a:schemeClr val="tx1"/>
                </a:solidFill>
                <a:latin typeface="+mn-lt"/>
                <a:ea typeface="+mn-ea"/>
                <a:cs typeface="+mn-cs"/>
              </a:rPr>
              <a:t>Graft</a:t>
            </a:r>
            <a:r>
              <a:rPr lang="es-ES_tradnl" sz="1200" b="0" i="0" u="none" strike="noStrike" kern="1200" baseline="0" dirty="0" smtClean="0">
                <a:solidFill>
                  <a:schemeClr val="tx1"/>
                </a:solidFill>
                <a:latin typeface="+mn-lt"/>
                <a:ea typeface="+mn-ea"/>
                <a:cs typeface="+mn-cs"/>
              </a:rPr>
              <a:t>-versus-Host </a:t>
            </a:r>
            <a:r>
              <a:rPr lang="es-ES_tradnl" sz="1200" b="0" i="0" u="none" strike="noStrike" kern="1200" baseline="0" dirty="0" err="1" smtClean="0">
                <a:solidFill>
                  <a:schemeClr val="tx1"/>
                </a:solidFill>
                <a:latin typeface="+mn-lt"/>
                <a:ea typeface="+mn-ea"/>
                <a:cs typeface="+mn-cs"/>
              </a:rPr>
              <a:t>Disease-Associated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Vulvovaginal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after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Bone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Marrow</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err="1" smtClean="0">
                <a:solidFill>
                  <a:schemeClr val="tx1"/>
                </a:solidFill>
                <a:latin typeface="+mn-lt"/>
                <a:ea typeface="+mn-ea"/>
                <a:cs typeface="+mn-cs"/>
              </a:rPr>
              <a:t>Transplantation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Biol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Blood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Marrow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Transplant</a:t>
            </a:r>
            <a:r>
              <a:rPr lang="es-ES_tradnl" sz="1200" b="0" i="0" u="none" strike="noStrike" kern="1200" baseline="0" dirty="0" smtClean="0">
                <a:solidFill>
                  <a:schemeClr val="tx1"/>
                </a:solidFill>
                <a:latin typeface="+mn-lt"/>
                <a:ea typeface="+mn-ea"/>
                <a:cs typeface="+mn-cs"/>
              </a:rPr>
              <a:t> 2016;22:378-9.</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Busse</a:t>
            </a:r>
            <a:r>
              <a:rPr lang="es-ES_tradnl" sz="1200" b="0" i="0" u="none" strike="noStrike" kern="1200" baseline="0" dirty="0" smtClean="0">
                <a:solidFill>
                  <a:schemeClr val="tx1"/>
                </a:solidFill>
                <a:latin typeface="+mn-lt"/>
                <a:ea typeface="+mn-ea"/>
                <a:cs typeface="+mn-cs"/>
              </a:rPr>
              <a:t> J, Phillips L, </a:t>
            </a:r>
            <a:r>
              <a:rPr lang="es-ES_tradnl" sz="1200" b="0" i="0" u="none" strike="noStrike" kern="1200" baseline="0" dirty="0" err="1" smtClean="0">
                <a:solidFill>
                  <a:schemeClr val="tx1"/>
                </a:solidFill>
                <a:latin typeface="+mn-lt"/>
                <a:ea typeface="+mn-ea"/>
                <a:cs typeface="+mn-cs"/>
              </a:rPr>
              <a:t>Schechter</a:t>
            </a:r>
            <a:r>
              <a:rPr lang="es-ES_tradnl" sz="1200" b="0" i="0" u="none" strike="noStrike" kern="1200" baseline="0" dirty="0" smtClean="0">
                <a:solidFill>
                  <a:schemeClr val="tx1"/>
                </a:solidFill>
                <a:latin typeface="+mn-lt"/>
                <a:ea typeface="+mn-ea"/>
                <a:cs typeface="+mn-cs"/>
              </a:rPr>
              <a:t> W. Long-</a:t>
            </a:r>
            <a:r>
              <a:rPr lang="es-ES_tradnl" sz="1200" b="0" i="0" u="none" strike="noStrike" kern="1200" baseline="0" dirty="0" err="1" smtClean="0">
                <a:solidFill>
                  <a:schemeClr val="tx1"/>
                </a:solidFill>
                <a:latin typeface="+mn-lt"/>
                <a:ea typeface="+mn-ea"/>
                <a:cs typeface="+mn-cs"/>
              </a:rPr>
              <a:t>Term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Intravenous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Ketamine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Analgesia in a </a:t>
            </a:r>
            <a:r>
              <a:rPr lang="es-ES_tradnl" sz="1200" b="0" i="0" u="none" strike="noStrike" kern="1200" baseline="0" dirty="0" err="1" smtClean="0">
                <a:solidFill>
                  <a:schemeClr val="tx1"/>
                </a:solidFill>
                <a:latin typeface="+mn-lt"/>
                <a:ea typeface="+mn-ea"/>
                <a:cs typeface="+mn-cs"/>
              </a:rPr>
              <a:t>Child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Severe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Intestinal </a:t>
            </a:r>
            <a:r>
              <a:rPr lang="es-ES_tradnl" sz="1200" b="0" i="0" u="none" strike="noStrike" kern="1200" baseline="0" dirty="0" err="1" smtClean="0">
                <a:solidFill>
                  <a:schemeClr val="tx1"/>
                </a:solidFill>
                <a:latin typeface="+mn-lt"/>
                <a:ea typeface="+mn-ea"/>
                <a:cs typeface="+mn-cs"/>
              </a:rPr>
              <a:t>Graft</a:t>
            </a:r>
            <a:r>
              <a:rPr lang="es-ES_tradnl" sz="1200" b="0" i="0" u="none" strike="noStrike" kern="1200" baseline="0" dirty="0" smtClean="0">
                <a:solidFill>
                  <a:schemeClr val="tx1"/>
                </a:solidFill>
                <a:latin typeface="+mn-lt"/>
                <a:ea typeface="+mn-ea"/>
                <a:cs typeface="+mn-cs"/>
              </a:rPr>
              <a:t> versus Host </a:t>
            </a:r>
            <a:r>
              <a:rPr lang="es-ES_tradnl" sz="1200" b="0" i="0" u="none" strike="noStrike" kern="1200" baseline="0" dirty="0" err="1" smtClean="0">
                <a:solidFill>
                  <a:schemeClr val="tx1"/>
                </a:solidFill>
                <a:latin typeface="+mn-lt"/>
                <a:ea typeface="+mn-ea"/>
                <a:cs typeface="+mn-cs"/>
              </a:rPr>
              <a:t>Disease</a:t>
            </a:r>
            <a:r>
              <a:rPr lang="es-ES_tradnl"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Case Rep </a:t>
            </a:r>
            <a:r>
              <a:rPr lang="en-US" sz="1200" b="0" i="0" u="none" strike="noStrike" kern="1200" baseline="0" dirty="0" err="1" smtClean="0">
                <a:solidFill>
                  <a:schemeClr val="tx1"/>
                </a:solidFill>
                <a:latin typeface="+mn-lt"/>
                <a:ea typeface="+mn-ea"/>
                <a:cs typeface="+mn-cs"/>
              </a:rPr>
              <a:t>Anesthesiol</a:t>
            </a:r>
            <a:r>
              <a:rPr lang="en-US" sz="1200" b="0" i="0" u="none" strike="noStrike" kern="1200" baseline="0" dirty="0" smtClean="0">
                <a:solidFill>
                  <a:schemeClr val="tx1"/>
                </a:solidFill>
                <a:latin typeface="+mn-lt"/>
                <a:ea typeface="+mn-ea"/>
                <a:cs typeface="+mn-cs"/>
              </a:rPr>
              <a:t> 2015;2015:834168.</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Yazdani</a:t>
            </a:r>
            <a:r>
              <a:rPr lang="en-US" sz="1200" b="0" i="0" u="none" strike="noStrike" kern="1200" baseline="0" dirty="0" smtClean="0">
                <a:solidFill>
                  <a:schemeClr val="tx1"/>
                </a:solidFill>
                <a:latin typeface="+mn-lt"/>
                <a:ea typeface="+mn-ea"/>
                <a:cs typeface="+mn-cs"/>
              </a:rPr>
              <a:t> S, </a:t>
            </a:r>
            <a:r>
              <a:rPr lang="en-US" sz="1200" b="0" i="0" u="none" strike="noStrike" kern="1200" baseline="0" dirty="0" err="1" smtClean="0">
                <a:solidFill>
                  <a:schemeClr val="tx1"/>
                </a:solidFill>
                <a:latin typeface="+mn-lt"/>
                <a:ea typeface="+mn-ea"/>
                <a:cs typeface="+mn-cs"/>
              </a:rPr>
              <a:t>Abdi</a:t>
            </a:r>
            <a:r>
              <a:rPr lang="en-US" sz="1200" b="0" i="0" u="none" strike="noStrike" kern="1200" baseline="0" dirty="0" smtClean="0">
                <a:solidFill>
                  <a:schemeClr val="tx1"/>
                </a:solidFill>
                <a:latin typeface="+mn-lt"/>
                <a:ea typeface="+mn-ea"/>
                <a:cs typeface="+mn-cs"/>
              </a:rPr>
              <a:t> S. Brief review: pain management for cancer survivors: challenges and opportunities. Can J </a:t>
            </a:r>
            <a:r>
              <a:rPr lang="en-US" sz="1200" b="0" i="0" u="none" strike="noStrike" kern="1200" baseline="0" dirty="0" err="1" smtClean="0">
                <a:solidFill>
                  <a:schemeClr val="tx1"/>
                </a:solidFill>
                <a:latin typeface="+mn-lt"/>
                <a:ea typeface="+mn-ea"/>
                <a:cs typeface="+mn-cs"/>
              </a:rPr>
              <a:t>Anaesth</a:t>
            </a:r>
            <a:r>
              <a:rPr lang="en-US" sz="1200" b="0" i="0" u="none" strike="noStrike" kern="1200" baseline="0" dirty="0" smtClean="0">
                <a:solidFill>
                  <a:schemeClr val="tx1"/>
                </a:solidFill>
                <a:latin typeface="+mn-lt"/>
                <a:ea typeface="+mn-ea"/>
                <a:cs typeface="+mn-cs"/>
              </a:rPr>
              <a:t> 2014;61:745-53.</a:t>
            </a:r>
          </a:p>
          <a:p>
            <a:r>
              <a:rPr lang="en-US"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Glare</a:t>
            </a:r>
            <a:r>
              <a:rPr lang="es-ES_tradnl" sz="1200" b="0" i="0" u="none" strike="noStrike" kern="1200" baseline="0" dirty="0" smtClean="0">
                <a:solidFill>
                  <a:schemeClr val="tx1"/>
                </a:solidFill>
                <a:latin typeface="+mn-lt"/>
                <a:ea typeface="+mn-ea"/>
                <a:cs typeface="+mn-cs"/>
              </a:rPr>
              <a:t> PA, Davies PS, </a:t>
            </a:r>
            <a:r>
              <a:rPr lang="es-ES_tradnl" sz="1200" b="0" i="0" u="none" strike="noStrike" kern="1200" baseline="0" dirty="0" err="1" smtClean="0">
                <a:solidFill>
                  <a:schemeClr val="tx1"/>
                </a:solidFill>
                <a:latin typeface="+mn-lt"/>
                <a:ea typeface="+mn-ea"/>
                <a:cs typeface="+mn-cs"/>
              </a:rPr>
              <a:t>Finlay</a:t>
            </a:r>
            <a:r>
              <a:rPr lang="es-ES_tradnl" sz="1200" b="0" i="0" u="none" strike="noStrike" kern="1200" baseline="0" dirty="0" smtClean="0">
                <a:solidFill>
                  <a:schemeClr val="tx1"/>
                </a:solidFill>
                <a:latin typeface="+mn-lt"/>
                <a:ea typeface="+mn-ea"/>
                <a:cs typeface="+mn-cs"/>
              </a:rPr>
              <a:t> E,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2014;32:1739-47.</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46</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Yazdani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Abdi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Brief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challenges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opportunities</a:t>
            </a:r>
            <a:r>
              <a:rPr lang="es-ES_tradnl" sz="1200" b="0" i="0" u="none" strike="noStrike" kern="1200" baseline="0" dirty="0" smtClean="0">
                <a:solidFill>
                  <a:schemeClr val="tx1"/>
                </a:solidFill>
                <a:latin typeface="+mn-lt"/>
                <a:ea typeface="+mn-ea"/>
                <a:cs typeface="+mn-cs"/>
              </a:rPr>
              <a:t>. Can J </a:t>
            </a:r>
            <a:r>
              <a:rPr lang="es-ES_tradnl" sz="1200" b="0" i="0" u="none" strike="noStrike" kern="1200" baseline="0" dirty="0" err="1" smtClean="0">
                <a:solidFill>
                  <a:schemeClr val="tx1"/>
                </a:solidFill>
                <a:latin typeface="+mn-lt"/>
                <a:ea typeface="+mn-ea"/>
                <a:cs typeface="+mn-cs"/>
              </a:rPr>
              <a:t>Anaesth</a:t>
            </a:r>
            <a:r>
              <a:rPr lang="es-ES_tradnl" sz="1200" b="0" i="0" u="none" strike="noStrike" kern="1200" baseline="0" dirty="0" smtClean="0">
                <a:solidFill>
                  <a:schemeClr val="tx1"/>
                </a:solidFill>
                <a:latin typeface="+mn-lt"/>
                <a:ea typeface="+mn-ea"/>
                <a:cs typeface="+mn-cs"/>
              </a:rPr>
              <a:t> 2014;61:745-53.</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47</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Yazdani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Abdi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Brief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challenges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opportunities</a:t>
            </a:r>
            <a:r>
              <a:rPr lang="es-ES_tradnl" sz="1200" b="0" i="0" u="none" strike="noStrike" kern="1200" baseline="0" dirty="0" smtClean="0">
                <a:solidFill>
                  <a:schemeClr val="tx1"/>
                </a:solidFill>
                <a:latin typeface="+mn-lt"/>
                <a:ea typeface="+mn-ea"/>
                <a:cs typeface="+mn-cs"/>
              </a:rPr>
              <a:t>. Can J </a:t>
            </a:r>
            <a:r>
              <a:rPr lang="es-ES_tradnl" sz="1200" b="0" i="0" u="none" strike="noStrike" kern="1200" baseline="0" dirty="0" err="1" smtClean="0">
                <a:solidFill>
                  <a:schemeClr val="tx1"/>
                </a:solidFill>
                <a:latin typeface="+mn-lt"/>
                <a:ea typeface="+mn-ea"/>
                <a:cs typeface="+mn-cs"/>
              </a:rPr>
              <a:t>Anaesth</a:t>
            </a:r>
            <a:r>
              <a:rPr lang="es-ES_tradnl" sz="1200" b="0" i="0" u="none" strike="noStrike" kern="1200" baseline="0" dirty="0" smtClean="0">
                <a:solidFill>
                  <a:schemeClr val="tx1"/>
                </a:solidFill>
                <a:latin typeface="+mn-lt"/>
                <a:ea typeface="+mn-ea"/>
                <a:cs typeface="+mn-cs"/>
              </a:rPr>
              <a:t> 2014;61:745-53.</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48</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Yazdani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Abdi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Brief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challenges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opportunities</a:t>
            </a:r>
            <a:r>
              <a:rPr lang="es-ES_tradnl" sz="1200" b="0" i="0" u="none" strike="noStrike" kern="1200" baseline="0" dirty="0" smtClean="0">
                <a:solidFill>
                  <a:schemeClr val="tx1"/>
                </a:solidFill>
                <a:latin typeface="+mn-lt"/>
                <a:ea typeface="+mn-ea"/>
                <a:cs typeface="+mn-cs"/>
              </a:rPr>
              <a:t>. Can J </a:t>
            </a:r>
            <a:r>
              <a:rPr lang="es-ES_tradnl" sz="1200" b="0" i="0" u="none" strike="noStrike" kern="1200" baseline="0" dirty="0" err="1" smtClean="0">
                <a:solidFill>
                  <a:schemeClr val="tx1"/>
                </a:solidFill>
                <a:latin typeface="+mn-lt"/>
                <a:ea typeface="+mn-ea"/>
                <a:cs typeface="+mn-cs"/>
              </a:rPr>
              <a:t>Anaesth</a:t>
            </a:r>
            <a:r>
              <a:rPr lang="es-ES_tradnl" sz="1200" b="0" i="0" u="none" strike="noStrike" kern="1200" baseline="0" dirty="0" smtClean="0">
                <a:solidFill>
                  <a:schemeClr val="tx1"/>
                </a:solidFill>
                <a:latin typeface="+mn-lt"/>
                <a:ea typeface="+mn-ea"/>
                <a:cs typeface="+mn-cs"/>
              </a:rPr>
              <a:t> 2014;61:745-53.</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49</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Yazdani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Abdi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Brief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challenges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opportunities</a:t>
            </a:r>
            <a:r>
              <a:rPr lang="es-ES_tradnl" sz="1200" b="0" i="0" u="none" strike="noStrike" kern="1200" baseline="0" dirty="0" smtClean="0">
                <a:solidFill>
                  <a:schemeClr val="tx1"/>
                </a:solidFill>
                <a:latin typeface="+mn-lt"/>
                <a:ea typeface="+mn-ea"/>
                <a:cs typeface="+mn-cs"/>
              </a:rPr>
              <a:t>. Can J </a:t>
            </a:r>
            <a:r>
              <a:rPr lang="es-ES_tradnl" sz="1200" b="0" i="0" u="none" strike="noStrike" kern="1200" baseline="0" dirty="0" err="1" smtClean="0">
                <a:solidFill>
                  <a:schemeClr val="tx1"/>
                </a:solidFill>
                <a:latin typeface="+mn-lt"/>
                <a:ea typeface="+mn-ea"/>
                <a:cs typeface="+mn-cs"/>
              </a:rPr>
              <a:t>Anaesth</a:t>
            </a:r>
            <a:r>
              <a:rPr lang="es-ES_tradnl" sz="1200" b="0" i="0" u="none" strike="noStrike" kern="1200" baseline="0" dirty="0" smtClean="0">
                <a:solidFill>
                  <a:schemeClr val="tx1"/>
                </a:solidFill>
                <a:latin typeface="+mn-lt"/>
                <a:ea typeface="+mn-ea"/>
                <a:cs typeface="+mn-cs"/>
              </a:rPr>
              <a:t> 2014;61:745-53.</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50</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Yazdani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Abdi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Brief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smtClean="0">
                <a:solidFill>
                  <a:schemeClr val="tx1"/>
                </a:solidFill>
                <a:latin typeface="+mn-lt"/>
                <a:ea typeface="+mn-ea"/>
                <a:cs typeface="+mn-cs"/>
              </a:rPr>
              <a:t>: challenges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opportunities</a:t>
            </a:r>
            <a:r>
              <a:rPr lang="es-ES_tradnl" sz="1200" b="0" i="0" u="none" strike="noStrike" kern="1200" baseline="0" dirty="0" smtClean="0">
                <a:solidFill>
                  <a:schemeClr val="tx1"/>
                </a:solidFill>
                <a:latin typeface="+mn-lt"/>
                <a:ea typeface="+mn-ea"/>
                <a:cs typeface="+mn-cs"/>
              </a:rPr>
              <a:t>. Can J </a:t>
            </a:r>
            <a:r>
              <a:rPr lang="es-ES_tradnl" sz="1200" b="0" i="0" u="none" strike="noStrike" kern="1200" baseline="0" dirty="0" err="1" smtClean="0">
                <a:solidFill>
                  <a:schemeClr val="tx1"/>
                </a:solidFill>
                <a:latin typeface="+mn-lt"/>
                <a:ea typeface="+mn-ea"/>
                <a:cs typeface="+mn-cs"/>
              </a:rPr>
              <a:t>Anaesth</a:t>
            </a:r>
            <a:r>
              <a:rPr lang="es-ES_tradnl" sz="1200" b="0" i="0" u="none" strike="noStrike" kern="1200" baseline="0" dirty="0" smtClean="0">
                <a:solidFill>
                  <a:schemeClr val="tx1"/>
                </a:solidFill>
                <a:latin typeface="+mn-lt"/>
                <a:ea typeface="+mn-ea"/>
                <a:cs typeface="+mn-cs"/>
              </a:rPr>
              <a:t> 2014;61:745-53.</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51</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Yazdani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Abdi</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Brief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smtClean="0">
                <a:solidFill>
                  <a:schemeClr val="tx1"/>
                </a:solidFill>
                <a:latin typeface="+mn-lt"/>
                <a:ea typeface="+mn-ea"/>
                <a:cs typeface="+mn-cs"/>
              </a:rPr>
              <a:t>: challenges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opportunities</a:t>
            </a:r>
            <a:r>
              <a:rPr lang="es-ES_tradnl" sz="1200" b="0" i="0" u="none" strike="noStrike" kern="1200" baseline="0" dirty="0" smtClean="0">
                <a:solidFill>
                  <a:schemeClr val="tx1"/>
                </a:solidFill>
                <a:latin typeface="+mn-lt"/>
                <a:ea typeface="+mn-ea"/>
                <a:cs typeface="+mn-cs"/>
              </a:rPr>
              <a:t>. Can J </a:t>
            </a:r>
            <a:r>
              <a:rPr lang="es-ES_tradnl" sz="1200" b="0" i="0" u="none" strike="noStrike" kern="1200" baseline="0" dirty="0" err="1" smtClean="0">
                <a:solidFill>
                  <a:schemeClr val="tx1"/>
                </a:solidFill>
                <a:latin typeface="+mn-lt"/>
                <a:ea typeface="+mn-ea"/>
                <a:cs typeface="+mn-cs"/>
              </a:rPr>
              <a:t>Anaesth</a:t>
            </a:r>
            <a:r>
              <a:rPr lang="es-ES_tradnl" sz="1200" b="0" i="0" u="none" strike="noStrike" kern="1200" baseline="0" dirty="0" smtClean="0">
                <a:solidFill>
                  <a:schemeClr val="tx1"/>
                </a:solidFill>
                <a:latin typeface="+mn-lt"/>
                <a:ea typeface="+mn-ea"/>
                <a:cs typeface="+mn-cs"/>
              </a:rPr>
              <a:t> 2014;61:745-53.</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52</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Lacchetti</a:t>
            </a:r>
            <a:r>
              <a:rPr lang="es-ES_tradnl" sz="1200" b="0" i="0" u="none" strike="noStrike" kern="1200" baseline="0" dirty="0" smtClean="0">
                <a:solidFill>
                  <a:schemeClr val="tx1"/>
                </a:solidFill>
                <a:latin typeface="+mn-lt"/>
                <a:ea typeface="+mn-ea"/>
                <a:cs typeface="+mn-cs"/>
              </a:rPr>
              <a:t> C,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Adult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Cancers</a:t>
            </a:r>
            <a:r>
              <a:rPr lang="es-ES_tradnl" sz="1200" b="0" i="0" u="none" strike="noStrike" kern="1200" baseline="0" dirty="0" smtClean="0">
                <a:solidFill>
                  <a:schemeClr val="tx1"/>
                </a:solidFill>
                <a:latin typeface="+mn-lt"/>
                <a:ea typeface="+mn-ea"/>
                <a:cs typeface="+mn-cs"/>
              </a:rPr>
              <a:t>: American </a:t>
            </a:r>
            <a:r>
              <a:rPr lang="es-ES_tradnl" sz="1200" b="0" i="0" u="none" strike="noStrike" kern="1200" baseline="0" dirty="0" err="1" smtClean="0">
                <a:solidFill>
                  <a:schemeClr val="tx1"/>
                </a:solidFill>
                <a:latin typeface="+mn-lt"/>
                <a:ea typeface="+mn-ea"/>
                <a:cs typeface="+mn-cs"/>
              </a:rPr>
              <a:t>Society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Practice Guideline. J </a:t>
            </a:r>
            <a:r>
              <a:rPr lang="en-US" sz="1200" b="0" i="0" u="none" strike="noStrike" kern="1200" baseline="0" dirty="0" err="1" smtClean="0">
                <a:solidFill>
                  <a:schemeClr val="tx1"/>
                </a:solidFill>
                <a:latin typeface="+mn-lt"/>
                <a:ea typeface="+mn-ea"/>
                <a:cs typeface="+mn-cs"/>
              </a:rPr>
              <a:t>Clin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Oncol</a:t>
            </a:r>
            <a:r>
              <a:rPr lang="en-US" sz="1200" b="0" i="0" u="none" strike="noStrike" kern="1200" baseline="0" dirty="0" smtClean="0">
                <a:solidFill>
                  <a:schemeClr val="tx1"/>
                </a:solidFill>
                <a:latin typeface="+mn-lt"/>
                <a:ea typeface="+mn-ea"/>
                <a:cs typeface="+mn-cs"/>
              </a:rPr>
              <a:t> 2016; 34: 3325- 3347.</a:t>
            </a:r>
          </a:p>
          <a:p>
            <a:r>
              <a:rPr lang="en-US"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Boland</a:t>
            </a:r>
            <a:r>
              <a:rPr lang="es-ES_tradnl" sz="1200" b="0" i="0" u="none" strike="noStrike" kern="1200" baseline="0" dirty="0" smtClean="0">
                <a:solidFill>
                  <a:schemeClr val="tx1"/>
                </a:solidFill>
                <a:latin typeface="+mn-lt"/>
                <a:ea typeface="+mn-ea"/>
                <a:cs typeface="+mn-cs"/>
              </a:rPr>
              <a:t> JW, </a:t>
            </a:r>
            <a:r>
              <a:rPr lang="es-ES_tradnl" sz="1200" b="0" i="0" u="none" strike="noStrike" kern="1200" baseline="0" dirty="0" err="1" smtClean="0">
                <a:solidFill>
                  <a:schemeClr val="tx1"/>
                </a:solidFill>
                <a:latin typeface="+mn-lt"/>
                <a:ea typeface="+mn-ea"/>
                <a:cs typeface="+mn-cs"/>
              </a:rPr>
              <a:t>Ziegler</a:t>
            </a:r>
            <a:r>
              <a:rPr lang="es-ES_tradnl" sz="1200" b="0" i="0" u="none" strike="noStrike" kern="1200" baseline="0" dirty="0" smtClean="0">
                <a:solidFill>
                  <a:schemeClr val="tx1"/>
                </a:solidFill>
                <a:latin typeface="+mn-lt"/>
                <a:ea typeface="+mn-ea"/>
                <a:cs typeface="+mn-cs"/>
              </a:rPr>
              <a:t> L, </a:t>
            </a:r>
            <a:r>
              <a:rPr lang="es-ES_tradnl" sz="1200" b="0" i="0" u="none" strike="noStrike" kern="1200" baseline="0" dirty="0" err="1" smtClean="0">
                <a:solidFill>
                  <a:schemeClr val="tx1"/>
                </a:solidFill>
                <a:latin typeface="+mn-lt"/>
                <a:ea typeface="+mn-ea"/>
                <a:cs typeface="+mn-cs"/>
              </a:rPr>
              <a:t>Boland</a:t>
            </a:r>
            <a:r>
              <a:rPr lang="es-ES_tradnl" sz="1200" b="0" i="0" u="none" strike="noStrike" kern="1200" baseline="0" dirty="0" smtClean="0">
                <a:solidFill>
                  <a:schemeClr val="tx1"/>
                </a:solidFill>
                <a:latin typeface="+mn-lt"/>
                <a:ea typeface="+mn-ea"/>
                <a:cs typeface="+mn-cs"/>
              </a:rPr>
              <a:t> EG, </a:t>
            </a:r>
            <a:r>
              <a:rPr lang="es-ES_tradnl" sz="1200" b="0" i="0" u="none" strike="noStrike" kern="1200" baseline="0" dirty="0" err="1" smtClean="0">
                <a:solidFill>
                  <a:schemeClr val="tx1"/>
                </a:solidFill>
                <a:latin typeface="+mn-lt"/>
                <a:ea typeface="+mn-ea"/>
                <a:cs typeface="+mn-cs"/>
              </a:rPr>
              <a:t>McDermid</a:t>
            </a:r>
            <a:r>
              <a:rPr lang="es-ES_tradnl" sz="1200" b="0" i="0" u="none" strike="noStrike" kern="1200" baseline="0" dirty="0" smtClean="0">
                <a:solidFill>
                  <a:schemeClr val="tx1"/>
                </a:solidFill>
                <a:latin typeface="+mn-lt"/>
                <a:ea typeface="+mn-ea"/>
                <a:cs typeface="+mn-cs"/>
              </a:rPr>
              <a:t> K, Bennett MI. </a:t>
            </a:r>
            <a:r>
              <a:rPr lang="es-ES_tradnl" sz="1200" b="0" i="0" u="none" strike="noStrike" kern="1200" baseline="0" dirty="0" err="1" smtClean="0">
                <a:solidFill>
                  <a:schemeClr val="tx1"/>
                </a:solidFill>
                <a:latin typeface="+mn-lt"/>
                <a:ea typeface="+mn-ea"/>
                <a:cs typeface="+mn-cs"/>
              </a:rPr>
              <a:t>Is</a:t>
            </a:r>
            <a:r>
              <a:rPr lang="es-ES_tradnl" sz="1200" b="0" i="0" u="none" strike="noStrike" kern="1200" baseline="0" dirty="0" smtClean="0">
                <a:solidFill>
                  <a:schemeClr val="tx1"/>
                </a:solidFill>
                <a:latin typeface="+mn-lt"/>
                <a:ea typeface="+mn-ea"/>
                <a:cs typeface="+mn-cs"/>
              </a:rPr>
              <a:t> regular </a:t>
            </a:r>
            <a:r>
              <a:rPr lang="es-ES_tradnl" sz="1200" b="0" i="0" u="none" strike="noStrike" kern="1200" baseline="0" dirty="0" err="1" smtClean="0">
                <a:solidFill>
                  <a:schemeClr val="tx1"/>
                </a:solidFill>
                <a:latin typeface="+mn-lt"/>
                <a:ea typeface="+mn-ea"/>
                <a:cs typeface="+mn-cs"/>
              </a:rPr>
              <a:t>systemic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analgesia </a:t>
            </a:r>
            <a:r>
              <a:rPr lang="es-ES_tradnl" sz="1200" b="0" i="0" u="none" strike="noStrike" kern="1200" baseline="0" dirty="0" err="1" smtClean="0">
                <a:solidFill>
                  <a:schemeClr val="tx1"/>
                </a:solidFill>
                <a:latin typeface="+mn-lt"/>
                <a:ea typeface="+mn-ea"/>
                <a:cs typeface="+mn-cs"/>
              </a:rPr>
              <a:t>associated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shorter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survival</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adult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literature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2015 Nov;156(11):2152-63.</a:t>
            </a:r>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Boland</a:t>
            </a:r>
            <a:r>
              <a:rPr lang="es-ES_tradnl" sz="1200" b="0" i="0" u="none" strike="noStrike" kern="1200" baseline="0" dirty="0" smtClean="0">
                <a:solidFill>
                  <a:schemeClr val="tx1"/>
                </a:solidFill>
                <a:latin typeface="+mn-lt"/>
                <a:ea typeface="+mn-ea"/>
                <a:cs typeface="+mn-cs"/>
              </a:rPr>
              <a:t> JW, </a:t>
            </a:r>
            <a:r>
              <a:rPr lang="es-ES_tradnl" sz="1200" b="0" i="0" u="none" strike="noStrike" kern="1200" baseline="0" dirty="0" err="1" smtClean="0">
                <a:solidFill>
                  <a:schemeClr val="tx1"/>
                </a:solidFill>
                <a:latin typeface="+mn-lt"/>
                <a:ea typeface="+mn-ea"/>
                <a:cs typeface="+mn-cs"/>
              </a:rPr>
              <a:t>McWilliams</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Ahmedzai</a:t>
            </a:r>
            <a:r>
              <a:rPr lang="es-ES_tradnl" sz="1200" b="0" i="0" u="none" strike="noStrike" kern="1200" baseline="0" dirty="0" smtClean="0">
                <a:solidFill>
                  <a:schemeClr val="tx1"/>
                </a:solidFill>
                <a:latin typeface="+mn-lt"/>
                <a:ea typeface="+mn-ea"/>
                <a:cs typeface="+mn-cs"/>
              </a:rPr>
              <a:t> SH and </a:t>
            </a:r>
            <a:r>
              <a:rPr lang="es-ES_tradnl" sz="1200" b="0" i="0" u="none" strike="noStrike" kern="1200" baseline="0" dirty="0" err="1" smtClean="0">
                <a:solidFill>
                  <a:schemeClr val="tx1"/>
                </a:solidFill>
                <a:latin typeface="+mn-lt"/>
                <a:ea typeface="+mn-ea"/>
                <a:cs typeface="+mn-cs"/>
              </a:rPr>
              <a:t>Pockley</a:t>
            </a:r>
            <a:r>
              <a:rPr lang="es-ES_tradnl" sz="1200" b="0" i="0" u="none" strike="noStrike" kern="1200" baseline="0" dirty="0" smtClean="0">
                <a:solidFill>
                  <a:schemeClr val="tx1"/>
                </a:solidFill>
                <a:latin typeface="+mn-lt"/>
                <a:ea typeface="+mn-ea"/>
                <a:cs typeface="+mn-cs"/>
              </a:rPr>
              <a:t> AG. </a:t>
            </a:r>
            <a:r>
              <a:rPr lang="es-ES_tradnl" sz="1200" b="0" i="0" u="none" strike="noStrike" kern="1200" baseline="0" dirty="0" err="1" smtClean="0">
                <a:solidFill>
                  <a:schemeClr val="tx1"/>
                </a:solidFill>
                <a:latin typeface="+mn-lt"/>
                <a:ea typeface="+mn-ea"/>
                <a:cs typeface="+mn-cs"/>
              </a:rPr>
              <a:t>Effects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opioids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immunologic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parameters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that</a:t>
            </a:r>
            <a:r>
              <a:rPr lang="es-ES_tradnl" sz="1200" b="0" i="0" u="none" strike="noStrike" kern="1200" baseline="0" dirty="0" smtClean="0">
                <a:solidFill>
                  <a:schemeClr val="tx1"/>
                </a:solidFill>
                <a:latin typeface="+mn-lt"/>
                <a:ea typeface="+mn-ea"/>
                <a:cs typeface="+mn-cs"/>
              </a:rPr>
              <a:t> are </a:t>
            </a:r>
            <a:r>
              <a:rPr lang="es-ES_tradnl" sz="1200" b="0" i="0" u="none" strike="noStrike" kern="1200" baseline="0" dirty="0" err="1" smtClean="0">
                <a:solidFill>
                  <a:schemeClr val="tx1"/>
                </a:solidFill>
                <a:latin typeface="+mn-lt"/>
                <a:ea typeface="+mn-ea"/>
                <a:cs typeface="+mn-cs"/>
              </a:rPr>
              <a:t>relevant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anti-</a:t>
            </a:r>
            <a:r>
              <a:rPr lang="es-ES_tradnl" sz="1200" b="0" i="0" u="none" strike="noStrike" kern="1200" baseline="0" dirty="0" err="1" smtClean="0">
                <a:solidFill>
                  <a:schemeClr val="tx1"/>
                </a:solidFill>
                <a:latin typeface="+mn-lt"/>
                <a:ea typeface="+mn-ea"/>
                <a:cs typeface="+mn-cs"/>
              </a:rPr>
              <a:t>tumour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immune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potential</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literature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British </a:t>
            </a:r>
            <a:r>
              <a:rPr lang="es-ES_tradnl" sz="1200" b="0" i="0" u="none" strike="noStrike" kern="1200" baseline="0" dirty="0" err="1" smtClean="0">
                <a:solidFill>
                  <a:schemeClr val="tx1"/>
                </a:solidFill>
                <a:latin typeface="+mn-lt"/>
                <a:ea typeface="+mn-ea"/>
                <a:cs typeface="+mn-cs"/>
              </a:rPr>
              <a:t>Journal</a:t>
            </a:r>
            <a:r>
              <a:rPr lang="es-ES_tradnl"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of Cancer (2014) 111, 866–873.</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Cronin-Fenton DP, </a:t>
            </a:r>
            <a:r>
              <a:rPr lang="en-US" sz="1200" b="0" i="0" u="none" strike="noStrike" kern="1200" baseline="0" dirty="0" err="1" smtClean="0">
                <a:solidFill>
                  <a:schemeClr val="tx1"/>
                </a:solidFill>
                <a:latin typeface="+mn-lt"/>
                <a:ea typeface="+mn-ea"/>
                <a:cs typeface="+mn-cs"/>
              </a:rPr>
              <a:t>Heide-Jørgensen</a:t>
            </a:r>
            <a:r>
              <a:rPr lang="en-US" sz="1200" b="0" i="0" u="none" strike="noStrike" kern="1200" baseline="0" dirty="0" smtClean="0">
                <a:solidFill>
                  <a:schemeClr val="tx1"/>
                </a:solidFill>
                <a:latin typeface="+mn-lt"/>
                <a:ea typeface="+mn-ea"/>
                <a:cs typeface="+mn-cs"/>
              </a:rPr>
              <a:t> U, Ahern TP, </a:t>
            </a:r>
            <a:r>
              <a:rPr lang="en-US" sz="1200" b="0" i="1" u="none" strike="noStrike" kern="1200" baseline="0" dirty="0" smtClean="0">
                <a:solidFill>
                  <a:schemeClr val="tx1"/>
                </a:solidFill>
                <a:latin typeface="+mn-lt"/>
                <a:ea typeface="+mn-ea"/>
                <a:cs typeface="+mn-cs"/>
              </a:rPr>
              <a:t>et al</a:t>
            </a:r>
            <a:r>
              <a:rPr lang="en-US" sz="1200" b="0" i="0" u="none" strike="noStrike" kern="1200" baseline="0" dirty="0" smtClean="0">
                <a:solidFill>
                  <a:schemeClr val="tx1"/>
                </a:solidFill>
                <a:latin typeface="+mn-lt"/>
                <a:ea typeface="+mn-ea"/>
                <a:cs typeface="+mn-cs"/>
              </a:rPr>
              <a:t>. Opioids and Breast Cancer Recurrence: A Danish population-based cohort study. Cancer 2015; 121:3507–14.</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53</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Carmona-Bayonas A, Jiménez-Fonseca P, Castañón E,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long-term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2016. Jul 21.</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Paice</a:t>
            </a:r>
            <a:r>
              <a:rPr lang="es-ES_tradnl" sz="1200" b="0" i="0" u="none" strike="noStrike" kern="1200" baseline="0" dirty="0" smtClean="0">
                <a:solidFill>
                  <a:schemeClr val="tx1"/>
                </a:solidFill>
                <a:latin typeface="+mn-lt"/>
                <a:ea typeface="+mn-ea"/>
                <a:cs typeface="+mn-cs"/>
              </a:rPr>
              <a:t> JA,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R, </a:t>
            </a:r>
            <a:r>
              <a:rPr lang="es-ES_tradnl" sz="1200" b="0" i="0" u="none" strike="noStrike" kern="1200" baseline="0" dirty="0" err="1" smtClean="0">
                <a:solidFill>
                  <a:schemeClr val="tx1"/>
                </a:solidFill>
                <a:latin typeface="+mn-lt"/>
                <a:ea typeface="+mn-ea"/>
                <a:cs typeface="+mn-cs"/>
              </a:rPr>
              <a:t>Lacchec</a:t>
            </a:r>
            <a:r>
              <a:rPr lang="es-ES_tradnl" sz="1200" b="0" i="0" u="none" strike="noStrike" kern="1200" baseline="0" dirty="0" smtClean="0">
                <a:solidFill>
                  <a:schemeClr val="tx1"/>
                </a:solidFill>
                <a:latin typeface="+mn-lt"/>
                <a:ea typeface="+mn-ea"/>
                <a:cs typeface="+mn-cs"/>
              </a:rPr>
              <a:t> C,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Management of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Adult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Cancers</a:t>
            </a:r>
            <a:r>
              <a:rPr lang="es-ES_tradnl" sz="1200" b="0" i="0" u="none" strike="noStrike" kern="1200" baseline="0" dirty="0" smtClean="0">
                <a:solidFill>
                  <a:schemeClr val="tx1"/>
                </a:solidFill>
                <a:latin typeface="+mn-lt"/>
                <a:ea typeface="+mn-ea"/>
                <a:cs typeface="+mn-cs"/>
              </a:rPr>
              <a:t>: American </a:t>
            </a:r>
            <a:r>
              <a:rPr lang="es-ES_tradnl" sz="1200" b="0" i="0" u="none" strike="noStrike" kern="1200" baseline="0" dirty="0" err="1" smtClean="0">
                <a:solidFill>
                  <a:schemeClr val="tx1"/>
                </a:solidFill>
                <a:latin typeface="+mn-lt"/>
                <a:ea typeface="+mn-ea"/>
                <a:cs typeface="+mn-cs"/>
              </a:rPr>
              <a:t>Society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2016;34:3325-47.</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54</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Kwon JH, Hui D, </a:t>
            </a:r>
            <a:r>
              <a:rPr lang="es-ES_tradnl" sz="1200" b="0" i="0" u="none" strike="noStrike" kern="1200" baseline="0" dirty="0" err="1" smtClean="0">
                <a:solidFill>
                  <a:schemeClr val="tx1"/>
                </a:solidFill>
                <a:latin typeface="+mn-lt"/>
                <a:ea typeface="+mn-ea"/>
                <a:cs typeface="+mn-cs"/>
              </a:rPr>
              <a:t>Chisholm</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Bruera</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Predictors</a:t>
            </a:r>
            <a:r>
              <a:rPr lang="es-ES_tradnl" sz="1200" b="0" i="0" u="none" strike="noStrike" kern="1200" baseline="0" dirty="0" smtClean="0">
                <a:solidFill>
                  <a:schemeClr val="tx1"/>
                </a:solidFill>
                <a:latin typeface="+mn-lt"/>
                <a:ea typeface="+mn-ea"/>
                <a:cs typeface="+mn-cs"/>
              </a:rPr>
              <a:t> of Long-</a:t>
            </a:r>
            <a:r>
              <a:rPr lang="es-ES_tradnl" sz="1200" b="0" i="0" u="none" strike="noStrike" kern="1200" baseline="0" dirty="0" err="1" smtClean="0">
                <a:solidFill>
                  <a:schemeClr val="tx1"/>
                </a:solidFill>
                <a:latin typeface="+mn-lt"/>
                <a:ea typeface="+mn-ea"/>
                <a:cs typeface="+mn-cs"/>
              </a:rPr>
              <a:t>Term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Among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Who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Receive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Chemo-radiation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Head and </a:t>
            </a:r>
            <a:r>
              <a:rPr lang="en-US" sz="1200" b="0" i="0" u="none" strike="noStrike" kern="1200" baseline="0" dirty="0" smtClean="0">
                <a:solidFill>
                  <a:schemeClr val="tx1"/>
                </a:solidFill>
                <a:latin typeface="+mn-lt"/>
                <a:ea typeface="+mn-ea"/>
                <a:cs typeface="+mn-cs"/>
              </a:rPr>
              <a:t>Neck Cancer. The Oncologist 2013; 18:768–774</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55</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Carmona-Bayonas A, Jiménez-Fonseca P, Castañón E,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Chronic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opioid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long-term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survivors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Transl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2016. Jul 21.</a:t>
            </a:r>
            <a:endParaRPr lang="es-ES_tradnl" sz="1200" b="1" i="0" u="none" strike="noStrike" kern="1200" baseline="0" dirty="0" smtClean="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56</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4549372"/>
      </p:ext>
    </p:extLst>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solidFill>
                  <a:prstClr val="black"/>
                </a:solidFill>
                <a:latin typeface="Calibri"/>
              </a:rPr>
              <a:pPr/>
              <a:t>57</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28366503"/>
      </p:ext>
    </p:extLst>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Ellershaw</a:t>
            </a:r>
            <a:r>
              <a:rPr lang="es-ES_tradnl" sz="1200" b="0" i="0" u="none" strike="noStrike" kern="1200" baseline="0" dirty="0" smtClean="0">
                <a:solidFill>
                  <a:schemeClr val="tx1"/>
                </a:solidFill>
                <a:latin typeface="+mn-lt"/>
                <a:ea typeface="+mn-ea"/>
                <a:cs typeface="+mn-cs"/>
              </a:rPr>
              <a:t> J, Ward C.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dying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hours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days</a:t>
            </a:r>
            <a:r>
              <a:rPr lang="es-ES_tradnl" sz="1200" b="0" i="0" u="none" strike="noStrike" kern="1200" baseline="0" dirty="0" smtClean="0">
                <a:solidFill>
                  <a:schemeClr val="tx1"/>
                </a:solidFill>
                <a:latin typeface="+mn-lt"/>
                <a:ea typeface="+mn-ea"/>
                <a:cs typeface="+mn-cs"/>
              </a:rPr>
              <a:t> of </a:t>
            </a:r>
            <a:r>
              <a:rPr lang="en-US" sz="1200" b="0" i="0" u="none" strike="noStrike" kern="1200" baseline="0" dirty="0" smtClean="0">
                <a:solidFill>
                  <a:schemeClr val="tx1"/>
                </a:solidFill>
                <a:latin typeface="+mn-lt"/>
                <a:ea typeface="+mn-ea"/>
                <a:cs typeface="+mn-cs"/>
              </a:rPr>
              <a:t>life. BMJ 2003;326:30-4.</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Adam J. ABC of palliative care. The last 48 hours. BMJ. 1997; 315:1600-3.</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Bruera</a:t>
            </a:r>
            <a:r>
              <a:rPr lang="en-US" sz="1200" b="0" i="0" u="none" strike="noStrike" kern="1200" baseline="0" dirty="0" smtClean="0">
                <a:solidFill>
                  <a:schemeClr val="tx1"/>
                </a:solidFill>
                <a:latin typeface="+mn-lt"/>
                <a:ea typeface="+mn-ea"/>
                <a:cs typeface="+mn-cs"/>
              </a:rPr>
              <a:t> E, Neumann C, </a:t>
            </a:r>
            <a:r>
              <a:rPr lang="en-US" sz="1200" b="0" i="0" u="none" strike="noStrike" kern="1200" baseline="0" dirty="0" err="1" smtClean="0">
                <a:solidFill>
                  <a:schemeClr val="tx1"/>
                </a:solidFill>
                <a:latin typeface="+mn-lt"/>
                <a:ea typeface="+mn-ea"/>
                <a:cs typeface="+mn-cs"/>
              </a:rPr>
              <a:t>Brenneis</a:t>
            </a:r>
            <a:r>
              <a:rPr lang="en-US" sz="1200" b="0" i="0" u="none" strike="noStrike" kern="1200" baseline="0" dirty="0" smtClean="0">
                <a:solidFill>
                  <a:schemeClr val="tx1"/>
                </a:solidFill>
                <a:latin typeface="+mn-lt"/>
                <a:ea typeface="+mn-ea"/>
                <a:cs typeface="+mn-cs"/>
              </a:rPr>
              <a:t> C, </a:t>
            </a:r>
            <a:r>
              <a:rPr lang="en-US" sz="1200" b="0" i="0" u="none" strike="noStrike" kern="1200" baseline="0" dirty="0" err="1" smtClean="0">
                <a:solidFill>
                  <a:schemeClr val="tx1"/>
                </a:solidFill>
                <a:latin typeface="+mn-lt"/>
                <a:ea typeface="+mn-ea"/>
                <a:cs typeface="+mn-cs"/>
              </a:rPr>
              <a:t>Quan</a:t>
            </a:r>
            <a:r>
              <a:rPr lang="en-US" sz="1200" b="0" i="0" u="none" strike="noStrike" kern="1200" baseline="0" dirty="0" smtClean="0">
                <a:solidFill>
                  <a:schemeClr val="tx1"/>
                </a:solidFill>
                <a:latin typeface="+mn-lt"/>
                <a:ea typeface="+mn-ea"/>
                <a:cs typeface="+mn-cs"/>
              </a:rPr>
              <a:t> H. Frequency of symptom distress and poor prognostic indicators in palliative cancer patients admitted to a tertiary palliative care unit, hospices, and acute care hospitals. </a:t>
            </a:r>
            <a:r>
              <a:rPr lang="ro-RO" sz="1200" b="0" i="0" u="none" strike="noStrike" kern="1200" baseline="0" dirty="0" smtClean="0">
                <a:solidFill>
                  <a:schemeClr val="tx1"/>
                </a:solidFill>
                <a:latin typeface="+mn-lt"/>
                <a:ea typeface="+mn-ea"/>
                <a:cs typeface="+mn-cs"/>
              </a:rPr>
              <a:t>J Palliat Care 2000; 16:16-21.</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58</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50948201"/>
      </p:ext>
    </p:extLst>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Ellershaw</a:t>
            </a:r>
            <a:r>
              <a:rPr lang="es-ES_tradnl" sz="1200" b="0" i="0" u="none" strike="noStrike" kern="1200" baseline="0" dirty="0" smtClean="0">
                <a:solidFill>
                  <a:schemeClr val="tx1"/>
                </a:solidFill>
                <a:latin typeface="+mn-lt"/>
                <a:ea typeface="+mn-ea"/>
                <a:cs typeface="+mn-cs"/>
              </a:rPr>
              <a:t> J, Ward C.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dying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hours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days</a:t>
            </a:r>
            <a:r>
              <a:rPr lang="es-ES_tradnl" sz="1200" b="0" i="0" u="none" strike="noStrike" kern="1200" baseline="0" dirty="0" smtClean="0">
                <a:solidFill>
                  <a:schemeClr val="tx1"/>
                </a:solidFill>
                <a:latin typeface="+mn-lt"/>
                <a:ea typeface="+mn-ea"/>
                <a:cs typeface="+mn-cs"/>
              </a:rPr>
              <a:t> of </a:t>
            </a:r>
            <a:r>
              <a:rPr lang="en-US" sz="1200" b="0" i="0" u="none" strike="noStrike" kern="1200" baseline="0" dirty="0" smtClean="0">
                <a:solidFill>
                  <a:schemeClr val="tx1"/>
                </a:solidFill>
                <a:latin typeface="+mn-lt"/>
                <a:ea typeface="+mn-ea"/>
                <a:cs typeface="+mn-cs"/>
              </a:rPr>
              <a:t>life. BMJ 2003;326:30-4.</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Adam J. ABC of palliative care. The last 48 hours. BMJ. 1997; 315:1600-3.</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Bruera</a:t>
            </a:r>
            <a:r>
              <a:rPr lang="en-US" sz="1200" b="0" i="0" u="none" strike="noStrike" kern="1200" baseline="0" dirty="0" smtClean="0">
                <a:solidFill>
                  <a:schemeClr val="tx1"/>
                </a:solidFill>
                <a:latin typeface="+mn-lt"/>
                <a:ea typeface="+mn-ea"/>
                <a:cs typeface="+mn-cs"/>
              </a:rPr>
              <a:t> E, Neumann C, </a:t>
            </a:r>
            <a:r>
              <a:rPr lang="en-US" sz="1200" b="0" i="0" u="none" strike="noStrike" kern="1200" baseline="0" dirty="0" err="1" smtClean="0">
                <a:solidFill>
                  <a:schemeClr val="tx1"/>
                </a:solidFill>
                <a:latin typeface="+mn-lt"/>
                <a:ea typeface="+mn-ea"/>
                <a:cs typeface="+mn-cs"/>
              </a:rPr>
              <a:t>Brenneis</a:t>
            </a:r>
            <a:r>
              <a:rPr lang="en-US" sz="1200" b="0" i="0" u="none" strike="noStrike" kern="1200" baseline="0" dirty="0" smtClean="0">
                <a:solidFill>
                  <a:schemeClr val="tx1"/>
                </a:solidFill>
                <a:latin typeface="+mn-lt"/>
                <a:ea typeface="+mn-ea"/>
                <a:cs typeface="+mn-cs"/>
              </a:rPr>
              <a:t> C, </a:t>
            </a:r>
            <a:r>
              <a:rPr lang="en-US" sz="1200" b="0" i="0" u="none" strike="noStrike" kern="1200" baseline="0" dirty="0" err="1" smtClean="0">
                <a:solidFill>
                  <a:schemeClr val="tx1"/>
                </a:solidFill>
                <a:latin typeface="+mn-lt"/>
                <a:ea typeface="+mn-ea"/>
                <a:cs typeface="+mn-cs"/>
              </a:rPr>
              <a:t>Quan</a:t>
            </a:r>
            <a:r>
              <a:rPr lang="en-US" sz="1200" b="0" i="0" u="none" strike="noStrike" kern="1200" baseline="0" dirty="0" smtClean="0">
                <a:solidFill>
                  <a:schemeClr val="tx1"/>
                </a:solidFill>
                <a:latin typeface="+mn-lt"/>
                <a:ea typeface="+mn-ea"/>
                <a:cs typeface="+mn-cs"/>
              </a:rPr>
              <a:t> H. Frequency of symptom distress and poor prognostic indicators in palliative cancer patients admitted to a tertiary palliative care unit, hospices, and acute care hospitals. </a:t>
            </a:r>
            <a:r>
              <a:rPr lang="ro-RO" sz="1200" b="0" i="0" u="none" strike="noStrike" kern="1200" baseline="0" dirty="0" smtClean="0">
                <a:solidFill>
                  <a:schemeClr val="tx1"/>
                </a:solidFill>
                <a:latin typeface="+mn-lt"/>
                <a:ea typeface="+mn-ea"/>
                <a:cs typeface="+mn-cs"/>
              </a:rPr>
              <a:t>J Palliat Care 2000; 16:16-21.</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59</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50948201"/>
      </p:ext>
    </p:extLst>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Hui D, dos Santos R, </a:t>
            </a:r>
            <a:r>
              <a:rPr lang="es-ES_tradnl" sz="1200" b="0" i="0" u="none" strike="noStrike" kern="1200" baseline="0" dirty="0" err="1" smtClean="0">
                <a:solidFill>
                  <a:schemeClr val="tx1"/>
                </a:solidFill>
                <a:latin typeface="+mn-lt"/>
                <a:ea typeface="+mn-ea"/>
                <a:cs typeface="+mn-cs"/>
              </a:rPr>
              <a:t>Chisholm</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Bansal</a:t>
            </a:r>
            <a:r>
              <a:rPr lang="es-ES_tradnl" sz="1200" b="0" i="0" u="none" strike="noStrike" kern="1200" baseline="0" dirty="0" smtClean="0">
                <a:solidFill>
                  <a:schemeClr val="tx1"/>
                </a:solidFill>
                <a:latin typeface="+mn-lt"/>
                <a:ea typeface="+mn-ea"/>
                <a:cs typeface="+mn-cs"/>
              </a:rPr>
              <a:t> S, Silva TB, </a:t>
            </a:r>
            <a:r>
              <a:rPr lang="es-ES_tradnl" sz="1200" b="0" i="0" u="none" strike="noStrike" kern="1200" baseline="0" dirty="0" err="1" smtClean="0">
                <a:solidFill>
                  <a:schemeClr val="tx1"/>
                </a:solidFill>
                <a:latin typeface="+mn-lt"/>
                <a:ea typeface="+mn-ea"/>
                <a:cs typeface="+mn-cs"/>
              </a:rPr>
              <a:t>Kilgore</a:t>
            </a:r>
            <a:r>
              <a:rPr lang="es-ES_tradnl" sz="1200" b="0" i="0" u="none" strike="noStrike" kern="1200" baseline="0" dirty="0" smtClean="0">
                <a:solidFill>
                  <a:schemeClr val="tx1"/>
                </a:solidFill>
                <a:latin typeface="+mn-lt"/>
                <a:ea typeface="+mn-ea"/>
                <a:cs typeface="+mn-cs"/>
              </a:rPr>
              <a:t> K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signs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impending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death</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Oncologist</a:t>
            </a:r>
            <a:r>
              <a:rPr lang="es-ES_tradnl" sz="1200" b="0" i="0" u="none" strike="noStrike" kern="1200" baseline="0" dirty="0" smtClean="0">
                <a:solidFill>
                  <a:schemeClr val="tx1"/>
                </a:solidFill>
                <a:latin typeface="+mn-lt"/>
                <a:ea typeface="+mn-ea"/>
                <a:cs typeface="+mn-cs"/>
              </a:rPr>
              <a:t> 2014;19:681-7</a:t>
            </a:r>
          </a:p>
          <a:p>
            <a:r>
              <a:rPr lang="es-ES_tradnl" sz="1200" b="0" i="0" u="none" strike="noStrike" kern="1200" baseline="0" dirty="0" err="1" smtClean="0">
                <a:solidFill>
                  <a:schemeClr val="tx1"/>
                </a:solidFill>
                <a:latin typeface="+mn-lt"/>
                <a:ea typeface="+mn-ea"/>
                <a:cs typeface="+mn-cs"/>
              </a:rPr>
              <a:t>Bruera</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Chisholm</a:t>
            </a:r>
            <a:r>
              <a:rPr lang="es-ES_tradnl" sz="1200" b="0" i="0" u="none" strike="noStrike" kern="1200" baseline="0" dirty="0" smtClean="0">
                <a:solidFill>
                  <a:schemeClr val="tx1"/>
                </a:solidFill>
                <a:latin typeface="+mn-lt"/>
                <a:ea typeface="+mn-ea"/>
                <a:cs typeface="+mn-cs"/>
              </a:rPr>
              <a:t> G, Dos Santos 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Variations</a:t>
            </a:r>
            <a:r>
              <a:rPr lang="es-ES_tradnl" sz="1200" b="0" i="0" u="none" strike="noStrike" kern="1200" baseline="0" dirty="0" smtClean="0">
                <a:solidFill>
                  <a:schemeClr val="tx1"/>
                </a:solidFill>
                <a:latin typeface="+mn-lt"/>
                <a:ea typeface="+mn-ea"/>
                <a:cs typeface="+mn-cs"/>
              </a:rPr>
              <a:t> in vital </a:t>
            </a:r>
            <a:r>
              <a:rPr lang="es-ES_tradnl" sz="1200" b="0" i="0" u="none" strike="noStrike" kern="1200" baseline="0" dirty="0" err="1" smtClean="0">
                <a:solidFill>
                  <a:schemeClr val="tx1"/>
                </a:solidFill>
                <a:latin typeface="+mn-lt"/>
                <a:ea typeface="+mn-ea"/>
                <a:cs typeface="+mn-cs"/>
              </a:rPr>
              <a:t>signs</a:t>
            </a:r>
            <a:r>
              <a:rPr lang="es-ES_tradnl" sz="1200" b="0" i="0" u="none" strike="noStrike" kern="1200" baseline="0" dirty="0" smtClean="0">
                <a:solidFill>
                  <a:schemeClr val="tx1"/>
                </a:solidFill>
                <a:latin typeface="+mn-lt"/>
                <a:ea typeface="+mn-ea"/>
                <a:cs typeface="+mn-cs"/>
              </a:rPr>
              <a:t> in</a:t>
            </a:r>
          </a:p>
          <a:p>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days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endParaRPr lang="es-ES_tradnl"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Manage 2014; 48:510-7.</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60</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77464111"/>
      </p:ext>
    </p:extLst>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Hui D, dos Santos R, </a:t>
            </a:r>
            <a:r>
              <a:rPr lang="es-ES_tradnl" sz="1200" b="0" i="0" u="none" strike="noStrike" kern="1200" baseline="0" dirty="0" err="1" smtClean="0">
                <a:solidFill>
                  <a:schemeClr val="tx1"/>
                </a:solidFill>
                <a:latin typeface="+mn-lt"/>
                <a:ea typeface="+mn-ea"/>
                <a:cs typeface="+mn-cs"/>
              </a:rPr>
              <a:t>Chisholm</a:t>
            </a:r>
            <a:r>
              <a:rPr lang="es-ES_tradnl" sz="1200" b="0" i="0" u="none" strike="noStrike" kern="1200" baseline="0" dirty="0" smtClean="0">
                <a:solidFill>
                  <a:schemeClr val="tx1"/>
                </a:solidFill>
                <a:latin typeface="+mn-lt"/>
                <a:ea typeface="+mn-ea"/>
                <a:cs typeface="+mn-cs"/>
              </a:rPr>
              <a:t> G, </a:t>
            </a:r>
            <a:r>
              <a:rPr lang="es-ES_tradnl" sz="1200" b="0" i="0" u="none" strike="noStrike" kern="1200" baseline="0" dirty="0" err="1" smtClean="0">
                <a:solidFill>
                  <a:schemeClr val="tx1"/>
                </a:solidFill>
                <a:latin typeface="+mn-lt"/>
                <a:ea typeface="+mn-ea"/>
                <a:cs typeface="+mn-cs"/>
              </a:rPr>
              <a:t>Bansal</a:t>
            </a:r>
            <a:r>
              <a:rPr lang="es-ES_tradnl" sz="1200" b="0" i="0" u="none" strike="noStrike" kern="1200" baseline="0" dirty="0" smtClean="0">
                <a:solidFill>
                  <a:schemeClr val="tx1"/>
                </a:solidFill>
                <a:latin typeface="+mn-lt"/>
                <a:ea typeface="+mn-ea"/>
                <a:cs typeface="+mn-cs"/>
              </a:rPr>
              <a:t> S, Silva TB, </a:t>
            </a:r>
            <a:r>
              <a:rPr lang="es-ES_tradnl" sz="1200" b="0" i="0" u="none" strike="noStrike" kern="1200" baseline="0" dirty="0" err="1" smtClean="0">
                <a:solidFill>
                  <a:schemeClr val="tx1"/>
                </a:solidFill>
                <a:latin typeface="+mn-lt"/>
                <a:ea typeface="+mn-ea"/>
                <a:cs typeface="+mn-cs"/>
              </a:rPr>
              <a:t>Kilgore</a:t>
            </a:r>
            <a:r>
              <a:rPr lang="es-ES_tradnl" sz="1200" b="0" i="0" u="none" strike="noStrike" kern="1200" baseline="0" dirty="0" smtClean="0">
                <a:solidFill>
                  <a:schemeClr val="tx1"/>
                </a:solidFill>
                <a:latin typeface="+mn-lt"/>
                <a:ea typeface="+mn-ea"/>
                <a:cs typeface="+mn-cs"/>
              </a:rPr>
              <a:t> K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signs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impending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death</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Oncologist</a:t>
            </a:r>
            <a:r>
              <a:rPr lang="es-ES_tradnl" sz="1200" b="0" i="0" u="none" strike="noStrike" kern="1200" baseline="0" dirty="0" smtClean="0">
                <a:solidFill>
                  <a:schemeClr val="tx1"/>
                </a:solidFill>
                <a:latin typeface="+mn-lt"/>
                <a:ea typeface="+mn-ea"/>
                <a:cs typeface="+mn-cs"/>
              </a:rPr>
              <a:t> 2014;19:681-7</a:t>
            </a:r>
          </a:p>
          <a:p>
            <a:r>
              <a:rPr lang="es-ES_tradnl" sz="1200" b="0" i="0" u="none" strike="noStrike" kern="1200" baseline="0" dirty="0" err="1" smtClean="0">
                <a:solidFill>
                  <a:schemeClr val="tx1"/>
                </a:solidFill>
                <a:latin typeface="+mn-lt"/>
                <a:ea typeface="+mn-ea"/>
                <a:cs typeface="+mn-cs"/>
              </a:rPr>
              <a:t>Bruera</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Chisholm</a:t>
            </a:r>
            <a:r>
              <a:rPr lang="es-ES_tradnl" sz="1200" b="0" i="0" u="none" strike="noStrike" kern="1200" baseline="0" dirty="0" smtClean="0">
                <a:solidFill>
                  <a:schemeClr val="tx1"/>
                </a:solidFill>
                <a:latin typeface="+mn-lt"/>
                <a:ea typeface="+mn-ea"/>
                <a:cs typeface="+mn-cs"/>
              </a:rPr>
              <a:t> G, Dos Santos R,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Variations</a:t>
            </a:r>
            <a:r>
              <a:rPr lang="es-ES_tradnl" sz="1200" b="0" i="0" u="none" strike="noStrike" kern="1200" baseline="0" dirty="0" smtClean="0">
                <a:solidFill>
                  <a:schemeClr val="tx1"/>
                </a:solidFill>
                <a:latin typeface="+mn-lt"/>
                <a:ea typeface="+mn-ea"/>
                <a:cs typeface="+mn-cs"/>
              </a:rPr>
              <a:t> in vital </a:t>
            </a:r>
            <a:r>
              <a:rPr lang="es-ES_tradnl" sz="1200" b="0" i="0" u="none" strike="noStrike" kern="1200" baseline="0" dirty="0" err="1" smtClean="0">
                <a:solidFill>
                  <a:schemeClr val="tx1"/>
                </a:solidFill>
                <a:latin typeface="+mn-lt"/>
                <a:ea typeface="+mn-ea"/>
                <a:cs typeface="+mn-cs"/>
              </a:rPr>
              <a:t>signs</a:t>
            </a:r>
            <a:r>
              <a:rPr lang="es-ES_tradnl" sz="1200" b="0" i="0" u="none" strike="noStrike" kern="1200" baseline="0" dirty="0" smtClean="0">
                <a:solidFill>
                  <a:schemeClr val="tx1"/>
                </a:solidFill>
                <a:latin typeface="+mn-lt"/>
                <a:ea typeface="+mn-ea"/>
                <a:cs typeface="+mn-cs"/>
              </a:rPr>
              <a:t> in</a:t>
            </a:r>
          </a:p>
          <a:p>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days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endParaRPr lang="es-ES_tradnl" sz="1200" b="0" i="0" u="none" strike="noStrike" kern="1200" baseline="0" dirty="0" smtClean="0">
              <a:solidFill>
                <a:schemeClr val="tx1"/>
              </a:solidFill>
              <a:latin typeface="+mn-lt"/>
              <a:ea typeface="+mn-ea"/>
              <a:cs typeface="+mn-cs"/>
            </a:endParaRPr>
          </a:p>
          <a:p>
            <a:r>
              <a:rPr lang="hu-HU" sz="1200" b="0" i="0" u="none" strike="noStrike" kern="1200" baseline="0" dirty="0" smtClean="0">
                <a:solidFill>
                  <a:schemeClr val="tx1"/>
                </a:solidFill>
                <a:latin typeface="+mn-lt"/>
                <a:ea typeface="+mn-ea"/>
                <a:cs typeface="+mn-cs"/>
              </a:rPr>
              <a:t>Manage 2014; 48:510-7.</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61</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77464111"/>
      </p:ext>
    </p:extLst>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62</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60469316"/>
      </p:ext>
    </p:extLst>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Lacey</a:t>
            </a:r>
            <a:r>
              <a:rPr lang="es-ES_tradnl" sz="1200" b="0" i="0" u="none" strike="noStrike" kern="1200" baseline="0" dirty="0" smtClean="0">
                <a:solidFill>
                  <a:schemeClr val="tx1"/>
                </a:solidFill>
                <a:latin typeface="+mn-lt"/>
                <a:ea typeface="+mn-ea"/>
                <a:cs typeface="+mn-cs"/>
              </a:rPr>
              <a:t> J. Management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actively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dying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a:t>
            </a:r>
            <a:r>
              <a:rPr lang="es-ES_tradnl" sz="1200" b="0" i="0" u="none" strike="noStrike" kern="1200" baseline="0" dirty="0" smtClean="0">
                <a:solidFill>
                  <a:schemeClr val="tx1"/>
                </a:solidFill>
                <a:latin typeface="+mn-lt"/>
                <a:ea typeface="+mn-ea"/>
                <a:cs typeface="+mn-cs"/>
              </a:rPr>
              <a:t>. En: </a:t>
            </a:r>
            <a:r>
              <a:rPr lang="es-ES_tradnl" sz="1200" b="0" i="0" u="none" strike="noStrike" kern="1200" baseline="0" dirty="0" err="1" smtClean="0">
                <a:solidFill>
                  <a:schemeClr val="tx1"/>
                </a:solidFill>
                <a:latin typeface="+mn-lt"/>
                <a:ea typeface="+mn-ea"/>
                <a:cs typeface="+mn-cs"/>
              </a:rPr>
              <a:t>Cherny</a:t>
            </a:r>
            <a:r>
              <a:rPr lang="es-ES_tradnl" sz="1200" b="0" i="0" u="none" strike="noStrike" kern="1200" baseline="0" dirty="0" smtClean="0">
                <a:solidFill>
                  <a:schemeClr val="tx1"/>
                </a:solidFill>
                <a:latin typeface="+mn-lt"/>
                <a:ea typeface="+mn-ea"/>
                <a:cs typeface="+mn-cs"/>
              </a:rPr>
              <a:t> N, </a:t>
            </a:r>
            <a:r>
              <a:rPr lang="es-ES_tradnl" sz="1200" b="0" i="0" u="none" strike="noStrike" kern="1200" baseline="0" dirty="0" err="1" smtClean="0">
                <a:solidFill>
                  <a:schemeClr val="tx1"/>
                </a:solidFill>
                <a:latin typeface="+mn-lt"/>
                <a:ea typeface="+mn-ea"/>
                <a:cs typeface="+mn-cs"/>
              </a:rPr>
              <a:t>Fallon</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Kaasa</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RK, </a:t>
            </a:r>
            <a:r>
              <a:rPr lang="es-ES_tradnl" sz="1200" b="0" i="0" u="none" strike="noStrike" kern="1200" baseline="0" dirty="0" err="1" smtClean="0">
                <a:solidFill>
                  <a:schemeClr val="tx1"/>
                </a:solidFill>
                <a:latin typeface="+mn-lt"/>
                <a:ea typeface="+mn-ea"/>
                <a:cs typeface="+mn-cs"/>
              </a:rPr>
              <a:t>Currow</a:t>
            </a:r>
            <a:r>
              <a:rPr lang="es-ES_tradnl" sz="1200" b="0" i="0" u="none" strike="noStrike" kern="1200" baseline="0" dirty="0" smtClean="0">
                <a:solidFill>
                  <a:schemeClr val="tx1"/>
                </a:solidFill>
                <a:latin typeface="+mn-lt"/>
                <a:ea typeface="+mn-ea"/>
                <a:cs typeface="+mn-cs"/>
              </a:rPr>
              <a:t> DC. Oxford </a:t>
            </a:r>
            <a:r>
              <a:rPr lang="es-ES_tradnl" sz="1200" b="0" i="0" u="none" strike="noStrike" kern="1200" baseline="0" dirty="0" err="1" smtClean="0">
                <a:solidFill>
                  <a:schemeClr val="tx1"/>
                </a:solidFill>
                <a:latin typeface="+mn-lt"/>
                <a:ea typeface="+mn-ea"/>
                <a:cs typeface="+mn-cs"/>
              </a:rPr>
              <a:t>Texbook</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Medicine. 5th ed. New York: Oxford </a:t>
            </a:r>
            <a:r>
              <a:rPr lang="es-ES_tradnl" sz="1200" b="0" i="0" u="none" strike="noStrike" kern="1200" baseline="0" dirty="0" err="1" smtClean="0">
                <a:solidFill>
                  <a:schemeClr val="tx1"/>
                </a:solidFill>
                <a:latin typeface="+mn-lt"/>
                <a:ea typeface="+mn-ea"/>
                <a:cs typeface="+mn-cs"/>
              </a:rPr>
              <a:t>University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Press</a:t>
            </a:r>
            <a:r>
              <a:rPr lang="es-ES_tradnl" sz="1200" b="0" i="0" u="none" strike="noStrike" kern="1200" baseline="0" dirty="0" smtClean="0">
                <a:solidFill>
                  <a:schemeClr val="tx1"/>
                </a:solidFill>
                <a:latin typeface="+mn-lt"/>
                <a:ea typeface="+mn-ea"/>
                <a:cs typeface="+mn-cs"/>
              </a:rPr>
              <a:t>, 2015, páginas: 1125-35.</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smtClean="0">
                <a:solidFill>
                  <a:schemeClr val="tx1"/>
                </a:solidFill>
                <a:latin typeface="+mn-lt"/>
                <a:ea typeface="+mn-ea"/>
                <a:cs typeface="+mn-cs"/>
              </a:rPr>
              <a:t>Curtis JR, Patrick DL, </a:t>
            </a:r>
            <a:r>
              <a:rPr lang="es-ES_tradnl" sz="1200" b="0" i="0" u="none" strike="noStrike" kern="1200" baseline="0" dirty="0" err="1" smtClean="0">
                <a:solidFill>
                  <a:schemeClr val="tx1"/>
                </a:solidFill>
                <a:latin typeface="+mn-lt"/>
                <a:ea typeface="+mn-ea"/>
                <a:cs typeface="+mn-cs"/>
              </a:rPr>
              <a:t>Engelberg</a:t>
            </a:r>
            <a:r>
              <a:rPr lang="es-ES_tradnl" sz="1200" b="0" i="0" u="none" strike="noStrike" kern="1200" baseline="0" dirty="0" smtClean="0">
                <a:solidFill>
                  <a:schemeClr val="tx1"/>
                </a:solidFill>
                <a:latin typeface="+mn-lt"/>
                <a:ea typeface="+mn-ea"/>
                <a:cs typeface="+mn-cs"/>
              </a:rPr>
              <a:t> RA, </a:t>
            </a:r>
            <a:r>
              <a:rPr lang="es-ES_tradnl" sz="1200" b="0" i="0" u="none" strike="noStrike" kern="1200" baseline="0" dirty="0" err="1" smtClean="0">
                <a:solidFill>
                  <a:schemeClr val="tx1"/>
                </a:solidFill>
                <a:latin typeface="+mn-lt"/>
                <a:ea typeface="+mn-ea"/>
                <a:cs typeface="+mn-cs"/>
              </a:rPr>
              <a:t>Norris</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Asp</a:t>
            </a:r>
            <a:r>
              <a:rPr lang="es-ES_tradnl" sz="1200" b="0" i="0" u="none" strike="noStrike" kern="1200" baseline="0" dirty="0" smtClean="0">
                <a:solidFill>
                  <a:schemeClr val="tx1"/>
                </a:solidFill>
                <a:latin typeface="+mn-lt"/>
                <a:ea typeface="+mn-ea"/>
                <a:cs typeface="+mn-cs"/>
              </a:rPr>
              <a:t> C, </a:t>
            </a:r>
            <a:r>
              <a:rPr lang="es-ES_tradnl" sz="1200" b="0" i="0" u="none" strike="noStrike" kern="1200" baseline="0" dirty="0" err="1" smtClean="0">
                <a:solidFill>
                  <a:schemeClr val="tx1"/>
                </a:solidFill>
                <a:latin typeface="+mn-lt"/>
                <a:ea typeface="+mn-ea"/>
                <a:cs typeface="+mn-cs"/>
              </a:rPr>
              <a:t>Byock</a:t>
            </a:r>
            <a:r>
              <a:rPr lang="es-ES_tradnl" sz="1200" b="0" i="0" u="none" strike="noStrike" kern="1200" baseline="0" dirty="0" smtClean="0">
                <a:solidFill>
                  <a:schemeClr val="tx1"/>
                </a:solidFill>
                <a:latin typeface="+mn-lt"/>
                <a:ea typeface="+mn-ea"/>
                <a:cs typeface="+mn-cs"/>
              </a:rPr>
              <a:t> I. A </a:t>
            </a:r>
            <a:r>
              <a:rPr lang="es-ES_tradnl" sz="1200" b="0" i="0" u="none" strike="noStrike" kern="1200" baseline="0" dirty="0" err="1" smtClean="0">
                <a:solidFill>
                  <a:schemeClr val="tx1"/>
                </a:solidFill>
                <a:latin typeface="+mn-lt"/>
                <a:ea typeface="+mn-ea"/>
                <a:cs typeface="+mn-cs"/>
              </a:rPr>
              <a:t>measure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quality</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dying</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death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Initial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validation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using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after-death</a:t>
            </a:r>
            <a:r>
              <a:rPr lang="es-ES_tradnl" sz="1200" b="0" i="0" u="none" strike="noStrike" kern="1200" baseline="0" dirty="0" smtClean="0">
                <a:solidFill>
                  <a:schemeClr val="tx1"/>
                </a:solidFill>
                <a:latin typeface="+mn-lt"/>
                <a:ea typeface="+mn-ea"/>
                <a:cs typeface="+mn-cs"/>
              </a:rPr>
              <a:t> interviews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family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members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2002;24:17-31.</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Lautrette</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Darmon</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Megarbane</a:t>
            </a:r>
            <a:r>
              <a:rPr lang="es-ES_tradnl" sz="1200" b="0" i="0" u="none" strike="noStrike" kern="1200" baseline="0" dirty="0" smtClean="0">
                <a:solidFill>
                  <a:schemeClr val="tx1"/>
                </a:solidFill>
                <a:latin typeface="+mn-lt"/>
                <a:ea typeface="+mn-ea"/>
                <a:cs typeface="+mn-cs"/>
              </a:rPr>
              <a:t> B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Communication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Strategy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Brochure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Relatives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Dying</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ICU. N </a:t>
            </a:r>
            <a:r>
              <a:rPr lang="es-ES_tradnl" sz="1200" b="0" i="0" u="none" strike="noStrike" kern="1200" baseline="0" dirty="0" err="1" smtClean="0">
                <a:solidFill>
                  <a:schemeClr val="tx1"/>
                </a:solidFill>
                <a:latin typeface="+mn-lt"/>
                <a:ea typeface="+mn-ea"/>
                <a:cs typeface="+mn-cs"/>
              </a:rPr>
              <a:t>Engl</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2007;356:469-478.</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63</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63204861"/>
      </p:ext>
    </p:extLst>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64</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51285786"/>
      </p:ext>
    </p:extLst>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65</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24626635"/>
      </p:ext>
    </p:extLst>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endParaRPr lang="es-ES_tradnl" sz="1200" b="1"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Dalal</a:t>
            </a:r>
            <a:r>
              <a:rPr lang="es-ES_tradnl" sz="1200" b="0" i="0" u="none" strike="noStrike" kern="1200" baseline="0" dirty="0" smtClean="0">
                <a:solidFill>
                  <a:schemeClr val="tx1"/>
                </a:solidFill>
                <a:latin typeface="+mn-lt"/>
                <a:ea typeface="+mn-ea"/>
                <a:cs typeface="+mn-cs"/>
              </a:rPr>
              <a:t> S, Del </a:t>
            </a:r>
            <a:r>
              <a:rPr lang="es-ES_tradnl" sz="1200" b="0" i="0" u="none" strike="noStrike" kern="1200" baseline="0" dirty="0" err="1" smtClean="0">
                <a:solidFill>
                  <a:schemeClr val="tx1"/>
                </a:solidFill>
                <a:latin typeface="+mn-lt"/>
                <a:ea typeface="+mn-ea"/>
                <a:cs typeface="+mn-cs"/>
              </a:rPr>
              <a:t>Fabbro</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Bruera</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there</a:t>
            </a:r>
            <a:r>
              <a:rPr lang="es-ES_tradnl" sz="1200" b="0" i="0" u="none" strike="noStrike" kern="1200" baseline="0" dirty="0" smtClean="0">
                <a:solidFill>
                  <a:schemeClr val="tx1"/>
                </a:solidFill>
                <a:latin typeface="+mn-lt"/>
                <a:ea typeface="+mn-ea"/>
                <a:cs typeface="+mn-cs"/>
              </a:rPr>
              <a:t> a role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hydration</a:t>
            </a:r>
            <a:r>
              <a:rPr lang="es-ES_tradnl" sz="1200" b="0" i="0" u="none" strike="noStrike" kern="1200" baseline="0" dirty="0" smtClean="0">
                <a:solidFill>
                  <a:schemeClr val="tx1"/>
                </a:solidFill>
                <a:latin typeface="+mn-lt"/>
                <a:ea typeface="+mn-ea"/>
                <a:cs typeface="+mn-cs"/>
              </a:rPr>
              <a:t>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2009;3:72-8.</a:t>
            </a:r>
          </a:p>
          <a:p>
            <a:r>
              <a:rPr lang="es-ES_tradnl" sz="1200" b="0" i="0" u="none" strike="noStrike" kern="1200" baseline="0" dirty="0" smtClean="0">
                <a:solidFill>
                  <a:schemeClr val="tx1"/>
                </a:solidFill>
                <a:latin typeface="+mn-lt"/>
                <a:ea typeface="+mn-ea"/>
                <a:cs typeface="+mn-cs"/>
              </a:rPr>
              <a:t>•</a:t>
            </a:r>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Bruera</a:t>
            </a:r>
            <a:r>
              <a:rPr lang="es-ES_tradnl" sz="1200" b="0" i="0" u="none" strike="noStrike" kern="1200" baseline="0" dirty="0" smtClean="0">
                <a:solidFill>
                  <a:schemeClr val="tx1"/>
                </a:solidFill>
                <a:latin typeface="+mn-lt"/>
                <a:ea typeface="+mn-ea"/>
                <a:cs typeface="+mn-cs"/>
              </a:rPr>
              <a:t> E, Hui D, </a:t>
            </a:r>
            <a:r>
              <a:rPr lang="es-ES_tradnl" sz="1200" b="0" i="0" u="none" strike="noStrike" kern="1200" baseline="0" dirty="0" err="1" smtClean="0">
                <a:solidFill>
                  <a:schemeClr val="tx1"/>
                </a:solidFill>
                <a:latin typeface="+mn-lt"/>
                <a:ea typeface="+mn-ea"/>
                <a:cs typeface="+mn-cs"/>
              </a:rPr>
              <a:t>Dalal</a:t>
            </a:r>
            <a:r>
              <a:rPr lang="es-ES_tradnl" sz="1200" b="0" i="0" u="none" strike="noStrike" kern="1200" baseline="0" dirty="0" smtClean="0">
                <a:solidFill>
                  <a:schemeClr val="tx1"/>
                </a:solidFill>
                <a:latin typeface="+mn-lt"/>
                <a:ea typeface="+mn-ea"/>
                <a:cs typeface="+mn-cs"/>
              </a:rPr>
              <a:t> S,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Parenteral </a:t>
            </a:r>
            <a:r>
              <a:rPr lang="es-ES_tradnl" sz="1200" b="0" i="0" u="none" strike="noStrike" kern="1200" baseline="0" dirty="0" err="1" smtClean="0">
                <a:solidFill>
                  <a:schemeClr val="tx1"/>
                </a:solidFill>
                <a:latin typeface="+mn-lt"/>
                <a:ea typeface="+mn-ea"/>
                <a:cs typeface="+mn-cs"/>
              </a:rPr>
              <a:t>hydration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multicentre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double-blind</a:t>
            </a:r>
            <a:r>
              <a:rPr lang="es-ES_tradnl" sz="1200" b="0" i="0" u="none" strike="noStrike" kern="1200" baseline="0" dirty="0" smtClean="0">
                <a:solidFill>
                  <a:schemeClr val="tx1"/>
                </a:solidFill>
                <a:latin typeface="+mn-lt"/>
                <a:ea typeface="+mn-ea"/>
                <a:cs typeface="+mn-cs"/>
              </a:rPr>
              <a:t>, placebo-</a:t>
            </a:r>
            <a:r>
              <a:rPr lang="es-ES_tradnl" sz="1200" b="0" i="0" u="none" strike="noStrike" kern="1200" baseline="0" dirty="0" err="1" smtClean="0">
                <a:solidFill>
                  <a:schemeClr val="tx1"/>
                </a:solidFill>
                <a:latin typeface="+mn-lt"/>
                <a:ea typeface="+mn-ea"/>
                <a:cs typeface="+mn-cs"/>
              </a:rPr>
              <a:t>controlled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randomized</a:t>
            </a:r>
            <a:r>
              <a:rPr lang="es-ES_tradnl" sz="1200" b="0" i="0" u="none" strike="noStrike" kern="1200" baseline="0" dirty="0" smtClean="0">
                <a:solidFill>
                  <a:schemeClr val="tx1"/>
                </a:solidFill>
                <a:latin typeface="+mn-lt"/>
                <a:ea typeface="+mn-ea"/>
                <a:cs typeface="+mn-cs"/>
              </a:rPr>
              <a:t> trial.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2013;31:111-8.</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Ganzini</a:t>
            </a:r>
            <a:r>
              <a:rPr lang="es-ES_tradnl" sz="1200" b="0" i="0" u="none" strike="noStrike" kern="1200" baseline="0" dirty="0" smtClean="0">
                <a:solidFill>
                  <a:schemeClr val="tx1"/>
                </a:solidFill>
                <a:latin typeface="+mn-lt"/>
                <a:ea typeface="+mn-ea"/>
                <a:cs typeface="+mn-cs"/>
              </a:rPr>
              <a:t> L, </a:t>
            </a:r>
            <a:r>
              <a:rPr lang="es-ES_tradnl" sz="1200" b="0" i="0" u="none" strike="noStrike" kern="1200" baseline="0" dirty="0" err="1" smtClean="0">
                <a:solidFill>
                  <a:schemeClr val="tx1"/>
                </a:solidFill>
                <a:latin typeface="+mn-lt"/>
                <a:ea typeface="+mn-ea"/>
                <a:cs typeface="+mn-cs"/>
              </a:rPr>
              <a:t>Goy</a:t>
            </a:r>
            <a:r>
              <a:rPr lang="es-ES_tradnl" sz="1200" b="0" i="0" u="none" strike="noStrike" kern="1200" baseline="0" dirty="0" smtClean="0">
                <a:solidFill>
                  <a:schemeClr val="tx1"/>
                </a:solidFill>
                <a:latin typeface="+mn-lt"/>
                <a:ea typeface="+mn-ea"/>
                <a:cs typeface="+mn-cs"/>
              </a:rPr>
              <a:t> ER, Miller LL, </a:t>
            </a:r>
            <a:r>
              <a:rPr lang="es-ES_tradnl" sz="1200" b="0" i="0" u="none" strike="noStrike" kern="1200" baseline="0" dirty="0" err="1" smtClean="0">
                <a:solidFill>
                  <a:schemeClr val="tx1"/>
                </a:solidFill>
                <a:latin typeface="+mn-lt"/>
                <a:ea typeface="+mn-ea"/>
                <a:cs typeface="+mn-cs"/>
              </a:rPr>
              <a:t>Harvath</a:t>
            </a:r>
            <a:r>
              <a:rPr lang="es-ES_tradnl" sz="1200" b="0" i="0" u="none" strike="noStrike" kern="1200" baseline="0" dirty="0" smtClean="0">
                <a:solidFill>
                  <a:schemeClr val="tx1"/>
                </a:solidFill>
                <a:latin typeface="+mn-lt"/>
                <a:ea typeface="+mn-ea"/>
                <a:cs typeface="+mn-cs"/>
              </a:rPr>
              <a:t> TA, Jackson A, </a:t>
            </a:r>
            <a:r>
              <a:rPr lang="es-ES_tradnl" sz="1200" b="0" i="0" u="none" strike="noStrike" kern="1200" baseline="0" dirty="0" err="1" smtClean="0">
                <a:solidFill>
                  <a:schemeClr val="tx1"/>
                </a:solidFill>
                <a:latin typeface="+mn-lt"/>
                <a:ea typeface="+mn-ea"/>
                <a:cs typeface="+mn-cs"/>
              </a:rPr>
              <a:t>Delorit</a:t>
            </a:r>
            <a:r>
              <a:rPr lang="es-ES_tradnl" sz="1200" b="0" i="0" u="none" strike="noStrike" kern="1200" baseline="0" dirty="0" smtClean="0">
                <a:solidFill>
                  <a:schemeClr val="tx1"/>
                </a:solidFill>
                <a:latin typeface="+mn-lt"/>
                <a:ea typeface="+mn-ea"/>
                <a:cs typeface="+mn-cs"/>
              </a:rPr>
              <a:t> MA. Nurses’ </a:t>
            </a:r>
            <a:r>
              <a:rPr lang="es-ES_tradnl" sz="1200" b="0" i="0" u="none" strike="noStrike" kern="1200" baseline="0" dirty="0" err="1" smtClean="0">
                <a:solidFill>
                  <a:schemeClr val="tx1"/>
                </a:solidFill>
                <a:latin typeface="+mn-lt"/>
                <a:ea typeface="+mn-ea"/>
                <a:cs typeface="+mn-cs"/>
              </a:rPr>
              <a:t>experiences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hospice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who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refuse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food</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fluids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hasten</a:t>
            </a:r>
            <a:r>
              <a:rPr lang="es-ES_tradnl"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death. N </a:t>
            </a:r>
            <a:r>
              <a:rPr lang="en-US" sz="1200" b="0" i="0" u="none" strike="noStrike" kern="1200" baseline="0" dirty="0" err="1" smtClean="0">
                <a:solidFill>
                  <a:schemeClr val="tx1"/>
                </a:solidFill>
                <a:latin typeface="+mn-lt"/>
                <a:ea typeface="+mn-ea"/>
                <a:cs typeface="+mn-cs"/>
              </a:rPr>
              <a:t>Engl</a:t>
            </a:r>
            <a:r>
              <a:rPr lang="en-US" sz="1200" b="0" i="0" u="none" strike="noStrike" kern="1200" baseline="0" dirty="0" smtClean="0">
                <a:solidFill>
                  <a:schemeClr val="tx1"/>
                </a:solidFill>
                <a:latin typeface="+mn-lt"/>
                <a:ea typeface="+mn-ea"/>
                <a:cs typeface="+mn-cs"/>
              </a:rPr>
              <a:t> J Med 2003;349:359-65.</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66</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24626635"/>
      </p:ext>
    </p:extLst>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Dalal</a:t>
            </a:r>
            <a:r>
              <a:rPr lang="es-ES_tradnl" sz="1200" b="0" i="0" u="none" strike="noStrike" kern="1200" baseline="0" dirty="0" smtClean="0">
                <a:solidFill>
                  <a:schemeClr val="tx1"/>
                </a:solidFill>
                <a:latin typeface="+mn-lt"/>
                <a:ea typeface="+mn-ea"/>
                <a:cs typeface="+mn-cs"/>
              </a:rPr>
              <a:t> S, Del </a:t>
            </a:r>
            <a:r>
              <a:rPr lang="es-ES_tradnl" sz="1200" b="0" i="0" u="none" strike="noStrike" kern="1200" baseline="0" dirty="0" err="1" smtClean="0">
                <a:solidFill>
                  <a:schemeClr val="tx1"/>
                </a:solidFill>
                <a:latin typeface="+mn-lt"/>
                <a:ea typeface="+mn-ea"/>
                <a:cs typeface="+mn-cs"/>
              </a:rPr>
              <a:t>Fabbro</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Bruera</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Is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there</a:t>
            </a:r>
            <a:r>
              <a:rPr lang="es-ES_tradnl" sz="1200" b="0" i="0" u="none" strike="noStrike" kern="1200" baseline="0" dirty="0" smtClean="0">
                <a:solidFill>
                  <a:schemeClr val="tx1"/>
                </a:solidFill>
                <a:latin typeface="+mn-lt"/>
                <a:ea typeface="+mn-ea"/>
                <a:cs typeface="+mn-cs"/>
              </a:rPr>
              <a:t> a role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hydration</a:t>
            </a:r>
            <a:r>
              <a:rPr lang="es-ES_tradnl" sz="1200" b="0" i="0" u="none" strike="noStrike" kern="1200" baseline="0" dirty="0" smtClean="0">
                <a:solidFill>
                  <a:schemeClr val="tx1"/>
                </a:solidFill>
                <a:latin typeface="+mn-lt"/>
                <a:ea typeface="+mn-ea"/>
                <a:cs typeface="+mn-cs"/>
              </a:rPr>
              <a:t>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Curr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Support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2009;3:72-8.</a:t>
            </a:r>
          </a:p>
          <a:p>
            <a:r>
              <a:rPr lang="es-ES_tradnl" sz="1200" b="0" i="0" u="none" strike="noStrike" kern="1200" baseline="0" dirty="0" smtClean="0">
                <a:solidFill>
                  <a:schemeClr val="tx1"/>
                </a:solidFill>
                <a:latin typeface="+mn-lt"/>
                <a:ea typeface="+mn-ea"/>
                <a:cs typeface="+mn-cs"/>
              </a:rPr>
              <a:t>•</a:t>
            </a:r>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Bruera</a:t>
            </a:r>
            <a:r>
              <a:rPr lang="es-ES_tradnl" sz="1200" b="0" i="0" u="none" strike="noStrike" kern="1200" baseline="0" dirty="0" smtClean="0">
                <a:solidFill>
                  <a:schemeClr val="tx1"/>
                </a:solidFill>
                <a:latin typeface="+mn-lt"/>
                <a:ea typeface="+mn-ea"/>
                <a:cs typeface="+mn-cs"/>
              </a:rPr>
              <a:t> E, Hui D, </a:t>
            </a:r>
            <a:r>
              <a:rPr lang="es-ES_tradnl" sz="1200" b="0" i="0" u="none" strike="noStrike" kern="1200" baseline="0" dirty="0" err="1" smtClean="0">
                <a:solidFill>
                  <a:schemeClr val="tx1"/>
                </a:solidFill>
                <a:latin typeface="+mn-lt"/>
                <a:ea typeface="+mn-ea"/>
                <a:cs typeface="+mn-cs"/>
              </a:rPr>
              <a:t>Dalal</a:t>
            </a:r>
            <a:r>
              <a:rPr lang="es-ES_tradnl" sz="1200" b="0" i="0" u="none" strike="noStrike" kern="1200" baseline="0" dirty="0" smtClean="0">
                <a:solidFill>
                  <a:schemeClr val="tx1"/>
                </a:solidFill>
                <a:latin typeface="+mn-lt"/>
                <a:ea typeface="+mn-ea"/>
                <a:cs typeface="+mn-cs"/>
              </a:rPr>
              <a:t> S,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Parenteral </a:t>
            </a:r>
            <a:r>
              <a:rPr lang="es-ES_tradnl" sz="1200" b="0" i="0" u="none" strike="noStrike" kern="1200" baseline="0" dirty="0" err="1" smtClean="0">
                <a:solidFill>
                  <a:schemeClr val="tx1"/>
                </a:solidFill>
                <a:latin typeface="+mn-lt"/>
                <a:ea typeface="+mn-ea"/>
                <a:cs typeface="+mn-cs"/>
              </a:rPr>
              <a:t>hydration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advanced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multicentre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double-blind</a:t>
            </a:r>
            <a:r>
              <a:rPr lang="es-ES_tradnl" sz="1200" b="0" i="0" u="none" strike="noStrike" kern="1200" baseline="0" dirty="0" smtClean="0">
                <a:solidFill>
                  <a:schemeClr val="tx1"/>
                </a:solidFill>
                <a:latin typeface="+mn-lt"/>
                <a:ea typeface="+mn-ea"/>
                <a:cs typeface="+mn-cs"/>
              </a:rPr>
              <a:t>, placebo-</a:t>
            </a:r>
            <a:r>
              <a:rPr lang="es-ES_tradnl" sz="1200" b="0" i="0" u="none" strike="noStrike" kern="1200" baseline="0" dirty="0" err="1" smtClean="0">
                <a:solidFill>
                  <a:schemeClr val="tx1"/>
                </a:solidFill>
                <a:latin typeface="+mn-lt"/>
                <a:ea typeface="+mn-ea"/>
                <a:cs typeface="+mn-cs"/>
              </a:rPr>
              <a:t>controlled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randomized</a:t>
            </a:r>
            <a:r>
              <a:rPr lang="es-ES_tradnl" sz="1200" b="0" i="0" u="none" strike="noStrike" kern="1200" baseline="0" dirty="0" smtClean="0">
                <a:solidFill>
                  <a:schemeClr val="tx1"/>
                </a:solidFill>
                <a:latin typeface="+mn-lt"/>
                <a:ea typeface="+mn-ea"/>
                <a:cs typeface="+mn-cs"/>
              </a:rPr>
              <a:t> trial.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2013;31:111-8.</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Ganzini</a:t>
            </a:r>
            <a:r>
              <a:rPr lang="es-ES_tradnl" sz="1200" b="0" i="0" u="none" strike="noStrike" kern="1200" baseline="0" dirty="0" smtClean="0">
                <a:solidFill>
                  <a:schemeClr val="tx1"/>
                </a:solidFill>
                <a:latin typeface="+mn-lt"/>
                <a:ea typeface="+mn-ea"/>
                <a:cs typeface="+mn-cs"/>
              </a:rPr>
              <a:t> L, </a:t>
            </a:r>
            <a:r>
              <a:rPr lang="es-ES_tradnl" sz="1200" b="0" i="0" u="none" strike="noStrike" kern="1200" baseline="0" dirty="0" err="1" smtClean="0">
                <a:solidFill>
                  <a:schemeClr val="tx1"/>
                </a:solidFill>
                <a:latin typeface="+mn-lt"/>
                <a:ea typeface="+mn-ea"/>
                <a:cs typeface="+mn-cs"/>
              </a:rPr>
              <a:t>Goy</a:t>
            </a:r>
            <a:r>
              <a:rPr lang="es-ES_tradnl" sz="1200" b="0" i="0" u="none" strike="noStrike" kern="1200" baseline="0" dirty="0" smtClean="0">
                <a:solidFill>
                  <a:schemeClr val="tx1"/>
                </a:solidFill>
                <a:latin typeface="+mn-lt"/>
                <a:ea typeface="+mn-ea"/>
                <a:cs typeface="+mn-cs"/>
              </a:rPr>
              <a:t> ER, Miller LL, </a:t>
            </a:r>
            <a:r>
              <a:rPr lang="es-ES_tradnl" sz="1200" b="0" i="0" u="none" strike="noStrike" kern="1200" baseline="0" dirty="0" err="1" smtClean="0">
                <a:solidFill>
                  <a:schemeClr val="tx1"/>
                </a:solidFill>
                <a:latin typeface="+mn-lt"/>
                <a:ea typeface="+mn-ea"/>
                <a:cs typeface="+mn-cs"/>
              </a:rPr>
              <a:t>Harvath</a:t>
            </a:r>
            <a:r>
              <a:rPr lang="es-ES_tradnl" sz="1200" b="0" i="0" u="none" strike="noStrike" kern="1200" baseline="0" dirty="0" smtClean="0">
                <a:solidFill>
                  <a:schemeClr val="tx1"/>
                </a:solidFill>
                <a:latin typeface="+mn-lt"/>
                <a:ea typeface="+mn-ea"/>
                <a:cs typeface="+mn-cs"/>
              </a:rPr>
              <a:t> TA, Jackson A, </a:t>
            </a:r>
            <a:r>
              <a:rPr lang="es-ES_tradnl" sz="1200" b="0" i="0" u="none" strike="noStrike" kern="1200" baseline="0" dirty="0" err="1" smtClean="0">
                <a:solidFill>
                  <a:schemeClr val="tx1"/>
                </a:solidFill>
                <a:latin typeface="+mn-lt"/>
                <a:ea typeface="+mn-ea"/>
                <a:cs typeface="+mn-cs"/>
              </a:rPr>
              <a:t>Delorit</a:t>
            </a:r>
            <a:r>
              <a:rPr lang="es-ES_tradnl" sz="1200" b="0" i="0" u="none" strike="noStrike" kern="1200" baseline="0" dirty="0" smtClean="0">
                <a:solidFill>
                  <a:schemeClr val="tx1"/>
                </a:solidFill>
                <a:latin typeface="+mn-lt"/>
                <a:ea typeface="+mn-ea"/>
                <a:cs typeface="+mn-cs"/>
              </a:rPr>
              <a:t> MA. Nurses’ </a:t>
            </a:r>
            <a:r>
              <a:rPr lang="es-ES_tradnl" sz="1200" b="0" i="0" u="none" strike="noStrike" kern="1200" baseline="0" dirty="0" err="1" smtClean="0">
                <a:solidFill>
                  <a:schemeClr val="tx1"/>
                </a:solidFill>
                <a:latin typeface="+mn-lt"/>
                <a:ea typeface="+mn-ea"/>
                <a:cs typeface="+mn-cs"/>
              </a:rPr>
              <a:t>experiences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with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hospice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who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refuse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food</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fluids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hasten</a:t>
            </a:r>
            <a:r>
              <a:rPr lang="es-ES_tradnl"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death. N </a:t>
            </a:r>
            <a:r>
              <a:rPr lang="en-US" sz="1200" b="0" i="0" u="none" strike="noStrike" kern="1200" baseline="0" dirty="0" err="1" smtClean="0">
                <a:solidFill>
                  <a:schemeClr val="tx1"/>
                </a:solidFill>
                <a:latin typeface="+mn-lt"/>
                <a:ea typeface="+mn-ea"/>
                <a:cs typeface="+mn-cs"/>
              </a:rPr>
              <a:t>Engl</a:t>
            </a:r>
            <a:r>
              <a:rPr lang="en-US" sz="1200" b="0" i="0" u="none" strike="noStrike" kern="1200" baseline="0" dirty="0" smtClean="0">
                <a:solidFill>
                  <a:schemeClr val="tx1"/>
                </a:solidFill>
                <a:latin typeface="+mn-lt"/>
                <a:ea typeface="+mn-ea"/>
                <a:cs typeface="+mn-cs"/>
              </a:rPr>
              <a:t> J Med 2003;349:359-65.</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67</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24626635"/>
      </p:ext>
    </p:extLst>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Kaasa</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Portenoy</a:t>
            </a:r>
            <a:r>
              <a:rPr lang="es-ES_tradnl" sz="1200" b="0" i="0" u="none" strike="noStrike" kern="1200" baseline="0" dirty="0" smtClean="0">
                <a:solidFill>
                  <a:schemeClr val="tx1"/>
                </a:solidFill>
                <a:latin typeface="+mn-lt"/>
                <a:ea typeface="+mn-ea"/>
                <a:cs typeface="+mn-cs"/>
              </a:rPr>
              <a:t> RK, </a:t>
            </a:r>
            <a:r>
              <a:rPr lang="es-ES_tradnl" sz="1200" b="0" i="0" u="none" strike="noStrike" kern="1200" baseline="0" dirty="0" err="1" smtClean="0">
                <a:solidFill>
                  <a:schemeClr val="tx1"/>
                </a:solidFill>
                <a:latin typeface="+mn-lt"/>
                <a:ea typeface="+mn-ea"/>
                <a:cs typeface="+mn-cs"/>
              </a:rPr>
              <a:t>Currow</a:t>
            </a:r>
            <a:r>
              <a:rPr lang="es-ES_tradnl" sz="1200" b="0" i="0" u="none" strike="noStrike" kern="1200" baseline="0" dirty="0" smtClean="0">
                <a:solidFill>
                  <a:schemeClr val="tx1"/>
                </a:solidFill>
                <a:latin typeface="+mn-lt"/>
                <a:ea typeface="+mn-ea"/>
                <a:cs typeface="+mn-cs"/>
              </a:rPr>
              <a:t> DC. Oxford </a:t>
            </a:r>
            <a:r>
              <a:rPr lang="es-ES_tradnl" sz="1200" b="0" i="0" u="none" strike="noStrike" kern="1200" baseline="0" dirty="0" err="1" smtClean="0">
                <a:solidFill>
                  <a:schemeClr val="tx1"/>
                </a:solidFill>
                <a:latin typeface="+mn-lt"/>
                <a:ea typeface="+mn-ea"/>
                <a:cs typeface="+mn-cs"/>
              </a:rPr>
              <a:t>Texbook</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Medicine. 5th ed. New York: Oxford </a:t>
            </a:r>
            <a:r>
              <a:rPr lang="es-ES_tradnl" sz="1200" b="0" i="0" u="none" strike="noStrike" kern="1200" baseline="0" dirty="0" err="1" smtClean="0">
                <a:solidFill>
                  <a:schemeClr val="tx1"/>
                </a:solidFill>
                <a:latin typeface="+mn-lt"/>
                <a:ea typeface="+mn-ea"/>
                <a:cs typeface="+mn-cs"/>
              </a:rPr>
              <a:t>University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Press</a:t>
            </a:r>
            <a:r>
              <a:rPr lang="es-ES_tradnl" sz="1200" b="0" i="0" u="none" strike="noStrike" kern="1200" baseline="0" dirty="0" smtClean="0">
                <a:solidFill>
                  <a:schemeClr val="tx1"/>
                </a:solidFill>
                <a:latin typeface="+mn-lt"/>
                <a:ea typeface="+mn-ea"/>
                <a:cs typeface="+mn-cs"/>
              </a:rPr>
              <a:t>, 2015, páginas: 1125-35.</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Conill</a:t>
            </a:r>
            <a:r>
              <a:rPr lang="es-ES_tradnl" sz="1200" b="0" i="0" u="none" strike="noStrike" kern="1200" baseline="0" dirty="0" smtClean="0">
                <a:solidFill>
                  <a:schemeClr val="tx1"/>
                </a:solidFill>
                <a:latin typeface="+mn-lt"/>
                <a:ea typeface="+mn-ea"/>
                <a:cs typeface="+mn-cs"/>
              </a:rPr>
              <a:t> C, Verger E, Henríquez I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prevalence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week</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1997;14:328-31.</a:t>
            </a:r>
          </a:p>
          <a:p>
            <a:r>
              <a:rPr lang="es-ES_tradnl" sz="1200" b="0" i="0" u="none" strike="noStrike" kern="1200" baseline="0" dirty="0" smtClean="0">
                <a:solidFill>
                  <a:schemeClr val="tx1"/>
                </a:solidFill>
                <a:latin typeface="+mn-lt"/>
                <a:ea typeface="+mn-ea"/>
                <a:cs typeface="+mn-cs"/>
              </a:rPr>
              <a:t>• Hui D, dos Santos R, </a:t>
            </a:r>
            <a:r>
              <a:rPr lang="es-ES_tradnl" sz="1200" b="0" i="0" u="none" strike="noStrike" kern="1200" baseline="0" dirty="0" err="1" smtClean="0">
                <a:solidFill>
                  <a:schemeClr val="tx1"/>
                </a:solidFill>
                <a:latin typeface="+mn-lt"/>
                <a:ea typeface="+mn-ea"/>
                <a:cs typeface="+mn-cs"/>
              </a:rPr>
              <a:t>Chisholm</a:t>
            </a:r>
            <a:r>
              <a:rPr lang="es-ES_tradnl" sz="1200" b="0" i="0" u="none" strike="noStrike" kern="1200" baseline="0" dirty="0" smtClean="0">
                <a:solidFill>
                  <a:schemeClr val="tx1"/>
                </a:solidFill>
                <a:latin typeface="+mn-lt"/>
                <a:ea typeface="+mn-ea"/>
                <a:cs typeface="+mn-cs"/>
              </a:rPr>
              <a:t> GB, </a:t>
            </a:r>
            <a:r>
              <a:rPr lang="es-ES_tradnl" sz="1200" b="0" i="0" u="none" strike="noStrike" kern="1200" baseline="0" dirty="0" err="1" smtClean="0">
                <a:solidFill>
                  <a:schemeClr val="tx1"/>
                </a:solidFill>
                <a:latin typeface="+mn-lt"/>
                <a:ea typeface="+mn-ea"/>
                <a:cs typeface="+mn-cs"/>
              </a:rPr>
              <a:t>Bruera</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Expression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Seven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Days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Among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Admitted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to</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Acute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Units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2015; 50:488-94.</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68</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50948201"/>
      </p:ext>
    </p:extLst>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Conill</a:t>
            </a:r>
            <a:r>
              <a:rPr lang="es-ES_tradnl" sz="1200" b="0" i="0" u="none" strike="noStrike" kern="1200" baseline="0" dirty="0" smtClean="0">
                <a:solidFill>
                  <a:schemeClr val="tx1"/>
                </a:solidFill>
                <a:latin typeface="+mn-lt"/>
                <a:ea typeface="+mn-ea"/>
                <a:cs typeface="+mn-cs"/>
              </a:rPr>
              <a:t> C, Verger E, Henríquez I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prevalence</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week</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1997;14:328-31.</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Grond</a:t>
            </a:r>
            <a:r>
              <a:rPr lang="es-ES_tradnl" sz="1200" b="0" i="0" u="none" strike="noStrike" kern="1200" baseline="0" dirty="0" smtClean="0">
                <a:solidFill>
                  <a:schemeClr val="tx1"/>
                </a:solidFill>
                <a:latin typeface="+mn-lt"/>
                <a:ea typeface="+mn-ea"/>
                <a:cs typeface="+mn-cs"/>
              </a:rPr>
              <a:t> S, </a:t>
            </a:r>
            <a:r>
              <a:rPr lang="es-ES_tradnl" sz="1200" b="0" i="0" u="none" strike="noStrike" kern="1200" baseline="0" dirty="0" err="1" smtClean="0">
                <a:solidFill>
                  <a:schemeClr val="tx1"/>
                </a:solidFill>
                <a:latin typeface="+mn-lt"/>
                <a:ea typeface="+mn-ea"/>
                <a:cs typeface="+mn-cs"/>
              </a:rPr>
              <a:t>Zech</a:t>
            </a:r>
            <a:r>
              <a:rPr lang="es-ES_tradnl" sz="1200" b="0" i="0" u="none" strike="noStrike" kern="1200" baseline="0" dirty="0" smtClean="0">
                <a:solidFill>
                  <a:schemeClr val="tx1"/>
                </a:solidFill>
                <a:latin typeface="+mn-lt"/>
                <a:ea typeface="+mn-ea"/>
                <a:cs typeface="+mn-cs"/>
              </a:rPr>
              <a:t> D, </a:t>
            </a:r>
            <a:r>
              <a:rPr lang="es-ES_tradnl" sz="1200" b="0" i="0" u="none" strike="noStrike" kern="1200" baseline="0" dirty="0" err="1" smtClean="0">
                <a:solidFill>
                  <a:schemeClr val="tx1"/>
                </a:solidFill>
                <a:latin typeface="+mn-lt"/>
                <a:ea typeface="+mn-ea"/>
                <a:cs typeface="+mn-cs"/>
              </a:rPr>
              <a:t>Schug</a:t>
            </a:r>
            <a:r>
              <a:rPr lang="es-ES_tradnl" sz="1200" b="0" i="0" u="none" strike="noStrike" kern="1200" baseline="0" dirty="0" smtClean="0">
                <a:solidFill>
                  <a:schemeClr val="tx1"/>
                </a:solidFill>
                <a:latin typeface="+mn-lt"/>
                <a:ea typeface="+mn-ea"/>
                <a:cs typeface="+mn-cs"/>
              </a:rPr>
              <a:t> SA, Lynch J, </a:t>
            </a:r>
            <a:r>
              <a:rPr lang="es-ES_tradnl" sz="1200" b="0" i="0" u="none" strike="noStrike" kern="1200" baseline="0" dirty="0" err="1" smtClean="0">
                <a:solidFill>
                  <a:schemeClr val="tx1"/>
                </a:solidFill>
                <a:latin typeface="+mn-lt"/>
                <a:ea typeface="+mn-ea"/>
                <a:cs typeface="+mn-cs"/>
              </a:rPr>
              <a:t>Lehmann</a:t>
            </a:r>
            <a:r>
              <a:rPr lang="es-ES_tradnl" sz="1200" b="0" i="0" u="none" strike="noStrike" kern="1200" baseline="0" dirty="0" smtClean="0">
                <a:solidFill>
                  <a:schemeClr val="tx1"/>
                </a:solidFill>
                <a:latin typeface="+mn-lt"/>
                <a:ea typeface="+mn-ea"/>
                <a:cs typeface="+mn-cs"/>
              </a:rPr>
              <a:t> K. </a:t>
            </a:r>
            <a:r>
              <a:rPr lang="es-ES_tradnl" sz="1200" b="0" i="0" u="none" strike="noStrike" kern="1200" baseline="0" dirty="0" err="1" smtClean="0">
                <a:solidFill>
                  <a:schemeClr val="tx1"/>
                </a:solidFill>
                <a:latin typeface="+mn-lt"/>
                <a:ea typeface="+mn-ea"/>
                <a:cs typeface="+mn-cs"/>
              </a:rPr>
              <a:t>Validation</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World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Health</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Organization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cancer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relief</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during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days</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hours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1991; 6:411-22.</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Ellershaw</a:t>
            </a:r>
            <a:r>
              <a:rPr lang="es-ES_tradnl" sz="1200" b="0" i="0" u="none" strike="noStrike" kern="1200" baseline="0" dirty="0" smtClean="0">
                <a:solidFill>
                  <a:schemeClr val="tx1"/>
                </a:solidFill>
                <a:latin typeface="+mn-lt"/>
                <a:ea typeface="+mn-ea"/>
                <a:cs typeface="+mn-cs"/>
              </a:rPr>
              <a:t> J, Smith C, </a:t>
            </a:r>
            <a:r>
              <a:rPr lang="es-ES_tradnl" sz="1200" b="0" i="0" u="none" strike="noStrike" kern="1200" baseline="0" dirty="0" err="1" smtClean="0">
                <a:solidFill>
                  <a:schemeClr val="tx1"/>
                </a:solidFill>
                <a:latin typeface="+mn-lt"/>
                <a:ea typeface="+mn-ea"/>
                <a:cs typeface="+mn-cs"/>
              </a:rPr>
              <a:t>Overill</a:t>
            </a:r>
            <a:r>
              <a:rPr lang="es-ES_tradnl" sz="1200" b="0" i="0" u="none" strike="noStrike" kern="1200" baseline="0" dirty="0" smtClean="0">
                <a:solidFill>
                  <a:schemeClr val="tx1"/>
                </a:solidFill>
                <a:latin typeface="+mn-lt"/>
                <a:ea typeface="+mn-ea"/>
                <a:cs typeface="+mn-cs"/>
              </a:rPr>
              <a:t> S, Walker SE, </a:t>
            </a:r>
            <a:r>
              <a:rPr lang="es-ES_tradnl" sz="1200" b="0" i="0" u="none" strike="noStrike" kern="1200" baseline="0" dirty="0" err="1" smtClean="0">
                <a:solidFill>
                  <a:schemeClr val="tx1"/>
                </a:solidFill>
                <a:latin typeface="+mn-lt"/>
                <a:ea typeface="+mn-ea"/>
                <a:cs typeface="+mn-cs"/>
              </a:rPr>
              <a:t>Aldridge</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dying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setting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standards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control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last</a:t>
            </a:r>
            <a:r>
              <a:rPr lang="es-ES_tradnl" sz="1200" b="0" i="0" u="none" strike="noStrike" kern="1200" baseline="0" dirty="0" smtClean="0">
                <a:solidFill>
                  <a:schemeClr val="tx1"/>
                </a:solidFill>
                <a:latin typeface="+mn-lt"/>
                <a:ea typeface="+mn-ea"/>
                <a:cs typeface="+mn-cs"/>
              </a:rPr>
              <a:t> 48 </a:t>
            </a:r>
            <a:r>
              <a:rPr lang="es-ES_tradnl" sz="1200" b="0" i="0" u="none" strike="noStrike" kern="1200" baseline="0" dirty="0" err="1" smtClean="0">
                <a:solidFill>
                  <a:schemeClr val="tx1"/>
                </a:solidFill>
                <a:latin typeface="+mn-lt"/>
                <a:ea typeface="+mn-ea"/>
                <a:cs typeface="+mn-cs"/>
              </a:rPr>
              <a:t>hours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Symptom Manage 2001;21:12-17.</a:t>
            </a:r>
          </a:p>
          <a:p>
            <a:r>
              <a:rPr lang="en-US" sz="1200" b="1"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Hui</a:t>
            </a:r>
            <a:r>
              <a:rPr lang="en-US" sz="1200" b="0" i="0" u="none" strike="noStrike" kern="1200" baseline="0" dirty="0" smtClean="0">
                <a:solidFill>
                  <a:schemeClr val="tx1"/>
                </a:solidFill>
                <a:latin typeface="+mn-lt"/>
                <a:ea typeface="+mn-ea"/>
                <a:cs typeface="+mn-cs"/>
              </a:rPr>
              <a:t> D, dos Santos R, Chisholm GB, </a:t>
            </a:r>
            <a:r>
              <a:rPr lang="en-US" sz="1200" b="0" i="0" u="none" strike="noStrike" kern="1200" baseline="0" dirty="0" err="1" smtClean="0">
                <a:solidFill>
                  <a:schemeClr val="tx1"/>
                </a:solidFill>
                <a:latin typeface="+mn-lt"/>
                <a:ea typeface="+mn-ea"/>
                <a:cs typeface="+mn-cs"/>
              </a:rPr>
              <a:t>Bruera</a:t>
            </a:r>
            <a:r>
              <a:rPr lang="en-US" sz="1200" b="0" i="0" u="none" strike="noStrike" kern="1200" baseline="0" dirty="0" smtClean="0">
                <a:solidFill>
                  <a:schemeClr val="tx1"/>
                </a:solidFill>
                <a:latin typeface="+mn-lt"/>
                <a:ea typeface="+mn-ea"/>
                <a:cs typeface="+mn-cs"/>
              </a:rPr>
              <a:t> E. Symptom Expression in the Last Seven Days of Life Among Cancer Patients Admitted to Acute Palliative Care Units. J Pain Symptom Manage 2015; 50:488-94.</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69</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50948201"/>
      </p:ext>
    </p:extLst>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1" i="0" u="none" strike="noStrike" kern="1200" baseline="0" dirty="0" smtClean="0">
                <a:solidFill>
                  <a:schemeClr val="tx1"/>
                </a:solidFill>
                <a:latin typeface="+mn-lt"/>
                <a:ea typeface="+mn-ea"/>
                <a:cs typeface="+mn-cs"/>
              </a:rPr>
              <a:t>Bibliografía</a:t>
            </a:r>
          </a:p>
          <a:p>
            <a:r>
              <a:rPr lang="es-ES_tradnl" sz="1200" b="0" i="0" u="none" strike="noStrike" kern="1200" baseline="0" dirty="0" smtClean="0">
                <a:solidFill>
                  <a:schemeClr val="tx1"/>
                </a:solidFill>
                <a:latin typeface="+mn-lt"/>
                <a:ea typeface="+mn-ea"/>
                <a:cs typeface="+mn-cs"/>
              </a:rPr>
              <a:t>• Bush SH, Leonard MM, Agar M,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-of-</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delirium: </a:t>
            </a:r>
            <a:r>
              <a:rPr lang="es-ES_tradnl" sz="1200" b="0" i="0" u="none" strike="noStrike" kern="1200" baseline="0" dirty="0" err="1" smtClean="0">
                <a:solidFill>
                  <a:schemeClr val="tx1"/>
                </a:solidFill>
                <a:latin typeface="+mn-lt"/>
                <a:ea typeface="+mn-ea"/>
                <a:cs typeface="+mn-cs"/>
              </a:rPr>
              <a:t>issues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regarding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recognition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optimal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role of </a:t>
            </a:r>
            <a:r>
              <a:rPr lang="es-ES_tradnl" sz="1200" b="0" i="0" u="none" strike="noStrike" kern="1200" baseline="0" dirty="0" err="1" smtClean="0">
                <a:solidFill>
                  <a:schemeClr val="tx1"/>
                </a:solidFill>
                <a:latin typeface="+mn-lt"/>
                <a:ea typeface="+mn-ea"/>
                <a:cs typeface="+mn-cs"/>
              </a:rPr>
              <a:t>sedation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dying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phase</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a:t>
            </a:r>
            <a:r>
              <a:rPr lang="es-ES_tradnl" sz="1200" b="0" i="0" u="none" strike="noStrike" kern="1200" baseline="0" dirty="0" smtClean="0">
                <a:solidFill>
                  <a:schemeClr val="tx1"/>
                </a:solidFill>
                <a:latin typeface="+mn-lt"/>
                <a:ea typeface="+mn-ea"/>
                <a:cs typeface="+mn-cs"/>
              </a:rPr>
              <a:t>. 2014; 48:215-30.</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Breitbart</a:t>
            </a:r>
            <a:r>
              <a:rPr lang="es-ES_tradnl" sz="1200" b="0" i="0" u="none" strike="noStrike" kern="1200" baseline="0" dirty="0" smtClean="0">
                <a:solidFill>
                  <a:schemeClr val="tx1"/>
                </a:solidFill>
                <a:latin typeface="+mn-lt"/>
                <a:ea typeface="+mn-ea"/>
                <a:cs typeface="+mn-cs"/>
              </a:rPr>
              <a:t> W, </a:t>
            </a:r>
            <a:r>
              <a:rPr lang="es-ES_tradnl" sz="1200" b="0" i="0" u="none" strike="noStrike" kern="1200" baseline="0" dirty="0" err="1" smtClean="0">
                <a:solidFill>
                  <a:schemeClr val="tx1"/>
                </a:solidFill>
                <a:latin typeface="+mn-lt"/>
                <a:ea typeface="+mn-ea"/>
                <a:cs typeface="+mn-cs"/>
              </a:rPr>
              <a:t>Alici</a:t>
            </a:r>
            <a:r>
              <a:rPr lang="es-ES_tradnl" sz="1200" b="0" i="0" u="none" strike="noStrike" kern="1200" baseline="0" dirty="0" smtClean="0">
                <a:solidFill>
                  <a:schemeClr val="tx1"/>
                </a:solidFill>
                <a:latin typeface="+mn-lt"/>
                <a:ea typeface="+mn-ea"/>
                <a:cs typeface="+mn-cs"/>
              </a:rPr>
              <a:t> Y. </a:t>
            </a:r>
            <a:r>
              <a:rPr lang="es-ES_tradnl" sz="1200" b="0" i="0" u="none" strike="noStrike" kern="1200" baseline="0" dirty="0" err="1" smtClean="0">
                <a:solidFill>
                  <a:schemeClr val="tx1"/>
                </a:solidFill>
                <a:latin typeface="+mn-lt"/>
                <a:ea typeface="+mn-ea"/>
                <a:cs typeface="+mn-cs"/>
              </a:rPr>
              <a:t>Evidence-based</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treatment</a:t>
            </a:r>
            <a:r>
              <a:rPr lang="es-ES_tradnl" sz="1200" b="0" i="0" u="none" strike="noStrike" kern="1200" baseline="0" dirty="0" smtClean="0">
                <a:solidFill>
                  <a:schemeClr val="tx1"/>
                </a:solidFill>
                <a:latin typeface="+mn-lt"/>
                <a:ea typeface="+mn-ea"/>
                <a:cs typeface="+mn-cs"/>
              </a:rPr>
              <a:t> of delirium in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with cancer. J </a:t>
            </a:r>
            <a:r>
              <a:rPr lang="en-US" sz="1200" b="0" i="0" u="none" strike="noStrike" kern="1200" baseline="0" dirty="0" err="1" smtClean="0">
                <a:solidFill>
                  <a:schemeClr val="tx1"/>
                </a:solidFill>
                <a:latin typeface="+mn-lt"/>
                <a:ea typeface="+mn-ea"/>
                <a:cs typeface="+mn-cs"/>
              </a:rPr>
              <a:t>Clin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Oncol</a:t>
            </a:r>
            <a:r>
              <a:rPr lang="en-US" sz="1200" b="0" i="0" u="none" strike="noStrike" kern="1200" baseline="0" dirty="0" smtClean="0">
                <a:solidFill>
                  <a:schemeClr val="tx1"/>
                </a:solidFill>
                <a:latin typeface="+mn-lt"/>
                <a:ea typeface="+mn-ea"/>
                <a:cs typeface="+mn-cs"/>
              </a:rPr>
              <a:t> 2012; 30:1206-14.</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70</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24626635"/>
      </p:ext>
    </p:extLst>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De </a:t>
            </a:r>
            <a:r>
              <a:rPr lang="es-ES_tradnl" sz="1200" b="0" i="0" u="none" strike="noStrike" kern="1200" baseline="0" dirty="0" err="1" smtClean="0">
                <a:solidFill>
                  <a:schemeClr val="tx1"/>
                </a:solidFill>
                <a:latin typeface="+mn-lt"/>
                <a:ea typeface="+mn-ea"/>
                <a:cs typeface="+mn-cs"/>
              </a:rPr>
              <a:t>Graeff</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Dean</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sedation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weeks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literature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recommendations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standards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2007; 10:67-85.</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Cherny</a:t>
            </a:r>
            <a:r>
              <a:rPr lang="es-ES_tradnl" sz="1200" b="0" i="0" u="none" strike="noStrike" kern="1200" baseline="0" dirty="0" smtClean="0">
                <a:solidFill>
                  <a:schemeClr val="tx1"/>
                </a:solidFill>
                <a:latin typeface="+mn-lt"/>
                <a:ea typeface="+mn-ea"/>
                <a:cs typeface="+mn-cs"/>
              </a:rPr>
              <a:t> NI; ESMO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Working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Group</a:t>
            </a:r>
            <a:r>
              <a:rPr lang="es-ES_tradnl" sz="1200" b="0" i="0" u="none" strike="noStrike" kern="1200" baseline="0" dirty="0" smtClean="0">
                <a:solidFill>
                  <a:schemeClr val="tx1"/>
                </a:solidFill>
                <a:latin typeface="+mn-lt"/>
                <a:ea typeface="+mn-ea"/>
                <a:cs typeface="+mn-cs"/>
              </a:rPr>
              <a:t>. ESMO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refractory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sedation</a:t>
            </a:r>
            <a:r>
              <a:rPr lang="es-ES_tradnl" sz="1200" b="0" i="0" u="none" strike="noStrike" kern="1200" baseline="0" dirty="0" smtClean="0">
                <a:solidFill>
                  <a:schemeClr val="tx1"/>
                </a:solidFill>
                <a:latin typeface="+mn-lt"/>
                <a:ea typeface="+mn-ea"/>
                <a:cs typeface="+mn-cs"/>
              </a:rPr>
              <a:t>. Ann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 25 </a:t>
            </a:r>
            <a:r>
              <a:rPr lang="es-ES_tradnl" sz="1200" b="0" i="0" u="none" strike="noStrike" kern="1200" baseline="0" dirty="0" err="1" smtClean="0">
                <a:solidFill>
                  <a:schemeClr val="tx1"/>
                </a:solidFill>
                <a:latin typeface="+mn-lt"/>
                <a:ea typeface="+mn-ea"/>
                <a:cs typeface="+mn-cs"/>
              </a:rPr>
              <a:t>Suppl</a:t>
            </a:r>
            <a:r>
              <a:rPr lang="es-ES_tradnl" sz="1200" b="0" i="0" u="none" strike="noStrike" kern="1200" baseline="0" dirty="0" smtClean="0">
                <a:solidFill>
                  <a:schemeClr val="tx1"/>
                </a:solidFill>
                <a:latin typeface="+mn-lt"/>
                <a:ea typeface="+mn-ea"/>
                <a:cs typeface="+mn-cs"/>
              </a:rPr>
              <a:t> 3:iii143-52.</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Maltoni</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Scarpi</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Rosati</a:t>
            </a:r>
            <a:r>
              <a:rPr lang="es-ES_tradnl" sz="1200" b="0" i="0" u="none" strike="noStrike" kern="1200" baseline="0" dirty="0" smtClean="0">
                <a:solidFill>
                  <a:schemeClr val="tx1"/>
                </a:solidFill>
                <a:latin typeface="+mn-lt"/>
                <a:ea typeface="+mn-ea"/>
                <a:cs typeface="+mn-cs"/>
              </a:rPr>
              <a:t> M,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sedation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-of-</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survival</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 30:1378-83.</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71</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50948201"/>
      </p:ext>
    </p:extLst>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b="1" i="0" u="none" strike="noStrike" kern="1200" baseline="0" dirty="0" smtClean="0">
                <a:solidFill>
                  <a:schemeClr val="tx1"/>
                </a:solidFill>
                <a:latin typeface="+mn-lt"/>
                <a:ea typeface="+mn-ea"/>
                <a:cs typeface="+mn-cs"/>
              </a:rPr>
              <a:t>Bibliografía</a:t>
            </a:r>
            <a:endParaRPr lang="es-ES_tradnl" sz="1200" b="0" i="0" u="none" strike="noStrike" kern="1200" baseline="0" dirty="0" smtClean="0">
              <a:solidFill>
                <a:schemeClr val="tx1"/>
              </a:solidFill>
              <a:latin typeface="+mn-lt"/>
              <a:ea typeface="+mn-ea"/>
              <a:cs typeface="+mn-cs"/>
            </a:endParaRPr>
          </a:p>
          <a:p>
            <a:r>
              <a:rPr lang="es-ES_tradnl" sz="1200" b="0" i="0" u="none" strike="noStrike" kern="1200" baseline="0" dirty="0" smtClean="0">
                <a:solidFill>
                  <a:schemeClr val="tx1"/>
                </a:solidFill>
                <a:latin typeface="+mn-lt"/>
                <a:ea typeface="+mn-ea"/>
                <a:cs typeface="+mn-cs"/>
              </a:rPr>
              <a:t>• De </a:t>
            </a:r>
            <a:r>
              <a:rPr lang="es-ES_tradnl" sz="1200" b="0" i="0" u="none" strike="noStrike" kern="1200" baseline="0" dirty="0" err="1" smtClean="0">
                <a:solidFill>
                  <a:schemeClr val="tx1"/>
                </a:solidFill>
                <a:latin typeface="+mn-lt"/>
                <a:ea typeface="+mn-ea"/>
                <a:cs typeface="+mn-cs"/>
              </a:rPr>
              <a:t>Graeff</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Dean</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sedation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therapy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last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weeks</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literature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recommendations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standards</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Palliat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Med</a:t>
            </a:r>
            <a:r>
              <a:rPr lang="es-ES_tradnl" sz="1200" b="0" i="0" u="none" strike="noStrike" kern="1200" baseline="0" dirty="0" smtClean="0">
                <a:solidFill>
                  <a:schemeClr val="tx1"/>
                </a:solidFill>
                <a:latin typeface="+mn-lt"/>
                <a:ea typeface="+mn-ea"/>
                <a:cs typeface="+mn-cs"/>
              </a:rPr>
              <a:t> 2007; 10:67-85.</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Cherny</a:t>
            </a:r>
            <a:r>
              <a:rPr lang="es-ES_tradnl" sz="1200" b="0" i="0" u="none" strike="noStrike" kern="1200" baseline="0" dirty="0" smtClean="0">
                <a:solidFill>
                  <a:schemeClr val="tx1"/>
                </a:solidFill>
                <a:latin typeface="+mn-lt"/>
                <a:ea typeface="+mn-ea"/>
                <a:cs typeface="+mn-cs"/>
              </a:rPr>
              <a:t> NI; ESMO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Working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Group</a:t>
            </a:r>
            <a:r>
              <a:rPr lang="es-ES_tradnl" sz="1200" b="0" i="0" u="none" strike="noStrike" kern="1200" baseline="0" dirty="0" smtClean="0">
                <a:solidFill>
                  <a:schemeClr val="tx1"/>
                </a:solidFill>
                <a:latin typeface="+mn-lt"/>
                <a:ea typeface="+mn-ea"/>
                <a:cs typeface="+mn-cs"/>
              </a:rPr>
              <a:t>. ESMO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refractory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sedation</a:t>
            </a:r>
            <a:r>
              <a:rPr lang="es-ES_tradnl" sz="1200" b="0" i="0" u="none" strike="noStrike" kern="1200" baseline="0" dirty="0" smtClean="0">
                <a:solidFill>
                  <a:schemeClr val="tx1"/>
                </a:solidFill>
                <a:latin typeface="+mn-lt"/>
                <a:ea typeface="+mn-ea"/>
                <a:cs typeface="+mn-cs"/>
              </a:rPr>
              <a:t>. Ann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 25 </a:t>
            </a:r>
            <a:r>
              <a:rPr lang="es-ES_tradnl" sz="1200" b="0" i="0" u="none" strike="noStrike" kern="1200" baseline="0" dirty="0" err="1" smtClean="0">
                <a:solidFill>
                  <a:schemeClr val="tx1"/>
                </a:solidFill>
                <a:latin typeface="+mn-lt"/>
                <a:ea typeface="+mn-ea"/>
                <a:cs typeface="+mn-cs"/>
              </a:rPr>
              <a:t>Suppl</a:t>
            </a:r>
            <a:r>
              <a:rPr lang="es-ES_tradnl" sz="1200" b="0" i="0" u="none" strike="noStrike" kern="1200" baseline="0" dirty="0" smtClean="0">
                <a:solidFill>
                  <a:schemeClr val="tx1"/>
                </a:solidFill>
                <a:latin typeface="+mn-lt"/>
                <a:ea typeface="+mn-ea"/>
                <a:cs typeface="+mn-cs"/>
              </a:rPr>
              <a:t> 3:iii143-52.</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Maltoni</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Scarpi</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Rosati</a:t>
            </a:r>
            <a:r>
              <a:rPr lang="es-ES_tradnl" sz="1200" b="0" i="0" u="none" strike="noStrike" kern="1200" baseline="0" dirty="0" smtClean="0">
                <a:solidFill>
                  <a:schemeClr val="tx1"/>
                </a:solidFill>
                <a:latin typeface="+mn-lt"/>
                <a:ea typeface="+mn-ea"/>
                <a:cs typeface="+mn-cs"/>
              </a:rPr>
              <a:t> M,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sedation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-of-</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survival</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 30:1378-83.</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72</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50948201"/>
      </p:ext>
    </p:extLst>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El fármaco de elección para sedación al final de la vida es el </a:t>
            </a:r>
            <a:r>
              <a:rPr lang="es-ES_tradnl" sz="1200" b="0" i="0" u="none" strike="noStrike" kern="1200" baseline="0" dirty="0" err="1" smtClean="0">
                <a:solidFill>
                  <a:schemeClr val="tx1"/>
                </a:solidFill>
                <a:latin typeface="+mn-lt"/>
                <a:ea typeface="+mn-ea"/>
                <a:cs typeface="+mn-cs"/>
              </a:rPr>
              <a:t>midazolam</a:t>
            </a:r>
            <a:r>
              <a:rPr lang="es-ES_tradnl" sz="1200" b="0" i="0" u="none" strike="noStrike" kern="1200" baseline="0" dirty="0" smtClean="0">
                <a:solidFill>
                  <a:schemeClr val="tx1"/>
                </a:solidFill>
                <a:latin typeface="+mn-lt"/>
                <a:ea typeface="+mn-ea"/>
                <a:cs typeface="+mn-cs"/>
              </a:rPr>
              <a:t>, una </a:t>
            </a:r>
            <a:r>
              <a:rPr lang="es-ES_tradnl" sz="1200" b="0" i="0" u="none" strike="noStrike" kern="1200" baseline="0" dirty="0" err="1" smtClean="0">
                <a:solidFill>
                  <a:schemeClr val="tx1"/>
                </a:solidFill>
                <a:latin typeface="+mn-lt"/>
                <a:ea typeface="+mn-ea"/>
                <a:cs typeface="+mn-cs"/>
              </a:rPr>
              <a:t>benzodiazepina</a:t>
            </a:r>
            <a:r>
              <a:rPr lang="es-ES_tradnl" sz="1200" b="0" i="0" u="none" strike="noStrike" kern="1200" baseline="0" dirty="0" smtClean="0">
                <a:solidFill>
                  <a:schemeClr val="tx1"/>
                </a:solidFill>
                <a:latin typeface="+mn-lt"/>
                <a:ea typeface="+mn-ea"/>
                <a:cs typeface="+mn-cs"/>
              </a:rPr>
              <a:t> de vida media corta que puede administrarse por vía SC e IV. Puede mezclarse</a:t>
            </a:r>
          </a:p>
          <a:p>
            <a:r>
              <a:rPr lang="es-ES_tradnl" sz="1200" b="0" i="0" u="none" strike="noStrike" kern="1200" baseline="0" dirty="0" smtClean="0">
                <a:solidFill>
                  <a:schemeClr val="tx1"/>
                </a:solidFill>
                <a:latin typeface="+mn-lt"/>
                <a:ea typeface="+mn-ea"/>
                <a:cs typeface="+mn-cs"/>
              </a:rPr>
              <a:t>con otras medicaciones para la infusión continua. Tiene, además, efecto ansiolítico, anticonvulsivante y </a:t>
            </a:r>
            <a:r>
              <a:rPr lang="es-ES_tradnl" sz="1200" b="0" i="0" u="none" strike="noStrike" kern="1200" baseline="0" dirty="0" err="1" smtClean="0">
                <a:solidFill>
                  <a:schemeClr val="tx1"/>
                </a:solidFill>
                <a:latin typeface="+mn-lt"/>
                <a:ea typeface="+mn-ea"/>
                <a:cs typeface="+mn-cs"/>
              </a:rPr>
              <a:t>miorelajante</a:t>
            </a:r>
            <a:r>
              <a:rPr lang="es-ES_tradnl" sz="1200" b="0" i="0" u="none" strike="noStrike" kern="1200" baseline="0" dirty="0" smtClean="0">
                <a:solidFill>
                  <a:schemeClr val="tx1"/>
                </a:solidFill>
                <a:latin typeface="+mn-lt"/>
                <a:ea typeface="+mn-ea"/>
                <a:cs typeface="+mn-cs"/>
              </a:rPr>
              <a:t>.</a:t>
            </a:r>
          </a:p>
          <a:p>
            <a:r>
              <a:rPr lang="es-ES_tradnl" sz="1200" b="0" i="0" u="none" strike="noStrike" kern="1200" baseline="0" dirty="0" smtClean="0">
                <a:solidFill>
                  <a:schemeClr val="tx1"/>
                </a:solidFill>
                <a:latin typeface="+mn-lt"/>
                <a:ea typeface="+mn-ea"/>
                <a:cs typeface="+mn-cs"/>
              </a:rPr>
              <a:t>Cuando la causa de la sedación sea el </a:t>
            </a:r>
            <a:r>
              <a:rPr lang="es-ES_tradnl" sz="1200" b="0" i="1" u="none" strike="noStrike" kern="1200" baseline="0" dirty="0" smtClean="0">
                <a:solidFill>
                  <a:schemeClr val="tx1"/>
                </a:solidFill>
                <a:latin typeface="+mn-lt"/>
                <a:ea typeface="+mn-ea"/>
                <a:cs typeface="+mn-cs"/>
              </a:rPr>
              <a:t>delirium </a:t>
            </a:r>
            <a:r>
              <a:rPr lang="es-ES_tradnl" sz="1200" b="0" i="0" u="none" strike="noStrike" kern="1200" baseline="0" dirty="0" smtClean="0">
                <a:solidFill>
                  <a:schemeClr val="tx1"/>
                </a:solidFill>
                <a:latin typeface="+mn-lt"/>
                <a:ea typeface="+mn-ea"/>
                <a:cs typeface="+mn-cs"/>
              </a:rPr>
              <a:t>y/o como segunda elección, cuando con el </a:t>
            </a:r>
            <a:r>
              <a:rPr lang="es-ES_tradnl" sz="1200" b="0" i="0" u="none" strike="noStrike" kern="1200" baseline="0" dirty="0" err="1" smtClean="0">
                <a:solidFill>
                  <a:schemeClr val="tx1"/>
                </a:solidFill>
                <a:latin typeface="+mn-lt"/>
                <a:ea typeface="+mn-ea"/>
                <a:cs typeface="+mn-cs"/>
              </a:rPr>
              <a:t>midazolam</a:t>
            </a:r>
            <a:r>
              <a:rPr lang="es-ES_tradnl" sz="1200" b="0" i="0" u="none" strike="noStrike" kern="1200" baseline="0" dirty="0" smtClean="0">
                <a:solidFill>
                  <a:schemeClr val="tx1"/>
                </a:solidFill>
                <a:latin typeface="+mn-lt"/>
                <a:ea typeface="+mn-ea"/>
                <a:cs typeface="+mn-cs"/>
              </a:rPr>
              <a:t> no se puede lograrse un nivel adecuado de sedación, la mayoría de los</a:t>
            </a:r>
          </a:p>
          <a:p>
            <a:r>
              <a:rPr lang="es-ES_tradnl" sz="1200" b="0" i="0" u="none" strike="noStrike" kern="1200" baseline="0" dirty="0" smtClean="0">
                <a:solidFill>
                  <a:schemeClr val="tx1"/>
                </a:solidFill>
                <a:latin typeface="+mn-lt"/>
                <a:ea typeface="+mn-ea"/>
                <a:cs typeface="+mn-cs"/>
              </a:rPr>
              <a:t>autores recomiendan utilizar la </a:t>
            </a:r>
            <a:r>
              <a:rPr lang="es-ES_tradnl" sz="1200" b="0" i="0" u="none" strike="noStrike" kern="1200" baseline="0" dirty="0" err="1" smtClean="0">
                <a:solidFill>
                  <a:schemeClr val="tx1"/>
                </a:solidFill>
                <a:latin typeface="+mn-lt"/>
                <a:ea typeface="+mn-ea"/>
                <a:cs typeface="+mn-cs"/>
              </a:rPr>
              <a:t>levomepromazina</a:t>
            </a:r>
            <a:r>
              <a:rPr lang="es-ES_tradnl" sz="1200" b="0" i="0" u="none" strike="noStrike" kern="1200" baseline="0" dirty="0" smtClean="0">
                <a:solidFill>
                  <a:schemeClr val="tx1"/>
                </a:solidFill>
                <a:latin typeface="+mn-lt"/>
                <a:ea typeface="+mn-ea"/>
                <a:cs typeface="+mn-cs"/>
              </a:rPr>
              <a:t>.</a:t>
            </a:r>
          </a:p>
          <a:p>
            <a:r>
              <a:rPr lang="es-ES_tradnl" sz="1200" b="0" i="0" u="none" strike="noStrike" kern="1200" baseline="0" dirty="0" smtClean="0">
                <a:solidFill>
                  <a:schemeClr val="tx1"/>
                </a:solidFill>
                <a:latin typeface="+mn-lt"/>
                <a:ea typeface="+mn-ea"/>
                <a:cs typeface="+mn-cs"/>
              </a:rPr>
              <a:t>El fenobarbital y </a:t>
            </a:r>
            <a:r>
              <a:rPr lang="es-ES_tradnl" sz="1200" b="0" i="0" u="none" strike="noStrike" kern="1200" baseline="0" dirty="0" err="1" smtClean="0">
                <a:solidFill>
                  <a:schemeClr val="tx1"/>
                </a:solidFill>
                <a:latin typeface="+mn-lt"/>
                <a:ea typeface="+mn-ea"/>
                <a:cs typeface="+mn-cs"/>
              </a:rPr>
              <a:t>propofol</a:t>
            </a:r>
            <a:r>
              <a:rPr lang="es-ES_tradnl" sz="1200" b="0" i="0" u="none" strike="noStrike" kern="1200" baseline="0" dirty="0" smtClean="0">
                <a:solidFill>
                  <a:schemeClr val="tx1"/>
                </a:solidFill>
                <a:latin typeface="+mn-lt"/>
                <a:ea typeface="+mn-ea"/>
                <a:cs typeface="+mn-cs"/>
              </a:rPr>
              <a:t> son utilizados muy infrecuentemente. El </a:t>
            </a:r>
            <a:r>
              <a:rPr lang="es-ES_tradnl" sz="1200" b="0" i="0" u="none" strike="noStrike" kern="1200" baseline="0" dirty="0" err="1" smtClean="0">
                <a:solidFill>
                  <a:schemeClr val="tx1"/>
                </a:solidFill>
                <a:latin typeface="+mn-lt"/>
                <a:ea typeface="+mn-ea"/>
                <a:cs typeface="+mn-cs"/>
              </a:rPr>
              <a:t>propofol</a:t>
            </a:r>
            <a:r>
              <a:rPr lang="es-ES_tradnl" sz="1200" b="0" i="0" u="none" strike="noStrike" kern="1200" baseline="0" dirty="0" smtClean="0">
                <a:solidFill>
                  <a:schemeClr val="tx1"/>
                </a:solidFill>
                <a:latin typeface="+mn-lt"/>
                <a:ea typeface="+mn-ea"/>
                <a:cs typeface="+mn-cs"/>
              </a:rPr>
              <a:t> requiere una mayor experiencia para su titulación y manejo. Además, solo puede usarse por vía IV. Antes de iniciar el tratamiento con ambos fármacos se deben retirar las benzodiacepinas y los neurolépticos y reducir la dosis de opioides a la mitad.</a:t>
            </a:r>
          </a:p>
          <a:p>
            <a:endParaRPr lang="es-ES_tradnl" sz="1200" b="1"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Cherny</a:t>
            </a:r>
            <a:r>
              <a:rPr lang="es-ES_tradnl" sz="1200" b="0" i="0" u="none" strike="noStrike" kern="1200" baseline="0" dirty="0" smtClean="0">
                <a:solidFill>
                  <a:schemeClr val="tx1"/>
                </a:solidFill>
                <a:latin typeface="+mn-lt"/>
                <a:ea typeface="+mn-ea"/>
                <a:cs typeface="+mn-cs"/>
              </a:rPr>
              <a:t> NI; ESMO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Working</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Group</a:t>
            </a:r>
            <a:r>
              <a:rPr lang="es-ES_tradnl" sz="1200" b="0" i="0" u="none" strike="noStrike" kern="1200" baseline="0" dirty="0" smtClean="0">
                <a:solidFill>
                  <a:schemeClr val="tx1"/>
                </a:solidFill>
                <a:latin typeface="+mn-lt"/>
                <a:ea typeface="+mn-ea"/>
                <a:cs typeface="+mn-cs"/>
              </a:rPr>
              <a:t>. ESMO </a:t>
            </a:r>
            <a:r>
              <a:rPr lang="es-ES_tradnl" sz="1200" b="0" i="0" u="none" strike="noStrike" kern="1200" baseline="0" dirty="0" err="1" smtClean="0">
                <a:solidFill>
                  <a:schemeClr val="tx1"/>
                </a:solidFill>
                <a:latin typeface="+mn-lt"/>
                <a:ea typeface="+mn-ea"/>
                <a:cs typeface="+mn-cs"/>
              </a:rPr>
              <a:t>Clinical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Practice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Guidelines</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for</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management</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refractory</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symptoms</a:t>
            </a:r>
            <a:r>
              <a:rPr lang="es-ES_tradnl" sz="1200" b="0" i="0" u="none" strike="noStrike" kern="1200" baseline="0" dirty="0" smtClean="0">
                <a:solidFill>
                  <a:schemeClr val="tx1"/>
                </a:solidFill>
                <a:latin typeface="+mn-lt"/>
                <a:ea typeface="+mn-ea"/>
                <a:cs typeface="+mn-cs"/>
              </a:rPr>
              <a:t>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 of </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use of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sedation</a:t>
            </a:r>
            <a:r>
              <a:rPr lang="es-ES_tradnl" sz="1200" b="0" i="0" u="none" strike="noStrike" kern="1200" baseline="0" dirty="0" smtClean="0">
                <a:solidFill>
                  <a:schemeClr val="tx1"/>
                </a:solidFill>
                <a:latin typeface="+mn-lt"/>
                <a:ea typeface="+mn-ea"/>
                <a:cs typeface="+mn-cs"/>
              </a:rPr>
              <a:t>. Ann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2014; 25 </a:t>
            </a:r>
            <a:r>
              <a:rPr lang="es-ES_tradnl" sz="1200" b="0" i="0" u="none" strike="noStrike" kern="1200" baseline="0" dirty="0" err="1" smtClean="0">
                <a:solidFill>
                  <a:schemeClr val="tx1"/>
                </a:solidFill>
                <a:latin typeface="+mn-lt"/>
                <a:ea typeface="+mn-ea"/>
                <a:cs typeface="+mn-cs"/>
              </a:rPr>
              <a:t>Suppl</a:t>
            </a:r>
            <a:r>
              <a:rPr lang="es-ES_tradnl" sz="1200" b="0" i="0" u="none" strike="noStrike" kern="1200" baseline="0" dirty="0" smtClean="0">
                <a:solidFill>
                  <a:schemeClr val="tx1"/>
                </a:solidFill>
                <a:latin typeface="+mn-lt"/>
                <a:ea typeface="+mn-ea"/>
                <a:cs typeface="+mn-cs"/>
              </a:rPr>
              <a:t> 3:iii143-52.</a:t>
            </a:r>
          </a:p>
          <a:p>
            <a:r>
              <a:rPr lang="es-ES_tradnl" sz="1200" b="1"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Maltoni</a:t>
            </a:r>
            <a:r>
              <a:rPr lang="es-ES_tradnl" sz="1200" b="0" i="0" u="none" strike="noStrike" kern="1200" baseline="0" dirty="0" smtClean="0">
                <a:solidFill>
                  <a:schemeClr val="tx1"/>
                </a:solidFill>
                <a:latin typeface="+mn-lt"/>
                <a:ea typeface="+mn-ea"/>
                <a:cs typeface="+mn-cs"/>
              </a:rPr>
              <a:t> M, </a:t>
            </a:r>
            <a:r>
              <a:rPr lang="es-ES_tradnl" sz="1200" b="0" i="0" u="none" strike="noStrike" kern="1200" baseline="0" dirty="0" err="1" smtClean="0">
                <a:solidFill>
                  <a:schemeClr val="tx1"/>
                </a:solidFill>
                <a:latin typeface="+mn-lt"/>
                <a:ea typeface="+mn-ea"/>
                <a:cs typeface="+mn-cs"/>
              </a:rPr>
              <a:t>Scarpi</a:t>
            </a:r>
            <a:r>
              <a:rPr lang="es-ES_tradnl" sz="1200" b="0" i="0" u="none" strike="noStrike" kern="1200" baseline="0" dirty="0" smtClean="0">
                <a:solidFill>
                  <a:schemeClr val="tx1"/>
                </a:solidFill>
                <a:latin typeface="+mn-lt"/>
                <a:ea typeface="+mn-ea"/>
                <a:cs typeface="+mn-cs"/>
              </a:rPr>
              <a:t> E, </a:t>
            </a:r>
            <a:r>
              <a:rPr lang="es-ES_tradnl" sz="1200" b="0" i="0" u="none" strike="noStrike" kern="1200" baseline="0" dirty="0" err="1" smtClean="0">
                <a:solidFill>
                  <a:schemeClr val="tx1"/>
                </a:solidFill>
                <a:latin typeface="+mn-lt"/>
                <a:ea typeface="+mn-ea"/>
                <a:cs typeface="+mn-cs"/>
              </a:rPr>
              <a:t>Rosati</a:t>
            </a:r>
            <a:r>
              <a:rPr lang="es-ES_tradnl" sz="1200" b="0" i="0" u="none" strike="noStrike" kern="1200" baseline="0" dirty="0" smtClean="0">
                <a:solidFill>
                  <a:schemeClr val="tx1"/>
                </a:solidFill>
                <a:latin typeface="+mn-lt"/>
                <a:ea typeface="+mn-ea"/>
                <a:cs typeface="+mn-cs"/>
              </a:rPr>
              <a:t> M,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Palliative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sedation</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end</a:t>
            </a:r>
            <a:r>
              <a:rPr lang="es-ES_tradnl" sz="1200" b="0" i="0" u="none" strike="noStrike" kern="1200" baseline="0" dirty="0" smtClean="0">
                <a:solidFill>
                  <a:schemeClr val="tx1"/>
                </a:solidFill>
                <a:latin typeface="+mn-lt"/>
                <a:ea typeface="+mn-ea"/>
                <a:cs typeface="+mn-cs"/>
              </a:rPr>
              <a:t>-of-</a:t>
            </a:r>
            <a:r>
              <a:rPr lang="es-ES_tradnl" sz="1200" b="0" i="0" u="none" strike="noStrike" kern="1200" baseline="0" dirty="0" err="1" smtClean="0">
                <a:solidFill>
                  <a:schemeClr val="tx1"/>
                </a:solidFill>
                <a:latin typeface="+mn-lt"/>
                <a:ea typeface="+mn-ea"/>
                <a:cs typeface="+mn-cs"/>
              </a:rPr>
              <a:t>life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survival</a:t>
            </a:r>
            <a:r>
              <a:rPr lang="es-ES_tradnl" sz="1200" b="0" i="0" u="none" strike="noStrike" kern="1200" baseline="0" dirty="0" smtClean="0">
                <a:solidFill>
                  <a:schemeClr val="tx1"/>
                </a:solidFill>
                <a:latin typeface="+mn-lt"/>
                <a:ea typeface="+mn-ea"/>
                <a:cs typeface="+mn-cs"/>
              </a:rPr>
              <a:t>: a </a:t>
            </a:r>
            <a:r>
              <a:rPr lang="es-ES_tradnl" sz="1200" b="0" i="0" u="none" strike="noStrike" kern="1200" baseline="0" dirty="0" err="1" smtClean="0">
                <a:solidFill>
                  <a:schemeClr val="tx1"/>
                </a:solidFill>
                <a:latin typeface="+mn-lt"/>
                <a:ea typeface="+mn-ea"/>
                <a:cs typeface="+mn-cs"/>
              </a:rPr>
              <a:t>systematic</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review</a:t>
            </a:r>
            <a:r>
              <a:rPr lang="es-ES_tradnl" sz="1200" b="0" i="0" u="none" strike="noStrike" kern="1200" baseline="0" dirty="0" smtClean="0">
                <a:solidFill>
                  <a:schemeClr val="tx1"/>
                </a:solidFill>
                <a:latin typeface="+mn-lt"/>
                <a:ea typeface="+mn-ea"/>
                <a:cs typeface="+mn-cs"/>
              </a:rPr>
              <a:t>. J </a:t>
            </a:r>
            <a:r>
              <a:rPr lang="es-ES_tradnl" sz="1200" b="0" i="0" u="none" strike="noStrike" kern="1200" baseline="0" dirty="0" err="1" smtClean="0">
                <a:solidFill>
                  <a:schemeClr val="tx1"/>
                </a:solidFill>
                <a:latin typeface="+mn-lt"/>
                <a:ea typeface="+mn-ea"/>
                <a:cs typeface="+mn-cs"/>
              </a:rPr>
              <a:t>Clin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Oncol</a:t>
            </a:r>
            <a:r>
              <a:rPr lang="es-ES_tradnl" sz="1200" b="0" i="0" u="none" strike="noStrike" kern="1200" baseline="0" dirty="0" smtClean="0">
                <a:solidFill>
                  <a:schemeClr val="tx1"/>
                </a:solidFill>
                <a:latin typeface="+mn-lt"/>
                <a:ea typeface="+mn-ea"/>
                <a:cs typeface="+mn-cs"/>
              </a:rPr>
              <a:t> 2012; 30:1378-83.</a:t>
            </a:r>
          </a:p>
          <a:p>
            <a:r>
              <a:rPr lang="ro-RO" sz="1200" b="1" i="0" u="none" strike="noStrike" kern="1200" baseline="0" dirty="0" smtClean="0">
                <a:solidFill>
                  <a:schemeClr val="tx1"/>
                </a:solidFill>
                <a:latin typeface="+mn-lt"/>
                <a:ea typeface="+mn-ea"/>
                <a:cs typeface="+mn-cs"/>
              </a:rPr>
              <a:t>• </a:t>
            </a:r>
            <a:r>
              <a:rPr lang="ro-RO" sz="1200" b="0" i="0" u="none" strike="noStrike" kern="1200" baseline="0" dirty="0" smtClean="0">
                <a:solidFill>
                  <a:schemeClr val="tx1"/>
                </a:solidFill>
                <a:latin typeface="+mn-lt"/>
                <a:ea typeface="+mn-ea"/>
                <a:cs typeface="+mn-cs"/>
              </a:rPr>
              <a:t>Mercadante S, Porzio G, Valle A, </a:t>
            </a:r>
            <a:r>
              <a:rPr lang="ro-RO" sz="1200" b="0" i="1" u="none" strike="noStrike" kern="1200" baseline="0" dirty="0" smtClean="0">
                <a:solidFill>
                  <a:schemeClr val="tx1"/>
                </a:solidFill>
                <a:latin typeface="+mn-lt"/>
                <a:ea typeface="+mn-ea"/>
                <a:cs typeface="+mn-cs"/>
              </a:rPr>
              <a:t>et al</a:t>
            </a:r>
            <a:r>
              <a:rPr lang="ro-RO" sz="1200" b="0" i="0" u="none" strike="noStrike" kern="1200" baseline="0" dirty="0" smtClean="0">
                <a:solidFill>
                  <a:schemeClr val="tx1"/>
                </a:solidFill>
                <a:latin typeface="+mn-lt"/>
                <a:ea typeface="+mn-ea"/>
                <a:cs typeface="+mn-cs"/>
              </a:rPr>
              <a:t>. Palliative sedation in patients with advanced cancer followed at home: a systematic review. J Pain Symptom </a:t>
            </a:r>
            <a:r>
              <a:rPr lang="hu-HU" sz="1200" b="0" i="0" u="none" strike="noStrike" kern="1200" baseline="0" dirty="0" smtClean="0">
                <a:solidFill>
                  <a:schemeClr val="tx1"/>
                </a:solidFill>
                <a:latin typeface="+mn-lt"/>
                <a:ea typeface="+mn-ea"/>
                <a:cs typeface="+mn-cs"/>
              </a:rPr>
              <a:t>Manage. 2011; 41:754-60.</a:t>
            </a:r>
          </a:p>
          <a:p>
            <a:r>
              <a:rPr lang="es-ES" sz="1200" b="1"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Maltoni</a:t>
            </a:r>
            <a:r>
              <a:rPr lang="es-ES" sz="1200" b="0" i="0" u="none" strike="noStrike" kern="1200" baseline="0" dirty="0" smtClean="0">
                <a:solidFill>
                  <a:schemeClr val="tx1"/>
                </a:solidFill>
                <a:latin typeface="+mn-lt"/>
                <a:ea typeface="+mn-ea"/>
                <a:cs typeface="+mn-cs"/>
              </a:rPr>
              <a:t> M, </a:t>
            </a:r>
            <a:r>
              <a:rPr lang="es-ES" sz="1200" b="0" i="0" u="none" strike="noStrike" kern="1200" baseline="0" dirty="0" err="1" smtClean="0">
                <a:solidFill>
                  <a:schemeClr val="tx1"/>
                </a:solidFill>
                <a:latin typeface="+mn-lt"/>
                <a:ea typeface="+mn-ea"/>
                <a:cs typeface="+mn-cs"/>
              </a:rPr>
              <a:t>Setola</a:t>
            </a:r>
            <a:r>
              <a:rPr lang="es-ES" sz="1200" b="0" i="0" u="none" strike="noStrike" kern="1200" baseline="0" dirty="0" smtClean="0">
                <a:solidFill>
                  <a:schemeClr val="tx1"/>
                </a:solidFill>
                <a:latin typeface="+mn-lt"/>
                <a:ea typeface="+mn-ea"/>
                <a:cs typeface="+mn-cs"/>
              </a:rPr>
              <a:t> E. </a:t>
            </a:r>
            <a:r>
              <a:rPr lang="es-ES" sz="1200" b="0" i="0" u="none" strike="noStrike" kern="1200" baseline="0" dirty="0" err="1" smtClean="0">
                <a:solidFill>
                  <a:schemeClr val="tx1"/>
                </a:solidFill>
                <a:latin typeface="+mn-lt"/>
                <a:ea typeface="+mn-ea"/>
                <a:cs typeface="+mn-cs"/>
              </a:rPr>
              <a:t>Palliative</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sedation</a:t>
            </a:r>
            <a:r>
              <a:rPr lang="es-ES" sz="1200" b="0" i="0" u="none" strike="noStrike" kern="1200" baseline="0" dirty="0" smtClean="0">
                <a:solidFill>
                  <a:schemeClr val="tx1"/>
                </a:solidFill>
                <a:latin typeface="+mn-lt"/>
                <a:ea typeface="+mn-ea"/>
                <a:cs typeface="+mn-cs"/>
              </a:rPr>
              <a:t> in </a:t>
            </a:r>
            <a:r>
              <a:rPr lang="es-ES" sz="1200" b="0" i="0" u="none" strike="noStrike" kern="1200" baseline="0" dirty="0" err="1" smtClean="0">
                <a:solidFill>
                  <a:schemeClr val="tx1"/>
                </a:solidFill>
                <a:latin typeface="+mn-lt"/>
                <a:ea typeface="+mn-ea"/>
                <a:cs typeface="+mn-cs"/>
              </a:rPr>
              <a:t>patients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with</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cancer</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Cancer</a:t>
            </a:r>
            <a:r>
              <a:rPr lang="es-ES" sz="1200" b="0" i="0" u="none" strike="noStrike" kern="1200" baseline="0" dirty="0" smtClean="0">
                <a:solidFill>
                  <a:schemeClr val="tx1"/>
                </a:solidFill>
                <a:latin typeface="+mn-lt"/>
                <a:ea typeface="+mn-ea"/>
                <a:cs typeface="+mn-cs"/>
              </a:rPr>
              <a:t> Control 2015;22:433-41.</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73</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24626635"/>
      </p:ext>
    </p:extLst>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b="0" i="0" u="none" strike="noStrike" kern="1200" baseline="0" dirty="0" smtClean="0">
                <a:solidFill>
                  <a:schemeClr val="tx1"/>
                </a:solidFill>
                <a:latin typeface="+mn-lt"/>
                <a:ea typeface="+mn-ea"/>
                <a:cs typeface="+mn-cs"/>
              </a:rPr>
              <a:t>Hay que prestar atención a los posibles efectos secundarios del tratamiento. Estos efectos pueden incluir síntomas psiquiátricos y neurológicos, alteraciones circulatorias, alteraciones ventilatorias y posibles aspiraciones. Se debe comentar extensamente con los familiares la situación de la sintomatología y estado general del paciente, las</a:t>
            </a:r>
          </a:p>
          <a:p>
            <a:r>
              <a:rPr lang="es-ES_tradnl" sz="1200" b="0" i="0" u="none" strike="noStrike" kern="1200" baseline="0" dirty="0" smtClean="0">
                <a:solidFill>
                  <a:schemeClr val="tx1"/>
                </a:solidFill>
                <a:latin typeface="+mn-lt"/>
                <a:ea typeface="+mn-ea"/>
                <a:cs typeface="+mn-cs"/>
              </a:rPr>
              <a:t>posibles complicaciones y la probable evolución. El apoyo emocional a los familiares es crucial para facilitar su adaptación al duelo.</a:t>
            </a:r>
          </a:p>
          <a:p>
            <a:r>
              <a:rPr lang="es-ES_tradnl" sz="1200" b="0" i="0" u="none" strike="noStrike" kern="1200" baseline="0" dirty="0" smtClean="0">
                <a:solidFill>
                  <a:schemeClr val="tx1"/>
                </a:solidFill>
                <a:latin typeface="+mn-lt"/>
                <a:ea typeface="+mn-ea"/>
                <a:cs typeface="+mn-cs"/>
              </a:rPr>
              <a:t>La mediana de supervivencia en los diferentes estudios oscila entre 1 y 4 días.</a:t>
            </a:r>
          </a:p>
          <a:p>
            <a:endParaRPr lang="es-ES_tradnl" sz="1200" b="0" i="0" u="none" strike="noStrike" kern="1200" baseline="0" dirty="0" smtClean="0">
              <a:solidFill>
                <a:schemeClr val="tx1"/>
              </a:solidFill>
              <a:latin typeface="+mn-lt"/>
              <a:ea typeface="+mn-ea"/>
              <a:cs typeface="+mn-cs"/>
            </a:endParaRPr>
          </a:p>
          <a:p>
            <a:r>
              <a:rPr lang="es-ES_tradnl" sz="1200" b="1" i="0" u="none" strike="noStrike" kern="1200" baseline="0" dirty="0" smtClean="0">
                <a:solidFill>
                  <a:schemeClr val="tx1"/>
                </a:solidFill>
                <a:latin typeface="+mn-lt"/>
                <a:ea typeface="+mn-ea"/>
                <a:cs typeface="+mn-cs"/>
              </a:rPr>
              <a:t>Bibliografía </a:t>
            </a:r>
          </a:p>
          <a:p>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Sessler</a:t>
            </a:r>
            <a:r>
              <a:rPr lang="es-ES_tradnl" sz="1200" b="0" i="0" u="none" strike="noStrike" kern="1200" baseline="0" dirty="0" smtClean="0">
                <a:solidFill>
                  <a:schemeClr val="tx1"/>
                </a:solidFill>
                <a:latin typeface="+mn-lt"/>
                <a:ea typeface="+mn-ea"/>
                <a:cs typeface="+mn-cs"/>
              </a:rPr>
              <a:t> CN, </a:t>
            </a:r>
            <a:r>
              <a:rPr lang="es-ES_tradnl" sz="1200" b="0" i="0" u="none" strike="noStrike" kern="1200" baseline="0" dirty="0" err="1" smtClean="0">
                <a:solidFill>
                  <a:schemeClr val="tx1"/>
                </a:solidFill>
                <a:latin typeface="+mn-lt"/>
                <a:ea typeface="+mn-ea"/>
                <a:cs typeface="+mn-cs"/>
              </a:rPr>
              <a:t>Gosnell</a:t>
            </a:r>
            <a:r>
              <a:rPr lang="es-ES_tradnl" sz="1200" b="0" i="0" u="none" strike="noStrike" kern="1200" baseline="0" dirty="0" smtClean="0">
                <a:solidFill>
                  <a:schemeClr val="tx1"/>
                </a:solidFill>
                <a:latin typeface="+mn-lt"/>
                <a:ea typeface="+mn-ea"/>
                <a:cs typeface="+mn-cs"/>
              </a:rPr>
              <a:t> MS, </a:t>
            </a:r>
            <a:r>
              <a:rPr lang="es-ES_tradnl" sz="1200" b="0" i="0" u="none" strike="noStrike" kern="1200" baseline="0" dirty="0" err="1" smtClean="0">
                <a:solidFill>
                  <a:schemeClr val="tx1"/>
                </a:solidFill>
                <a:latin typeface="+mn-lt"/>
                <a:ea typeface="+mn-ea"/>
                <a:cs typeface="+mn-cs"/>
              </a:rPr>
              <a:t>Grap</a:t>
            </a:r>
            <a:r>
              <a:rPr lang="es-ES_tradnl" sz="1200" b="0" i="0" u="none" strike="noStrike" kern="1200" baseline="0" dirty="0" smtClean="0">
                <a:solidFill>
                  <a:schemeClr val="tx1"/>
                </a:solidFill>
                <a:latin typeface="+mn-lt"/>
                <a:ea typeface="+mn-ea"/>
                <a:cs typeface="+mn-cs"/>
              </a:rPr>
              <a:t> MJ, </a:t>
            </a:r>
            <a:r>
              <a:rPr lang="es-ES_tradnl" sz="1200" b="0" i="1" u="none" strike="noStrike" kern="1200" baseline="0" dirty="0" smtClean="0">
                <a:solidFill>
                  <a:schemeClr val="tx1"/>
                </a:solidFill>
                <a:latin typeface="+mn-lt"/>
                <a:ea typeface="+mn-ea"/>
                <a:cs typeface="+mn-cs"/>
              </a:rPr>
              <a:t>et al</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The</a:t>
            </a:r>
            <a:r>
              <a:rPr lang="es-ES_tradnl" sz="1200" b="0" i="0" u="none" strike="noStrike" kern="1200" baseline="0" dirty="0" smtClean="0">
                <a:solidFill>
                  <a:schemeClr val="tx1"/>
                </a:solidFill>
                <a:latin typeface="+mn-lt"/>
                <a:ea typeface="+mn-ea"/>
                <a:cs typeface="+mn-cs"/>
              </a:rPr>
              <a:t> Richmond </a:t>
            </a:r>
            <a:r>
              <a:rPr lang="es-ES_tradnl" sz="1200" b="0" i="0" u="none" strike="noStrike" kern="1200" baseline="0" dirty="0" err="1" smtClean="0">
                <a:solidFill>
                  <a:schemeClr val="tx1"/>
                </a:solidFill>
                <a:latin typeface="+mn-lt"/>
                <a:ea typeface="+mn-ea"/>
                <a:cs typeface="+mn-cs"/>
              </a:rPr>
              <a:t>Agitation-Sedation</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Scale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validity</a:t>
            </a:r>
            <a:r>
              <a:rPr lang="es-ES_tradnl" sz="1200" b="0" i="0" u="none" strike="noStrike" kern="1200" baseline="0" dirty="0" smtClean="0">
                <a:solidFill>
                  <a:schemeClr val="tx1"/>
                </a:solidFill>
                <a:latin typeface="+mn-lt"/>
                <a:ea typeface="+mn-ea"/>
                <a:cs typeface="+mn-cs"/>
              </a:rPr>
              <a:t> and </a:t>
            </a:r>
            <a:r>
              <a:rPr lang="es-ES_tradnl" sz="1200" b="0" i="0" u="none" strike="noStrike" kern="1200" baseline="0" dirty="0" err="1" smtClean="0">
                <a:solidFill>
                  <a:schemeClr val="tx1"/>
                </a:solidFill>
                <a:latin typeface="+mn-lt"/>
                <a:ea typeface="+mn-ea"/>
                <a:cs typeface="+mn-cs"/>
              </a:rPr>
              <a:t>reliability</a:t>
            </a:r>
            <a:r>
              <a:rPr lang="es-ES_tradnl" sz="1200" b="0" i="0" u="none" strike="noStrike" kern="1200" baseline="0" dirty="0" smtClean="0">
                <a:solidFill>
                  <a:schemeClr val="tx1"/>
                </a:solidFill>
                <a:latin typeface="+mn-lt"/>
                <a:ea typeface="+mn-ea"/>
                <a:cs typeface="+mn-cs"/>
              </a:rPr>
              <a:t> in </a:t>
            </a:r>
            <a:r>
              <a:rPr lang="es-ES_tradnl" sz="1200" b="0" i="0" u="none" strike="noStrike" kern="1200" baseline="0" dirty="0" err="1" smtClean="0">
                <a:solidFill>
                  <a:schemeClr val="tx1"/>
                </a:solidFill>
                <a:latin typeface="+mn-lt"/>
                <a:ea typeface="+mn-ea"/>
                <a:cs typeface="+mn-cs"/>
              </a:rPr>
              <a:t>adult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intensive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care</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unit</a:t>
            </a:r>
            <a:r>
              <a:rPr lang="es-ES_tradnl" sz="1200" b="0" i="0" u="none" strike="noStrike" kern="1200" baseline="0" dirty="0" smtClean="0">
                <a:solidFill>
                  <a:schemeClr val="tx1"/>
                </a:solidFill>
                <a:latin typeface="+mn-lt"/>
                <a:ea typeface="+mn-ea"/>
                <a:cs typeface="+mn-cs"/>
              </a:rPr>
              <a:t> </a:t>
            </a:r>
            <a:r>
              <a:rPr lang="es-ES_tradnl" sz="1200" b="0" i="0" u="none" strike="noStrike" kern="1200" baseline="0" dirty="0" err="1" smtClean="0">
                <a:solidFill>
                  <a:schemeClr val="tx1"/>
                </a:solidFill>
                <a:latin typeface="+mn-lt"/>
                <a:ea typeface="+mn-ea"/>
                <a:cs typeface="+mn-cs"/>
              </a:rPr>
              <a:t>patients</a:t>
            </a:r>
            <a:r>
              <a:rPr lang="es-ES_tradnl"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Am J </a:t>
            </a:r>
            <a:r>
              <a:rPr lang="en-US" sz="1200" b="0" i="0" u="none" strike="noStrike" kern="1200" baseline="0" dirty="0" err="1" smtClean="0">
                <a:solidFill>
                  <a:schemeClr val="tx1"/>
                </a:solidFill>
                <a:latin typeface="+mn-lt"/>
                <a:ea typeface="+mn-ea"/>
                <a:cs typeface="+mn-cs"/>
              </a:rPr>
              <a:t>Respir</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Crit</a:t>
            </a:r>
            <a:r>
              <a:rPr lang="en-US" sz="1200" b="0" i="0" u="none" strike="noStrike" kern="1200" baseline="0" dirty="0" smtClean="0">
                <a:solidFill>
                  <a:schemeClr val="tx1"/>
                </a:solidFill>
                <a:latin typeface="+mn-lt"/>
                <a:ea typeface="+mn-ea"/>
                <a:cs typeface="+mn-cs"/>
              </a:rPr>
              <a:t> Care Med 2002; 166:1338-44.</a:t>
            </a:r>
          </a:p>
          <a:p>
            <a:r>
              <a:rPr lang="en-US" sz="1200" b="0" i="0" u="none" strike="noStrike" kern="1200" baseline="0" dirty="0" smtClean="0">
                <a:solidFill>
                  <a:schemeClr val="tx1"/>
                </a:solidFill>
                <a:latin typeface="+mn-lt"/>
                <a:ea typeface="+mn-ea"/>
                <a:cs typeface="+mn-cs"/>
              </a:rPr>
              <a:t> • </a:t>
            </a:r>
            <a:r>
              <a:rPr lang="es-ES_tradnl" sz="1200" b="0" i="0" u="none" strike="noStrike" kern="1200" baseline="0" dirty="0" smtClean="0">
                <a:solidFill>
                  <a:schemeClr val="tx1"/>
                </a:solidFill>
                <a:latin typeface="+mn-lt"/>
                <a:ea typeface="+mn-ea"/>
                <a:cs typeface="+mn-cs"/>
              </a:rPr>
              <a:t>Alonso-</a:t>
            </a:r>
            <a:r>
              <a:rPr lang="es-ES_tradnl" sz="1200" b="0" i="0" u="none" strike="noStrike" kern="1200" baseline="0" dirty="0" err="1" smtClean="0">
                <a:solidFill>
                  <a:schemeClr val="tx1"/>
                </a:solidFill>
                <a:latin typeface="+mn-lt"/>
                <a:ea typeface="+mn-ea"/>
                <a:cs typeface="+mn-cs"/>
              </a:rPr>
              <a:t>Babarro</a:t>
            </a:r>
            <a:r>
              <a:rPr lang="es-ES_tradnl" sz="1200" b="0" i="0" u="none" strike="noStrike" kern="1200" baseline="0" dirty="0" smtClean="0">
                <a:solidFill>
                  <a:schemeClr val="tx1"/>
                </a:solidFill>
                <a:latin typeface="+mn-lt"/>
                <a:ea typeface="+mn-ea"/>
                <a:cs typeface="+mn-cs"/>
              </a:rPr>
              <a:t> A, Fernández- Bueno J. Sedación Paliativa. </a:t>
            </a:r>
            <a:r>
              <a:rPr lang="es-ES_tradnl" sz="1200" b="0" i="0" u="none" strike="noStrike" kern="1200" baseline="0" smtClean="0">
                <a:solidFill>
                  <a:schemeClr val="tx1"/>
                </a:solidFill>
                <a:latin typeface="+mn-lt"/>
                <a:ea typeface="+mn-ea"/>
                <a:cs typeface="+mn-cs"/>
              </a:rPr>
              <a:t>Formación Médica </a:t>
            </a:r>
            <a:r>
              <a:rPr lang="es-ES_tradnl" sz="1200" b="0" i="0" u="none" strike="noStrike" kern="1200" baseline="0" dirty="0" smtClean="0">
                <a:solidFill>
                  <a:schemeClr val="tx1"/>
                </a:solidFill>
                <a:latin typeface="+mn-lt"/>
                <a:ea typeface="+mn-ea"/>
                <a:cs typeface="+mn-cs"/>
              </a:rPr>
              <a:t>Continuada en Atención Primaria 2008; 15: 678-87</a:t>
            </a:r>
            <a:endParaRPr lang="es-ES_tradnl" dirty="0"/>
          </a:p>
        </p:txBody>
      </p:sp>
      <p:sp>
        <p:nvSpPr>
          <p:cNvPr id="4" name="Marcador de número de diapositiva 3"/>
          <p:cNvSpPr>
            <a:spLocks noGrp="1"/>
          </p:cNvSpPr>
          <p:nvPr>
            <p:ph type="sldNum" sz="quarter" idx="10"/>
          </p:nvPr>
        </p:nvSpPr>
        <p:spPr/>
        <p:txBody>
          <a:bodyPr/>
          <a:lstStyle/>
          <a:p>
            <a:fld id="{C6BDC97F-0FE5-2D4B-83DD-AC8F8958D5B5}" type="slidenum">
              <a:rPr lang="es-ES_tradnl" smtClean="0"/>
              <a:pPr/>
              <a:t>74</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36462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28/9/17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56711509"/>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idx="1"/>
          </p:nvPr>
        </p:nvSpPr>
        <p:spPr>
          <a:xfrm>
            <a:off x="457200" y="1600200"/>
            <a:ext cx="8229600" cy="4525963"/>
          </a:xfrm>
          <a:prstGeom prst="rect">
            <a:avLst/>
          </a:prstGeo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28/9/17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76235780"/>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28/9/17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44246892"/>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28/9/17</a:t>
            </a:fld>
            <a:endParaRPr lang="es-ES_tradnl"/>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00104125"/>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28/9/17</a:t>
            </a:fld>
            <a:endParaRPr lang="es-ES_tradnl"/>
          </a:p>
        </p:txBody>
      </p:sp>
      <p:sp>
        <p:nvSpPr>
          <p:cNvPr id="8" name="Marcador de pie de página 7"/>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21080182"/>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fecha 2"/>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28/9/17</a:t>
            </a:fld>
            <a:endParaRPr lang="es-ES_tradnl"/>
          </a:p>
        </p:txBody>
      </p:sp>
      <p:sp>
        <p:nvSpPr>
          <p:cNvPr id="4" name="Marcador de pie de página 3"/>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29797247"/>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28/9/17</a:t>
            </a:fld>
            <a:endParaRPr lang="es-ES_tradnl"/>
          </a:p>
        </p:txBody>
      </p:sp>
      <p:sp>
        <p:nvSpPr>
          <p:cNvPr id="3" name="Marcador de pie de página 2"/>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9572180"/>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28/9/17</a:t>
            </a:fld>
            <a:endParaRPr lang="es-ES_tradnl"/>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40307775"/>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28/9/17</a:t>
            </a:fld>
            <a:endParaRPr lang="es-ES_tradnl"/>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43845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1600200"/>
            <a:ext cx="8229600" cy="4525963"/>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28/9/17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dirty="0"/>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7658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pPr/>
              <a:t>28/9/17</a:t>
            </a:fld>
            <a:endParaRPr lang="es-ES_tradnl"/>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64956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28/9/17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38789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idx="1"/>
          </p:nvPr>
        </p:nvSpPr>
        <p:spPr>
          <a:xfrm>
            <a:off x="457200" y="1600200"/>
            <a:ext cx="8229600" cy="4525963"/>
          </a:xfrm>
          <a:prstGeom prst="rect">
            <a:avLst/>
          </a:prstGeo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28/9/17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00149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28/9/17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67637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28/9/17</a:t>
            </a:fld>
            <a:endParaRPr lang="es-ES_tradnl"/>
          </a:p>
        </p:txBody>
      </p:sp>
      <p:sp>
        <p:nvSpPr>
          <p:cNvPr id="6" name="Marcador de pie de página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95656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28/9/17</a:t>
            </a:fld>
            <a:endParaRPr lang="es-ES_tradnl"/>
          </a:p>
        </p:txBody>
      </p:sp>
      <p:sp>
        <p:nvSpPr>
          <p:cNvPr id="8" name="Marcador de pie de página 7"/>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42556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fecha 2"/>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28/9/17</a:t>
            </a:fld>
            <a:endParaRPr lang="es-ES_tradnl"/>
          </a:p>
        </p:txBody>
      </p:sp>
      <p:sp>
        <p:nvSpPr>
          <p:cNvPr id="4" name="Marcador de pie de página 3"/>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86734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3" name="Marcador de pie de página 2"/>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13482640"/>
      </p:ext>
    </p:extLst>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28/9/17</a:t>
            </a:fld>
            <a:endParaRPr lang="es-ES_tradnl"/>
          </a:p>
        </p:txBody>
      </p:sp>
      <p:sp>
        <p:nvSpPr>
          <p:cNvPr id="6" name="Marcador de pie de página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54696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28/9/17</a:t>
            </a:fld>
            <a:endParaRPr lang="es-ES_tradnl"/>
          </a:p>
        </p:txBody>
      </p:sp>
      <p:sp>
        <p:nvSpPr>
          <p:cNvPr id="6" name="Marcador de pie de página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31013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1600200"/>
            <a:ext cx="8229600" cy="4525963"/>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28/9/17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44198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7335CB51-D559-184D-8098-8C83CAB0B3C2}" type="datetimeFigureOut">
              <a:rPr lang="es-ES" smtClean="0"/>
              <a:pPr/>
              <a:t>28/9/17</a:t>
            </a:fld>
            <a:endParaRPr lang="es-ES_tradnl"/>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2E20B33B-A90F-6F4F-8E71-29ED56C336C5}"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3483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28/9/17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90759238"/>
      </p:ext>
    </p:extLst>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28/9/17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35648563"/>
      </p:ext>
    </p:extLst>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410C0FA-89FF-FE43-BE38-41723CDE35A4}" type="datetimeFigureOut">
              <a:rPr lang="es-ES" smtClean="0"/>
              <a:pPr/>
              <a:t>28/9/17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51741234"/>
      </p:ext>
    </p:extLst>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B410C0FA-89FF-FE43-BE38-41723CDE35A4}" type="datetimeFigureOut">
              <a:rPr lang="es-ES" smtClean="0"/>
              <a:pPr/>
              <a:t>28/9/17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51271494"/>
      </p:ext>
    </p:extLst>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B410C0FA-89FF-FE43-BE38-41723CDE35A4}" type="datetimeFigureOut">
              <a:rPr lang="es-ES" smtClean="0"/>
              <a:pPr/>
              <a:t>28/9/17</a:t>
            </a:fld>
            <a:endParaRPr lang="es-ES_tradnl"/>
          </a:p>
        </p:txBody>
      </p:sp>
      <p:sp>
        <p:nvSpPr>
          <p:cNvPr id="8" name="Marcador de pie de página 7"/>
          <p:cNvSpPr>
            <a:spLocks noGrp="1"/>
          </p:cNvSpPr>
          <p:nvPr>
            <p:ph type="ftr" sz="quarter" idx="11"/>
          </p:nvPr>
        </p:nvSpPr>
        <p:spPr/>
        <p:txBody>
          <a:bodyPr/>
          <a:lstStyle/>
          <a:p>
            <a:endParaRPr lang="es-ES_tradnl"/>
          </a:p>
        </p:txBody>
      </p:sp>
      <p:sp>
        <p:nvSpPr>
          <p:cNvPr id="9" name="Marcador de número de diapositiva 8"/>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04213884"/>
      </p:ext>
    </p:extLst>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B410C0FA-89FF-FE43-BE38-41723CDE35A4}" type="datetimeFigureOut">
              <a:rPr lang="es-ES" smtClean="0"/>
              <a:pPr/>
              <a:t>28/9/17</a:t>
            </a:fld>
            <a:endParaRPr lang="es-ES_tradnl"/>
          </a:p>
        </p:txBody>
      </p:sp>
      <p:sp>
        <p:nvSpPr>
          <p:cNvPr id="4" name="Marcador de pie de página 3"/>
          <p:cNvSpPr>
            <a:spLocks noGrp="1"/>
          </p:cNvSpPr>
          <p:nvPr>
            <p:ph type="ftr" sz="quarter" idx="11"/>
          </p:nvPr>
        </p:nvSpPr>
        <p:spPr/>
        <p:txBody>
          <a:bodyPr/>
          <a:lstStyle/>
          <a:p>
            <a:endParaRPr lang="es-ES_tradnl"/>
          </a:p>
        </p:txBody>
      </p:sp>
      <p:sp>
        <p:nvSpPr>
          <p:cNvPr id="5" name="Marcador de número de diapositiva 4"/>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17198020"/>
      </p:ext>
    </p:extLst>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410C0FA-89FF-FE43-BE38-41723CDE35A4}" type="datetimeFigureOut">
              <a:rPr lang="es-ES" smtClean="0"/>
              <a:pPr/>
              <a:t>28/9/17</a:t>
            </a:fld>
            <a:endParaRPr lang="es-ES_tradnl"/>
          </a:p>
        </p:txBody>
      </p:sp>
      <p:sp>
        <p:nvSpPr>
          <p:cNvPr id="3" name="Marcador de pie de página 2"/>
          <p:cNvSpPr>
            <a:spLocks noGrp="1"/>
          </p:cNvSpPr>
          <p:nvPr>
            <p:ph type="ftr" sz="quarter" idx="11"/>
          </p:nvPr>
        </p:nvSpPr>
        <p:spPr/>
        <p:txBody>
          <a:bodyPr/>
          <a:lstStyle/>
          <a:p>
            <a:endParaRPr lang="es-ES_tradnl"/>
          </a:p>
        </p:txBody>
      </p:sp>
      <p:sp>
        <p:nvSpPr>
          <p:cNvPr id="4" name="Marcador de número de diapositiva 3"/>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25870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pPr/>
              <a:t>28/9/17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34596483"/>
      </p:ext>
    </p:extLst>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pPr/>
              <a:t>28/9/17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93294768"/>
      </p:ext>
    </p:extLst>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28/9/17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52909491"/>
      </p:ext>
    </p:extLst>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pPr/>
              <a:t>28/9/17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pPr/>
              <a:t>‹Nr.›</a:t>
            </a:fld>
            <a:endParaRPr lang="es-ES_tradnl"/>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22826817"/>
      </p:ext>
    </p:extLst>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34247925"/>
      </p:ext>
    </p:extLst>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25758791"/>
      </p:ext>
    </p:extLst>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32748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00967393"/>
      </p:ext>
    </p:extLst>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8" name="Marcador de pie de página 7"/>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9" name="Marcador de número de diapositiva 8"/>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53280489"/>
      </p:ext>
    </p:extLst>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4" name="Marcador de pie de página 3"/>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5" name="Marcador de número de diapositiva 4"/>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31901470"/>
      </p:ext>
    </p:extLst>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3" name="Marcador de pie de página 2"/>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4" name="Marcador de número de diapositiva 3"/>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12107896"/>
      </p:ext>
    </p:extLst>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06587268"/>
      </p:ext>
    </p:extLst>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80761933"/>
      </p:ext>
    </p:extLst>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94038564"/>
      </p:ext>
    </p:extLst>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50113525"/>
      </p:ext>
    </p:extLst>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50973825"/>
      </p:ext>
    </p:extLst>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96528335"/>
      </p:ext>
    </p:extLst>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0315082"/>
      </p:ext>
    </p:extLst>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76037329"/>
      </p:ext>
    </p:extLst>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8" name="Marcador de pie de página 7"/>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9" name="Marcador de número de diapositiva 8"/>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77419404"/>
      </p:ext>
    </p:extLst>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4" name="Marcador de pie de página 3"/>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5" name="Marcador de número de diapositiva 4"/>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0346356"/>
      </p:ext>
    </p:extLst>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3" name="Marcador de pie de página 2"/>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4" name="Marcador de número de diapositiva 3"/>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44621093"/>
      </p:ext>
    </p:extLst>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03840500"/>
      </p:ext>
    </p:extLst>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14526485"/>
      </p:ext>
    </p:extLst>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99412395"/>
      </p:ext>
    </p:extLst>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99635429"/>
      </p:ext>
    </p:extLst>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81713322"/>
      </p:ext>
    </p:extLst>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70665"/>
      </p:ext>
    </p:extLst>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84862783"/>
      </p:ext>
    </p:extLst>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93290823"/>
      </p:ext>
    </p:extLst>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8" name="Marcador de pie de página 7"/>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9" name="Marcador de número de diapositiva 8"/>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49956507"/>
      </p:ext>
    </p:extLst>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4" name="Marcador de pie de página 3"/>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5" name="Marcador de número de diapositiva 4"/>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41241817"/>
      </p:ext>
    </p:extLst>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3" name="Marcador de pie de página 2"/>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4" name="Marcador de número de diapositiva 3"/>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67123969"/>
      </p:ext>
    </p:extLst>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71049924"/>
      </p:ext>
    </p:extLst>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25172309"/>
      </p:ext>
    </p:extLst>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64641413"/>
      </p:ext>
    </p:extLst>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62367175"/>
      </p:ext>
    </p:extLst>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28/9/17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21919734"/>
      </p:ext>
    </p:extLst>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idx="1"/>
          </p:nvPr>
        </p:nvSpPr>
        <p:spPr>
          <a:xfrm>
            <a:off x="457200" y="1600200"/>
            <a:ext cx="8229600" cy="4525963"/>
          </a:xfrm>
          <a:prstGeom prst="rect">
            <a:avLst/>
          </a:prstGeo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28/9/17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79019535"/>
      </p:ext>
    </p:extLst>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28/9/17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64351310"/>
      </p:ext>
    </p:extLst>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28/9/17</a:t>
            </a:fld>
            <a:endParaRPr lang="es-ES_tradnl">
              <a:solidFill>
                <a:prstClr val="black"/>
              </a:solidFill>
              <a:latin typeface="Calibri"/>
            </a:endParaRPr>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64130918"/>
      </p:ext>
    </p:extLst>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28/9/17</a:t>
            </a:fld>
            <a:endParaRPr lang="es-ES_tradnl">
              <a:solidFill>
                <a:prstClr val="black"/>
              </a:solidFill>
              <a:latin typeface="Calibri"/>
            </a:endParaRPr>
          </a:p>
        </p:txBody>
      </p:sp>
      <p:sp>
        <p:nvSpPr>
          <p:cNvPr id="8" name="Marcador de pie de página 7"/>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9" name="Marcador de número de diapositiva 8"/>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88046029"/>
      </p:ext>
    </p:extLst>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fecha 2"/>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28/9/17</a:t>
            </a:fld>
            <a:endParaRPr lang="es-ES_tradnl">
              <a:solidFill>
                <a:prstClr val="black"/>
              </a:solidFill>
              <a:latin typeface="Calibri"/>
            </a:endParaRPr>
          </a:p>
        </p:txBody>
      </p:sp>
      <p:sp>
        <p:nvSpPr>
          <p:cNvPr id="4" name="Marcador de pie de página 3"/>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5" name="Marcador de número de diapositiva 4"/>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87127918"/>
      </p:ext>
    </p:extLst>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28/9/17</a:t>
            </a:fld>
            <a:endParaRPr lang="es-ES_tradnl">
              <a:solidFill>
                <a:prstClr val="black"/>
              </a:solidFill>
              <a:latin typeface="Calibri"/>
            </a:endParaRPr>
          </a:p>
        </p:txBody>
      </p:sp>
      <p:sp>
        <p:nvSpPr>
          <p:cNvPr id="3" name="Marcador de pie de página 2"/>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4" name="Marcador de número de diapositiva 3"/>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37050722"/>
      </p:ext>
    </p:extLst>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28/9/17</a:t>
            </a:fld>
            <a:endParaRPr lang="es-ES_tradnl">
              <a:solidFill>
                <a:prstClr val="black"/>
              </a:solidFill>
              <a:latin typeface="Calibri"/>
            </a:endParaRPr>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20494278"/>
      </p:ext>
    </p:extLst>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28/9/17</a:t>
            </a:fld>
            <a:endParaRPr lang="es-ES_tradnl">
              <a:solidFill>
                <a:prstClr val="black"/>
              </a:solidFill>
              <a:latin typeface="Calibri"/>
            </a:endParaRPr>
          </a:p>
        </p:txBody>
      </p:sp>
      <p:sp>
        <p:nvSpPr>
          <p:cNvPr id="6" name="Marcador de pie de página 5"/>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7" name="Marcador de número de diapositiva 6"/>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84943096"/>
      </p:ext>
    </p:extLst>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1600200"/>
            <a:ext cx="8229600" cy="4525963"/>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28/9/17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dirty="0">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22538721"/>
      </p:ext>
    </p:extLst>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a:prstGeom prst="rect">
            <a:avLst/>
          </a:prstGeo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98D64BEC-5999-C54E-AA21-799D3B584608}" type="datetimeFigureOut">
              <a:rPr lang="es-ES" smtClean="0">
                <a:solidFill>
                  <a:prstClr val="black"/>
                </a:solidFill>
                <a:latin typeface="Calibri"/>
              </a:rPr>
              <a:pPr/>
              <a:t>28/9/17</a:t>
            </a:fld>
            <a:endParaRPr lang="es-ES_tradnl">
              <a:solidFill>
                <a:prstClr val="black"/>
              </a:solidFill>
              <a:latin typeface="Calibri"/>
            </a:endParaRPr>
          </a:p>
        </p:txBody>
      </p:sp>
      <p:sp>
        <p:nvSpPr>
          <p:cNvPr id="5" name="Marcador de pie de página 4"/>
          <p:cNvSpPr>
            <a:spLocks noGrp="1"/>
          </p:cNvSpPr>
          <p:nvPr>
            <p:ph type="ftr" sz="quarter" idx="11"/>
          </p:nvPr>
        </p:nvSpPr>
        <p:spPr>
          <a:xfrm>
            <a:off x="3124200" y="6492875"/>
            <a:ext cx="2895600" cy="365125"/>
          </a:xfrm>
          <a:prstGeom prst="rect">
            <a:avLst/>
          </a:prstGeom>
        </p:spPr>
        <p:txBody>
          <a:bodyPr/>
          <a:lstStyle/>
          <a:p>
            <a:endParaRPr lang="es-ES_tradnl">
              <a:solidFill>
                <a:prstClr val="black"/>
              </a:solidFill>
              <a:latin typeface="Calibri"/>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759EEC81-D707-A94A-9649-203AD152DE04}" type="slidenum">
              <a:rPr lang="es-ES_tradnl" smtClean="0">
                <a:solidFill>
                  <a:prstClr val="black"/>
                </a:solidFill>
                <a:latin typeface="Calibri"/>
              </a:rPr>
              <a:pPr/>
              <a:t>‹Nr.›</a:t>
            </a:fld>
            <a:endParaRPr lang="es-ES_tradnl">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77812024"/>
      </p:ext>
    </p:extLst>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67545853"/>
      </p:ext>
    </p:extLst>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26379531"/>
      </p:ext>
    </p:extLst>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79691606"/>
      </p:ext>
    </p:extLst>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87750329"/>
      </p:ext>
    </p:extLst>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8" name="Marcador de pie de página 7"/>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9" name="Marcador de número de diapositiva 8"/>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61756967"/>
      </p:ext>
    </p:extLst>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4" name="Marcador de pie de página 3"/>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5" name="Marcador de número de diapositiva 4"/>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92001677"/>
      </p:ext>
    </p:extLst>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3" name="Marcador de pie de página 2"/>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4" name="Marcador de número de diapositiva 3"/>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42374372"/>
      </p:ext>
    </p:extLst>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9396535"/>
      </p:ext>
    </p:extLst>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6" name="Marcador de pie de página 5"/>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7" name="Marcador de número de diapositiva 6"/>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63480695"/>
      </p:ext>
    </p:extLst>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40450552"/>
      </p:ext>
    </p:extLst>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11"/>
          </p:nvPr>
        </p:nvSpPr>
        <p:spPr/>
        <p:txBody>
          <a:body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12"/>
          </p:nvPr>
        </p:nvSpPr>
        <p:spPr/>
        <p:txBody>
          <a:body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6460290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emf"/><Relationship Id="rId15" Type="http://schemas.openxmlformats.org/officeDocument/2006/relationships/image" Target="../media/image3.emf"/><Relationship Id="rId16"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3.emf"/><Relationship Id="rId14" Type="http://schemas.openxmlformats.org/officeDocument/2006/relationships/image" Target="../media/image5.png"/><Relationship Id="rId15" Type="http://schemas.openxmlformats.org/officeDocument/2006/relationships/image" Target="../media/image2.emf"/><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6.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3" Type="http://schemas.openxmlformats.org/officeDocument/2006/relationships/image" Target="../media/image7.emf"/><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3" Type="http://schemas.openxmlformats.org/officeDocument/2006/relationships/image" Target="../media/image7.emf"/><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3" Type="http://schemas.openxmlformats.org/officeDocument/2006/relationships/image" Target="../media/image6.jpe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3" Type="http://schemas.openxmlformats.org/officeDocument/2006/relationships/image" Target="../media/image1.jpeg"/><Relationship Id="rId14" Type="http://schemas.openxmlformats.org/officeDocument/2006/relationships/image" Target="../media/image2.emf"/><Relationship Id="rId15" Type="http://schemas.openxmlformats.org/officeDocument/2006/relationships/image" Target="../media/image3.emf"/><Relationship Id="rId16" Type="http://schemas.openxmlformats.org/officeDocument/2006/relationships/image" Target="../media/image4.jpe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3" Type="http://schemas.openxmlformats.org/officeDocument/2006/relationships/image" Target="../media/image6.jpeg"/><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rotWithShape="1">
          <a:blip r:embed="rId1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rcRect/>
          <a:stretch/>
        </p:blipFill>
        <p:spPr>
          <a:xfrm rot="10800000">
            <a:off x="-2" y="5966774"/>
            <a:ext cx="1581735" cy="902082"/>
          </a:xfrm>
          <a:prstGeom prst="rect">
            <a:avLst/>
          </a:prstGeom>
        </p:spPr>
      </p:pic>
      <p:pic>
        <p:nvPicPr>
          <p:cNvPr id="8" name="Imagen 7"/>
          <p:cNvPicPr>
            <a:picLocks noChangeAspect="1"/>
          </p:cNvPicPr>
          <p:nvPr userDrawn="1"/>
        </p:nvPicPr>
        <p:blipFill>
          <a:blip r:embed="rId14"/>
          <a:stretch>
            <a:fillRect/>
          </a:stretch>
        </p:blipFill>
        <p:spPr>
          <a:xfrm>
            <a:off x="2826380" y="6353451"/>
            <a:ext cx="3454400" cy="393700"/>
          </a:xfrm>
          <a:prstGeom prst="rect">
            <a:avLst/>
          </a:prstGeom>
        </p:spPr>
      </p:pic>
      <p:pic>
        <p:nvPicPr>
          <p:cNvPr id="10" name="Imagen 9"/>
          <p:cNvPicPr>
            <a:picLocks noChangeAspect="1"/>
          </p:cNvPicPr>
          <p:nvPr userDrawn="1"/>
        </p:nvPicPr>
        <p:blipFill>
          <a:blip r:embed="rId15"/>
          <a:stretch>
            <a:fillRect/>
          </a:stretch>
        </p:blipFill>
        <p:spPr>
          <a:xfrm>
            <a:off x="7685356" y="6096784"/>
            <a:ext cx="1388570" cy="704647"/>
          </a:xfrm>
          <a:prstGeom prst="rect">
            <a:avLst/>
          </a:prstGeom>
        </p:spPr>
      </p:pic>
      <p:pic>
        <p:nvPicPr>
          <p:cNvPr id="2" name="Imagen 1" descr="Franja degradado GADO.jpeg"/>
          <p:cNvPicPr>
            <a:picLocks noChangeAspect="1"/>
          </p:cNvPicPr>
          <p:nvPr userDrawn="1"/>
        </p:nvPicPr>
        <p:blipFill>
          <a:blip r:embed="rId16">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 y="0"/>
            <a:ext cx="9162473" cy="110744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36642006"/>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pic>
        <p:nvPicPr>
          <p:cNvPr id="9" name="Imagen 8"/>
          <p:cNvPicPr>
            <a:picLocks noChangeAspect="1"/>
          </p:cNvPicPr>
          <p:nvPr userDrawn="1"/>
        </p:nvPicPr>
        <p:blipFill>
          <a:blip r:embed="rId13"/>
          <a:stretch>
            <a:fillRect/>
          </a:stretch>
        </p:blipFill>
        <p:spPr>
          <a:xfrm>
            <a:off x="8038680" y="6238059"/>
            <a:ext cx="1034753" cy="525098"/>
          </a:xfrm>
          <a:prstGeom prst="rect">
            <a:avLst/>
          </a:prstGeom>
        </p:spPr>
      </p:pic>
      <p:pic>
        <p:nvPicPr>
          <p:cNvPr id="11" name="Imagen 10"/>
          <p:cNvPicPr>
            <a:picLocks noChangeAspect="1"/>
          </p:cNvPicPr>
          <p:nvPr userDrawn="1"/>
        </p:nvPicPr>
        <p:blipFill rotWithShape="1">
          <a:blip r:embed="rId14" cstate="print">
            <a:alphaModFix amt="30000"/>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rcRect t="2185" b="10563"/>
          <a:stretch/>
        </p:blipFill>
        <p:spPr>
          <a:xfrm>
            <a:off x="0" y="1065038"/>
            <a:ext cx="8038680" cy="5197630"/>
          </a:xfrm>
          <a:prstGeom prst="rect">
            <a:avLst/>
          </a:prstGeom>
        </p:spPr>
      </p:pic>
      <p:pic>
        <p:nvPicPr>
          <p:cNvPr id="10" name="Imagen 9"/>
          <p:cNvPicPr>
            <a:picLocks noChangeAspect="1"/>
          </p:cNvPicPr>
          <p:nvPr userDrawn="1"/>
        </p:nvPicPr>
        <p:blipFill>
          <a:blip r:embed="rId15"/>
          <a:stretch>
            <a:fillRect/>
          </a:stretch>
        </p:blipFill>
        <p:spPr>
          <a:xfrm>
            <a:off x="2211022" y="617707"/>
            <a:ext cx="5224062" cy="595389"/>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40857495"/>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C0FA-89FF-FE43-BE38-41723CDE35A4}" type="datetimeFigureOut">
              <a:rPr lang="es-ES" smtClean="0"/>
              <a:pPr/>
              <a:t>28/9/17</a:t>
            </a:fld>
            <a:endParaRPr lang="es-ES_tradnl"/>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DC548-14D3-064C-9F31-2878547A2AD6}" type="slidenum">
              <a:rPr lang="es-ES_tradnl" smtClean="0"/>
              <a:pPr/>
              <a:t>‹Nr.›</a:t>
            </a:fld>
            <a:endParaRPr lang="es-ES_tradnl"/>
          </a:p>
        </p:txBody>
      </p:sp>
      <p:pic>
        <p:nvPicPr>
          <p:cNvPr id="8" name="Imagen 7" descr="fondo degradado GADO.jpeg"/>
          <p:cNvPicPr>
            <a:picLocks noChangeAspect="1"/>
          </p:cNvPicPr>
          <p:nvPr userDrawn="1"/>
        </p:nvPicPr>
        <p:blipFill>
          <a:blip r:embed="rId1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73616587"/>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pic>
        <p:nvPicPr>
          <p:cNvPr id="7" name="Imagen 6"/>
          <p:cNvPicPr>
            <a:picLocks noChangeAspect="1"/>
          </p:cNvPicPr>
          <p:nvPr userDrawn="1"/>
        </p:nvPicPr>
        <p:blipFill rotWithShape="1">
          <a:blip r:embed="rId1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rcRect t="23648"/>
          <a:stretch/>
        </p:blipFill>
        <p:spPr>
          <a:xfrm>
            <a:off x="-1" y="-76105"/>
            <a:ext cx="9235913" cy="6945245"/>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1175803"/>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pic>
        <p:nvPicPr>
          <p:cNvPr id="7" name="Imagen 6"/>
          <p:cNvPicPr>
            <a:picLocks noChangeAspect="1"/>
          </p:cNvPicPr>
          <p:nvPr userDrawn="1"/>
        </p:nvPicPr>
        <p:blipFill rotWithShape="1">
          <a:blip r:embed="rId1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rcRect t="23648"/>
          <a:stretch/>
        </p:blipFill>
        <p:spPr>
          <a:xfrm>
            <a:off x="-1" y="-76105"/>
            <a:ext cx="9235913" cy="6945245"/>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81269571"/>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pic>
        <p:nvPicPr>
          <p:cNvPr id="8" name="Imagen 7" descr="fondo degradado GADO.jpeg"/>
          <p:cNvPicPr>
            <a:picLocks noChangeAspect="1"/>
          </p:cNvPicPr>
          <p:nvPr userDrawn="1"/>
        </p:nvPicPr>
        <p:blipFill>
          <a:blip r:embed="rId1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43252738"/>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rotWithShape="1">
          <a:blip r:embed="rId1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rcRect/>
          <a:stretch/>
        </p:blipFill>
        <p:spPr>
          <a:xfrm rot="10800000">
            <a:off x="-2" y="5966774"/>
            <a:ext cx="1581735" cy="902082"/>
          </a:xfrm>
          <a:prstGeom prst="rect">
            <a:avLst/>
          </a:prstGeom>
        </p:spPr>
      </p:pic>
      <p:pic>
        <p:nvPicPr>
          <p:cNvPr id="8" name="Imagen 7"/>
          <p:cNvPicPr>
            <a:picLocks noChangeAspect="1"/>
          </p:cNvPicPr>
          <p:nvPr userDrawn="1"/>
        </p:nvPicPr>
        <p:blipFill>
          <a:blip r:embed="rId14"/>
          <a:stretch>
            <a:fillRect/>
          </a:stretch>
        </p:blipFill>
        <p:spPr>
          <a:xfrm>
            <a:off x="2826380" y="6353451"/>
            <a:ext cx="3454400" cy="393700"/>
          </a:xfrm>
          <a:prstGeom prst="rect">
            <a:avLst/>
          </a:prstGeom>
        </p:spPr>
      </p:pic>
      <p:pic>
        <p:nvPicPr>
          <p:cNvPr id="10" name="Imagen 9"/>
          <p:cNvPicPr>
            <a:picLocks noChangeAspect="1"/>
          </p:cNvPicPr>
          <p:nvPr userDrawn="1"/>
        </p:nvPicPr>
        <p:blipFill>
          <a:blip r:embed="rId15"/>
          <a:stretch>
            <a:fillRect/>
          </a:stretch>
        </p:blipFill>
        <p:spPr>
          <a:xfrm>
            <a:off x="7685356" y="6096784"/>
            <a:ext cx="1388570" cy="704647"/>
          </a:xfrm>
          <a:prstGeom prst="rect">
            <a:avLst/>
          </a:prstGeom>
        </p:spPr>
      </p:pic>
      <p:pic>
        <p:nvPicPr>
          <p:cNvPr id="2" name="Imagen 1" descr="Franja degradado GADO.jpeg"/>
          <p:cNvPicPr>
            <a:picLocks noChangeAspect="1"/>
          </p:cNvPicPr>
          <p:nvPr userDrawn="1"/>
        </p:nvPicPr>
        <p:blipFill>
          <a:blip r:embed="rId16">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 y="0"/>
            <a:ext cx="9162473" cy="110744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34142160"/>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C0FA-89FF-FE43-BE38-41723CDE35A4}" type="datetimeFigureOut">
              <a:rPr lang="es-ES" smtClean="0">
                <a:solidFill>
                  <a:prstClr val="black">
                    <a:tint val="75000"/>
                  </a:prstClr>
                </a:solidFill>
                <a:latin typeface="Calibri"/>
              </a:rPr>
              <a:pPr/>
              <a:t>28/9/17</a:t>
            </a:fld>
            <a:endParaRPr lang="es-ES_tradnl">
              <a:solidFill>
                <a:prstClr val="black">
                  <a:tint val="75000"/>
                </a:prstClr>
              </a:solidFill>
              <a:latin typeface="Calibri"/>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solidFill>
                <a:prstClr val="black">
                  <a:tint val="75000"/>
                </a:prstClr>
              </a:solidFill>
              <a:latin typeface="Calibri"/>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DC548-14D3-064C-9F31-2878547A2AD6}" type="slidenum">
              <a:rPr lang="es-ES_tradnl" smtClean="0">
                <a:solidFill>
                  <a:prstClr val="black">
                    <a:tint val="75000"/>
                  </a:prstClr>
                </a:solidFill>
                <a:latin typeface="Calibri"/>
              </a:rPr>
              <a:pPr/>
              <a:t>‹Nr.›</a:t>
            </a:fld>
            <a:endParaRPr lang="es-ES_tradnl">
              <a:solidFill>
                <a:prstClr val="black">
                  <a:tint val="75000"/>
                </a:prstClr>
              </a:solidFill>
              <a:latin typeface="Calibri"/>
            </a:endParaRPr>
          </a:p>
        </p:txBody>
      </p:sp>
      <p:pic>
        <p:nvPicPr>
          <p:cNvPr id="8" name="Imagen 7" descr="fondo degradado GADO.jpeg"/>
          <p:cNvPicPr>
            <a:picLocks noChangeAspect="1"/>
          </p:cNvPicPr>
          <p:nvPr userDrawn="1"/>
        </p:nvPicPr>
        <p:blipFill>
          <a:blip r:embed="rId1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1221887"/>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xml"/><Relationship Id="rId3"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3.xml"/><Relationship Id="rId3"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4.jpeg"/><Relationship Id="rId1" Type="http://schemas.openxmlformats.org/officeDocument/2006/relationships/slideLayout" Target="../slideLayouts/slideLayout68.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8.png"/><Relationship Id="rId1" Type="http://schemas.openxmlformats.org/officeDocument/2006/relationships/slideLayout" Target="../slideLayouts/slideLayout68.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22.png"/><Relationship Id="rId1" Type="http://schemas.openxmlformats.org/officeDocument/2006/relationships/slideLayout" Target="../slideLayouts/slideLayout68.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23.png"/><Relationship Id="rId1" Type="http://schemas.openxmlformats.org/officeDocument/2006/relationships/slideLayout" Target="../slideLayouts/slideLayout68.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2.xml"/><Relationship Id="rId3"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3.xml"/><Relationship Id="rId3"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4.xml"/><Relationship Id="rId3"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5.xml"/><Relationship Id="rId3"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6.xml"/><Relationship Id="rId3"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7.xml"/><Relationship Id="rId3"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9.xml"/><Relationship Id="rId3" Type="http://schemas.openxmlformats.org/officeDocument/2006/relationships/image" Target="../media/image1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0.xml"/><Relationship Id="rId3"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25.png"/><Relationship Id="rId1" Type="http://schemas.openxmlformats.org/officeDocument/2006/relationships/slideLayout" Target="../slideLayouts/slideLayout68.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2.xml"/><Relationship Id="rId3" Type="http://schemas.openxmlformats.org/officeDocument/2006/relationships/image" Target="../media/image1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3.xml"/><Relationship Id="rId3" Type="http://schemas.openxmlformats.org/officeDocument/2006/relationships/image" Target="../media/image1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4.xml"/><Relationship Id="rId3" Type="http://schemas.openxmlformats.org/officeDocument/2006/relationships/image" Target="../media/image1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4.jpeg"/></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4.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4.jpeg"/></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4.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4.jpeg"/></Relationships>
</file>

<file path=ppt/slides/_rels/slide53.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4.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4.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4.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53.xml"/></Relationships>
</file>

<file path=ppt/slides/_rels/slide58.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8.jpeg"/><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4.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4.jpeg"/></Relationships>
</file>

<file path=ppt/slides/_rels/slide61.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14.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4.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14.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14.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4.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4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14.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14.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14.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14.jpeg"/></Relationships>
</file>

<file path=ppt/slides/_rels/slide73.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4.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ángulo 4"/>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4" name="Imagen 3"/>
          <p:cNvPicPr>
            <a:picLocks noChangeAspect="1"/>
          </p:cNvPicPr>
          <p:nvPr/>
        </p:nvPicPr>
        <p:blipFill>
          <a:blip r:embed="rId2"/>
          <a:stretch>
            <a:fillRect/>
          </a:stretch>
        </p:blipFill>
        <p:spPr>
          <a:xfrm>
            <a:off x="1" y="2130622"/>
            <a:ext cx="5361520" cy="3670431"/>
          </a:xfrm>
          <a:prstGeom prst="rect">
            <a:avLst/>
          </a:prstGeom>
        </p:spPr>
      </p:pic>
      <p:pic>
        <p:nvPicPr>
          <p:cNvPr id="7" name="Imagen 6"/>
          <p:cNvPicPr>
            <a:picLocks noChangeAspect="1"/>
          </p:cNvPicPr>
          <p:nvPr/>
        </p:nvPicPr>
        <p:blipFill rotWithShape="1">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rcRect r="5289"/>
          <a:stretch/>
        </p:blipFill>
        <p:spPr>
          <a:xfrm>
            <a:off x="987466" y="709396"/>
            <a:ext cx="8250400" cy="3993231"/>
          </a:xfrm>
          <a:prstGeom prst="rect">
            <a:avLst/>
          </a:prstGeom>
        </p:spPr>
      </p:pic>
      <p:pic>
        <p:nvPicPr>
          <p:cNvPr id="2" name="Imagen 1"/>
          <p:cNvPicPr>
            <a:picLocks noChangeAspect="1"/>
          </p:cNvPicPr>
          <p:nvPr/>
        </p:nvPicPr>
        <p:blipFill>
          <a:blip r:embed="rId4"/>
          <a:stretch>
            <a:fillRect/>
          </a:stretch>
        </p:blipFill>
        <p:spPr>
          <a:xfrm>
            <a:off x="1738001" y="5699962"/>
            <a:ext cx="1400530" cy="1035498"/>
          </a:xfrm>
          <a:prstGeom prst="rect">
            <a:avLst/>
          </a:prstGeom>
        </p:spPr>
      </p:pic>
      <p:pic>
        <p:nvPicPr>
          <p:cNvPr id="3" name="Imagen 2"/>
          <p:cNvPicPr>
            <a:picLocks noChangeAspect="1"/>
          </p:cNvPicPr>
          <p:nvPr/>
        </p:nvPicPr>
        <p:blipFill>
          <a:blip r:embed="rId5"/>
          <a:stretch>
            <a:fillRect/>
          </a:stretch>
        </p:blipFill>
        <p:spPr>
          <a:xfrm>
            <a:off x="3380160" y="5866079"/>
            <a:ext cx="1499611" cy="891661"/>
          </a:xfrm>
          <a:prstGeom prst="rect">
            <a:avLst/>
          </a:prstGeom>
        </p:spPr>
      </p:pic>
      <p:pic>
        <p:nvPicPr>
          <p:cNvPr id="6" name="Imagen 5"/>
          <p:cNvPicPr>
            <a:picLocks noChangeAspect="1"/>
          </p:cNvPicPr>
          <p:nvPr/>
        </p:nvPicPr>
        <p:blipFill>
          <a:blip r:embed="rId6"/>
          <a:stretch>
            <a:fillRect/>
          </a:stretch>
        </p:blipFill>
        <p:spPr>
          <a:xfrm>
            <a:off x="5196708" y="5617250"/>
            <a:ext cx="1777575" cy="1185050"/>
          </a:xfrm>
          <a:prstGeom prst="rect">
            <a:avLst/>
          </a:prstGeom>
        </p:spPr>
      </p:pic>
      <p:pic>
        <p:nvPicPr>
          <p:cNvPr id="8" name="Imagen 7"/>
          <p:cNvPicPr>
            <a:picLocks noChangeAspect="1"/>
          </p:cNvPicPr>
          <p:nvPr/>
        </p:nvPicPr>
        <p:blipFill>
          <a:blip r:embed="rId7"/>
          <a:stretch>
            <a:fillRect/>
          </a:stretch>
        </p:blipFill>
        <p:spPr>
          <a:xfrm>
            <a:off x="7197105" y="6010771"/>
            <a:ext cx="1565632" cy="641243"/>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82796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Imagen 5" descr="Franja degradado GADO.jpeg"/>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1558289"/>
            <a:ext cx="9144000" cy="900431"/>
          </a:xfrm>
          <a:prstGeom prst="rect">
            <a:avLst/>
          </a:prstGeom>
        </p:spPr>
      </p:pic>
      <p:sp>
        <p:nvSpPr>
          <p:cNvPr id="3" name="Título 1"/>
          <p:cNvSpPr txBox="1">
            <a:spLocks/>
          </p:cNvSpPr>
          <p:nvPr/>
        </p:nvSpPr>
        <p:spPr>
          <a:xfrm>
            <a:off x="-114196" y="1535375"/>
            <a:ext cx="9258196" cy="810858"/>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3600" b="1" dirty="0" smtClean="0">
                <a:solidFill>
                  <a:srgbClr val="FCC40D"/>
                </a:solidFill>
                <a:latin typeface="Gotham"/>
                <a:cs typeface="Gotham"/>
              </a:rPr>
              <a:t>ÍNDICE DE AUTORES </a:t>
            </a:r>
            <a:endParaRPr lang="es-ES_tradnl" sz="3600" b="1" dirty="0">
              <a:solidFill>
                <a:srgbClr val="FCC40D"/>
              </a:solidFill>
              <a:latin typeface="Gotham"/>
              <a:cs typeface="Gotham"/>
            </a:endParaRPr>
          </a:p>
        </p:txBody>
      </p:sp>
      <p:sp>
        <p:nvSpPr>
          <p:cNvPr id="4" name="Rectángulo 3"/>
          <p:cNvSpPr/>
          <p:nvPr/>
        </p:nvSpPr>
        <p:spPr>
          <a:xfrm>
            <a:off x="1186667" y="2575846"/>
            <a:ext cx="7119149" cy="1354217"/>
          </a:xfrm>
          <a:prstGeom prst="rect">
            <a:avLst/>
          </a:prstGeom>
        </p:spPr>
        <p:txBody>
          <a:bodyPr wrap="square" numCol="2">
            <a:spAutoFit/>
          </a:bodyPr>
          <a:lstStyle/>
          <a:p>
            <a:r>
              <a:rPr lang="es-ES_tradnl" b="1" dirty="0" smtClean="0">
                <a:solidFill>
                  <a:schemeClr val="bg1">
                    <a:lumMod val="50000"/>
                  </a:schemeClr>
                </a:solidFill>
                <a:latin typeface="+mj-lt"/>
                <a:cs typeface="Gotham"/>
              </a:rPr>
              <a:t>Coordinadores</a:t>
            </a:r>
          </a:p>
          <a:p>
            <a:endParaRPr lang="es-ES_tradnl" sz="1600" b="1" dirty="0">
              <a:solidFill>
                <a:schemeClr val="bg1">
                  <a:lumMod val="95000"/>
                </a:schemeClr>
              </a:solidFill>
              <a:latin typeface="+mj-lt"/>
              <a:cs typeface="Gotham"/>
            </a:endParaRPr>
          </a:p>
          <a:p>
            <a:r>
              <a:rPr lang="es-ES_tradnl" sz="1600" b="1" dirty="0">
                <a:solidFill>
                  <a:srgbClr val="64075D"/>
                </a:solidFill>
                <a:latin typeface="+mj-lt"/>
                <a:cs typeface="Gotham"/>
              </a:rPr>
              <a:t>Dra. Concepción Pérez </a:t>
            </a:r>
            <a:endParaRPr lang="es-ES_tradnl" sz="1600" b="1" dirty="0" smtClean="0">
              <a:solidFill>
                <a:srgbClr val="64075D"/>
              </a:solidFill>
              <a:latin typeface="+mj-lt"/>
              <a:cs typeface="Gotham"/>
            </a:endParaRPr>
          </a:p>
          <a:p>
            <a:r>
              <a:rPr lang="es-ES_tradnl" sz="1600" b="1" dirty="0">
                <a:solidFill>
                  <a:srgbClr val="64075D"/>
                </a:solidFill>
                <a:latin typeface="+mj-lt"/>
                <a:cs typeface="Gotham"/>
              </a:rPr>
              <a:t>Dr. Alberto Alonso </a:t>
            </a:r>
            <a:r>
              <a:rPr lang="es-ES_tradnl" sz="1600" b="1" dirty="0" smtClean="0">
                <a:solidFill>
                  <a:srgbClr val="64075D"/>
                </a:solidFill>
                <a:latin typeface="+mj-lt"/>
                <a:cs typeface="Gotham"/>
              </a:rPr>
              <a:t> </a:t>
            </a:r>
          </a:p>
          <a:p>
            <a:r>
              <a:rPr lang="es-ES_tradnl" sz="1600" b="1" dirty="0">
                <a:solidFill>
                  <a:srgbClr val="64075D"/>
                </a:solidFill>
                <a:latin typeface="+mj-lt"/>
                <a:cs typeface="Gotham"/>
              </a:rPr>
              <a:t>Dr. Alfredo </a:t>
            </a:r>
            <a:r>
              <a:rPr lang="es-ES_tradnl" sz="1600" b="1" dirty="0" smtClean="0">
                <a:solidFill>
                  <a:srgbClr val="64075D"/>
                </a:solidFill>
                <a:latin typeface="+mj-lt"/>
                <a:cs typeface="Gotham"/>
              </a:rPr>
              <a:t>Ramos</a:t>
            </a:r>
          </a:p>
          <a:p>
            <a:endParaRPr lang="es-ES_tradnl" sz="1600" b="1" dirty="0">
              <a:solidFill>
                <a:srgbClr val="64075D"/>
              </a:solidFill>
              <a:latin typeface="+mj-lt"/>
              <a:cs typeface="Gotham"/>
            </a:endParaRPr>
          </a:p>
          <a:p>
            <a:endParaRPr lang="es-ES_tradnl" sz="1600" b="1" dirty="0" smtClean="0">
              <a:solidFill>
                <a:srgbClr val="64075D"/>
              </a:solidFill>
              <a:latin typeface="+mj-lt"/>
              <a:cs typeface="Gotham"/>
            </a:endParaRPr>
          </a:p>
          <a:p>
            <a:endParaRPr lang="es-ES_tradnl" sz="1600" b="1" dirty="0" smtClean="0">
              <a:solidFill>
                <a:srgbClr val="64075D"/>
              </a:solidFill>
              <a:latin typeface="+mj-lt"/>
              <a:cs typeface="Gotham"/>
            </a:endParaRPr>
          </a:p>
          <a:p>
            <a:r>
              <a:rPr lang="es-ES_tradnl" sz="1600" b="1" dirty="0">
                <a:solidFill>
                  <a:srgbClr val="64075D"/>
                </a:solidFill>
                <a:latin typeface="+mj-lt"/>
                <a:cs typeface="Gotham"/>
              </a:rPr>
              <a:t>Dr. Francisco </a:t>
            </a:r>
            <a:r>
              <a:rPr lang="es-ES_tradnl" sz="1600" b="1" dirty="0" smtClean="0">
                <a:solidFill>
                  <a:srgbClr val="64075D"/>
                </a:solidFill>
                <a:latin typeface="+mj-lt"/>
                <a:cs typeface="Gotham"/>
              </a:rPr>
              <a:t>Villegas</a:t>
            </a:r>
          </a:p>
          <a:p>
            <a:r>
              <a:rPr lang="es-ES_tradnl" sz="1600" b="1" dirty="0">
                <a:solidFill>
                  <a:srgbClr val="64075D"/>
                </a:solidFill>
                <a:latin typeface="+mj-lt"/>
                <a:cs typeface="Gotham"/>
              </a:rPr>
              <a:t>Dr. Juan Antonio </a:t>
            </a:r>
            <a:r>
              <a:rPr lang="es-ES_tradnl" sz="1600" b="1" dirty="0" err="1">
                <a:solidFill>
                  <a:srgbClr val="64075D"/>
                </a:solidFill>
                <a:latin typeface="+mj-lt"/>
                <a:cs typeface="Gotham"/>
              </a:rPr>
              <a:t>Virizuela</a:t>
            </a:r>
            <a:r>
              <a:rPr lang="es-ES_tradnl" sz="1600" b="1" dirty="0">
                <a:solidFill>
                  <a:srgbClr val="64075D"/>
                </a:solidFill>
                <a:latin typeface="+mj-lt"/>
                <a:cs typeface="Gotham"/>
              </a:rPr>
              <a:t> </a:t>
            </a:r>
            <a:r>
              <a:rPr lang="es-ES_tradnl" sz="1600" b="1" dirty="0" smtClean="0">
                <a:solidFill>
                  <a:srgbClr val="64075D"/>
                </a:solidFill>
                <a:latin typeface="+mj-lt"/>
                <a:cs typeface="Gotham"/>
              </a:rPr>
              <a:t>  </a:t>
            </a:r>
            <a:endParaRPr lang="es-ES_tradnl" sz="1600" b="1" dirty="0">
              <a:solidFill>
                <a:srgbClr val="64075D"/>
              </a:solidFill>
              <a:latin typeface="+mj-lt"/>
              <a:cs typeface="Gotham"/>
            </a:endParaRPr>
          </a:p>
        </p:txBody>
      </p:sp>
      <p:sp>
        <p:nvSpPr>
          <p:cNvPr id="5" name="Rectángulo 4"/>
          <p:cNvSpPr/>
          <p:nvPr/>
        </p:nvSpPr>
        <p:spPr>
          <a:xfrm>
            <a:off x="1183092" y="4198516"/>
            <a:ext cx="7122724" cy="1815882"/>
          </a:xfrm>
          <a:prstGeom prst="rect">
            <a:avLst/>
          </a:prstGeom>
        </p:spPr>
        <p:txBody>
          <a:bodyPr wrap="square" numCol="2">
            <a:spAutoFit/>
          </a:bodyPr>
          <a:lstStyle/>
          <a:p>
            <a:r>
              <a:rPr lang="es-ES_tradnl" b="1" dirty="0">
                <a:solidFill>
                  <a:srgbClr val="7F7F7F"/>
                </a:solidFill>
                <a:latin typeface="+mj-lt"/>
                <a:cs typeface="Gotham"/>
              </a:rPr>
              <a:t>Colaboradores</a:t>
            </a:r>
            <a:r>
              <a:rPr lang="es-ES_tradnl" sz="2800" b="1" dirty="0">
                <a:solidFill>
                  <a:srgbClr val="64075D"/>
                </a:solidFill>
                <a:latin typeface="+mj-lt"/>
                <a:cs typeface="Gotham"/>
              </a:rPr>
              <a:t> </a:t>
            </a:r>
            <a:endParaRPr lang="es-ES_tradnl" sz="2800" b="1" dirty="0" smtClean="0">
              <a:solidFill>
                <a:srgbClr val="64075D"/>
              </a:solidFill>
              <a:latin typeface="+mj-lt"/>
              <a:cs typeface="Gotham"/>
            </a:endParaRPr>
          </a:p>
          <a:p>
            <a:endParaRPr lang="es-ES_tradnl" sz="1600" b="1" dirty="0">
              <a:solidFill>
                <a:schemeClr val="bg1">
                  <a:lumMod val="95000"/>
                </a:schemeClr>
              </a:solidFill>
              <a:latin typeface="+mj-lt"/>
              <a:cs typeface="Gotham"/>
            </a:endParaRPr>
          </a:p>
          <a:p>
            <a:r>
              <a:rPr lang="es-ES_tradnl" sz="1600" b="1" dirty="0">
                <a:solidFill>
                  <a:srgbClr val="64075D"/>
                </a:solidFill>
                <a:latin typeface="+mj-lt"/>
                <a:cs typeface="Gotham"/>
              </a:rPr>
              <a:t>Dra. Carmen Álamo de la Gala </a:t>
            </a:r>
            <a:endParaRPr lang="es-ES_tradnl" sz="1600" b="1" dirty="0" smtClean="0">
              <a:solidFill>
                <a:srgbClr val="64075D"/>
              </a:solidFill>
              <a:latin typeface="+mj-lt"/>
              <a:cs typeface="Gotham"/>
            </a:endParaRPr>
          </a:p>
          <a:p>
            <a:r>
              <a:rPr lang="es-ES_tradnl" sz="1600" b="1" dirty="0">
                <a:solidFill>
                  <a:srgbClr val="64075D"/>
                </a:solidFill>
                <a:latin typeface="+mj-lt"/>
                <a:cs typeface="Gotham"/>
              </a:rPr>
              <a:t>Dr. Jorge Contreras Martínez </a:t>
            </a:r>
            <a:endParaRPr lang="es-ES_tradnl" sz="1600" b="1" dirty="0" smtClean="0">
              <a:solidFill>
                <a:srgbClr val="64075D"/>
              </a:solidFill>
              <a:latin typeface="+mj-lt"/>
              <a:cs typeface="Gotham"/>
            </a:endParaRPr>
          </a:p>
          <a:p>
            <a:r>
              <a:rPr lang="es-ES_tradnl" sz="1600" b="1" dirty="0">
                <a:solidFill>
                  <a:srgbClr val="64075D"/>
                </a:solidFill>
                <a:latin typeface="+mj-lt"/>
                <a:cs typeface="Gotham"/>
              </a:rPr>
              <a:t>Dra. María De Madariaga </a:t>
            </a:r>
            <a:r>
              <a:rPr lang="es-ES_tradnl" sz="1600" b="1" dirty="0" smtClean="0">
                <a:solidFill>
                  <a:srgbClr val="64075D"/>
                </a:solidFill>
                <a:latin typeface="+mj-lt"/>
                <a:cs typeface="Gotham"/>
              </a:rPr>
              <a:t>Muñoz </a:t>
            </a:r>
            <a:endParaRPr lang="es-ES_tradnl" sz="1600" b="1" dirty="0" smtClean="0">
              <a:solidFill>
                <a:srgbClr val="64075D"/>
              </a:solidFill>
              <a:latin typeface="+mj-lt"/>
              <a:cs typeface="Gotham"/>
            </a:endParaRPr>
          </a:p>
          <a:p>
            <a:r>
              <a:rPr lang="es-ES_tradnl" sz="1600" b="1" dirty="0">
                <a:solidFill>
                  <a:srgbClr val="64075D"/>
                </a:solidFill>
                <a:latin typeface="+mj-lt"/>
                <a:cs typeface="Gotham"/>
              </a:rPr>
              <a:t>Dr. Francisco Gil Moncayo</a:t>
            </a:r>
            <a:r>
              <a:rPr lang="es-ES_tradnl" sz="1600" b="1" dirty="0" smtClean="0">
                <a:solidFill>
                  <a:srgbClr val="64075D"/>
                </a:solidFill>
                <a:latin typeface="+mj-lt"/>
                <a:cs typeface="Gotham"/>
              </a:rPr>
              <a:t> </a:t>
            </a:r>
            <a:endParaRPr lang="es-ES_tradnl" sz="1600" b="1" dirty="0" smtClean="0">
              <a:solidFill>
                <a:srgbClr val="64075D"/>
              </a:solidFill>
              <a:latin typeface="+mj-lt"/>
              <a:cs typeface="Gotham"/>
            </a:endParaRPr>
          </a:p>
          <a:p>
            <a:endParaRPr lang="es-ES_tradnl" sz="1600" b="1" dirty="0" smtClean="0">
              <a:solidFill>
                <a:srgbClr val="64075D"/>
              </a:solidFill>
              <a:latin typeface="+mj-lt"/>
              <a:cs typeface="Gotham"/>
            </a:endParaRPr>
          </a:p>
          <a:p>
            <a:endParaRPr lang="es-ES_tradnl" sz="1600" b="1" dirty="0" smtClean="0">
              <a:solidFill>
                <a:srgbClr val="64075D"/>
              </a:solidFill>
              <a:latin typeface="+mj-lt"/>
              <a:cs typeface="Gotham"/>
            </a:endParaRPr>
          </a:p>
          <a:p>
            <a:endParaRPr lang="es-ES_tradnl" sz="800" b="1" dirty="0" smtClean="0">
              <a:solidFill>
                <a:srgbClr val="64075D"/>
              </a:solidFill>
              <a:latin typeface="+mj-lt"/>
              <a:cs typeface="Gotham"/>
            </a:endParaRPr>
          </a:p>
          <a:p>
            <a:r>
              <a:rPr lang="es-ES_tradnl" sz="1600" b="1" dirty="0">
                <a:solidFill>
                  <a:srgbClr val="64075D"/>
                </a:solidFill>
                <a:latin typeface="+mj-lt"/>
                <a:cs typeface="Gotham"/>
              </a:rPr>
              <a:t>Dra. Dolores López Alarcón </a:t>
            </a:r>
            <a:endParaRPr lang="es-ES_tradnl" sz="1600" b="1" dirty="0" smtClean="0">
              <a:solidFill>
                <a:srgbClr val="64075D"/>
              </a:solidFill>
              <a:latin typeface="+mj-lt"/>
              <a:cs typeface="Gotham"/>
            </a:endParaRPr>
          </a:p>
          <a:p>
            <a:r>
              <a:rPr lang="es-ES_tradnl" sz="1600" b="1" dirty="0">
                <a:solidFill>
                  <a:srgbClr val="64075D"/>
                </a:solidFill>
                <a:latin typeface="+mj-lt"/>
                <a:cs typeface="Gotham"/>
              </a:rPr>
              <a:t>Dr. Fernando López Campos </a:t>
            </a:r>
            <a:endParaRPr lang="es-ES_tradnl" sz="1600" b="1" dirty="0" smtClean="0">
              <a:solidFill>
                <a:srgbClr val="64075D"/>
              </a:solidFill>
              <a:latin typeface="+mj-lt"/>
              <a:cs typeface="Gotham"/>
            </a:endParaRPr>
          </a:p>
          <a:p>
            <a:r>
              <a:rPr lang="es-ES_tradnl" sz="1600" b="1" dirty="0">
                <a:solidFill>
                  <a:srgbClr val="64075D"/>
                </a:solidFill>
                <a:latin typeface="+mj-lt"/>
                <a:cs typeface="Gotham"/>
              </a:rPr>
              <a:t>Dr. César </a:t>
            </a:r>
            <a:r>
              <a:rPr lang="es-ES_tradnl" sz="1600" b="1" dirty="0" err="1">
                <a:solidFill>
                  <a:srgbClr val="64075D"/>
                </a:solidFill>
                <a:latin typeface="+mj-lt"/>
                <a:cs typeface="Gotham"/>
              </a:rPr>
              <a:t>Margarit</a:t>
            </a:r>
            <a:r>
              <a:rPr lang="es-ES_tradnl" sz="1600" b="1" dirty="0">
                <a:solidFill>
                  <a:srgbClr val="64075D"/>
                </a:solidFill>
                <a:latin typeface="+mj-lt"/>
                <a:cs typeface="Gotham"/>
              </a:rPr>
              <a:t> Ferri </a:t>
            </a:r>
            <a:endParaRPr lang="es-ES_tradnl" sz="1600" b="1" dirty="0" smtClean="0">
              <a:solidFill>
                <a:srgbClr val="64075D"/>
              </a:solidFill>
              <a:latin typeface="+mj-lt"/>
              <a:cs typeface="Gotham"/>
            </a:endParaRPr>
          </a:p>
          <a:p>
            <a:r>
              <a:rPr lang="es-ES_tradnl" sz="1600" b="1" dirty="0">
                <a:solidFill>
                  <a:srgbClr val="64075D"/>
                </a:solidFill>
                <a:latin typeface="+mj-lt"/>
                <a:cs typeface="Gotham"/>
              </a:rPr>
              <a:t>Dr. Ángel Montero Luis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59355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agen 1" descr="Franja degradado GADO.jpeg"/>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1578610"/>
            <a:ext cx="9144000" cy="653190"/>
          </a:xfrm>
          <a:prstGeom prst="rect">
            <a:avLst/>
          </a:prstGeom>
        </p:spPr>
      </p:pic>
      <p:sp>
        <p:nvSpPr>
          <p:cNvPr id="3" name="Título 1"/>
          <p:cNvSpPr txBox="1">
            <a:spLocks/>
          </p:cNvSpPr>
          <p:nvPr/>
        </p:nvSpPr>
        <p:spPr>
          <a:xfrm>
            <a:off x="-114196" y="1480630"/>
            <a:ext cx="9258196" cy="568858"/>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30000"/>
              </a:lnSpc>
            </a:pPr>
            <a:r>
              <a:rPr lang="es-ES_tradnl" sz="3200" b="1" dirty="0">
                <a:solidFill>
                  <a:srgbClr val="FCC40D"/>
                </a:solidFill>
                <a:cs typeface="Gotham"/>
              </a:rPr>
              <a:t>Situaciones especiales </a:t>
            </a:r>
          </a:p>
        </p:txBody>
      </p:sp>
      <p:sp>
        <p:nvSpPr>
          <p:cNvPr id="4" name="Rectángulo 3"/>
          <p:cNvSpPr/>
          <p:nvPr/>
        </p:nvSpPr>
        <p:spPr>
          <a:xfrm>
            <a:off x="1077187" y="2313080"/>
            <a:ext cx="7119149" cy="3416320"/>
          </a:xfrm>
          <a:prstGeom prst="rect">
            <a:avLst/>
          </a:prstGeom>
        </p:spPr>
        <p:txBody>
          <a:bodyPr wrap="square" numCol="1">
            <a:spAutoFit/>
          </a:bodyPr>
          <a:lstStyle/>
          <a:p>
            <a:r>
              <a:rPr lang="es-ES_tradnl" b="1" dirty="0" smtClean="0">
                <a:solidFill>
                  <a:schemeClr val="bg1">
                    <a:lumMod val="50000"/>
                  </a:schemeClr>
                </a:solidFill>
                <a:cs typeface="Gotham"/>
              </a:rPr>
              <a:t>Paciente </a:t>
            </a:r>
            <a:r>
              <a:rPr lang="es-ES_tradnl" b="1" dirty="0">
                <a:solidFill>
                  <a:schemeClr val="bg1">
                    <a:lumMod val="50000"/>
                  </a:schemeClr>
                </a:solidFill>
                <a:cs typeface="Gotham"/>
              </a:rPr>
              <a:t>con </a:t>
            </a:r>
            <a:r>
              <a:rPr lang="es-ES_tradnl" b="1" dirty="0" err="1" smtClean="0">
                <a:solidFill>
                  <a:schemeClr val="bg1">
                    <a:lumMod val="50000"/>
                  </a:schemeClr>
                </a:solidFill>
                <a:cs typeface="Gotham"/>
              </a:rPr>
              <a:t>comorbilidades</a:t>
            </a:r>
            <a:endParaRPr lang="es-ES_tradnl" b="1" dirty="0" smtClean="0">
              <a:solidFill>
                <a:schemeClr val="bg1">
                  <a:lumMod val="50000"/>
                </a:schemeClr>
              </a:solidFill>
              <a:cs typeface="Gotham"/>
            </a:endParaRPr>
          </a:p>
          <a:p>
            <a:pPr>
              <a:lnSpc>
                <a:spcPts val="620"/>
              </a:lnSpc>
            </a:pPr>
            <a:r>
              <a:rPr lang="es-ES_tradnl" b="1" dirty="0" smtClean="0">
                <a:solidFill>
                  <a:schemeClr val="bg1">
                    <a:lumMod val="50000"/>
                  </a:schemeClr>
                </a:solidFill>
                <a:cs typeface="Gotham"/>
              </a:rPr>
              <a:t> </a:t>
            </a:r>
            <a:r>
              <a:rPr lang="es-ES_tradnl" sz="1300" b="1" dirty="0" smtClean="0">
                <a:solidFill>
                  <a:srgbClr val="64075D"/>
                </a:solidFill>
                <a:cs typeface="Gotham"/>
              </a:rPr>
              <a:t>   </a:t>
            </a:r>
            <a:endParaRPr lang="es-ES_tradnl" sz="1300" b="1" dirty="0" smtClean="0">
              <a:solidFill>
                <a:srgbClr val="64075D"/>
              </a:solidFill>
              <a:cs typeface="Gotham"/>
            </a:endParaRPr>
          </a:p>
          <a:p>
            <a:r>
              <a:rPr lang="es-ES_tradnl" sz="1600" b="1" dirty="0" smtClean="0">
                <a:solidFill>
                  <a:srgbClr val="64075D"/>
                </a:solidFill>
              </a:rPr>
              <a:t>   Insuficiencia </a:t>
            </a:r>
            <a:r>
              <a:rPr lang="es-ES_tradnl" sz="1600" b="1" dirty="0">
                <a:solidFill>
                  <a:srgbClr val="64075D"/>
                </a:solidFill>
              </a:rPr>
              <a:t>Renal (IR) </a:t>
            </a:r>
            <a:endParaRPr lang="es-ES_tradnl" sz="1600" b="1" dirty="0" smtClean="0">
              <a:solidFill>
                <a:srgbClr val="64075D"/>
              </a:solidFill>
            </a:endParaRPr>
          </a:p>
          <a:p>
            <a:r>
              <a:rPr lang="es-ES_tradnl" sz="1600" b="1" dirty="0" smtClean="0">
                <a:solidFill>
                  <a:srgbClr val="64075D"/>
                </a:solidFill>
              </a:rPr>
              <a:t>   Insuficiencia </a:t>
            </a:r>
            <a:r>
              <a:rPr lang="es-ES_tradnl" sz="1600" b="1" dirty="0">
                <a:solidFill>
                  <a:srgbClr val="64075D"/>
                </a:solidFill>
              </a:rPr>
              <a:t>Cardíaca Congestiva (ICC</a:t>
            </a:r>
            <a:r>
              <a:rPr lang="es-ES_tradnl" sz="1600" b="1" dirty="0" smtClean="0">
                <a:solidFill>
                  <a:srgbClr val="64075D"/>
                </a:solidFill>
              </a:rPr>
              <a:t>)</a:t>
            </a:r>
          </a:p>
          <a:p>
            <a:r>
              <a:rPr lang="es-ES_tradnl" sz="1600" b="1" dirty="0" smtClean="0">
                <a:solidFill>
                  <a:srgbClr val="64075D"/>
                </a:solidFill>
              </a:rPr>
              <a:t>   Insuficiencia </a:t>
            </a:r>
            <a:r>
              <a:rPr lang="es-ES_tradnl" sz="1600" b="1" dirty="0">
                <a:solidFill>
                  <a:srgbClr val="64075D"/>
                </a:solidFill>
              </a:rPr>
              <a:t>Hepática (IH)  </a:t>
            </a:r>
            <a:endParaRPr lang="es-ES_tradnl" sz="1600" b="1" dirty="0" smtClean="0">
              <a:solidFill>
                <a:srgbClr val="64075D"/>
              </a:solidFill>
            </a:endParaRPr>
          </a:p>
          <a:p>
            <a:r>
              <a:rPr lang="es-ES_tradnl" sz="1600" b="1" dirty="0" smtClean="0">
                <a:solidFill>
                  <a:srgbClr val="64075D"/>
                </a:solidFill>
              </a:rPr>
              <a:t>   Deterioro Cognitivo</a:t>
            </a:r>
          </a:p>
          <a:p>
            <a:endParaRPr lang="es-ES_tradnl" sz="1000" dirty="0" smtClean="0">
              <a:solidFill>
                <a:schemeClr val="bg1">
                  <a:lumMod val="50000"/>
                </a:schemeClr>
              </a:solidFill>
              <a:latin typeface="+mj-lt"/>
              <a:cs typeface="Gotham"/>
            </a:endParaRPr>
          </a:p>
          <a:p>
            <a:r>
              <a:rPr lang="es-ES_tradnl" b="1" dirty="0" smtClean="0">
                <a:solidFill>
                  <a:schemeClr val="bg1">
                    <a:lumMod val="50000"/>
                  </a:schemeClr>
                </a:solidFill>
                <a:cs typeface="Gotham"/>
              </a:rPr>
              <a:t>L</a:t>
            </a:r>
            <a:r>
              <a:rPr lang="es-ES_tradnl" b="1" dirty="0" smtClean="0">
                <a:solidFill>
                  <a:schemeClr val="bg1">
                    <a:lumMod val="50000"/>
                  </a:schemeClr>
                </a:solidFill>
                <a:cs typeface="Gotham"/>
              </a:rPr>
              <a:t>argos supervivientes</a:t>
            </a:r>
          </a:p>
          <a:p>
            <a:pPr>
              <a:lnSpc>
                <a:spcPts val="620"/>
              </a:lnSpc>
            </a:pPr>
            <a:r>
              <a:rPr lang="es-ES_tradnl" b="1" dirty="0" smtClean="0">
                <a:solidFill>
                  <a:schemeClr val="bg1">
                    <a:lumMod val="50000"/>
                  </a:schemeClr>
                </a:solidFill>
                <a:cs typeface="Gotham"/>
              </a:rPr>
              <a:t> </a:t>
            </a:r>
            <a:endParaRPr lang="es-ES_tradnl" sz="1600" b="1" dirty="0" smtClean="0">
              <a:solidFill>
                <a:schemeClr val="bg1">
                  <a:lumMod val="50000"/>
                </a:schemeClr>
              </a:solidFill>
              <a:cs typeface="Gotham"/>
            </a:endParaRPr>
          </a:p>
          <a:p>
            <a:r>
              <a:rPr lang="es-ES_tradnl" sz="1600" b="1" dirty="0" smtClean="0">
                <a:solidFill>
                  <a:srgbClr val="64075D"/>
                </a:solidFill>
                <a:latin typeface="+mj-lt"/>
                <a:cs typeface="Gotham"/>
              </a:rPr>
              <a:t>  </a:t>
            </a:r>
            <a:r>
              <a:rPr lang="es-ES_tradnl" sz="1600" b="1" dirty="0">
                <a:solidFill>
                  <a:srgbClr val="64075D"/>
                </a:solidFill>
                <a:latin typeface="+mj-lt"/>
                <a:cs typeface="Gotham"/>
              </a:rPr>
              <a:t> Definición </a:t>
            </a:r>
          </a:p>
          <a:p>
            <a:r>
              <a:rPr lang="es-ES_tradnl" sz="1600" b="1" dirty="0" smtClean="0">
                <a:solidFill>
                  <a:srgbClr val="64075D"/>
                </a:solidFill>
                <a:latin typeface="+mj-lt"/>
                <a:cs typeface="Gotham"/>
              </a:rPr>
              <a:t>   Prevalencia </a:t>
            </a:r>
            <a:r>
              <a:rPr lang="es-ES_tradnl" sz="1600" b="1" dirty="0">
                <a:solidFill>
                  <a:srgbClr val="64075D"/>
                </a:solidFill>
                <a:latin typeface="+mj-lt"/>
                <a:cs typeface="Gotham"/>
              </a:rPr>
              <a:t>y </a:t>
            </a:r>
            <a:r>
              <a:rPr lang="es-ES_tradnl" sz="1600" b="1" dirty="0" smtClean="0">
                <a:solidFill>
                  <a:srgbClr val="64075D"/>
                </a:solidFill>
                <a:latin typeface="+mj-lt"/>
                <a:cs typeface="Gotham"/>
              </a:rPr>
              <a:t>etiología</a:t>
            </a:r>
            <a:endParaRPr lang="es-ES_tradnl" sz="1600" b="1" dirty="0">
              <a:solidFill>
                <a:srgbClr val="64075D"/>
              </a:solidFill>
              <a:latin typeface="+mj-lt"/>
              <a:cs typeface="Gotham"/>
            </a:endParaRPr>
          </a:p>
          <a:p>
            <a:r>
              <a:rPr lang="es-ES_tradnl" sz="1600" b="1" dirty="0" smtClean="0">
                <a:solidFill>
                  <a:srgbClr val="64075D"/>
                </a:solidFill>
                <a:latin typeface="+mj-lt"/>
                <a:cs typeface="Gotham"/>
              </a:rPr>
              <a:t>   Fisiopatología </a:t>
            </a:r>
            <a:r>
              <a:rPr lang="es-ES_tradnl" sz="1600" b="1" dirty="0">
                <a:solidFill>
                  <a:srgbClr val="64075D"/>
                </a:solidFill>
                <a:latin typeface="+mj-lt"/>
                <a:cs typeface="Gotham"/>
              </a:rPr>
              <a:t>y clasificación </a:t>
            </a:r>
          </a:p>
          <a:p>
            <a:r>
              <a:rPr lang="es-ES_tradnl" sz="1600" b="1" dirty="0" smtClean="0">
                <a:solidFill>
                  <a:srgbClr val="64075D"/>
                </a:solidFill>
                <a:latin typeface="+mj-lt"/>
                <a:cs typeface="Gotham"/>
              </a:rPr>
              <a:t>   Síndromes </a:t>
            </a:r>
            <a:r>
              <a:rPr lang="es-ES_tradnl" sz="1600" b="1" dirty="0">
                <a:solidFill>
                  <a:srgbClr val="64075D"/>
                </a:solidFill>
                <a:latin typeface="+mj-lt"/>
                <a:cs typeface="Gotham"/>
              </a:rPr>
              <a:t>más frecuentes </a:t>
            </a:r>
          </a:p>
          <a:p>
            <a:r>
              <a:rPr lang="es-ES_tradnl" sz="1600" b="1" dirty="0" smtClean="0">
                <a:solidFill>
                  <a:srgbClr val="64075D"/>
                </a:solidFill>
                <a:latin typeface="+mj-lt"/>
                <a:cs typeface="Gotham"/>
              </a:rPr>
              <a:t>   Evaluación </a:t>
            </a:r>
            <a:r>
              <a:rPr lang="es-ES_tradnl" sz="1600" b="1" dirty="0">
                <a:solidFill>
                  <a:srgbClr val="64075D"/>
                </a:solidFill>
                <a:latin typeface="+mj-lt"/>
                <a:cs typeface="Gotham"/>
              </a:rPr>
              <a:t>del dolor </a:t>
            </a:r>
          </a:p>
          <a:p>
            <a:r>
              <a:rPr lang="es-ES_tradnl" sz="1600" b="1" dirty="0" smtClean="0">
                <a:solidFill>
                  <a:srgbClr val="64075D"/>
                </a:solidFill>
                <a:latin typeface="+mj-lt"/>
                <a:cs typeface="Gotham"/>
              </a:rPr>
              <a:t>   Tratamiento </a:t>
            </a:r>
            <a:endParaRPr lang="es-ES_tradnl" sz="1600" dirty="0">
              <a:solidFill>
                <a:schemeClr val="bg1">
                  <a:lumMod val="50000"/>
                </a:schemeClr>
              </a:solidFill>
              <a:cs typeface="Gotham"/>
            </a:endParaRPr>
          </a:p>
        </p:txBody>
      </p:sp>
      <p:sp>
        <p:nvSpPr>
          <p:cNvPr id="6" name="Rectángulo 5"/>
          <p:cNvSpPr/>
          <p:nvPr/>
        </p:nvSpPr>
        <p:spPr>
          <a:xfrm>
            <a:off x="4727012" y="2343560"/>
            <a:ext cx="4109404" cy="1973874"/>
          </a:xfrm>
          <a:prstGeom prst="rect">
            <a:avLst/>
          </a:prstGeom>
        </p:spPr>
        <p:txBody>
          <a:bodyPr wrap="square" numCol="1">
            <a:spAutoFit/>
          </a:bodyPr>
          <a:lstStyle/>
          <a:p>
            <a:pPr>
              <a:lnSpc>
                <a:spcPct val="90000"/>
              </a:lnSpc>
            </a:pPr>
            <a:r>
              <a:rPr lang="es-ES_tradnl" b="1" dirty="0">
                <a:solidFill>
                  <a:schemeClr val="bg1">
                    <a:lumMod val="50000"/>
                  </a:schemeClr>
                </a:solidFill>
                <a:cs typeface="Gotham"/>
              </a:rPr>
              <a:t>Final de la </a:t>
            </a:r>
            <a:r>
              <a:rPr lang="es-ES_tradnl" b="1" dirty="0" smtClean="0">
                <a:solidFill>
                  <a:schemeClr val="bg1">
                    <a:lumMod val="50000"/>
                  </a:schemeClr>
                </a:solidFill>
                <a:cs typeface="Gotham"/>
              </a:rPr>
              <a:t>vida</a:t>
            </a:r>
          </a:p>
          <a:p>
            <a:pPr>
              <a:lnSpc>
                <a:spcPts val="620"/>
              </a:lnSpc>
            </a:pPr>
            <a:r>
              <a:rPr lang="es-ES_tradnl" b="1" dirty="0" smtClean="0">
                <a:solidFill>
                  <a:schemeClr val="bg1">
                    <a:lumMod val="50000"/>
                  </a:schemeClr>
                </a:solidFill>
                <a:cs typeface="Gotham"/>
              </a:rPr>
              <a:t> </a:t>
            </a:r>
            <a:endParaRPr lang="es-ES_tradnl" b="1" dirty="0" smtClean="0">
              <a:solidFill>
                <a:schemeClr val="bg1">
                  <a:lumMod val="50000"/>
                </a:schemeClr>
              </a:solidFill>
              <a:cs typeface="Gotham"/>
            </a:endParaRPr>
          </a:p>
          <a:p>
            <a:pPr>
              <a:lnSpc>
                <a:spcPct val="90000"/>
              </a:lnSpc>
            </a:pPr>
            <a:r>
              <a:rPr lang="es-ES_tradnl" sz="1400" b="1" dirty="0" smtClean="0">
                <a:solidFill>
                  <a:srgbClr val="64075D"/>
                </a:solidFill>
                <a:cs typeface="Gotham"/>
              </a:rPr>
              <a:t>   </a:t>
            </a:r>
            <a:r>
              <a:rPr lang="es-ES_tradnl" sz="1600" b="1" dirty="0">
                <a:solidFill>
                  <a:srgbClr val="64075D"/>
                </a:solidFill>
                <a:cs typeface="Gotham"/>
              </a:rPr>
              <a:t>Introducción </a:t>
            </a:r>
          </a:p>
          <a:p>
            <a:pPr>
              <a:lnSpc>
                <a:spcPct val="90000"/>
              </a:lnSpc>
            </a:pPr>
            <a:r>
              <a:rPr lang="es-ES_tradnl" sz="1600" b="1" dirty="0" smtClean="0">
                <a:solidFill>
                  <a:srgbClr val="64075D"/>
                </a:solidFill>
                <a:cs typeface="Gotham"/>
              </a:rPr>
              <a:t>   Identificación </a:t>
            </a:r>
            <a:r>
              <a:rPr lang="es-ES_tradnl" sz="1600" b="1" dirty="0">
                <a:solidFill>
                  <a:srgbClr val="64075D"/>
                </a:solidFill>
                <a:cs typeface="Gotham"/>
              </a:rPr>
              <a:t>de la fase de agonía </a:t>
            </a:r>
          </a:p>
          <a:p>
            <a:pPr>
              <a:lnSpc>
                <a:spcPct val="90000"/>
              </a:lnSpc>
            </a:pPr>
            <a:r>
              <a:rPr lang="es-ES_tradnl" sz="1600" b="1" dirty="0" smtClean="0">
                <a:solidFill>
                  <a:srgbClr val="64075D"/>
                </a:solidFill>
                <a:cs typeface="Gotham"/>
              </a:rPr>
              <a:t>   Objetivos </a:t>
            </a:r>
            <a:r>
              <a:rPr lang="es-ES_tradnl" sz="1600" b="1" dirty="0">
                <a:solidFill>
                  <a:srgbClr val="64075D"/>
                </a:solidFill>
                <a:cs typeface="Gotham"/>
              </a:rPr>
              <a:t>terapéuticos y atención a la familia </a:t>
            </a:r>
          </a:p>
          <a:p>
            <a:pPr>
              <a:lnSpc>
                <a:spcPct val="90000"/>
              </a:lnSpc>
            </a:pPr>
            <a:r>
              <a:rPr lang="es-ES_tradnl" sz="1600" b="1" dirty="0" smtClean="0">
                <a:solidFill>
                  <a:srgbClr val="64075D"/>
                </a:solidFill>
                <a:cs typeface="Gotham"/>
              </a:rPr>
              <a:t>   Cuidados </a:t>
            </a:r>
            <a:r>
              <a:rPr lang="es-ES_tradnl" sz="1600" b="1" dirty="0">
                <a:solidFill>
                  <a:srgbClr val="64075D"/>
                </a:solidFill>
                <a:cs typeface="Gotham"/>
              </a:rPr>
              <a:t>generales y medidas </a:t>
            </a:r>
            <a:r>
              <a:rPr lang="es-ES_tradnl" sz="1600" b="1" dirty="0" smtClean="0">
                <a:solidFill>
                  <a:srgbClr val="64075D"/>
                </a:solidFill>
                <a:cs typeface="Gotham"/>
              </a:rPr>
              <a:t>no</a:t>
            </a:r>
          </a:p>
          <a:p>
            <a:pPr>
              <a:lnSpc>
                <a:spcPct val="90000"/>
              </a:lnSpc>
            </a:pPr>
            <a:r>
              <a:rPr lang="es-ES_tradnl" sz="1600" b="1" dirty="0" smtClean="0">
                <a:solidFill>
                  <a:srgbClr val="64075D"/>
                </a:solidFill>
                <a:cs typeface="Gotham"/>
              </a:rPr>
              <a:t>  </a:t>
            </a:r>
            <a:r>
              <a:rPr lang="es-ES_tradnl" sz="1600" b="1" dirty="0" smtClean="0">
                <a:solidFill>
                  <a:srgbClr val="64075D"/>
                </a:solidFill>
                <a:cs typeface="Gotham"/>
              </a:rPr>
              <a:t> </a:t>
            </a:r>
            <a:r>
              <a:rPr lang="es-ES_tradnl" sz="1600" b="1" dirty="0">
                <a:solidFill>
                  <a:srgbClr val="64075D"/>
                </a:solidFill>
                <a:cs typeface="Gotham"/>
              </a:rPr>
              <a:t>farmacológicas </a:t>
            </a:r>
          </a:p>
          <a:p>
            <a:pPr>
              <a:lnSpc>
                <a:spcPct val="90000"/>
              </a:lnSpc>
            </a:pPr>
            <a:r>
              <a:rPr lang="es-ES_tradnl" sz="1600" b="1" dirty="0" smtClean="0">
                <a:solidFill>
                  <a:srgbClr val="64075D"/>
                </a:solidFill>
                <a:cs typeface="Gotham"/>
              </a:rPr>
              <a:t>   Tratamiento </a:t>
            </a:r>
            <a:r>
              <a:rPr lang="es-ES_tradnl" sz="1600" b="1" dirty="0">
                <a:solidFill>
                  <a:srgbClr val="64075D"/>
                </a:solidFill>
                <a:cs typeface="Gotham"/>
              </a:rPr>
              <a:t>de los síntomas </a:t>
            </a:r>
          </a:p>
          <a:p>
            <a:pPr>
              <a:lnSpc>
                <a:spcPct val="90000"/>
              </a:lnSpc>
            </a:pPr>
            <a:r>
              <a:rPr lang="es-ES_tradnl" sz="1600" b="1" dirty="0" smtClean="0">
                <a:solidFill>
                  <a:srgbClr val="64075D"/>
                </a:solidFill>
                <a:cs typeface="Gotham"/>
              </a:rPr>
              <a:t>   Sedación paliativa</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443436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ángulo 1"/>
          <p:cNvSpPr/>
          <p:nvPr/>
        </p:nvSpPr>
        <p:spPr>
          <a:xfrm>
            <a:off x="-1" y="838116"/>
            <a:ext cx="9235913" cy="1323439"/>
          </a:xfrm>
          <a:prstGeom prst="rect">
            <a:avLst/>
          </a:prstGeom>
        </p:spPr>
        <p:txBody>
          <a:bodyPr wrap="square">
            <a:spAutoFit/>
          </a:bodyPr>
          <a:lstStyle/>
          <a:p>
            <a:pPr algn="ctr"/>
            <a:endParaRPr lang="es-ES_tradnl" sz="4000" b="1" dirty="0" smtClean="0">
              <a:solidFill>
                <a:srgbClr val="FCC40D"/>
              </a:solidFill>
              <a:latin typeface="Gotham"/>
              <a:cs typeface="Gotham"/>
            </a:endParaRP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
        <p:nvSpPr>
          <p:cNvPr id="3" name="Rectángulo 2"/>
          <p:cNvSpPr/>
          <p:nvPr/>
        </p:nvSpPr>
        <p:spPr>
          <a:xfrm>
            <a:off x="378328" y="345968"/>
            <a:ext cx="8620425" cy="4832092"/>
          </a:xfrm>
          <a:prstGeom prst="rect">
            <a:avLst/>
          </a:prstGeom>
        </p:spPr>
        <p:txBody>
          <a:bodyPr wrap="square">
            <a:spAutoFit/>
          </a:bodyPr>
          <a:lstStyle/>
          <a:p>
            <a:r>
              <a:rPr lang="es-ES_tradnl" sz="4400" b="1" dirty="0" smtClean="0">
                <a:solidFill>
                  <a:srgbClr val="FCC40D"/>
                </a:solidFill>
                <a:cs typeface="Gotham"/>
              </a:rPr>
              <a:t>      Paciente </a:t>
            </a:r>
            <a:r>
              <a:rPr lang="es-ES_tradnl" sz="4400" b="1" dirty="0">
                <a:solidFill>
                  <a:srgbClr val="FCC40D"/>
                </a:solidFill>
                <a:cs typeface="Gotham"/>
              </a:rPr>
              <a:t>con </a:t>
            </a:r>
            <a:r>
              <a:rPr lang="es-ES_tradnl" sz="4400" b="1" dirty="0" err="1" smtClean="0">
                <a:solidFill>
                  <a:srgbClr val="FCC40D"/>
                </a:solidFill>
                <a:cs typeface="Gotham"/>
              </a:rPr>
              <a:t>comorbilidades</a:t>
            </a:r>
            <a:endParaRPr lang="es-ES_tradnl" sz="4400" b="1" dirty="0" smtClean="0">
              <a:solidFill>
                <a:srgbClr val="FCC40D"/>
              </a:solidFill>
              <a:cs typeface="Gotham"/>
            </a:endParaRPr>
          </a:p>
          <a:p>
            <a:endParaRPr lang="es-ES_tradnl" sz="4400" b="1" dirty="0" smtClean="0">
              <a:solidFill>
                <a:srgbClr val="FCC40D"/>
              </a:solidFill>
              <a:cs typeface="Gotham"/>
            </a:endParaRPr>
          </a:p>
          <a:p>
            <a:r>
              <a:rPr lang="es-ES_tradnl" sz="4400" b="1" dirty="0" smtClean="0">
                <a:solidFill>
                  <a:srgbClr val="FCC40D"/>
                </a:solidFill>
                <a:cs typeface="Gotham"/>
              </a:rPr>
              <a:t> </a:t>
            </a:r>
            <a:endParaRPr lang="es-ES_tradnl" sz="4400" b="1" dirty="0" smtClean="0">
              <a:solidFill>
                <a:srgbClr val="FCC40D"/>
              </a:solidFill>
              <a:cs typeface="Gotham"/>
            </a:endParaRPr>
          </a:p>
          <a:p>
            <a:r>
              <a:rPr lang="es-ES_tradnl" sz="4000" b="1" dirty="0" smtClean="0">
                <a:solidFill>
                  <a:srgbClr val="FCC40D"/>
                </a:solidFill>
                <a:latin typeface="Gotham"/>
                <a:cs typeface="Gotham"/>
              </a:rPr>
              <a:t>	   </a:t>
            </a:r>
            <a:r>
              <a:rPr lang="es-ES_tradnl" sz="3200" b="1" dirty="0">
                <a:solidFill>
                  <a:prstClr val="white"/>
                </a:solidFill>
                <a:cs typeface="Calibri"/>
              </a:rPr>
              <a:t>Insuficiencia Renal (IR) </a:t>
            </a:r>
          </a:p>
          <a:p>
            <a:r>
              <a:rPr lang="es-ES_tradnl" sz="3200" b="1" dirty="0" smtClean="0">
                <a:solidFill>
                  <a:prstClr val="white"/>
                </a:solidFill>
                <a:cs typeface="Calibri"/>
              </a:rPr>
              <a:t>		</a:t>
            </a:r>
            <a:r>
              <a:rPr lang="es-ES_tradnl" sz="3200" b="1" dirty="0">
                <a:solidFill>
                  <a:prstClr val="white"/>
                </a:solidFill>
                <a:cs typeface="Calibri"/>
              </a:rPr>
              <a:t>Insuficiencia Cardíaca Congestiva (ICC) </a:t>
            </a:r>
          </a:p>
          <a:p>
            <a:r>
              <a:rPr lang="es-ES_tradnl" sz="3200" b="1" dirty="0" smtClean="0">
                <a:solidFill>
                  <a:prstClr val="white"/>
                </a:solidFill>
                <a:cs typeface="Calibri"/>
              </a:rPr>
              <a:t>		</a:t>
            </a:r>
            <a:r>
              <a:rPr lang="es-ES_tradnl" sz="3200" b="1" dirty="0">
                <a:solidFill>
                  <a:prstClr val="white"/>
                </a:solidFill>
                <a:cs typeface="Calibri"/>
              </a:rPr>
              <a:t>Insuficiencia Hepática (IH) </a:t>
            </a:r>
            <a:endParaRPr lang="es-ES_tradnl" sz="3200" b="1" dirty="0" smtClean="0">
              <a:solidFill>
                <a:prstClr val="white"/>
              </a:solidFill>
              <a:cs typeface="Calibri"/>
            </a:endParaRPr>
          </a:p>
          <a:p>
            <a:r>
              <a:rPr lang="es-ES_tradnl" sz="3200" b="1" dirty="0" smtClean="0">
                <a:solidFill>
                  <a:prstClr val="white"/>
                </a:solidFill>
                <a:cs typeface="Calibri"/>
              </a:rPr>
              <a:t>          Deterioro </a:t>
            </a:r>
            <a:r>
              <a:rPr lang="es-ES_tradnl" sz="3200" b="1" dirty="0">
                <a:solidFill>
                  <a:prstClr val="white"/>
                </a:solidFill>
                <a:cs typeface="Calibri"/>
              </a:rPr>
              <a:t>Cognitivo </a:t>
            </a:r>
            <a:endParaRPr lang="es-ES_tradnl" sz="3200" b="1" dirty="0">
              <a:solidFill>
                <a:prstClr val="white"/>
              </a:solidFill>
              <a:latin typeface="Calibri"/>
              <a:cs typeface="Calibri"/>
            </a:endParaRPr>
          </a:p>
          <a:p>
            <a:pPr algn="ctr"/>
            <a:r>
              <a:rPr lang="es-ES_tradnl" sz="4000" b="1" dirty="0" smtClean="0">
                <a:solidFill>
                  <a:srgbClr val="FCC40D"/>
                </a:solidFill>
                <a:latin typeface="Gotham"/>
                <a:cs typeface="Gotham"/>
              </a:rPr>
              <a:t> </a:t>
            </a:r>
            <a:endParaRPr lang="es-ES_tradnl" sz="4000" dirty="0">
              <a:solidFill>
                <a:srgbClr val="FCC40D"/>
              </a:solidFill>
              <a:latin typeface="Gotham"/>
              <a:cs typeface="Gotham"/>
            </a:endParaRPr>
          </a:p>
        </p:txBody>
      </p:sp>
      <p:sp>
        <p:nvSpPr>
          <p:cNvPr id="4" name="CuadroTexto 3"/>
          <p:cNvSpPr txBox="1"/>
          <p:nvPr/>
        </p:nvSpPr>
        <p:spPr>
          <a:xfrm>
            <a:off x="446837" y="4327036"/>
            <a:ext cx="184666" cy="369332"/>
          </a:xfrm>
          <a:prstGeom prst="rect">
            <a:avLst/>
          </a:prstGeom>
          <a:noFill/>
        </p:spPr>
        <p:txBody>
          <a:bodyPr wrap="none" rtlCol="0">
            <a:spAutoFit/>
          </a:bodyPr>
          <a:lstStyle/>
          <a:p>
            <a:endParaRPr lang="es-ES_tradnl"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81519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4" name="Rectángulo 3"/>
          <p:cNvSpPr/>
          <p:nvPr/>
        </p:nvSpPr>
        <p:spPr>
          <a:xfrm>
            <a:off x="450636" y="1308947"/>
            <a:ext cx="6600404" cy="523220"/>
          </a:xfrm>
          <a:prstGeom prst="rect">
            <a:avLst/>
          </a:prstGeom>
        </p:spPr>
        <p:txBody>
          <a:bodyPr wrap="square">
            <a:spAutoFit/>
          </a:bodyPr>
          <a:lstStyle/>
          <a:p>
            <a:r>
              <a:rPr lang="es-ES_tradnl" sz="2800" b="1" dirty="0" smtClean="0">
                <a:solidFill>
                  <a:srgbClr val="FCC40D"/>
                </a:solidFill>
                <a:cs typeface="Calibri"/>
              </a:rPr>
              <a:t>INSUFICIENCIA RENAL (IR) </a:t>
            </a:r>
            <a:endParaRPr lang="es-ES_tradnl" sz="2800" b="1" dirty="0">
              <a:solidFill>
                <a:srgbClr val="FCC40D"/>
              </a:solidFill>
              <a:latin typeface="Calibri"/>
              <a:cs typeface="Calibri"/>
            </a:endParaRPr>
          </a:p>
        </p:txBody>
      </p:sp>
      <p:sp>
        <p:nvSpPr>
          <p:cNvPr id="8" name="Marcador de contenido 2"/>
          <p:cNvSpPr>
            <a:spLocks noGrp="1"/>
          </p:cNvSpPr>
          <p:nvPr>
            <p:ph idx="1"/>
          </p:nvPr>
        </p:nvSpPr>
        <p:spPr>
          <a:xfrm>
            <a:off x="457200" y="1893823"/>
            <a:ext cx="8229600" cy="2362664"/>
          </a:xfrm>
        </p:spPr>
        <p:txBody>
          <a:bodyPr/>
          <a:lstStyle/>
          <a:p>
            <a:pPr marL="0" indent="0">
              <a:buNone/>
            </a:pPr>
            <a:r>
              <a:rPr lang="es-ES_tradnl" sz="1800" b="1" dirty="0" smtClean="0">
                <a:solidFill>
                  <a:srgbClr val="64075D"/>
                </a:solidFill>
                <a:cs typeface="Gotham Book"/>
              </a:rPr>
              <a:t>Definición </a:t>
            </a:r>
            <a:endParaRPr lang="es-ES_tradnl" sz="18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El </a:t>
            </a:r>
            <a:r>
              <a:rPr lang="es-ES_tradnl" sz="1600" b="1" dirty="0" smtClean="0">
                <a:solidFill>
                  <a:srgbClr val="64075D"/>
                </a:solidFill>
                <a:cs typeface="Gotham Book"/>
              </a:rPr>
              <a:t>riñón</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es un órgano que realiza gran variedad de funciones</a:t>
            </a:r>
            <a:r>
              <a:rPr lang="es-ES_tradnl" sz="1600" dirty="0" smtClean="0">
                <a:solidFill>
                  <a:schemeClr val="bg1">
                    <a:lumMod val="50000"/>
                  </a:schemeClr>
                </a:solidFill>
                <a:cs typeface="Gotham Book"/>
              </a:rPr>
              <a:t> : regulación </a:t>
            </a:r>
            <a:r>
              <a:rPr lang="es-ES_tradnl" sz="1600" dirty="0">
                <a:solidFill>
                  <a:schemeClr val="bg1">
                    <a:lumMod val="50000"/>
                  </a:schemeClr>
                </a:solidFill>
                <a:cs typeface="Gotham Book"/>
              </a:rPr>
              <a:t>del equilibrio hidroelectrolítico y ácido base; excreción de sustancias </a:t>
            </a:r>
            <a:r>
              <a:rPr lang="es-ES_tradnl" sz="1600" dirty="0" err="1">
                <a:solidFill>
                  <a:schemeClr val="bg1">
                    <a:lumMod val="50000"/>
                  </a:schemeClr>
                </a:solidFill>
                <a:cs typeface="Gotham Book"/>
              </a:rPr>
              <a:t>bioactivas</a:t>
            </a:r>
            <a:r>
              <a:rPr lang="es-ES_tradnl" sz="1600" dirty="0">
                <a:solidFill>
                  <a:schemeClr val="bg1">
                    <a:lumMod val="50000"/>
                  </a:schemeClr>
                </a:solidFill>
                <a:cs typeface="Gotham Book"/>
              </a:rPr>
              <a:t>; excreción de fármacos y metabolitos así como de desechos metabólicos; regulación de la presión arterial; hematopoyesis; metabolismo de la vitamina D y </a:t>
            </a:r>
            <a:r>
              <a:rPr lang="es-ES_tradnl" sz="1600" dirty="0" smtClean="0">
                <a:solidFill>
                  <a:schemeClr val="bg1">
                    <a:lumMod val="50000"/>
                  </a:schemeClr>
                </a:solidFill>
                <a:cs typeface="Gotham Book"/>
              </a:rPr>
              <a:t>gluconeogénesis. </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La valoración de la función renal se realiza mediante el cálculo del </a:t>
            </a:r>
            <a:r>
              <a:rPr lang="es-ES_tradnl" sz="1600" b="1" dirty="0">
                <a:solidFill>
                  <a:srgbClr val="64075D"/>
                </a:solidFill>
                <a:cs typeface="Gotham Book"/>
              </a:rPr>
              <a:t>aclaramiento de creatinina </a:t>
            </a:r>
            <a:r>
              <a:rPr lang="es-ES_tradnl" sz="1600" dirty="0">
                <a:solidFill>
                  <a:schemeClr val="bg1">
                    <a:lumMod val="50000"/>
                  </a:schemeClr>
                </a:solidFill>
                <a:cs typeface="Gotham Book"/>
              </a:rPr>
              <a:t>(</a:t>
            </a:r>
            <a:r>
              <a:rPr lang="es-ES_tradnl" sz="1600" dirty="0" err="1">
                <a:solidFill>
                  <a:schemeClr val="bg1">
                    <a:lumMod val="50000"/>
                  </a:schemeClr>
                </a:solidFill>
                <a:cs typeface="Gotham Book"/>
              </a:rPr>
              <a:t>ClCr</a:t>
            </a:r>
            <a:r>
              <a:rPr lang="es-ES_tradnl" sz="1600" dirty="0">
                <a:solidFill>
                  <a:schemeClr val="bg1">
                    <a:lumMod val="50000"/>
                  </a:schemeClr>
                </a:solidFill>
                <a:cs typeface="Gotham Book"/>
              </a:rPr>
              <a:t>) o de la tasa de filtrado glomerular (FG). </a:t>
            </a:r>
            <a:endParaRPr lang="es-ES_tradnl" sz="1600" dirty="0" smtClean="0">
              <a:solidFill>
                <a:schemeClr val="bg1">
                  <a:lumMod val="50000"/>
                </a:schemeClr>
              </a:solidFill>
              <a:cs typeface="Gotham Book"/>
            </a:endParaRPr>
          </a:p>
          <a:p>
            <a:pPr>
              <a:buBlip>
                <a:blip r:embed="rId3"/>
              </a:buBlip>
            </a:pPr>
            <a:r>
              <a:rPr lang="es-ES_tradnl" sz="1600" dirty="0" smtClean="0">
                <a:solidFill>
                  <a:schemeClr val="bg1">
                    <a:lumMod val="50000"/>
                  </a:schemeClr>
                </a:solidFill>
                <a:cs typeface="Gotham Book"/>
              </a:rPr>
              <a:t>La </a:t>
            </a:r>
            <a:r>
              <a:rPr lang="es-ES_tradnl" sz="1600" dirty="0">
                <a:solidFill>
                  <a:schemeClr val="bg1">
                    <a:lumMod val="50000"/>
                  </a:schemeClr>
                </a:solidFill>
                <a:cs typeface="Gotham Book"/>
              </a:rPr>
              <a:t>existencia de </a:t>
            </a:r>
            <a:r>
              <a:rPr lang="es-ES_tradnl" sz="1600" b="1" dirty="0">
                <a:solidFill>
                  <a:srgbClr val="64075D"/>
                </a:solidFill>
                <a:cs typeface="Gotham Book"/>
              </a:rPr>
              <a:t>insuficiencia renal </a:t>
            </a:r>
            <a:r>
              <a:rPr lang="es-ES_tradnl" sz="1600" dirty="0">
                <a:solidFill>
                  <a:schemeClr val="bg1">
                    <a:lumMod val="50000"/>
                  </a:schemeClr>
                </a:solidFill>
                <a:cs typeface="Gotham Book"/>
              </a:rPr>
              <a:t>(IR) no puede descartarse a pesar de la obtención de un valor de creatinina normal</a:t>
            </a:r>
            <a:r>
              <a:rPr lang="es-ES_tradnl" sz="1600" dirty="0" smtClean="0">
                <a:solidFill>
                  <a:schemeClr val="bg1">
                    <a:lumMod val="50000"/>
                  </a:schemeClr>
                </a:solidFill>
                <a:cs typeface="Gotham Book"/>
              </a:rPr>
              <a:t>.</a:t>
            </a:r>
          </a:p>
          <a:p>
            <a:pPr>
              <a:buBlip>
                <a:blip r:embed="rId3"/>
              </a:buBlip>
            </a:pPr>
            <a:r>
              <a:rPr lang="es-ES_tradnl" sz="1600" dirty="0">
                <a:solidFill>
                  <a:schemeClr val="bg1">
                    <a:lumMod val="50000"/>
                  </a:schemeClr>
                </a:solidFill>
                <a:cs typeface="Gotham Book"/>
              </a:rPr>
              <a:t>La prevalencia de </a:t>
            </a:r>
            <a:r>
              <a:rPr lang="es-ES_tradnl" sz="1600" dirty="0" err="1">
                <a:solidFill>
                  <a:schemeClr val="bg1">
                    <a:lumMod val="50000"/>
                  </a:schemeClr>
                </a:solidFill>
                <a:cs typeface="Gotham Book"/>
              </a:rPr>
              <a:t>ClCr</a:t>
            </a:r>
            <a:r>
              <a:rPr lang="es-ES_tradnl" sz="1600" dirty="0">
                <a:solidFill>
                  <a:schemeClr val="bg1">
                    <a:lumMod val="50000"/>
                  </a:schemeClr>
                </a:solidFill>
                <a:cs typeface="Gotham Book"/>
              </a:rPr>
              <a:t> &lt;60 ml/min es superior a 20% en pacientes con cáncer. </a:t>
            </a:r>
            <a:r>
              <a:rPr lang="es-ES_tradnl" sz="1600" dirty="0" smtClean="0">
                <a:solidFill>
                  <a:schemeClr val="bg1">
                    <a:lumMod val="50000"/>
                  </a:schemeClr>
                </a:solidFill>
                <a:cs typeface="Gotham Book"/>
              </a:rPr>
              <a:t> </a:t>
            </a:r>
            <a:endParaRPr lang="es-ES_tradnl" sz="1600" dirty="0">
              <a:solidFill>
                <a:srgbClr val="7F7F7F"/>
              </a:solidFill>
              <a:cs typeface="Gotham Book"/>
            </a:endParaRPr>
          </a:p>
          <a:p>
            <a:pPr>
              <a:buBlip>
                <a:blip r:embed="rId3"/>
              </a:buBlip>
            </a:pPr>
            <a:r>
              <a:rPr lang="es-ES_tradnl" sz="1600" dirty="0">
                <a:solidFill>
                  <a:srgbClr val="7F7F7F"/>
                </a:solidFill>
                <a:cs typeface="Gotham Book"/>
              </a:rPr>
              <a:t>En el cáncer es fundamental </a:t>
            </a:r>
            <a:r>
              <a:rPr lang="es-ES_tradnl" sz="1600" b="1" dirty="0">
                <a:solidFill>
                  <a:srgbClr val="64075D"/>
                </a:solidFill>
                <a:cs typeface="Gotham Book"/>
              </a:rPr>
              <a:t>monitorizar la función renal </a:t>
            </a:r>
            <a:r>
              <a:rPr lang="es-ES_tradnl" sz="1600" dirty="0">
                <a:solidFill>
                  <a:srgbClr val="7F7F7F"/>
                </a:solidFill>
                <a:cs typeface="Gotham Book"/>
              </a:rPr>
              <a:t>ya que muchos pacientes tendrán otras comorbilidades u otros factores de riesgo añadidos que aumentarán la probabilidad de IR antes de recibir tratamientos potencialmente </a:t>
            </a:r>
            <a:r>
              <a:rPr lang="es-ES_tradnl" sz="1600" dirty="0" err="1" smtClean="0">
                <a:solidFill>
                  <a:srgbClr val="7F7F7F"/>
                </a:solidFill>
                <a:cs typeface="Gotham Book"/>
              </a:rPr>
              <a:t>nefrotóxicos</a:t>
            </a:r>
            <a:r>
              <a:rPr lang="es-ES_tradnl" sz="1600" dirty="0" smtClean="0">
                <a:solidFill>
                  <a:srgbClr val="7F7F7F"/>
                </a:solidFill>
                <a:cs typeface="Gotham Book"/>
              </a:rPr>
              <a:t>.</a:t>
            </a:r>
          </a:p>
          <a:p>
            <a:pPr>
              <a:buBlip>
                <a:blip r:embed="rId3"/>
              </a:buBlip>
            </a:pPr>
            <a:endParaRPr lang="es-ES_tradnl" sz="1600" dirty="0">
              <a:solidFill>
                <a:srgbClr val="7F7F7F"/>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636389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Marcador de contenido 2"/>
          <p:cNvSpPr>
            <a:spLocks noGrp="1"/>
          </p:cNvSpPr>
          <p:nvPr>
            <p:ph idx="1"/>
          </p:nvPr>
        </p:nvSpPr>
        <p:spPr>
          <a:xfrm>
            <a:off x="450636" y="1385823"/>
            <a:ext cx="8229600" cy="2078737"/>
          </a:xfrm>
        </p:spPr>
        <p:txBody>
          <a:bodyPr/>
          <a:lstStyle/>
          <a:p>
            <a:pPr marL="0" indent="0">
              <a:buNone/>
            </a:pPr>
            <a:r>
              <a:rPr lang="es-ES_tradnl" sz="1800" b="1" dirty="0">
                <a:solidFill>
                  <a:srgbClr val="64075D"/>
                </a:solidFill>
              </a:rPr>
              <a:t>Fármacos que deterioran la función </a:t>
            </a:r>
            <a:r>
              <a:rPr lang="es-ES_tradnl" sz="1800" b="1" dirty="0" smtClean="0">
                <a:solidFill>
                  <a:srgbClr val="64075D"/>
                </a:solidFill>
              </a:rPr>
              <a:t>renal.</a:t>
            </a:r>
            <a:endParaRPr lang="es-ES_tradnl" sz="1600" dirty="0">
              <a:solidFill>
                <a:schemeClr val="bg1">
                  <a:lumMod val="50000"/>
                </a:schemeClr>
              </a:solidFill>
              <a:cs typeface="Gotham Book"/>
            </a:endParaRPr>
          </a:p>
        </p:txBody>
      </p:sp>
      <p:pic>
        <p:nvPicPr>
          <p:cNvPr id="7" name="Imagen 6" descr="Captura de pantalla 2017-09-22 a las 12.41.53.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101141" y="2294712"/>
            <a:ext cx="7329978" cy="3126331"/>
          </a:xfrm>
          <a:prstGeom prst="rect">
            <a:avLst/>
          </a:prstGeom>
        </p:spPr>
      </p:pic>
      <p:sp>
        <p:nvSpPr>
          <p:cNvPr id="11"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948652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Marcador de contenido 2"/>
          <p:cNvSpPr>
            <a:spLocks noGrp="1"/>
          </p:cNvSpPr>
          <p:nvPr>
            <p:ph idx="1"/>
          </p:nvPr>
        </p:nvSpPr>
        <p:spPr>
          <a:xfrm>
            <a:off x="450636" y="1385823"/>
            <a:ext cx="8229600" cy="2078737"/>
          </a:xfrm>
        </p:spPr>
        <p:txBody>
          <a:bodyPr/>
          <a:lstStyle/>
          <a:p>
            <a:pPr marL="0" indent="0">
              <a:buNone/>
            </a:pPr>
            <a:r>
              <a:rPr lang="es-ES_tradnl" sz="1800" b="1" dirty="0" smtClean="0">
                <a:solidFill>
                  <a:srgbClr val="64075D"/>
                </a:solidFill>
              </a:rPr>
              <a:t>Fisiopatología </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Los fármacos se pueden eliminar por excreción directa, sin ser metabolizados, o bien, tras un proceso de inactivación mediante procesos enzimáticos, ser eliminados en forma de productos de metabolismo. </a:t>
            </a:r>
            <a:endParaRPr lang="es-ES_tradnl" sz="1600" dirty="0" smtClean="0">
              <a:solidFill>
                <a:schemeClr val="bg1">
                  <a:lumMod val="50000"/>
                </a:schemeClr>
              </a:solidFill>
              <a:cs typeface="Gotham Book"/>
            </a:endParaRPr>
          </a:p>
          <a:p>
            <a:pPr>
              <a:lnSpc>
                <a:spcPct val="90000"/>
              </a:lnSpc>
              <a:buBlip>
                <a:blip r:embed="rId3"/>
              </a:buBlip>
            </a:pPr>
            <a:r>
              <a:rPr lang="es-ES_tradnl" sz="1600" dirty="0" smtClean="0">
                <a:solidFill>
                  <a:schemeClr val="bg1">
                    <a:lumMod val="50000"/>
                  </a:schemeClr>
                </a:solidFill>
                <a:cs typeface="Gotham Book"/>
              </a:rPr>
              <a:t>Esta </a:t>
            </a:r>
            <a:r>
              <a:rPr lang="es-ES_tradnl" sz="1600" b="1" dirty="0">
                <a:solidFill>
                  <a:srgbClr val="64075D"/>
                </a:solidFill>
                <a:cs typeface="Gotham Book"/>
              </a:rPr>
              <a:t>eliminación </a:t>
            </a:r>
            <a:r>
              <a:rPr lang="es-ES_tradnl" sz="1600" dirty="0">
                <a:solidFill>
                  <a:schemeClr val="bg1">
                    <a:lumMod val="50000"/>
                  </a:schemeClr>
                </a:solidFill>
                <a:cs typeface="Gotham Book"/>
              </a:rPr>
              <a:t>se realiza a través de tres procesos diferentes: </a:t>
            </a:r>
          </a:p>
          <a:p>
            <a:pPr lvl="1">
              <a:lnSpc>
                <a:spcPct val="90000"/>
              </a:lnSpc>
              <a:buClr>
                <a:srgbClr val="64075D"/>
              </a:buClr>
              <a:buFont typeface="Arial"/>
              <a:buChar char="•"/>
            </a:pPr>
            <a:r>
              <a:rPr lang="es-ES_tradnl" sz="1600" dirty="0" smtClean="0">
                <a:solidFill>
                  <a:schemeClr val="bg1">
                    <a:lumMod val="50000"/>
                  </a:schemeClr>
                </a:solidFill>
                <a:cs typeface="Gotham Book"/>
              </a:rPr>
              <a:t>filtración </a:t>
            </a:r>
            <a:r>
              <a:rPr lang="es-ES_tradnl" sz="1600" dirty="0">
                <a:solidFill>
                  <a:schemeClr val="bg1">
                    <a:lumMod val="50000"/>
                  </a:schemeClr>
                </a:solidFill>
                <a:cs typeface="Gotham Book"/>
              </a:rPr>
              <a:t>glomerular, </a:t>
            </a:r>
          </a:p>
          <a:p>
            <a:pPr lvl="1">
              <a:lnSpc>
                <a:spcPct val="90000"/>
              </a:lnSpc>
              <a:buClr>
                <a:srgbClr val="64075D"/>
              </a:buClr>
              <a:buFont typeface="Arial"/>
              <a:buChar char="•"/>
            </a:pPr>
            <a:r>
              <a:rPr lang="es-ES_tradnl" sz="1600" dirty="0" smtClean="0">
                <a:solidFill>
                  <a:schemeClr val="bg1">
                    <a:lumMod val="50000"/>
                  </a:schemeClr>
                </a:solidFill>
                <a:cs typeface="Gotham Book"/>
              </a:rPr>
              <a:t>secreción </a:t>
            </a:r>
            <a:r>
              <a:rPr lang="es-ES_tradnl" sz="1600" dirty="0">
                <a:solidFill>
                  <a:schemeClr val="bg1">
                    <a:lumMod val="50000"/>
                  </a:schemeClr>
                </a:solidFill>
                <a:cs typeface="Gotham Book"/>
              </a:rPr>
              <a:t>tubular activa, </a:t>
            </a:r>
          </a:p>
          <a:p>
            <a:pPr lvl="1">
              <a:lnSpc>
                <a:spcPct val="90000"/>
              </a:lnSpc>
              <a:buClr>
                <a:srgbClr val="64075D"/>
              </a:buClr>
              <a:buFont typeface="Arial"/>
              <a:buChar char="•"/>
            </a:pPr>
            <a:r>
              <a:rPr lang="es-ES_tradnl" sz="1600" dirty="0" smtClean="0">
                <a:solidFill>
                  <a:schemeClr val="bg1">
                    <a:lumMod val="50000"/>
                  </a:schemeClr>
                </a:solidFill>
                <a:cs typeface="Gotham Book"/>
              </a:rPr>
              <a:t>reabsorción </a:t>
            </a:r>
            <a:r>
              <a:rPr lang="es-ES_tradnl" sz="1600" dirty="0">
                <a:solidFill>
                  <a:schemeClr val="bg1">
                    <a:lumMod val="50000"/>
                  </a:schemeClr>
                </a:solidFill>
                <a:cs typeface="Gotham Book"/>
              </a:rPr>
              <a:t>tubular pasiva</a:t>
            </a:r>
            <a:r>
              <a:rPr lang="es-ES_tradnl" sz="1600" dirty="0" smtClean="0">
                <a:solidFill>
                  <a:schemeClr val="bg1">
                    <a:lumMod val="50000"/>
                  </a:schemeClr>
                </a:solidFill>
                <a:cs typeface="Gotham Book"/>
              </a:rPr>
              <a:t>.</a:t>
            </a:r>
          </a:p>
          <a:p>
            <a:pPr>
              <a:buBlip>
                <a:blip r:embed="rId3"/>
              </a:buBlip>
            </a:pPr>
            <a:r>
              <a:rPr lang="es-ES_tradnl" sz="1600" dirty="0" smtClean="0">
                <a:solidFill>
                  <a:schemeClr val="bg1">
                    <a:lumMod val="50000"/>
                  </a:schemeClr>
                </a:solidFill>
                <a:cs typeface="Gotham Book"/>
              </a:rPr>
              <a:t>La </a:t>
            </a:r>
            <a:r>
              <a:rPr lang="es-ES_tradnl" sz="1600" dirty="0">
                <a:solidFill>
                  <a:schemeClr val="bg1">
                    <a:lumMod val="50000"/>
                  </a:schemeClr>
                </a:solidFill>
                <a:cs typeface="Gotham Book"/>
              </a:rPr>
              <a:t>pérdida progresiva de función renal a lo largo del tiempo </a:t>
            </a:r>
            <a:r>
              <a:rPr lang="es-ES_tradnl" sz="1600" b="1" dirty="0">
                <a:solidFill>
                  <a:srgbClr val="64075D"/>
                </a:solidFill>
                <a:cs typeface="Gotham Book"/>
              </a:rPr>
              <a:t>no produce síntomas hasta que la tasa de filtración glomerular no baja hasta el 10-15% de lo </a:t>
            </a:r>
            <a:r>
              <a:rPr lang="es-ES_tradnl" sz="1600" b="1" dirty="0" smtClean="0">
                <a:solidFill>
                  <a:srgbClr val="64075D"/>
                </a:solidFill>
                <a:cs typeface="Gotham Book"/>
              </a:rPr>
              <a:t>normal </a:t>
            </a:r>
            <a:r>
              <a:rPr lang="es-ES_tradnl" sz="1600" dirty="0" smtClean="0">
                <a:solidFill>
                  <a:schemeClr val="bg1">
                    <a:lumMod val="50000"/>
                  </a:schemeClr>
                </a:solidFill>
                <a:cs typeface="Gotham Book"/>
              </a:rPr>
              <a:t>(inicialmente</a:t>
            </a:r>
            <a:r>
              <a:rPr lang="es-ES_tradnl" sz="1600" dirty="0">
                <a:solidFill>
                  <a:schemeClr val="bg1">
                    <a:lumMod val="50000"/>
                  </a:schemeClr>
                </a:solidFill>
                <a:cs typeface="Gotham Book"/>
              </a:rPr>
              <a:t>, puede aparecer hipertensión arterial y, más tarde, anorexia, náuseas y vómitos, debilidad, parestesias, anemia, hipocalcemia, </a:t>
            </a:r>
            <a:r>
              <a:rPr lang="es-ES_tradnl" sz="1600" dirty="0" err="1">
                <a:solidFill>
                  <a:schemeClr val="bg1">
                    <a:lumMod val="50000"/>
                  </a:schemeClr>
                </a:solidFill>
                <a:cs typeface="Gotham Book"/>
              </a:rPr>
              <a:t>hiperfosfatemia</a:t>
            </a:r>
            <a:r>
              <a:rPr lang="es-ES_tradnl" sz="1600" dirty="0">
                <a:solidFill>
                  <a:schemeClr val="bg1">
                    <a:lumMod val="50000"/>
                  </a:schemeClr>
                </a:solidFill>
                <a:cs typeface="Gotham Book"/>
              </a:rPr>
              <a:t> e </a:t>
            </a:r>
            <a:r>
              <a:rPr lang="es-ES_tradnl" sz="1600" dirty="0" err="1" smtClean="0">
                <a:solidFill>
                  <a:schemeClr val="bg1">
                    <a:lumMod val="50000"/>
                  </a:schemeClr>
                </a:solidFill>
                <a:cs typeface="Gotham Book"/>
              </a:rPr>
              <a:t>hiperkalemia</a:t>
            </a:r>
            <a:r>
              <a:rPr lang="es-ES_tradnl" sz="1600" dirty="0" smtClean="0">
                <a:solidFill>
                  <a:schemeClr val="bg1">
                    <a:lumMod val="50000"/>
                  </a:schemeClr>
                </a:solidFill>
                <a:cs typeface="Gotham Book"/>
              </a:rPr>
              <a:t>). </a:t>
            </a:r>
            <a:endParaRPr lang="es-ES_tradnl" sz="1600" dirty="0">
              <a:solidFill>
                <a:schemeClr val="bg1">
                  <a:lumMod val="50000"/>
                </a:schemeClr>
              </a:solidFill>
              <a:cs typeface="Gotham Book"/>
            </a:endParaRPr>
          </a:p>
        </p:txBody>
      </p:sp>
      <p:sp>
        <p:nvSpPr>
          <p:cNvPr id="8"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191028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Marcador de contenido 2"/>
          <p:cNvSpPr>
            <a:spLocks noGrp="1"/>
          </p:cNvSpPr>
          <p:nvPr>
            <p:ph idx="1"/>
          </p:nvPr>
        </p:nvSpPr>
        <p:spPr>
          <a:xfrm>
            <a:off x="450636" y="1385823"/>
            <a:ext cx="8229600" cy="2078737"/>
          </a:xfrm>
        </p:spPr>
        <p:txBody>
          <a:bodyPr/>
          <a:lstStyle/>
          <a:p>
            <a:pPr marL="0" indent="0">
              <a:buNone/>
            </a:pPr>
            <a:r>
              <a:rPr lang="es-ES_tradnl" sz="1800" b="1" dirty="0" smtClean="0">
                <a:solidFill>
                  <a:srgbClr val="64075D"/>
                </a:solidFill>
              </a:rPr>
              <a:t>Manejo del dolor en pacientes con IR  </a:t>
            </a:r>
            <a:endParaRPr lang="es-ES_tradnl" sz="1600" dirty="0" smtClean="0">
              <a:solidFill>
                <a:schemeClr val="bg1">
                  <a:lumMod val="50000"/>
                </a:schemeClr>
              </a:solidFill>
              <a:cs typeface="Gotham Book"/>
            </a:endParaRPr>
          </a:p>
          <a:p>
            <a:pPr marL="0" indent="0">
              <a:buNone/>
            </a:pPr>
            <a:r>
              <a:rPr lang="es-ES_tradnl" sz="1800" b="1" u="sng" dirty="0" smtClean="0">
                <a:solidFill>
                  <a:srgbClr val="64075D"/>
                </a:solidFill>
                <a:cs typeface="Gotham Book"/>
              </a:rPr>
              <a:t>AINE </a:t>
            </a:r>
            <a:r>
              <a:rPr lang="es-ES_tradnl" sz="1800" b="1" u="sng" dirty="0">
                <a:solidFill>
                  <a:srgbClr val="64075D"/>
                </a:solidFill>
                <a:cs typeface="Gotham Book"/>
              </a:rPr>
              <a:t>y paracetamol </a:t>
            </a:r>
          </a:p>
        </p:txBody>
      </p:sp>
      <p:pic>
        <p:nvPicPr>
          <p:cNvPr id="3" name="Imagen 2" descr="Captura de pantalla 2017-09-22 a las 12.48.56.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01199" y="2151760"/>
            <a:ext cx="4405502" cy="3797915"/>
          </a:xfrm>
          <a:prstGeom prst="rect">
            <a:avLst/>
          </a:prstGeom>
        </p:spPr>
      </p:pic>
      <p:sp>
        <p:nvSpPr>
          <p:cNvPr id="5" name="CuadroTexto 4"/>
          <p:cNvSpPr txBox="1"/>
          <p:nvPr/>
        </p:nvSpPr>
        <p:spPr>
          <a:xfrm>
            <a:off x="4842141" y="2222309"/>
            <a:ext cx="4012298" cy="399853"/>
          </a:xfrm>
          <a:prstGeom prst="rect">
            <a:avLst/>
          </a:prstGeom>
          <a:solidFill>
            <a:srgbClr val="F2EAF5"/>
          </a:solidFill>
        </p:spPr>
        <p:txBody>
          <a:bodyPr wrap="square" rtlCol="0">
            <a:spAutoFit/>
          </a:bodyPr>
          <a:lstStyle/>
          <a:p>
            <a:pPr>
              <a:lnSpc>
                <a:spcPct val="90000"/>
              </a:lnSpc>
            </a:pPr>
            <a:r>
              <a:rPr lang="es-ES_tradnl" sz="1100" dirty="0">
                <a:solidFill>
                  <a:schemeClr val="bg1">
                    <a:lumMod val="50000"/>
                  </a:schemeClr>
                </a:solidFill>
                <a:cs typeface="Gotham Book"/>
              </a:rPr>
              <a:t>Uso de los AINE en pacientes de riesgo cardiovascular: </a:t>
            </a:r>
          </a:p>
          <a:p>
            <a:pPr>
              <a:lnSpc>
                <a:spcPct val="90000"/>
              </a:lnSpc>
            </a:pPr>
            <a:r>
              <a:rPr lang="es-ES_tradnl" sz="1100" dirty="0">
                <a:solidFill>
                  <a:schemeClr val="bg1">
                    <a:lumMod val="50000"/>
                  </a:schemeClr>
                </a:solidFill>
                <a:cs typeface="Gotham Book"/>
              </a:rPr>
              <a:t>Recomendaciones de la Sociedad Americana de </a:t>
            </a:r>
            <a:r>
              <a:rPr lang="es-ES_tradnl" sz="1100" dirty="0" smtClean="0">
                <a:solidFill>
                  <a:schemeClr val="bg1">
                    <a:lumMod val="50000"/>
                  </a:schemeClr>
                </a:solidFill>
                <a:cs typeface="Gotham Book"/>
              </a:rPr>
              <a:t>Cardiología</a:t>
            </a:r>
            <a:endParaRPr lang="es-ES_tradnl" sz="1100" i="1" dirty="0">
              <a:solidFill>
                <a:schemeClr val="bg1">
                  <a:lumMod val="50000"/>
                </a:schemeClr>
              </a:solidFill>
              <a:cs typeface="Gotham Book"/>
            </a:endParaRPr>
          </a:p>
        </p:txBody>
      </p:sp>
      <p:sp>
        <p:nvSpPr>
          <p:cNvPr id="7"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smtClean="0">
                <a:solidFill>
                  <a:srgbClr val="FCC40D"/>
                </a:solidFill>
                <a:cs typeface="Calibri"/>
              </a:rPr>
              <a:t>PACIENTE CON COMORBILIDADES </a:t>
            </a:r>
            <a:endParaRPr lang="es-ES_tradnl" sz="3600" b="1" dirty="0">
              <a:solidFill>
                <a:srgbClr val="FCC40D"/>
              </a:solidFill>
              <a:cs typeface="Calibri"/>
            </a:endParaRPr>
          </a:p>
        </p:txBody>
      </p:sp>
      <p:sp>
        <p:nvSpPr>
          <p:cNvPr id="8" name="Marcador de contenido 2"/>
          <p:cNvSpPr txBox="1">
            <a:spLocks/>
          </p:cNvSpPr>
          <p:nvPr/>
        </p:nvSpPr>
        <p:spPr>
          <a:xfrm>
            <a:off x="486399" y="2151760"/>
            <a:ext cx="4114800" cy="20787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a:buBlip>
                <a:blip r:embed="rId4"/>
              </a:buBlip>
            </a:pPr>
            <a:r>
              <a:rPr lang="es-ES_tradnl" sz="1600" dirty="0" smtClean="0">
                <a:solidFill>
                  <a:schemeClr val="bg1">
                    <a:lumMod val="50000"/>
                  </a:schemeClr>
                </a:solidFill>
                <a:cs typeface="Gotham Book"/>
              </a:rPr>
              <a:t>En los pacientes oncológicos con factores de riesgo como IR crónica, enfermedad arteriosclerótica renal, diabetes mellitus, depleción de volumen, mayores de 60 años, uso concomitante de diuréticos, o cirrosis hepática, es recomendable</a:t>
            </a:r>
            <a:r>
              <a:rPr lang="es-ES_tradnl" sz="1600" b="1" dirty="0" smtClean="0">
                <a:solidFill>
                  <a:srgbClr val="64075D"/>
                </a:solidFill>
                <a:cs typeface="Gotham Book"/>
              </a:rPr>
              <a:t> evitar el uso de AINE</a:t>
            </a:r>
            <a:r>
              <a:rPr lang="es-ES_tradnl" sz="1600" dirty="0" smtClean="0">
                <a:solidFill>
                  <a:schemeClr val="bg1">
                    <a:lumMod val="50000"/>
                  </a:schemeClr>
                </a:solidFill>
                <a:cs typeface="Gotham Book"/>
              </a:rPr>
              <a:t>.  </a:t>
            </a:r>
          </a:p>
          <a:p>
            <a:pPr>
              <a:buFont typeface="Arial"/>
              <a:buBlip>
                <a:blip r:embed="rId4"/>
              </a:buBlip>
            </a:pPr>
            <a:r>
              <a:rPr lang="es-ES_tradnl" sz="1600" dirty="0" smtClean="0">
                <a:solidFill>
                  <a:schemeClr val="bg1">
                    <a:lumMod val="50000"/>
                  </a:schemeClr>
                </a:solidFill>
                <a:cs typeface="Gotham Book"/>
              </a:rPr>
              <a:t>Respecto al </a:t>
            </a:r>
            <a:r>
              <a:rPr lang="es-ES_tradnl" sz="1600" b="1" dirty="0" smtClean="0">
                <a:solidFill>
                  <a:srgbClr val="64075D"/>
                </a:solidFill>
                <a:cs typeface="Gotham Book"/>
              </a:rPr>
              <a:t>paracetamol</a:t>
            </a:r>
            <a:r>
              <a:rPr lang="es-ES_tradnl" sz="1600" dirty="0" smtClean="0">
                <a:solidFill>
                  <a:schemeClr val="bg1">
                    <a:lumMod val="50000"/>
                  </a:schemeClr>
                </a:solidFill>
                <a:cs typeface="Gotham Book"/>
              </a:rPr>
              <a:t>, no está descrito como un fármaco </a:t>
            </a:r>
            <a:r>
              <a:rPr lang="es-ES_tradnl" sz="1600" dirty="0" err="1" smtClean="0">
                <a:solidFill>
                  <a:schemeClr val="bg1">
                    <a:lumMod val="50000"/>
                  </a:schemeClr>
                </a:solidFill>
                <a:cs typeface="Gotham Book"/>
              </a:rPr>
              <a:t>nefrotóxico</a:t>
            </a:r>
            <a:r>
              <a:rPr lang="es-ES_tradnl" sz="1600" dirty="0" smtClean="0">
                <a:solidFill>
                  <a:schemeClr val="bg1">
                    <a:lumMod val="50000"/>
                  </a:schemeClr>
                </a:solidFill>
                <a:cs typeface="Gotham Book"/>
              </a:rPr>
              <a:t>, deben evitarse las formulaciones solubles en pacientes con IR. La dosis recomendada en la actualidad es de 1 g. </a:t>
            </a:r>
            <a:r>
              <a:rPr lang="es-ES_tradnl" sz="1600" b="1" dirty="0" smtClean="0">
                <a:solidFill>
                  <a:srgbClr val="64075D"/>
                </a:solidFill>
                <a:cs typeface="Gotham Book"/>
              </a:rPr>
              <a:t>Uno de los analgésicos y antitérmicos más seguros</a:t>
            </a:r>
            <a:r>
              <a:rPr lang="es-ES_tradnl" sz="1600" dirty="0" smtClean="0">
                <a:solidFill>
                  <a:schemeClr val="bg1">
                    <a:lumMod val="50000"/>
                  </a:schemeClr>
                </a:solidFill>
                <a:cs typeface="Gotham Book"/>
              </a:rPr>
              <a:t>.</a:t>
            </a:r>
            <a:endParaRPr lang="es-ES_tradnl" sz="1600" baseline="30000" dirty="0" smtClean="0">
              <a:solidFill>
                <a:prstClr val="white">
                  <a:lumMod val="50000"/>
                </a:prstClr>
              </a:solidFill>
              <a:cs typeface="Gotham Book"/>
            </a:endParaRPr>
          </a:p>
          <a:p>
            <a:pPr marL="0" indent="0">
              <a:buFont typeface="Arial"/>
              <a:buNone/>
            </a:pPr>
            <a:endParaRPr lang="es-ES_tradnl" sz="1600" dirty="0">
              <a:solidFill>
                <a:srgbClr val="7F7F7F"/>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20390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Imagen 4" descr="Captura de pantalla 2017-09-22 a las 12.55.01.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68022" y="1610880"/>
            <a:ext cx="7569124" cy="4455764"/>
          </a:xfrm>
          <a:prstGeom prst="rect">
            <a:avLst/>
          </a:prstGeom>
        </p:spPr>
      </p:pic>
      <p:sp>
        <p:nvSpPr>
          <p:cNvPr id="8"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7" name="Rectángulo 6"/>
          <p:cNvSpPr/>
          <p:nvPr/>
        </p:nvSpPr>
        <p:spPr>
          <a:xfrm>
            <a:off x="1667558" y="6023346"/>
            <a:ext cx="1707242" cy="261610"/>
          </a:xfrm>
          <a:prstGeom prst="rect">
            <a:avLst/>
          </a:prstGeom>
        </p:spPr>
        <p:txBody>
          <a:bodyPr wrap="square">
            <a:spAutoFit/>
          </a:bodyPr>
          <a:lstStyle/>
          <a:p>
            <a:r>
              <a:rPr lang="es-ES_tradnl" sz="1100" dirty="0" smtClean="0">
                <a:solidFill>
                  <a:srgbClr val="64075D"/>
                </a:solidFill>
              </a:rPr>
              <a:t>FG</a:t>
            </a:r>
            <a:r>
              <a:rPr lang="es-ES_tradnl" sz="1100" dirty="0">
                <a:solidFill>
                  <a:srgbClr val="64075D"/>
                </a:solidFill>
              </a:rPr>
              <a:t>: Filtrado glomerular </a:t>
            </a:r>
          </a:p>
        </p:txBody>
      </p:sp>
      <p:sp>
        <p:nvSpPr>
          <p:cNvPr id="12" name="Rectángulo 11"/>
          <p:cNvSpPr/>
          <p:nvPr/>
        </p:nvSpPr>
        <p:spPr>
          <a:xfrm>
            <a:off x="591532" y="1316926"/>
            <a:ext cx="7169328" cy="276999"/>
          </a:xfrm>
          <a:prstGeom prst="rect">
            <a:avLst/>
          </a:prstGeom>
        </p:spPr>
        <p:txBody>
          <a:bodyPr wrap="square">
            <a:spAutoFit/>
          </a:bodyPr>
          <a:lstStyle/>
          <a:p>
            <a:r>
              <a:rPr lang="es-ES_tradnl" sz="1200" b="1" dirty="0" smtClean="0">
                <a:solidFill>
                  <a:srgbClr val="64075D"/>
                </a:solidFill>
              </a:rPr>
              <a:t>Ajuste </a:t>
            </a:r>
            <a:r>
              <a:rPr lang="es-ES_tradnl" sz="1200" b="1" dirty="0">
                <a:solidFill>
                  <a:srgbClr val="64075D"/>
                </a:solidFill>
              </a:rPr>
              <a:t>de dosis de fármacos analgésicos según la tasa de filtrado glomerular.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63638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Marcador de contenido 2"/>
          <p:cNvSpPr>
            <a:spLocks noGrp="1"/>
          </p:cNvSpPr>
          <p:nvPr>
            <p:ph idx="1"/>
          </p:nvPr>
        </p:nvSpPr>
        <p:spPr>
          <a:xfrm>
            <a:off x="450636" y="1385823"/>
            <a:ext cx="8229600" cy="2078737"/>
          </a:xfrm>
        </p:spPr>
        <p:txBody>
          <a:bodyPr/>
          <a:lstStyle/>
          <a:p>
            <a:pPr marL="0" indent="0">
              <a:buNone/>
            </a:pPr>
            <a:r>
              <a:rPr lang="es-ES_tradnl" sz="1800" b="1" dirty="0" smtClean="0">
                <a:solidFill>
                  <a:srgbClr val="64075D"/>
                </a:solidFill>
              </a:rPr>
              <a:t>Opioides </a:t>
            </a:r>
          </a:p>
          <a:p>
            <a:pPr marL="0" indent="0">
              <a:buNone/>
            </a:pPr>
            <a:endParaRPr lang="es-ES_tradnl" sz="1600" dirty="0" smtClean="0">
              <a:solidFill>
                <a:schemeClr val="bg1">
                  <a:lumMod val="50000"/>
                </a:schemeClr>
              </a:solidFill>
              <a:cs typeface="Gotham Book"/>
            </a:endParaRPr>
          </a:p>
        </p:txBody>
      </p:sp>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smtClean="0">
                <a:solidFill>
                  <a:srgbClr val="FCC40D"/>
                </a:solidFill>
                <a:cs typeface="Calibri"/>
              </a:rPr>
              <a:t>PACIENTE CON COMORBILIDADES </a:t>
            </a:r>
            <a:endParaRPr lang="es-ES_tradnl" sz="3600" b="1" dirty="0">
              <a:solidFill>
                <a:srgbClr val="FCC40D"/>
              </a:solidFill>
              <a:cs typeface="Calibri"/>
            </a:endParaRPr>
          </a:p>
        </p:txBody>
      </p:sp>
      <p:sp>
        <p:nvSpPr>
          <p:cNvPr id="7" name="Marcador de contenido 2"/>
          <p:cNvSpPr txBox="1">
            <a:spLocks/>
          </p:cNvSpPr>
          <p:nvPr/>
        </p:nvSpPr>
        <p:spPr>
          <a:xfrm>
            <a:off x="462395" y="1769610"/>
            <a:ext cx="8229600" cy="8995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Blip>
                <a:blip r:embed="rId3"/>
              </a:buBlip>
            </a:pPr>
            <a:r>
              <a:rPr lang="es-ES_tradnl" sz="1600" dirty="0" smtClean="0">
                <a:solidFill>
                  <a:schemeClr val="bg1">
                    <a:lumMod val="50000"/>
                  </a:schemeClr>
                </a:solidFill>
                <a:cs typeface="Gotham Book"/>
              </a:rPr>
              <a:t>El </a:t>
            </a:r>
            <a:r>
              <a:rPr lang="es-ES_tradnl" sz="1600" dirty="0">
                <a:solidFill>
                  <a:schemeClr val="bg1">
                    <a:lumMod val="50000"/>
                  </a:schemeClr>
                </a:solidFill>
                <a:cs typeface="Gotham Book"/>
              </a:rPr>
              <a:t>riesgo del uso de opioides en la IR se estratifica de acuerdo con la actividad de los metabolitos opioides, el potencial de acumulación y los reportes de efectos adversos/</a:t>
            </a:r>
            <a:r>
              <a:rPr lang="es-ES_tradnl" sz="1600" dirty="0" smtClean="0">
                <a:solidFill>
                  <a:schemeClr val="bg1">
                    <a:lumMod val="50000"/>
                  </a:schemeClr>
                </a:solidFill>
                <a:cs typeface="Gotham Book"/>
              </a:rPr>
              <a:t>seguridad. </a:t>
            </a:r>
            <a:endParaRPr lang="es-ES_tradnl" sz="1600" dirty="0">
              <a:solidFill>
                <a:schemeClr val="bg1">
                  <a:lumMod val="50000"/>
                </a:schemeClr>
              </a:solidFill>
              <a:cs typeface="Gotham Book"/>
            </a:endParaRPr>
          </a:p>
        </p:txBody>
      </p:sp>
      <p:pic>
        <p:nvPicPr>
          <p:cNvPr id="4" name="Imagen 3" descr="Captura de pantalla 2017-09-22 a las 14.19.48.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070058" y="2807623"/>
            <a:ext cx="5971955" cy="3460913"/>
          </a:xfrm>
          <a:prstGeom prst="rect">
            <a:avLst/>
          </a:prstGeom>
        </p:spPr>
      </p:pic>
      <p:sp>
        <p:nvSpPr>
          <p:cNvPr id="8" name="Rectángulo 7"/>
          <p:cNvSpPr/>
          <p:nvPr/>
        </p:nvSpPr>
        <p:spPr>
          <a:xfrm>
            <a:off x="1070058" y="2530624"/>
            <a:ext cx="4382179" cy="276999"/>
          </a:xfrm>
          <a:prstGeom prst="rect">
            <a:avLst/>
          </a:prstGeom>
        </p:spPr>
        <p:txBody>
          <a:bodyPr wrap="none">
            <a:spAutoFit/>
          </a:bodyPr>
          <a:lstStyle/>
          <a:p>
            <a:r>
              <a:rPr lang="es-ES_tradnl" sz="1200" b="1" dirty="0">
                <a:solidFill>
                  <a:srgbClr val="64075D"/>
                </a:solidFill>
              </a:rPr>
              <a:t>Opioides en pacientes en IR terminal en tratamiento con </a:t>
            </a:r>
            <a:r>
              <a:rPr lang="es-ES_tradnl" sz="1200" b="1" dirty="0" smtClean="0">
                <a:solidFill>
                  <a:srgbClr val="64075D"/>
                </a:solidFill>
              </a:rPr>
              <a:t>diálisis</a:t>
            </a:r>
            <a:endParaRPr lang="es-ES_tradnl" sz="1200" b="1" dirty="0">
              <a:solidFill>
                <a:srgbClr val="64075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634443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smtClean="0">
                <a:solidFill>
                  <a:srgbClr val="FCC40D"/>
                </a:solidFill>
                <a:cs typeface="Calibri"/>
              </a:rPr>
              <a:t>PACIENTE CON COMORBILIDADES </a:t>
            </a:r>
            <a:endParaRPr lang="es-ES_tradnl" sz="3600" b="1" dirty="0">
              <a:solidFill>
                <a:srgbClr val="FCC40D"/>
              </a:solidFill>
              <a:cs typeface="Calibri"/>
            </a:endParaRPr>
          </a:p>
        </p:txBody>
      </p:sp>
      <p:sp>
        <p:nvSpPr>
          <p:cNvPr id="8" name="Rectángulo 7"/>
          <p:cNvSpPr/>
          <p:nvPr/>
        </p:nvSpPr>
        <p:spPr>
          <a:xfrm>
            <a:off x="1258607" y="1731062"/>
            <a:ext cx="4455066" cy="276999"/>
          </a:xfrm>
          <a:prstGeom prst="rect">
            <a:avLst/>
          </a:prstGeom>
        </p:spPr>
        <p:txBody>
          <a:bodyPr wrap="none">
            <a:spAutoFit/>
          </a:bodyPr>
          <a:lstStyle/>
          <a:p>
            <a:r>
              <a:rPr lang="es-ES_tradnl" sz="1200" b="1" dirty="0">
                <a:solidFill>
                  <a:srgbClr val="64075D"/>
                </a:solidFill>
              </a:rPr>
              <a:t>Ajuste de dosis con opioides en IR según el filtrado glomerular (FG)</a:t>
            </a:r>
          </a:p>
        </p:txBody>
      </p:sp>
      <p:pic>
        <p:nvPicPr>
          <p:cNvPr id="2" name="Imagen 1" descr="Captura de pantalla 2017-09-22 a las 14.23.48.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311082" y="2005065"/>
            <a:ext cx="5837131" cy="3955970"/>
          </a:xfrm>
          <a:prstGeom prst="rect">
            <a:avLst/>
          </a:prstGeom>
        </p:spPr>
      </p:pic>
      <p:sp>
        <p:nvSpPr>
          <p:cNvPr id="9" name="Rectángulo 8"/>
          <p:cNvSpPr/>
          <p:nvPr/>
        </p:nvSpPr>
        <p:spPr>
          <a:xfrm>
            <a:off x="2043840" y="6055499"/>
            <a:ext cx="1707242" cy="261610"/>
          </a:xfrm>
          <a:prstGeom prst="rect">
            <a:avLst/>
          </a:prstGeom>
        </p:spPr>
        <p:txBody>
          <a:bodyPr wrap="square">
            <a:spAutoFit/>
          </a:bodyPr>
          <a:lstStyle/>
          <a:p>
            <a:r>
              <a:rPr lang="es-ES_tradnl" sz="1100" dirty="0" smtClean="0">
                <a:solidFill>
                  <a:srgbClr val="64075D"/>
                </a:solidFill>
              </a:rPr>
              <a:t>FG</a:t>
            </a:r>
            <a:r>
              <a:rPr lang="es-ES_tradnl" sz="1100" dirty="0">
                <a:solidFill>
                  <a:srgbClr val="64075D"/>
                </a:solidFill>
              </a:rPr>
              <a:t>: Filtrado glomerular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54038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8" name="Rectángulo 7"/>
          <p:cNvSpPr/>
          <p:nvPr/>
        </p:nvSpPr>
        <p:spPr>
          <a:xfrm>
            <a:off x="960376" y="1969203"/>
            <a:ext cx="4549367" cy="276999"/>
          </a:xfrm>
          <a:prstGeom prst="rect">
            <a:avLst/>
          </a:prstGeom>
        </p:spPr>
        <p:txBody>
          <a:bodyPr wrap="none">
            <a:spAutoFit/>
          </a:bodyPr>
          <a:lstStyle/>
          <a:p>
            <a:r>
              <a:rPr lang="es-ES_tradnl" sz="1200" b="1" dirty="0">
                <a:solidFill>
                  <a:srgbClr val="64075D"/>
                </a:solidFill>
              </a:rPr>
              <a:t>Ajuste de dosis con antidepresivos en IR según el filtrado </a:t>
            </a:r>
            <a:r>
              <a:rPr lang="es-ES_tradnl" sz="1200" b="1" dirty="0" smtClean="0">
                <a:solidFill>
                  <a:srgbClr val="64075D"/>
                </a:solidFill>
              </a:rPr>
              <a:t>glomerular</a:t>
            </a:r>
            <a:endParaRPr lang="es-ES_tradnl" sz="1200" b="1" dirty="0">
              <a:solidFill>
                <a:srgbClr val="64075D"/>
              </a:solidFill>
            </a:endParaRPr>
          </a:p>
        </p:txBody>
      </p:sp>
      <p:sp>
        <p:nvSpPr>
          <p:cNvPr id="9" name="Rectángulo 8"/>
          <p:cNvSpPr/>
          <p:nvPr/>
        </p:nvSpPr>
        <p:spPr>
          <a:xfrm>
            <a:off x="1044336" y="5516890"/>
            <a:ext cx="1707242" cy="261610"/>
          </a:xfrm>
          <a:prstGeom prst="rect">
            <a:avLst/>
          </a:prstGeom>
        </p:spPr>
        <p:txBody>
          <a:bodyPr wrap="square">
            <a:spAutoFit/>
          </a:bodyPr>
          <a:lstStyle/>
          <a:p>
            <a:r>
              <a:rPr lang="es-ES_tradnl" sz="1100" dirty="0" smtClean="0">
                <a:solidFill>
                  <a:srgbClr val="64075D"/>
                </a:solidFill>
              </a:rPr>
              <a:t>FG</a:t>
            </a:r>
            <a:r>
              <a:rPr lang="es-ES_tradnl" sz="1100" dirty="0">
                <a:solidFill>
                  <a:srgbClr val="64075D"/>
                </a:solidFill>
              </a:rPr>
              <a:t>: Filtrado glomerular </a:t>
            </a:r>
          </a:p>
        </p:txBody>
      </p:sp>
      <p:pic>
        <p:nvPicPr>
          <p:cNvPr id="3" name="Imagen 2" descr="Captura de pantalla 2017-09-22 a las 14.35.53.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77980" y="2246202"/>
            <a:ext cx="7139123" cy="3270688"/>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296511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9" name="Rectángulo 8"/>
          <p:cNvSpPr/>
          <p:nvPr/>
        </p:nvSpPr>
        <p:spPr>
          <a:xfrm>
            <a:off x="7241266" y="5516890"/>
            <a:ext cx="1707242" cy="538609"/>
          </a:xfrm>
          <a:prstGeom prst="rect">
            <a:avLst/>
          </a:prstGeom>
        </p:spPr>
        <p:txBody>
          <a:bodyPr wrap="square">
            <a:spAutoFit/>
          </a:bodyPr>
          <a:lstStyle/>
          <a:p>
            <a:endParaRPr lang="es-ES_tradnl" dirty="0"/>
          </a:p>
          <a:p>
            <a:r>
              <a:rPr lang="es-ES_tradnl" sz="1100" dirty="0">
                <a:solidFill>
                  <a:srgbClr val="64075D"/>
                </a:solidFill>
              </a:rPr>
              <a:t>FG: Filtrado glomerular </a:t>
            </a:r>
          </a:p>
        </p:txBody>
      </p:sp>
      <p:pic>
        <p:nvPicPr>
          <p:cNvPr id="2" name="Imagen 1" descr="Captura de pantalla 2017-09-22 a las 14.58.07.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044336" y="2172732"/>
            <a:ext cx="7004776" cy="3176222"/>
          </a:xfrm>
          <a:prstGeom prst="rect">
            <a:avLst/>
          </a:prstGeom>
        </p:spPr>
      </p:pic>
      <p:sp>
        <p:nvSpPr>
          <p:cNvPr id="7" name="Rectángulo 6"/>
          <p:cNvSpPr/>
          <p:nvPr/>
        </p:nvSpPr>
        <p:spPr>
          <a:xfrm>
            <a:off x="1044336" y="1895733"/>
            <a:ext cx="4882091" cy="276999"/>
          </a:xfrm>
          <a:prstGeom prst="rect">
            <a:avLst/>
          </a:prstGeom>
        </p:spPr>
        <p:txBody>
          <a:bodyPr wrap="none">
            <a:spAutoFit/>
          </a:bodyPr>
          <a:lstStyle/>
          <a:p>
            <a:r>
              <a:rPr lang="es-ES_tradnl" sz="1200" b="1" dirty="0">
                <a:solidFill>
                  <a:srgbClr val="64075D"/>
                </a:solidFill>
              </a:rPr>
              <a:t>Ajuste de dosis con anticonvulsivantes en IR según el filtrado </a:t>
            </a:r>
            <a:r>
              <a:rPr lang="es-ES_tradnl" sz="1200" b="1" dirty="0" smtClean="0">
                <a:solidFill>
                  <a:srgbClr val="64075D"/>
                </a:solidFill>
              </a:rPr>
              <a:t>glomerular</a:t>
            </a:r>
            <a:endParaRPr lang="es-ES_tradnl" sz="1200" b="1" dirty="0">
              <a:solidFill>
                <a:srgbClr val="64075D"/>
              </a:solidFill>
            </a:endParaRPr>
          </a:p>
        </p:txBody>
      </p:sp>
      <p:sp>
        <p:nvSpPr>
          <p:cNvPr id="10" name="Rectángulo 9"/>
          <p:cNvSpPr/>
          <p:nvPr/>
        </p:nvSpPr>
        <p:spPr>
          <a:xfrm>
            <a:off x="1044336" y="5516890"/>
            <a:ext cx="1707242" cy="261610"/>
          </a:xfrm>
          <a:prstGeom prst="rect">
            <a:avLst/>
          </a:prstGeom>
        </p:spPr>
        <p:txBody>
          <a:bodyPr wrap="square">
            <a:spAutoFit/>
          </a:bodyPr>
          <a:lstStyle/>
          <a:p>
            <a:r>
              <a:rPr lang="es-ES_tradnl" sz="1100" dirty="0" smtClean="0">
                <a:solidFill>
                  <a:srgbClr val="64075D"/>
                </a:solidFill>
              </a:rPr>
              <a:t>FG</a:t>
            </a:r>
            <a:r>
              <a:rPr lang="es-ES_tradnl" sz="1100" dirty="0">
                <a:solidFill>
                  <a:srgbClr val="64075D"/>
                </a:solidFill>
              </a:rPr>
              <a:t>: Filtrado glomerular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82339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4" name="Rectángulo 3"/>
          <p:cNvSpPr/>
          <p:nvPr/>
        </p:nvSpPr>
        <p:spPr>
          <a:xfrm>
            <a:off x="450635" y="1308947"/>
            <a:ext cx="7216155" cy="523220"/>
          </a:xfrm>
          <a:prstGeom prst="rect">
            <a:avLst/>
          </a:prstGeom>
        </p:spPr>
        <p:txBody>
          <a:bodyPr wrap="square">
            <a:spAutoFit/>
          </a:bodyPr>
          <a:lstStyle/>
          <a:p>
            <a:r>
              <a:rPr lang="es-ES_tradnl" sz="2800" b="1" dirty="0" smtClean="0">
                <a:solidFill>
                  <a:srgbClr val="FCC40D"/>
                </a:solidFill>
                <a:cs typeface="Calibri"/>
              </a:rPr>
              <a:t>INSUFICIENCIA </a:t>
            </a:r>
            <a:r>
              <a:rPr lang="es-ES_tradnl" sz="2800" b="1" dirty="0">
                <a:solidFill>
                  <a:srgbClr val="FCC40D"/>
                </a:solidFill>
                <a:cs typeface="Calibri"/>
              </a:rPr>
              <a:t>CARDÍACA </a:t>
            </a:r>
            <a:r>
              <a:rPr lang="es-ES_tradnl" sz="2800" b="1" dirty="0" smtClean="0">
                <a:solidFill>
                  <a:srgbClr val="FCC40D"/>
                </a:solidFill>
                <a:cs typeface="Calibri"/>
              </a:rPr>
              <a:t>CONGESTIVA (ICC) </a:t>
            </a:r>
            <a:endParaRPr lang="es-ES_tradnl" sz="2800" b="1" dirty="0">
              <a:solidFill>
                <a:srgbClr val="FCC40D"/>
              </a:solidFill>
              <a:latin typeface="Calibri"/>
              <a:cs typeface="Calibri"/>
            </a:endParaRPr>
          </a:p>
        </p:txBody>
      </p:sp>
      <p:sp>
        <p:nvSpPr>
          <p:cNvPr id="8" name="Marcador de contenido 2"/>
          <p:cNvSpPr>
            <a:spLocks noGrp="1"/>
          </p:cNvSpPr>
          <p:nvPr>
            <p:ph idx="1"/>
          </p:nvPr>
        </p:nvSpPr>
        <p:spPr>
          <a:xfrm>
            <a:off x="457200" y="1858549"/>
            <a:ext cx="4258111" cy="2362664"/>
          </a:xfrm>
        </p:spPr>
        <p:txBody>
          <a:bodyPr/>
          <a:lstStyle/>
          <a:p>
            <a:pPr marL="0" indent="0">
              <a:buNone/>
            </a:pPr>
            <a:r>
              <a:rPr lang="es-ES_tradnl" sz="1800" b="1" dirty="0" smtClean="0">
                <a:solidFill>
                  <a:srgbClr val="64075D"/>
                </a:solidFill>
                <a:cs typeface="Gotham Book"/>
              </a:rPr>
              <a:t>Definición </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Los pacientes con ICC pueden experimentar distintos síntomas atribuibles a su patología cardíaca de base o a diferentes comorbilidades asociadas por razón de su edad y situación, siendo el dolor uno de los más importantes. </a:t>
            </a:r>
            <a:endParaRPr lang="es-ES_tradnl" sz="1600" dirty="0">
              <a:solidFill>
                <a:srgbClr val="7F7F7F"/>
              </a:solidFill>
              <a:cs typeface="Gotham Book"/>
            </a:endParaRPr>
          </a:p>
          <a:p>
            <a:pPr>
              <a:buBlip>
                <a:blip r:embed="rId3"/>
              </a:buBlip>
            </a:pPr>
            <a:r>
              <a:rPr lang="es-ES_tradnl" sz="1600" dirty="0">
                <a:solidFill>
                  <a:srgbClr val="7F7F7F"/>
                </a:solidFill>
                <a:cs typeface="Gotham Book"/>
              </a:rPr>
              <a:t>La incidencia real de ICC es difícil de </a:t>
            </a:r>
            <a:r>
              <a:rPr lang="es-ES_tradnl" sz="1600" dirty="0" smtClean="0">
                <a:solidFill>
                  <a:srgbClr val="7F7F7F"/>
                </a:solidFill>
                <a:cs typeface="Gotham Book"/>
              </a:rPr>
              <a:t>estimar </a:t>
            </a:r>
            <a:r>
              <a:rPr lang="es-ES_tradnl" sz="1600" dirty="0">
                <a:solidFill>
                  <a:srgbClr val="7F7F7F"/>
                </a:solidFill>
                <a:cs typeface="Gotham Book"/>
              </a:rPr>
              <a:t>en pacientes con </a:t>
            </a:r>
            <a:r>
              <a:rPr lang="es-ES_tradnl" sz="1600" dirty="0" smtClean="0">
                <a:solidFill>
                  <a:srgbClr val="7F7F7F"/>
                </a:solidFill>
                <a:cs typeface="Gotham Book"/>
              </a:rPr>
              <a:t>cáncer. </a:t>
            </a:r>
            <a:endParaRPr lang="es-ES_tradnl" sz="1600" dirty="0">
              <a:solidFill>
                <a:srgbClr val="7F7F7F"/>
              </a:solidFill>
              <a:cs typeface="Gotham Book"/>
            </a:endParaRPr>
          </a:p>
        </p:txBody>
      </p:sp>
      <p:sp>
        <p:nvSpPr>
          <p:cNvPr id="5" name="Marcador de contenido 2"/>
          <p:cNvSpPr txBox="1">
            <a:spLocks/>
          </p:cNvSpPr>
          <p:nvPr/>
        </p:nvSpPr>
        <p:spPr>
          <a:xfrm>
            <a:off x="450635" y="4221213"/>
            <a:ext cx="4264676" cy="20787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s-ES_tradnl" sz="1800" b="1" dirty="0" smtClean="0">
                <a:solidFill>
                  <a:srgbClr val="64075D"/>
                </a:solidFill>
              </a:rPr>
              <a:t>Fisiopatología </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El paciente con cáncer puede padecer ICC que, en ocasiones, puede verse desencadenada o agravada principalmente por el empleo de terapias </a:t>
            </a:r>
            <a:r>
              <a:rPr lang="es-ES_tradnl" sz="1600" dirty="0" smtClean="0">
                <a:solidFill>
                  <a:schemeClr val="bg1">
                    <a:lumMod val="50000"/>
                  </a:schemeClr>
                </a:solidFill>
                <a:cs typeface="Gotham Book"/>
              </a:rPr>
              <a:t>antineoplásicas</a:t>
            </a:r>
            <a:r>
              <a:rPr lang="es-ES_tradnl" sz="1600" dirty="0">
                <a:solidFill>
                  <a:schemeClr val="bg1">
                    <a:lumMod val="50000"/>
                  </a:schemeClr>
                </a:solidFill>
                <a:cs typeface="Gotham Book"/>
              </a:rPr>
              <a:t>, como </a:t>
            </a:r>
            <a:r>
              <a:rPr lang="es-ES_tradnl" sz="1600" dirty="0" err="1">
                <a:solidFill>
                  <a:schemeClr val="bg1">
                    <a:lumMod val="50000"/>
                  </a:schemeClr>
                </a:solidFill>
                <a:cs typeface="Gotham Book"/>
              </a:rPr>
              <a:t>antraciclinas</a:t>
            </a:r>
            <a:r>
              <a:rPr lang="es-ES_tradnl" sz="1600" dirty="0">
                <a:solidFill>
                  <a:schemeClr val="bg1">
                    <a:lumMod val="50000"/>
                  </a:schemeClr>
                </a:solidFill>
                <a:cs typeface="Gotham Book"/>
              </a:rPr>
              <a:t> o </a:t>
            </a:r>
            <a:r>
              <a:rPr lang="es-ES_tradnl" sz="1600" dirty="0" err="1">
                <a:solidFill>
                  <a:schemeClr val="bg1">
                    <a:lumMod val="50000"/>
                  </a:schemeClr>
                </a:solidFill>
                <a:cs typeface="Gotham Book"/>
              </a:rPr>
              <a:t>trastuzumab</a:t>
            </a:r>
            <a:r>
              <a:rPr lang="es-ES_tradnl" sz="1600" dirty="0">
                <a:solidFill>
                  <a:schemeClr val="bg1">
                    <a:lumMod val="50000"/>
                  </a:schemeClr>
                </a:solidFill>
                <a:cs typeface="Gotham Book"/>
              </a:rPr>
              <a:t> o por efecto de la </a:t>
            </a:r>
            <a:r>
              <a:rPr lang="es-ES_tradnl" sz="1600" dirty="0" smtClean="0">
                <a:solidFill>
                  <a:schemeClr val="bg1">
                    <a:lumMod val="50000"/>
                  </a:schemeClr>
                </a:solidFill>
                <a:cs typeface="Gotham Book"/>
              </a:rPr>
              <a:t>radioterapia.  </a:t>
            </a:r>
            <a:endParaRPr lang="es-ES_tradnl" sz="1600" dirty="0">
              <a:solidFill>
                <a:schemeClr val="bg1">
                  <a:lumMod val="50000"/>
                </a:schemeClr>
              </a:solidFill>
              <a:cs typeface="Gotham Book"/>
            </a:endParaRPr>
          </a:p>
        </p:txBody>
      </p:sp>
      <p:pic>
        <p:nvPicPr>
          <p:cNvPr id="3" name="Imagen 2" descr="Captura de pantalla 2017-09-22 a las 15.12.40.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2999" y="2716156"/>
            <a:ext cx="4466837" cy="3280552"/>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527493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4" name="Rectángulo 3"/>
          <p:cNvSpPr/>
          <p:nvPr/>
        </p:nvSpPr>
        <p:spPr>
          <a:xfrm>
            <a:off x="450635" y="1308947"/>
            <a:ext cx="7216155" cy="338554"/>
          </a:xfrm>
          <a:prstGeom prst="rect">
            <a:avLst/>
          </a:prstGeom>
        </p:spPr>
        <p:txBody>
          <a:bodyPr wrap="square">
            <a:spAutoFit/>
          </a:bodyPr>
          <a:lstStyle/>
          <a:p>
            <a:r>
              <a:rPr lang="es-ES_tradnl" sz="1600" b="1" dirty="0">
                <a:solidFill>
                  <a:srgbClr val="64075D"/>
                </a:solidFill>
                <a:cs typeface="Calibri"/>
              </a:rPr>
              <a:t>M</a:t>
            </a:r>
            <a:r>
              <a:rPr lang="es-ES_tradnl" sz="1600" b="1" dirty="0" smtClean="0">
                <a:solidFill>
                  <a:srgbClr val="64075D"/>
                </a:solidFill>
                <a:cs typeface="Calibri"/>
              </a:rPr>
              <a:t>anejo del dolor en pacientes con ICC </a:t>
            </a:r>
            <a:endParaRPr lang="es-ES_tradnl" sz="1600" b="1" dirty="0">
              <a:solidFill>
                <a:srgbClr val="64075D"/>
              </a:solidFill>
              <a:latin typeface="Calibri"/>
              <a:cs typeface="Calibri"/>
            </a:endParaRPr>
          </a:p>
        </p:txBody>
      </p:sp>
      <p:sp>
        <p:nvSpPr>
          <p:cNvPr id="8" name="Marcador de contenido 2"/>
          <p:cNvSpPr>
            <a:spLocks noGrp="1"/>
          </p:cNvSpPr>
          <p:nvPr>
            <p:ph idx="1"/>
          </p:nvPr>
        </p:nvSpPr>
        <p:spPr>
          <a:xfrm>
            <a:off x="450635" y="1649501"/>
            <a:ext cx="8067989" cy="1721159"/>
          </a:xfrm>
        </p:spPr>
        <p:txBody>
          <a:bodyPr/>
          <a:lstStyle/>
          <a:p>
            <a:pPr>
              <a:buBlip>
                <a:blip r:embed="rId3"/>
              </a:buBlip>
            </a:pPr>
            <a:r>
              <a:rPr lang="es-ES_tradnl" sz="1600" dirty="0">
                <a:solidFill>
                  <a:schemeClr val="bg1">
                    <a:lumMod val="50000"/>
                  </a:schemeClr>
                </a:solidFill>
                <a:cs typeface="Gotham Book"/>
              </a:rPr>
              <a:t>R</a:t>
            </a:r>
            <a:r>
              <a:rPr lang="es-ES_tradnl" sz="1600" dirty="0" smtClean="0">
                <a:solidFill>
                  <a:schemeClr val="bg1">
                    <a:lumMod val="50000"/>
                  </a:schemeClr>
                </a:solidFill>
                <a:cs typeface="Gotham Book"/>
              </a:rPr>
              <a:t>esulta </a:t>
            </a:r>
            <a:r>
              <a:rPr lang="es-ES_tradnl" sz="1600" dirty="0">
                <a:solidFill>
                  <a:schemeClr val="bg1">
                    <a:lumMod val="50000"/>
                  </a:schemeClr>
                </a:solidFill>
                <a:cs typeface="Gotham Book"/>
              </a:rPr>
              <a:t>fundamental identificar la causa primaria subyacente al </a:t>
            </a:r>
            <a:r>
              <a:rPr lang="es-ES_tradnl" sz="1600" dirty="0" smtClean="0">
                <a:solidFill>
                  <a:schemeClr val="bg1">
                    <a:lumMod val="50000"/>
                  </a:schemeClr>
                </a:solidFill>
                <a:cs typeface="Gotham Book"/>
              </a:rPr>
              <a:t>dolor.</a:t>
            </a:r>
            <a:endParaRPr lang="es-ES_tradnl" sz="1600" dirty="0" smtClean="0">
              <a:solidFill>
                <a:srgbClr val="7F7F7F"/>
              </a:solidFill>
              <a:cs typeface="Gotham Book"/>
            </a:endParaRPr>
          </a:p>
          <a:p>
            <a:pPr>
              <a:spcBef>
                <a:spcPts val="0"/>
              </a:spcBef>
              <a:buBlip>
                <a:blip r:embed="rId3"/>
              </a:buBlip>
            </a:pPr>
            <a:r>
              <a:rPr lang="es-ES_tradnl" sz="1600" dirty="0" smtClean="0">
                <a:solidFill>
                  <a:srgbClr val="7F7F7F"/>
                </a:solidFill>
                <a:cs typeface="Gotham Book"/>
              </a:rPr>
              <a:t>Hay</a:t>
            </a:r>
            <a:r>
              <a:rPr lang="es-ES_tradnl" sz="1600" dirty="0" smtClean="0">
                <a:solidFill>
                  <a:srgbClr val="7F7F7F"/>
                </a:solidFill>
                <a:cs typeface="Gotham Book"/>
              </a:rPr>
              <a:t> analgésicos que </a:t>
            </a:r>
            <a:r>
              <a:rPr lang="es-ES_tradnl" sz="1600" b="1" dirty="0">
                <a:solidFill>
                  <a:srgbClr val="64075D"/>
                </a:solidFill>
                <a:cs typeface="Gotham Book"/>
              </a:rPr>
              <a:t>no deben usarse </a:t>
            </a:r>
            <a:r>
              <a:rPr lang="es-ES_tradnl" sz="1600" dirty="0">
                <a:solidFill>
                  <a:srgbClr val="7F7F7F"/>
                </a:solidFill>
                <a:cs typeface="Gotham Book"/>
              </a:rPr>
              <a:t>o</a:t>
            </a:r>
            <a:r>
              <a:rPr lang="es-ES_tradnl" sz="1600" dirty="0" smtClean="0">
                <a:solidFill>
                  <a:srgbClr val="7F7F7F"/>
                </a:solidFill>
                <a:cs typeface="Gotham Book"/>
              </a:rPr>
              <a:t> </a:t>
            </a:r>
            <a:r>
              <a:rPr lang="es-ES_tradnl" sz="1600" b="1" dirty="0" smtClean="0">
                <a:solidFill>
                  <a:srgbClr val="64075D"/>
                </a:solidFill>
                <a:cs typeface="Gotham Book"/>
              </a:rPr>
              <a:t>con </a:t>
            </a:r>
            <a:r>
              <a:rPr lang="es-ES_tradnl" sz="1600" b="1" dirty="0">
                <a:solidFill>
                  <a:srgbClr val="64075D"/>
                </a:solidFill>
                <a:cs typeface="Gotham Book"/>
              </a:rPr>
              <a:t>precaución</a:t>
            </a:r>
            <a:r>
              <a:rPr lang="es-ES_tradnl" sz="1600" dirty="0">
                <a:solidFill>
                  <a:srgbClr val="7F7F7F"/>
                </a:solidFill>
                <a:cs typeface="Gotham Book"/>
              </a:rPr>
              <a:t>, en pacientes con </a:t>
            </a:r>
            <a:r>
              <a:rPr lang="es-ES_tradnl" sz="1600" dirty="0" smtClean="0">
                <a:solidFill>
                  <a:srgbClr val="7F7F7F"/>
                </a:solidFill>
                <a:cs typeface="Gotham Book"/>
              </a:rPr>
              <a:t>ICC</a:t>
            </a:r>
            <a:r>
              <a:rPr lang="es-ES_tradnl" sz="1600" dirty="0" smtClean="0">
                <a:solidFill>
                  <a:srgbClr val="7F7F7F"/>
                </a:solidFill>
                <a:cs typeface="Gotham Book"/>
              </a:rPr>
              <a:t>:</a:t>
            </a:r>
          </a:p>
          <a:p>
            <a:pPr>
              <a:spcBef>
                <a:spcPts val="0"/>
              </a:spcBef>
              <a:buNone/>
            </a:pPr>
            <a:r>
              <a:rPr lang="es-ES_tradnl" sz="1600" dirty="0" smtClean="0">
                <a:solidFill>
                  <a:srgbClr val="7F7F7F"/>
                </a:solidFill>
                <a:cs typeface="Gotham Book"/>
              </a:rPr>
              <a:t>        </a:t>
            </a:r>
            <a:r>
              <a:rPr lang="es-ES_tradnl" sz="1600" dirty="0" smtClean="0">
                <a:solidFill>
                  <a:srgbClr val="7F7F7F"/>
                </a:solidFill>
                <a:cs typeface="Gotham Book"/>
              </a:rPr>
              <a:t> </a:t>
            </a:r>
            <a:r>
              <a:rPr lang="es-ES_tradnl" sz="1600" dirty="0" smtClean="0">
                <a:solidFill>
                  <a:srgbClr val="7F7F7F"/>
                </a:solidFill>
                <a:cs typeface="Gotham Book"/>
              </a:rPr>
              <a:t> . los </a:t>
            </a:r>
            <a:r>
              <a:rPr lang="es-ES_tradnl" sz="1600" b="1" dirty="0" smtClean="0">
                <a:solidFill>
                  <a:srgbClr val="64075D"/>
                </a:solidFill>
                <a:cs typeface="Gotham Book"/>
              </a:rPr>
              <a:t>AINE</a:t>
            </a:r>
            <a:r>
              <a:rPr lang="es-ES_tradnl" sz="1600" b="1" dirty="0">
                <a:solidFill>
                  <a:srgbClr val="64075D"/>
                </a:solidFill>
                <a:cs typeface="Gotham Book"/>
              </a:rPr>
              <a:t> </a:t>
            </a:r>
            <a:r>
              <a:rPr lang="es-ES_tradnl" sz="1600" dirty="0" smtClean="0">
                <a:solidFill>
                  <a:srgbClr val="7F7F7F"/>
                </a:solidFill>
                <a:cs typeface="Gotham Book"/>
              </a:rPr>
              <a:t>, </a:t>
            </a:r>
            <a:r>
              <a:rPr lang="es-ES_tradnl" sz="1600" dirty="0">
                <a:solidFill>
                  <a:srgbClr val="7F7F7F"/>
                </a:solidFill>
                <a:cs typeface="Gotham Book"/>
              </a:rPr>
              <a:t>que pueden causar retención de líquidos además de los riesgos </a:t>
            </a:r>
            <a:r>
              <a:rPr lang="es-ES_tradnl" sz="1600" dirty="0" smtClean="0">
                <a:solidFill>
                  <a:srgbClr val="7F7F7F"/>
                </a:solidFill>
                <a:cs typeface="Gotham Book"/>
              </a:rPr>
              <a:t>de</a:t>
            </a:r>
          </a:p>
          <a:p>
            <a:pPr>
              <a:spcBef>
                <a:spcPts val="0"/>
              </a:spcBef>
              <a:buNone/>
            </a:pPr>
            <a:r>
              <a:rPr lang="es-ES_tradnl" sz="1600" dirty="0" smtClean="0">
                <a:solidFill>
                  <a:srgbClr val="7F7F7F"/>
                </a:solidFill>
                <a:cs typeface="Gotham Book"/>
              </a:rPr>
              <a:t>                   </a:t>
            </a:r>
            <a:r>
              <a:rPr lang="es-ES_tradnl" sz="1600" dirty="0" smtClean="0">
                <a:solidFill>
                  <a:srgbClr val="7F7F7F"/>
                </a:solidFill>
                <a:cs typeface="Gotham Book"/>
              </a:rPr>
              <a:t> </a:t>
            </a:r>
            <a:r>
              <a:rPr lang="es-ES_tradnl" sz="1600" dirty="0">
                <a:solidFill>
                  <a:srgbClr val="7F7F7F"/>
                </a:solidFill>
                <a:cs typeface="Gotham Book"/>
              </a:rPr>
              <a:t>sangrado gastrointestinal. </a:t>
            </a:r>
            <a:endParaRPr lang="es-ES_tradnl" sz="1600" dirty="0" smtClean="0">
              <a:solidFill>
                <a:srgbClr val="7F7F7F"/>
              </a:solidFill>
              <a:cs typeface="Gotham Book"/>
            </a:endParaRPr>
          </a:p>
          <a:p>
            <a:pPr>
              <a:spcBef>
                <a:spcPts val="0"/>
              </a:spcBef>
              <a:buNone/>
            </a:pPr>
            <a:r>
              <a:rPr lang="es-ES_tradnl" sz="1600" dirty="0" smtClean="0">
                <a:solidFill>
                  <a:srgbClr val="7F7F7F"/>
                </a:solidFill>
                <a:cs typeface="Gotham Book"/>
              </a:rPr>
              <a:t>           . los </a:t>
            </a:r>
            <a:r>
              <a:rPr lang="es-ES_tradnl" sz="1600" dirty="0">
                <a:solidFill>
                  <a:srgbClr val="7F7F7F"/>
                </a:solidFill>
                <a:cs typeface="Gotham Book"/>
              </a:rPr>
              <a:t>analgésicos que se excretan por vía </a:t>
            </a:r>
            <a:r>
              <a:rPr lang="es-ES_tradnl" sz="1600" dirty="0" smtClean="0">
                <a:solidFill>
                  <a:srgbClr val="7F7F7F"/>
                </a:solidFill>
                <a:cs typeface="Gotham Book"/>
              </a:rPr>
              <a:t>renal</a:t>
            </a:r>
            <a:r>
              <a:rPr lang="es-ES_tradnl" sz="1600" dirty="0">
                <a:solidFill>
                  <a:srgbClr val="7F7F7F"/>
                </a:solidFill>
                <a:cs typeface="Gotham Book"/>
              </a:rPr>
              <a:t>,</a:t>
            </a:r>
            <a:r>
              <a:rPr lang="es-ES_tradnl" sz="1600" dirty="0" smtClean="0">
                <a:solidFill>
                  <a:srgbClr val="7F7F7F"/>
                </a:solidFill>
                <a:cs typeface="Gotham Book"/>
              </a:rPr>
              <a:t> vigilar </a:t>
            </a:r>
            <a:r>
              <a:rPr lang="es-ES_tradnl" sz="1600" dirty="0" smtClean="0">
                <a:solidFill>
                  <a:srgbClr val="7F7F7F"/>
                </a:solidFill>
                <a:cs typeface="Gotham Book"/>
              </a:rPr>
              <a:t>la </a:t>
            </a:r>
            <a:r>
              <a:rPr lang="es-ES_tradnl" sz="1600" dirty="0" smtClean="0">
                <a:solidFill>
                  <a:srgbClr val="7F7F7F"/>
                </a:solidFill>
                <a:cs typeface="Gotham Book"/>
              </a:rPr>
              <a:t>dosificación: </a:t>
            </a:r>
            <a:r>
              <a:rPr lang="es-ES_tradnl" sz="1600" dirty="0" err="1" smtClean="0">
                <a:solidFill>
                  <a:srgbClr val="7F7F7F"/>
                </a:solidFill>
                <a:cs typeface="Gotham Book"/>
              </a:rPr>
              <a:t>tramadol</a:t>
            </a:r>
            <a:r>
              <a:rPr lang="es-ES_tradnl" sz="1600" dirty="0" smtClean="0">
                <a:solidFill>
                  <a:srgbClr val="7F7F7F"/>
                </a:solidFill>
                <a:cs typeface="Gotham Book"/>
              </a:rPr>
              <a:t>,</a:t>
            </a:r>
          </a:p>
          <a:p>
            <a:pPr>
              <a:spcBef>
                <a:spcPts val="0"/>
              </a:spcBef>
              <a:buNone/>
            </a:pPr>
            <a:r>
              <a:rPr lang="es-ES_tradnl" sz="1600" dirty="0" smtClean="0">
                <a:solidFill>
                  <a:srgbClr val="7F7F7F"/>
                </a:solidFill>
                <a:cs typeface="Gotham Book"/>
              </a:rPr>
              <a:t>                    </a:t>
            </a:r>
            <a:r>
              <a:rPr lang="es-ES_tradnl" sz="1600" dirty="0">
                <a:solidFill>
                  <a:srgbClr val="7F7F7F"/>
                </a:solidFill>
                <a:cs typeface="Gotham Book"/>
              </a:rPr>
              <a:t>morfina y sus </a:t>
            </a:r>
            <a:r>
              <a:rPr lang="es-ES_tradnl" sz="1600" dirty="0" smtClean="0">
                <a:solidFill>
                  <a:srgbClr val="7F7F7F"/>
                </a:solidFill>
                <a:cs typeface="Gotham Book"/>
              </a:rPr>
              <a:t>derivados. </a:t>
            </a:r>
            <a:endParaRPr lang="es-ES_tradnl" sz="1600" dirty="0">
              <a:solidFill>
                <a:srgbClr val="7F7F7F"/>
              </a:solidFill>
              <a:cs typeface="Gotham Book"/>
            </a:endParaRPr>
          </a:p>
        </p:txBody>
      </p:sp>
      <p:pic>
        <p:nvPicPr>
          <p:cNvPr id="6" name="Imagen 5" descr="Captura de pantalla 2017-09-25 a las 10.38.29.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082226" y="3634239"/>
            <a:ext cx="5573300" cy="2432303"/>
          </a:xfrm>
          <a:prstGeom prst="rect">
            <a:avLst/>
          </a:prstGeom>
        </p:spPr>
      </p:pic>
      <p:sp>
        <p:nvSpPr>
          <p:cNvPr id="9" name="Rectángulo 8"/>
          <p:cNvSpPr/>
          <p:nvPr/>
        </p:nvSpPr>
        <p:spPr>
          <a:xfrm>
            <a:off x="1110938" y="3357240"/>
            <a:ext cx="4622254" cy="276999"/>
          </a:xfrm>
          <a:prstGeom prst="rect">
            <a:avLst/>
          </a:prstGeom>
        </p:spPr>
        <p:txBody>
          <a:bodyPr wrap="none">
            <a:spAutoFit/>
          </a:bodyPr>
          <a:lstStyle/>
          <a:p>
            <a:r>
              <a:rPr lang="es-ES_tradnl" sz="1200" b="1" dirty="0" smtClean="0">
                <a:solidFill>
                  <a:srgbClr val="64075D"/>
                </a:solidFill>
              </a:rPr>
              <a:t>Recomendaciones </a:t>
            </a:r>
            <a:r>
              <a:rPr lang="es-ES_tradnl" sz="1200" b="1" dirty="0">
                <a:solidFill>
                  <a:srgbClr val="64075D"/>
                </a:solidFill>
              </a:rPr>
              <a:t>para el tratamiento del dolor en pacientes con ICC.</a:t>
            </a:r>
          </a:p>
        </p:txBody>
      </p:sp>
      <p:sp>
        <p:nvSpPr>
          <p:cNvPr id="10" name="Rectángulo 9"/>
          <p:cNvSpPr/>
          <p:nvPr/>
        </p:nvSpPr>
        <p:spPr>
          <a:xfrm>
            <a:off x="6608491" y="5237165"/>
            <a:ext cx="2488474" cy="830997"/>
          </a:xfrm>
          <a:prstGeom prst="rect">
            <a:avLst/>
          </a:prstGeom>
        </p:spPr>
        <p:txBody>
          <a:bodyPr wrap="square">
            <a:spAutoFit/>
          </a:bodyPr>
          <a:lstStyle/>
          <a:p>
            <a:endParaRPr lang="es-ES_tradnl" sz="1200" dirty="0">
              <a:solidFill>
                <a:srgbClr val="64075D"/>
              </a:solidFill>
            </a:endParaRPr>
          </a:p>
          <a:p>
            <a:r>
              <a:rPr lang="es-ES_tradnl" sz="1200" dirty="0">
                <a:solidFill>
                  <a:srgbClr val="64075D"/>
                </a:solidFill>
              </a:rPr>
              <a:t>* Vigilar función y aclaramiento renal </a:t>
            </a:r>
          </a:p>
          <a:p>
            <a:r>
              <a:rPr lang="es-ES_tradnl" sz="1200" dirty="0">
                <a:solidFill>
                  <a:srgbClr val="64075D"/>
                </a:solidFill>
              </a:rPr>
              <a:t>** Vigilar aparición de arritmias </a:t>
            </a:r>
          </a:p>
          <a:p>
            <a:r>
              <a:rPr lang="es-ES_tradnl" sz="1200" dirty="0">
                <a:solidFill>
                  <a:srgbClr val="64075D"/>
                </a:solidFill>
              </a:rPr>
              <a:t>*** Vigilar retención de líquidos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903768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11" name="Marcador de contenido 2"/>
          <p:cNvSpPr>
            <a:spLocks noGrp="1"/>
          </p:cNvSpPr>
          <p:nvPr>
            <p:ph idx="1"/>
          </p:nvPr>
        </p:nvSpPr>
        <p:spPr>
          <a:xfrm>
            <a:off x="457200" y="1858549"/>
            <a:ext cx="8220854" cy="2550796"/>
          </a:xfrm>
        </p:spPr>
        <p:txBody>
          <a:bodyPr/>
          <a:lstStyle/>
          <a:p>
            <a:pPr marL="0" indent="0">
              <a:buNone/>
            </a:pPr>
            <a:r>
              <a:rPr lang="es-ES_tradnl" sz="1800" b="1" dirty="0" smtClean="0">
                <a:solidFill>
                  <a:srgbClr val="64075D"/>
                </a:solidFill>
                <a:cs typeface="Gotham Book"/>
              </a:rPr>
              <a:t>Definición </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I</a:t>
            </a:r>
            <a:r>
              <a:rPr lang="es-ES_tradnl" sz="1600" dirty="0" smtClean="0">
                <a:solidFill>
                  <a:schemeClr val="bg1">
                    <a:lumMod val="50000"/>
                  </a:schemeClr>
                </a:solidFill>
                <a:cs typeface="Gotham Book"/>
              </a:rPr>
              <a:t>ncapacidad </a:t>
            </a:r>
            <a:r>
              <a:rPr lang="es-ES_tradnl" sz="1600" dirty="0">
                <a:solidFill>
                  <a:schemeClr val="bg1">
                    <a:lumMod val="50000"/>
                  </a:schemeClr>
                </a:solidFill>
                <a:cs typeface="Gotham Book"/>
              </a:rPr>
              <a:t>en mayor o menor grado de las células hepáticas para realizar sus </a:t>
            </a:r>
            <a:r>
              <a:rPr lang="es-ES_tradnl" sz="1600" dirty="0" smtClean="0">
                <a:solidFill>
                  <a:schemeClr val="bg1">
                    <a:lumMod val="50000"/>
                  </a:schemeClr>
                </a:solidFill>
                <a:cs typeface="Gotham Book"/>
              </a:rPr>
              <a:t>funciones</a:t>
            </a:r>
            <a:r>
              <a:rPr lang="es-ES_tradnl" sz="1600" dirty="0" smtClean="0">
                <a:solidFill>
                  <a:srgbClr val="7F7F7F"/>
                </a:solidFill>
                <a:cs typeface="Gotham Book"/>
              </a:rPr>
              <a:t>.</a:t>
            </a:r>
          </a:p>
          <a:p>
            <a:pPr>
              <a:buBlip>
                <a:blip r:embed="rId3"/>
              </a:buBlip>
            </a:pPr>
            <a:r>
              <a:rPr lang="es-ES_tradnl" sz="1600" dirty="0" smtClean="0">
                <a:solidFill>
                  <a:srgbClr val="7F7F7F"/>
                </a:solidFill>
                <a:cs typeface="Gotham Book"/>
              </a:rPr>
              <a:t>Provocada </a:t>
            </a:r>
            <a:r>
              <a:rPr lang="es-ES_tradnl" sz="1600" dirty="0">
                <a:solidFill>
                  <a:srgbClr val="7F7F7F"/>
                </a:solidFill>
                <a:cs typeface="Gotham Book"/>
              </a:rPr>
              <a:t>por enfermedades que afectan al hígado (hepatitis, tumores, cirrosis</a:t>
            </a:r>
            <a:r>
              <a:rPr lang="es-ES_tradnl" sz="1600" dirty="0" smtClean="0">
                <a:solidFill>
                  <a:srgbClr val="7F7F7F"/>
                </a:solidFill>
                <a:cs typeface="Gotham Book"/>
              </a:rPr>
              <a:t>).</a:t>
            </a:r>
          </a:p>
          <a:p>
            <a:pPr>
              <a:buBlip>
                <a:blip r:embed="rId3"/>
              </a:buBlip>
            </a:pPr>
            <a:r>
              <a:rPr lang="es-ES_tradnl" sz="1600" dirty="0" smtClean="0">
                <a:solidFill>
                  <a:srgbClr val="7F7F7F"/>
                </a:solidFill>
                <a:cs typeface="Gotham Book"/>
              </a:rPr>
              <a:t>Principales </a:t>
            </a:r>
            <a:r>
              <a:rPr lang="es-ES_tradnl" sz="1600" dirty="0">
                <a:solidFill>
                  <a:srgbClr val="7F7F7F"/>
                </a:solidFill>
                <a:cs typeface="Gotham Book"/>
              </a:rPr>
              <a:t>síntomas ictericia, angiomas, eritema plantar, un olor especial del aliento y encefalopatía hepática con confusión mental o </a:t>
            </a:r>
            <a:r>
              <a:rPr lang="es-ES_tradnl" sz="1600" dirty="0" smtClean="0">
                <a:solidFill>
                  <a:srgbClr val="7F7F7F"/>
                </a:solidFill>
                <a:cs typeface="Gotham Book"/>
              </a:rPr>
              <a:t>coma</a:t>
            </a:r>
            <a:r>
              <a:rPr lang="es-ES_tradnl" sz="1600" dirty="0">
                <a:solidFill>
                  <a:srgbClr val="7F7F7F"/>
                </a:solidFill>
                <a:cs typeface="Gotham Book"/>
              </a:rPr>
              <a:t>. </a:t>
            </a:r>
            <a:r>
              <a:rPr lang="es-ES_tradnl" sz="1600" dirty="0" smtClean="0">
                <a:solidFill>
                  <a:srgbClr val="7F7F7F"/>
                </a:solidFill>
                <a:cs typeface="Gotham Book"/>
              </a:rPr>
              <a:t>También </a:t>
            </a:r>
            <a:r>
              <a:rPr lang="es-ES_tradnl" sz="1600" dirty="0">
                <a:solidFill>
                  <a:srgbClr val="7F7F7F"/>
                </a:solidFill>
                <a:cs typeface="Gotham Book"/>
              </a:rPr>
              <a:t>pueden estar presentes ascitis </a:t>
            </a:r>
            <a:r>
              <a:rPr lang="es-ES_tradnl" sz="1600" dirty="0" smtClean="0">
                <a:solidFill>
                  <a:srgbClr val="7F7F7F"/>
                </a:solidFill>
                <a:cs typeface="Gotham Book"/>
              </a:rPr>
              <a:t>y </a:t>
            </a:r>
            <a:r>
              <a:rPr lang="es-ES_tradnl" sz="1600" dirty="0">
                <a:solidFill>
                  <a:srgbClr val="7F7F7F"/>
                </a:solidFill>
                <a:cs typeface="Gotham Book"/>
              </a:rPr>
              <a:t>ginecomastia </a:t>
            </a:r>
            <a:r>
              <a:rPr lang="es-ES_tradnl" sz="1600" dirty="0" smtClean="0">
                <a:solidFill>
                  <a:srgbClr val="7F7F7F"/>
                </a:solidFill>
                <a:cs typeface="Gotham Book"/>
              </a:rPr>
              <a:t>en </a:t>
            </a:r>
            <a:r>
              <a:rPr lang="es-ES_tradnl" sz="1600" dirty="0">
                <a:solidFill>
                  <a:srgbClr val="7F7F7F"/>
                </a:solidFill>
                <a:cs typeface="Gotham Book"/>
              </a:rPr>
              <a:t>los pacientes con enfermedad hepática </a:t>
            </a:r>
            <a:r>
              <a:rPr lang="es-ES_tradnl" sz="1600" dirty="0" smtClean="0">
                <a:solidFill>
                  <a:srgbClr val="7F7F7F"/>
                </a:solidFill>
                <a:cs typeface="Gotham Book"/>
              </a:rPr>
              <a:t>avanzada. </a:t>
            </a:r>
            <a:endParaRPr lang="es-ES_tradnl" sz="1600" dirty="0">
              <a:solidFill>
                <a:srgbClr val="7F7F7F"/>
              </a:solidFill>
              <a:cs typeface="Gotham Book"/>
            </a:endParaRPr>
          </a:p>
          <a:p>
            <a:pPr>
              <a:buBlip>
                <a:blip r:embed="rId3"/>
              </a:buBlip>
            </a:pPr>
            <a:r>
              <a:rPr lang="es-ES_tradnl" sz="1600" b="1" dirty="0" smtClean="0">
                <a:solidFill>
                  <a:srgbClr val="64075D"/>
                </a:solidFill>
                <a:cs typeface="Gotham Book"/>
              </a:rPr>
              <a:t>Los pacientes oncológicos, gran </a:t>
            </a:r>
            <a:r>
              <a:rPr lang="es-ES_tradnl" sz="1600" b="1" dirty="0">
                <a:solidFill>
                  <a:srgbClr val="64075D"/>
                </a:solidFill>
                <a:cs typeface="Gotham Book"/>
              </a:rPr>
              <a:t>parte van a desarrollar IH a lo largo de su enfermedad</a:t>
            </a:r>
            <a:r>
              <a:rPr lang="es-ES_tradnl" sz="1600" dirty="0">
                <a:solidFill>
                  <a:srgbClr val="7F7F7F"/>
                </a:solidFill>
                <a:cs typeface="Gotham Book"/>
              </a:rPr>
              <a:t>, ya sea por tumores primarios de </a:t>
            </a:r>
            <a:r>
              <a:rPr lang="es-ES_tradnl" sz="1600" dirty="0" smtClean="0">
                <a:solidFill>
                  <a:srgbClr val="7F7F7F"/>
                </a:solidFill>
                <a:cs typeface="Gotham Book"/>
              </a:rPr>
              <a:t>hígado, </a:t>
            </a:r>
            <a:r>
              <a:rPr lang="es-ES_tradnl" sz="1600" dirty="0" smtClean="0">
                <a:solidFill>
                  <a:srgbClr val="7F7F7F"/>
                </a:solidFill>
                <a:cs typeface="Gotham Book"/>
              </a:rPr>
              <a:t>por </a:t>
            </a:r>
            <a:r>
              <a:rPr lang="es-ES_tradnl" sz="1600" dirty="0">
                <a:solidFill>
                  <a:srgbClr val="7F7F7F"/>
                </a:solidFill>
                <a:cs typeface="Gotham Book"/>
              </a:rPr>
              <a:t>lesiones </a:t>
            </a:r>
            <a:r>
              <a:rPr lang="es-ES_tradnl" sz="1600" dirty="0" err="1">
                <a:solidFill>
                  <a:srgbClr val="7F7F7F"/>
                </a:solidFill>
                <a:cs typeface="Gotham Book"/>
              </a:rPr>
              <a:t>metastásicas</a:t>
            </a:r>
            <a:r>
              <a:rPr lang="es-ES_tradnl" sz="1600" dirty="0">
                <a:solidFill>
                  <a:srgbClr val="7F7F7F"/>
                </a:solidFill>
                <a:cs typeface="Gotham Book"/>
              </a:rPr>
              <a:t> hepáticas secundarias a un tumor </a:t>
            </a:r>
            <a:r>
              <a:rPr lang="es-ES_tradnl" sz="1600" dirty="0" smtClean="0">
                <a:solidFill>
                  <a:srgbClr val="7F7F7F"/>
                </a:solidFill>
                <a:cs typeface="Gotham Book"/>
              </a:rPr>
              <a:t>primario o por </a:t>
            </a:r>
            <a:r>
              <a:rPr lang="es-ES_tradnl" sz="1600" dirty="0">
                <a:solidFill>
                  <a:srgbClr val="7F7F7F"/>
                </a:solidFill>
                <a:cs typeface="Gotham Book"/>
              </a:rPr>
              <a:t>toxicidad hepática secundaria a </a:t>
            </a:r>
            <a:r>
              <a:rPr lang="es-ES_tradnl" sz="1600" dirty="0" smtClean="0">
                <a:solidFill>
                  <a:srgbClr val="7F7F7F"/>
                </a:solidFill>
                <a:cs typeface="Gotham Book"/>
              </a:rPr>
              <a:t>fármacos. </a:t>
            </a:r>
          </a:p>
          <a:p>
            <a:pPr marL="0" indent="0">
              <a:buNone/>
            </a:pPr>
            <a:endParaRPr lang="es-ES_tradnl" sz="800" dirty="0" smtClean="0">
              <a:solidFill>
                <a:srgbClr val="7F7F7F"/>
              </a:solidFill>
              <a:cs typeface="Gotham Book"/>
            </a:endParaRPr>
          </a:p>
          <a:p>
            <a:pPr marL="0" indent="0">
              <a:buNone/>
            </a:pPr>
            <a:r>
              <a:rPr lang="es-ES_tradnl" sz="1800" b="1" dirty="0" smtClean="0">
                <a:solidFill>
                  <a:srgbClr val="64075D"/>
                </a:solidFill>
                <a:cs typeface="Gotham Book"/>
              </a:rPr>
              <a:t>Manejo del Dolor en Pacientes con IH</a:t>
            </a:r>
          </a:p>
          <a:p>
            <a:pPr lvl="0">
              <a:buBlip>
                <a:blip r:embed="rId3"/>
              </a:buBlip>
            </a:pPr>
            <a:r>
              <a:rPr lang="es-ES_tradnl" sz="1600" dirty="0">
                <a:solidFill>
                  <a:srgbClr val="7F7F7F"/>
                </a:solidFill>
                <a:cs typeface="Gotham Book"/>
              </a:rPr>
              <a:t>Se </a:t>
            </a:r>
            <a:r>
              <a:rPr lang="es-ES_tradnl" sz="1600" dirty="0" smtClean="0">
                <a:solidFill>
                  <a:srgbClr val="7F7F7F"/>
                </a:solidFill>
                <a:cs typeface="Gotham Book"/>
              </a:rPr>
              <a:t>recomienda </a:t>
            </a:r>
            <a:r>
              <a:rPr lang="es-ES_tradnl" sz="1600" dirty="0">
                <a:solidFill>
                  <a:srgbClr val="7F7F7F"/>
                </a:solidFill>
                <a:cs typeface="Gotham Book"/>
              </a:rPr>
              <a:t>iniciar con la dosis mínima efectiva, seguido de </a:t>
            </a:r>
            <a:r>
              <a:rPr lang="es-ES_tradnl" sz="1600" b="1" dirty="0">
                <a:solidFill>
                  <a:srgbClr val="64075D"/>
                </a:solidFill>
                <a:cs typeface="Gotham Book"/>
              </a:rPr>
              <a:t>una lenta titulación</a:t>
            </a:r>
            <a:r>
              <a:rPr lang="es-ES_tradnl" sz="1600" dirty="0">
                <a:solidFill>
                  <a:srgbClr val="7F7F7F"/>
                </a:solidFill>
                <a:cs typeface="Gotham Book"/>
              </a:rPr>
              <a:t>, con especial énfasis en el control de los efectos </a:t>
            </a:r>
            <a:r>
              <a:rPr lang="es-ES_tradnl" sz="1600" dirty="0" smtClean="0">
                <a:solidFill>
                  <a:srgbClr val="7F7F7F"/>
                </a:solidFill>
                <a:cs typeface="Gotham Book"/>
              </a:rPr>
              <a:t>adversos</a:t>
            </a:r>
            <a:r>
              <a:rPr lang="es-ES_tradnl" sz="1600" dirty="0" smtClean="0">
                <a:solidFill>
                  <a:srgbClr val="7F7F7F"/>
                </a:solidFill>
                <a:cs typeface="Gotham Book"/>
              </a:rPr>
              <a:t>: </a:t>
            </a:r>
            <a:r>
              <a:rPr lang="es-ES_tradnl" sz="1600" dirty="0" smtClean="0">
                <a:solidFill>
                  <a:srgbClr val="7F7F7F"/>
                </a:solidFill>
                <a:cs typeface="Gotham Book"/>
              </a:rPr>
              <a:t> evitando </a:t>
            </a:r>
            <a:r>
              <a:rPr lang="es-ES_tradnl" sz="1600" dirty="0">
                <a:solidFill>
                  <a:srgbClr val="7F7F7F"/>
                </a:solidFill>
                <a:cs typeface="Gotham Book"/>
              </a:rPr>
              <a:t>la </a:t>
            </a:r>
            <a:r>
              <a:rPr lang="es-ES_tradnl" sz="1600" dirty="0" err="1">
                <a:solidFill>
                  <a:srgbClr val="7F7F7F"/>
                </a:solidFill>
                <a:cs typeface="Gotham Book"/>
              </a:rPr>
              <a:t>polimedicación</a:t>
            </a:r>
            <a:r>
              <a:rPr lang="es-ES_tradnl" sz="1600" dirty="0">
                <a:solidFill>
                  <a:srgbClr val="7F7F7F"/>
                </a:solidFill>
                <a:cs typeface="Gotham Book"/>
              </a:rPr>
              <a:t>, la sedación y el estreñimiento que predisponen al desarrollo de la encefalopatía </a:t>
            </a:r>
            <a:r>
              <a:rPr lang="es-ES_tradnl" sz="1600" dirty="0" smtClean="0">
                <a:solidFill>
                  <a:srgbClr val="7F7F7F"/>
                </a:solidFill>
                <a:cs typeface="Gotham Book"/>
              </a:rPr>
              <a:t>hepática.</a:t>
            </a:r>
            <a:endParaRPr lang="es-ES_tradnl" sz="1600" dirty="0">
              <a:solidFill>
                <a:srgbClr val="7F7F7F"/>
              </a:solidFill>
              <a:cs typeface="Gotham Book"/>
            </a:endParaRPr>
          </a:p>
          <a:p>
            <a:pPr marL="0" indent="0">
              <a:buNone/>
            </a:pPr>
            <a:endParaRPr lang="es-ES_tradnl" sz="1600" dirty="0" smtClean="0">
              <a:solidFill>
                <a:prstClr val="white">
                  <a:lumMod val="50000"/>
                </a:prstClr>
              </a:solidFill>
              <a:cs typeface="Gotham Book"/>
            </a:endParaRPr>
          </a:p>
          <a:p>
            <a:pPr>
              <a:buBlip>
                <a:blip r:embed="rId3"/>
              </a:buBlip>
            </a:pPr>
            <a:endParaRPr lang="es-ES_tradnl" sz="1600" dirty="0">
              <a:solidFill>
                <a:srgbClr val="7F7F7F"/>
              </a:solidFill>
              <a:cs typeface="Gotham Book"/>
            </a:endParaRPr>
          </a:p>
        </p:txBody>
      </p:sp>
      <p:sp>
        <p:nvSpPr>
          <p:cNvPr id="12" name="Rectángulo 11"/>
          <p:cNvSpPr/>
          <p:nvPr/>
        </p:nvSpPr>
        <p:spPr>
          <a:xfrm>
            <a:off x="450635" y="1308947"/>
            <a:ext cx="7216155" cy="523220"/>
          </a:xfrm>
          <a:prstGeom prst="rect">
            <a:avLst/>
          </a:prstGeom>
        </p:spPr>
        <p:txBody>
          <a:bodyPr wrap="square">
            <a:spAutoFit/>
          </a:bodyPr>
          <a:lstStyle/>
          <a:p>
            <a:r>
              <a:rPr lang="es-ES_tradnl" sz="2800" b="1" dirty="0">
                <a:solidFill>
                  <a:srgbClr val="FCC40D"/>
                </a:solidFill>
                <a:cs typeface="Calibri"/>
              </a:rPr>
              <a:t>INSUFICIENCIA </a:t>
            </a:r>
            <a:r>
              <a:rPr lang="es-ES_tradnl" sz="2800" b="1" dirty="0" smtClean="0">
                <a:solidFill>
                  <a:srgbClr val="FCC40D"/>
                </a:solidFill>
                <a:cs typeface="Calibri"/>
              </a:rPr>
              <a:t>HEPÁTICA (IH) </a:t>
            </a:r>
            <a:endParaRPr lang="es-ES_tradnl" sz="2800" b="1" dirty="0">
              <a:solidFill>
                <a:srgbClr val="FCC40D"/>
              </a:solidFill>
              <a:latin typeface="Calibri"/>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327545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4" name="Rectángulo 3"/>
          <p:cNvSpPr/>
          <p:nvPr/>
        </p:nvSpPr>
        <p:spPr>
          <a:xfrm>
            <a:off x="450635" y="1308947"/>
            <a:ext cx="7216155" cy="338554"/>
          </a:xfrm>
          <a:prstGeom prst="rect">
            <a:avLst/>
          </a:prstGeom>
        </p:spPr>
        <p:txBody>
          <a:bodyPr wrap="square">
            <a:spAutoFit/>
          </a:bodyPr>
          <a:lstStyle/>
          <a:p>
            <a:r>
              <a:rPr lang="es-ES_tradnl" sz="1600" b="1" dirty="0">
                <a:solidFill>
                  <a:srgbClr val="64075D"/>
                </a:solidFill>
                <a:cs typeface="Calibri"/>
              </a:rPr>
              <a:t>Pruebas de función hepática</a:t>
            </a:r>
            <a:endParaRPr lang="es-ES_tradnl" sz="1600" b="1" dirty="0">
              <a:solidFill>
                <a:srgbClr val="64075D"/>
              </a:solidFill>
              <a:latin typeface="Calibri"/>
              <a:cs typeface="Calibri"/>
            </a:endParaRPr>
          </a:p>
        </p:txBody>
      </p:sp>
      <p:sp>
        <p:nvSpPr>
          <p:cNvPr id="8" name="Marcador de contenido 2"/>
          <p:cNvSpPr>
            <a:spLocks noGrp="1"/>
          </p:cNvSpPr>
          <p:nvPr>
            <p:ph idx="1"/>
          </p:nvPr>
        </p:nvSpPr>
        <p:spPr>
          <a:xfrm>
            <a:off x="450635" y="1649501"/>
            <a:ext cx="8067989" cy="1721159"/>
          </a:xfrm>
        </p:spPr>
        <p:txBody>
          <a:bodyPr/>
          <a:lstStyle/>
          <a:p>
            <a:pPr>
              <a:buBlip>
                <a:blip r:embed="rId3"/>
              </a:buBlip>
            </a:pPr>
            <a:r>
              <a:rPr lang="es-ES_tradnl" sz="1600" dirty="0" smtClean="0">
                <a:solidFill>
                  <a:schemeClr val="bg1">
                    <a:lumMod val="50000"/>
                  </a:schemeClr>
                </a:solidFill>
                <a:cs typeface="Gotham Book"/>
              </a:rPr>
              <a:t>V</a:t>
            </a:r>
            <a:r>
              <a:rPr lang="es-ES_tradnl" sz="1600" dirty="0" smtClean="0">
                <a:solidFill>
                  <a:schemeClr val="bg1">
                    <a:lumMod val="50000"/>
                  </a:schemeClr>
                </a:solidFill>
                <a:cs typeface="Gotham Book"/>
              </a:rPr>
              <a:t>arias </a:t>
            </a:r>
            <a:r>
              <a:rPr lang="es-ES_tradnl" sz="1600" dirty="0" smtClean="0">
                <a:solidFill>
                  <a:schemeClr val="bg1">
                    <a:lumMod val="50000"/>
                  </a:schemeClr>
                </a:solidFill>
                <a:cs typeface="Gotham Book"/>
              </a:rPr>
              <a:t>pruebas </a:t>
            </a:r>
            <a:r>
              <a:rPr lang="es-ES_tradnl" sz="1600" dirty="0" smtClean="0">
                <a:solidFill>
                  <a:schemeClr val="bg1">
                    <a:lumMod val="50000"/>
                  </a:schemeClr>
                </a:solidFill>
                <a:cs typeface="Gotham Book"/>
              </a:rPr>
              <a:t>complementarias </a:t>
            </a:r>
            <a:r>
              <a:rPr lang="es-ES_tradnl" sz="1600" dirty="0">
                <a:solidFill>
                  <a:schemeClr val="bg1">
                    <a:lumMod val="50000"/>
                  </a:schemeClr>
                </a:solidFill>
                <a:cs typeface="Gotham Book"/>
              </a:rPr>
              <a:t>nos indican la condición del </a:t>
            </a:r>
            <a:r>
              <a:rPr lang="es-ES_tradnl" sz="1600" dirty="0" smtClean="0">
                <a:solidFill>
                  <a:schemeClr val="bg1">
                    <a:lumMod val="50000"/>
                  </a:schemeClr>
                </a:solidFill>
                <a:cs typeface="Gotham Book"/>
              </a:rPr>
              <a:t>hígado</a:t>
            </a:r>
            <a:r>
              <a:rPr lang="es-ES_tradnl" sz="1600" dirty="0" smtClean="0">
                <a:solidFill>
                  <a:schemeClr val="bg1">
                    <a:lumMod val="50000"/>
                  </a:schemeClr>
                </a:solidFill>
                <a:cs typeface="Gotham Book"/>
              </a:rPr>
              <a:t>:</a:t>
            </a:r>
            <a:endParaRPr lang="es-ES_tradnl" sz="1600" dirty="0" smtClean="0">
              <a:solidFill>
                <a:schemeClr val="bg1">
                  <a:lumMod val="50000"/>
                </a:schemeClr>
              </a:solidFill>
              <a:cs typeface="Gotham Book"/>
            </a:endParaRPr>
          </a:p>
          <a:p>
            <a:pPr>
              <a:buClr>
                <a:srgbClr val="64075D"/>
              </a:buClr>
            </a:pPr>
            <a:r>
              <a:rPr lang="es-ES_tradnl" sz="1600" dirty="0" smtClean="0">
                <a:solidFill>
                  <a:srgbClr val="7F7F7F"/>
                </a:solidFill>
                <a:cs typeface="Gotham Book"/>
              </a:rPr>
              <a:t>seriación </a:t>
            </a:r>
            <a:r>
              <a:rPr lang="es-ES_tradnl" sz="1600" dirty="0">
                <a:solidFill>
                  <a:srgbClr val="7F7F7F"/>
                </a:solidFill>
                <a:cs typeface="Gotham Book"/>
              </a:rPr>
              <a:t>sanguínea de las transaminasas</a:t>
            </a:r>
            <a:r>
              <a:rPr lang="es-ES_tradnl" sz="1600" dirty="0" smtClean="0">
                <a:solidFill>
                  <a:srgbClr val="7F7F7F"/>
                </a:solidFill>
                <a:cs typeface="Gotham Book"/>
              </a:rPr>
              <a:t>,</a:t>
            </a:r>
            <a:r>
              <a:rPr lang="es-ES_tradnl" sz="1600" dirty="0" smtClean="0">
                <a:solidFill>
                  <a:srgbClr val="7F7F7F"/>
                </a:solidFill>
                <a:cs typeface="Gotham Book"/>
              </a:rPr>
              <a:t> de la </a:t>
            </a:r>
            <a:r>
              <a:rPr lang="es-ES_tradnl" sz="1600" dirty="0">
                <a:solidFill>
                  <a:srgbClr val="7F7F7F"/>
                </a:solidFill>
                <a:cs typeface="Gotham Book"/>
              </a:rPr>
              <a:t>bilirrubina,</a:t>
            </a:r>
            <a:r>
              <a:rPr lang="es-ES_tradnl" sz="1600" dirty="0" smtClean="0">
                <a:solidFill>
                  <a:srgbClr val="7F7F7F"/>
                </a:solidFill>
                <a:cs typeface="Gotham Book"/>
              </a:rPr>
              <a:t> de la </a:t>
            </a:r>
            <a:r>
              <a:rPr lang="es-ES_tradnl" sz="1600" dirty="0">
                <a:solidFill>
                  <a:srgbClr val="7F7F7F"/>
                </a:solidFill>
                <a:cs typeface="Gotham Book"/>
              </a:rPr>
              <a:t>fosfatasa alcalina</a:t>
            </a:r>
            <a:r>
              <a:rPr lang="es-ES_tradnl" sz="1600" dirty="0" smtClean="0">
                <a:solidFill>
                  <a:srgbClr val="7F7F7F"/>
                </a:solidFill>
                <a:cs typeface="Gotham Book"/>
              </a:rPr>
              <a:t>, de la</a:t>
            </a:r>
          </a:p>
          <a:p>
            <a:pPr>
              <a:buClr>
                <a:srgbClr val="64075D"/>
              </a:buClr>
              <a:buNone/>
            </a:pPr>
            <a:r>
              <a:rPr lang="es-ES_tradnl" sz="1600" dirty="0" smtClean="0">
                <a:solidFill>
                  <a:srgbClr val="7F7F7F"/>
                </a:solidFill>
                <a:cs typeface="Gotham Book"/>
              </a:rPr>
              <a:t>        </a:t>
            </a:r>
            <a:r>
              <a:rPr lang="es-ES_tradnl" sz="1600" dirty="0" smtClean="0">
                <a:solidFill>
                  <a:srgbClr val="7F7F7F"/>
                </a:solidFill>
                <a:cs typeface="Gotham Book"/>
              </a:rPr>
              <a:t>albúmina </a:t>
            </a:r>
            <a:r>
              <a:rPr lang="es-ES_tradnl" sz="1600" dirty="0">
                <a:solidFill>
                  <a:srgbClr val="7F7F7F"/>
                </a:solidFill>
                <a:cs typeface="Gotham Book"/>
              </a:rPr>
              <a:t>y </a:t>
            </a:r>
            <a:r>
              <a:rPr lang="es-ES_tradnl" sz="1600" dirty="0" smtClean="0">
                <a:solidFill>
                  <a:srgbClr val="7F7F7F"/>
                </a:solidFill>
                <a:cs typeface="Gotham Book"/>
              </a:rPr>
              <a:t>el tiempo </a:t>
            </a:r>
            <a:r>
              <a:rPr lang="es-ES_tradnl" sz="1600" dirty="0">
                <a:solidFill>
                  <a:srgbClr val="7F7F7F"/>
                </a:solidFill>
                <a:cs typeface="Gotham Book"/>
              </a:rPr>
              <a:t>de </a:t>
            </a:r>
            <a:r>
              <a:rPr lang="es-ES_tradnl" sz="1600" dirty="0" smtClean="0">
                <a:solidFill>
                  <a:srgbClr val="7F7F7F"/>
                </a:solidFill>
                <a:cs typeface="Gotham Book"/>
              </a:rPr>
              <a:t>protrombina.</a:t>
            </a:r>
            <a:endParaRPr lang="es-ES_tradnl" sz="1600" dirty="0" smtClean="0">
              <a:solidFill>
                <a:srgbClr val="7F7F7F"/>
              </a:solidFill>
              <a:cs typeface="Gotham Book"/>
            </a:endParaRPr>
          </a:p>
          <a:p>
            <a:pPr>
              <a:buClr>
                <a:srgbClr val="64075D"/>
              </a:buClr>
            </a:pPr>
            <a:r>
              <a:rPr lang="es-ES_tradnl" sz="1600" dirty="0" smtClean="0">
                <a:solidFill>
                  <a:srgbClr val="7F7F7F"/>
                </a:solidFill>
                <a:cs typeface="Gotham Book"/>
              </a:rPr>
              <a:t>prueba más sensible: medición </a:t>
            </a:r>
            <a:r>
              <a:rPr lang="es-ES_tradnl" sz="1600" dirty="0">
                <a:solidFill>
                  <a:srgbClr val="7F7F7F"/>
                </a:solidFill>
                <a:cs typeface="Gotham Book"/>
              </a:rPr>
              <a:t>sérica de los </a:t>
            </a:r>
            <a:r>
              <a:rPr lang="es-ES_tradnl" sz="1600" dirty="0" smtClean="0">
                <a:solidFill>
                  <a:srgbClr val="7F7F7F"/>
                </a:solidFill>
                <a:cs typeface="Gotham Book"/>
              </a:rPr>
              <a:t>ácidos biliares, pero rara vez se usa</a:t>
            </a:r>
            <a:r>
              <a:rPr lang="es-ES_tradnl" sz="1600" dirty="0" smtClean="0">
                <a:solidFill>
                  <a:srgbClr val="7F7F7F"/>
                </a:solidFill>
                <a:cs typeface="Gotham Book"/>
              </a:rPr>
              <a:t>.</a:t>
            </a:r>
          </a:p>
          <a:p>
            <a:pPr>
              <a:buNone/>
            </a:pPr>
            <a:endParaRPr lang="es-ES_tradnl" sz="1600" dirty="0" smtClean="0">
              <a:solidFill>
                <a:srgbClr val="7F7F7F"/>
              </a:solidFill>
              <a:cs typeface="Gotham Book"/>
            </a:endParaRPr>
          </a:p>
          <a:p>
            <a:pPr>
              <a:buNone/>
            </a:pPr>
            <a:endParaRPr lang="es-ES_tradnl" sz="1600" dirty="0" smtClean="0">
              <a:solidFill>
                <a:srgbClr val="7F7F7F"/>
              </a:solidFill>
              <a:cs typeface="Gotham Book"/>
            </a:endParaRPr>
          </a:p>
          <a:p>
            <a:pPr>
              <a:buNone/>
            </a:pPr>
            <a:endParaRPr lang="es-ES_tradnl" sz="1600" dirty="0" smtClean="0">
              <a:solidFill>
                <a:srgbClr val="7F7F7F"/>
              </a:solidFill>
              <a:cs typeface="Gotham Book"/>
            </a:endParaRPr>
          </a:p>
          <a:p>
            <a:pPr>
              <a:buBlip>
                <a:blip r:embed="rId3"/>
              </a:buBlip>
            </a:pPr>
            <a:r>
              <a:rPr lang="es-ES_tradnl" sz="1600" dirty="0" smtClean="0">
                <a:solidFill>
                  <a:srgbClr val="7F7F7F"/>
                </a:solidFill>
                <a:cs typeface="Gotham Book"/>
              </a:rPr>
              <a:t>Se </a:t>
            </a:r>
            <a:r>
              <a:rPr lang="es-ES_tradnl" sz="1600" dirty="0">
                <a:solidFill>
                  <a:srgbClr val="7F7F7F"/>
                </a:solidFill>
                <a:cs typeface="Gotham Book"/>
              </a:rPr>
              <a:t>desconoce el punto de corte de </a:t>
            </a:r>
            <a:r>
              <a:rPr lang="es-ES_tradnl" sz="1600" dirty="0" smtClean="0">
                <a:solidFill>
                  <a:srgbClr val="7F7F7F"/>
                </a:solidFill>
                <a:cs typeface="Gotham Book"/>
              </a:rPr>
              <a:t>la función </a:t>
            </a:r>
            <a:r>
              <a:rPr lang="es-ES_tradnl" sz="1600" dirty="0">
                <a:solidFill>
                  <a:srgbClr val="7F7F7F"/>
                </a:solidFill>
                <a:cs typeface="Gotham Book"/>
              </a:rPr>
              <a:t>hepática necesario para modificar la elección </a:t>
            </a:r>
            <a:r>
              <a:rPr lang="es-ES_tradnl" sz="1600" dirty="0" smtClean="0">
                <a:solidFill>
                  <a:srgbClr val="7F7F7F"/>
                </a:solidFill>
                <a:cs typeface="Gotham Book"/>
              </a:rPr>
              <a:t>o selección </a:t>
            </a:r>
            <a:r>
              <a:rPr lang="es-ES_tradnl" sz="1600" dirty="0">
                <a:solidFill>
                  <a:srgbClr val="7F7F7F"/>
                </a:solidFill>
                <a:cs typeface="Gotham Book"/>
              </a:rPr>
              <a:t>de un analgésico en paciente con alteración </a:t>
            </a:r>
            <a:r>
              <a:rPr lang="es-ES_tradnl" sz="1600" dirty="0" smtClean="0">
                <a:solidFill>
                  <a:srgbClr val="7F7F7F"/>
                </a:solidFill>
                <a:cs typeface="Gotham Book"/>
              </a:rPr>
              <a:t>de la </a:t>
            </a:r>
            <a:r>
              <a:rPr lang="es-ES_tradnl" sz="1600" dirty="0">
                <a:solidFill>
                  <a:srgbClr val="7F7F7F"/>
                </a:solidFill>
                <a:cs typeface="Gotham Book"/>
              </a:rPr>
              <a:t>función </a:t>
            </a:r>
            <a:r>
              <a:rPr lang="es-ES_tradnl" sz="1600" dirty="0" smtClean="0">
                <a:solidFill>
                  <a:srgbClr val="7F7F7F"/>
                </a:solidFill>
                <a:cs typeface="Gotham Book"/>
              </a:rPr>
              <a:t>hepática:</a:t>
            </a:r>
          </a:p>
          <a:p>
            <a:pPr lvl="1">
              <a:buClr>
                <a:srgbClr val="64075D"/>
              </a:buClr>
              <a:buFont typeface="Arial"/>
              <a:buChar char="•"/>
            </a:pPr>
            <a:r>
              <a:rPr lang="es-ES_tradnl" sz="1600" dirty="0">
                <a:solidFill>
                  <a:srgbClr val="7F7F7F"/>
                </a:solidFill>
                <a:cs typeface="Gotham Book"/>
              </a:rPr>
              <a:t>pacientes que </a:t>
            </a:r>
            <a:r>
              <a:rPr lang="es-ES_tradnl" sz="1600" dirty="0" smtClean="0">
                <a:solidFill>
                  <a:srgbClr val="7F7F7F"/>
                </a:solidFill>
                <a:cs typeface="Gotham Book"/>
              </a:rPr>
              <a:t>han desarrollado </a:t>
            </a:r>
            <a:r>
              <a:rPr lang="es-ES_tradnl" sz="1600" dirty="0">
                <a:solidFill>
                  <a:srgbClr val="7F7F7F"/>
                </a:solidFill>
                <a:cs typeface="Gotham Book"/>
              </a:rPr>
              <a:t>enfermedad hepática crónica avanzada </a:t>
            </a:r>
            <a:r>
              <a:rPr lang="es-ES_tradnl" sz="1600" dirty="0" smtClean="0">
                <a:solidFill>
                  <a:srgbClr val="7F7F7F"/>
                </a:solidFill>
                <a:cs typeface="Gotham Book"/>
              </a:rPr>
              <a:t>o cirrosis</a:t>
            </a:r>
            <a:r>
              <a:rPr lang="es-ES_tradnl" sz="1600" dirty="0">
                <a:solidFill>
                  <a:srgbClr val="7F7F7F"/>
                </a:solidFill>
                <a:cs typeface="Gotham Book"/>
              </a:rPr>
              <a:t>, </a:t>
            </a:r>
            <a:r>
              <a:rPr lang="es-ES_tradnl" sz="1600" dirty="0" smtClean="0">
                <a:solidFill>
                  <a:srgbClr val="7F7F7F"/>
                </a:solidFill>
                <a:cs typeface="Gotham Book"/>
              </a:rPr>
              <a:t>cuando </a:t>
            </a:r>
            <a:r>
              <a:rPr lang="es-ES_tradnl" sz="1600" dirty="0">
                <a:solidFill>
                  <a:srgbClr val="7F7F7F"/>
                </a:solidFill>
                <a:cs typeface="Gotham Book"/>
              </a:rPr>
              <a:t>están acompañados </a:t>
            </a:r>
            <a:r>
              <a:rPr lang="es-ES_tradnl" sz="1600" dirty="0" smtClean="0">
                <a:solidFill>
                  <a:srgbClr val="7F7F7F"/>
                </a:solidFill>
                <a:cs typeface="Gotham Book"/>
              </a:rPr>
              <a:t>de hipertensión portal.</a:t>
            </a:r>
          </a:p>
          <a:p>
            <a:pPr lvl="1">
              <a:buClr>
                <a:srgbClr val="64075D"/>
              </a:buClr>
              <a:buFont typeface="Arial"/>
              <a:buChar char="•"/>
            </a:pPr>
            <a:r>
              <a:rPr lang="es-ES_tradnl" sz="1600" dirty="0">
                <a:solidFill>
                  <a:srgbClr val="7F7F7F"/>
                </a:solidFill>
                <a:cs typeface="Gotham Book"/>
              </a:rPr>
              <a:t>pacientes </a:t>
            </a:r>
            <a:r>
              <a:rPr lang="es-ES_tradnl" sz="1600" dirty="0" smtClean="0">
                <a:solidFill>
                  <a:srgbClr val="7F7F7F"/>
                </a:solidFill>
                <a:cs typeface="Gotham Book"/>
              </a:rPr>
              <a:t>que siguen </a:t>
            </a:r>
            <a:r>
              <a:rPr lang="es-ES_tradnl" sz="1600" dirty="0">
                <a:solidFill>
                  <a:srgbClr val="7F7F7F"/>
                </a:solidFill>
                <a:cs typeface="Gotham Book"/>
              </a:rPr>
              <a:t>consumiendo alcohol activamente y los </a:t>
            </a:r>
            <a:r>
              <a:rPr lang="es-ES_tradnl" sz="1600" dirty="0" smtClean="0">
                <a:solidFill>
                  <a:srgbClr val="7F7F7F"/>
                </a:solidFill>
                <a:cs typeface="Gotham Book"/>
              </a:rPr>
              <a:t>pacientes </a:t>
            </a:r>
            <a:r>
              <a:rPr lang="es-ES_tradnl" sz="1600" dirty="0" err="1" smtClean="0">
                <a:solidFill>
                  <a:srgbClr val="7F7F7F"/>
                </a:solidFill>
                <a:cs typeface="Gotham Book"/>
              </a:rPr>
              <a:t>politratados</a:t>
            </a:r>
            <a:r>
              <a:rPr lang="es-ES_tradnl" sz="1600" dirty="0" smtClean="0">
                <a:solidFill>
                  <a:srgbClr val="7F7F7F"/>
                </a:solidFill>
                <a:cs typeface="Gotham Book"/>
              </a:rPr>
              <a:t> </a:t>
            </a:r>
            <a:r>
              <a:rPr lang="es-ES_tradnl" sz="1600" dirty="0">
                <a:solidFill>
                  <a:srgbClr val="7F7F7F"/>
                </a:solidFill>
                <a:cs typeface="Gotham Book"/>
              </a:rPr>
              <a:t>que reciben múltiples </a:t>
            </a:r>
            <a:r>
              <a:rPr lang="es-ES_tradnl" sz="1600" dirty="0" smtClean="0">
                <a:solidFill>
                  <a:srgbClr val="7F7F7F"/>
                </a:solidFill>
                <a:cs typeface="Gotham Book"/>
              </a:rPr>
              <a:t>medicamentos.</a:t>
            </a:r>
          </a:p>
          <a:p>
            <a:pPr marL="457200" lvl="1" indent="0">
              <a:buNone/>
            </a:pPr>
            <a:endParaRPr lang="es-ES_tradnl" sz="1200" dirty="0">
              <a:solidFill>
                <a:srgbClr val="7F7F7F"/>
              </a:solidFill>
              <a:cs typeface="Gotham Book"/>
            </a:endParaRPr>
          </a:p>
          <a:p>
            <a:pPr>
              <a:buBlip>
                <a:blip r:embed="rId3"/>
              </a:buBlip>
            </a:pPr>
            <a:endParaRPr lang="es-ES_tradnl" sz="1600" dirty="0">
              <a:solidFill>
                <a:srgbClr val="7F7F7F"/>
              </a:solidFill>
              <a:cs typeface="Gotham Book"/>
            </a:endParaRPr>
          </a:p>
        </p:txBody>
      </p:sp>
      <p:sp>
        <p:nvSpPr>
          <p:cNvPr id="5" name="Rectángulo 4"/>
          <p:cNvSpPr/>
          <p:nvPr/>
        </p:nvSpPr>
        <p:spPr>
          <a:xfrm>
            <a:off x="450635" y="3370660"/>
            <a:ext cx="7216155" cy="338554"/>
          </a:xfrm>
          <a:prstGeom prst="rect">
            <a:avLst/>
          </a:prstGeom>
        </p:spPr>
        <p:txBody>
          <a:bodyPr wrap="square">
            <a:spAutoFit/>
          </a:bodyPr>
          <a:lstStyle/>
          <a:p>
            <a:r>
              <a:rPr lang="es-ES_tradnl" sz="1600" b="1" dirty="0" smtClean="0">
                <a:solidFill>
                  <a:srgbClr val="64075D"/>
                </a:solidFill>
                <a:cs typeface="Calibri"/>
              </a:rPr>
              <a:t>Selecci</a:t>
            </a:r>
            <a:r>
              <a:rPr lang="es-ES_tradnl" sz="1600" b="1" dirty="0" smtClean="0">
                <a:solidFill>
                  <a:srgbClr val="64075D"/>
                </a:solidFill>
                <a:cs typeface="Calibri"/>
              </a:rPr>
              <a:t>ón del mejor analgésico</a:t>
            </a:r>
            <a:endParaRPr lang="es-ES_tradnl" sz="1600" b="1" dirty="0">
              <a:solidFill>
                <a:srgbClr val="64075D"/>
              </a:solidFill>
              <a:latin typeface="Calibri"/>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923064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4" name="Rectángulo 3"/>
          <p:cNvSpPr/>
          <p:nvPr/>
        </p:nvSpPr>
        <p:spPr>
          <a:xfrm>
            <a:off x="450635" y="1308947"/>
            <a:ext cx="7216155" cy="338554"/>
          </a:xfrm>
          <a:prstGeom prst="rect">
            <a:avLst/>
          </a:prstGeom>
        </p:spPr>
        <p:txBody>
          <a:bodyPr wrap="square">
            <a:spAutoFit/>
          </a:bodyPr>
          <a:lstStyle/>
          <a:p>
            <a:r>
              <a:rPr lang="es-ES_tradnl" sz="1600" b="1" dirty="0">
                <a:solidFill>
                  <a:srgbClr val="64075D"/>
                </a:solidFill>
                <a:cs typeface="Calibri"/>
              </a:rPr>
              <a:t>Alteraciones farmacocinéticas asociadas a la </a:t>
            </a:r>
            <a:r>
              <a:rPr lang="es-ES_tradnl" sz="1600" b="1" dirty="0" smtClean="0">
                <a:solidFill>
                  <a:srgbClr val="64075D"/>
                </a:solidFill>
                <a:cs typeface="Calibri"/>
              </a:rPr>
              <a:t>insuficiencia hepática</a:t>
            </a:r>
            <a:endParaRPr lang="es-ES_tradnl" sz="1600" b="1" dirty="0">
              <a:solidFill>
                <a:srgbClr val="64075D"/>
              </a:solidFill>
              <a:latin typeface="Calibri"/>
              <a:cs typeface="Calibri"/>
            </a:endParaRPr>
          </a:p>
        </p:txBody>
      </p:sp>
      <p:sp>
        <p:nvSpPr>
          <p:cNvPr id="8" name="Marcador de contenido 2"/>
          <p:cNvSpPr>
            <a:spLocks noGrp="1"/>
          </p:cNvSpPr>
          <p:nvPr>
            <p:ph idx="1"/>
          </p:nvPr>
        </p:nvSpPr>
        <p:spPr>
          <a:xfrm>
            <a:off x="450635" y="1649501"/>
            <a:ext cx="8067989" cy="1721159"/>
          </a:xfrm>
        </p:spPr>
        <p:txBody>
          <a:bodyPr/>
          <a:lstStyle/>
          <a:p>
            <a:pPr>
              <a:buBlip>
                <a:blip r:embed="rId3"/>
              </a:buBlip>
            </a:pPr>
            <a:r>
              <a:rPr lang="es-ES_tradnl" sz="1600" dirty="0" smtClean="0">
                <a:solidFill>
                  <a:schemeClr val="bg1">
                    <a:lumMod val="50000"/>
                  </a:schemeClr>
                </a:solidFill>
                <a:cs typeface="Gotham Book"/>
              </a:rPr>
              <a:t>Selección del fármaco, hay que tener en cuenta, que los fármacos se </a:t>
            </a:r>
            <a:r>
              <a:rPr lang="es-ES_tradnl" sz="1600" dirty="0">
                <a:solidFill>
                  <a:schemeClr val="bg1">
                    <a:lumMod val="50000"/>
                  </a:schemeClr>
                </a:solidFill>
                <a:cs typeface="Gotham Book"/>
              </a:rPr>
              <a:t>administran por vía oral </a:t>
            </a:r>
            <a:r>
              <a:rPr lang="es-ES_tradnl" sz="1600" dirty="0" smtClean="0">
                <a:solidFill>
                  <a:schemeClr val="bg1">
                    <a:lumMod val="50000"/>
                  </a:schemeClr>
                </a:solidFill>
                <a:cs typeface="Gotham Book"/>
              </a:rPr>
              <a:t>se absorben </a:t>
            </a:r>
            <a:r>
              <a:rPr lang="es-ES_tradnl" sz="1600" dirty="0">
                <a:solidFill>
                  <a:schemeClr val="bg1">
                    <a:lumMod val="50000"/>
                  </a:schemeClr>
                </a:solidFill>
                <a:cs typeface="Gotham Book"/>
              </a:rPr>
              <a:t>desde el tracto gastrointestinal a la vena porta </a:t>
            </a:r>
            <a:r>
              <a:rPr lang="es-ES_tradnl" sz="1600" dirty="0" smtClean="0">
                <a:solidFill>
                  <a:schemeClr val="bg1">
                    <a:lumMod val="50000"/>
                  </a:schemeClr>
                </a:solidFill>
                <a:cs typeface="Gotham Book"/>
              </a:rPr>
              <a:t>y son </a:t>
            </a:r>
            <a:r>
              <a:rPr lang="es-ES_tradnl" sz="1600" dirty="0">
                <a:solidFill>
                  <a:schemeClr val="bg1">
                    <a:lumMod val="50000"/>
                  </a:schemeClr>
                </a:solidFill>
                <a:cs typeface="Gotham Book"/>
              </a:rPr>
              <a:t>sometidos a un fenómeno de “primer paso hepático</a:t>
            </a:r>
            <a:r>
              <a:rPr lang="es-ES_tradnl" sz="1600" dirty="0" smtClean="0">
                <a:solidFill>
                  <a:schemeClr val="bg1">
                    <a:lumMod val="50000"/>
                  </a:schemeClr>
                </a:solidFill>
                <a:cs typeface="Gotham Book"/>
              </a:rPr>
              <a:t>”.</a:t>
            </a:r>
          </a:p>
          <a:p>
            <a:pPr>
              <a:buBlip>
                <a:blip r:embed="rId3"/>
              </a:buBlip>
            </a:pPr>
            <a:r>
              <a:rPr lang="es-ES_tradnl" sz="1600" dirty="0" smtClean="0">
                <a:solidFill>
                  <a:schemeClr val="bg1">
                    <a:lumMod val="50000"/>
                  </a:schemeClr>
                </a:solidFill>
                <a:cs typeface="Gotham Book"/>
              </a:rPr>
              <a:t>Atención </a:t>
            </a:r>
            <a:r>
              <a:rPr lang="es-ES_tradnl" sz="1600" dirty="0" smtClean="0">
                <a:solidFill>
                  <a:schemeClr val="bg1">
                    <a:lumMod val="50000"/>
                  </a:schemeClr>
                </a:solidFill>
                <a:cs typeface="Gotham Book"/>
              </a:rPr>
              <a:t>a : .  </a:t>
            </a:r>
            <a:r>
              <a:rPr lang="es-ES_tradnl" sz="1600" dirty="0" smtClean="0">
                <a:solidFill>
                  <a:schemeClr val="bg1">
                    <a:lumMod val="50000"/>
                  </a:schemeClr>
                </a:solidFill>
                <a:cs typeface="Gotham Book"/>
              </a:rPr>
              <a:t>P</a:t>
            </a:r>
            <a:r>
              <a:rPr lang="es-ES_tradnl" sz="1600" dirty="0" smtClean="0">
                <a:solidFill>
                  <a:schemeClr val="bg1">
                    <a:lumMod val="50000"/>
                  </a:schemeClr>
                </a:solidFill>
                <a:cs typeface="Gotham Book"/>
              </a:rPr>
              <a:t>acientes </a:t>
            </a:r>
            <a:r>
              <a:rPr lang="es-ES_tradnl" sz="1600" dirty="0" smtClean="0">
                <a:solidFill>
                  <a:schemeClr val="bg1">
                    <a:lumMod val="50000"/>
                  </a:schemeClr>
                </a:solidFill>
                <a:cs typeface="Gotham Book"/>
              </a:rPr>
              <a:t>con </a:t>
            </a:r>
            <a:r>
              <a:rPr lang="es-ES_tradnl" sz="1600" dirty="0">
                <a:solidFill>
                  <a:schemeClr val="bg1">
                    <a:lumMod val="50000"/>
                  </a:schemeClr>
                </a:solidFill>
                <a:cs typeface="Gotham Book"/>
              </a:rPr>
              <a:t>enfermedad hepática que desarrollan </a:t>
            </a:r>
            <a:r>
              <a:rPr lang="es-ES_tradnl" sz="1600" dirty="0" smtClean="0">
                <a:solidFill>
                  <a:schemeClr val="bg1">
                    <a:lumMod val="50000"/>
                  </a:schemeClr>
                </a:solidFill>
                <a:cs typeface="Gotham Book"/>
              </a:rPr>
              <a:t>circulación colateral ya que puede haber </a:t>
            </a:r>
            <a:r>
              <a:rPr lang="es-ES_tradnl" sz="1600" dirty="0" smtClean="0">
                <a:solidFill>
                  <a:srgbClr val="7F7F7F"/>
                </a:solidFill>
              </a:rPr>
              <a:t>un </a:t>
            </a:r>
            <a:r>
              <a:rPr lang="es-ES_tradnl" sz="1600" dirty="0">
                <a:solidFill>
                  <a:srgbClr val="7F7F7F"/>
                </a:solidFill>
              </a:rPr>
              <a:t>aumento de </a:t>
            </a:r>
            <a:r>
              <a:rPr lang="es-ES_tradnl" sz="1600" dirty="0" smtClean="0">
                <a:solidFill>
                  <a:srgbClr val="7F7F7F"/>
                </a:solidFill>
              </a:rPr>
              <a:t>la biodisponibilidad </a:t>
            </a:r>
            <a:r>
              <a:rPr lang="es-ES_tradnl" sz="1600" dirty="0">
                <a:solidFill>
                  <a:srgbClr val="7F7F7F"/>
                </a:solidFill>
              </a:rPr>
              <a:t>de los </a:t>
            </a:r>
            <a:r>
              <a:rPr lang="es-ES_tradnl" sz="1600" dirty="0" smtClean="0">
                <a:solidFill>
                  <a:srgbClr val="7F7F7F"/>
                </a:solidFill>
              </a:rPr>
              <a:t>fármacos.</a:t>
            </a:r>
            <a:endParaRPr lang="es-ES_tradnl" sz="1600" dirty="0" smtClean="0">
              <a:solidFill>
                <a:srgbClr val="7F7F7F"/>
              </a:solidFill>
            </a:endParaRPr>
          </a:p>
          <a:p>
            <a:pPr>
              <a:buNone/>
            </a:pPr>
            <a:r>
              <a:rPr lang="es-ES_tradnl" sz="1600" dirty="0" smtClean="0">
                <a:solidFill>
                  <a:srgbClr val="7F7F7F"/>
                </a:solidFill>
                <a:cs typeface="Gotham Book"/>
              </a:rPr>
              <a:t>                               .  Pacientes </a:t>
            </a:r>
            <a:r>
              <a:rPr lang="es-ES_tradnl" sz="1600" dirty="0">
                <a:solidFill>
                  <a:srgbClr val="7F7F7F"/>
                </a:solidFill>
                <a:cs typeface="Gotham Book"/>
              </a:rPr>
              <a:t>c</a:t>
            </a:r>
            <a:r>
              <a:rPr lang="es-ES_tradnl" sz="1600" dirty="0" smtClean="0">
                <a:solidFill>
                  <a:srgbClr val="7F7F7F"/>
                </a:solidFill>
                <a:cs typeface="Gotham Book"/>
              </a:rPr>
              <a:t>on IH </a:t>
            </a:r>
            <a:r>
              <a:rPr lang="es-ES_tradnl" sz="1600" dirty="0">
                <a:solidFill>
                  <a:srgbClr val="7F7F7F"/>
                </a:solidFill>
                <a:cs typeface="Gotham Book"/>
              </a:rPr>
              <a:t>y cirrosis</a:t>
            </a:r>
            <a:r>
              <a:rPr lang="es-ES_tradnl" sz="1600" dirty="0" smtClean="0">
                <a:solidFill>
                  <a:srgbClr val="7F7F7F"/>
                </a:solidFill>
                <a:cs typeface="Gotham Book"/>
              </a:rPr>
              <a:t>, se incrementa el volumen </a:t>
            </a:r>
            <a:r>
              <a:rPr lang="es-ES_tradnl" sz="1600" dirty="0">
                <a:solidFill>
                  <a:srgbClr val="7F7F7F"/>
                </a:solidFill>
                <a:cs typeface="Gotham Book"/>
              </a:rPr>
              <a:t>de </a:t>
            </a:r>
            <a:r>
              <a:rPr lang="es-ES_tradnl" sz="1600" dirty="0" smtClean="0">
                <a:solidFill>
                  <a:srgbClr val="7F7F7F"/>
                </a:solidFill>
                <a:cs typeface="Gotham Book"/>
              </a:rPr>
              <a:t>distribución.</a:t>
            </a:r>
            <a:endParaRPr lang="es-ES_tradnl" sz="1600" dirty="0" smtClean="0">
              <a:solidFill>
                <a:srgbClr val="7F7F7F"/>
              </a:solidFill>
              <a:cs typeface="Gotham Book"/>
            </a:endParaRPr>
          </a:p>
          <a:p>
            <a:pPr>
              <a:buNone/>
            </a:pPr>
            <a:r>
              <a:rPr lang="es-ES_tradnl" sz="1600" dirty="0" smtClean="0">
                <a:solidFill>
                  <a:srgbClr val="7F7F7F"/>
                </a:solidFill>
                <a:cs typeface="Gotham Book"/>
              </a:rPr>
              <a:t>                               .  Pacientes </a:t>
            </a:r>
            <a:r>
              <a:rPr lang="es-ES_tradnl" sz="1600" dirty="0">
                <a:solidFill>
                  <a:srgbClr val="7F7F7F"/>
                </a:solidFill>
                <a:cs typeface="Gotham Book"/>
              </a:rPr>
              <a:t>con </a:t>
            </a:r>
            <a:r>
              <a:rPr lang="es-ES_tradnl" sz="1600" dirty="0" smtClean="0">
                <a:solidFill>
                  <a:srgbClr val="7F7F7F"/>
                </a:solidFill>
                <a:cs typeface="Gotham Book"/>
              </a:rPr>
              <a:t>enfermedad hepática </a:t>
            </a:r>
            <a:r>
              <a:rPr lang="es-ES_tradnl" sz="1600" dirty="0">
                <a:solidFill>
                  <a:srgbClr val="7F7F7F"/>
                </a:solidFill>
                <a:cs typeface="Gotham Book"/>
              </a:rPr>
              <a:t>grave presenten alteraciones de </a:t>
            </a:r>
            <a:r>
              <a:rPr lang="es-ES_tradnl" sz="1600" dirty="0" smtClean="0">
                <a:solidFill>
                  <a:srgbClr val="7F7F7F"/>
                </a:solidFill>
                <a:cs typeface="Gotham Book"/>
              </a:rPr>
              <a:t>la</a:t>
            </a:r>
          </a:p>
          <a:p>
            <a:pPr>
              <a:buNone/>
            </a:pPr>
            <a:r>
              <a:rPr lang="es-ES_tradnl" sz="1600" dirty="0" smtClean="0">
                <a:solidFill>
                  <a:srgbClr val="7F7F7F"/>
                </a:solidFill>
                <a:cs typeface="Gotham Book"/>
              </a:rPr>
              <a:t>                                  </a:t>
            </a:r>
            <a:r>
              <a:rPr lang="es-ES_tradnl" sz="1600" dirty="0" smtClean="0">
                <a:solidFill>
                  <a:srgbClr val="7F7F7F"/>
                </a:solidFill>
                <a:cs typeface="Gotham Book"/>
              </a:rPr>
              <a:t> </a:t>
            </a:r>
            <a:r>
              <a:rPr lang="es-ES_tradnl" sz="1600" dirty="0">
                <a:solidFill>
                  <a:srgbClr val="7F7F7F"/>
                </a:solidFill>
                <a:cs typeface="Gotham Book"/>
              </a:rPr>
              <a:t>función </a:t>
            </a:r>
            <a:r>
              <a:rPr lang="es-ES_tradnl" sz="1600" dirty="0" smtClean="0">
                <a:solidFill>
                  <a:srgbClr val="7F7F7F"/>
                </a:solidFill>
                <a:cs typeface="Gotham Book"/>
              </a:rPr>
              <a:t>renal (</a:t>
            </a:r>
            <a:r>
              <a:rPr lang="es-ES_tradnl" sz="1600" dirty="0">
                <a:solidFill>
                  <a:srgbClr val="7F7F7F"/>
                </a:solidFill>
                <a:cs typeface="Gotham Book"/>
              </a:rPr>
              <a:t>síndrome </a:t>
            </a:r>
            <a:r>
              <a:rPr lang="es-ES_tradnl" sz="1600" dirty="0" err="1">
                <a:solidFill>
                  <a:srgbClr val="7F7F7F"/>
                </a:solidFill>
                <a:cs typeface="Gotham Book"/>
              </a:rPr>
              <a:t>hepato</a:t>
            </a:r>
            <a:r>
              <a:rPr lang="es-ES_tradnl" sz="1600" dirty="0">
                <a:solidFill>
                  <a:srgbClr val="7F7F7F"/>
                </a:solidFill>
                <a:cs typeface="Gotham Book"/>
              </a:rPr>
              <a:t>-renal), </a:t>
            </a:r>
            <a:r>
              <a:rPr lang="es-ES_tradnl" sz="1600" dirty="0" smtClean="0">
                <a:solidFill>
                  <a:srgbClr val="7F7F7F"/>
                </a:solidFill>
                <a:cs typeface="Gotham Book"/>
              </a:rPr>
              <a:t>y puede producirse la </a:t>
            </a:r>
            <a:r>
              <a:rPr lang="es-ES_tradnl" sz="1600" dirty="0" smtClean="0">
                <a:solidFill>
                  <a:srgbClr val="7F7F7F"/>
                </a:solidFill>
                <a:cs typeface="Gotham Book"/>
              </a:rPr>
              <a:t>acumulación</a:t>
            </a:r>
          </a:p>
          <a:p>
            <a:pPr>
              <a:buNone/>
            </a:pPr>
            <a:r>
              <a:rPr lang="es-ES_tradnl" sz="1600" dirty="0" smtClean="0">
                <a:solidFill>
                  <a:srgbClr val="7F7F7F"/>
                </a:solidFill>
                <a:cs typeface="Gotham Book"/>
              </a:rPr>
              <a:t>                                  </a:t>
            </a:r>
            <a:r>
              <a:rPr lang="es-ES_tradnl" sz="1600" dirty="0" smtClean="0">
                <a:solidFill>
                  <a:srgbClr val="7F7F7F"/>
                </a:solidFill>
                <a:cs typeface="Gotham Book"/>
              </a:rPr>
              <a:t> </a:t>
            </a:r>
            <a:r>
              <a:rPr lang="es-ES_tradnl" sz="1600" dirty="0">
                <a:solidFill>
                  <a:srgbClr val="7F7F7F"/>
                </a:solidFill>
                <a:cs typeface="Gotham Book"/>
              </a:rPr>
              <a:t>del fármaco y el aumento de </a:t>
            </a:r>
            <a:r>
              <a:rPr lang="es-ES_tradnl" sz="1600" dirty="0" smtClean="0">
                <a:solidFill>
                  <a:srgbClr val="7F7F7F"/>
                </a:solidFill>
                <a:cs typeface="Gotham Book"/>
              </a:rPr>
              <a:t>los efectos secundarios.</a:t>
            </a:r>
            <a:endParaRPr lang="es-ES_tradnl" sz="1600" dirty="0">
              <a:solidFill>
                <a:srgbClr val="7F7F7F"/>
              </a:solidFill>
              <a:cs typeface="Gotham Book"/>
            </a:endParaRPr>
          </a:p>
          <a:p>
            <a:pPr>
              <a:buBlip>
                <a:blip r:embed="rId3"/>
              </a:buBlip>
            </a:pPr>
            <a:endParaRPr lang="es-ES_tradnl" sz="1600" dirty="0">
              <a:solidFill>
                <a:srgbClr val="7F7F7F"/>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362020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4" name="Rectángulo 3"/>
          <p:cNvSpPr/>
          <p:nvPr/>
        </p:nvSpPr>
        <p:spPr>
          <a:xfrm>
            <a:off x="450635" y="1308947"/>
            <a:ext cx="7216155" cy="338554"/>
          </a:xfrm>
          <a:prstGeom prst="rect">
            <a:avLst/>
          </a:prstGeom>
        </p:spPr>
        <p:txBody>
          <a:bodyPr wrap="square">
            <a:spAutoFit/>
          </a:bodyPr>
          <a:lstStyle/>
          <a:p>
            <a:r>
              <a:rPr lang="es-ES_tradnl" sz="1600" b="1" dirty="0">
                <a:solidFill>
                  <a:srgbClr val="64075D"/>
                </a:solidFill>
                <a:cs typeface="Calibri"/>
              </a:rPr>
              <a:t>Valoración de la seguridad de los fármacos en IH</a:t>
            </a:r>
            <a:endParaRPr lang="es-ES_tradnl" sz="1600" b="1" dirty="0">
              <a:solidFill>
                <a:srgbClr val="64075D"/>
              </a:solidFill>
              <a:latin typeface="Calibri"/>
              <a:cs typeface="Calibri"/>
            </a:endParaRPr>
          </a:p>
        </p:txBody>
      </p:sp>
      <p:sp>
        <p:nvSpPr>
          <p:cNvPr id="8" name="Marcador de contenido 2"/>
          <p:cNvSpPr>
            <a:spLocks noGrp="1"/>
          </p:cNvSpPr>
          <p:nvPr>
            <p:ph idx="1"/>
          </p:nvPr>
        </p:nvSpPr>
        <p:spPr>
          <a:xfrm>
            <a:off x="450635" y="1649501"/>
            <a:ext cx="8067989" cy="2995008"/>
          </a:xfrm>
        </p:spPr>
        <p:txBody>
          <a:bodyPr/>
          <a:lstStyle/>
          <a:p>
            <a:pPr>
              <a:buBlip>
                <a:blip r:embed="rId3"/>
              </a:buBlip>
            </a:pPr>
            <a:r>
              <a:rPr lang="es-ES_tradnl" sz="1600" b="1" dirty="0" smtClean="0">
                <a:solidFill>
                  <a:srgbClr val="64075D"/>
                </a:solidFill>
                <a:cs typeface="Gotham Book"/>
              </a:rPr>
              <a:t>AINE</a:t>
            </a:r>
            <a:r>
              <a:rPr lang="es-ES_tradnl" sz="1600" b="1" dirty="0">
                <a:solidFill>
                  <a:srgbClr val="64075D"/>
                </a:solidFill>
                <a:cs typeface="Gotham Book"/>
              </a:rPr>
              <a:t>:</a:t>
            </a:r>
            <a:r>
              <a:rPr lang="es-ES_tradnl" sz="1600" b="1" dirty="0" smtClean="0">
                <a:solidFill>
                  <a:srgbClr val="64075D"/>
                </a:solidFill>
                <a:cs typeface="Gotham Book"/>
              </a:rPr>
              <a:t> </a:t>
            </a:r>
            <a:r>
              <a:rPr lang="es-ES_tradnl" sz="1600" dirty="0" smtClean="0">
                <a:solidFill>
                  <a:schemeClr val="bg1">
                    <a:lumMod val="50000"/>
                  </a:schemeClr>
                </a:solidFill>
                <a:cs typeface="Gotham Book"/>
              </a:rPr>
              <a:t>incluyendo AAS, generalmente </a:t>
            </a:r>
            <a:r>
              <a:rPr lang="es-ES_tradnl" sz="1600" dirty="0">
                <a:solidFill>
                  <a:schemeClr val="bg1">
                    <a:lumMod val="50000"/>
                  </a:schemeClr>
                </a:solidFill>
                <a:cs typeface="Gotham Book"/>
              </a:rPr>
              <a:t>deben </a:t>
            </a:r>
            <a:r>
              <a:rPr lang="es-ES_tradnl" sz="1600" dirty="0" smtClean="0">
                <a:solidFill>
                  <a:schemeClr val="bg1">
                    <a:lumMod val="50000"/>
                  </a:schemeClr>
                </a:solidFill>
                <a:cs typeface="Gotham Book"/>
              </a:rPr>
              <a:t>evitarse en </a:t>
            </a:r>
            <a:r>
              <a:rPr lang="es-ES_tradnl" sz="1600" dirty="0">
                <a:solidFill>
                  <a:schemeClr val="bg1">
                    <a:lumMod val="50000"/>
                  </a:schemeClr>
                </a:solidFill>
                <a:cs typeface="Gotham Book"/>
              </a:rPr>
              <a:t>pacientes con</a:t>
            </a:r>
            <a:r>
              <a:rPr lang="es-ES_tradnl" sz="1600" dirty="0" smtClean="0">
                <a:solidFill>
                  <a:schemeClr val="bg1">
                    <a:lumMod val="50000"/>
                  </a:schemeClr>
                </a:solidFill>
                <a:cs typeface="Gotham Book"/>
              </a:rPr>
              <a:t>    enfermedad</a:t>
            </a:r>
          </a:p>
          <a:p>
            <a:pPr>
              <a:buNone/>
            </a:pPr>
            <a:r>
              <a:rPr lang="es-ES_tradnl" sz="1600" dirty="0" smtClean="0">
                <a:solidFill>
                  <a:schemeClr val="bg1">
                    <a:lumMod val="50000"/>
                  </a:schemeClr>
                </a:solidFill>
                <a:cs typeface="Gotham Book"/>
              </a:rPr>
              <a:t>                 </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hepática crónica </a:t>
            </a:r>
            <a:r>
              <a:rPr lang="es-ES_tradnl" sz="1600" dirty="0" smtClean="0">
                <a:solidFill>
                  <a:schemeClr val="bg1">
                    <a:lumMod val="50000"/>
                  </a:schemeClr>
                </a:solidFill>
                <a:cs typeface="Gotham Book"/>
              </a:rPr>
              <a:t>avanzada o cirrosis.</a:t>
            </a:r>
          </a:p>
          <a:p>
            <a:pPr>
              <a:buBlip>
                <a:blip r:embed="rId3"/>
              </a:buBlip>
            </a:pPr>
            <a:r>
              <a:rPr lang="es-ES_tradnl" sz="1600" b="1" dirty="0" smtClean="0">
                <a:solidFill>
                  <a:srgbClr val="64075D"/>
                </a:solidFill>
                <a:cs typeface="Gotham Book"/>
              </a:rPr>
              <a:t>AINE selectivos: </a:t>
            </a:r>
            <a:r>
              <a:rPr lang="es-ES_tradnl" sz="1600" dirty="0">
                <a:solidFill>
                  <a:schemeClr val="bg1">
                    <a:lumMod val="50000"/>
                  </a:schemeClr>
                </a:solidFill>
                <a:cs typeface="Gotham Book"/>
              </a:rPr>
              <a:t>no </a:t>
            </a:r>
            <a:r>
              <a:rPr lang="es-ES_tradnl" sz="1600" dirty="0" smtClean="0">
                <a:solidFill>
                  <a:schemeClr val="bg1">
                    <a:lumMod val="50000"/>
                  </a:schemeClr>
                </a:solidFill>
                <a:cs typeface="Gotham Book"/>
              </a:rPr>
              <a:t>utilizar</a:t>
            </a:r>
            <a:r>
              <a:rPr lang="es-ES_tradnl" sz="1600" dirty="0" smtClean="0">
                <a:solidFill>
                  <a:schemeClr val="bg1">
                    <a:lumMod val="50000"/>
                  </a:schemeClr>
                </a:solidFill>
                <a:cs typeface="Gotham Book"/>
              </a:rPr>
              <a:t> en </a:t>
            </a:r>
            <a:r>
              <a:rPr lang="es-ES_tradnl" sz="1600" dirty="0">
                <a:solidFill>
                  <a:schemeClr val="bg1">
                    <a:lumMod val="50000"/>
                  </a:schemeClr>
                </a:solidFill>
                <a:cs typeface="Gotham Book"/>
              </a:rPr>
              <a:t>pacientes con enfermedad </a:t>
            </a:r>
            <a:r>
              <a:rPr lang="es-ES_tradnl" sz="1600" dirty="0" smtClean="0">
                <a:solidFill>
                  <a:schemeClr val="bg1">
                    <a:lumMod val="50000"/>
                  </a:schemeClr>
                </a:solidFill>
                <a:cs typeface="Gotham Book"/>
              </a:rPr>
              <a:t>hepática avanzada </a:t>
            </a:r>
            <a:r>
              <a:rPr lang="es-ES_tradnl" sz="1600" dirty="0">
                <a:solidFill>
                  <a:schemeClr val="bg1">
                    <a:lumMod val="50000"/>
                  </a:schemeClr>
                </a:solidFill>
                <a:cs typeface="Gotham Book"/>
              </a:rPr>
              <a:t>o </a:t>
            </a:r>
            <a:r>
              <a:rPr lang="es-ES_tradnl" sz="1600" dirty="0" smtClean="0">
                <a:solidFill>
                  <a:schemeClr val="bg1">
                    <a:lumMod val="50000"/>
                  </a:schemeClr>
                </a:solidFill>
                <a:cs typeface="Gotham Book"/>
              </a:rPr>
              <a:t>cirrosis.</a:t>
            </a:r>
          </a:p>
          <a:p>
            <a:pPr>
              <a:buBlip>
                <a:blip r:embed="rId3"/>
              </a:buBlip>
            </a:pPr>
            <a:r>
              <a:rPr lang="es-ES_tradnl" sz="1600" b="1" dirty="0" smtClean="0">
                <a:solidFill>
                  <a:srgbClr val="64075D"/>
                </a:solidFill>
                <a:cs typeface="Gotham Book"/>
              </a:rPr>
              <a:t>Paracetamol: </a:t>
            </a:r>
            <a:r>
              <a:rPr lang="es-ES_tradnl" sz="1600" dirty="0" smtClean="0">
                <a:solidFill>
                  <a:schemeClr val="bg1">
                    <a:lumMod val="50000"/>
                  </a:schemeClr>
                </a:solidFill>
                <a:cs typeface="Gotham Book"/>
              </a:rPr>
              <a:t>seguro </a:t>
            </a:r>
            <a:r>
              <a:rPr lang="es-ES_tradnl" sz="1600" dirty="0">
                <a:solidFill>
                  <a:schemeClr val="bg1">
                    <a:lumMod val="50000"/>
                  </a:schemeClr>
                </a:solidFill>
                <a:cs typeface="Gotham Book"/>
              </a:rPr>
              <a:t>en pacientes con enfermedad </a:t>
            </a:r>
            <a:r>
              <a:rPr lang="es-ES_tradnl" sz="1600" dirty="0" smtClean="0">
                <a:solidFill>
                  <a:schemeClr val="bg1">
                    <a:lumMod val="50000"/>
                  </a:schemeClr>
                </a:solidFill>
                <a:cs typeface="Gotham Book"/>
              </a:rPr>
              <a:t>hepática crónica </a:t>
            </a:r>
            <a:r>
              <a:rPr lang="es-ES_tradnl" sz="1600" dirty="0">
                <a:solidFill>
                  <a:schemeClr val="bg1">
                    <a:lumMod val="50000"/>
                  </a:schemeClr>
                </a:solidFill>
                <a:cs typeface="Gotham Book"/>
              </a:rPr>
              <a:t>avanzada o </a:t>
            </a:r>
            <a:r>
              <a:rPr lang="es-ES_tradnl" sz="1600" dirty="0" smtClean="0">
                <a:solidFill>
                  <a:schemeClr val="bg1">
                    <a:lumMod val="50000"/>
                  </a:schemeClr>
                </a:solidFill>
                <a:cs typeface="Gotham Book"/>
              </a:rPr>
              <a:t>cirrosis</a:t>
            </a:r>
          </a:p>
          <a:p>
            <a:pPr>
              <a:buNone/>
            </a:pPr>
            <a:r>
              <a:rPr lang="es-ES_tradnl" sz="1600" dirty="0" smtClean="0">
                <a:solidFill>
                  <a:schemeClr val="bg1">
                    <a:lumMod val="50000"/>
                  </a:schemeClr>
                </a:solidFill>
                <a:cs typeface="Gotham Book"/>
              </a:rPr>
              <a:t>                                </a:t>
            </a:r>
            <a:r>
              <a:rPr lang="es-ES_tradnl" sz="1600" dirty="0" smtClean="0">
                <a:solidFill>
                  <a:schemeClr val="bg1">
                    <a:lumMod val="50000"/>
                  </a:schemeClr>
                </a:solidFill>
                <a:cs typeface="Gotham Book"/>
              </a:rPr>
              <a:t>cuando </a:t>
            </a:r>
            <a:r>
              <a:rPr lang="es-ES_tradnl" sz="1600" dirty="0">
                <a:solidFill>
                  <a:schemeClr val="bg1">
                    <a:lumMod val="50000"/>
                  </a:schemeClr>
                </a:solidFill>
                <a:cs typeface="Gotham Book"/>
              </a:rPr>
              <a:t>se usa en las </a:t>
            </a:r>
            <a:r>
              <a:rPr lang="es-ES_tradnl" sz="1600" dirty="0" smtClean="0">
                <a:solidFill>
                  <a:schemeClr val="bg1">
                    <a:lumMod val="50000"/>
                  </a:schemeClr>
                </a:solidFill>
                <a:cs typeface="Gotham Book"/>
              </a:rPr>
              <a:t>dosis recomendadas (2 g/día).</a:t>
            </a:r>
            <a:r>
              <a:rPr lang="es-ES_tradnl" sz="1600" dirty="0" smtClean="0">
                <a:solidFill>
                  <a:schemeClr val="bg1">
                    <a:lumMod val="50000"/>
                  </a:schemeClr>
                </a:solidFill>
                <a:cs typeface="Gotham Book"/>
              </a:rPr>
              <a:t> </a:t>
            </a:r>
          </a:p>
          <a:p>
            <a:pPr>
              <a:buNone/>
            </a:pPr>
            <a:r>
              <a:rPr lang="es-ES_tradnl" sz="1600" dirty="0" smtClean="0">
                <a:solidFill>
                  <a:schemeClr val="bg1">
                    <a:lumMod val="50000"/>
                  </a:schemeClr>
                </a:solidFill>
                <a:cs typeface="Gotham Book"/>
              </a:rPr>
              <a:t>                                </a:t>
            </a:r>
            <a:r>
              <a:rPr lang="es-ES_tradnl" sz="1600" dirty="0" smtClean="0">
                <a:solidFill>
                  <a:schemeClr val="bg1">
                    <a:lumMod val="50000"/>
                  </a:schemeClr>
                </a:solidFill>
                <a:cs typeface="Gotham Book"/>
              </a:rPr>
              <a:t>Esta </a:t>
            </a:r>
            <a:r>
              <a:rPr lang="es-ES_tradnl" sz="1600" dirty="0">
                <a:solidFill>
                  <a:schemeClr val="bg1">
                    <a:lumMod val="50000"/>
                  </a:schemeClr>
                </a:solidFill>
                <a:cs typeface="Gotham Book"/>
              </a:rPr>
              <a:t>contraindicado su uso en pacientes con </a:t>
            </a:r>
            <a:r>
              <a:rPr lang="es-ES_tradnl" sz="1600" dirty="0" smtClean="0">
                <a:solidFill>
                  <a:schemeClr val="bg1">
                    <a:lumMod val="50000"/>
                  </a:schemeClr>
                </a:solidFill>
                <a:cs typeface="Gotham Book"/>
              </a:rPr>
              <a:t>hepatitis alcohólica </a:t>
            </a:r>
            <a:r>
              <a:rPr lang="es-ES_tradnl" sz="1600" dirty="0">
                <a:solidFill>
                  <a:schemeClr val="bg1">
                    <a:lumMod val="50000"/>
                  </a:schemeClr>
                </a:solidFill>
                <a:cs typeface="Gotham Book"/>
              </a:rPr>
              <a:t>grave </a:t>
            </a:r>
            <a:r>
              <a:rPr lang="es-ES_tradnl" sz="1600" dirty="0" smtClean="0">
                <a:solidFill>
                  <a:schemeClr val="bg1">
                    <a:lumMod val="50000"/>
                  </a:schemeClr>
                </a:solidFill>
                <a:cs typeface="Gotham Book"/>
              </a:rPr>
              <a:t>o</a:t>
            </a:r>
          </a:p>
          <a:p>
            <a:pPr>
              <a:buNone/>
            </a:pPr>
            <a:r>
              <a:rPr lang="es-ES_tradnl" sz="1600" dirty="0" smtClean="0">
                <a:solidFill>
                  <a:schemeClr val="bg1">
                    <a:lumMod val="50000"/>
                  </a:schemeClr>
                </a:solidFill>
                <a:cs typeface="Gotham Book"/>
              </a:rPr>
              <a:t>                                </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lesión hepática </a:t>
            </a:r>
            <a:r>
              <a:rPr lang="es-ES_tradnl" sz="1600" dirty="0" smtClean="0">
                <a:solidFill>
                  <a:schemeClr val="bg1">
                    <a:lumMod val="50000"/>
                  </a:schemeClr>
                </a:solidFill>
                <a:cs typeface="Gotham Book"/>
              </a:rPr>
              <a:t>aguda.</a:t>
            </a:r>
            <a:endParaRPr lang="es-ES_tradnl" sz="1600" dirty="0">
              <a:solidFill>
                <a:schemeClr val="bg1">
                  <a:lumMod val="50000"/>
                </a:schemeClr>
              </a:solidFill>
              <a:cs typeface="Gotham Book"/>
            </a:endParaRPr>
          </a:p>
          <a:p>
            <a:pPr>
              <a:buBlip>
                <a:blip r:embed="rId3"/>
              </a:buBlip>
            </a:pPr>
            <a:r>
              <a:rPr lang="es-ES_tradnl" sz="1600" b="1" dirty="0" smtClean="0">
                <a:solidFill>
                  <a:srgbClr val="64075D"/>
                </a:solidFill>
              </a:rPr>
              <a:t>Opioides:</a:t>
            </a:r>
          </a:p>
          <a:p>
            <a:pPr lvl="1">
              <a:buClr>
                <a:srgbClr val="64075D"/>
              </a:buClr>
              <a:buFont typeface="Arial"/>
              <a:buChar char="•"/>
            </a:pPr>
            <a:r>
              <a:rPr lang="es-ES_tradnl" sz="1600" b="1" dirty="0" smtClean="0">
                <a:solidFill>
                  <a:schemeClr val="bg1">
                    <a:lumMod val="50000"/>
                  </a:schemeClr>
                </a:solidFill>
                <a:cs typeface="Gotham Book"/>
              </a:rPr>
              <a:t>Morfina</a:t>
            </a:r>
            <a:r>
              <a:rPr lang="es-ES_tradnl" sz="1600" b="1" dirty="0">
                <a:solidFill>
                  <a:schemeClr val="bg1">
                    <a:lumMod val="50000"/>
                  </a:schemeClr>
                </a:solidFill>
                <a:cs typeface="Gotham Book"/>
              </a:rPr>
              <a:t>: </a:t>
            </a:r>
            <a:r>
              <a:rPr lang="es-ES_tradnl" sz="1600" dirty="0">
                <a:solidFill>
                  <a:schemeClr val="bg1">
                    <a:lumMod val="50000"/>
                  </a:schemeClr>
                </a:solidFill>
                <a:cs typeface="Gotham Book"/>
              </a:rPr>
              <a:t>aumenta su </a:t>
            </a:r>
            <a:r>
              <a:rPr lang="es-ES_tradnl" sz="1600" dirty="0" smtClean="0">
                <a:solidFill>
                  <a:schemeClr val="bg1">
                    <a:lumMod val="50000"/>
                  </a:schemeClr>
                </a:solidFill>
                <a:cs typeface="Gotham Book"/>
              </a:rPr>
              <a:t>biodisponibilidad oral </a:t>
            </a:r>
            <a:r>
              <a:rPr lang="es-ES_tradnl" sz="1600" dirty="0">
                <a:solidFill>
                  <a:schemeClr val="bg1">
                    <a:lumMod val="50000"/>
                  </a:schemeClr>
                </a:solidFill>
                <a:cs typeface="Gotham Book"/>
              </a:rPr>
              <a:t>en pacientes con enfermedad </a:t>
            </a:r>
            <a:r>
              <a:rPr lang="es-ES_tradnl" sz="1600" dirty="0" smtClean="0">
                <a:solidFill>
                  <a:schemeClr val="bg1">
                    <a:lumMod val="50000"/>
                  </a:schemeClr>
                </a:solidFill>
                <a:cs typeface="Gotham Book"/>
              </a:rPr>
              <a:t>hepática crónica </a:t>
            </a:r>
            <a:r>
              <a:rPr lang="es-ES_tradnl" sz="1600" dirty="0">
                <a:solidFill>
                  <a:schemeClr val="bg1">
                    <a:lumMod val="50000"/>
                  </a:schemeClr>
                </a:solidFill>
                <a:cs typeface="Gotham Book"/>
              </a:rPr>
              <a:t>avanzada o cirrosis debido a la </a:t>
            </a:r>
            <a:r>
              <a:rPr lang="es-ES_tradnl" sz="1600" dirty="0" smtClean="0">
                <a:solidFill>
                  <a:schemeClr val="bg1">
                    <a:lumMod val="50000"/>
                  </a:schemeClr>
                </a:solidFill>
                <a:cs typeface="Gotham Book"/>
              </a:rPr>
              <a:t>reducción del </a:t>
            </a:r>
            <a:r>
              <a:rPr lang="es-ES_tradnl" sz="1600" dirty="0">
                <a:solidFill>
                  <a:schemeClr val="bg1">
                    <a:lumMod val="50000"/>
                  </a:schemeClr>
                </a:solidFill>
                <a:cs typeface="Gotham Book"/>
              </a:rPr>
              <a:t>primer paso </a:t>
            </a:r>
            <a:r>
              <a:rPr lang="es-ES_tradnl" sz="1600" dirty="0" smtClean="0">
                <a:solidFill>
                  <a:schemeClr val="bg1">
                    <a:lumMod val="50000"/>
                  </a:schemeClr>
                </a:solidFill>
                <a:cs typeface="Gotham Book"/>
              </a:rPr>
              <a:t>hepático</a:t>
            </a:r>
            <a:r>
              <a:rPr lang="es-ES_tradnl" sz="1600" dirty="0">
                <a:solidFill>
                  <a:schemeClr val="bg1">
                    <a:lumMod val="50000"/>
                  </a:schemeClr>
                </a:solidFill>
                <a:cs typeface="Gotham Book"/>
              </a:rPr>
              <a:t>. En </a:t>
            </a:r>
            <a:r>
              <a:rPr lang="es-ES_tradnl" sz="1600" dirty="0" smtClean="0">
                <a:solidFill>
                  <a:schemeClr val="bg1">
                    <a:lumMod val="50000"/>
                  </a:schemeClr>
                </a:solidFill>
                <a:cs typeface="Gotham Book"/>
              </a:rPr>
              <a:t>pacientes </a:t>
            </a:r>
            <a:r>
              <a:rPr lang="es-ES_tradnl" sz="1600" dirty="0">
                <a:solidFill>
                  <a:schemeClr val="bg1">
                    <a:lumMod val="50000"/>
                  </a:schemeClr>
                </a:solidFill>
                <a:cs typeface="Gotham Book"/>
              </a:rPr>
              <a:t>con cirrosis con </a:t>
            </a:r>
            <a:r>
              <a:rPr lang="es-ES_tradnl" sz="1600" dirty="0" smtClean="0">
                <a:solidFill>
                  <a:schemeClr val="bg1">
                    <a:lumMod val="50000"/>
                  </a:schemeClr>
                </a:solidFill>
                <a:cs typeface="Gotham Book"/>
              </a:rPr>
              <a:t>insuficiencia renal </a:t>
            </a:r>
            <a:r>
              <a:rPr lang="es-ES_tradnl" sz="1600" dirty="0">
                <a:solidFill>
                  <a:schemeClr val="bg1">
                    <a:lumMod val="50000"/>
                  </a:schemeClr>
                </a:solidFill>
                <a:cs typeface="Gotham Book"/>
              </a:rPr>
              <a:t>concomitante se debe evitar su </a:t>
            </a:r>
            <a:r>
              <a:rPr lang="es-ES_tradnl" sz="1600" dirty="0" smtClean="0">
                <a:solidFill>
                  <a:schemeClr val="bg1">
                    <a:lumMod val="50000"/>
                  </a:schemeClr>
                </a:solidFill>
                <a:cs typeface="Gotham Book"/>
              </a:rPr>
              <a:t>uso.</a:t>
            </a:r>
          </a:p>
          <a:p>
            <a:pPr lvl="1">
              <a:buClr>
                <a:srgbClr val="64075D"/>
              </a:buClr>
              <a:buFont typeface="Arial"/>
              <a:buChar char="•"/>
            </a:pPr>
            <a:r>
              <a:rPr lang="es-ES_tradnl" sz="1600" b="1" dirty="0" err="1" smtClean="0">
                <a:solidFill>
                  <a:srgbClr val="7F7F7F"/>
                </a:solidFill>
              </a:rPr>
              <a:t>Meperidina</a:t>
            </a:r>
            <a:r>
              <a:rPr lang="es-ES_tradnl" sz="1600" b="1" dirty="0" smtClean="0">
                <a:solidFill>
                  <a:srgbClr val="7F7F7F"/>
                </a:solidFill>
              </a:rPr>
              <a:t>:</a:t>
            </a:r>
            <a:r>
              <a:rPr lang="es-ES_tradnl" sz="1600" b="1" dirty="0" smtClean="0">
                <a:solidFill>
                  <a:srgbClr val="7F7F7F"/>
                </a:solidFill>
                <a:cs typeface="Gotham Book"/>
              </a:rPr>
              <a:t> </a:t>
            </a:r>
            <a:r>
              <a:rPr lang="es-ES_tradnl" sz="1600" dirty="0" smtClean="0">
                <a:solidFill>
                  <a:srgbClr val="7F7F7F"/>
                </a:solidFill>
              </a:rPr>
              <a:t>efectos </a:t>
            </a:r>
            <a:r>
              <a:rPr lang="es-ES_tradnl" sz="1600" dirty="0">
                <a:solidFill>
                  <a:srgbClr val="7F7F7F"/>
                </a:solidFill>
              </a:rPr>
              <a:t>analgésicos impredecibles y un </a:t>
            </a:r>
            <a:r>
              <a:rPr lang="es-ES_tradnl" sz="1600" dirty="0" smtClean="0">
                <a:solidFill>
                  <a:srgbClr val="7F7F7F"/>
                </a:solidFill>
              </a:rPr>
              <a:t>mayor riesgo </a:t>
            </a:r>
            <a:r>
              <a:rPr lang="es-ES_tradnl" sz="1600" dirty="0">
                <a:solidFill>
                  <a:srgbClr val="7F7F7F"/>
                </a:solidFill>
              </a:rPr>
              <a:t>de toxicidad en pacientes con cirrosis. </a:t>
            </a:r>
            <a:r>
              <a:rPr lang="es-ES_tradnl" sz="1600" dirty="0" smtClean="0">
                <a:solidFill>
                  <a:srgbClr val="7F7F7F"/>
                </a:solidFill>
              </a:rPr>
              <a:t>Se recomienda </a:t>
            </a:r>
            <a:r>
              <a:rPr lang="es-ES_tradnl" sz="1600" dirty="0">
                <a:solidFill>
                  <a:srgbClr val="7F7F7F"/>
                </a:solidFill>
              </a:rPr>
              <a:t>evitar la administración </a:t>
            </a:r>
            <a:r>
              <a:rPr lang="es-ES_tradnl" sz="1600" dirty="0" smtClean="0">
                <a:solidFill>
                  <a:srgbClr val="7F7F7F"/>
                </a:solidFill>
              </a:rPr>
              <a:t>repetida de </a:t>
            </a:r>
            <a:r>
              <a:rPr lang="es-ES_tradnl" sz="1600" dirty="0" err="1" smtClean="0">
                <a:solidFill>
                  <a:srgbClr val="7F7F7F"/>
                </a:solidFill>
              </a:rPr>
              <a:t>meperidina</a:t>
            </a:r>
            <a:r>
              <a:rPr lang="es-ES_tradnl" sz="1600" dirty="0">
                <a:solidFill>
                  <a:srgbClr val="7F7F7F"/>
                </a:solidFill>
              </a:rPr>
              <a:t>. </a:t>
            </a:r>
            <a:r>
              <a:rPr lang="es-ES_tradnl" sz="1600" dirty="0" err="1" smtClean="0">
                <a:solidFill>
                  <a:srgbClr val="7F7F7F"/>
                </a:solidFill>
              </a:rPr>
              <a:t>Propoxifeno</a:t>
            </a:r>
            <a:r>
              <a:rPr lang="es-ES_tradnl" sz="1600" dirty="0" smtClean="0">
                <a:solidFill>
                  <a:srgbClr val="7F7F7F"/>
                </a:solidFill>
              </a:rPr>
              <a:t>, </a:t>
            </a:r>
            <a:r>
              <a:rPr lang="es-ES_tradnl" sz="1600" dirty="0" err="1" smtClean="0">
                <a:solidFill>
                  <a:srgbClr val="7F7F7F"/>
                </a:solidFill>
              </a:rPr>
              <a:t>alfentanilo</a:t>
            </a:r>
            <a:r>
              <a:rPr lang="es-ES_tradnl" sz="1600" dirty="0" smtClean="0">
                <a:solidFill>
                  <a:srgbClr val="7F7F7F"/>
                </a:solidFill>
              </a:rPr>
              <a:t> </a:t>
            </a:r>
            <a:r>
              <a:rPr lang="es-ES_tradnl" sz="1600" dirty="0">
                <a:solidFill>
                  <a:srgbClr val="7F7F7F"/>
                </a:solidFill>
              </a:rPr>
              <a:t>y </a:t>
            </a:r>
            <a:r>
              <a:rPr lang="es-ES_tradnl" sz="1600" dirty="0" err="1" smtClean="0">
                <a:solidFill>
                  <a:srgbClr val="7F7F7F"/>
                </a:solidFill>
              </a:rPr>
              <a:t>tramadol</a:t>
            </a:r>
            <a:r>
              <a:rPr lang="es-ES_tradnl" sz="1600" dirty="0" smtClean="0">
                <a:solidFill>
                  <a:srgbClr val="7F7F7F"/>
                </a:solidFill>
              </a:rPr>
              <a:t>, ya que puede conducir a una acumulación no deseada.</a:t>
            </a:r>
          </a:p>
          <a:p>
            <a:pPr lvl="1">
              <a:buClr>
                <a:srgbClr val="64075D"/>
              </a:buClr>
              <a:buFont typeface="Arial"/>
              <a:buChar char="•"/>
            </a:pPr>
            <a:r>
              <a:rPr lang="es-ES_tradnl" sz="1600" b="1" dirty="0" smtClean="0">
                <a:solidFill>
                  <a:srgbClr val="7F7F7F"/>
                </a:solidFill>
              </a:rPr>
              <a:t>Codeína</a:t>
            </a:r>
            <a:r>
              <a:rPr lang="es-ES_tradnl" sz="1600" b="1" dirty="0">
                <a:solidFill>
                  <a:srgbClr val="7F7F7F"/>
                </a:solidFill>
              </a:rPr>
              <a:t>:</a:t>
            </a:r>
            <a:r>
              <a:rPr lang="es-ES_tradnl" sz="1600" b="1" dirty="0">
                <a:solidFill>
                  <a:srgbClr val="7F7F7F"/>
                </a:solidFill>
                <a:cs typeface="Gotham Book"/>
              </a:rPr>
              <a:t> </a:t>
            </a:r>
            <a:r>
              <a:rPr lang="es-ES_tradnl" sz="1600" dirty="0">
                <a:solidFill>
                  <a:srgbClr val="7F7F7F"/>
                </a:solidFill>
              </a:rPr>
              <a:t>los </a:t>
            </a:r>
            <a:r>
              <a:rPr lang="es-ES_tradnl" sz="1600" dirty="0" smtClean="0">
                <a:solidFill>
                  <a:srgbClr val="7F7F7F"/>
                </a:solidFill>
              </a:rPr>
              <a:t>pacientes con </a:t>
            </a:r>
            <a:r>
              <a:rPr lang="es-ES_tradnl" sz="1600" dirty="0">
                <a:solidFill>
                  <a:srgbClr val="7F7F7F"/>
                </a:solidFill>
              </a:rPr>
              <a:t>IH deben evitar su </a:t>
            </a:r>
            <a:r>
              <a:rPr lang="es-ES_tradnl" sz="1600" dirty="0" smtClean="0">
                <a:solidFill>
                  <a:srgbClr val="7F7F7F"/>
                </a:solidFill>
              </a:rPr>
              <a:t>uso.</a:t>
            </a:r>
            <a:endParaRPr lang="es-ES_tradnl" sz="6000" dirty="0" smtClean="0">
              <a:solidFill>
                <a:srgbClr val="7F7F7F"/>
              </a:solidFill>
            </a:endParaRPr>
          </a:p>
          <a:p>
            <a:pPr lvl="1">
              <a:buClr>
                <a:srgbClr val="64075D"/>
              </a:buClr>
              <a:buFont typeface="Arial"/>
              <a:buChar char="•"/>
            </a:pPr>
            <a:endParaRPr lang="es-ES_tradnl" sz="6000" dirty="0" smtClean="0">
              <a:solidFill>
                <a:srgbClr val="7F7F7F"/>
              </a:solidFill>
              <a:cs typeface="Gotham Book"/>
            </a:endParaRPr>
          </a:p>
          <a:p>
            <a:pPr lvl="1">
              <a:buClr>
                <a:srgbClr val="64075D"/>
              </a:buClr>
              <a:buFont typeface="Arial"/>
              <a:buChar char="•"/>
            </a:pPr>
            <a:endParaRPr lang="es-ES_tradnl" sz="9600" dirty="0">
              <a:solidFill>
                <a:schemeClr val="bg1">
                  <a:lumMod val="50000"/>
                </a:schemeClr>
              </a:solidFill>
              <a:cs typeface="Gotham Book"/>
            </a:endParaRPr>
          </a:p>
          <a:p>
            <a:pPr lvl="1">
              <a:buClr>
                <a:srgbClr val="64075D"/>
              </a:buClr>
              <a:buFont typeface="Arial"/>
              <a:buChar char="•"/>
            </a:pPr>
            <a:endParaRPr lang="es-ES_tradnl" sz="1600" dirty="0" smtClean="0">
              <a:solidFill>
                <a:schemeClr val="bg1">
                  <a:lumMod val="50000"/>
                </a:schemeClr>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146056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8" name="Marcador de contenido 2"/>
          <p:cNvSpPr>
            <a:spLocks noGrp="1"/>
          </p:cNvSpPr>
          <p:nvPr>
            <p:ph idx="1"/>
          </p:nvPr>
        </p:nvSpPr>
        <p:spPr>
          <a:xfrm>
            <a:off x="450635" y="1332035"/>
            <a:ext cx="8291921" cy="2995008"/>
          </a:xfrm>
        </p:spPr>
        <p:txBody>
          <a:bodyPr/>
          <a:lstStyle/>
          <a:p>
            <a:pPr lvl="1">
              <a:buClr>
                <a:srgbClr val="64075D"/>
              </a:buClr>
              <a:buFont typeface="Arial"/>
              <a:buChar char="•"/>
            </a:pPr>
            <a:r>
              <a:rPr lang="es-ES_tradnl" sz="1600" b="1" dirty="0" err="1">
                <a:solidFill>
                  <a:schemeClr val="bg1">
                    <a:lumMod val="50000"/>
                  </a:schemeClr>
                </a:solidFill>
                <a:cs typeface="Gotham Book"/>
              </a:rPr>
              <a:t>Tramadol</a:t>
            </a:r>
            <a:r>
              <a:rPr lang="es-ES_tradnl" sz="1600" b="1" dirty="0" smtClean="0">
                <a:solidFill>
                  <a:schemeClr val="bg1">
                    <a:lumMod val="50000"/>
                  </a:schemeClr>
                </a:solidFill>
                <a:cs typeface="Gotham Book"/>
              </a:rPr>
              <a:t>: </a:t>
            </a:r>
            <a:r>
              <a:rPr lang="es-ES_tradnl" sz="1600" dirty="0">
                <a:solidFill>
                  <a:schemeClr val="bg1">
                    <a:lumMod val="50000"/>
                  </a:schemeClr>
                </a:solidFill>
                <a:cs typeface="Gotham Book"/>
              </a:rPr>
              <a:t>se </a:t>
            </a:r>
            <a:r>
              <a:rPr lang="es-ES_tradnl" sz="1600" dirty="0" smtClean="0">
                <a:solidFill>
                  <a:schemeClr val="bg1">
                    <a:lumMod val="50000"/>
                  </a:schemeClr>
                </a:solidFill>
                <a:cs typeface="Gotham Book"/>
              </a:rPr>
              <a:t>recomienda el </a:t>
            </a:r>
            <a:r>
              <a:rPr lang="es-ES_tradnl" sz="1600" dirty="0">
                <a:solidFill>
                  <a:schemeClr val="bg1">
                    <a:lumMod val="50000"/>
                  </a:schemeClr>
                </a:solidFill>
                <a:cs typeface="Gotham Book"/>
              </a:rPr>
              <a:t>uso de fármacos alternativos para el </a:t>
            </a:r>
            <a:r>
              <a:rPr lang="es-ES_tradnl" sz="1600" dirty="0" smtClean="0">
                <a:solidFill>
                  <a:schemeClr val="bg1">
                    <a:lumMod val="50000"/>
                  </a:schemeClr>
                </a:solidFill>
                <a:cs typeface="Gotham Book"/>
              </a:rPr>
              <a:t>alivio del dolor.</a:t>
            </a:r>
            <a:r>
              <a:rPr lang="es-ES_tradnl" sz="1600" dirty="0" smtClean="0">
                <a:solidFill>
                  <a:schemeClr val="bg1">
                    <a:lumMod val="50000"/>
                  </a:schemeClr>
                </a:solidFill>
                <a:cs typeface="Gotham Book"/>
              </a:rPr>
              <a:t> </a:t>
            </a:r>
          </a:p>
          <a:p>
            <a:pPr lvl="1">
              <a:buClr>
                <a:srgbClr val="64075D"/>
              </a:buClr>
              <a:buNone/>
            </a:pPr>
            <a:r>
              <a:rPr lang="es-ES_tradnl" sz="1600" dirty="0" smtClean="0">
                <a:solidFill>
                  <a:schemeClr val="bg1">
                    <a:lumMod val="50000"/>
                  </a:schemeClr>
                </a:solidFill>
                <a:cs typeface="Gotham Book"/>
              </a:rPr>
              <a:t>                         </a:t>
            </a:r>
            <a:r>
              <a:rPr lang="es-ES_tradnl" sz="1600" dirty="0" smtClean="0">
                <a:solidFill>
                  <a:schemeClr val="bg1">
                    <a:lumMod val="50000"/>
                  </a:schemeClr>
                </a:solidFill>
                <a:cs typeface="Gotham Book"/>
              </a:rPr>
              <a:t>Riesgo </a:t>
            </a:r>
            <a:r>
              <a:rPr lang="es-ES_tradnl" sz="1600" dirty="0">
                <a:solidFill>
                  <a:schemeClr val="bg1">
                    <a:lumMod val="50000"/>
                  </a:schemeClr>
                </a:solidFill>
                <a:cs typeface="Gotham Book"/>
              </a:rPr>
              <a:t>de depresión </a:t>
            </a:r>
            <a:r>
              <a:rPr lang="es-ES_tradnl" sz="1600" dirty="0" smtClean="0">
                <a:solidFill>
                  <a:schemeClr val="bg1">
                    <a:lumMod val="50000"/>
                  </a:schemeClr>
                </a:solidFill>
                <a:cs typeface="Gotham Book"/>
              </a:rPr>
              <a:t>respiratoria</a:t>
            </a:r>
            <a:r>
              <a:rPr lang="es-ES_tradnl" sz="1600" dirty="0">
                <a:solidFill>
                  <a:schemeClr val="bg1">
                    <a:lumMod val="50000"/>
                  </a:schemeClr>
                </a:solidFill>
                <a:cs typeface="Gotham Book"/>
              </a:rPr>
              <a:t>.</a:t>
            </a:r>
            <a:endParaRPr lang="es-ES_tradnl" sz="6000" dirty="0" smtClean="0">
              <a:solidFill>
                <a:schemeClr val="bg1">
                  <a:lumMod val="50000"/>
                </a:schemeClr>
              </a:solidFill>
              <a:cs typeface="Gotham Book"/>
            </a:endParaRPr>
          </a:p>
          <a:p>
            <a:pPr lvl="1">
              <a:buClr>
                <a:srgbClr val="64075D"/>
              </a:buClr>
              <a:buFont typeface="Arial"/>
              <a:buChar char="•"/>
            </a:pPr>
            <a:r>
              <a:rPr lang="es-ES_tradnl" sz="1600" b="1" dirty="0" err="1" smtClean="0">
                <a:solidFill>
                  <a:srgbClr val="7F7F7F"/>
                </a:solidFill>
              </a:rPr>
              <a:t>Fentanilo:</a:t>
            </a:r>
            <a:r>
              <a:rPr lang="es-ES_tradnl" sz="1600" b="1" dirty="0" err="1" smtClean="0">
                <a:solidFill>
                  <a:srgbClr val="7F7F7F"/>
                </a:solidFill>
                <a:cs typeface="Gotham Book"/>
              </a:rPr>
              <a:t>t</a:t>
            </a:r>
            <a:r>
              <a:rPr lang="es-ES_tradnl" sz="1600" dirty="0" err="1" smtClean="0">
                <a:solidFill>
                  <a:srgbClr val="7F7F7F"/>
                </a:solidFill>
                <a:cs typeface="Gotham Book"/>
              </a:rPr>
              <a:t>rasdérmico</a:t>
            </a:r>
            <a:r>
              <a:rPr lang="es-ES_tradnl" sz="1600" dirty="0" smtClean="0">
                <a:solidFill>
                  <a:srgbClr val="7F7F7F"/>
                </a:solidFill>
              </a:rPr>
              <a:t>, no </a:t>
            </a:r>
            <a:r>
              <a:rPr lang="es-ES_tradnl" sz="1600" dirty="0">
                <a:solidFill>
                  <a:srgbClr val="7F7F7F"/>
                </a:solidFill>
              </a:rPr>
              <a:t>existen </a:t>
            </a:r>
            <a:r>
              <a:rPr lang="es-ES_tradnl" sz="1600" dirty="0" smtClean="0">
                <a:solidFill>
                  <a:srgbClr val="7F7F7F"/>
                </a:solidFill>
              </a:rPr>
              <a:t>datos.</a:t>
            </a:r>
          </a:p>
          <a:p>
            <a:pPr lvl="1">
              <a:buClr>
                <a:srgbClr val="64075D"/>
              </a:buClr>
              <a:buFont typeface="Arial"/>
              <a:buChar char="•"/>
            </a:pPr>
            <a:r>
              <a:rPr lang="es-ES_tradnl" sz="1600" b="1" dirty="0" smtClean="0">
                <a:solidFill>
                  <a:srgbClr val="7F7F7F"/>
                </a:solidFill>
              </a:rPr>
              <a:t>Oxicodona</a:t>
            </a:r>
            <a:r>
              <a:rPr lang="es-ES_tradnl" sz="1600" b="1" dirty="0">
                <a:solidFill>
                  <a:srgbClr val="7F7F7F"/>
                </a:solidFill>
              </a:rPr>
              <a:t>:</a:t>
            </a:r>
            <a:r>
              <a:rPr lang="es-ES_tradnl" sz="1600" b="1" dirty="0">
                <a:solidFill>
                  <a:srgbClr val="7F7F7F"/>
                </a:solidFill>
                <a:cs typeface="Gotham Book"/>
              </a:rPr>
              <a:t> </a:t>
            </a:r>
            <a:r>
              <a:rPr lang="es-ES_tradnl" sz="1600" dirty="0" smtClean="0">
                <a:solidFill>
                  <a:srgbClr val="7F7F7F"/>
                </a:solidFill>
              </a:rPr>
              <a:t>la dosis </a:t>
            </a:r>
            <a:r>
              <a:rPr lang="es-ES_tradnl" sz="1600" dirty="0">
                <a:solidFill>
                  <a:srgbClr val="7F7F7F"/>
                </a:solidFill>
              </a:rPr>
              <a:t>inicial</a:t>
            </a:r>
            <a:r>
              <a:rPr lang="es-ES_tradnl" sz="1600" dirty="0" smtClean="0">
                <a:solidFill>
                  <a:srgbClr val="7F7F7F"/>
                </a:solidFill>
              </a:rPr>
              <a:t> debe </a:t>
            </a:r>
            <a:r>
              <a:rPr lang="es-ES_tradnl" sz="1600" dirty="0">
                <a:solidFill>
                  <a:srgbClr val="7F7F7F"/>
                </a:solidFill>
              </a:rPr>
              <a:t>reducirse al 30-50% de la</a:t>
            </a:r>
            <a:r>
              <a:rPr lang="es-ES_tradnl" sz="1600" dirty="0" smtClean="0">
                <a:solidFill>
                  <a:srgbClr val="7F7F7F"/>
                </a:solidFill>
              </a:rPr>
              <a:t> </a:t>
            </a:r>
            <a:r>
              <a:rPr lang="es-ES_tradnl" sz="1600" dirty="0" smtClean="0">
                <a:solidFill>
                  <a:srgbClr val="7F7F7F"/>
                </a:solidFill>
              </a:rPr>
              <a:t>estándar  </a:t>
            </a:r>
            <a:r>
              <a:rPr lang="es-ES_tradnl" sz="1600" dirty="0" smtClean="0">
                <a:solidFill>
                  <a:srgbClr val="7F7F7F"/>
                </a:solidFill>
              </a:rPr>
              <a:t>en pacientes con </a:t>
            </a:r>
            <a:r>
              <a:rPr lang="es-ES_tradnl" sz="1600" dirty="0" smtClean="0">
                <a:solidFill>
                  <a:srgbClr val="7F7F7F"/>
                </a:solidFill>
              </a:rPr>
              <a:t>IH</a:t>
            </a:r>
          </a:p>
          <a:p>
            <a:pPr lvl="1">
              <a:buClr>
                <a:srgbClr val="64075D"/>
              </a:buClr>
              <a:buNone/>
            </a:pPr>
            <a:r>
              <a:rPr lang="es-ES_tradnl" sz="1600" dirty="0" smtClean="0">
                <a:solidFill>
                  <a:srgbClr val="7F7F7F"/>
                </a:solidFill>
              </a:rPr>
              <a:t>                            </a:t>
            </a:r>
            <a:r>
              <a:rPr lang="es-ES_tradnl" sz="1600" dirty="0" smtClean="0">
                <a:solidFill>
                  <a:srgbClr val="7F7F7F"/>
                </a:solidFill>
              </a:rPr>
              <a:t>grave  </a:t>
            </a:r>
            <a:endParaRPr lang="es-ES_tradnl" sz="1600" dirty="0" smtClean="0">
              <a:solidFill>
                <a:srgbClr val="7F7F7F"/>
              </a:solidFill>
            </a:endParaRPr>
          </a:p>
          <a:p>
            <a:pPr lvl="1">
              <a:buClr>
                <a:srgbClr val="64075D"/>
              </a:buClr>
              <a:buFont typeface="Arial"/>
              <a:buChar char="•"/>
            </a:pPr>
            <a:r>
              <a:rPr lang="es-ES_tradnl" sz="1600" b="1" dirty="0" err="1" smtClean="0">
                <a:solidFill>
                  <a:srgbClr val="7F7F7F"/>
                </a:solidFill>
              </a:rPr>
              <a:t>Hidromorfona</a:t>
            </a:r>
            <a:r>
              <a:rPr lang="es-ES_tradnl" sz="1600" b="1" dirty="0">
                <a:solidFill>
                  <a:srgbClr val="7F7F7F"/>
                </a:solidFill>
              </a:rPr>
              <a:t>: </a:t>
            </a:r>
            <a:r>
              <a:rPr lang="es-ES_tradnl" sz="1600" dirty="0">
                <a:solidFill>
                  <a:srgbClr val="7F7F7F"/>
                </a:solidFill>
              </a:rPr>
              <a:t>l</a:t>
            </a:r>
            <a:r>
              <a:rPr lang="es-ES_tradnl" sz="1600" dirty="0" smtClean="0">
                <a:solidFill>
                  <a:srgbClr val="7F7F7F"/>
                </a:solidFill>
              </a:rPr>
              <a:t>a </a:t>
            </a:r>
            <a:r>
              <a:rPr lang="es-ES_tradnl" sz="1600" dirty="0">
                <a:solidFill>
                  <a:srgbClr val="7F7F7F"/>
                </a:solidFill>
              </a:rPr>
              <a:t>eliminación</a:t>
            </a:r>
            <a:r>
              <a:rPr lang="es-ES_tradnl" sz="1600" dirty="0" smtClean="0">
                <a:solidFill>
                  <a:srgbClr val="7F7F7F"/>
                </a:solidFill>
              </a:rPr>
              <a:t> </a:t>
            </a:r>
            <a:r>
              <a:rPr lang="es-ES_tradnl" sz="1600" dirty="0" smtClean="0">
                <a:solidFill>
                  <a:srgbClr val="7F7F7F"/>
                </a:solidFill>
              </a:rPr>
              <a:t>se </a:t>
            </a:r>
            <a:r>
              <a:rPr lang="es-ES_tradnl" sz="1600" dirty="0" smtClean="0">
                <a:solidFill>
                  <a:srgbClr val="7F7F7F"/>
                </a:solidFill>
              </a:rPr>
              <a:t>ve </a:t>
            </a:r>
            <a:r>
              <a:rPr lang="es-ES_tradnl" sz="1600" dirty="0">
                <a:solidFill>
                  <a:srgbClr val="7F7F7F"/>
                </a:solidFill>
              </a:rPr>
              <a:t>afectada </a:t>
            </a:r>
            <a:r>
              <a:rPr lang="es-ES_tradnl" sz="1600" dirty="0" smtClean="0">
                <a:solidFill>
                  <a:srgbClr val="7F7F7F"/>
                </a:solidFill>
              </a:rPr>
              <a:t>y la </a:t>
            </a:r>
            <a:r>
              <a:rPr lang="es-ES_tradnl" sz="1600" dirty="0">
                <a:solidFill>
                  <a:srgbClr val="7F7F7F"/>
                </a:solidFill>
              </a:rPr>
              <a:t>vida media se prolonga. </a:t>
            </a:r>
            <a:r>
              <a:rPr lang="es-ES_tradnl" sz="1600" dirty="0" smtClean="0">
                <a:solidFill>
                  <a:srgbClr val="7F7F7F"/>
                </a:solidFill>
              </a:rPr>
              <a:t>Se </a:t>
            </a:r>
            <a:r>
              <a:rPr lang="es-ES_tradnl" sz="1600" dirty="0">
                <a:solidFill>
                  <a:srgbClr val="7F7F7F"/>
                </a:solidFill>
              </a:rPr>
              <a:t>debe </a:t>
            </a:r>
            <a:r>
              <a:rPr lang="es-ES_tradnl" sz="1600" dirty="0" smtClean="0">
                <a:solidFill>
                  <a:srgbClr val="7F7F7F"/>
                </a:solidFill>
              </a:rPr>
              <a:t>usar</a:t>
            </a:r>
          </a:p>
          <a:p>
            <a:pPr lvl="1">
              <a:buClr>
                <a:srgbClr val="64075D"/>
              </a:buClr>
              <a:buNone/>
            </a:pPr>
            <a:r>
              <a:rPr lang="es-ES_tradnl" sz="1600" dirty="0" smtClean="0">
                <a:solidFill>
                  <a:srgbClr val="7F7F7F"/>
                </a:solidFill>
              </a:rPr>
              <a:t>                                  </a:t>
            </a:r>
            <a:r>
              <a:rPr lang="es-ES_tradnl" sz="1600" dirty="0">
                <a:solidFill>
                  <a:srgbClr val="7F7F7F"/>
                </a:solidFill>
              </a:rPr>
              <a:t>con precaución en </a:t>
            </a:r>
            <a:r>
              <a:rPr lang="es-ES_tradnl" sz="1600" dirty="0" smtClean="0">
                <a:solidFill>
                  <a:srgbClr val="7F7F7F"/>
                </a:solidFill>
              </a:rPr>
              <a:t>pacientes con </a:t>
            </a:r>
            <a:r>
              <a:rPr lang="es-ES_tradnl" sz="1600" dirty="0">
                <a:solidFill>
                  <a:srgbClr val="7F7F7F"/>
                </a:solidFill>
              </a:rPr>
              <a:t>enfermedad hepática </a:t>
            </a:r>
            <a:r>
              <a:rPr lang="es-ES_tradnl" sz="1600" dirty="0" smtClean="0">
                <a:solidFill>
                  <a:srgbClr val="7F7F7F"/>
                </a:solidFill>
              </a:rPr>
              <a:t>crónica avanzada</a:t>
            </a:r>
          </a:p>
          <a:p>
            <a:pPr lvl="1">
              <a:buClr>
                <a:srgbClr val="64075D"/>
              </a:buClr>
              <a:buNone/>
            </a:pPr>
            <a:r>
              <a:rPr lang="es-ES_tradnl" sz="1600" dirty="0" smtClean="0">
                <a:solidFill>
                  <a:srgbClr val="7F7F7F"/>
                </a:solidFill>
              </a:rPr>
              <a:t>                                  </a:t>
            </a:r>
            <a:r>
              <a:rPr lang="es-ES_tradnl" sz="1600" dirty="0" smtClean="0">
                <a:solidFill>
                  <a:srgbClr val="7F7F7F"/>
                </a:solidFill>
              </a:rPr>
              <a:t> </a:t>
            </a:r>
            <a:r>
              <a:rPr lang="es-ES_tradnl" sz="1600" dirty="0">
                <a:solidFill>
                  <a:srgbClr val="7F7F7F"/>
                </a:solidFill>
              </a:rPr>
              <a:t>o </a:t>
            </a:r>
            <a:r>
              <a:rPr lang="es-ES_tradnl" sz="1600" dirty="0" smtClean="0">
                <a:solidFill>
                  <a:srgbClr val="7F7F7F"/>
                </a:solidFill>
              </a:rPr>
              <a:t>cirrosis, utilizar dosis </a:t>
            </a:r>
            <a:r>
              <a:rPr lang="es-ES_tradnl" sz="1600" dirty="0">
                <a:solidFill>
                  <a:srgbClr val="7F7F7F"/>
                </a:solidFill>
              </a:rPr>
              <a:t>reducidas </a:t>
            </a:r>
            <a:r>
              <a:rPr lang="es-ES_tradnl" sz="1600" dirty="0" smtClean="0">
                <a:solidFill>
                  <a:srgbClr val="7F7F7F"/>
                </a:solidFill>
              </a:rPr>
              <a:t>e intervalos prolongados.</a:t>
            </a:r>
          </a:p>
          <a:p>
            <a:pPr lvl="1">
              <a:buClr>
                <a:srgbClr val="64075D"/>
              </a:buClr>
              <a:buFont typeface="Arial"/>
              <a:buChar char="•"/>
            </a:pPr>
            <a:r>
              <a:rPr lang="es-ES_tradnl" sz="1600" b="1" dirty="0">
                <a:solidFill>
                  <a:srgbClr val="7F7F7F"/>
                </a:solidFill>
              </a:rPr>
              <a:t>Metadona</a:t>
            </a:r>
            <a:r>
              <a:rPr lang="es-ES_tradnl" sz="1600" b="1" dirty="0" smtClean="0">
                <a:solidFill>
                  <a:srgbClr val="7F7F7F"/>
                </a:solidFill>
              </a:rPr>
              <a:t>: </a:t>
            </a:r>
            <a:r>
              <a:rPr lang="es-ES_tradnl" sz="1600" dirty="0">
                <a:solidFill>
                  <a:srgbClr val="7F7F7F"/>
                </a:solidFill>
                <a:cs typeface="Gotham Book"/>
              </a:rPr>
              <a:t>e</a:t>
            </a:r>
            <a:r>
              <a:rPr lang="es-ES_tradnl" sz="1600" dirty="0" smtClean="0">
                <a:solidFill>
                  <a:srgbClr val="7F7F7F"/>
                </a:solidFill>
                <a:cs typeface="Gotham Book"/>
              </a:rPr>
              <a:t>n </a:t>
            </a:r>
            <a:r>
              <a:rPr lang="es-ES_tradnl" sz="1600" dirty="0">
                <a:solidFill>
                  <a:srgbClr val="7F7F7F"/>
                </a:solidFill>
                <a:cs typeface="Gotham Book"/>
              </a:rPr>
              <a:t>pacientes </a:t>
            </a:r>
            <a:r>
              <a:rPr lang="es-ES_tradnl" sz="1600" dirty="0" smtClean="0">
                <a:solidFill>
                  <a:srgbClr val="7F7F7F"/>
                </a:solidFill>
                <a:cs typeface="Gotham Book"/>
              </a:rPr>
              <a:t>con daño </a:t>
            </a:r>
            <a:r>
              <a:rPr lang="es-ES_tradnl" sz="1600" dirty="0">
                <a:solidFill>
                  <a:srgbClr val="7F7F7F"/>
                </a:solidFill>
                <a:cs typeface="Gotham Book"/>
              </a:rPr>
              <a:t>hepático </a:t>
            </a:r>
            <a:r>
              <a:rPr lang="es-ES_tradnl" sz="1600" dirty="0" smtClean="0">
                <a:solidFill>
                  <a:srgbClr val="7F7F7F"/>
                </a:solidFill>
                <a:cs typeface="Gotham Book"/>
              </a:rPr>
              <a:t>severo, disminuir </a:t>
            </a:r>
            <a:r>
              <a:rPr lang="es-ES_tradnl" sz="1600" dirty="0">
                <a:solidFill>
                  <a:srgbClr val="7F7F7F"/>
                </a:solidFill>
                <a:cs typeface="Gotham Book"/>
              </a:rPr>
              <a:t>la dosis </a:t>
            </a:r>
            <a:r>
              <a:rPr lang="es-ES_tradnl" sz="1600" dirty="0" smtClean="0">
                <a:solidFill>
                  <a:srgbClr val="7F7F7F"/>
                </a:solidFill>
                <a:cs typeface="Gotham Book"/>
              </a:rPr>
              <a:t>y vigilar </a:t>
            </a:r>
            <a:r>
              <a:rPr lang="es-ES_tradnl" sz="1600" dirty="0" smtClean="0">
                <a:solidFill>
                  <a:srgbClr val="7F7F7F"/>
                </a:solidFill>
                <a:cs typeface="Gotham Book"/>
              </a:rPr>
              <a:t>cuidadosa-</a:t>
            </a:r>
          </a:p>
          <a:p>
            <a:pPr lvl="1">
              <a:buClr>
                <a:srgbClr val="64075D"/>
              </a:buClr>
              <a:buNone/>
            </a:pPr>
            <a:r>
              <a:rPr lang="es-ES_tradnl" sz="1600" dirty="0" smtClean="0">
                <a:solidFill>
                  <a:srgbClr val="7F7F7F"/>
                </a:solidFill>
                <a:cs typeface="Gotham Book"/>
              </a:rPr>
              <a:t>                            </a:t>
            </a:r>
            <a:r>
              <a:rPr lang="es-ES_tradnl" sz="1600" dirty="0" smtClean="0">
                <a:solidFill>
                  <a:srgbClr val="7F7F7F"/>
                </a:solidFill>
                <a:cs typeface="Gotham Book"/>
              </a:rPr>
              <a:t>mente</a:t>
            </a:r>
            <a:r>
              <a:rPr lang="es-ES_tradnl" sz="1600" dirty="0">
                <a:solidFill>
                  <a:srgbClr val="7F7F7F"/>
                </a:solidFill>
                <a:cs typeface="Gotham Book"/>
              </a:rPr>
              <a:t>, </a:t>
            </a:r>
            <a:r>
              <a:rPr lang="es-ES_tradnl" sz="1600" dirty="0" smtClean="0">
                <a:solidFill>
                  <a:srgbClr val="7F7F7F"/>
                </a:solidFill>
                <a:cs typeface="Gotham Book"/>
              </a:rPr>
              <a:t>puede </a:t>
            </a:r>
            <a:r>
              <a:rPr lang="es-ES_tradnl" sz="1600" dirty="0">
                <a:solidFill>
                  <a:srgbClr val="7F7F7F"/>
                </a:solidFill>
                <a:cs typeface="Gotham Book"/>
              </a:rPr>
              <a:t>precipitarse </a:t>
            </a:r>
            <a:r>
              <a:rPr lang="es-ES_tradnl" sz="1600" dirty="0" smtClean="0">
                <a:solidFill>
                  <a:srgbClr val="7F7F7F"/>
                </a:solidFill>
                <a:cs typeface="Gotham Book"/>
              </a:rPr>
              <a:t>una encefalopatía </a:t>
            </a:r>
            <a:r>
              <a:rPr lang="es-ES_tradnl" sz="1600" dirty="0">
                <a:solidFill>
                  <a:srgbClr val="7F7F7F"/>
                </a:solidFill>
                <a:cs typeface="Gotham Book"/>
              </a:rPr>
              <a:t>porto sistémica</a:t>
            </a:r>
            <a:r>
              <a:rPr lang="es-ES_tradnl" sz="1600" dirty="0" smtClean="0">
                <a:solidFill>
                  <a:srgbClr val="7F7F7F"/>
                </a:solidFill>
                <a:cs typeface="Gotham Book"/>
              </a:rPr>
              <a:t>.</a:t>
            </a:r>
            <a:endParaRPr lang="es-ES_tradnl" sz="9600" dirty="0" smtClean="0">
              <a:solidFill>
                <a:schemeClr val="bg1">
                  <a:lumMod val="50000"/>
                </a:schemeClr>
              </a:solidFill>
              <a:cs typeface="Gotham Book"/>
            </a:endParaRPr>
          </a:p>
          <a:p>
            <a:pPr lvl="1">
              <a:buClr>
                <a:srgbClr val="64075D"/>
              </a:buClr>
              <a:buFont typeface="Arial"/>
              <a:buChar char="•"/>
            </a:pPr>
            <a:endParaRPr lang="es-ES_tradnl" sz="1600" dirty="0" smtClean="0">
              <a:solidFill>
                <a:schemeClr val="bg1">
                  <a:lumMod val="50000"/>
                </a:schemeClr>
              </a:solidFill>
              <a:cs typeface="Gotham Book"/>
            </a:endParaRPr>
          </a:p>
          <a:p>
            <a:pPr lvl="1">
              <a:buClr>
                <a:srgbClr val="64075D"/>
              </a:buClr>
              <a:buFont typeface="Arial"/>
              <a:buChar char="•"/>
            </a:pPr>
            <a:endParaRPr lang="es-ES_tradnl" sz="1600" dirty="0" smtClean="0">
              <a:solidFill>
                <a:schemeClr val="bg1">
                  <a:lumMod val="50000"/>
                </a:schemeClr>
              </a:solidFill>
              <a:cs typeface="Gotham Book"/>
            </a:endParaRPr>
          </a:p>
        </p:txBody>
      </p:sp>
      <p:sp>
        <p:nvSpPr>
          <p:cNvPr id="5" name="Marcador de contenido 2"/>
          <p:cNvSpPr txBox="1">
            <a:spLocks/>
          </p:cNvSpPr>
          <p:nvPr/>
        </p:nvSpPr>
        <p:spPr>
          <a:xfrm>
            <a:off x="450635" y="4331585"/>
            <a:ext cx="8067989" cy="153697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a:buBlip>
                <a:blip r:embed="rId3"/>
              </a:buBlip>
            </a:pPr>
            <a:r>
              <a:rPr lang="es-ES_tradnl" sz="1600" b="1" dirty="0" smtClean="0">
                <a:solidFill>
                  <a:srgbClr val="64075D"/>
                </a:solidFill>
                <a:cs typeface="Gotham Book"/>
              </a:rPr>
              <a:t>Oxicodona-</a:t>
            </a:r>
            <a:r>
              <a:rPr lang="es-ES_tradnl" sz="1600" b="1" dirty="0" err="1" smtClean="0">
                <a:solidFill>
                  <a:srgbClr val="64075D"/>
                </a:solidFill>
                <a:cs typeface="Gotham Book"/>
              </a:rPr>
              <a:t>naloxona</a:t>
            </a:r>
            <a:r>
              <a:rPr lang="es-ES_tradnl" sz="1600" b="1" dirty="0" smtClean="0">
                <a:solidFill>
                  <a:srgbClr val="64075D"/>
                </a:solidFill>
                <a:cs typeface="Gotham Book"/>
              </a:rPr>
              <a:t>: </a:t>
            </a:r>
            <a:r>
              <a:rPr lang="es-ES_tradnl" sz="1600" dirty="0" smtClean="0">
                <a:solidFill>
                  <a:schemeClr val="bg1">
                    <a:lumMod val="50000"/>
                  </a:schemeClr>
                </a:solidFill>
                <a:cs typeface="Gotham Book"/>
              </a:rPr>
              <a:t>debe ser </a:t>
            </a:r>
            <a:r>
              <a:rPr lang="es-ES_tradnl" sz="1600" dirty="0" smtClean="0">
                <a:solidFill>
                  <a:schemeClr val="bg1">
                    <a:lumMod val="50000"/>
                  </a:schemeClr>
                </a:solidFill>
                <a:cs typeface="Gotham Book"/>
              </a:rPr>
              <a:t>administrado, </a:t>
            </a:r>
            <a:r>
              <a:rPr lang="es-ES_tradnl" sz="1600" dirty="0" smtClean="0">
                <a:solidFill>
                  <a:schemeClr val="bg1">
                    <a:lumMod val="50000"/>
                  </a:schemeClr>
                </a:solidFill>
                <a:cs typeface="Gotham Book"/>
              </a:rPr>
              <a:t>con precaución en pacientes con IH leve </a:t>
            </a:r>
            <a:r>
              <a:rPr lang="es-ES_tradnl" sz="1600" dirty="0" smtClean="0">
                <a:solidFill>
                  <a:schemeClr val="bg1">
                    <a:lumMod val="50000"/>
                  </a:schemeClr>
                </a:solidFill>
                <a:cs typeface="Gotham Book"/>
              </a:rPr>
              <a:t>y</a:t>
            </a:r>
          </a:p>
          <a:p>
            <a:pPr>
              <a:buNone/>
            </a:pPr>
            <a:r>
              <a:rPr lang="es-ES_tradnl" sz="1600" dirty="0" smtClean="0">
                <a:solidFill>
                  <a:schemeClr val="bg1">
                    <a:lumMod val="50000"/>
                  </a:schemeClr>
                </a:solidFill>
                <a:cs typeface="Gotham Book"/>
              </a:rPr>
              <a:t>                                               está </a:t>
            </a:r>
            <a:r>
              <a:rPr lang="es-ES_tradnl" sz="1600" dirty="0" smtClean="0">
                <a:solidFill>
                  <a:schemeClr val="bg1">
                    <a:lumMod val="50000"/>
                  </a:schemeClr>
                </a:solidFill>
                <a:cs typeface="Gotham Book"/>
              </a:rPr>
              <a:t>contraindicado en pacientes con IH moderada o grave.</a:t>
            </a:r>
          </a:p>
          <a:p>
            <a:pPr>
              <a:buBlip>
                <a:blip r:embed="rId3"/>
              </a:buBlip>
            </a:pPr>
            <a:r>
              <a:rPr lang="es-ES_tradnl" sz="1600" b="1" dirty="0" err="1" smtClean="0">
                <a:solidFill>
                  <a:srgbClr val="64075D"/>
                </a:solidFill>
                <a:cs typeface="Gotham Book"/>
              </a:rPr>
              <a:t>Tapentadol</a:t>
            </a:r>
            <a:r>
              <a:rPr lang="es-ES_tradnl" sz="1600" b="1" dirty="0" smtClean="0">
                <a:solidFill>
                  <a:srgbClr val="64075D"/>
                </a:solidFill>
                <a:cs typeface="Gotham Book"/>
              </a:rPr>
              <a:t>:</a:t>
            </a:r>
            <a:r>
              <a:rPr lang="es-ES_tradnl" sz="1600" b="1" dirty="0" smtClean="0">
                <a:solidFill>
                  <a:srgbClr val="64075D"/>
                </a:solidFill>
                <a:cs typeface="Gotham Book"/>
              </a:rPr>
              <a:t> </a:t>
            </a:r>
            <a:r>
              <a:rPr lang="es-ES_tradnl" sz="1600" dirty="0" smtClean="0">
                <a:solidFill>
                  <a:schemeClr val="bg1">
                    <a:lumMod val="50000"/>
                  </a:schemeClr>
                </a:solidFill>
                <a:cs typeface="Gotham Book"/>
              </a:rPr>
              <a:t>no </a:t>
            </a:r>
            <a:r>
              <a:rPr lang="es-ES_tradnl" sz="1600" dirty="0" smtClean="0">
                <a:solidFill>
                  <a:schemeClr val="bg1">
                    <a:lumMod val="50000"/>
                  </a:schemeClr>
                </a:solidFill>
                <a:cs typeface="Gotham Book"/>
              </a:rPr>
              <a:t>es necesario ajustar la dosis</a:t>
            </a:r>
            <a:r>
              <a:rPr lang="es-ES_tradnl" sz="1600" dirty="0" smtClean="0">
                <a:solidFill>
                  <a:schemeClr val="bg1">
                    <a:lumMod val="50000"/>
                  </a:schemeClr>
                </a:solidFill>
                <a:cs typeface="Gotham Book"/>
              </a:rPr>
              <a:t> en </a:t>
            </a:r>
            <a:r>
              <a:rPr lang="es-ES_tradnl" sz="1600" dirty="0" smtClean="0">
                <a:solidFill>
                  <a:schemeClr val="bg1">
                    <a:lumMod val="50000"/>
                  </a:schemeClr>
                </a:solidFill>
                <a:cs typeface="Gotham Book"/>
              </a:rPr>
              <a:t>pacientes con IH leve y </a:t>
            </a:r>
            <a:r>
              <a:rPr lang="es-ES_tradnl" sz="1600" dirty="0" smtClean="0">
                <a:solidFill>
                  <a:schemeClr val="bg1">
                    <a:lumMod val="50000"/>
                  </a:schemeClr>
                </a:solidFill>
                <a:cs typeface="Gotham Book"/>
              </a:rPr>
              <a:t>debe usarse </a:t>
            </a:r>
            <a:r>
              <a:rPr lang="es-ES_tradnl" sz="1600" dirty="0" smtClean="0">
                <a:solidFill>
                  <a:schemeClr val="bg1">
                    <a:lumMod val="50000"/>
                  </a:schemeClr>
                </a:solidFill>
                <a:cs typeface="Gotham Book"/>
              </a:rPr>
              <a:t>con</a:t>
            </a:r>
          </a:p>
          <a:p>
            <a:pPr>
              <a:buNone/>
            </a:pPr>
            <a:r>
              <a:rPr lang="es-ES_tradnl" sz="1600" dirty="0" smtClean="0">
                <a:solidFill>
                  <a:schemeClr val="bg1">
                    <a:lumMod val="50000"/>
                  </a:schemeClr>
                </a:solidFill>
                <a:cs typeface="Gotham Book"/>
              </a:rPr>
              <a:t>                              </a:t>
            </a:r>
            <a:r>
              <a:rPr lang="es-ES_tradnl" sz="1600" dirty="0" smtClean="0">
                <a:solidFill>
                  <a:schemeClr val="bg1">
                    <a:lumMod val="50000"/>
                  </a:schemeClr>
                </a:solidFill>
                <a:cs typeface="Gotham Book"/>
              </a:rPr>
              <a:t>precaución en los pacientes con IH moderada.</a:t>
            </a:r>
            <a:r>
              <a:rPr lang="es-ES_tradnl" sz="1600" dirty="0" smtClean="0">
                <a:solidFill>
                  <a:schemeClr val="bg1">
                    <a:lumMod val="50000"/>
                  </a:schemeClr>
                </a:solidFill>
                <a:cs typeface="Gotham Book"/>
              </a:rPr>
              <a:t> </a:t>
            </a:r>
          </a:p>
          <a:p>
            <a:pPr>
              <a:buNone/>
            </a:pPr>
            <a:r>
              <a:rPr lang="es-ES_tradnl" sz="1600" dirty="0" smtClean="0">
                <a:solidFill>
                  <a:schemeClr val="bg1">
                    <a:lumMod val="50000"/>
                  </a:schemeClr>
                </a:solidFill>
                <a:cs typeface="Gotham Book"/>
              </a:rPr>
              <a:t>                              </a:t>
            </a:r>
            <a:r>
              <a:rPr lang="es-ES_tradnl" sz="1600" dirty="0" smtClean="0">
                <a:solidFill>
                  <a:schemeClr val="bg1">
                    <a:lumMod val="50000"/>
                  </a:schemeClr>
                </a:solidFill>
                <a:cs typeface="Gotham Book"/>
              </a:rPr>
              <a:t>Iniciar </a:t>
            </a:r>
            <a:r>
              <a:rPr lang="es-ES_tradnl" sz="1600" dirty="0" smtClean="0">
                <a:solidFill>
                  <a:schemeClr val="bg1">
                    <a:lumMod val="50000"/>
                  </a:schemeClr>
                </a:solidFill>
                <a:cs typeface="Gotham Book"/>
              </a:rPr>
              <a:t>con </a:t>
            </a:r>
            <a:r>
              <a:rPr lang="hu-HU" sz="1600" dirty="0" smtClean="0">
                <a:solidFill>
                  <a:schemeClr val="bg1">
                    <a:lumMod val="50000"/>
                  </a:schemeClr>
                </a:solidFill>
                <a:cs typeface="Gotham Book"/>
              </a:rPr>
              <a:t>25 mg ó 50 mg</a:t>
            </a:r>
            <a:r>
              <a:rPr lang="es-ES_tradnl" sz="1600" dirty="0" smtClean="0">
                <a:solidFill>
                  <a:schemeClr val="bg1">
                    <a:lumMod val="50000"/>
                  </a:schemeClr>
                </a:solidFill>
                <a:cs typeface="Gotham Book"/>
              </a:rPr>
              <a:t> dos veces al día.</a:t>
            </a:r>
            <a:r>
              <a:rPr lang="es-ES_tradnl" sz="1600" dirty="0" smtClean="0">
                <a:solidFill>
                  <a:schemeClr val="bg1">
                    <a:lumMod val="50000"/>
                  </a:schemeClr>
                </a:solidFill>
                <a:cs typeface="Gotham Book"/>
              </a:rPr>
              <a:t> </a:t>
            </a:r>
          </a:p>
          <a:p>
            <a:pPr>
              <a:buNone/>
            </a:pPr>
            <a:r>
              <a:rPr lang="es-ES_tradnl" sz="1600" dirty="0" smtClean="0">
                <a:solidFill>
                  <a:schemeClr val="bg1">
                    <a:lumMod val="50000"/>
                  </a:schemeClr>
                </a:solidFill>
                <a:cs typeface="Gotham Book"/>
              </a:rPr>
              <a:t>                              </a:t>
            </a:r>
            <a:r>
              <a:rPr lang="es-ES_tradnl" sz="1600" dirty="0" smtClean="0">
                <a:solidFill>
                  <a:schemeClr val="bg1">
                    <a:lumMod val="50000"/>
                  </a:schemeClr>
                </a:solidFill>
                <a:cs typeface="Gotham Book"/>
              </a:rPr>
              <a:t>No </a:t>
            </a:r>
            <a:r>
              <a:rPr lang="es-ES_tradnl" sz="1600" dirty="0" smtClean="0">
                <a:solidFill>
                  <a:schemeClr val="bg1">
                    <a:lumMod val="50000"/>
                  </a:schemeClr>
                </a:solidFill>
                <a:cs typeface="Gotham Book"/>
              </a:rPr>
              <a:t>estudiado en pacientes con IH grave.</a:t>
            </a:r>
            <a:endParaRPr lang="es-ES_tradnl" sz="6000" dirty="0" smtClean="0">
              <a:solidFill>
                <a:srgbClr val="7F7F7F"/>
              </a:solidFill>
              <a:cs typeface="Gotham Book"/>
            </a:endParaRPr>
          </a:p>
          <a:p>
            <a:pPr lvl="1">
              <a:buClr>
                <a:srgbClr val="64075D"/>
              </a:buClr>
              <a:buFont typeface="Arial"/>
              <a:buChar char="•"/>
            </a:pPr>
            <a:endParaRPr lang="es-ES_tradnl" sz="9600" dirty="0" smtClean="0">
              <a:solidFill>
                <a:schemeClr val="bg1">
                  <a:lumMod val="50000"/>
                </a:schemeClr>
              </a:solidFill>
              <a:cs typeface="Gotham Book"/>
            </a:endParaRPr>
          </a:p>
          <a:p>
            <a:pPr lvl="1">
              <a:buClr>
                <a:srgbClr val="64075D"/>
              </a:buClr>
              <a:buFont typeface="Arial"/>
              <a:buChar char="•"/>
            </a:pPr>
            <a:endParaRPr lang="es-ES_tradnl" sz="1600" dirty="0" smtClean="0">
              <a:solidFill>
                <a:schemeClr val="bg1">
                  <a:lumMod val="50000"/>
                </a:schemeClr>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370941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7" name="Marcador de contenido 2"/>
          <p:cNvSpPr txBox="1">
            <a:spLocks/>
          </p:cNvSpPr>
          <p:nvPr/>
        </p:nvSpPr>
        <p:spPr>
          <a:xfrm>
            <a:off x="450634" y="1347146"/>
            <a:ext cx="8693365" cy="153697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b="1" dirty="0" smtClean="0">
                <a:solidFill>
                  <a:srgbClr val="64075D"/>
                </a:solidFill>
                <a:cs typeface="Gotham Book"/>
              </a:rPr>
              <a:t>Coadyuvantes </a:t>
            </a:r>
            <a:r>
              <a:rPr lang="es-ES_tradnl" sz="1600" b="1" dirty="0">
                <a:solidFill>
                  <a:srgbClr val="64075D"/>
                </a:solidFill>
                <a:cs typeface="Gotham Book"/>
              </a:rPr>
              <a:t>para el dolor </a:t>
            </a:r>
            <a:r>
              <a:rPr lang="es-ES_tradnl" sz="1600" b="1" dirty="0" err="1" smtClean="0">
                <a:solidFill>
                  <a:srgbClr val="64075D"/>
                </a:solidFill>
                <a:cs typeface="Gotham Book"/>
              </a:rPr>
              <a:t>neuropático</a:t>
            </a:r>
            <a:r>
              <a:rPr lang="es-ES_tradnl" sz="1600" b="1" dirty="0" smtClean="0">
                <a:solidFill>
                  <a:srgbClr val="64075D"/>
                </a:solidFill>
                <a:cs typeface="Gotham Book"/>
              </a:rPr>
              <a:t>:</a:t>
            </a:r>
          </a:p>
          <a:p>
            <a:pPr lvl="1">
              <a:buClr>
                <a:srgbClr val="64075D"/>
              </a:buClr>
              <a:buFont typeface="Arial"/>
              <a:buChar char="•"/>
            </a:pPr>
            <a:r>
              <a:rPr lang="es-ES_tradnl" sz="1600" b="1" dirty="0">
                <a:solidFill>
                  <a:schemeClr val="bg1">
                    <a:lumMod val="50000"/>
                  </a:schemeClr>
                </a:solidFill>
                <a:cs typeface="Gotham Book"/>
              </a:rPr>
              <a:t>Antidepresivos</a:t>
            </a:r>
            <a:r>
              <a:rPr lang="es-ES_tradnl" sz="1600" b="1" dirty="0" smtClean="0">
                <a:solidFill>
                  <a:schemeClr val="bg1">
                    <a:lumMod val="50000"/>
                  </a:schemeClr>
                </a:solidFill>
                <a:cs typeface="Gotham Book"/>
              </a:rPr>
              <a:t>: </a:t>
            </a:r>
            <a:r>
              <a:rPr lang="es-ES_tradnl" sz="1600" dirty="0" err="1" smtClean="0">
                <a:solidFill>
                  <a:schemeClr val="bg1">
                    <a:lumMod val="50000"/>
                  </a:schemeClr>
                </a:solidFill>
                <a:cs typeface="Gotham Book"/>
              </a:rPr>
              <a:t>amitriptilina</a:t>
            </a:r>
            <a:r>
              <a:rPr lang="es-ES_tradnl" sz="1600" dirty="0">
                <a:solidFill>
                  <a:schemeClr val="bg1">
                    <a:lumMod val="50000"/>
                  </a:schemeClr>
                </a:solidFill>
                <a:cs typeface="Gotham Book"/>
              </a:rPr>
              <a:t>, </a:t>
            </a:r>
            <a:r>
              <a:rPr lang="es-ES_tradnl" sz="1600" dirty="0" err="1" smtClean="0">
                <a:solidFill>
                  <a:schemeClr val="bg1">
                    <a:lumMod val="50000"/>
                  </a:schemeClr>
                </a:solidFill>
                <a:cs typeface="Gotham Book"/>
              </a:rPr>
              <a:t>duloxetina</a:t>
            </a:r>
            <a:r>
              <a:rPr lang="es-ES_tradnl" sz="1600" dirty="0">
                <a:solidFill>
                  <a:schemeClr val="bg1">
                    <a:lumMod val="50000"/>
                  </a:schemeClr>
                </a:solidFill>
                <a:cs typeface="Gotham Book"/>
              </a:rPr>
              <a:t>, </a:t>
            </a:r>
            <a:r>
              <a:rPr lang="es-ES_tradnl" sz="1600" dirty="0" err="1" smtClean="0">
                <a:solidFill>
                  <a:schemeClr val="bg1">
                    <a:lumMod val="50000"/>
                  </a:schemeClr>
                </a:solidFill>
                <a:cs typeface="Gotham Book"/>
              </a:rPr>
              <a:t>nortriptilina</a:t>
            </a:r>
            <a:r>
              <a:rPr lang="es-ES_tradnl" sz="1600" dirty="0">
                <a:solidFill>
                  <a:schemeClr val="bg1">
                    <a:lumMod val="50000"/>
                  </a:schemeClr>
                </a:solidFill>
                <a:cs typeface="Gotham Book"/>
              </a:rPr>
              <a:t> </a:t>
            </a:r>
            <a:r>
              <a:rPr lang="es-ES_tradnl" sz="1600" dirty="0" smtClean="0">
                <a:solidFill>
                  <a:schemeClr val="bg1">
                    <a:lumMod val="50000"/>
                  </a:schemeClr>
                </a:solidFill>
                <a:cs typeface="Gotham Book"/>
              </a:rPr>
              <a:t>(en pacientes con </a:t>
            </a:r>
            <a:r>
              <a:rPr lang="es-ES_tradnl" sz="1600" dirty="0" smtClean="0">
                <a:solidFill>
                  <a:schemeClr val="bg1">
                    <a:lumMod val="50000"/>
                  </a:schemeClr>
                </a:solidFill>
                <a:cs typeface="Gotham Book"/>
              </a:rPr>
              <a:t>enfermedad</a:t>
            </a:r>
          </a:p>
          <a:p>
            <a:pPr lvl="1">
              <a:buClr>
                <a:srgbClr val="64075D"/>
              </a:buClr>
              <a:buNone/>
            </a:pPr>
            <a:r>
              <a:rPr lang="es-ES_tradnl" sz="1600" dirty="0" smtClean="0">
                <a:solidFill>
                  <a:schemeClr val="bg1">
                    <a:lumMod val="50000"/>
                  </a:schemeClr>
                </a:solidFill>
                <a:cs typeface="Gotham Book"/>
              </a:rPr>
              <a:t>                                    </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hepática crónica avanzada o cirrosis</a:t>
            </a:r>
            <a:r>
              <a:rPr lang="es-ES_tradnl" sz="1600" dirty="0" smtClean="0">
                <a:solidFill>
                  <a:schemeClr val="bg1">
                    <a:lumMod val="50000"/>
                  </a:schemeClr>
                </a:solidFill>
                <a:cs typeface="Gotham Book"/>
              </a:rPr>
              <a:t>, comenzar </a:t>
            </a:r>
            <a:r>
              <a:rPr lang="es-ES_tradnl" sz="1600" dirty="0">
                <a:solidFill>
                  <a:schemeClr val="bg1">
                    <a:lumMod val="50000"/>
                  </a:schemeClr>
                </a:solidFill>
                <a:cs typeface="Gotham Book"/>
              </a:rPr>
              <a:t>con una dosis de 10 </a:t>
            </a:r>
            <a:r>
              <a:rPr lang="es-ES_tradnl" sz="1600" dirty="0" err="1" smtClean="0">
                <a:solidFill>
                  <a:schemeClr val="bg1">
                    <a:lumMod val="50000"/>
                  </a:schemeClr>
                </a:solidFill>
                <a:cs typeface="Gotham Book"/>
              </a:rPr>
              <a:t>mg</a:t>
            </a:r>
            <a:endParaRPr lang="es-ES_tradnl" sz="1600" dirty="0" smtClean="0">
              <a:solidFill>
                <a:schemeClr val="bg1">
                  <a:lumMod val="50000"/>
                </a:schemeClr>
              </a:solidFill>
              <a:cs typeface="Gotham Book"/>
            </a:endParaRPr>
          </a:p>
          <a:p>
            <a:pPr lvl="1">
              <a:buClr>
                <a:srgbClr val="64075D"/>
              </a:buClr>
              <a:buNone/>
            </a:pPr>
            <a:r>
              <a:rPr lang="es-ES_tradnl" sz="1600" dirty="0" smtClean="0">
                <a:solidFill>
                  <a:schemeClr val="bg1">
                    <a:lumMod val="50000"/>
                  </a:schemeClr>
                </a:solidFill>
                <a:cs typeface="Gotham Book"/>
              </a:rPr>
              <a:t>                                   </a:t>
            </a:r>
            <a:r>
              <a:rPr lang="es-ES_tradnl" sz="1600" dirty="0" smtClean="0">
                <a:solidFill>
                  <a:schemeClr val="bg1">
                    <a:lumMod val="50000"/>
                  </a:schemeClr>
                </a:solidFill>
                <a:cs typeface="Gotham Book"/>
              </a:rPr>
              <a:t>  por </a:t>
            </a:r>
            <a:r>
              <a:rPr lang="es-ES_tradnl" sz="1600" dirty="0" smtClean="0">
                <a:solidFill>
                  <a:schemeClr val="bg1">
                    <a:lumMod val="50000"/>
                  </a:schemeClr>
                </a:solidFill>
                <a:cs typeface="Gotham Book"/>
              </a:rPr>
              <a:t>vía </a:t>
            </a:r>
            <a:r>
              <a:rPr lang="es-ES_tradnl" sz="1600" dirty="0">
                <a:solidFill>
                  <a:schemeClr val="bg1">
                    <a:lumMod val="50000"/>
                  </a:schemeClr>
                </a:solidFill>
                <a:cs typeface="Gotham Book"/>
              </a:rPr>
              <a:t>oral cada </a:t>
            </a:r>
            <a:r>
              <a:rPr lang="es-ES_tradnl" sz="1600" dirty="0" smtClean="0">
                <a:solidFill>
                  <a:schemeClr val="bg1">
                    <a:lumMod val="50000"/>
                  </a:schemeClr>
                </a:solidFill>
                <a:cs typeface="Gotham Book"/>
              </a:rPr>
              <a:t>noche y graduar dosis progresivamente) </a:t>
            </a:r>
            <a:r>
              <a:rPr lang="es-ES_tradnl" sz="1600" dirty="0">
                <a:solidFill>
                  <a:schemeClr val="bg1">
                    <a:lumMod val="50000"/>
                  </a:schemeClr>
                </a:solidFill>
                <a:cs typeface="Gotham Book"/>
              </a:rPr>
              <a:t>y </a:t>
            </a:r>
            <a:r>
              <a:rPr lang="es-ES_tradnl" sz="1600" dirty="0" smtClean="0">
                <a:solidFill>
                  <a:schemeClr val="bg1">
                    <a:lumMod val="50000"/>
                  </a:schemeClr>
                </a:solidFill>
                <a:cs typeface="Gotham Book"/>
              </a:rPr>
              <a:t>carbamazepina</a:t>
            </a:r>
          </a:p>
          <a:p>
            <a:pPr lvl="1">
              <a:buClr>
                <a:srgbClr val="64075D"/>
              </a:buClr>
              <a:buNone/>
            </a:pPr>
            <a:r>
              <a:rPr lang="es-ES_tradnl" sz="1600" dirty="0" smtClean="0">
                <a:solidFill>
                  <a:schemeClr val="bg1">
                    <a:lumMod val="50000"/>
                  </a:schemeClr>
                </a:solidFill>
                <a:cs typeface="Gotham Book"/>
              </a:rPr>
              <a:t>                                   </a:t>
            </a:r>
            <a:r>
              <a:rPr lang="es-ES_tradnl" sz="1600" dirty="0" smtClean="0">
                <a:solidFill>
                  <a:srgbClr val="7F7F7F"/>
                </a:solidFill>
                <a:cs typeface="Gotham Book"/>
              </a:rPr>
              <a:t> </a:t>
            </a:r>
            <a:r>
              <a:rPr lang="es-ES_tradnl" sz="1600" dirty="0" smtClean="0">
                <a:solidFill>
                  <a:srgbClr val="7F7F7F"/>
                </a:solidFill>
                <a:cs typeface="Gotham Book"/>
              </a:rPr>
              <a:t>(</a:t>
            </a:r>
            <a:r>
              <a:rPr lang="es-ES_tradnl" sz="1600" dirty="0">
                <a:solidFill>
                  <a:srgbClr val="7F7F7F"/>
                </a:solidFill>
              </a:rPr>
              <a:t>se ha asociado con </a:t>
            </a:r>
            <a:r>
              <a:rPr lang="es-ES_tradnl" sz="1600" dirty="0" err="1" smtClean="0">
                <a:solidFill>
                  <a:srgbClr val="7F7F7F"/>
                </a:solidFill>
              </a:rPr>
              <a:t>hepatotoxicidad</a:t>
            </a:r>
            <a:r>
              <a:rPr lang="es-ES_tradnl" sz="1600" dirty="0" smtClean="0">
                <a:solidFill>
                  <a:srgbClr val="7F7F7F"/>
                </a:solidFill>
              </a:rPr>
              <a:t>).</a:t>
            </a:r>
          </a:p>
          <a:p>
            <a:pPr lvl="1">
              <a:buClr>
                <a:srgbClr val="64075D"/>
              </a:buClr>
              <a:buFont typeface="Arial"/>
              <a:buChar char="•"/>
            </a:pPr>
            <a:r>
              <a:rPr lang="es-ES_tradnl" sz="1600" b="1" dirty="0" smtClean="0">
                <a:solidFill>
                  <a:srgbClr val="7F7F7F"/>
                </a:solidFill>
              </a:rPr>
              <a:t>Anticonvulsivantes</a:t>
            </a:r>
            <a:r>
              <a:rPr lang="es-ES_tradnl" sz="1600" dirty="0" smtClean="0">
                <a:solidFill>
                  <a:srgbClr val="7F7F7F"/>
                </a:solidFill>
              </a:rPr>
              <a:t>: </a:t>
            </a:r>
            <a:r>
              <a:rPr lang="es-ES_tradnl" sz="1600" dirty="0" err="1">
                <a:solidFill>
                  <a:srgbClr val="7F7F7F"/>
                </a:solidFill>
              </a:rPr>
              <a:t>gabapentina</a:t>
            </a:r>
            <a:r>
              <a:rPr lang="es-ES_tradnl" sz="1600" dirty="0">
                <a:solidFill>
                  <a:srgbClr val="7F7F7F"/>
                </a:solidFill>
              </a:rPr>
              <a:t> y </a:t>
            </a:r>
            <a:r>
              <a:rPr lang="es-ES_tradnl" sz="1600" dirty="0" err="1" smtClean="0">
                <a:solidFill>
                  <a:srgbClr val="7F7F7F"/>
                </a:solidFill>
              </a:rPr>
              <a:t>pregabalina</a:t>
            </a:r>
            <a:r>
              <a:rPr lang="es-ES_tradnl" sz="1600" dirty="0" smtClean="0">
                <a:solidFill>
                  <a:srgbClr val="7F7F7F"/>
                </a:solidFill>
              </a:rPr>
              <a:t> pueden </a:t>
            </a:r>
            <a:r>
              <a:rPr lang="es-ES_tradnl" sz="1600" dirty="0">
                <a:solidFill>
                  <a:srgbClr val="7F7F7F"/>
                </a:solidFill>
              </a:rPr>
              <a:t>causar sedación, ataxia, mareos </a:t>
            </a:r>
            <a:r>
              <a:rPr lang="es-ES_tradnl" sz="1600" dirty="0" smtClean="0">
                <a:solidFill>
                  <a:srgbClr val="7F7F7F"/>
                </a:solidFill>
              </a:rPr>
              <a:t>y</a:t>
            </a:r>
          </a:p>
          <a:p>
            <a:pPr lvl="1">
              <a:buClr>
                <a:srgbClr val="64075D"/>
              </a:buClr>
              <a:buNone/>
            </a:pPr>
            <a:r>
              <a:rPr lang="es-ES_tradnl" sz="1600" dirty="0" smtClean="0">
                <a:solidFill>
                  <a:srgbClr val="7F7F7F"/>
                </a:solidFill>
              </a:rPr>
              <a:t>                                         </a:t>
            </a:r>
            <a:r>
              <a:rPr lang="es-ES_tradnl" sz="1600" dirty="0" smtClean="0">
                <a:solidFill>
                  <a:srgbClr val="7F7F7F"/>
                </a:solidFill>
              </a:rPr>
              <a:t> </a:t>
            </a:r>
            <a:r>
              <a:rPr lang="es-ES_tradnl" sz="1600" dirty="0">
                <a:solidFill>
                  <a:srgbClr val="7F7F7F"/>
                </a:solidFill>
              </a:rPr>
              <a:t>náuseas, </a:t>
            </a:r>
            <a:r>
              <a:rPr lang="es-ES_tradnl" sz="1600" dirty="0" smtClean="0">
                <a:solidFill>
                  <a:srgbClr val="7F7F7F"/>
                </a:solidFill>
              </a:rPr>
              <a:t>lo que </a:t>
            </a:r>
            <a:r>
              <a:rPr lang="es-ES_tradnl" sz="1600" dirty="0">
                <a:solidFill>
                  <a:srgbClr val="7F7F7F"/>
                </a:solidFill>
              </a:rPr>
              <a:t>puede limitar su utilidad en pacientes con </a:t>
            </a:r>
            <a:r>
              <a:rPr lang="es-ES_tradnl" sz="1600" dirty="0" smtClean="0">
                <a:solidFill>
                  <a:srgbClr val="7F7F7F"/>
                </a:solidFill>
              </a:rPr>
              <a:t>hepatitis</a:t>
            </a:r>
          </a:p>
          <a:p>
            <a:pPr lvl="1">
              <a:buClr>
                <a:srgbClr val="64075D"/>
              </a:buClr>
              <a:buNone/>
            </a:pPr>
            <a:r>
              <a:rPr lang="es-ES_tradnl" sz="1600" dirty="0" smtClean="0">
                <a:solidFill>
                  <a:srgbClr val="7F7F7F"/>
                </a:solidFill>
              </a:rPr>
              <a:t>                                         </a:t>
            </a:r>
            <a:r>
              <a:rPr lang="es-ES_tradnl" sz="1600" dirty="0" smtClean="0">
                <a:solidFill>
                  <a:srgbClr val="7F7F7F"/>
                </a:solidFill>
              </a:rPr>
              <a:t> </a:t>
            </a:r>
            <a:r>
              <a:rPr lang="es-ES_tradnl" sz="1600" dirty="0" smtClean="0">
                <a:solidFill>
                  <a:srgbClr val="7F7F7F"/>
                </a:solidFill>
              </a:rPr>
              <a:t>crónica </a:t>
            </a:r>
            <a:r>
              <a:rPr lang="es-ES_tradnl" sz="1600" dirty="0">
                <a:solidFill>
                  <a:srgbClr val="7F7F7F"/>
                </a:solidFill>
              </a:rPr>
              <a:t>avanzada o cirrosis.</a:t>
            </a:r>
            <a:r>
              <a:rPr lang="es-ES_tradnl" sz="1600" dirty="0" smtClean="0">
                <a:solidFill>
                  <a:srgbClr val="7F7F7F"/>
                </a:solidFill>
              </a:rPr>
              <a:t> </a:t>
            </a:r>
          </a:p>
          <a:p>
            <a:pPr lvl="1">
              <a:buClr>
                <a:srgbClr val="64075D"/>
              </a:buClr>
              <a:buNone/>
            </a:pPr>
            <a:r>
              <a:rPr lang="es-ES_tradnl" sz="1600" dirty="0" smtClean="0">
                <a:solidFill>
                  <a:srgbClr val="7F7F7F"/>
                </a:solidFill>
              </a:rPr>
              <a:t>                                          </a:t>
            </a:r>
            <a:r>
              <a:rPr lang="es-ES_tradnl" sz="1600" dirty="0" err="1" smtClean="0">
                <a:solidFill>
                  <a:srgbClr val="7F7F7F"/>
                </a:solidFill>
              </a:rPr>
              <a:t>Gabapentina</a:t>
            </a:r>
            <a:r>
              <a:rPr lang="es-ES_tradnl" sz="1600" dirty="0" smtClean="0">
                <a:solidFill>
                  <a:srgbClr val="7F7F7F"/>
                </a:solidFill>
              </a:rPr>
              <a:t> </a:t>
            </a:r>
            <a:r>
              <a:rPr lang="es-ES_tradnl" sz="1600" dirty="0">
                <a:solidFill>
                  <a:srgbClr val="7F7F7F"/>
                </a:solidFill>
              </a:rPr>
              <a:t>se </a:t>
            </a:r>
            <a:r>
              <a:rPr lang="es-ES_tradnl" sz="1600" dirty="0" smtClean="0">
                <a:solidFill>
                  <a:srgbClr val="7F7F7F"/>
                </a:solidFill>
              </a:rPr>
              <a:t>puede iniciar </a:t>
            </a:r>
            <a:r>
              <a:rPr lang="es-ES_tradnl" sz="1600" dirty="0">
                <a:solidFill>
                  <a:srgbClr val="7F7F7F"/>
                </a:solidFill>
              </a:rPr>
              <a:t>con una dosis diaria de 300 mg VO</a:t>
            </a:r>
            <a:r>
              <a:rPr lang="es-ES_tradnl" sz="1600" dirty="0" smtClean="0">
                <a:solidFill>
                  <a:srgbClr val="7F7F7F"/>
                </a:solidFill>
              </a:rPr>
              <a:t> </a:t>
            </a:r>
            <a:endParaRPr lang="es-ES_tradnl" sz="1600" dirty="0" smtClean="0">
              <a:solidFill>
                <a:srgbClr val="7F7F7F"/>
              </a:solidFill>
            </a:endParaRPr>
          </a:p>
          <a:p>
            <a:pPr lvl="1">
              <a:buClr>
                <a:srgbClr val="64075D"/>
              </a:buClr>
              <a:buNone/>
            </a:pPr>
            <a:r>
              <a:rPr lang="es-ES_tradnl" sz="1600" dirty="0" smtClean="0">
                <a:solidFill>
                  <a:srgbClr val="7F7F7F"/>
                </a:solidFill>
              </a:rPr>
              <a:t>                                          </a:t>
            </a:r>
            <a:r>
              <a:rPr lang="es-ES_tradnl" sz="1600" dirty="0" err="1" smtClean="0">
                <a:solidFill>
                  <a:srgbClr val="7F7F7F"/>
                </a:solidFill>
              </a:rPr>
              <a:t>P</a:t>
            </a:r>
            <a:r>
              <a:rPr lang="es-ES_tradnl" sz="1600" dirty="0" err="1" smtClean="0">
                <a:solidFill>
                  <a:srgbClr val="7F7F7F"/>
                </a:solidFill>
              </a:rPr>
              <a:t>regabalina</a:t>
            </a:r>
            <a:r>
              <a:rPr lang="es-ES_tradnl" sz="1600" dirty="0" smtClean="0">
                <a:solidFill>
                  <a:srgbClr val="7F7F7F"/>
                </a:solidFill>
              </a:rPr>
              <a:t> </a:t>
            </a:r>
            <a:r>
              <a:rPr lang="es-ES_tradnl" sz="1600" dirty="0" smtClean="0">
                <a:solidFill>
                  <a:srgbClr val="7F7F7F"/>
                </a:solidFill>
              </a:rPr>
              <a:t>a </a:t>
            </a:r>
            <a:r>
              <a:rPr lang="es-ES_tradnl" sz="1600" dirty="0">
                <a:solidFill>
                  <a:srgbClr val="7F7F7F"/>
                </a:solidFill>
              </a:rPr>
              <a:t>25-50 mg 2 veces al día (VO). Las dosis se </a:t>
            </a:r>
            <a:r>
              <a:rPr lang="es-ES_tradnl" sz="1600" dirty="0" smtClean="0">
                <a:solidFill>
                  <a:srgbClr val="7F7F7F"/>
                </a:solidFill>
              </a:rPr>
              <a:t>pueden </a:t>
            </a:r>
            <a:r>
              <a:rPr lang="es-ES_tradnl" sz="1600" dirty="0" smtClean="0">
                <a:solidFill>
                  <a:srgbClr val="7F7F7F"/>
                </a:solidFill>
              </a:rPr>
              <a:t>ajustar</a:t>
            </a:r>
          </a:p>
          <a:p>
            <a:pPr lvl="1">
              <a:buClr>
                <a:srgbClr val="64075D"/>
              </a:buClr>
              <a:buNone/>
            </a:pPr>
            <a:r>
              <a:rPr lang="es-ES_tradnl" sz="1600" dirty="0" smtClean="0">
                <a:solidFill>
                  <a:srgbClr val="7F7F7F"/>
                </a:solidFill>
              </a:rPr>
              <a:t>                                         </a:t>
            </a:r>
            <a:r>
              <a:rPr lang="es-ES_tradnl" sz="1600" dirty="0" smtClean="0">
                <a:solidFill>
                  <a:srgbClr val="7F7F7F"/>
                </a:solidFill>
              </a:rPr>
              <a:t> </a:t>
            </a:r>
            <a:r>
              <a:rPr lang="es-ES_tradnl" sz="1600" dirty="0" smtClean="0">
                <a:solidFill>
                  <a:srgbClr val="7F7F7F"/>
                </a:solidFill>
              </a:rPr>
              <a:t>gradualmente</a:t>
            </a:r>
            <a:r>
              <a:rPr lang="es-ES_tradnl" sz="1600" dirty="0">
                <a:solidFill>
                  <a:srgbClr val="7F7F7F"/>
                </a:solidFill>
              </a:rPr>
              <a:t>. </a:t>
            </a:r>
            <a:endParaRPr lang="es-ES_tradnl" sz="6000" dirty="0" smtClean="0">
              <a:solidFill>
                <a:srgbClr val="7F7F7F"/>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227387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pic>
        <p:nvPicPr>
          <p:cNvPr id="2" name="Imagen 1" descr="Captura de pantalla 2017-09-25 a las 14.49.12.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rot="5400000">
            <a:off x="2733559" y="-487712"/>
            <a:ext cx="3673162" cy="8707771"/>
          </a:xfrm>
          <a:prstGeom prst="rect">
            <a:avLst/>
          </a:prstGeom>
        </p:spPr>
      </p:pic>
      <p:sp>
        <p:nvSpPr>
          <p:cNvPr id="3" name="Rectángulo 2"/>
          <p:cNvSpPr/>
          <p:nvPr/>
        </p:nvSpPr>
        <p:spPr>
          <a:xfrm>
            <a:off x="1229706" y="1660260"/>
            <a:ext cx="3976056" cy="307777"/>
          </a:xfrm>
          <a:prstGeom prst="rect">
            <a:avLst/>
          </a:prstGeom>
        </p:spPr>
        <p:txBody>
          <a:bodyPr wrap="none">
            <a:spAutoFit/>
          </a:bodyPr>
          <a:lstStyle/>
          <a:p>
            <a:r>
              <a:rPr lang="es-ES_tradnl" sz="1400" b="1" dirty="0">
                <a:solidFill>
                  <a:srgbClr val="64075D"/>
                </a:solidFill>
              </a:rPr>
              <a:t>Recomendaciones</a:t>
            </a:r>
            <a:r>
              <a:rPr lang="es-ES_tradnl" sz="1400" b="1" dirty="0" smtClean="0">
                <a:solidFill>
                  <a:srgbClr val="64075D"/>
                </a:solidFill>
              </a:rPr>
              <a:t> de f</a:t>
            </a:r>
            <a:r>
              <a:rPr lang="es-ES_tradnl" sz="1400" b="1" dirty="0" smtClean="0">
                <a:solidFill>
                  <a:srgbClr val="64075D"/>
                </a:solidFill>
              </a:rPr>
              <a:t>ármacos </a:t>
            </a:r>
            <a:r>
              <a:rPr lang="es-ES_tradnl" sz="1400" b="1" dirty="0" smtClean="0">
                <a:solidFill>
                  <a:srgbClr val="64075D"/>
                </a:solidFill>
              </a:rPr>
              <a:t>en pacientes con IH</a:t>
            </a:r>
            <a:endParaRPr lang="es-ES_tradnl"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518537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4" name="Rectángulo 3"/>
          <p:cNvSpPr/>
          <p:nvPr/>
        </p:nvSpPr>
        <p:spPr>
          <a:xfrm>
            <a:off x="450636" y="1308947"/>
            <a:ext cx="6600404" cy="523220"/>
          </a:xfrm>
          <a:prstGeom prst="rect">
            <a:avLst/>
          </a:prstGeom>
        </p:spPr>
        <p:txBody>
          <a:bodyPr wrap="square">
            <a:spAutoFit/>
          </a:bodyPr>
          <a:lstStyle/>
          <a:p>
            <a:r>
              <a:rPr lang="es-ES_tradnl" sz="2800" b="1" dirty="0">
                <a:solidFill>
                  <a:srgbClr val="FCC40D"/>
                </a:solidFill>
                <a:cs typeface="Calibri"/>
              </a:rPr>
              <a:t>DETERIORO COGNITIVO</a:t>
            </a:r>
            <a:endParaRPr lang="es-ES_tradnl" sz="2800" b="1" dirty="0">
              <a:solidFill>
                <a:srgbClr val="FCC40D"/>
              </a:solidFill>
              <a:latin typeface="Calibri"/>
              <a:cs typeface="Calibri"/>
            </a:endParaRPr>
          </a:p>
        </p:txBody>
      </p:sp>
      <p:sp>
        <p:nvSpPr>
          <p:cNvPr id="8" name="Marcador de contenido 2"/>
          <p:cNvSpPr>
            <a:spLocks noGrp="1"/>
          </p:cNvSpPr>
          <p:nvPr>
            <p:ph idx="1"/>
          </p:nvPr>
        </p:nvSpPr>
        <p:spPr>
          <a:xfrm>
            <a:off x="457200" y="1893823"/>
            <a:ext cx="8229600" cy="2362664"/>
          </a:xfrm>
        </p:spPr>
        <p:txBody>
          <a:bodyPr/>
          <a:lstStyle/>
          <a:p>
            <a:pPr marL="0" indent="0">
              <a:buNone/>
            </a:pPr>
            <a:r>
              <a:rPr lang="es-ES_tradnl" sz="1800" b="1" dirty="0" smtClean="0">
                <a:solidFill>
                  <a:srgbClr val="64075D"/>
                </a:solidFill>
                <a:cs typeface="Gotham Book"/>
              </a:rPr>
              <a:t>Definición </a:t>
            </a:r>
            <a:endParaRPr lang="es-ES_tradnl" sz="1800" dirty="0" smtClean="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Se define demencia como un cuadro clínico secundario a </a:t>
            </a:r>
            <a:r>
              <a:rPr lang="es-ES_tradnl" sz="1600" dirty="0" smtClean="0">
                <a:solidFill>
                  <a:schemeClr val="bg1">
                    <a:lumMod val="50000"/>
                  </a:schemeClr>
                </a:solidFill>
                <a:cs typeface="Gotham Book"/>
              </a:rPr>
              <a:t>un deterioro </a:t>
            </a:r>
            <a:r>
              <a:rPr lang="es-ES_tradnl" sz="1600" dirty="0">
                <a:solidFill>
                  <a:schemeClr val="bg1">
                    <a:lumMod val="50000"/>
                  </a:schemeClr>
                </a:solidFill>
                <a:cs typeface="Gotham Book"/>
              </a:rPr>
              <a:t>funcional cerebral de naturaleza progresiva, </a:t>
            </a:r>
            <a:r>
              <a:rPr lang="es-ES_tradnl" sz="1600" dirty="0" smtClean="0">
                <a:solidFill>
                  <a:schemeClr val="bg1">
                    <a:lumMod val="50000"/>
                  </a:schemeClr>
                </a:solidFill>
                <a:cs typeface="Gotham Book"/>
              </a:rPr>
              <a:t>que lleva </a:t>
            </a:r>
            <a:r>
              <a:rPr lang="es-ES_tradnl" sz="1600" dirty="0">
                <a:solidFill>
                  <a:schemeClr val="bg1">
                    <a:lumMod val="50000"/>
                  </a:schemeClr>
                </a:solidFill>
                <a:cs typeface="Gotham Book"/>
              </a:rPr>
              <a:t>a un deterioro de múltiples funciones corticales </a:t>
            </a:r>
            <a:r>
              <a:rPr lang="es-ES_tradnl" sz="1600" dirty="0" smtClean="0">
                <a:solidFill>
                  <a:schemeClr val="bg1">
                    <a:lumMod val="50000"/>
                  </a:schemeClr>
                </a:solidFill>
                <a:cs typeface="Gotham Book"/>
              </a:rPr>
              <a:t>superiores incluyendo </a:t>
            </a:r>
            <a:r>
              <a:rPr lang="es-ES_tradnl" sz="1600" dirty="0">
                <a:solidFill>
                  <a:schemeClr val="bg1">
                    <a:lumMod val="50000"/>
                  </a:schemeClr>
                </a:solidFill>
                <a:cs typeface="Gotham Book"/>
              </a:rPr>
              <a:t>la memoria, pensamiento, orientación</a:t>
            </a:r>
            <a:r>
              <a:rPr lang="es-ES_tradnl" sz="1600" dirty="0" smtClean="0">
                <a:solidFill>
                  <a:schemeClr val="bg1">
                    <a:lumMod val="50000"/>
                  </a:schemeClr>
                </a:solidFill>
                <a:cs typeface="Gotham Book"/>
              </a:rPr>
              <a:t>, comprensión</a:t>
            </a:r>
            <a:r>
              <a:rPr lang="es-ES_tradnl" sz="1600" dirty="0">
                <a:solidFill>
                  <a:schemeClr val="bg1">
                    <a:lumMod val="50000"/>
                  </a:schemeClr>
                </a:solidFill>
                <a:cs typeface="Gotham Book"/>
              </a:rPr>
              <a:t>, cálculo, capacidad de aprendizaje y </a:t>
            </a:r>
            <a:r>
              <a:rPr lang="es-ES_tradnl" sz="1600" dirty="0" smtClean="0">
                <a:solidFill>
                  <a:schemeClr val="bg1">
                    <a:lumMod val="50000"/>
                  </a:schemeClr>
                </a:solidFill>
                <a:cs typeface="Gotham Book"/>
              </a:rPr>
              <a:t>juicio.</a:t>
            </a:r>
            <a:endParaRPr lang="es-ES_tradnl" sz="1600" dirty="0">
              <a:solidFill>
                <a:schemeClr val="bg1">
                  <a:lumMod val="50000"/>
                </a:schemeClr>
              </a:solidFill>
              <a:cs typeface="Gotham Book"/>
            </a:endParaRPr>
          </a:p>
          <a:p>
            <a:pPr>
              <a:buBlip>
                <a:blip r:embed="rId3"/>
              </a:buBlip>
            </a:pPr>
            <a:r>
              <a:rPr lang="es-ES_tradnl" sz="1600" dirty="0">
                <a:solidFill>
                  <a:schemeClr val="bg1">
                    <a:lumMod val="50000"/>
                  </a:schemeClr>
                </a:solidFill>
                <a:cs typeface="Gotham Book"/>
              </a:rPr>
              <a:t>La causa más común de demencia es la enfermedad de </a:t>
            </a:r>
            <a:r>
              <a:rPr lang="es-ES_tradnl" sz="1600" dirty="0" smtClean="0">
                <a:solidFill>
                  <a:schemeClr val="bg1">
                    <a:lumMod val="50000"/>
                  </a:schemeClr>
                </a:solidFill>
                <a:cs typeface="Gotham Book"/>
              </a:rPr>
              <a:t>Alzheimer (</a:t>
            </a:r>
            <a:r>
              <a:rPr lang="es-ES_tradnl" sz="1600" dirty="0">
                <a:solidFill>
                  <a:schemeClr val="bg1">
                    <a:lumMod val="50000"/>
                  </a:schemeClr>
                </a:solidFill>
                <a:cs typeface="Gotham Book"/>
              </a:rPr>
              <a:t>EA); sin embargo, otras causas como la </a:t>
            </a:r>
            <a:r>
              <a:rPr lang="es-ES_tradnl" sz="1600" dirty="0" smtClean="0">
                <a:solidFill>
                  <a:schemeClr val="bg1">
                    <a:lumMod val="50000"/>
                  </a:schemeClr>
                </a:solidFill>
                <a:cs typeface="Gotham Book"/>
              </a:rPr>
              <a:t>demencia vascular </a:t>
            </a:r>
            <a:r>
              <a:rPr lang="es-ES_tradnl" sz="1600" dirty="0">
                <a:solidFill>
                  <a:schemeClr val="bg1">
                    <a:lumMod val="50000"/>
                  </a:schemeClr>
                </a:solidFill>
                <a:cs typeface="Gotham Book"/>
              </a:rPr>
              <a:t>(</a:t>
            </a:r>
            <a:r>
              <a:rPr lang="es-ES_tradnl" sz="1600" dirty="0" err="1">
                <a:solidFill>
                  <a:schemeClr val="bg1">
                    <a:lumMod val="50000"/>
                  </a:schemeClr>
                </a:solidFill>
                <a:cs typeface="Gotham Book"/>
              </a:rPr>
              <a:t>VaD</a:t>
            </a:r>
            <a:r>
              <a:rPr lang="es-ES_tradnl" sz="1600" dirty="0">
                <a:solidFill>
                  <a:schemeClr val="bg1">
                    <a:lumMod val="50000"/>
                  </a:schemeClr>
                </a:solidFill>
                <a:cs typeface="Gotham Book"/>
              </a:rPr>
              <a:t>), demencia </a:t>
            </a:r>
            <a:r>
              <a:rPr lang="es-ES_tradnl" sz="1600" dirty="0" err="1">
                <a:solidFill>
                  <a:schemeClr val="bg1">
                    <a:lumMod val="50000"/>
                  </a:schemeClr>
                </a:solidFill>
                <a:cs typeface="Gotham Book"/>
              </a:rPr>
              <a:t>frontotemporal</a:t>
            </a:r>
            <a:r>
              <a:rPr lang="es-ES_tradnl" sz="1600" dirty="0">
                <a:solidFill>
                  <a:schemeClr val="bg1">
                    <a:lumMod val="50000"/>
                  </a:schemeClr>
                </a:solidFill>
                <a:cs typeface="Gotham Book"/>
              </a:rPr>
              <a:t> (FTD) y </a:t>
            </a:r>
            <a:r>
              <a:rPr lang="es-ES_tradnl" sz="1600" dirty="0" smtClean="0">
                <a:solidFill>
                  <a:schemeClr val="bg1">
                    <a:lumMod val="50000"/>
                  </a:schemeClr>
                </a:solidFill>
                <a:cs typeface="Gotham Book"/>
              </a:rPr>
              <a:t>demencia por </a:t>
            </a:r>
            <a:r>
              <a:rPr lang="es-ES_tradnl" sz="1600" dirty="0">
                <a:solidFill>
                  <a:schemeClr val="bg1">
                    <a:lumMod val="50000"/>
                  </a:schemeClr>
                </a:solidFill>
                <a:cs typeface="Gotham Book"/>
              </a:rPr>
              <a:t>cuerpos de </a:t>
            </a:r>
            <a:r>
              <a:rPr lang="es-ES_tradnl" sz="1600" dirty="0" err="1" smtClean="0">
                <a:solidFill>
                  <a:schemeClr val="bg1">
                    <a:lumMod val="50000"/>
                  </a:schemeClr>
                </a:solidFill>
                <a:cs typeface="Gotham Book"/>
              </a:rPr>
              <a:t>Lewy</a:t>
            </a:r>
            <a:r>
              <a:rPr lang="es-ES_tradnl" sz="1600" dirty="0" smtClean="0">
                <a:solidFill>
                  <a:schemeClr val="bg1">
                    <a:lumMod val="50000"/>
                  </a:schemeClr>
                </a:solidFill>
                <a:cs typeface="Gotham Book"/>
              </a:rPr>
              <a:t>.</a:t>
            </a:r>
          </a:p>
          <a:p>
            <a:pPr>
              <a:buBlip>
                <a:blip r:embed="rId3"/>
              </a:buBlip>
            </a:pPr>
            <a:r>
              <a:rPr lang="es-ES_tradnl" sz="1600" dirty="0">
                <a:solidFill>
                  <a:srgbClr val="7F7F7F"/>
                </a:solidFill>
                <a:cs typeface="Gotham Book"/>
              </a:rPr>
              <a:t>El dolor constituye uno de los problemas más </a:t>
            </a:r>
            <a:r>
              <a:rPr lang="es-ES_tradnl" sz="1600" dirty="0" smtClean="0">
                <a:solidFill>
                  <a:srgbClr val="7F7F7F"/>
                </a:solidFill>
                <a:cs typeface="Gotham Book"/>
              </a:rPr>
              <a:t>complejos de </a:t>
            </a:r>
            <a:r>
              <a:rPr lang="es-ES_tradnl" sz="1600" dirty="0">
                <a:solidFill>
                  <a:srgbClr val="7F7F7F"/>
                </a:solidFill>
                <a:cs typeface="Gotham Book"/>
              </a:rPr>
              <a:t>abordar en el tratamiento de los pacientes con </a:t>
            </a:r>
            <a:r>
              <a:rPr lang="es-ES_tradnl" sz="1600" dirty="0" smtClean="0">
                <a:solidFill>
                  <a:srgbClr val="7F7F7F"/>
                </a:solidFill>
                <a:cs typeface="Gotham Book"/>
              </a:rPr>
              <a:t>deterioro cognitivo </a:t>
            </a:r>
            <a:r>
              <a:rPr lang="es-ES_tradnl" sz="1600" dirty="0">
                <a:solidFill>
                  <a:srgbClr val="7F7F7F"/>
                </a:solidFill>
                <a:cs typeface="Gotham Book"/>
              </a:rPr>
              <a:t>y demencia. </a:t>
            </a:r>
            <a:endParaRPr lang="es-ES_tradnl" sz="1600" dirty="0" smtClean="0">
              <a:solidFill>
                <a:srgbClr val="7F7F7F"/>
              </a:solidFill>
              <a:cs typeface="Gotham Book"/>
            </a:endParaRPr>
          </a:p>
          <a:p>
            <a:pPr>
              <a:buBlip>
                <a:blip r:embed="rId3"/>
              </a:buBlip>
            </a:pPr>
            <a:r>
              <a:rPr lang="es-ES_tradnl" sz="1600" dirty="0" smtClean="0">
                <a:solidFill>
                  <a:srgbClr val="7F7F7F"/>
                </a:solidFill>
                <a:cs typeface="Gotham Book"/>
              </a:rPr>
              <a:t>La </a:t>
            </a:r>
            <a:r>
              <a:rPr lang="es-ES_tradnl" sz="1600" dirty="0">
                <a:solidFill>
                  <a:srgbClr val="7F7F7F"/>
                </a:solidFill>
                <a:cs typeface="Gotham Book"/>
              </a:rPr>
              <a:t>prevalencia del dolor </a:t>
            </a:r>
            <a:r>
              <a:rPr lang="es-ES_tradnl" sz="1600" dirty="0" smtClean="0">
                <a:solidFill>
                  <a:srgbClr val="7F7F7F"/>
                </a:solidFill>
                <a:cs typeface="Gotham Book"/>
              </a:rPr>
              <a:t>crónico está </a:t>
            </a:r>
            <a:r>
              <a:rPr lang="es-ES_tradnl" sz="1600" dirty="0">
                <a:solidFill>
                  <a:srgbClr val="7F7F7F"/>
                </a:solidFill>
                <a:cs typeface="Gotham Book"/>
              </a:rPr>
              <a:t>fuertemente relacionada con el incremento de la edad</a:t>
            </a:r>
            <a:r>
              <a:rPr lang="es-ES_tradnl" sz="1600" dirty="0" smtClean="0">
                <a:solidFill>
                  <a:srgbClr val="7F7F7F"/>
                </a:solidFill>
                <a:cs typeface="Gotham Book"/>
              </a:rPr>
              <a:t>,</a:t>
            </a:r>
            <a:r>
              <a:rPr lang="es-ES_tradnl" sz="1600" dirty="0" smtClean="0">
                <a:solidFill>
                  <a:srgbClr val="7F7F7F"/>
                </a:solidFill>
                <a:cs typeface="Gotham Book"/>
              </a:rPr>
              <a:t> un 72</a:t>
            </a:r>
            <a:r>
              <a:rPr lang="es-ES_tradnl" sz="1600" dirty="0">
                <a:solidFill>
                  <a:srgbClr val="7F7F7F"/>
                </a:solidFill>
                <a:cs typeface="Gotham Book"/>
              </a:rPr>
              <a:t>% en los mayores de 85 </a:t>
            </a:r>
            <a:r>
              <a:rPr lang="es-ES_tradnl" sz="1600" dirty="0" smtClean="0">
                <a:solidFill>
                  <a:srgbClr val="7F7F7F"/>
                </a:solidFill>
                <a:cs typeface="Gotham Book"/>
              </a:rPr>
              <a:t>años.</a:t>
            </a:r>
          </a:p>
          <a:p>
            <a:pPr>
              <a:buBlip>
                <a:blip r:embed="rId3"/>
              </a:buBlip>
            </a:pPr>
            <a:r>
              <a:rPr lang="es-ES_tradnl" sz="1600" dirty="0">
                <a:solidFill>
                  <a:srgbClr val="7F7F7F"/>
                </a:solidFill>
                <a:cs typeface="Gotham Book"/>
              </a:rPr>
              <a:t>La sintomatología de la demencia </a:t>
            </a:r>
            <a:r>
              <a:rPr lang="es-ES_tradnl" sz="1600" dirty="0" smtClean="0">
                <a:solidFill>
                  <a:srgbClr val="7F7F7F"/>
                </a:solidFill>
                <a:cs typeface="Gotham Book"/>
              </a:rPr>
              <a:t>también complica </a:t>
            </a:r>
            <a:r>
              <a:rPr lang="es-ES_tradnl" sz="1600" dirty="0">
                <a:solidFill>
                  <a:srgbClr val="7F7F7F"/>
                </a:solidFill>
                <a:cs typeface="Gotham Book"/>
              </a:rPr>
              <a:t>la valoración del dolor por parte del enfermo</a:t>
            </a:r>
            <a:r>
              <a:rPr lang="es-ES_tradnl" sz="1600" dirty="0" smtClean="0">
                <a:solidFill>
                  <a:srgbClr val="7F7F7F"/>
                </a:solidFill>
                <a:cs typeface="Gotham Book"/>
              </a:rPr>
              <a:t>, especialmente </a:t>
            </a:r>
            <a:r>
              <a:rPr lang="es-ES_tradnl" sz="1600" dirty="0">
                <a:solidFill>
                  <a:srgbClr val="7F7F7F"/>
                </a:solidFill>
                <a:cs typeface="Gotham Book"/>
              </a:rPr>
              <a:t>difícil debido a la pérdida de las </a:t>
            </a:r>
            <a:r>
              <a:rPr lang="es-ES_tradnl" sz="1600" dirty="0" smtClean="0">
                <a:solidFill>
                  <a:srgbClr val="7F7F7F"/>
                </a:solidFill>
                <a:cs typeface="Gotham Book"/>
              </a:rPr>
              <a:t>habilidades para comunicarse.</a:t>
            </a:r>
            <a:endParaRPr lang="es-ES_tradnl" sz="1600" dirty="0">
              <a:solidFill>
                <a:srgbClr val="7F7F7F"/>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865016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8" name="Marcador de contenido 2"/>
          <p:cNvSpPr>
            <a:spLocks noGrp="1"/>
          </p:cNvSpPr>
          <p:nvPr>
            <p:ph idx="1"/>
          </p:nvPr>
        </p:nvSpPr>
        <p:spPr>
          <a:xfrm>
            <a:off x="457200" y="1368481"/>
            <a:ext cx="8229600" cy="4463612"/>
          </a:xfrm>
        </p:spPr>
        <p:txBody>
          <a:bodyPr/>
          <a:lstStyle/>
          <a:p>
            <a:pPr marL="0" indent="0">
              <a:buNone/>
            </a:pPr>
            <a:r>
              <a:rPr lang="es-ES_tradnl" sz="1800" b="1" dirty="0" smtClean="0">
                <a:solidFill>
                  <a:srgbClr val="64075D"/>
                </a:solidFill>
                <a:cs typeface="Gotham Book"/>
              </a:rPr>
              <a:t>Fisiopatología del dolor y deterioro cognitivo </a:t>
            </a:r>
          </a:p>
          <a:p>
            <a:pPr marL="0" indent="0">
              <a:buNone/>
            </a:pPr>
            <a:r>
              <a:rPr lang="es-ES_tradnl" sz="1600" dirty="0">
                <a:solidFill>
                  <a:schemeClr val="bg1">
                    <a:lumMod val="50000"/>
                  </a:schemeClr>
                </a:solidFill>
                <a:cs typeface="Gotham Book"/>
              </a:rPr>
              <a:t>Se han descrito dos vías neuronales de transmisión y </a:t>
            </a:r>
            <a:r>
              <a:rPr lang="es-ES_tradnl" sz="1600" dirty="0" smtClean="0">
                <a:solidFill>
                  <a:schemeClr val="bg1">
                    <a:lumMod val="50000"/>
                  </a:schemeClr>
                </a:solidFill>
                <a:cs typeface="Gotham Book"/>
              </a:rPr>
              <a:t>procesamiento del </a:t>
            </a:r>
            <a:r>
              <a:rPr lang="es-ES_tradnl" sz="1600" dirty="0">
                <a:solidFill>
                  <a:schemeClr val="bg1">
                    <a:lumMod val="50000"/>
                  </a:schemeClr>
                </a:solidFill>
                <a:cs typeface="Gotham Book"/>
              </a:rPr>
              <a:t>dolor a nivel </a:t>
            </a:r>
            <a:r>
              <a:rPr lang="es-ES_tradnl" sz="1600" dirty="0" smtClean="0">
                <a:solidFill>
                  <a:schemeClr val="bg1">
                    <a:lumMod val="50000"/>
                  </a:schemeClr>
                </a:solidFill>
                <a:cs typeface="Gotham Book"/>
              </a:rPr>
              <a:t>central:</a:t>
            </a:r>
          </a:p>
          <a:p>
            <a:pPr>
              <a:buBlip>
                <a:blip r:embed="rId3"/>
              </a:buBlip>
            </a:pPr>
            <a:r>
              <a:rPr lang="es-ES_tradnl" sz="1600" b="1" dirty="0" smtClean="0">
                <a:solidFill>
                  <a:srgbClr val="7F7F7F"/>
                </a:solidFill>
                <a:cs typeface="Gotham Book"/>
              </a:rPr>
              <a:t>Sistema </a:t>
            </a:r>
            <a:r>
              <a:rPr lang="es-ES_tradnl" sz="1600" b="1" dirty="0">
                <a:solidFill>
                  <a:srgbClr val="7F7F7F"/>
                </a:solidFill>
                <a:cs typeface="Gotham Book"/>
              </a:rPr>
              <a:t>medial. </a:t>
            </a:r>
            <a:r>
              <a:rPr lang="es-ES_tradnl" sz="1600" dirty="0">
                <a:solidFill>
                  <a:srgbClr val="7F7F7F"/>
                </a:solidFill>
                <a:cs typeface="Gotham Book"/>
              </a:rPr>
              <a:t>Engloba la amígdala, tálamo medial</a:t>
            </a:r>
            <a:r>
              <a:rPr lang="es-ES_tradnl" sz="1600" dirty="0" smtClean="0">
                <a:solidFill>
                  <a:srgbClr val="7F7F7F"/>
                </a:solidFill>
                <a:cs typeface="Gotham Book"/>
              </a:rPr>
              <a:t>, hipocampo</a:t>
            </a:r>
            <a:r>
              <a:rPr lang="es-ES_tradnl" sz="1600" dirty="0">
                <a:solidFill>
                  <a:srgbClr val="7F7F7F"/>
                </a:solidFill>
                <a:cs typeface="Gotham Book"/>
              </a:rPr>
              <a:t>, córtex </a:t>
            </a:r>
            <a:r>
              <a:rPr lang="es-ES_tradnl" sz="1600" dirty="0" err="1">
                <a:solidFill>
                  <a:srgbClr val="7F7F7F"/>
                </a:solidFill>
                <a:cs typeface="Gotham Book"/>
              </a:rPr>
              <a:t>cingular</a:t>
            </a:r>
            <a:r>
              <a:rPr lang="es-ES_tradnl" sz="1600" dirty="0">
                <a:solidFill>
                  <a:srgbClr val="7F7F7F"/>
                </a:solidFill>
                <a:cs typeface="Gotham Book"/>
              </a:rPr>
              <a:t> anterior y córtex </a:t>
            </a:r>
            <a:r>
              <a:rPr lang="es-ES_tradnl" sz="1600" dirty="0" err="1" smtClean="0">
                <a:solidFill>
                  <a:srgbClr val="7F7F7F"/>
                </a:solidFill>
                <a:cs typeface="Gotham Book"/>
              </a:rPr>
              <a:t>prefrontal</a:t>
            </a:r>
            <a:r>
              <a:rPr lang="es-ES_tradnl" sz="1600" dirty="0" smtClean="0">
                <a:solidFill>
                  <a:srgbClr val="7F7F7F"/>
                </a:solidFill>
                <a:cs typeface="Gotham Book"/>
              </a:rPr>
              <a:t> anterior</a:t>
            </a:r>
            <a:r>
              <a:rPr lang="es-ES_tradnl" sz="1600" dirty="0">
                <a:solidFill>
                  <a:srgbClr val="7F7F7F"/>
                </a:solidFill>
                <a:cs typeface="Gotham Book"/>
              </a:rPr>
              <a:t>. Procesa los aspectos cognitivo-evaluativo, motivacional</a:t>
            </a:r>
            <a:r>
              <a:rPr lang="es-ES_tradnl" sz="1600" dirty="0" smtClean="0">
                <a:solidFill>
                  <a:srgbClr val="7F7F7F"/>
                </a:solidFill>
                <a:cs typeface="Gotham Book"/>
              </a:rPr>
              <a:t>-afectivo </a:t>
            </a:r>
            <a:r>
              <a:rPr lang="es-ES_tradnl" sz="1600" dirty="0">
                <a:solidFill>
                  <a:srgbClr val="7F7F7F"/>
                </a:solidFill>
                <a:cs typeface="Gotham Book"/>
              </a:rPr>
              <a:t>y autonómico-endocrino del dolor</a:t>
            </a:r>
            <a:r>
              <a:rPr lang="es-ES_tradnl" sz="1600" dirty="0" smtClean="0">
                <a:solidFill>
                  <a:srgbClr val="7F7F7F"/>
                </a:solidFill>
                <a:cs typeface="Gotham Book"/>
              </a:rPr>
              <a:t>.</a:t>
            </a:r>
          </a:p>
          <a:p>
            <a:pPr>
              <a:buBlip>
                <a:blip r:embed="rId3"/>
              </a:buBlip>
            </a:pPr>
            <a:r>
              <a:rPr lang="es-ES_tradnl" sz="1600" b="1" dirty="0" smtClean="0">
                <a:solidFill>
                  <a:srgbClr val="7F7F7F"/>
                </a:solidFill>
                <a:cs typeface="Gotham Book"/>
              </a:rPr>
              <a:t>Sistema </a:t>
            </a:r>
            <a:r>
              <a:rPr lang="es-ES_tradnl" sz="1600" b="1" dirty="0">
                <a:solidFill>
                  <a:srgbClr val="7F7F7F"/>
                </a:solidFill>
                <a:cs typeface="Gotham Book"/>
              </a:rPr>
              <a:t>lateral. </a:t>
            </a:r>
            <a:r>
              <a:rPr lang="es-ES_tradnl" sz="1600" dirty="0">
                <a:solidFill>
                  <a:srgbClr val="7F7F7F"/>
                </a:solidFill>
                <a:cs typeface="Gotham Book"/>
              </a:rPr>
              <a:t>Comprende, entre otras, las áreas </a:t>
            </a:r>
            <a:r>
              <a:rPr lang="es-ES_tradnl" sz="1600" dirty="0" err="1" smtClean="0">
                <a:solidFill>
                  <a:srgbClr val="7F7F7F"/>
                </a:solidFill>
                <a:cs typeface="Gotham Book"/>
              </a:rPr>
              <a:t>somatosensoriales</a:t>
            </a:r>
            <a:r>
              <a:rPr lang="es-ES_tradnl" sz="1600" dirty="0" smtClean="0">
                <a:solidFill>
                  <a:srgbClr val="7F7F7F"/>
                </a:solidFill>
                <a:cs typeface="Gotham Book"/>
              </a:rPr>
              <a:t> primarias </a:t>
            </a:r>
            <a:r>
              <a:rPr lang="es-ES_tradnl" sz="1600" dirty="0">
                <a:solidFill>
                  <a:srgbClr val="7F7F7F"/>
                </a:solidFill>
                <a:cs typeface="Gotham Book"/>
              </a:rPr>
              <a:t>así como los núcleos </a:t>
            </a:r>
            <a:r>
              <a:rPr lang="es-ES_tradnl" sz="1600" dirty="0" err="1">
                <a:solidFill>
                  <a:srgbClr val="7F7F7F"/>
                </a:solidFill>
                <a:cs typeface="Gotham Book"/>
              </a:rPr>
              <a:t>talámicos</a:t>
            </a:r>
            <a:r>
              <a:rPr lang="es-ES_tradnl" sz="1600" dirty="0">
                <a:solidFill>
                  <a:srgbClr val="7F7F7F"/>
                </a:solidFill>
                <a:cs typeface="Gotham Book"/>
              </a:rPr>
              <a:t> </a:t>
            </a:r>
            <a:r>
              <a:rPr lang="es-ES_tradnl" sz="1600" dirty="0" smtClean="0">
                <a:solidFill>
                  <a:srgbClr val="7F7F7F"/>
                </a:solidFill>
                <a:cs typeface="Gotham Book"/>
              </a:rPr>
              <a:t>laterales. Procesa </a:t>
            </a:r>
            <a:r>
              <a:rPr lang="es-ES_tradnl" sz="1600" dirty="0">
                <a:solidFill>
                  <a:srgbClr val="7F7F7F"/>
                </a:solidFill>
                <a:cs typeface="Gotham Book"/>
              </a:rPr>
              <a:t>los aspectos sensoriales-</a:t>
            </a:r>
            <a:r>
              <a:rPr lang="es-ES_tradnl" sz="1600" dirty="0" smtClean="0">
                <a:solidFill>
                  <a:srgbClr val="7F7F7F"/>
                </a:solidFill>
                <a:cs typeface="Gotham Book"/>
              </a:rPr>
              <a:t>discriminativos del </a:t>
            </a:r>
            <a:r>
              <a:rPr lang="es-ES_tradnl" sz="1600" dirty="0">
                <a:solidFill>
                  <a:srgbClr val="7F7F7F"/>
                </a:solidFill>
                <a:cs typeface="Gotham Book"/>
              </a:rPr>
              <a:t>dolor (localización, intensidad y calidad).</a:t>
            </a:r>
          </a:p>
          <a:p>
            <a:pPr>
              <a:buBlip>
                <a:blip r:embed="rId3"/>
              </a:buBlip>
            </a:pPr>
            <a:r>
              <a:rPr lang="es-ES_tradnl" sz="1600" dirty="0">
                <a:solidFill>
                  <a:srgbClr val="7F7F7F"/>
                </a:solidFill>
                <a:cs typeface="Gotham Book"/>
              </a:rPr>
              <a:t>S</a:t>
            </a:r>
            <a:r>
              <a:rPr lang="es-ES_tradnl" sz="1600" dirty="0" smtClean="0">
                <a:solidFill>
                  <a:srgbClr val="7F7F7F"/>
                </a:solidFill>
                <a:cs typeface="Gotham Book"/>
              </a:rPr>
              <a:t>e </a:t>
            </a:r>
            <a:r>
              <a:rPr lang="es-ES_tradnl" sz="1600" dirty="0">
                <a:solidFill>
                  <a:srgbClr val="7F7F7F"/>
                </a:solidFill>
                <a:cs typeface="Gotham Book"/>
              </a:rPr>
              <a:t>ha propuesto la existencia de una </a:t>
            </a:r>
            <a:r>
              <a:rPr lang="es-ES_tradnl" sz="1600" b="1" dirty="0" smtClean="0">
                <a:solidFill>
                  <a:srgbClr val="7F7F7F"/>
                </a:solidFill>
                <a:cs typeface="Gotham Book"/>
              </a:rPr>
              <a:t>tercera vía</a:t>
            </a:r>
            <a:r>
              <a:rPr lang="es-ES_tradnl" sz="1600" dirty="0">
                <a:solidFill>
                  <a:srgbClr val="7F7F7F"/>
                </a:solidFill>
                <a:cs typeface="Gotham Book"/>
              </a:rPr>
              <a:t>, </a:t>
            </a:r>
            <a:r>
              <a:rPr lang="es-ES_tradnl" sz="1600" dirty="0" smtClean="0">
                <a:solidFill>
                  <a:srgbClr val="7F7F7F"/>
                </a:solidFill>
                <a:cs typeface="Gotham Book"/>
              </a:rPr>
              <a:t>que mediaría </a:t>
            </a:r>
            <a:r>
              <a:rPr lang="es-ES_tradnl" sz="1600" dirty="0">
                <a:solidFill>
                  <a:srgbClr val="7F7F7F"/>
                </a:solidFill>
                <a:cs typeface="Gotham Book"/>
              </a:rPr>
              <a:t>en los aspectos comportamentales </a:t>
            </a:r>
            <a:r>
              <a:rPr lang="es-ES_tradnl" sz="1600" dirty="0" smtClean="0">
                <a:solidFill>
                  <a:srgbClr val="7F7F7F"/>
                </a:solidFill>
                <a:cs typeface="Gotham Book"/>
              </a:rPr>
              <a:t>del dolor</a:t>
            </a:r>
            <a:r>
              <a:rPr lang="es-ES_tradnl" sz="1600" dirty="0">
                <a:solidFill>
                  <a:srgbClr val="7F7F7F"/>
                </a:solidFill>
                <a:cs typeface="Gotham Book"/>
              </a:rPr>
              <a:t>: p. ej. la conducta de agitación como una reacción </a:t>
            </a:r>
            <a:r>
              <a:rPr lang="es-ES_tradnl" sz="1600" dirty="0" smtClean="0">
                <a:solidFill>
                  <a:srgbClr val="7F7F7F"/>
                </a:solidFill>
                <a:cs typeface="Gotham Book"/>
              </a:rPr>
              <a:t>al dolor.</a:t>
            </a:r>
          </a:p>
          <a:p>
            <a:pPr>
              <a:buBlip>
                <a:blip r:embed="rId3"/>
              </a:buBlip>
            </a:pPr>
            <a:r>
              <a:rPr lang="es-ES_tradnl" sz="1600" dirty="0">
                <a:solidFill>
                  <a:srgbClr val="7F7F7F"/>
                </a:solidFill>
                <a:cs typeface="Gotham Book"/>
              </a:rPr>
              <a:t>En la enfermedad de Alzheimer (EA), la distribución de </a:t>
            </a:r>
            <a:r>
              <a:rPr lang="es-ES_tradnl" sz="1600" dirty="0" smtClean="0">
                <a:solidFill>
                  <a:srgbClr val="7F7F7F"/>
                </a:solidFill>
                <a:cs typeface="Gotham Book"/>
              </a:rPr>
              <a:t>los cambios </a:t>
            </a:r>
            <a:r>
              <a:rPr lang="es-ES_tradnl" sz="1600" dirty="0">
                <a:solidFill>
                  <a:srgbClr val="7F7F7F"/>
                </a:solidFill>
                <a:cs typeface="Gotham Book"/>
              </a:rPr>
              <a:t>neuropatológicos lleva a un mayor impacto en </a:t>
            </a:r>
            <a:r>
              <a:rPr lang="es-ES_tradnl" sz="1600" dirty="0" smtClean="0">
                <a:solidFill>
                  <a:srgbClr val="7F7F7F"/>
                </a:solidFill>
                <a:cs typeface="Gotham Book"/>
              </a:rPr>
              <a:t>las áreas </a:t>
            </a:r>
            <a:r>
              <a:rPr lang="es-ES_tradnl" sz="1600" dirty="0">
                <a:solidFill>
                  <a:srgbClr val="7F7F7F"/>
                </a:solidFill>
                <a:cs typeface="Gotham Book"/>
              </a:rPr>
              <a:t>cerebrales del sistema medial que en las del </a:t>
            </a:r>
            <a:r>
              <a:rPr lang="es-ES_tradnl" sz="1600" dirty="0" smtClean="0">
                <a:solidFill>
                  <a:srgbClr val="7F7F7F"/>
                </a:solidFill>
                <a:cs typeface="Gotham Book"/>
              </a:rPr>
              <a:t>lateral.</a:t>
            </a:r>
          </a:p>
          <a:p>
            <a:pPr>
              <a:buBlip>
                <a:blip r:embed="rId3"/>
              </a:buBlip>
            </a:pPr>
            <a:r>
              <a:rPr lang="es-ES_tradnl" sz="1600" dirty="0" smtClean="0">
                <a:solidFill>
                  <a:srgbClr val="7F7F7F"/>
                </a:solidFill>
                <a:cs typeface="Gotham Book"/>
              </a:rPr>
              <a:t>La consecuencia en </a:t>
            </a:r>
            <a:r>
              <a:rPr lang="es-ES_tradnl" sz="1600" dirty="0">
                <a:solidFill>
                  <a:srgbClr val="7F7F7F"/>
                </a:solidFill>
                <a:cs typeface="Gotham Book"/>
              </a:rPr>
              <a:t>la práctica clínica para estos pacientes </a:t>
            </a:r>
            <a:r>
              <a:rPr lang="es-ES_tradnl" sz="1600" dirty="0" smtClean="0">
                <a:solidFill>
                  <a:srgbClr val="7F7F7F"/>
                </a:solidFill>
                <a:cs typeface="Gotham Book"/>
              </a:rPr>
              <a:t>es que el umbral </a:t>
            </a:r>
            <a:r>
              <a:rPr lang="es-ES_tradnl" sz="1600" dirty="0">
                <a:solidFill>
                  <a:srgbClr val="7F7F7F"/>
                </a:solidFill>
                <a:cs typeface="Gotham Book"/>
              </a:rPr>
              <a:t>del dolor </a:t>
            </a:r>
            <a:r>
              <a:rPr lang="es-ES_tradnl" sz="1600" dirty="0" smtClean="0">
                <a:solidFill>
                  <a:srgbClr val="7F7F7F"/>
                </a:solidFill>
                <a:cs typeface="Gotham Book"/>
              </a:rPr>
              <a:t>es similar </a:t>
            </a:r>
            <a:r>
              <a:rPr lang="es-ES_tradnl" sz="1600" dirty="0">
                <a:solidFill>
                  <a:srgbClr val="7F7F7F"/>
                </a:solidFill>
                <a:cs typeface="Gotham Book"/>
              </a:rPr>
              <a:t>a un paciente no </a:t>
            </a:r>
            <a:r>
              <a:rPr lang="es-ES_tradnl" sz="1600" dirty="0" err="1">
                <a:solidFill>
                  <a:srgbClr val="7F7F7F"/>
                </a:solidFill>
                <a:cs typeface="Gotham Book"/>
              </a:rPr>
              <a:t>demenciado</a:t>
            </a:r>
            <a:r>
              <a:rPr lang="es-ES_tradnl" sz="1600" dirty="0" smtClean="0">
                <a:solidFill>
                  <a:srgbClr val="7F7F7F"/>
                </a:solidFill>
                <a:cs typeface="Gotham Book"/>
              </a:rPr>
              <a:t>, pero tiene una </a:t>
            </a:r>
            <a:r>
              <a:rPr lang="es-ES_tradnl" sz="1600" dirty="0">
                <a:solidFill>
                  <a:srgbClr val="7F7F7F"/>
                </a:solidFill>
                <a:cs typeface="Gotham Book"/>
              </a:rPr>
              <a:t>mayor tolerancia al dolor. </a:t>
            </a:r>
            <a:r>
              <a:rPr lang="es-ES_tradnl" sz="1600" dirty="0" smtClean="0">
                <a:solidFill>
                  <a:srgbClr val="7F7F7F"/>
                </a:solidFill>
                <a:cs typeface="Gotham Book"/>
              </a:rPr>
              <a:t>Actualmente</a:t>
            </a:r>
            <a:r>
              <a:rPr lang="es-ES_tradnl" sz="1600" dirty="0">
                <a:solidFill>
                  <a:srgbClr val="7F7F7F"/>
                </a:solidFill>
                <a:cs typeface="Gotham Book"/>
              </a:rPr>
              <a:t>, parece que </a:t>
            </a:r>
            <a:r>
              <a:rPr lang="es-ES_tradnl" sz="1600" dirty="0" smtClean="0">
                <a:solidFill>
                  <a:srgbClr val="7F7F7F"/>
                </a:solidFill>
                <a:cs typeface="Gotham Book"/>
              </a:rPr>
              <a:t>incluso el </a:t>
            </a:r>
            <a:r>
              <a:rPr lang="es-ES_tradnl" sz="1600" dirty="0">
                <a:solidFill>
                  <a:srgbClr val="7F7F7F"/>
                </a:solidFill>
                <a:cs typeface="Gotham Book"/>
              </a:rPr>
              <a:t>procesamiento del dolor en los pacientes con </a:t>
            </a:r>
            <a:r>
              <a:rPr lang="es-ES_tradnl" sz="1600" dirty="0" smtClean="0">
                <a:solidFill>
                  <a:srgbClr val="7F7F7F"/>
                </a:solidFill>
                <a:cs typeface="Gotham Book"/>
              </a:rPr>
              <a:t>EA podría </a:t>
            </a:r>
            <a:r>
              <a:rPr lang="es-ES_tradnl" sz="1600" dirty="0">
                <a:solidFill>
                  <a:srgbClr val="7F7F7F"/>
                </a:solidFill>
                <a:cs typeface="Gotham Book"/>
              </a:rPr>
              <a:t>estar </a:t>
            </a:r>
            <a:r>
              <a:rPr lang="es-ES_tradnl" sz="1600" dirty="0" smtClean="0">
                <a:solidFill>
                  <a:srgbClr val="7F7F7F"/>
                </a:solidFill>
                <a:cs typeface="Gotham Book"/>
              </a:rPr>
              <a:t>aumentado.</a:t>
            </a:r>
            <a:endParaRPr lang="es-ES_tradnl" sz="1600" dirty="0">
              <a:solidFill>
                <a:srgbClr val="7F7F7F"/>
              </a:solidFill>
              <a:cs typeface="Gotham Book"/>
            </a:endParaRPr>
          </a:p>
          <a:p>
            <a:pPr>
              <a:buBlip>
                <a:blip r:embed="rId3"/>
              </a:buBlip>
            </a:pPr>
            <a:endParaRPr lang="es-ES_tradnl" sz="1600" dirty="0">
              <a:solidFill>
                <a:srgbClr val="7F7F7F"/>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126211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8" name="Marcador de contenido 2"/>
          <p:cNvSpPr>
            <a:spLocks noGrp="1"/>
          </p:cNvSpPr>
          <p:nvPr>
            <p:ph idx="1"/>
          </p:nvPr>
        </p:nvSpPr>
        <p:spPr>
          <a:xfrm>
            <a:off x="457200" y="1368481"/>
            <a:ext cx="4399218" cy="4463612"/>
          </a:xfrm>
        </p:spPr>
        <p:txBody>
          <a:bodyPr/>
          <a:lstStyle/>
          <a:p>
            <a:pPr marL="0" indent="0">
              <a:buNone/>
            </a:pPr>
            <a:r>
              <a:rPr lang="es-ES_tradnl" sz="1800" b="1" dirty="0" smtClean="0">
                <a:solidFill>
                  <a:srgbClr val="64075D"/>
                </a:solidFill>
                <a:cs typeface="Gotham Book"/>
              </a:rPr>
              <a:t>Evaluación del dolor </a:t>
            </a:r>
          </a:p>
          <a:p>
            <a:pPr lvl="0">
              <a:buBlip>
                <a:blip r:embed="rId3"/>
              </a:buBlip>
            </a:pPr>
            <a:r>
              <a:rPr lang="es-ES_tradnl" sz="1600" dirty="0" smtClean="0">
                <a:solidFill>
                  <a:schemeClr val="bg1">
                    <a:lumMod val="50000"/>
                  </a:schemeClr>
                </a:solidFill>
                <a:cs typeface="Gotham Book"/>
              </a:rPr>
              <a:t>En </a:t>
            </a:r>
            <a:r>
              <a:rPr lang="es-ES_tradnl" sz="1600" dirty="0">
                <a:solidFill>
                  <a:schemeClr val="bg1">
                    <a:lumMod val="50000"/>
                  </a:schemeClr>
                </a:solidFill>
                <a:cs typeface="Gotham Book"/>
              </a:rPr>
              <a:t>los pacientes </a:t>
            </a:r>
            <a:r>
              <a:rPr lang="es-ES_tradnl" sz="1600" dirty="0" smtClean="0">
                <a:solidFill>
                  <a:schemeClr val="bg1">
                    <a:lumMod val="50000"/>
                  </a:schemeClr>
                </a:solidFill>
                <a:cs typeface="Gotham Book"/>
              </a:rPr>
              <a:t>con demencia</a:t>
            </a:r>
            <a:r>
              <a:rPr lang="es-ES_tradnl" sz="1600" dirty="0">
                <a:solidFill>
                  <a:schemeClr val="bg1">
                    <a:lumMod val="50000"/>
                  </a:schemeClr>
                </a:solidFill>
                <a:cs typeface="Gotham Book"/>
              </a:rPr>
              <a:t>, es particularmente difícil debido a la pérdida </a:t>
            </a:r>
            <a:r>
              <a:rPr lang="es-ES_tradnl" sz="1600" dirty="0" smtClean="0">
                <a:solidFill>
                  <a:schemeClr val="bg1">
                    <a:lumMod val="50000"/>
                  </a:schemeClr>
                </a:solidFill>
                <a:cs typeface="Gotham Book"/>
              </a:rPr>
              <a:t>de la </a:t>
            </a:r>
            <a:r>
              <a:rPr lang="es-ES_tradnl" sz="1600" dirty="0">
                <a:solidFill>
                  <a:schemeClr val="bg1">
                    <a:lumMod val="50000"/>
                  </a:schemeClr>
                </a:solidFill>
                <a:cs typeface="Gotham Book"/>
              </a:rPr>
              <a:t>capacidad de comunicación inherente a esta </a:t>
            </a:r>
            <a:r>
              <a:rPr lang="es-ES_tradnl" sz="1600" dirty="0" smtClean="0">
                <a:solidFill>
                  <a:schemeClr val="bg1">
                    <a:lumMod val="50000"/>
                  </a:schemeClr>
                </a:solidFill>
                <a:cs typeface="Gotham Book"/>
              </a:rPr>
              <a:t>enfermedad.</a:t>
            </a:r>
          </a:p>
          <a:p>
            <a:pPr marL="0" indent="0">
              <a:buNone/>
            </a:pPr>
            <a:endParaRPr lang="es-ES_tradnl" sz="800" dirty="0" smtClean="0">
              <a:solidFill>
                <a:schemeClr val="bg1">
                  <a:lumMod val="50000"/>
                </a:schemeClr>
              </a:solidFill>
              <a:cs typeface="Gotham Book"/>
            </a:endParaRPr>
          </a:p>
          <a:p>
            <a:pPr marL="0" indent="0">
              <a:buNone/>
            </a:pPr>
            <a:r>
              <a:rPr lang="es-ES_tradnl" sz="1800" b="1" dirty="0">
                <a:solidFill>
                  <a:srgbClr val="64075D"/>
                </a:solidFill>
                <a:cs typeface="Gotham Book"/>
              </a:rPr>
              <a:t>Valoración del dolor mediante la </a:t>
            </a:r>
            <a:r>
              <a:rPr lang="es-ES_tradnl" sz="1800" b="1" dirty="0" smtClean="0">
                <a:solidFill>
                  <a:srgbClr val="64075D"/>
                </a:solidFill>
                <a:cs typeface="Gotham Book"/>
              </a:rPr>
              <a:t>autoevaluación del paciente</a:t>
            </a:r>
            <a:endParaRPr lang="es-ES_tradnl" sz="1600" dirty="0" smtClean="0">
              <a:solidFill>
                <a:schemeClr val="bg1">
                  <a:lumMod val="50000"/>
                </a:schemeClr>
              </a:solidFill>
              <a:cs typeface="Gotham Book"/>
            </a:endParaRPr>
          </a:p>
          <a:p>
            <a:pPr lvl="0">
              <a:buBlip>
                <a:blip r:embed="rId3"/>
              </a:buBlip>
            </a:pPr>
            <a:r>
              <a:rPr lang="es-ES_tradnl" sz="1600" dirty="0" smtClean="0">
                <a:solidFill>
                  <a:srgbClr val="7F7F7F"/>
                </a:solidFill>
                <a:cs typeface="Gotham Book"/>
              </a:rPr>
              <a:t>En </a:t>
            </a:r>
            <a:r>
              <a:rPr lang="es-ES_tradnl" sz="1600" dirty="0">
                <a:solidFill>
                  <a:srgbClr val="7F7F7F"/>
                </a:solidFill>
                <a:cs typeface="Gotham Book"/>
              </a:rPr>
              <a:t>los estados más </a:t>
            </a:r>
            <a:r>
              <a:rPr lang="es-ES_tradnl" sz="1600" dirty="0" smtClean="0">
                <a:solidFill>
                  <a:srgbClr val="7F7F7F"/>
                </a:solidFill>
                <a:cs typeface="Gotham Book"/>
              </a:rPr>
              <a:t>tempranos, es </a:t>
            </a:r>
            <a:r>
              <a:rPr lang="es-ES_tradnl" sz="1600" dirty="0">
                <a:solidFill>
                  <a:srgbClr val="7F7F7F"/>
                </a:solidFill>
                <a:cs typeface="Gotham Book"/>
              </a:rPr>
              <a:t>posible una </a:t>
            </a:r>
            <a:r>
              <a:rPr lang="es-ES_tradnl" sz="1600" dirty="0" smtClean="0">
                <a:solidFill>
                  <a:srgbClr val="7F7F7F"/>
                </a:solidFill>
                <a:cs typeface="Gotham Book"/>
              </a:rPr>
              <a:t>autoevaluación del dolor aumentado.</a:t>
            </a:r>
          </a:p>
          <a:p>
            <a:pPr>
              <a:buBlip>
                <a:blip r:embed="rId3"/>
              </a:buBlip>
            </a:pPr>
            <a:r>
              <a:rPr lang="es-ES_tradnl" sz="1600" dirty="0" smtClean="0">
                <a:solidFill>
                  <a:srgbClr val="7F7F7F"/>
                </a:solidFill>
                <a:cs typeface="Gotham Book"/>
              </a:rPr>
              <a:t>Se </a:t>
            </a:r>
            <a:r>
              <a:rPr lang="es-ES_tradnl" sz="1600" dirty="0">
                <a:solidFill>
                  <a:srgbClr val="7F7F7F"/>
                </a:solidFill>
                <a:cs typeface="Gotham Book"/>
              </a:rPr>
              <a:t>recomienda utilizar las escalas verbales simples o las numéricas </a:t>
            </a:r>
            <a:r>
              <a:rPr lang="es-ES_tradnl" sz="1600" dirty="0" smtClean="0">
                <a:solidFill>
                  <a:srgbClr val="7F7F7F"/>
                </a:solidFill>
                <a:cs typeface="Gotham Book"/>
              </a:rPr>
              <a:t>categóricas.</a:t>
            </a:r>
          </a:p>
          <a:p>
            <a:pPr>
              <a:buBlip>
                <a:blip r:embed="rId3"/>
              </a:buBlip>
            </a:pPr>
            <a:r>
              <a:rPr lang="es-ES_tradnl" sz="1600" dirty="0">
                <a:solidFill>
                  <a:srgbClr val="7F7F7F"/>
                </a:solidFill>
                <a:cs typeface="Gotham Book"/>
              </a:rPr>
              <a:t>En los estadios más avanzados de la </a:t>
            </a:r>
            <a:r>
              <a:rPr lang="es-ES_tradnl" sz="1600" dirty="0" smtClean="0">
                <a:solidFill>
                  <a:srgbClr val="7F7F7F"/>
                </a:solidFill>
                <a:cs typeface="Gotham Book"/>
              </a:rPr>
              <a:t>demencia, habrá </a:t>
            </a:r>
            <a:r>
              <a:rPr lang="es-ES_tradnl" sz="1600" dirty="0">
                <a:solidFill>
                  <a:srgbClr val="7F7F7F"/>
                </a:solidFill>
                <a:cs typeface="Gotham Book"/>
              </a:rPr>
              <a:t>que la </a:t>
            </a:r>
            <a:r>
              <a:rPr lang="es-ES_tradnl" sz="1600" dirty="0" smtClean="0">
                <a:solidFill>
                  <a:srgbClr val="7F7F7F"/>
                </a:solidFill>
                <a:cs typeface="Gotham Book"/>
              </a:rPr>
              <a:t>observar </a:t>
            </a:r>
            <a:r>
              <a:rPr lang="es-ES_tradnl" sz="1600" dirty="0">
                <a:solidFill>
                  <a:srgbClr val="7F7F7F"/>
                </a:solidFill>
                <a:cs typeface="Gotham Book"/>
              </a:rPr>
              <a:t>y </a:t>
            </a:r>
            <a:r>
              <a:rPr lang="es-ES_tradnl" sz="1600" dirty="0" smtClean="0">
                <a:solidFill>
                  <a:srgbClr val="7F7F7F"/>
                </a:solidFill>
                <a:cs typeface="Gotham Book"/>
              </a:rPr>
              <a:t>detectar las conductas relacionadas con </a:t>
            </a:r>
            <a:r>
              <a:rPr lang="es-ES_tradnl" sz="1600" dirty="0">
                <a:solidFill>
                  <a:srgbClr val="7F7F7F"/>
                </a:solidFill>
                <a:cs typeface="Gotham Book"/>
              </a:rPr>
              <a:t>el </a:t>
            </a:r>
            <a:r>
              <a:rPr lang="es-ES_tradnl" sz="1600" dirty="0" smtClean="0">
                <a:solidFill>
                  <a:srgbClr val="7F7F7F"/>
                </a:solidFill>
                <a:cs typeface="Gotham Book"/>
              </a:rPr>
              <a:t>dolor, del tipo: </a:t>
            </a:r>
            <a:r>
              <a:rPr lang="es-ES_tradnl" sz="1600" dirty="0">
                <a:solidFill>
                  <a:srgbClr val="7F7F7F"/>
                </a:solidFill>
                <a:cs typeface="Gotham Book"/>
              </a:rPr>
              <a:t>expresiones faciales, </a:t>
            </a:r>
            <a:r>
              <a:rPr lang="es-ES_tradnl" sz="1600" dirty="0" smtClean="0">
                <a:solidFill>
                  <a:srgbClr val="7F7F7F"/>
                </a:solidFill>
                <a:cs typeface="Gotham Book"/>
              </a:rPr>
              <a:t>movimientos corporales </a:t>
            </a:r>
            <a:r>
              <a:rPr lang="es-ES_tradnl" sz="1600" dirty="0">
                <a:solidFill>
                  <a:srgbClr val="7F7F7F"/>
                </a:solidFill>
                <a:cs typeface="Gotham Book"/>
              </a:rPr>
              <a:t>y </a:t>
            </a:r>
            <a:r>
              <a:rPr lang="es-ES_tradnl" sz="1600" dirty="0" smtClean="0">
                <a:solidFill>
                  <a:srgbClr val="7F7F7F"/>
                </a:solidFill>
                <a:cs typeface="Gotham Book"/>
              </a:rPr>
              <a:t>vocalizaciones.</a:t>
            </a:r>
            <a:endParaRPr lang="es-ES_tradnl" sz="1600" dirty="0">
              <a:solidFill>
                <a:srgbClr val="7F7F7F"/>
              </a:solidFill>
              <a:cs typeface="Gotham Book"/>
            </a:endParaRPr>
          </a:p>
          <a:p>
            <a:pPr>
              <a:buBlip>
                <a:blip r:embed="rId3"/>
              </a:buBlip>
            </a:pPr>
            <a:endParaRPr lang="es-ES_tradnl" sz="1600" dirty="0">
              <a:solidFill>
                <a:srgbClr val="7F7F7F"/>
              </a:solidFill>
              <a:cs typeface="Gotham Book"/>
            </a:endParaRPr>
          </a:p>
        </p:txBody>
      </p:sp>
      <p:sp>
        <p:nvSpPr>
          <p:cNvPr id="4" name="Rectángulo 3"/>
          <p:cNvSpPr/>
          <p:nvPr/>
        </p:nvSpPr>
        <p:spPr>
          <a:xfrm>
            <a:off x="4856418" y="1455561"/>
            <a:ext cx="4572000" cy="276999"/>
          </a:xfrm>
          <a:prstGeom prst="rect">
            <a:avLst/>
          </a:prstGeom>
        </p:spPr>
        <p:txBody>
          <a:bodyPr>
            <a:spAutoFit/>
          </a:bodyPr>
          <a:lstStyle/>
          <a:p>
            <a:r>
              <a:rPr lang="es-ES_tradnl" sz="1200" dirty="0">
                <a:solidFill>
                  <a:srgbClr val="64075D"/>
                </a:solidFill>
              </a:rPr>
              <a:t>Paciente anciano con deterioro cognitivo: Expresiones de </a:t>
            </a:r>
            <a:r>
              <a:rPr lang="es-ES_tradnl" sz="1200" dirty="0" smtClean="0">
                <a:solidFill>
                  <a:srgbClr val="64075D"/>
                </a:solidFill>
              </a:rPr>
              <a:t>dolor</a:t>
            </a:r>
            <a:endParaRPr lang="es-ES_tradnl" sz="1200" dirty="0">
              <a:solidFill>
                <a:srgbClr val="64075D"/>
              </a:solidFill>
            </a:endParaRPr>
          </a:p>
        </p:txBody>
      </p:sp>
      <p:pic>
        <p:nvPicPr>
          <p:cNvPr id="5" name="Imagen 4" descr="Captura de pantalla 2017-09-25 a las 16.40.47.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856418" y="1787257"/>
            <a:ext cx="4066501" cy="430352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283682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8" name="Marcador de contenido 2"/>
          <p:cNvSpPr>
            <a:spLocks noGrp="1"/>
          </p:cNvSpPr>
          <p:nvPr>
            <p:ph idx="1"/>
          </p:nvPr>
        </p:nvSpPr>
        <p:spPr>
          <a:xfrm>
            <a:off x="457200" y="1368481"/>
            <a:ext cx="8229600" cy="4463612"/>
          </a:xfrm>
        </p:spPr>
        <p:txBody>
          <a:bodyPr/>
          <a:lstStyle/>
          <a:p>
            <a:pPr marL="0" indent="0">
              <a:buNone/>
            </a:pPr>
            <a:r>
              <a:rPr lang="es-ES_tradnl" sz="1800" b="1" dirty="0" smtClean="0">
                <a:solidFill>
                  <a:srgbClr val="64075D"/>
                </a:solidFill>
                <a:cs typeface="Gotham Book"/>
              </a:rPr>
              <a:t>Manejo del Dolor en Pacientes con Deterioro Cognitivo</a:t>
            </a:r>
          </a:p>
          <a:p>
            <a:pPr>
              <a:buBlip>
                <a:blip r:embed="rId3"/>
              </a:buBlip>
            </a:pPr>
            <a:r>
              <a:rPr lang="es-ES_tradnl" sz="1600" b="1" dirty="0" err="1">
                <a:solidFill>
                  <a:srgbClr val="7F7F7F"/>
                </a:solidFill>
                <a:cs typeface="Gotham Book"/>
              </a:rPr>
              <a:t>Infratratamiento</a:t>
            </a:r>
            <a:r>
              <a:rPr lang="es-ES_tradnl" sz="1600" b="1" dirty="0">
                <a:solidFill>
                  <a:srgbClr val="7F7F7F"/>
                </a:solidFill>
                <a:cs typeface="Gotham Book"/>
              </a:rPr>
              <a:t> del dolor en pacientes con deterioro </a:t>
            </a:r>
            <a:r>
              <a:rPr lang="es-ES_tradnl" sz="1600" b="1" dirty="0" smtClean="0">
                <a:solidFill>
                  <a:srgbClr val="7F7F7F"/>
                </a:solidFill>
                <a:cs typeface="Gotham Book"/>
              </a:rPr>
              <a:t>cognitivo. </a:t>
            </a:r>
            <a:r>
              <a:rPr lang="es-ES_tradnl" sz="1600" dirty="0">
                <a:solidFill>
                  <a:srgbClr val="7F7F7F"/>
                </a:solidFill>
                <a:cs typeface="Gotham Book"/>
              </a:rPr>
              <a:t>E</a:t>
            </a:r>
            <a:r>
              <a:rPr lang="es-ES_tradnl" sz="1600" dirty="0" smtClean="0">
                <a:solidFill>
                  <a:srgbClr val="7F7F7F"/>
                </a:solidFill>
                <a:cs typeface="Gotham Book"/>
              </a:rPr>
              <a:t>levada </a:t>
            </a:r>
            <a:r>
              <a:rPr lang="es-ES_tradnl" sz="1600" dirty="0">
                <a:solidFill>
                  <a:srgbClr val="7F7F7F"/>
                </a:solidFill>
                <a:cs typeface="Gotham Book"/>
              </a:rPr>
              <a:t>prevalencia de </a:t>
            </a:r>
            <a:r>
              <a:rPr lang="es-ES_tradnl" sz="1600" dirty="0" smtClean="0">
                <a:solidFill>
                  <a:srgbClr val="7F7F7F"/>
                </a:solidFill>
                <a:cs typeface="Gotham Book"/>
              </a:rPr>
              <a:t>dolor en </a:t>
            </a:r>
            <a:r>
              <a:rPr lang="es-ES_tradnl" sz="1600" dirty="0">
                <a:solidFill>
                  <a:srgbClr val="7F7F7F"/>
                </a:solidFill>
                <a:cs typeface="Gotham Book"/>
              </a:rPr>
              <a:t>el grupo de pacientes con deterioro cognitivo (37% </a:t>
            </a:r>
            <a:r>
              <a:rPr lang="es-ES_tradnl" sz="1600" dirty="0" smtClean="0">
                <a:solidFill>
                  <a:srgbClr val="7F7F7F"/>
                </a:solidFill>
                <a:cs typeface="Gotham Book"/>
              </a:rPr>
              <a:t>al 60</a:t>
            </a:r>
            <a:r>
              <a:rPr lang="es-ES_tradnl" sz="1600" dirty="0">
                <a:solidFill>
                  <a:srgbClr val="7F7F7F"/>
                </a:solidFill>
                <a:cs typeface="Gotham Book"/>
              </a:rPr>
              <a:t>%</a:t>
            </a:r>
            <a:r>
              <a:rPr lang="es-ES_tradnl" sz="1600" dirty="0" smtClean="0">
                <a:solidFill>
                  <a:srgbClr val="7F7F7F"/>
                </a:solidFill>
                <a:cs typeface="Gotham Book"/>
              </a:rPr>
              <a:t>), </a:t>
            </a:r>
            <a:r>
              <a:rPr lang="es-ES_tradnl" sz="1600" dirty="0">
                <a:solidFill>
                  <a:srgbClr val="7F7F7F"/>
                </a:solidFill>
                <a:cs typeface="Gotham Book"/>
              </a:rPr>
              <a:t>sin embargo se observa </a:t>
            </a:r>
            <a:r>
              <a:rPr lang="es-ES_tradnl" sz="1600" dirty="0" smtClean="0">
                <a:solidFill>
                  <a:srgbClr val="7F7F7F"/>
                </a:solidFill>
                <a:cs typeface="Gotham Book"/>
              </a:rPr>
              <a:t>una reducción </a:t>
            </a:r>
            <a:r>
              <a:rPr lang="es-ES_tradnl" sz="1600" dirty="0">
                <a:solidFill>
                  <a:srgbClr val="7F7F7F"/>
                </a:solidFill>
                <a:cs typeface="Gotham Book"/>
              </a:rPr>
              <a:t>del número de prescripciones de </a:t>
            </a:r>
            <a:r>
              <a:rPr lang="es-ES_tradnl" sz="1600" dirty="0" smtClean="0">
                <a:solidFill>
                  <a:srgbClr val="7F7F7F"/>
                </a:solidFill>
                <a:cs typeface="Gotham Book"/>
              </a:rPr>
              <a:t>analgésicos, </a:t>
            </a:r>
            <a:r>
              <a:rPr lang="es-ES_tradnl" sz="1600" dirty="0">
                <a:solidFill>
                  <a:srgbClr val="7F7F7F"/>
                </a:solidFill>
                <a:cs typeface="Gotham Book"/>
              </a:rPr>
              <a:t>en residencias, </a:t>
            </a:r>
            <a:r>
              <a:rPr lang="es-ES_tradnl" sz="1600" dirty="0" smtClean="0">
                <a:solidFill>
                  <a:srgbClr val="7F7F7F"/>
                </a:solidFill>
                <a:cs typeface="Gotham Book"/>
              </a:rPr>
              <a:t>instituciones y </a:t>
            </a:r>
            <a:r>
              <a:rPr lang="es-ES_tradnl" sz="1600" dirty="0">
                <a:solidFill>
                  <a:srgbClr val="7F7F7F"/>
                </a:solidFill>
                <a:cs typeface="Gotham Book"/>
              </a:rPr>
              <a:t>también durante los ingresos hospitalarios. </a:t>
            </a:r>
          </a:p>
          <a:p>
            <a:pPr>
              <a:buClr>
                <a:schemeClr val="bg1"/>
              </a:buClr>
            </a:pPr>
            <a:r>
              <a:rPr lang="es-ES_tradnl" sz="1600" dirty="0" smtClean="0">
                <a:solidFill>
                  <a:srgbClr val="7F7F7F"/>
                </a:solidFill>
                <a:cs typeface="Gotham Book"/>
              </a:rPr>
              <a:t>Cuando </a:t>
            </a:r>
            <a:r>
              <a:rPr lang="es-ES_tradnl" sz="1600" dirty="0">
                <a:solidFill>
                  <a:srgbClr val="7F7F7F"/>
                </a:solidFill>
                <a:cs typeface="Gotham Book"/>
              </a:rPr>
              <a:t>se prescriben </a:t>
            </a:r>
            <a:r>
              <a:rPr lang="es-ES_tradnl" sz="1600" dirty="0" smtClean="0">
                <a:solidFill>
                  <a:srgbClr val="7F7F7F"/>
                </a:solidFill>
                <a:cs typeface="Gotham Book"/>
              </a:rPr>
              <a:t>analgésicos, se </a:t>
            </a:r>
            <a:r>
              <a:rPr lang="es-ES_tradnl" sz="1600" dirty="0">
                <a:solidFill>
                  <a:srgbClr val="7F7F7F"/>
                </a:solidFill>
                <a:cs typeface="Gotham Book"/>
              </a:rPr>
              <a:t>hace a menores dosis, y los </a:t>
            </a:r>
            <a:r>
              <a:rPr lang="es-ES_tradnl" sz="1600" dirty="0" smtClean="0">
                <a:solidFill>
                  <a:srgbClr val="7F7F7F"/>
                </a:solidFill>
                <a:cs typeface="Gotham Book"/>
              </a:rPr>
              <a:t>analgésicos opioides </a:t>
            </a:r>
            <a:r>
              <a:rPr lang="es-ES_tradnl" sz="1600" dirty="0">
                <a:solidFill>
                  <a:srgbClr val="7F7F7F"/>
                </a:solidFill>
                <a:cs typeface="Gotham Book"/>
              </a:rPr>
              <a:t>tienen </a:t>
            </a:r>
            <a:r>
              <a:rPr lang="es-ES_tradnl" sz="1600" dirty="0" smtClean="0">
                <a:solidFill>
                  <a:srgbClr val="7F7F7F"/>
                </a:solidFill>
                <a:cs typeface="Gotham Book"/>
              </a:rPr>
              <a:t>menos </a:t>
            </a:r>
            <a:r>
              <a:rPr lang="es-ES_tradnl" sz="1600" dirty="0">
                <a:solidFill>
                  <a:srgbClr val="7F7F7F"/>
                </a:solidFill>
                <a:cs typeface="Gotham Book"/>
              </a:rPr>
              <a:t>probabilidades </a:t>
            </a:r>
            <a:r>
              <a:rPr lang="es-ES_tradnl" sz="1600" dirty="0" smtClean="0">
                <a:solidFill>
                  <a:srgbClr val="7F7F7F"/>
                </a:solidFill>
                <a:cs typeface="Gotham Book"/>
              </a:rPr>
              <a:t>de ser prescritos.</a:t>
            </a:r>
          </a:p>
          <a:p>
            <a:pPr>
              <a:buBlip>
                <a:blip r:embed="rId3"/>
              </a:buBlip>
            </a:pPr>
            <a:r>
              <a:rPr lang="es-ES_tradnl" sz="1600" b="1" dirty="0">
                <a:solidFill>
                  <a:srgbClr val="7F7F7F"/>
                </a:solidFill>
                <a:cs typeface="Gotham Book"/>
              </a:rPr>
              <a:t>Posibles </a:t>
            </a:r>
            <a:r>
              <a:rPr lang="es-ES_tradnl" sz="1600" b="1" dirty="0" smtClean="0">
                <a:solidFill>
                  <a:srgbClr val="7F7F7F"/>
                </a:solidFill>
                <a:cs typeface="Gotham Book"/>
              </a:rPr>
              <a:t>causas:</a:t>
            </a:r>
          </a:p>
          <a:p>
            <a:pPr lvl="1">
              <a:buClr>
                <a:srgbClr val="64075D"/>
              </a:buClr>
              <a:buFont typeface="Arial"/>
              <a:buChar char="•"/>
            </a:pPr>
            <a:r>
              <a:rPr lang="es-ES_tradnl" sz="1600" dirty="0">
                <a:solidFill>
                  <a:srgbClr val="7F7F7F"/>
                </a:solidFill>
                <a:cs typeface="Gotham Book"/>
              </a:rPr>
              <a:t>Escasez de estudios farmacológicos específicos, lo </a:t>
            </a:r>
            <a:r>
              <a:rPr lang="es-ES_tradnl" sz="1600" dirty="0" smtClean="0">
                <a:solidFill>
                  <a:srgbClr val="7F7F7F"/>
                </a:solidFill>
                <a:cs typeface="Gotham Book"/>
              </a:rPr>
              <a:t>que limita </a:t>
            </a:r>
            <a:r>
              <a:rPr lang="es-ES_tradnl" sz="1600" dirty="0">
                <a:solidFill>
                  <a:srgbClr val="7F7F7F"/>
                </a:solidFill>
                <a:cs typeface="Gotham Book"/>
              </a:rPr>
              <a:t>el conocimiento de la </a:t>
            </a:r>
            <a:r>
              <a:rPr lang="es-ES_tradnl" sz="1600" dirty="0" err="1">
                <a:solidFill>
                  <a:srgbClr val="7F7F7F"/>
                </a:solidFill>
                <a:cs typeface="Gotham Book"/>
              </a:rPr>
              <a:t>farmacodinámica</a:t>
            </a:r>
            <a:r>
              <a:rPr lang="es-ES_tradnl" sz="1600" dirty="0">
                <a:solidFill>
                  <a:srgbClr val="7F7F7F"/>
                </a:solidFill>
                <a:cs typeface="Gotham Book"/>
              </a:rPr>
              <a:t> de </a:t>
            </a:r>
            <a:r>
              <a:rPr lang="es-ES_tradnl" sz="1600" dirty="0" smtClean="0">
                <a:solidFill>
                  <a:srgbClr val="7F7F7F"/>
                </a:solidFill>
                <a:cs typeface="Gotham Book"/>
              </a:rPr>
              <a:t>los analgésicos </a:t>
            </a:r>
            <a:r>
              <a:rPr lang="es-ES_tradnl" sz="1600" dirty="0">
                <a:solidFill>
                  <a:srgbClr val="7F7F7F"/>
                </a:solidFill>
                <a:cs typeface="Gotham Book"/>
              </a:rPr>
              <a:t>en este grupo de </a:t>
            </a:r>
            <a:r>
              <a:rPr lang="es-ES_tradnl" sz="1600" dirty="0" smtClean="0">
                <a:solidFill>
                  <a:srgbClr val="7F7F7F"/>
                </a:solidFill>
                <a:cs typeface="Gotham Book"/>
              </a:rPr>
              <a:t>pacientes.</a:t>
            </a:r>
            <a:endParaRPr lang="es-ES_tradnl" sz="1600" dirty="0">
              <a:solidFill>
                <a:srgbClr val="7F7F7F"/>
              </a:solidFill>
              <a:cs typeface="Gotham Book"/>
            </a:endParaRPr>
          </a:p>
          <a:p>
            <a:pPr lvl="1">
              <a:buClr>
                <a:srgbClr val="64075D"/>
              </a:buClr>
              <a:buFont typeface="Arial"/>
              <a:buChar char="•"/>
            </a:pPr>
            <a:r>
              <a:rPr lang="es-ES_tradnl" sz="1600" dirty="0" smtClean="0">
                <a:solidFill>
                  <a:srgbClr val="7F7F7F"/>
                </a:solidFill>
                <a:cs typeface="Gotham Book"/>
              </a:rPr>
              <a:t>Falta </a:t>
            </a:r>
            <a:r>
              <a:rPr lang="es-ES_tradnl" sz="1600" dirty="0">
                <a:solidFill>
                  <a:srgbClr val="7F7F7F"/>
                </a:solidFill>
                <a:cs typeface="Gotham Book"/>
              </a:rPr>
              <a:t>de conocimiento profundo por parte de los facultativos y personal sanitario que tratan estos pacientes que deben decidir </a:t>
            </a:r>
            <a:r>
              <a:rPr lang="es-ES_tradnl" sz="1600" dirty="0" smtClean="0">
                <a:solidFill>
                  <a:srgbClr val="7F7F7F"/>
                </a:solidFill>
                <a:cs typeface="Gotham Book"/>
              </a:rPr>
              <a:t>el tipo </a:t>
            </a:r>
            <a:r>
              <a:rPr lang="es-ES_tradnl" sz="1600" dirty="0">
                <a:solidFill>
                  <a:srgbClr val="7F7F7F"/>
                </a:solidFill>
                <a:cs typeface="Gotham Book"/>
              </a:rPr>
              <a:t>y la dosis de analgésicos concretos y su impacto </a:t>
            </a:r>
            <a:r>
              <a:rPr lang="es-ES_tradnl" sz="1600" dirty="0" smtClean="0">
                <a:solidFill>
                  <a:srgbClr val="7F7F7F"/>
                </a:solidFill>
                <a:cs typeface="Gotham Book"/>
              </a:rPr>
              <a:t>en la </a:t>
            </a:r>
            <a:r>
              <a:rPr lang="es-ES_tradnl" sz="1600" dirty="0">
                <a:solidFill>
                  <a:srgbClr val="7F7F7F"/>
                </a:solidFill>
                <a:cs typeface="Gotham Book"/>
              </a:rPr>
              <a:t>capacidad </a:t>
            </a:r>
            <a:r>
              <a:rPr lang="es-ES_tradnl" sz="1600" dirty="0" smtClean="0">
                <a:solidFill>
                  <a:srgbClr val="7F7F7F"/>
                </a:solidFill>
                <a:cs typeface="Gotham Book"/>
              </a:rPr>
              <a:t>cognitiva.</a:t>
            </a:r>
          </a:p>
          <a:p>
            <a:pPr lvl="1">
              <a:buClr>
                <a:srgbClr val="64075D"/>
              </a:buClr>
              <a:buFont typeface="Arial"/>
              <a:buChar char="•"/>
            </a:pPr>
            <a:endParaRPr lang="es-ES_tradnl" sz="1600" dirty="0">
              <a:solidFill>
                <a:srgbClr val="7F7F7F"/>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155179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8" name="Marcador de contenido 2"/>
          <p:cNvSpPr>
            <a:spLocks noGrp="1"/>
          </p:cNvSpPr>
          <p:nvPr>
            <p:ph idx="1"/>
          </p:nvPr>
        </p:nvSpPr>
        <p:spPr>
          <a:xfrm>
            <a:off x="457200" y="1368481"/>
            <a:ext cx="8229600" cy="4463612"/>
          </a:xfrm>
        </p:spPr>
        <p:txBody>
          <a:bodyPr/>
          <a:lstStyle/>
          <a:p>
            <a:pPr marL="0" indent="0">
              <a:buNone/>
            </a:pPr>
            <a:r>
              <a:rPr lang="es-ES_tradnl" sz="1800" b="1" dirty="0">
                <a:solidFill>
                  <a:srgbClr val="64075D"/>
                </a:solidFill>
                <a:cs typeface="Gotham Book"/>
              </a:rPr>
              <a:t>Aspectos prácticos del tratamiento analgésico </a:t>
            </a:r>
            <a:r>
              <a:rPr lang="es-ES_tradnl" sz="1800" b="1" dirty="0" smtClean="0">
                <a:solidFill>
                  <a:srgbClr val="64075D"/>
                </a:solidFill>
                <a:cs typeface="Gotham Book"/>
              </a:rPr>
              <a:t>farmacológico en </a:t>
            </a:r>
            <a:r>
              <a:rPr lang="es-ES_tradnl" sz="1800" b="1" dirty="0">
                <a:solidFill>
                  <a:srgbClr val="64075D"/>
                </a:solidFill>
                <a:cs typeface="Gotham Book"/>
              </a:rPr>
              <a:t>los pacientes con </a:t>
            </a:r>
            <a:r>
              <a:rPr lang="es-ES_tradnl" sz="1800" b="1" dirty="0" smtClean="0">
                <a:solidFill>
                  <a:srgbClr val="64075D"/>
                </a:solidFill>
                <a:cs typeface="Gotham Book"/>
              </a:rPr>
              <a:t>demencia</a:t>
            </a:r>
          </a:p>
          <a:p>
            <a:pPr>
              <a:buBlip>
                <a:blip r:embed="rId3"/>
              </a:buBlip>
            </a:pPr>
            <a:r>
              <a:rPr lang="es-ES_tradnl" sz="1600" b="1" dirty="0" smtClean="0">
                <a:solidFill>
                  <a:srgbClr val="7F7F7F"/>
                </a:solidFill>
                <a:cs typeface="Gotham Book"/>
              </a:rPr>
              <a:t>Objetivos del tratamiento:</a:t>
            </a:r>
            <a:endParaRPr lang="es-ES_tradnl" sz="1600" b="1" dirty="0" smtClean="0">
              <a:solidFill>
                <a:srgbClr val="7F7F7F"/>
              </a:solidFill>
              <a:cs typeface="Gotham Book"/>
            </a:endParaRPr>
          </a:p>
          <a:p>
            <a:pPr lvl="1">
              <a:lnSpc>
                <a:spcPct val="90000"/>
              </a:lnSpc>
              <a:buClr>
                <a:srgbClr val="64075D"/>
              </a:buClr>
              <a:buFont typeface="Arial"/>
              <a:buChar char="•"/>
            </a:pPr>
            <a:r>
              <a:rPr lang="es-ES_tradnl" sz="1600" dirty="0" smtClean="0">
                <a:solidFill>
                  <a:srgbClr val="7F7F7F"/>
                </a:solidFill>
                <a:cs typeface="Gotham Book"/>
              </a:rPr>
              <a:t>Disminución </a:t>
            </a:r>
            <a:r>
              <a:rPr lang="es-ES_tradnl" sz="1600" dirty="0">
                <a:solidFill>
                  <a:srgbClr val="7F7F7F"/>
                </a:solidFill>
                <a:cs typeface="Gotham Book"/>
              </a:rPr>
              <a:t>del dolor </a:t>
            </a:r>
            <a:r>
              <a:rPr lang="es-ES_tradnl" sz="1600" dirty="0" smtClean="0">
                <a:solidFill>
                  <a:srgbClr val="7F7F7F"/>
                </a:solidFill>
                <a:cs typeface="Gotham Book"/>
              </a:rPr>
              <a:t>que se </a:t>
            </a:r>
            <a:r>
              <a:rPr lang="es-ES_tradnl" sz="1600" dirty="0">
                <a:solidFill>
                  <a:srgbClr val="7F7F7F"/>
                </a:solidFill>
                <a:cs typeface="Gotham Book"/>
              </a:rPr>
              <a:t>refleje en una mejoría del estado de ánimo, del </a:t>
            </a:r>
            <a:r>
              <a:rPr lang="es-ES_tradnl" sz="1600" dirty="0" smtClean="0">
                <a:solidFill>
                  <a:srgbClr val="7F7F7F"/>
                </a:solidFill>
                <a:cs typeface="Gotham Book"/>
              </a:rPr>
              <a:t>sueño y </a:t>
            </a:r>
            <a:r>
              <a:rPr lang="es-ES_tradnl" sz="1600" dirty="0">
                <a:solidFill>
                  <a:srgbClr val="7F7F7F"/>
                </a:solidFill>
                <a:cs typeface="Gotham Book"/>
              </a:rPr>
              <a:t>descanso </a:t>
            </a:r>
            <a:r>
              <a:rPr lang="es-ES_tradnl" sz="1600" dirty="0" smtClean="0">
                <a:solidFill>
                  <a:srgbClr val="7F7F7F"/>
                </a:solidFill>
                <a:cs typeface="Gotham Book"/>
              </a:rPr>
              <a:t>nocturno.</a:t>
            </a:r>
          </a:p>
          <a:p>
            <a:pPr lvl="1">
              <a:lnSpc>
                <a:spcPct val="90000"/>
              </a:lnSpc>
              <a:buClr>
                <a:srgbClr val="64075D"/>
              </a:buClr>
              <a:buFont typeface="Arial"/>
              <a:buChar char="•"/>
            </a:pPr>
            <a:r>
              <a:rPr lang="es-ES_tradnl" sz="1600" dirty="0">
                <a:solidFill>
                  <a:srgbClr val="7F7F7F"/>
                </a:solidFill>
                <a:cs typeface="Gotham Book"/>
              </a:rPr>
              <a:t>D</a:t>
            </a:r>
            <a:r>
              <a:rPr lang="es-ES_tradnl" sz="1600" dirty="0" smtClean="0">
                <a:solidFill>
                  <a:srgbClr val="7F7F7F"/>
                </a:solidFill>
                <a:cs typeface="Gotham Book"/>
              </a:rPr>
              <a:t>isminución </a:t>
            </a:r>
            <a:r>
              <a:rPr lang="es-ES_tradnl" sz="1600" dirty="0">
                <a:solidFill>
                  <a:srgbClr val="7F7F7F"/>
                </a:solidFill>
                <a:cs typeface="Gotham Book"/>
              </a:rPr>
              <a:t>de la en la funcionalidad </a:t>
            </a:r>
            <a:r>
              <a:rPr lang="es-ES_tradnl" sz="1600" dirty="0" smtClean="0">
                <a:solidFill>
                  <a:srgbClr val="7F7F7F"/>
                </a:solidFill>
                <a:cs typeface="Gotham Book"/>
              </a:rPr>
              <a:t>del paciente.</a:t>
            </a:r>
            <a:endParaRPr lang="es-ES_tradnl" sz="6000" dirty="0">
              <a:solidFill>
                <a:srgbClr val="7F7F7F"/>
              </a:solidFill>
              <a:cs typeface="Gotham Book"/>
            </a:endParaRPr>
          </a:p>
          <a:p>
            <a:pPr lvl="1">
              <a:lnSpc>
                <a:spcPct val="90000"/>
              </a:lnSpc>
              <a:buClr>
                <a:srgbClr val="64075D"/>
              </a:buClr>
              <a:buFont typeface="Arial"/>
              <a:buChar char="•"/>
            </a:pPr>
            <a:r>
              <a:rPr lang="es-ES_tradnl" sz="1600" dirty="0" smtClean="0">
                <a:solidFill>
                  <a:srgbClr val="7F7F7F"/>
                </a:solidFill>
                <a:cs typeface="Gotham Book"/>
              </a:rPr>
              <a:t>Falta </a:t>
            </a:r>
            <a:r>
              <a:rPr lang="es-ES_tradnl" sz="1600" dirty="0">
                <a:solidFill>
                  <a:srgbClr val="7F7F7F"/>
                </a:solidFill>
                <a:cs typeface="Gotham Book"/>
              </a:rPr>
              <a:t>de conocimiento profundo por parte de los facultativos y personal sanitario que tratan estos pacientes que deben decidir </a:t>
            </a:r>
            <a:r>
              <a:rPr lang="es-ES_tradnl" sz="1600" dirty="0" smtClean="0">
                <a:solidFill>
                  <a:srgbClr val="7F7F7F"/>
                </a:solidFill>
                <a:cs typeface="Gotham Book"/>
              </a:rPr>
              <a:t>el tipo </a:t>
            </a:r>
            <a:r>
              <a:rPr lang="es-ES_tradnl" sz="1600" dirty="0">
                <a:solidFill>
                  <a:srgbClr val="7F7F7F"/>
                </a:solidFill>
                <a:cs typeface="Gotham Book"/>
              </a:rPr>
              <a:t>y la dosis de analgésicos concretos y su impacto </a:t>
            </a:r>
            <a:r>
              <a:rPr lang="es-ES_tradnl" sz="1600" dirty="0" smtClean="0">
                <a:solidFill>
                  <a:srgbClr val="7F7F7F"/>
                </a:solidFill>
                <a:cs typeface="Gotham Book"/>
              </a:rPr>
              <a:t>en la </a:t>
            </a:r>
            <a:r>
              <a:rPr lang="es-ES_tradnl" sz="1600" dirty="0">
                <a:solidFill>
                  <a:srgbClr val="7F7F7F"/>
                </a:solidFill>
                <a:cs typeface="Gotham Book"/>
              </a:rPr>
              <a:t>capacidad </a:t>
            </a:r>
            <a:r>
              <a:rPr lang="es-ES_tradnl" sz="1600" dirty="0" smtClean="0">
                <a:solidFill>
                  <a:srgbClr val="7F7F7F"/>
                </a:solidFill>
                <a:cs typeface="Gotham Book"/>
              </a:rPr>
              <a:t>cognitiva.</a:t>
            </a:r>
            <a:endParaRPr lang="es-ES_tradnl" sz="1600" dirty="0" smtClean="0">
              <a:solidFill>
                <a:srgbClr val="7F7F7F"/>
              </a:solidFill>
              <a:cs typeface="Gotham Book"/>
            </a:endParaRPr>
          </a:p>
          <a:p>
            <a:pPr lvl="1">
              <a:buClr>
                <a:srgbClr val="64075D"/>
              </a:buClr>
              <a:buNone/>
            </a:pPr>
            <a:endParaRPr lang="es-ES_tradnl" dirty="0" smtClean="0"/>
          </a:p>
          <a:p>
            <a:pPr lvl="1">
              <a:buClr>
                <a:srgbClr val="64075D"/>
              </a:buClr>
              <a:buFont typeface="Arial"/>
              <a:buChar char="•"/>
            </a:pPr>
            <a:endParaRPr lang="es-ES_tradnl" sz="1600" dirty="0">
              <a:solidFill>
                <a:srgbClr val="7F7F7F"/>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076489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4358"/>
            <a:ext cx="9144000" cy="1018299"/>
          </a:xfrm>
        </p:spPr>
        <p:txBody>
          <a:bodyPr anchor="ctr"/>
          <a:lstStyle/>
          <a:p>
            <a:pPr>
              <a:lnSpc>
                <a:spcPct val="90000"/>
              </a:lnSpc>
            </a:pPr>
            <a:r>
              <a:rPr lang="es-ES_tradnl" sz="3600" b="1" dirty="0" smtClean="0">
                <a:solidFill>
                  <a:srgbClr val="FCC40D"/>
                </a:solidFill>
                <a:cs typeface="Calibri"/>
              </a:rPr>
              <a:t>PACIENTE CON COMORBILIDADES </a:t>
            </a:r>
            <a:endParaRPr lang="es-ES_tradnl" sz="3600" b="1" dirty="0">
              <a:solidFill>
                <a:srgbClr val="FCC40D"/>
              </a:solidFill>
              <a:cs typeface="Calibri"/>
            </a:endParaRPr>
          </a:p>
        </p:txBody>
      </p:sp>
      <p:sp>
        <p:nvSpPr>
          <p:cNvPr id="8" name="Marcador de contenido 2"/>
          <p:cNvSpPr>
            <a:spLocks noGrp="1"/>
          </p:cNvSpPr>
          <p:nvPr>
            <p:ph idx="1"/>
          </p:nvPr>
        </p:nvSpPr>
        <p:spPr>
          <a:xfrm>
            <a:off x="457200" y="1368481"/>
            <a:ext cx="8229600" cy="4463612"/>
          </a:xfrm>
        </p:spPr>
        <p:txBody>
          <a:bodyPr/>
          <a:lstStyle/>
          <a:p>
            <a:pPr marL="0" indent="0">
              <a:buNone/>
            </a:pPr>
            <a:r>
              <a:rPr lang="es-ES_tradnl" sz="1800" b="1" dirty="0">
                <a:solidFill>
                  <a:srgbClr val="64075D"/>
                </a:solidFill>
                <a:cs typeface="Gotham Book"/>
              </a:rPr>
              <a:t>Aspectos prácticos del tratamiento analgésico </a:t>
            </a:r>
            <a:r>
              <a:rPr lang="es-ES_tradnl" sz="1800" b="1" dirty="0" smtClean="0">
                <a:solidFill>
                  <a:srgbClr val="64075D"/>
                </a:solidFill>
                <a:cs typeface="Gotham Book"/>
              </a:rPr>
              <a:t>farmacológico en </a:t>
            </a:r>
            <a:r>
              <a:rPr lang="es-ES_tradnl" sz="1800" b="1" dirty="0">
                <a:solidFill>
                  <a:srgbClr val="64075D"/>
                </a:solidFill>
                <a:cs typeface="Gotham Book"/>
              </a:rPr>
              <a:t>los pacientes con </a:t>
            </a:r>
            <a:r>
              <a:rPr lang="es-ES_tradnl" sz="1800" b="1" dirty="0" smtClean="0">
                <a:solidFill>
                  <a:srgbClr val="64075D"/>
                </a:solidFill>
                <a:cs typeface="Gotham Book"/>
              </a:rPr>
              <a:t>demencia</a:t>
            </a:r>
            <a:endParaRPr lang="es-ES_tradnl" sz="1800" b="1" dirty="0" smtClean="0">
              <a:solidFill>
                <a:srgbClr val="64075D"/>
              </a:solidFill>
              <a:cs typeface="Gotham Book"/>
            </a:endParaRPr>
          </a:p>
          <a:p>
            <a:pPr lvl="0">
              <a:buBlip>
                <a:blip r:embed="rId3"/>
              </a:buBlip>
            </a:pPr>
            <a:r>
              <a:rPr lang="es-ES_tradnl" sz="1600" dirty="0" smtClean="0">
                <a:solidFill>
                  <a:srgbClr val="7F7F7F"/>
                </a:solidFill>
                <a:cs typeface="Gotham Book"/>
              </a:rPr>
              <a:t>Se </a:t>
            </a:r>
            <a:r>
              <a:rPr lang="es-ES_tradnl" sz="1600" dirty="0">
                <a:solidFill>
                  <a:srgbClr val="7F7F7F"/>
                </a:solidFill>
                <a:cs typeface="Gotham Book"/>
              </a:rPr>
              <a:t>recomienda administrar siempre una combinación de medidas farmacológicas</a:t>
            </a:r>
            <a:r>
              <a:rPr lang="es-ES_tradnl" sz="1600" dirty="0" smtClean="0">
                <a:solidFill>
                  <a:srgbClr val="7F7F7F"/>
                </a:solidFill>
                <a:cs typeface="Gotham Book"/>
              </a:rPr>
              <a:t> </a:t>
            </a:r>
            <a:r>
              <a:rPr lang="es-ES_tradnl" sz="1600" dirty="0" smtClean="0">
                <a:solidFill>
                  <a:srgbClr val="7F7F7F"/>
                </a:solidFill>
                <a:cs typeface="Gotham Book"/>
              </a:rPr>
              <a:t>y n</a:t>
            </a:r>
            <a:r>
              <a:rPr lang="es-ES_tradnl" sz="1600" dirty="0" smtClean="0">
                <a:solidFill>
                  <a:srgbClr val="7F7F7F"/>
                </a:solidFill>
                <a:cs typeface="Gotham Book"/>
              </a:rPr>
              <a:t>o </a:t>
            </a:r>
            <a:r>
              <a:rPr lang="es-ES_tradnl" sz="1600" dirty="0" smtClean="0">
                <a:solidFill>
                  <a:srgbClr val="7F7F7F"/>
                </a:solidFill>
                <a:cs typeface="Gotham Book"/>
              </a:rPr>
              <a:t>farmacológicas</a:t>
            </a:r>
            <a:r>
              <a:rPr lang="es-ES_tradnl" sz="1600" dirty="0" smtClean="0">
                <a:solidFill>
                  <a:srgbClr val="7F7F7F"/>
                </a:solidFill>
                <a:cs typeface="Gotham Book"/>
              </a:rPr>
              <a:t>.</a:t>
            </a:r>
          </a:p>
          <a:p>
            <a:pPr>
              <a:buBlip>
                <a:blip r:embed="rId3"/>
              </a:buBlip>
            </a:pPr>
            <a:r>
              <a:rPr lang="es-ES_tradnl" sz="1600" dirty="0" smtClean="0">
                <a:solidFill>
                  <a:srgbClr val="7F7F7F"/>
                </a:solidFill>
                <a:cs typeface="Gotham Book"/>
              </a:rPr>
              <a:t>Administrar los fármacos por </a:t>
            </a:r>
            <a:r>
              <a:rPr lang="es-ES_tradnl" sz="1600" dirty="0">
                <a:solidFill>
                  <a:srgbClr val="7F7F7F"/>
                </a:solidFill>
                <a:cs typeface="Gotham Book"/>
              </a:rPr>
              <a:t>vía oral y “por reloj” (fijar horas con el paciente-</a:t>
            </a:r>
            <a:r>
              <a:rPr lang="es-ES_tradnl" sz="1600" dirty="0" smtClean="0">
                <a:solidFill>
                  <a:srgbClr val="7F7F7F"/>
                </a:solidFill>
                <a:cs typeface="Gotham Book"/>
              </a:rPr>
              <a:t>familia-cuidadores para </a:t>
            </a:r>
            <a:r>
              <a:rPr lang="es-ES_tradnl" sz="1600" dirty="0">
                <a:solidFill>
                  <a:srgbClr val="7F7F7F"/>
                </a:solidFill>
                <a:cs typeface="Gotham Book"/>
              </a:rPr>
              <a:t>la toma de medicación)</a:t>
            </a:r>
            <a:r>
              <a:rPr lang="es-ES_tradnl" sz="1600" dirty="0" smtClean="0">
                <a:solidFill>
                  <a:srgbClr val="7F7F7F"/>
                </a:solidFill>
                <a:cs typeface="Gotham Book"/>
              </a:rPr>
              <a:t>.</a:t>
            </a:r>
          </a:p>
          <a:p>
            <a:pPr>
              <a:buBlip>
                <a:blip r:embed="rId3"/>
              </a:buBlip>
            </a:pPr>
            <a:r>
              <a:rPr lang="es-ES_tradnl" sz="1600" dirty="0" smtClean="0">
                <a:solidFill>
                  <a:srgbClr val="7F7F7F"/>
                </a:solidFill>
                <a:cs typeface="Gotham Book"/>
              </a:rPr>
              <a:t>Uso </a:t>
            </a:r>
            <a:r>
              <a:rPr lang="es-ES_tradnl" sz="1600" dirty="0">
                <a:solidFill>
                  <a:srgbClr val="7F7F7F"/>
                </a:solidFill>
                <a:cs typeface="Gotham Book"/>
              </a:rPr>
              <a:t>de la escalera analgésica de la OMS</a:t>
            </a:r>
            <a:r>
              <a:rPr lang="es-ES_tradnl" sz="1600" dirty="0" smtClean="0">
                <a:solidFill>
                  <a:srgbClr val="7F7F7F"/>
                </a:solidFill>
                <a:cs typeface="Gotham Book"/>
              </a:rPr>
              <a:t>, los </a:t>
            </a:r>
            <a:r>
              <a:rPr lang="es-ES_tradnl" sz="1600" dirty="0">
                <a:solidFill>
                  <a:srgbClr val="7F7F7F"/>
                </a:solidFill>
                <a:cs typeface="Gotham Book"/>
              </a:rPr>
              <a:t>pacientes con dolor severo e </a:t>
            </a:r>
            <a:r>
              <a:rPr lang="es-ES_tradnl" sz="1600" dirty="0" smtClean="0">
                <a:solidFill>
                  <a:srgbClr val="7F7F7F"/>
                </a:solidFill>
                <a:cs typeface="Gotham Book"/>
              </a:rPr>
              <a:t>incapacitante pueden </a:t>
            </a:r>
            <a:r>
              <a:rPr lang="es-ES_tradnl" sz="1600" dirty="0">
                <a:solidFill>
                  <a:srgbClr val="7F7F7F"/>
                </a:solidFill>
                <a:cs typeface="Gotham Book"/>
              </a:rPr>
              <a:t>iniciar analgesia en segundo o tercer escalón. C</a:t>
            </a:r>
            <a:r>
              <a:rPr lang="es-ES_tradnl" sz="1600" dirty="0" smtClean="0">
                <a:solidFill>
                  <a:srgbClr val="7F7F7F"/>
                </a:solidFill>
                <a:cs typeface="Gotham Book"/>
              </a:rPr>
              <a:t>omenzar </a:t>
            </a:r>
            <a:r>
              <a:rPr lang="es-ES_tradnl" sz="1600" dirty="0">
                <a:solidFill>
                  <a:srgbClr val="7F7F7F"/>
                </a:solidFill>
                <a:cs typeface="Gotham Book"/>
              </a:rPr>
              <a:t>con </a:t>
            </a:r>
            <a:r>
              <a:rPr lang="es-ES_tradnl" sz="1600" dirty="0" smtClean="0">
                <a:solidFill>
                  <a:srgbClr val="7F7F7F"/>
                </a:solidFill>
                <a:cs typeface="Gotham Book"/>
              </a:rPr>
              <a:t>dosis bajas.</a:t>
            </a:r>
          </a:p>
          <a:p>
            <a:pPr>
              <a:buBlip>
                <a:blip r:embed="rId3"/>
              </a:buBlip>
            </a:pPr>
            <a:r>
              <a:rPr lang="es-ES_tradnl" sz="1600" dirty="0">
                <a:solidFill>
                  <a:srgbClr val="7F7F7F"/>
                </a:solidFill>
                <a:cs typeface="Gotham Book"/>
              </a:rPr>
              <a:t>Los AINE no deben usarse en tratamientos a </a:t>
            </a:r>
            <a:r>
              <a:rPr lang="es-ES_tradnl" sz="1600" dirty="0" smtClean="0">
                <a:solidFill>
                  <a:srgbClr val="7F7F7F"/>
                </a:solidFill>
                <a:cs typeface="Gotham Book"/>
              </a:rPr>
              <a:t>largo.</a:t>
            </a:r>
            <a:endParaRPr lang="es-ES_tradnl" sz="1600" dirty="0">
              <a:solidFill>
                <a:srgbClr val="7F7F7F"/>
              </a:solidFill>
              <a:cs typeface="Gotham Book"/>
            </a:endParaRPr>
          </a:p>
          <a:p>
            <a:pPr lvl="1">
              <a:buClr>
                <a:srgbClr val="64075D"/>
              </a:buClr>
              <a:buFont typeface="Arial"/>
              <a:buChar char="•"/>
            </a:pPr>
            <a:endParaRPr lang="es-ES_tradnl" dirty="0"/>
          </a:p>
          <a:p>
            <a:pPr lvl="1">
              <a:buClr>
                <a:srgbClr val="64075D"/>
              </a:buClr>
              <a:buFont typeface="Arial"/>
              <a:buChar char="•"/>
            </a:pPr>
            <a:endParaRPr lang="es-ES_tradnl" sz="1600" dirty="0">
              <a:solidFill>
                <a:srgbClr val="7F7F7F"/>
              </a:solidFill>
              <a:cs typeface="Gotham Book"/>
            </a:endParaRPr>
          </a:p>
        </p:txBody>
      </p:sp>
      <p:sp>
        <p:nvSpPr>
          <p:cNvPr id="4" name="Rectángulo 3"/>
          <p:cNvSpPr/>
          <p:nvPr/>
        </p:nvSpPr>
        <p:spPr>
          <a:xfrm>
            <a:off x="457200" y="3946603"/>
            <a:ext cx="8474271" cy="2062103"/>
          </a:xfrm>
          <a:prstGeom prst="rect">
            <a:avLst/>
          </a:prstGeom>
        </p:spPr>
        <p:txBody>
          <a:bodyPr wrap="square">
            <a:spAutoFit/>
          </a:bodyPr>
          <a:lstStyle/>
          <a:p>
            <a:pPr>
              <a:buBlip>
                <a:blip r:embed="rId3"/>
              </a:buBlip>
            </a:pPr>
            <a:r>
              <a:rPr lang="es-ES_tradnl" sz="1600" dirty="0" smtClean="0">
                <a:solidFill>
                  <a:srgbClr val="7F7F7F"/>
                </a:solidFill>
                <a:cs typeface="Gotham Book"/>
              </a:rPr>
              <a:t>    No </a:t>
            </a:r>
            <a:r>
              <a:rPr lang="es-ES_tradnl" sz="1600" dirty="0" smtClean="0">
                <a:solidFill>
                  <a:srgbClr val="7F7F7F"/>
                </a:solidFill>
                <a:cs typeface="Gotham Book"/>
              </a:rPr>
              <a:t>se recomienda apurar al máximo las dosis de un fármaco antes de pasar de escalón</a:t>
            </a:r>
            <a:r>
              <a:rPr lang="es-ES_tradnl" sz="1600" dirty="0" smtClean="0">
                <a:solidFill>
                  <a:srgbClr val="7F7F7F"/>
                </a:solidFill>
                <a:cs typeface="Gotham Book"/>
              </a:rPr>
              <a:t>.</a:t>
            </a:r>
          </a:p>
          <a:p>
            <a:endParaRPr lang="es-ES_tradnl" sz="800" dirty="0" smtClean="0">
              <a:solidFill>
                <a:srgbClr val="7F7F7F"/>
              </a:solidFill>
              <a:cs typeface="Gotham Book"/>
            </a:endParaRPr>
          </a:p>
          <a:p>
            <a:pPr>
              <a:buBlip>
                <a:blip r:embed="rId3"/>
              </a:buBlip>
            </a:pPr>
            <a:r>
              <a:rPr lang="es-ES_tradnl" sz="1600" dirty="0" smtClean="0">
                <a:solidFill>
                  <a:srgbClr val="7F7F7F"/>
                </a:solidFill>
                <a:cs typeface="Gotham Book"/>
              </a:rPr>
              <a:t>    El </a:t>
            </a:r>
            <a:r>
              <a:rPr lang="es-ES_tradnl" sz="1600" dirty="0" smtClean="0">
                <a:solidFill>
                  <a:srgbClr val="7F7F7F"/>
                </a:solidFill>
                <a:cs typeface="Gotham Book"/>
              </a:rPr>
              <a:t>uso combinado de fármacos </a:t>
            </a:r>
            <a:r>
              <a:rPr lang="es-ES_tradnl" sz="1600" dirty="0" err="1" smtClean="0">
                <a:solidFill>
                  <a:srgbClr val="7F7F7F"/>
                </a:solidFill>
                <a:cs typeface="Gotham Book"/>
              </a:rPr>
              <a:t>opioides</a:t>
            </a:r>
            <a:r>
              <a:rPr lang="es-ES_tradnl" sz="1600" dirty="0" smtClean="0">
                <a:solidFill>
                  <a:srgbClr val="7F7F7F"/>
                </a:solidFill>
                <a:cs typeface="Gotham Book"/>
              </a:rPr>
              <a:t> y no </a:t>
            </a:r>
            <a:r>
              <a:rPr lang="es-ES_tradnl" sz="1600" dirty="0" err="1" smtClean="0">
                <a:solidFill>
                  <a:srgbClr val="7F7F7F"/>
                </a:solidFill>
                <a:cs typeface="Gotham Book"/>
              </a:rPr>
              <a:t>opioides</a:t>
            </a:r>
            <a:r>
              <a:rPr lang="es-ES_tradnl" sz="1600" dirty="0" smtClean="0">
                <a:solidFill>
                  <a:srgbClr val="7F7F7F"/>
                </a:solidFill>
                <a:cs typeface="Gotham Book"/>
              </a:rPr>
              <a:t> así como coadyuvantes que el uso a </a:t>
            </a:r>
            <a:r>
              <a:rPr lang="es-ES_tradnl" sz="1600" dirty="0" smtClean="0">
                <a:solidFill>
                  <a:srgbClr val="7F7F7F"/>
                </a:solidFill>
                <a:cs typeface="Gotham Book"/>
              </a:rPr>
              <a:t>dosis</a:t>
            </a:r>
          </a:p>
          <a:p>
            <a:r>
              <a:rPr lang="es-ES_tradnl" sz="1600" dirty="0" smtClean="0">
                <a:solidFill>
                  <a:srgbClr val="7F7F7F"/>
                </a:solidFill>
                <a:cs typeface="Gotham Book"/>
              </a:rPr>
              <a:t>       elevadas </a:t>
            </a:r>
            <a:r>
              <a:rPr lang="es-ES_tradnl" sz="1600" dirty="0" smtClean="0">
                <a:solidFill>
                  <a:srgbClr val="7F7F7F"/>
                </a:solidFill>
                <a:cs typeface="Gotham Book"/>
              </a:rPr>
              <a:t>de un solo fármaco</a:t>
            </a:r>
            <a:r>
              <a:rPr lang="es-ES_tradnl" sz="1600" dirty="0" smtClean="0">
                <a:solidFill>
                  <a:srgbClr val="7F7F7F"/>
                </a:solidFill>
                <a:cs typeface="Gotham Book"/>
              </a:rPr>
              <a:t>.</a:t>
            </a:r>
          </a:p>
          <a:p>
            <a:endParaRPr lang="es-ES_tradnl" sz="800" dirty="0" smtClean="0">
              <a:solidFill>
                <a:srgbClr val="7F7F7F"/>
              </a:solidFill>
              <a:cs typeface="Gotham Book"/>
            </a:endParaRPr>
          </a:p>
          <a:p>
            <a:pPr>
              <a:buBlip>
                <a:blip r:embed="rId3"/>
              </a:buBlip>
            </a:pPr>
            <a:r>
              <a:rPr lang="es-ES_tradnl" sz="1600" dirty="0" smtClean="0">
                <a:solidFill>
                  <a:srgbClr val="7F7F7F"/>
                </a:solidFill>
                <a:cs typeface="Gotham Book"/>
              </a:rPr>
              <a:t>    Anticiparse </a:t>
            </a:r>
            <a:r>
              <a:rPr lang="es-ES_tradnl" sz="1600" dirty="0" smtClean="0">
                <a:solidFill>
                  <a:srgbClr val="7F7F7F"/>
                </a:solidFill>
                <a:cs typeface="Gotham Book"/>
              </a:rPr>
              <a:t>y manejar correctamente la aparición de efectos adversos</a:t>
            </a:r>
            <a:r>
              <a:rPr lang="es-ES_tradnl" sz="1600" dirty="0" smtClean="0">
                <a:solidFill>
                  <a:srgbClr val="7F7F7F"/>
                </a:solidFill>
                <a:cs typeface="Gotham Book"/>
              </a:rPr>
              <a:t>.</a:t>
            </a:r>
          </a:p>
          <a:p>
            <a:endParaRPr lang="es-ES_tradnl" sz="800" dirty="0" smtClean="0">
              <a:solidFill>
                <a:srgbClr val="7F7F7F"/>
              </a:solidFill>
              <a:cs typeface="Gotham Book"/>
            </a:endParaRPr>
          </a:p>
          <a:p>
            <a:pPr>
              <a:buBlip>
                <a:blip r:embed="rId3"/>
              </a:buBlip>
            </a:pPr>
            <a:r>
              <a:rPr lang="es-ES_tradnl" sz="1600" dirty="0" smtClean="0">
                <a:solidFill>
                  <a:srgbClr val="7F7F7F"/>
                </a:solidFill>
                <a:cs typeface="Gotham Book"/>
              </a:rPr>
              <a:t>    Es </a:t>
            </a:r>
            <a:r>
              <a:rPr lang="es-ES_tradnl" sz="1600" dirty="0" smtClean="0">
                <a:solidFill>
                  <a:srgbClr val="7F7F7F"/>
                </a:solidFill>
                <a:cs typeface="Gotham Book"/>
              </a:rPr>
              <a:t>necesaria una evaluación continua</a:t>
            </a:r>
            <a:r>
              <a:rPr lang="es-ES_tradnl" sz="1600" dirty="0" smtClean="0">
                <a:solidFill>
                  <a:srgbClr val="7F7F7F"/>
                </a:solidFill>
                <a:cs typeface="Gotham Book"/>
              </a:rPr>
              <a:t>.</a:t>
            </a:r>
          </a:p>
          <a:p>
            <a:endParaRPr lang="es-ES_tradnl" sz="800" dirty="0" smtClean="0">
              <a:solidFill>
                <a:srgbClr val="7F7F7F"/>
              </a:solidFill>
              <a:cs typeface="Gotham Book"/>
            </a:endParaRPr>
          </a:p>
          <a:p>
            <a:pPr>
              <a:buBlip>
                <a:blip r:embed="rId3"/>
              </a:buBlip>
            </a:pPr>
            <a:r>
              <a:rPr lang="es-ES_tradnl" sz="1600" dirty="0" smtClean="0">
                <a:solidFill>
                  <a:srgbClr val="7F7F7F"/>
                </a:solidFill>
                <a:cs typeface="Gotham Book"/>
              </a:rPr>
              <a:t>   Prevenir </a:t>
            </a:r>
            <a:r>
              <a:rPr lang="es-ES_tradnl" sz="1600" dirty="0" smtClean="0">
                <a:solidFill>
                  <a:srgbClr val="7F7F7F"/>
                </a:solidFill>
                <a:cs typeface="Gotham Book"/>
              </a:rPr>
              <a:t>la intoxicación por fármacos o sus metabolitos activos, aumentando la </a:t>
            </a:r>
            <a:r>
              <a:rPr lang="es-ES_tradnl" sz="1600" dirty="0" smtClean="0">
                <a:solidFill>
                  <a:srgbClr val="7F7F7F"/>
                </a:solidFill>
                <a:cs typeface="Gotham Book"/>
              </a:rPr>
              <a:t>hidratación.</a:t>
            </a:r>
            <a:endParaRPr lang="es-ES_tradnl" sz="16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076489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ángulo 2"/>
          <p:cNvSpPr/>
          <p:nvPr/>
        </p:nvSpPr>
        <p:spPr>
          <a:xfrm>
            <a:off x="378328" y="346377"/>
            <a:ext cx="8620425" cy="5201423"/>
          </a:xfrm>
          <a:prstGeom prst="rect">
            <a:avLst/>
          </a:prstGeom>
        </p:spPr>
        <p:txBody>
          <a:bodyPr wrap="square">
            <a:spAutoFit/>
          </a:bodyPr>
          <a:lstStyle/>
          <a:p>
            <a:r>
              <a:rPr lang="es-ES_tradnl" sz="4400" b="1" dirty="0" smtClean="0">
                <a:solidFill>
                  <a:srgbClr val="FCC40D"/>
                </a:solidFill>
                <a:cs typeface="Gotham"/>
              </a:rPr>
              <a:t>       L</a:t>
            </a:r>
            <a:r>
              <a:rPr lang="es-ES_tradnl" sz="4400" b="1" dirty="0" smtClean="0">
                <a:solidFill>
                  <a:srgbClr val="FCC40D"/>
                </a:solidFill>
                <a:cs typeface="Gotham"/>
              </a:rPr>
              <a:t>argos supervivientes</a:t>
            </a:r>
          </a:p>
          <a:p>
            <a:endParaRPr lang="es-ES_tradnl" sz="4400" b="1" dirty="0" smtClean="0">
              <a:solidFill>
                <a:srgbClr val="FCC40D"/>
              </a:solidFill>
              <a:cs typeface="Gotham"/>
            </a:endParaRPr>
          </a:p>
          <a:p>
            <a:r>
              <a:rPr lang="es-ES_tradnl" sz="4400" b="1" dirty="0" smtClean="0">
                <a:solidFill>
                  <a:srgbClr val="FCC40D"/>
                </a:solidFill>
                <a:cs typeface="Gotham"/>
              </a:rPr>
              <a:t> </a:t>
            </a:r>
            <a:endParaRPr lang="es-ES_tradnl" sz="4400" b="1" dirty="0">
              <a:solidFill>
                <a:srgbClr val="FCC40D"/>
              </a:solidFill>
              <a:cs typeface="Gotham"/>
            </a:endParaRPr>
          </a:p>
          <a:p>
            <a:r>
              <a:rPr lang="es-ES_tradnl" sz="4000" b="1" dirty="0" smtClean="0">
                <a:solidFill>
                  <a:srgbClr val="FCC40D"/>
                </a:solidFill>
                <a:latin typeface="Gotham"/>
                <a:cs typeface="Gotham"/>
              </a:rPr>
              <a:t>	   </a:t>
            </a:r>
            <a:r>
              <a:rPr lang="es-ES_tradnl" sz="3200" b="1" dirty="0">
                <a:solidFill>
                  <a:prstClr val="white"/>
                </a:solidFill>
                <a:cs typeface="Calibri"/>
              </a:rPr>
              <a:t>Definición </a:t>
            </a:r>
          </a:p>
          <a:p>
            <a:r>
              <a:rPr lang="es-ES_tradnl" sz="3200" b="1" dirty="0">
                <a:solidFill>
                  <a:prstClr val="white"/>
                </a:solidFill>
                <a:cs typeface="Calibri"/>
              </a:rPr>
              <a:t>   </a:t>
            </a:r>
            <a:r>
              <a:rPr lang="es-ES_tradnl" sz="3200" b="1" dirty="0" smtClean="0">
                <a:solidFill>
                  <a:prstClr val="white"/>
                </a:solidFill>
                <a:cs typeface="Calibri"/>
              </a:rPr>
              <a:t>		Prevalencia </a:t>
            </a:r>
            <a:r>
              <a:rPr lang="es-ES_tradnl" sz="3200" b="1" dirty="0">
                <a:solidFill>
                  <a:prstClr val="white"/>
                </a:solidFill>
                <a:cs typeface="Calibri"/>
              </a:rPr>
              <a:t>y etiología</a:t>
            </a:r>
          </a:p>
          <a:p>
            <a:r>
              <a:rPr lang="es-ES_tradnl" sz="3200" b="1" dirty="0">
                <a:solidFill>
                  <a:prstClr val="white"/>
                </a:solidFill>
                <a:cs typeface="Calibri"/>
              </a:rPr>
              <a:t>   </a:t>
            </a:r>
            <a:r>
              <a:rPr lang="es-ES_tradnl" sz="3200" b="1" dirty="0" smtClean="0">
                <a:solidFill>
                  <a:prstClr val="white"/>
                </a:solidFill>
                <a:cs typeface="Calibri"/>
              </a:rPr>
              <a:t>		Fisiopatología </a:t>
            </a:r>
            <a:r>
              <a:rPr lang="es-ES_tradnl" sz="3200" b="1" dirty="0">
                <a:solidFill>
                  <a:prstClr val="white"/>
                </a:solidFill>
                <a:cs typeface="Calibri"/>
              </a:rPr>
              <a:t>y clasificación </a:t>
            </a:r>
          </a:p>
          <a:p>
            <a:r>
              <a:rPr lang="es-ES_tradnl" sz="3200" b="1" dirty="0">
                <a:solidFill>
                  <a:prstClr val="white"/>
                </a:solidFill>
                <a:cs typeface="Calibri"/>
              </a:rPr>
              <a:t>   </a:t>
            </a:r>
            <a:r>
              <a:rPr lang="es-ES_tradnl" sz="3200" b="1" dirty="0" smtClean="0">
                <a:solidFill>
                  <a:prstClr val="white"/>
                </a:solidFill>
                <a:cs typeface="Calibri"/>
              </a:rPr>
              <a:t>		Síndromes </a:t>
            </a:r>
            <a:r>
              <a:rPr lang="es-ES_tradnl" sz="3200" b="1" dirty="0">
                <a:solidFill>
                  <a:prstClr val="white"/>
                </a:solidFill>
                <a:cs typeface="Calibri"/>
              </a:rPr>
              <a:t>más frecuentes </a:t>
            </a:r>
          </a:p>
          <a:p>
            <a:r>
              <a:rPr lang="es-ES_tradnl" sz="3200" b="1" dirty="0">
                <a:solidFill>
                  <a:prstClr val="white"/>
                </a:solidFill>
                <a:cs typeface="Calibri"/>
              </a:rPr>
              <a:t>   </a:t>
            </a:r>
            <a:r>
              <a:rPr lang="es-ES_tradnl" sz="3200" b="1" dirty="0" smtClean="0">
                <a:solidFill>
                  <a:prstClr val="white"/>
                </a:solidFill>
                <a:cs typeface="Calibri"/>
              </a:rPr>
              <a:t>		Evaluación </a:t>
            </a:r>
            <a:r>
              <a:rPr lang="es-ES_tradnl" sz="3200" b="1" dirty="0">
                <a:solidFill>
                  <a:prstClr val="white"/>
                </a:solidFill>
                <a:cs typeface="Calibri"/>
              </a:rPr>
              <a:t>del dolor </a:t>
            </a:r>
          </a:p>
          <a:p>
            <a:r>
              <a:rPr lang="es-ES_tradnl" sz="3200" b="1" dirty="0">
                <a:solidFill>
                  <a:prstClr val="white"/>
                </a:solidFill>
                <a:cs typeface="Calibri"/>
              </a:rPr>
              <a:t>   </a:t>
            </a:r>
            <a:r>
              <a:rPr lang="es-ES_tradnl" sz="3200" b="1" dirty="0" smtClean="0">
                <a:solidFill>
                  <a:prstClr val="white"/>
                </a:solidFill>
                <a:cs typeface="Calibri"/>
              </a:rPr>
              <a:t>		Tratamiento </a:t>
            </a:r>
            <a:endParaRPr lang="es-ES_tradnl" sz="3200" b="1" dirty="0">
              <a:solidFill>
                <a:prstClr val="white"/>
              </a:solidFill>
              <a:cs typeface="Calibri"/>
            </a:endParaRPr>
          </a:p>
        </p:txBody>
      </p:sp>
      <p:sp>
        <p:nvSpPr>
          <p:cNvPr id="4" name="CuadroTexto 3"/>
          <p:cNvSpPr txBox="1"/>
          <p:nvPr/>
        </p:nvSpPr>
        <p:spPr>
          <a:xfrm>
            <a:off x="446837" y="4327036"/>
            <a:ext cx="184666" cy="369332"/>
          </a:xfrm>
          <a:prstGeom prst="rect">
            <a:avLst/>
          </a:prstGeom>
          <a:noFill/>
        </p:spPr>
        <p:txBody>
          <a:bodyPr wrap="none" rtlCol="0">
            <a:spAutoFit/>
          </a:bodyPr>
          <a:lstStyle/>
          <a:p>
            <a:endParaRPr lang="es-ES_tradnl" dirty="0">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17830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4" name="Marcador de contenido 2"/>
          <p:cNvSpPr>
            <a:spLocks noGrp="1"/>
          </p:cNvSpPr>
          <p:nvPr>
            <p:ph idx="1"/>
          </p:nvPr>
        </p:nvSpPr>
        <p:spPr>
          <a:xfrm>
            <a:off x="457200" y="1921120"/>
            <a:ext cx="8229600" cy="1218333"/>
          </a:xfrm>
        </p:spPr>
        <p:txBody>
          <a:bodyPr/>
          <a:lstStyle/>
          <a:p>
            <a:pPr>
              <a:buBlip>
                <a:blip r:embed="rId3"/>
              </a:buBlip>
            </a:pPr>
            <a:r>
              <a:rPr lang="es-ES_tradnl" sz="1600" dirty="0">
                <a:solidFill>
                  <a:srgbClr val="7F7F7F"/>
                </a:solidFill>
                <a:cs typeface="Gotham Book"/>
              </a:rPr>
              <a:t>La supervivencia global a 5 años </a:t>
            </a:r>
            <a:r>
              <a:rPr lang="es-ES_tradnl" sz="1600" dirty="0" smtClean="0">
                <a:solidFill>
                  <a:srgbClr val="7F7F7F"/>
                </a:solidFill>
                <a:cs typeface="Gotham Book"/>
              </a:rPr>
              <a:t>ha aumentado </a:t>
            </a:r>
            <a:r>
              <a:rPr lang="es-ES_tradnl" sz="1600" dirty="0">
                <a:solidFill>
                  <a:srgbClr val="7F7F7F"/>
                </a:solidFill>
                <a:cs typeface="Gotham Book"/>
              </a:rPr>
              <a:t>constantemente en todas las regiones </a:t>
            </a:r>
            <a:r>
              <a:rPr lang="es-ES_tradnl" sz="1600" dirty="0" smtClean="0">
                <a:solidFill>
                  <a:srgbClr val="7F7F7F"/>
                </a:solidFill>
                <a:cs typeface="Gotham Book"/>
              </a:rPr>
              <a:t>europeas y </a:t>
            </a:r>
            <a:r>
              <a:rPr lang="es-ES_tradnl" sz="1600" dirty="0">
                <a:solidFill>
                  <a:srgbClr val="7F7F7F"/>
                </a:solidFill>
                <a:cs typeface="Gotham Book"/>
              </a:rPr>
              <a:t>supera el 60% en los tumores más comunes</a:t>
            </a:r>
            <a:r>
              <a:rPr lang="es-ES_tradnl" sz="1600" dirty="0" smtClean="0">
                <a:solidFill>
                  <a:srgbClr val="7F7F7F"/>
                </a:solidFill>
                <a:cs typeface="Gotham Book"/>
              </a:rPr>
              <a:t>.</a:t>
            </a:r>
          </a:p>
          <a:p>
            <a:pPr>
              <a:buBlip>
                <a:blip r:embed="rId3"/>
              </a:buBlip>
            </a:pPr>
            <a:r>
              <a:rPr lang="es-ES_tradnl" sz="1600" dirty="0" smtClean="0">
                <a:solidFill>
                  <a:srgbClr val="7F7F7F"/>
                </a:solidFill>
                <a:cs typeface="Gotham Book"/>
              </a:rPr>
              <a:t>“Sobreviviente de </a:t>
            </a:r>
            <a:r>
              <a:rPr lang="es-ES_tradnl" sz="1600" dirty="0">
                <a:solidFill>
                  <a:srgbClr val="7F7F7F"/>
                </a:solidFill>
                <a:cs typeface="Gotham Book"/>
              </a:rPr>
              <a:t>cáncer a largo plazo</a:t>
            </a:r>
            <a:r>
              <a:rPr lang="es-ES_tradnl" sz="1600" dirty="0" smtClean="0">
                <a:solidFill>
                  <a:srgbClr val="7F7F7F"/>
                </a:solidFill>
                <a:cs typeface="Gotham Book"/>
              </a:rPr>
              <a:t>”: </a:t>
            </a:r>
            <a:r>
              <a:rPr lang="es-ES_tradnl" sz="1600" dirty="0">
                <a:solidFill>
                  <a:srgbClr val="7F7F7F"/>
                </a:solidFill>
                <a:cs typeface="Gotham Book"/>
              </a:rPr>
              <a:t>cualquier paciente </a:t>
            </a:r>
            <a:r>
              <a:rPr lang="es-ES_tradnl" sz="1600" dirty="0" smtClean="0">
                <a:solidFill>
                  <a:srgbClr val="7F7F7F"/>
                </a:solidFill>
                <a:cs typeface="Gotham Book"/>
              </a:rPr>
              <a:t>que ha </a:t>
            </a:r>
            <a:r>
              <a:rPr lang="es-ES_tradnl" sz="1600" dirty="0">
                <a:solidFill>
                  <a:srgbClr val="7F7F7F"/>
                </a:solidFill>
                <a:cs typeface="Gotham Book"/>
              </a:rPr>
              <a:t>sobrevivido 5 años o más después de un </a:t>
            </a:r>
            <a:r>
              <a:rPr lang="es-ES_tradnl" sz="1600" dirty="0" smtClean="0">
                <a:solidFill>
                  <a:srgbClr val="7F7F7F"/>
                </a:solidFill>
                <a:cs typeface="Gotham Book"/>
              </a:rPr>
              <a:t>diagnóstico de cáncer (American </a:t>
            </a:r>
            <a:r>
              <a:rPr lang="es-ES_tradnl" sz="1600" dirty="0" err="1">
                <a:solidFill>
                  <a:srgbClr val="7F7F7F"/>
                </a:solidFill>
                <a:cs typeface="Gotham Book"/>
              </a:rPr>
              <a:t>Cancer</a:t>
            </a:r>
            <a:r>
              <a:rPr lang="es-ES_tradnl" sz="1600" dirty="0">
                <a:solidFill>
                  <a:srgbClr val="7F7F7F"/>
                </a:solidFill>
                <a:cs typeface="Gotham Book"/>
              </a:rPr>
              <a:t> </a:t>
            </a:r>
            <a:r>
              <a:rPr lang="es-ES_tradnl" sz="1600" dirty="0" err="1" smtClean="0">
                <a:solidFill>
                  <a:srgbClr val="7F7F7F"/>
                </a:solidFill>
                <a:cs typeface="Gotham Book"/>
              </a:rPr>
              <a:t>Society</a:t>
            </a:r>
            <a:r>
              <a:rPr lang="es-ES_tradnl" sz="1600" dirty="0" smtClean="0">
                <a:solidFill>
                  <a:srgbClr val="7F7F7F"/>
                </a:solidFill>
                <a:cs typeface="Gotham Book"/>
              </a:rPr>
              <a:t>-ACS).</a:t>
            </a:r>
            <a:endParaRPr lang="es-ES_tradnl" sz="1600" dirty="0">
              <a:solidFill>
                <a:srgbClr val="7F7F7F"/>
              </a:solidFill>
              <a:cs typeface="Gotham Book"/>
            </a:endParaRPr>
          </a:p>
        </p:txBody>
      </p:sp>
      <p:sp>
        <p:nvSpPr>
          <p:cNvPr id="6" name="Rectángulo 5"/>
          <p:cNvSpPr/>
          <p:nvPr/>
        </p:nvSpPr>
        <p:spPr>
          <a:xfrm>
            <a:off x="450636" y="1308947"/>
            <a:ext cx="6600404" cy="523220"/>
          </a:xfrm>
          <a:prstGeom prst="rect">
            <a:avLst/>
          </a:prstGeom>
        </p:spPr>
        <p:txBody>
          <a:bodyPr wrap="square">
            <a:spAutoFit/>
          </a:bodyPr>
          <a:lstStyle/>
          <a:p>
            <a:r>
              <a:rPr lang="es-ES_tradnl" sz="2800" b="1" dirty="0">
                <a:solidFill>
                  <a:srgbClr val="FCC40D"/>
                </a:solidFill>
                <a:cs typeface="Calibri"/>
              </a:rPr>
              <a:t>DEFINICIÓN</a:t>
            </a:r>
            <a:endParaRPr lang="es-ES_tradnl" sz="2800" b="1" dirty="0">
              <a:solidFill>
                <a:srgbClr val="FCC40D"/>
              </a:solidFill>
              <a:latin typeface="Calibri"/>
              <a:cs typeface="Calibri"/>
            </a:endParaRPr>
          </a:p>
        </p:txBody>
      </p:sp>
      <p:sp>
        <p:nvSpPr>
          <p:cNvPr id="7" name="Marcador de contenido 2"/>
          <p:cNvSpPr txBox="1">
            <a:spLocks/>
          </p:cNvSpPr>
          <p:nvPr/>
        </p:nvSpPr>
        <p:spPr>
          <a:xfrm>
            <a:off x="457200" y="3763384"/>
            <a:ext cx="8229600" cy="12183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a:solidFill>
                  <a:srgbClr val="7F7F7F"/>
                </a:solidFill>
                <a:cs typeface="Gotham Book"/>
              </a:rPr>
              <a:t>H</a:t>
            </a:r>
            <a:r>
              <a:rPr lang="es-ES_tradnl" sz="1600" dirty="0" smtClean="0">
                <a:solidFill>
                  <a:srgbClr val="7F7F7F"/>
                </a:solidFill>
                <a:cs typeface="Gotham Book"/>
              </a:rPr>
              <a:t>asta </a:t>
            </a:r>
            <a:r>
              <a:rPr lang="es-ES_tradnl" sz="1600" dirty="0">
                <a:solidFill>
                  <a:srgbClr val="7F7F7F"/>
                </a:solidFill>
                <a:cs typeface="Gotham Book"/>
              </a:rPr>
              <a:t>el 40% de los </a:t>
            </a:r>
            <a:r>
              <a:rPr lang="es-ES_tradnl" sz="1600" dirty="0" smtClean="0">
                <a:solidFill>
                  <a:srgbClr val="7F7F7F"/>
                </a:solidFill>
                <a:cs typeface="Gotham Book"/>
              </a:rPr>
              <a:t>supervivientes de </a:t>
            </a:r>
            <a:r>
              <a:rPr lang="es-ES_tradnl" sz="1600" dirty="0">
                <a:solidFill>
                  <a:srgbClr val="7F7F7F"/>
                </a:solidFill>
                <a:cs typeface="Gotham Book"/>
              </a:rPr>
              <a:t>cáncer padecen </a:t>
            </a:r>
            <a:r>
              <a:rPr lang="es-ES_tradnl" sz="1600" dirty="0" smtClean="0">
                <a:solidFill>
                  <a:srgbClr val="7F7F7F"/>
                </a:solidFill>
                <a:cs typeface="Gotham Book"/>
              </a:rPr>
              <a:t>dolor</a:t>
            </a:r>
            <a:r>
              <a:rPr lang="es-ES_tradnl" sz="1600" dirty="0">
                <a:solidFill>
                  <a:srgbClr val="7F7F7F"/>
                </a:solidFill>
                <a:cs typeface="Gotham Book"/>
              </a:rPr>
              <a:t>, solo el 21% de los más de 10.000 adultos </a:t>
            </a:r>
            <a:r>
              <a:rPr lang="es-ES_tradnl" sz="1600" dirty="0" smtClean="0">
                <a:solidFill>
                  <a:srgbClr val="7F7F7F"/>
                </a:solidFill>
                <a:cs typeface="Gotham Book"/>
              </a:rPr>
              <a:t>supervivientes de </a:t>
            </a:r>
            <a:r>
              <a:rPr lang="es-ES_tradnl" sz="1600" dirty="0">
                <a:solidFill>
                  <a:srgbClr val="7F7F7F"/>
                </a:solidFill>
                <a:cs typeface="Gotham Book"/>
              </a:rPr>
              <a:t>cáncer infantil presentan </a:t>
            </a:r>
            <a:r>
              <a:rPr lang="es-ES_tradnl" sz="1600" dirty="0" smtClean="0">
                <a:solidFill>
                  <a:srgbClr val="7F7F7F"/>
                </a:solidFill>
                <a:cs typeface="Gotham Book"/>
              </a:rPr>
              <a:t>dolor.</a:t>
            </a:r>
          </a:p>
          <a:p>
            <a:pPr>
              <a:buBlip>
                <a:blip r:embed="rId3"/>
              </a:buBlip>
            </a:pPr>
            <a:r>
              <a:rPr lang="es-ES_tradnl" sz="1600" dirty="0" smtClean="0">
                <a:solidFill>
                  <a:srgbClr val="7F7F7F"/>
                </a:solidFill>
                <a:cs typeface="Gotham Book"/>
              </a:rPr>
              <a:t>Las </a:t>
            </a:r>
            <a:r>
              <a:rPr lang="es-ES_tradnl" sz="1600" dirty="0">
                <a:solidFill>
                  <a:srgbClr val="7F7F7F"/>
                </a:solidFill>
                <a:cs typeface="Gotham Book"/>
              </a:rPr>
              <a:t>causas más frecuentes de dolor son </a:t>
            </a:r>
            <a:r>
              <a:rPr lang="es-ES_tradnl" sz="1600" dirty="0" smtClean="0">
                <a:solidFill>
                  <a:srgbClr val="7F7F7F"/>
                </a:solidFill>
                <a:cs typeface="Gotham Book"/>
              </a:rPr>
              <a:t>secundarias al </a:t>
            </a:r>
            <a:r>
              <a:rPr lang="es-ES_tradnl" sz="1600" dirty="0">
                <a:solidFill>
                  <a:srgbClr val="7F7F7F"/>
                </a:solidFill>
                <a:cs typeface="Gotham Book"/>
              </a:rPr>
              <a:t>tratamiento (quimioterapia, radioterapia, cirugía, </a:t>
            </a:r>
            <a:r>
              <a:rPr lang="es-ES_tradnl" sz="1600" dirty="0" smtClean="0">
                <a:solidFill>
                  <a:srgbClr val="7F7F7F"/>
                </a:solidFill>
                <a:cs typeface="Gotham Book"/>
              </a:rPr>
              <a:t>e inhibidores </a:t>
            </a:r>
            <a:r>
              <a:rPr lang="es-ES_tradnl" sz="1600" dirty="0">
                <a:solidFill>
                  <a:srgbClr val="7F7F7F"/>
                </a:solidFill>
                <a:cs typeface="Gotham Book"/>
              </a:rPr>
              <a:t>de la </a:t>
            </a:r>
            <a:r>
              <a:rPr lang="es-ES_tradnl" sz="1600" dirty="0" err="1">
                <a:solidFill>
                  <a:srgbClr val="7F7F7F"/>
                </a:solidFill>
                <a:cs typeface="Gotham Book"/>
              </a:rPr>
              <a:t>aromatasa</a:t>
            </a:r>
            <a:r>
              <a:rPr lang="es-ES_tradnl" sz="1600" dirty="0">
                <a:solidFill>
                  <a:srgbClr val="7F7F7F"/>
                </a:solidFill>
                <a:cs typeface="Gotham Book"/>
              </a:rPr>
              <a:t>)</a:t>
            </a:r>
          </a:p>
        </p:txBody>
      </p:sp>
      <p:sp>
        <p:nvSpPr>
          <p:cNvPr id="8" name="Rectángulo 7"/>
          <p:cNvSpPr/>
          <p:nvPr/>
        </p:nvSpPr>
        <p:spPr>
          <a:xfrm>
            <a:off x="450636" y="3151211"/>
            <a:ext cx="6600404" cy="523220"/>
          </a:xfrm>
          <a:prstGeom prst="rect">
            <a:avLst/>
          </a:prstGeom>
        </p:spPr>
        <p:txBody>
          <a:bodyPr wrap="square">
            <a:spAutoFit/>
          </a:bodyPr>
          <a:lstStyle/>
          <a:p>
            <a:r>
              <a:rPr lang="es-ES_tradnl" sz="2800" b="1" dirty="0">
                <a:solidFill>
                  <a:srgbClr val="FCC40D"/>
                </a:solidFill>
                <a:cs typeface="Calibri"/>
              </a:rPr>
              <a:t>PREVALENCIA Y ETIOLOGÍA</a:t>
            </a:r>
            <a:endParaRPr lang="es-ES_tradnl" sz="2800" b="1" dirty="0">
              <a:solidFill>
                <a:srgbClr val="FCC40D"/>
              </a:solidFill>
              <a:latin typeface="Calibri"/>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497151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pic>
        <p:nvPicPr>
          <p:cNvPr id="3" name="Imagen 2" descr="Captura de pantalla 2017-09-25 a las 17.27.42.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540413" y="1657914"/>
            <a:ext cx="5757442" cy="4588656"/>
          </a:xfrm>
          <a:prstGeom prst="rect">
            <a:avLst/>
          </a:prstGeom>
        </p:spPr>
      </p:pic>
      <p:sp>
        <p:nvSpPr>
          <p:cNvPr id="9" name="Rectángulo 8"/>
          <p:cNvSpPr/>
          <p:nvPr/>
        </p:nvSpPr>
        <p:spPr>
          <a:xfrm>
            <a:off x="1540413" y="1264581"/>
            <a:ext cx="5757442" cy="307777"/>
          </a:xfrm>
          <a:prstGeom prst="rect">
            <a:avLst/>
          </a:prstGeom>
        </p:spPr>
        <p:txBody>
          <a:bodyPr wrap="square">
            <a:spAutoFit/>
          </a:bodyPr>
          <a:lstStyle/>
          <a:p>
            <a:r>
              <a:rPr lang="es-ES_tradnl" sz="1400" dirty="0">
                <a:solidFill>
                  <a:srgbClr val="64075D"/>
                </a:solidFill>
              </a:rPr>
              <a:t>Síndromes de dolor crónico en largos supervivientes según </a:t>
            </a:r>
            <a:r>
              <a:rPr lang="es-ES_tradnl" sz="1400" dirty="0" smtClean="0">
                <a:solidFill>
                  <a:srgbClr val="64075D"/>
                </a:solidFill>
              </a:rPr>
              <a:t>el tipo </a:t>
            </a:r>
            <a:r>
              <a:rPr lang="es-ES_tradnl" sz="1400" dirty="0">
                <a:solidFill>
                  <a:srgbClr val="64075D"/>
                </a:solidFill>
              </a:rPr>
              <a:t>de tumor.</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675810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4" name="Marcador de contenido 2"/>
          <p:cNvSpPr>
            <a:spLocks noGrp="1"/>
          </p:cNvSpPr>
          <p:nvPr>
            <p:ph idx="1"/>
          </p:nvPr>
        </p:nvSpPr>
        <p:spPr>
          <a:xfrm>
            <a:off x="457200" y="1921120"/>
            <a:ext cx="8229600" cy="1218333"/>
          </a:xfrm>
        </p:spPr>
        <p:txBody>
          <a:bodyPr/>
          <a:lstStyle/>
          <a:p>
            <a:pPr marL="0" indent="0">
              <a:lnSpc>
                <a:spcPct val="110000"/>
              </a:lnSpc>
              <a:buNone/>
            </a:pPr>
            <a:r>
              <a:rPr lang="es-ES_tradnl" sz="1600" dirty="0">
                <a:solidFill>
                  <a:srgbClr val="7F7F7F"/>
                </a:solidFill>
                <a:cs typeface="Gotham Book"/>
              </a:rPr>
              <a:t>La fisiopatología del dolor en largos supervivientes </a:t>
            </a:r>
            <a:r>
              <a:rPr lang="es-ES_tradnl" sz="1600" dirty="0" smtClean="0">
                <a:solidFill>
                  <a:srgbClr val="7F7F7F"/>
                </a:solidFill>
                <a:cs typeface="Gotham Book"/>
              </a:rPr>
              <a:t>puede ser somática</a:t>
            </a:r>
            <a:r>
              <a:rPr lang="es-ES_tradnl" sz="1600" dirty="0">
                <a:solidFill>
                  <a:srgbClr val="7F7F7F"/>
                </a:solidFill>
                <a:cs typeface="Gotham Book"/>
              </a:rPr>
              <a:t>, visceral o </a:t>
            </a:r>
            <a:r>
              <a:rPr lang="es-ES_tradnl" sz="1600" dirty="0" err="1" smtClean="0">
                <a:solidFill>
                  <a:srgbClr val="7F7F7F"/>
                </a:solidFill>
                <a:cs typeface="Gotham Book"/>
              </a:rPr>
              <a:t>neuropática</a:t>
            </a:r>
            <a:r>
              <a:rPr lang="es-ES_tradnl" sz="1600" dirty="0" smtClean="0">
                <a:solidFill>
                  <a:srgbClr val="7F7F7F"/>
                </a:solidFill>
                <a:cs typeface="Gotham Book"/>
              </a:rPr>
              <a:t>.</a:t>
            </a:r>
          </a:p>
          <a:p>
            <a:pPr>
              <a:lnSpc>
                <a:spcPct val="110000"/>
              </a:lnSpc>
              <a:buBlip>
                <a:blip r:embed="rId3"/>
              </a:buBlip>
            </a:pPr>
            <a:r>
              <a:rPr lang="es-ES_tradnl" sz="1600" b="1" dirty="0" smtClean="0">
                <a:solidFill>
                  <a:srgbClr val="7F7F7F"/>
                </a:solidFill>
                <a:cs typeface="Gotham Book"/>
              </a:rPr>
              <a:t>Dolor somático, </a:t>
            </a:r>
            <a:r>
              <a:rPr lang="es-ES_tradnl" sz="1600" dirty="0" smtClean="0">
                <a:solidFill>
                  <a:srgbClr val="7F7F7F"/>
                </a:solidFill>
                <a:cs typeface="Gotham Book"/>
              </a:rPr>
              <a:t>fibrosis </a:t>
            </a:r>
            <a:r>
              <a:rPr lang="es-ES_tradnl" sz="1600" dirty="0">
                <a:solidFill>
                  <a:srgbClr val="7F7F7F"/>
                </a:solidFill>
                <a:cs typeface="Gotham Book"/>
              </a:rPr>
              <a:t>del tejido conectivo, </a:t>
            </a:r>
            <a:r>
              <a:rPr lang="es-ES_tradnl" sz="1600" dirty="0" smtClean="0">
                <a:solidFill>
                  <a:srgbClr val="7F7F7F"/>
                </a:solidFill>
                <a:cs typeface="Gotham Book"/>
              </a:rPr>
              <a:t>fracturas </a:t>
            </a:r>
            <a:r>
              <a:rPr lang="es-ES_tradnl" sz="1600" dirty="0" err="1" smtClean="0">
                <a:solidFill>
                  <a:srgbClr val="7F7F7F"/>
                </a:solidFill>
                <a:cs typeface="Gotham Book"/>
              </a:rPr>
              <a:t>osteoporóticas</a:t>
            </a:r>
            <a:r>
              <a:rPr lang="es-ES_tradnl" sz="1600" dirty="0">
                <a:solidFill>
                  <a:srgbClr val="7F7F7F"/>
                </a:solidFill>
                <a:cs typeface="Gotham Book"/>
              </a:rPr>
              <a:t>, desequilibrio </a:t>
            </a:r>
            <a:r>
              <a:rPr lang="es-ES_tradnl" sz="1600" dirty="0" err="1">
                <a:solidFill>
                  <a:srgbClr val="7F7F7F"/>
                </a:solidFill>
                <a:cs typeface="Gotham Book"/>
              </a:rPr>
              <a:t>musculoesquelético</a:t>
            </a:r>
            <a:r>
              <a:rPr lang="es-ES_tradnl" sz="1600" dirty="0">
                <a:solidFill>
                  <a:srgbClr val="7F7F7F"/>
                </a:solidFill>
                <a:cs typeface="Gotham Book"/>
              </a:rPr>
              <a:t>, </a:t>
            </a:r>
            <a:r>
              <a:rPr lang="es-ES_tradnl" sz="1600" dirty="0" smtClean="0">
                <a:solidFill>
                  <a:srgbClr val="7F7F7F"/>
                </a:solidFill>
                <a:cs typeface="Gotham Book"/>
              </a:rPr>
              <a:t>necrosis aséptica </a:t>
            </a:r>
            <a:r>
              <a:rPr lang="es-ES_tradnl" sz="1600" dirty="0">
                <a:solidFill>
                  <a:srgbClr val="7F7F7F"/>
                </a:solidFill>
                <a:cs typeface="Gotham Book"/>
              </a:rPr>
              <a:t>de la cabeza femoral, pericarditis </a:t>
            </a:r>
            <a:r>
              <a:rPr lang="es-ES_tradnl" sz="1600" dirty="0" smtClean="0">
                <a:solidFill>
                  <a:srgbClr val="7F7F7F"/>
                </a:solidFill>
                <a:cs typeface="Gotham Book"/>
              </a:rPr>
              <a:t>crónica y </a:t>
            </a:r>
            <a:r>
              <a:rPr lang="es-ES_tradnl" sz="1600" dirty="0">
                <a:solidFill>
                  <a:srgbClr val="7F7F7F"/>
                </a:solidFill>
                <a:cs typeface="Gotham Book"/>
              </a:rPr>
              <a:t>artrosis</a:t>
            </a:r>
            <a:r>
              <a:rPr lang="es-ES_tradnl" sz="1600" dirty="0" smtClean="0">
                <a:solidFill>
                  <a:srgbClr val="7F7F7F"/>
                </a:solidFill>
                <a:cs typeface="Gotham Book"/>
              </a:rPr>
              <a:t>.</a:t>
            </a:r>
          </a:p>
          <a:p>
            <a:pPr>
              <a:lnSpc>
                <a:spcPct val="110000"/>
              </a:lnSpc>
              <a:buBlip>
                <a:blip r:embed="rId3"/>
              </a:buBlip>
            </a:pPr>
            <a:r>
              <a:rPr lang="es-ES_tradnl" sz="1600" b="1" dirty="0">
                <a:solidFill>
                  <a:srgbClr val="7F7F7F"/>
                </a:solidFill>
                <a:cs typeface="Gotham Book"/>
              </a:rPr>
              <a:t>Dolor </a:t>
            </a:r>
            <a:r>
              <a:rPr lang="es-ES_tradnl" sz="1600" b="1" dirty="0" smtClean="0">
                <a:solidFill>
                  <a:srgbClr val="7F7F7F"/>
                </a:solidFill>
                <a:cs typeface="Gotham Book"/>
              </a:rPr>
              <a:t>visceral</a:t>
            </a:r>
            <a:r>
              <a:rPr lang="es-ES_tradnl" sz="1600" dirty="0">
                <a:solidFill>
                  <a:srgbClr val="7F7F7F"/>
                </a:solidFill>
                <a:cs typeface="Gotham Book"/>
              </a:rPr>
              <a:t>,</a:t>
            </a:r>
            <a:r>
              <a:rPr lang="es-ES_tradnl" sz="1600" dirty="0" smtClean="0">
                <a:solidFill>
                  <a:srgbClr val="7F7F7F"/>
                </a:solidFill>
                <a:cs typeface="Gotham Book"/>
              </a:rPr>
              <a:t> obstrucción parcial </a:t>
            </a:r>
            <a:r>
              <a:rPr lang="es-ES_tradnl" sz="1600" dirty="0">
                <a:solidFill>
                  <a:srgbClr val="7F7F7F"/>
                </a:solidFill>
                <a:cs typeface="Gotham Book"/>
              </a:rPr>
              <a:t>del intestino delgado por adherencias, el </a:t>
            </a:r>
            <a:r>
              <a:rPr lang="es-ES_tradnl" sz="1600" dirty="0" smtClean="0">
                <a:solidFill>
                  <a:srgbClr val="7F7F7F"/>
                </a:solidFill>
                <a:cs typeface="Gotham Book"/>
              </a:rPr>
              <a:t>dolor de </a:t>
            </a:r>
            <a:r>
              <a:rPr lang="es-ES_tradnl" sz="1600" dirty="0">
                <a:solidFill>
                  <a:srgbClr val="7F7F7F"/>
                </a:solidFill>
                <a:cs typeface="Gotham Book"/>
              </a:rPr>
              <a:t>vísceras pélvicas </a:t>
            </a:r>
            <a:r>
              <a:rPr lang="es-ES_tradnl" sz="1600" dirty="0" err="1">
                <a:solidFill>
                  <a:srgbClr val="7F7F7F"/>
                </a:solidFill>
                <a:cs typeface="Gotham Book"/>
              </a:rPr>
              <a:t>postradiación</a:t>
            </a:r>
            <a:r>
              <a:rPr lang="es-ES_tradnl" sz="1600" dirty="0">
                <a:solidFill>
                  <a:srgbClr val="7F7F7F"/>
                </a:solidFill>
                <a:cs typeface="Gotham Book"/>
              </a:rPr>
              <a:t>, la </a:t>
            </a:r>
            <a:r>
              <a:rPr lang="es-ES_tradnl" sz="1600" dirty="0" err="1">
                <a:solidFill>
                  <a:srgbClr val="7F7F7F"/>
                </a:solidFill>
                <a:cs typeface="Gotham Book"/>
              </a:rPr>
              <a:t>odinofagia</a:t>
            </a:r>
            <a:r>
              <a:rPr lang="es-ES_tradnl" sz="1600" dirty="0">
                <a:solidFill>
                  <a:srgbClr val="7F7F7F"/>
                </a:solidFill>
                <a:cs typeface="Gotham Book"/>
              </a:rPr>
              <a:t> </a:t>
            </a:r>
            <a:r>
              <a:rPr lang="es-ES_tradnl" sz="1600" dirty="0" smtClean="0">
                <a:solidFill>
                  <a:srgbClr val="7F7F7F"/>
                </a:solidFill>
                <a:cs typeface="Gotham Book"/>
              </a:rPr>
              <a:t>por estenosis </a:t>
            </a:r>
            <a:r>
              <a:rPr lang="es-ES_tradnl" sz="1600" dirty="0">
                <a:solidFill>
                  <a:srgbClr val="7F7F7F"/>
                </a:solidFill>
                <a:cs typeface="Gotham Book"/>
              </a:rPr>
              <a:t>esofágica, el </a:t>
            </a:r>
            <a:r>
              <a:rPr lang="es-ES_tradnl" sz="1600" dirty="0" err="1">
                <a:solidFill>
                  <a:srgbClr val="7F7F7F"/>
                </a:solidFill>
                <a:cs typeface="Gotham Book"/>
              </a:rPr>
              <a:t>linfedema</a:t>
            </a:r>
            <a:r>
              <a:rPr lang="es-ES_tradnl" sz="1600" dirty="0">
                <a:solidFill>
                  <a:srgbClr val="7F7F7F"/>
                </a:solidFill>
                <a:cs typeface="Gotham Book"/>
              </a:rPr>
              <a:t> y la </a:t>
            </a:r>
            <a:r>
              <a:rPr lang="es-ES_tradnl" sz="1600" dirty="0" err="1">
                <a:solidFill>
                  <a:srgbClr val="7F7F7F"/>
                </a:solidFill>
                <a:cs typeface="Gotham Book"/>
              </a:rPr>
              <a:t>hepatoesplenomegalia</a:t>
            </a:r>
            <a:r>
              <a:rPr lang="es-ES_tradnl" sz="1600" dirty="0">
                <a:solidFill>
                  <a:srgbClr val="7F7F7F"/>
                </a:solidFill>
                <a:cs typeface="Gotham Book"/>
              </a:rPr>
              <a:t>.</a:t>
            </a:r>
          </a:p>
          <a:p>
            <a:pPr>
              <a:lnSpc>
                <a:spcPct val="110000"/>
              </a:lnSpc>
              <a:buBlip>
                <a:blip r:embed="rId3"/>
              </a:buBlip>
            </a:pPr>
            <a:r>
              <a:rPr lang="es-ES_tradnl" sz="1600" b="1" dirty="0" smtClean="0">
                <a:solidFill>
                  <a:srgbClr val="7F7F7F"/>
                </a:solidFill>
                <a:cs typeface="Gotham Book"/>
              </a:rPr>
              <a:t>Dolor </a:t>
            </a:r>
            <a:r>
              <a:rPr lang="es-ES_tradnl" sz="1600" b="1" dirty="0" err="1" smtClean="0">
                <a:solidFill>
                  <a:srgbClr val="7F7F7F"/>
                </a:solidFill>
                <a:cs typeface="Gotham Book"/>
              </a:rPr>
              <a:t>neuropático</a:t>
            </a:r>
            <a:r>
              <a:rPr lang="es-ES_tradnl" sz="1600" b="1" dirty="0" smtClean="0">
                <a:solidFill>
                  <a:srgbClr val="7F7F7F"/>
                </a:solidFill>
                <a:cs typeface="Gotham Book"/>
              </a:rPr>
              <a:t>, </a:t>
            </a:r>
            <a:r>
              <a:rPr lang="es-ES_tradnl" sz="1600" dirty="0" smtClean="0">
                <a:solidFill>
                  <a:srgbClr val="7F7F7F"/>
                </a:solidFill>
                <a:cs typeface="Gotham Book"/>
              </a:rPr>
              <a:t>se </a:t>
            </a:r>
            <a:r>
              <a:rPr lang="es-ES_tradnl" sz="1600" dirty="0">
                <a:solidFill>
                  <a:srgbClr val="7F7F7F"/>
                </a:solidFill>
                <a:cs typeface="Gotham Book"/>
              </a:rPr>
              <a:t>genera por la actividad anormal en los </a:t>
            </a:r>
            <a:r>
              <a:rPr lang="es-ES_tradnl" sz="1600" dirty="0" smtClean="0">
                <a:solidFill>
                  <a:srgbClr val="7F7F7F"/>
                </a:solidFill>
                <a:cs typeface="Gotham Book"/>
              </a:rPr>
              <a:t>nervios aferentes </a:t>
            </a:r>
            <a:r>
              <a:rPr lang="es-ES_tradnl" sz="1600" dirty="0">
                <a:solidFill>
                  <a:srgbClr val="7F7F7F"/>
                </a:solidFill>
                <a:cs typeface="Gotham Book"/>
              </a:rPr>
              <a:t>primarios y secundarios a lesión directa y/o </a:t>
            </a:r>
            <a:r>
              <a:rPr lang="es-ES_tradnl" sz="1600" dirty="0" smtClean="0">
                <a:solidFill>
                  <a:srgbClr val="7F7F7F"/>
                </a:solidFill>
                <a:cs typeface="Gotham Book"/>
              </a:rPr>
              <a:t>a fenómenos </a:t>
            </a:r>
            <a:r>
              <a:rPr lang="es-ES_tradnl" sz="1600" dirty="0">
                <a:solidFill>
                  <a:srgbClr val="7F7F7F"/>
                </a:solidFill>
                <a:cs typeface="Gotham Book"/>
              </a:rPr>
              <a:t>de sensibilización </a:t>
            </a:r>
            <a:r>
              <a:rPr lang="es-ES_tradnl" sz="1600" dirty="0" smtClean="0">
                <a:solidFill>
                  <a:srgbClr val="7F7F7F"/>
                </a:solidFill>
                <a:cs typeface="Gotham Book"/>
              </a:rPr>
              <a:t>mantenida.</a:t>
            </a:r>
            <a:endParaRPr lang="es-ES_tradnl" sz="1600" b="1" dirty="0">
              <a:solidFill>
                <a:schemeClr val="bg1">
                  <a:lumMod val="50000"/>
                </a:schemeClr>
              </a:solidFill>
              <a:cs typeface="Gotham Book"/>
            </a:endParaRPr>
          </a:p>
        </p:txBody>
      </p:sp>
      <p:sp>
        <p:nvSpPr>
          <p:cNvPr id="6" name="Rectángulo 5"/>
          <p:cNvSpPr/>
          <p:nvPr/>
        </p:nvSpPr>
        <p:spPr>
          <a:xfrm>
            <a:off x="450636" y="1308947"/>
            <a:ext cx="6600404" cy="523220"/>
          </a:xfrm>
          <a:prstGeom prst="rect">
            <a:avLst/>
          </a:prstGeom>
        </p:spPr>
        <p:txBody>
          <a:bodyPr wrap="square">
            <a:spAutoFit/>
          </a:bodyPr>
          <a:lstStyle/>
          <a:p>
            <a:r>
              <a:rPr lang="es-ES_tradnl" sz="2800" b="1" dirty="0">
                <a:solidFill>
                  <a:srgbClr val="FCC40D"/>
                </a:solidFill>
                <a:cs typeface="Calibri"/>
              </a:rPr>
              <a:t>FISIOPATOLOGÍA Y CLASIFICACIÓN</a:t>
            </a:r>
            <a:endParaRPr lang="es-ES_tradnl" sz="2800" b="1" dirty="0">
              <a:solidFill>
                <a:srgbClr val="FCC40D"/>
              </a:solidFill>
              <a:latin typeface="Calibri"/>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900461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ángulo redondeado 1"/>
          <p:cNvSpPr/>
          <p:nvPr/>
        </p:nvSpPr>
        <p:spPr>
          <a:xfrm>
            <a:off x="457200" y="1340442"/>
            <a:ext cx="8503067" cy="4691542"/>
          </a:xfrm>
          <a:prstGeom prst="roundRect">
            <a:avLst/>
          </a:prstGeom>
          <a:solidFill>
            <a:schemeClr val="bg1"/>
          </a:solidFill>
          <a:ln>
            <a:solidFill>
              <a:srgbClr val="6407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7" name="Rectángulo redondeado 6"/>
          <p:cNvSpPr/>
          <p:nvPr/>
        </p:nvSpPr>
        <p:spPr>
          <a:xfrm>
            <a:off x="985884" y="1890363"/>
            <a:ext cx="7515788" cy="3824147"/>
          </a:xfrm>
          <a:prstGeom prst="roundRect">
            <a:avLst>
              <a:gd name="adj" fmla="val 7064"/>
            </a:avLst>
          </a:prstGeom>
          <a:solidFill>
            <a:srgbClr val="F0E7F2"/>
          </a:solidFill>
          <a:ln>
            <a:solidFill>
              <a:srgbClr val="F0E7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4" name="Marcador de contenido 2"/>
          <p:cNvSpPr>
            <a:spLocks noGrp="1"/>
          </p:cNvSpPr>
          <p:nvPr>
            <p:ph idx="1"/>
          </p:nvPr>
        </p:nvSpPr>
        <p:spPr>
          <a:xfrm>
            <a:off x="657103" y="1474306"/>
            <a:ext cx="7868087" cy="1218333"/>
          </a:xfrm>
        </p:spPr>
        <p:txBody>
          <a:bodyPr/>
          <a:lstStyle/>
          <a:p>
            <a:pPr marL="0" indent="0">
              <a:buNone/>
            </a:pPr>
            <a:r>
              <a:rPr lang="es-ES_tradnl" sz="1600" b="1" dirty="0" smtClean="0">
                <a:solidFill>
                  <a:srgbClr val="64075D"/>
                </a:solidFill>
                <a:cs typeface="Gotham Book"/>
              </a:rPr>
              <a:t> Sensibilización </a:t>
            </a:r>
            <a:r>
              <a:rPr lang="es-ES_tradnl" sz="1600" b="1" dirty="0">
                <a:solidFill>
                  <a:srgbClr val="64075D"/>
                </a:solidFill>
                <a:cs typeface="Gotham Book"/>
              </a:rPr>
              <a:t>central y </a:t>
            </a:r>
            <a:r>
              <a:rPr lang="es-ES_tradnl" sz="1600" b="1" dirty="0" smtClean="0">
                <a:solidFill>
                  <a:srgbClr val="64075D"/>
                </a:solidFill>
                <a:cs typeface="Gotham Book"/>
              </a:rPr>
              <a:t>periférica</a:t>
            </a:r>
          </a:p>
          <a:p>
            <a:pPr marL="0" indent="0">
              <a:buNone/>
            </a:pPr>
            <a:endParaRPr lang="es-ES_tradnl" sz="1000" b="1" dirty="0" smtClean="0">
              <a:solidFill>
                <a:srgbClr val="64075D"/>
              </a:solidFill>
              <a:cs typeface="Gotham Book"/>
            </a:endParaRPr>
          </a:p>
          <a:p>
            <a:pPr lvl="0">
              <a:buBlip>
                <a:blip r:embed="rId3"/>
              </a:buBlip>
            </a:pPr>
            <a:r>
              <a:rPr lang="es-ES_tradnl" sz="1600" dirty="0">
                <a:solidFill>
                  <a:schemeClr val="tx1">
                    <a:lumMod val="65000"/>
                    <a:lumOff val="35000"/>
                  </a:schemeClr>
                </a:solidFill>
                <a:cs typeface="Gotham Book"/>
              </a:rPr>
              <a:t>La </a:t>
            </a:r>
            <a:r>
              <a:rPr lang="es-ES_tradnl" sz="1600" dirty="0" smtClean="0">
                <a:solidFill>
                  <a:schemeClr val="tx1">
                    <a:lumMod val="65000"/>
                    <a:lumOff val="35000"/>
                  </a:schemeClr>
                </a:solidFill>
              </a:rPr>
              <a:t>lesión </a:t>
            </a:r>
            <a:r>
              <a:rPr lang="es-ES_tradnl" sz="1600" dirty="0">
                <a:solidFill>
                  <a:schemeClr val="tx1">
                    <a:lumMod val="65000"/>
                    <a:lumOff val="35000"/>
                  </a:schemeClr>
                </a:solidFill>
              </a:rPr>
              <a:t>del tejido conduce a la liberación de </a:t>
            </a:r>
            <a:r>
              <a:rPr lang="es-ES_tradnl" sz="1600" dirty="0" smtClean="0">
                <a:solidFill>
                  <a:schemeClr val="tx1">
                    <a:lumMod val="65000"/>
                    <a:lumOff val="35000"/>
                  </a:schemeClr>
                </a:solidFill>
              </a:rPr>
              <a:t>mediadores inflamatorios </a:t>
            </a:r>
            <a:r>
              <a:rPr lang="es-ES_tradnl" sz="1600" dirty="0">
                <a:solidFill>
                  <a:schemeClr val="tx1">
                    <a:lumMod val="65000"/>
                    <a:lumOff val="35000"/>
                  </a:schemeClr>
                </a:solidFill>
              </a:rPr>
              <a:t>como histamina, </a:t>
            </a:r>
            <a:r>
              <a:rPr lang="es-ES_tradnl" sz="1600" dirty="0" err="1">
                <a:solidFill>
                  <a:schemeClr val="tx1">
                    <a:lumMod val="65000"/>
                    <a:lumOff val="35000"/>
                  </a:schemeClr>
                </a:solidFill>
              </a:rPr>
              <a:t>bradiquinina</a:t>
            </a:r>
            <a:r>
              <a:rPr lang="es-ES_tradnl" sz="1600" dirty="0" smtClean="0">
                <a:solidFill>
                  <a:schemeClr val="tx1">
                    <a:lumMod val="65000"/>
                    <a:lumOff val="35000"/>
                  </a:schemeClr>
                </a:solidFill>
              </a:rPr>
              <a:t>, factor </a:t>
            </a:r>
            <a:r>
              <a:rPr lang="es-ES_tradnl" sz="1600" dirty="0">
                <a:solidFill>
                  <a:schemeClr val="tx1">
                    <a:lumMod val="65000"/>
                    <a:lumOff val="35000"/>
                  </a:schemeClr>
                </a:solidFill>
              </a:rPr>
              <a:t>de crecimiento nervioso, prostaglandinas </a:t>
            </a:r>
            <a:r>
              <a:rPr lang="es-ES_tradnl" sz="1600" dirty="0" smtClean="0">
                <a:solidFill>
                  <a:schemeClr val="tx1">
                    <a:lumMod val="65000"/>
                    <a:lumOff val="35000"/>
                  </a:schemeClr>
                </a:solidFill>
              </a:rPr>
              <a:t>y adenosina </a:t>
            </a:r>
            <a:r>
              <a:rPr lang="es-ES_tradnl" sz="1600" dirty="0">
                <a:solidFill>
                  <a:schemeClr val="tx1">
                    <a:lumMod val="65000"/>
                    <a:lumOff val="35000"/>
                  </a:schemeClr>
                </a:solidFill>
              </a:rPr>
              <a:t>lo que, a su vez, conduce a una </a:t>
            </a:r>
            <a:r>
              <a:rPr lang="es-ES_tradnl" sz="1600" dirty="0" smtClean="0">
                <a:solidFill>
                  <a:schemeClr val="tx1">
                    <a:lumMod val="65000"/>
                    <a:lumOff val="35000"/>
                  </a:schemeClr>
                </a:solidFill>
              </a:rPr>
              <a:t>disminución del </a:t>
            </a:r>
            <a:r>
              <a:rPr lang="es-ES_tradnl" sz="1600" dirty="0">
                <a:solidFill>
                  <a:schemeClr val="tx1">
                    <a:lumMod val="65000"/>
                    <a:lumOff val="35000"/>
                  </a:schemeClr>
                </a:solidFill>
              </a:rPr>
              <a:t>umbral </a:t>
            </a:r>
            <a:r>
              <a:rPr lang="es-ES_tradnl" sz="1600" dirty="0" err="1">
                <a:solidFill>
                  <a:schemeClr val="tx1">
                    <a:lumMod val="65000"/>
                    <a:lumOff val="35000"/>
                  </a:schemeClr>
                </a:solidFill>
              </a:rPr>
              <a:t>nociceptor</a:t>
            </a:r>
            <a:r>
              <a:rPr lang="es-ES_tradnl" sz="1600" dirty="0">
                <a:solidFill>
                  <a:schemeClr val="tx1">
                    <a:lumMod val="65000"/>
                    <a:lumOff val="35000"/>
                  </a:schemeClr>
                </a:solidFill>
              </a:rPr>
              <a:t> y una mayor </a:t>
            </a:r>
            <a:r>
              <a:rPr lang="es-ES_tradnl" sz="1600" dirty="0" smtClean="0">
                <a:solidFill>
                  <a:schemeClr val="tx1">
                    <a:lumMod val="65000"/>
                    <a:lumOff val="35000"/>
                  </a:schemeClr>
                </a:solidFill>
              </a:rPr>
              <a:t>capacidad de </a:t>
            </a:r>
            <a:r>
              <a:rPr lang="es-ES_tradnl" sz="1600" dirty="0">
                <a:solidFill>
                  <a:schemeClr val="tx1">
                    <a:lumMod val="65000"/>
                    <a:lumOff val="35000"/>
                  </a:schemeClr>
                </a:solidFill>
              </a:rPr>
              <a:t>respuesta, que da lugar a la llamada </a:t>
            </a:r>
            <a:r>
              <a:rPr lang="es-ES_tradnl" sz="1600" i="1" dirty="0" smtClean="0">
                <a:solidFill>
                  <a:schemeClr val="tx1">
                    <a:lumMod val="65000"/>
                    <a:lumOff val="35000"/>
                  </a:schemeClr>
                </a:solidFill>
              </a:rPr>
              <a:t>sensibilización periférica</a:t>
            </a:r>
            <a:r>
              <a:rPr lang="es-ES_tradnl" sz="1600" dirty="0">
                <a:solidFill>
                  <a:schemeClr val="tx1">
                    <a:lumMod val="65000"/>
                    <a:lumOff val="35000"/>
                  </a:schemeClr>
                </a:solidFill>
              </a:rPr>
              <a:t>. A medida que se resuelve la </a:t>
            </a:r>
            <a:r>
              <a:rPr lang="es-ES_tradnl" sz="1600" dirty="0" smtClean="0">
                <a:solidFill>
                  <a:schemeClr val="tx1">
                    <a:lumMod val="65000"/>
                    <a:lumOff val="35000"/>
                  </a:schemeClr>
                </a:solidFill>
              </a:rPr>
              <a:t>sensibilización periférica</a:t>
            </a:r>
            <a:r>
              <a:rPr lang="es-ES_tradnl" sz="1600" dirty="0">
                <a:solidFill>
                  <a:schemeClr val="tx1">
                    <a:lumMod val="65000"/>
                    <a:lumOff val="35000"/>
                  </a:schemeClr>
                </a:solidFill>
              </a:rPr>
              <a:t>, el área de </a:t>
            </a:r>
            <a:r>
              <a:rPr lang="es-ES_tradnl" sz="1600" dirty="0" err="1">
                <a:solidFill>
                  <a:schemeClr val="tx1">
                    <a:lumMod val="65000"/>
                    <a:lumOff val="35000"/>
                  </a:schemeClr>
                </a:solidFill>
              </a:rPr>
              <a:t>alodinia</a:t>
            </a:r>
            <a:r>
              <a:rPr lang="es-ES_tradnl" sz="1600" dirty="0">
                <a:solidFill>
                  <a:schemeClr val="tx1">
                    <a:lumMod val="65000"/>
                    <a:lumOff val="35000"/>
                  </a:schemeClr>
                </a:solidFill>
              </a:rPr>
              <a:t> o </a:t>
            </a:r>
            <a:r>
              <a:rPr lang="es-ES_tradnl" sz="1600" dirty="0" smtClean="0">
                <a:solidFill>
                  <a:schemeClr val="tx1">
                    <a:lumMod val="65000"/>
                    <a:lumOff val="35000"/>
                  </a:schemeClr>
                </a:solidFill>
              </a:rPr>
              <a:t>hiperalgesia se </a:t>
            </a:r>
            <a:r>
              <a:rPr lang="es-ES_tradnl" sz="1600" dirty="0">
                <a:solidFill>
                  <a:schemeClr val="tx1">
                    <a:lumMod val="65000"/>
                    <a:lumOff val="35000"/>
                  </a:schemeClr>
                </a:solidFill>
              </a:rPr>
              <a:t>reduce al </a:t>
            </a:r>
            <a:r>
              <a:rPr lang="es-ES_tradnl" sz="1600" dirty="0" err="1">
                <a:solidFill>
                  <a:schemeClr val="tx1">
                    <a:lumMod val="65000"/>
                    <a:lumOff val="35000"/>
                  </a:schemeClr>
                </a:solidFill>
              </a:rPr>
              <a:t>dermatoma</a:t>
            </a:r>
            <a:r>
              <a:rPr lang="es-ES_tradnl" sz="1600" dirty="0">
                <a:solidFill>
                  <a:schemeClr val="tx1">
                    <a:lumMod val="65000"/>
                    <a:lumOff val="35000"/>
                  </a:schemeClr>
                </a:solidFill>
              </a:rPr>
              <a:t> central de los nervios </a:t>
            </a:r>
            <a:r>
              <a:rPr lang="es-ES_tradnl" sz="1600" dirty="0" smtClean="0">
                <a:solidFill>
                  <a:schemeClr val="tx1">
                    <a:lumMod val="65000"/>
                    <a:lumOff val="35000"/>
                  </a:schemeClr>
                </a:solidFill>
              </a:rPr>
              <a:t>más afectados.</a:t>
            </a:r>
          </a:p>
          <a:p>
            <a:pPr lvl="0">
              <a:buBlip>
                <a:blip r:embed="rId3"/>
              </a:buBlip>
            </a:pPr>
            <a:r>
              <a:rPr lang="es-ES_tradnl" sz="1600" dirty="0" smtClean="0">
                <a:solidFill>
                  <a:schemeClr val="tx1">
                    <a:lumMod val="65000"/>
                    <a:lumOff val="35000"/>
                  </a:schemeClr>
                </a:solidFill>
              </a:rPr>
              <a:t>Por </a:t>
            </a:r>
            <a:r>
              <a:rPr lang="es-ES_tradnl" sz="1600" dirty="0">
                <a:solidFill>
                  <a:schemeClr val="tx1">
                    <a:lumMod val="65000"/>
                    <a:lumOff val="35000"/>
                  </a:schemeClr>
                </a:solidFill>
              </a:rPr>
              <a:t>otro lado, las neuronas aferentes primarias y </a:t>
            </a:r>
            <a:r>
              <a:rPr lang="es-ES_tradnl" sz="1600" dirty="0" smtClean="0">
                <a:solidFill>
                  <a:schemeClr val="tx1">
                    <a:lumMod val="65000"/>
                    <a:lumOff val="35000"/>
                  </a:schemeClr>
                </a:solidFill>
              </a:rPr>
              <a:t>secundarias dañadas </a:t>
            </a:r>
            <a:r>
              <a:rPr lang="es-ES_tradnl" sz="1600" dirty="0">
                <a:solidFill>
                  <a:schemeClr val="tx1">
                    <a:lumMod val="65000"/>
                    <a:lumOff val="35000"/>
                  </a:schemeClr>
                </a:solidFill>
              </a:rPr>
              <a:t>también pueden desarrollar </a:t>
            </a:r>
            <a:r>
              <a:rPr lang="es-ES_tradnl" sz="1600" dirty="0" smtClean="0">
                <a:solidFill>
                  <a:schemeClr val="tx1">
                    <a:lumMod val="65000"/>
                    <a:lumOff val="35000"/>
                  </a:schemeClr>
                </a:solidFill>
              </a:rPr>
              <a:t>actividad espontánea. </a:t>
            </a:r>
          </a:p>
          <a:p>
            <a:pPr lvl="0">
              <a:buBlip>
                <a:blip r:embed="rId3"/>
              </a:buBlip>
            </a:pPr>
            <a:r>
              <a:rPr lang="es-ES_tradnl" sz="1600" dirty="0" smtClean="0">
                <a:solidFill>
                  <a:schemeClr val="tx1">
                    <a:lumMod val="65000"/>
                    <a:lumOff val="35000"/>
                  </a:schemeClr>
                </a:solidFill>
              </a:rPr>
              <a:t>Estas </a:t>
            </a:r>
            <a:r>
              <a:rPr lang="es-ES_tradnl" sz="1600" dirty="0">
                <a:solidFill>
                  <a:schemeClr val="tx1">
                    <a:lumMod val="65000"/>
                    <a:lumOff val="35000"/>
                  </a:schemeClr>
                </a:solidFill>
              </a:rPr>
              <a:t>neuronas dañadas, por lo tanto, </a:t>
            </a:r>
            <a:r>
              <a:rPr lang="es-ES_tradnl" sz="1600" dirty="0" smtClean="0">
                <a:solidFill>
                  <a:schemeClr val="tx1">
                    <a:lumMod val="65000"/>
                    <a:lumOff val="35000"/>
                  </a:schemeClr>
                </a:solidFill>
              </a:rPr>
              <a:t>reaccionan exageradamente </a:t>
            </a:r>
            <a:r>
              <a:rPr lang="es-ES_tradnl" sz="1600" dirty="0">
                <a:solidFill>
                  <a:schemeClr val="tx1">
                    <a:lumMod val="65000"/>
                    <a:lumOff val="35000"/>
                  </a:schemeClr>
                </a:solidFill>
              </a:rPr>
              <a:t>o crean dolor sin ninguna acción </a:t>
            </a:r>
            <a:r>
              <a:rPr lang="es-ES_tradnl" sz="1600" dirty="0" smtClean="0">
                <a:solidFill>
                  <a:schemeClr val="tx1">
                    <a:lumMod val="65000"/>
                    <a:lumOff val="35000"/>
                  </a:schemeClr>
                </a:solidFill>
              </a:rPr>
              <a:t>de estímulo </a:t>
            </a:r>
            <a:r>
              <a:rPr lang="es-ES_tradnl" sz="1600" dirty="0">
                <a:solidFill>
                  <a:schemeClr val="tx1">
                    <a:lumMod val="65000"/>
                    <a:lumOff val="35000"/>
                  </a:schemeClr>
                </a:solidFill>
              </a:rPr>
              <a:t>que lo cause. Estos cambios funcionales </a:t>
            </a:r>
            <a:r>
              <a:rPr lang="es-ES_tradnl" sz="1600" dirty="0" smtClean="0">
                <a:solidFill>
                  <a:schemeClr val="tx1">
                    <a:lumMod val="65000"/>
                    <a:lumOff val="35000"/>
                  </a:schemeClr>
                </a:solidFill>
              </a:rPr>
              <a:t>y químicos </a:t>
            </a:r>
            <a:r>
              <a:rPr lang="es-ES_tradnl" sz="1600" dirty="0">
                <a:solidFill>
                  <a:schemeClr val="tx1">
                    <a:lumMod val="65000"/>
                    <a:lumOff val="35000"/>
                  </a:schemeClr>
                </a:solidFill>
              </a:rPr>
              <a:t>dentro de los ganglios de la raíz dorsal y </a:t>
            </a:r>
            <a:r>
              <a:rPr lang="es-ES_tradnl" sz="1600" dirty="0" smtClean="0">
                <a:solidFill>
                  <a:schemeClr val="tx1">
                    <a:lumMod val="65000"/>
                    <a:lumOff val="35000"/>
                  </a:schemeClr>
                </a:solidFill>
              </a:rPr>
              <a:t>del hasta </a:t>
            </a:r>
            <a:r>
              <a:rPr lang="es-ES_tradnl" sz="1600" dirty="0">
                <a:solidFill>
                  <a:schemeClr val="tx1">
                    <a:lumMod val="65000"/>
                    <a:lumOff val="35000"/>
                  </a:schemeClr>
                </a:solidFill>
              </a:rPr>
              <a:t>dorsal resultan en una mayor eficacia </a:t>
            </a:r>
            <a:r>
              <a:rPr lang="es-ES_tradnl" sz="1600" dirty="0" smtClean="0">
                <a:solidFill>
                  <a:schemeClr val="tx1">
                    <a:lumMod val="65000"/>
                    <a:lumOff val="35000"/>
                  </a:schemeClr>
                </a:solidFill>
              </a:rPr>
              <a:t>sináptica que </a:t>
            </a:r>
            <a:r>
              <a:rPr lang="es-ES_tradnl" sz="1600" dirty="0">
                <a:solidFill>
                  <a:schemeClr val="tx1">
                    <a:lumMod val="65000"/>
                    <a:lumOff val="35000"/>
                  </a:schemeClr>
                </a:solidFill>
              </a:rPr>
              <a:t>se conoce como el fenómeno de la </a:t>
            </a:r>
            <a:r>
              <a:rPr lang="es-ES_tradnl" sz="1600" i="1" dirty="0" smtClean="0">
                <a:solidFill>
                  <a:schemeClr val="tx1">
                    <a:lumMod val="65000"/>
                    <a:lumOff val="35000"/>
                  </a:schemeClr>
                </a:solidFill>
              </a:rPr>
              <a:t>sensibilización central</a:t>
            </a:r>
            <a:r>
              <a:rPr lang="es-ES_tradnl" sz="1600" dirty="0">
                <a:solidFill>
                  <a:schemeClr val="tx1">
                    <a:lumMod val="65000"/>
                    <a:lumOff val="35000"/>
                  </a:schemeClr>
                </a:solidFill>
              </a:rPr>
              <a:t>. Los receptores de N-</a:t>
            </a:r>
            <a:r>
              <a:rPr lang="es-ES_tradnl" sz="1600" dirty="0" err="1">
                <a:solidFill>
                  <a:schemeClr val="tx1">
                    <a:lumMod val="65000"/>
                    <a:lumOff val="35000"/>
                  </a:schemeClr>
                </a:solidFill>
              </a:rPr>
              <a:t>metil</a:t>
            </a:r>
            <a:r>
              <a:rPr lang="es-ES_tradnl" sz="1600" dirty="0">
                <a:solidFill>
                  <a:schemeClr val="tx1">
                    <a:lumMod val="65000"/>
                    <a:lumOff val="35000"/>
                  </a:schemeClr>
                </a:solidFill>
              </a:rPr>
              <a:t>-D-</a:t>
            </a:r>
            <a:r>
              <a:rPr lang="es-ES_tradnl" sz="1600" dirty="0" err="1" smtClean="0">
                <a:solidFill>
                  <a:schemeClr val="tx1">
                    <a:lumMod val="65000"/>
                    <a:lumOff val="35000"/>
                  </a:schemeClr>
                </a:solidFill>
              </a:rPr>
              <a:t>aspartato</a:t>
            </a:r>
            <a:r>
              <a:rPr lang="es-ES_tradnl" sz="1600" dirty="0">
                <a:solidFill>
                  <a:schemeClr val="tx1">
                    <a:lumMod val="65000"/>
                    <a:lumOff val="35000"/>
                  </a:schemeClr>
                </a:solidFill>
              </a:rPr>
              <a:t> </a:t>
            </a:r>
            <a:r>
              <a:rPr lang="es-ES_tradnl" sz="1600" dirty="0" smtClean="0">
                <a:solidFill>
                  <a:schemeClr val="tx1">
                    <a:lumMod val="65000"/>
                    <a:lumOff val="35000"/>
                  </a:schemeClr>
                </a:solidFill>
              </a:rPr>
              <a:t>activados </a:t>
            </a:r>
            <a:r>
              <a:rPr lang="es-ES_tradnl" sz="1600" dirty="0">
                <a:solidFill>
                  <a:schemeClr val="tx1">
                    <a:lumMod val="65000"/>
                    <a:lumOff val="35000"/>
                  </a:schemeClr>
                </a:solidFill>
              </a:rPr>
              <a:t>por glutamato y los canales de calcio </a:t>
            </a:r>
            <a:r>
              <a:rPr lang="es-ES_tradnl" sz="1600" dirty="0" smtClean="0">
                <a:solidFill>
                  <a:schemeClr val="tx1">
                    <a:lumMod val="65000"/>
                    <a:lumOff val="35000"/>
                  </a:schemeClr>
                </a:solidFill>
              </a:rPr>
              <a:t>del ganglio </a:t>
            </a:r>
            <a:r>
              <a:rPr lang="es-ES_tradnl" sz="1600" dirty="0">
                <a:solidFill>
                  <a:schemeClr val="tx1">
                    <a:lumMod val="65000"/>
                    <a:lumOff val="35000"/>
                  </a:schemeClr>
                </a:solidFill>
              </a:rPr>
              <a:t>dorsal juegan un papel importante en el </a:t>
            </a:r>
            <a:r>
              <a:rPr lang="es-ES_tradnl" sz="1600" dirty="0" smtClean="0">
                <a:solidFill>
                  <a:schemeClr val="tx1">
                    <a:lumMod val="65000"/>
                    <a:lumOff val="35000"/>
                  </a:schemeClr>
                </a:solidFill>
              </a:rPr>
              <a:t>proceso de </a:t>
            </a:r>
            <a:r>
              <a:rPr lang="es-ES_tradnl" sz="1600" dirty="0">
                <a:solidFill>
                  <a:schemeClr val="tx1">
                    <a:lumMod val="65000"/>
                    <a:lumOff val="35000"/>
                  </a:schemeClr>
                </a:solidFill>
              </a:rPr>
              <a:t>sensibilización central.</a:t>
            </a:r>
            <a:endParaRPr lang="es-ES_tradnl" sz="1600" b="1" dirty="0">
              <a:solidFill>
                <a:schemeClr val="tx1">
                  <a:lumMod val="65000"/>
                  <a:lumOff val="35000"/>
                </a:schemeClr>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480009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4" name="Marcador de contenido 2"/>
          <p:cNvSpPr>
            <a:spLocks noGrp="1"/>
          </p:cNvSpPr>
          <p:nvPr>
            <p:ph idx="1"/>
          </p:nvPr>
        </p:nvSpPr>
        <p:spPr>
          <a:xfrm>
            <a:off x="457200" y="1921120"/>
            <a:ext cx="8229600" cy="1218333"/>
          </a:xfrm>
        </p:spPr>
        <p:txBody>
          <a:bodyPr/>
          <a:lstStyle/>
          <a:p>
            <a:pPr marL="0" indent="0">
              <a:lnSpc>
                <a:spcPct val="110000"/>
              </a:lnSpc>
              <a:buNone/>
            </a:pPr>
            <a:r>
              <a:rPr lang="es-ES_tradnl" sz="1600" b="1" dirty="0">
                <a:solidFill>
                  <a:srgbClr val="64075D"/>
                </a:solidFill>
              </a:rPr>
              <a:t>Dolor crónico </a:t>
            </a:r>
            <a:r>
              <a:rPr lang="es-ES_tradnl" sz="1600" b="1" dirty="0" err="1" smtClean="0">
                <a:solidFill>
                  <a:srgbClr val="64075D"/>
                </a:solidFill>
              </a:rPr>
              <a:t>postcirugía</a:t>
            </a:r>
            <a:endParaRPr lang="es-ES_tradnl" sz="1600" b="1" dirty="0" smtClean="0">
              <a:solidFill>
                <a:srgbClr val="64075D"/>
              </a:solidFill>
              <a:cs typeface="Gotham Book"/>
            </a:endParaRPr>
          </a:p>
          <a:p>
            <a:pPr>
              <a:lnSpc>
                <a:spcPct val="110000"/>
              </a:lnSpc>
              <a:buBlip>
                <a:blip r:embed="rId3"/>
              </a:buBlip>
            </a:pPr>
            <a:r>
              <a:rPr lang="es-ES_tradnl" sz="1600" dirty="0" smtClean="0">
                <a:solidFill>
                  <a:srgbClr val="7F7F7F"/>
                </a:solidFill>
                <a:cs typeface="Gotham Book"/>
              </a:rPr>
              <a:t>Las neuropatías </a:t>
            </a:r>
            <a:r>
              <a:rPr lang="es-ES_tradnl" sz="1600" dirty="0">
                <a:solidFill>
                  <a:srgbClr val="7F7F7F"/>
                </a:solidFill>
                <a:cs typeface="Gotham Book"/>
              </a:rPr>
              <a:t>postquirúrgicas suelen presentarse de </a:t>
            </a:r>
            <a:r>
              <a:rPr lang="es-ES_tradnl" sz="1600" dirty="0" smtClean="0">
                <a:solidFill>
                  <a:srgbClr val="7F7F7F"/>
                </a:solidFill>
                <a:cs typeface="Gotham Book"/>
              </a:rPr>
              <a:t>2 a </a:t>
            </a:r>
            <a:r>
              <a:rPr lang="es-ES_tradnl" sz="1600" dirty="0">
                <a:solidFill>
                  <a:srgbClr val="7F7F7F"/>
                </a:solidFill>
                <a:cs typeface="Gotham Book"/>
              </a:rPr>
              <a:t>12 meses después de la cirugía, pero algunos </a:t>
            </a:r>
            <a:r>
              <a:rPr lang="es-ES_tradnl" sz="1600" dirty="0" smtClean="0">
                <a:solidFill>
                  <a:srgbClr val="7F7F7F"/>
                </a:solidFill>
                <a:cs typeface="Gotham Book"/>
              </a:rPr>
              <a:t>paciente pueden </a:t>
            </a:r>
            <a:r>
              <a:rPr lang="es-ES_tradnl" sz="1600" dirty="0">
                <a:solidFill>
                  <a:srgbClr val="7F7F7F"/>
                </a:solidFill>
                <a:cs typeface="Gotham Book"/>
              </a:rPr>
              <a:t>experimentar síntomas </a:t>
            </a:r>
            <a:r>
              <a:rPr lang="es-ES_tradnl" sz="1600" dirty="0" err="1">
                <a:solidFill>
                  <a:srgbClr val="7F7F7F"/>
                </a:solidFill>
                <a:cs typeface="Gotham Book"/>
              </a:rPr>
              <a:t>neuropáticos</a:t>
            </a:r>
            <a:r>
              <a:rPr lang="es-ES_tradnl" sz="1600" dirty="0">
                <a:solidFill>
                  <a:srgbClr val="7F7F7F"/>
                </a:solidFill>
                <a:cs typeface="Gotham Book"/>
              </a:rPr>
              <a:t> </a:t>
            </a:r>
            <a:r>
              <a:rPr lang="es-ES_tradnl" sz="1600" dirty="0" smtClean="0">
                <a:solidFill>
                  <a:srgbClr val="7F7F7F"/>
                </a:solidFill>
                <a:cs typeface="Gotham Book"/>
              </a:rPr>
              <a:t>inmediatamente o </a:t>
            </a:r>
            <a:r>
              <a:rPr lang="es-ES_tradnl" sz="1600" dirty="0">
                <a:solidFill>
                  <a:srgbClr val="7F7F7F"/>
                </a:solidFill>
                <a:cs typeface="Gotham Book"/>
              </a:rPr>
              <a:t>años </a:t>
            </a:r>
            <a:r>
              <a:rPr lang="es-ES_tradnl" sz="1600" dirty="0" smtClean="0">
                <a:solidFill>
                  <a:srgbClr val="7F7F7F"/>
                </a:solidFill>
                <a:cs typeface="Gotham Book"/>
              </a:rPr>
              <a:t>después. </a:t>
            </a:r>
          </a:p>
          <a:p>
            <a:pPr>
              <a:lnSpc>
                <a:spcPct val="110000"/>
              </a:lnSpc>
              <a:buBlip>
                <a:blip r:embed="rId3"/>
              </a:buBlip>
            </a:pPr>
            <a:r>
              <a:rPr lang="es-ES_tradnl" sz="1600" dirty="0" smtClean="0">
                <a:solidFill>
                  <a:srgbClr val="7F7F7F"/>
                </a:solidFill>
                <a:cs typeface="Gotham Book"/>
              </a:rPr>
              <a:t>Los </a:t>
            </a:r>
            <a:r>
              <a:rPr lang="es-ES_tradnl" sz="1600" dirty="0">
                <a:solidFill>
                  <a:srgbClr val="7F7F7F"/>
                </a:solidFill>
                <a:cs typeface="Gotham Book"/>
              </a:rPr>
              <a:t>factores de riesgo </a:t>
            </a:r>
            <a:r>
              <a:rPr lang="es-ES_tradnl" sz="1600" dirty="0" smtClean="0">
                <a:solidFill>
                  <a:srgbClr val="7F7F7F"/>
                </a:solidFill>
                <a:cs typeface="Gotham Book"/>
              </a:rPr>
              <a:t>de desarrollar </a:t>
            </a:r>
            <a:r>
              <a:rPr lang="es-ES_tradnl" sz="1600" dirty="0">
                <a:solidFill>
                  <a:srgbClr val="7F7F7F"/>
                </a:solidFill>
                <a:cs typeface="Gotham Book"/>
              </a:rPr>
              <a:t>dolor crónico posterior a la </a:t>
            </a:r>
            <a:r>
              <a:rPr lang="es-ES_tradnl" sz="1600" dirty="0" smtClean="0">
                <a:solidFill>
                  <a:srgbClr val="7F7F7F"/>
                </a:solidFill>
                <a:cs typeface="Gotham Book"/>
              </a:rPr>
              <a:t>cirugía: control </a:t>
            </a:r>
            <a:r>
              <a:rPr lang="es-ES_tradnl" sz="1600" dirty="0">
                <a:solidFill>
                  <a:srgbClr val="7F7F7F"/>
                </a:solidFill>
                <a:cs typeface="Gotham Book"/>
              </a:rPr>
              <a:t>inadecuado del dolor postoperatorio, </a:t>
            </a:r>
            <a:r>
              <a:rPr lang="es-ES_tradnl" sz="1600" dirty="0" smtClean="0">
                <a:solidFill>
                  <a:srgbClr val="7F7F7F"/>
                </a:solidFill>
                <a:cs typeface="Gotham Book"/>
              </a:rPr>
              <a:t>radioterapia para </a:t>
            </a:r>
            <a:r>
              <a:rPr lang="es-ES_tradnl" sz="1600" dirty="0">
                <a:solidFill>
                  <a:srgbClr val="7F7F7F"/>
                </a:solidFill>
                <a:cs typeface="Gotham Book"/>
              </a:rPr>
              <a:t>el área afectada, quimioterapia neurotóxica, jóvenes, predisposición </a:t>
            </a:r>
            <a:r>
              <a:rPr lang="es-ES_tradnl" sz="1600" dirty="0" smtClean="0">
                <a:solidFill>
                  <a:srgbClr val="7F7F7F"/>
                </a:solidFill>
                <a:cs typeface="Gotham Book"/>
              </a:rPr>
              <a:t>genética, bajo </a:t>
            </a:r>
            <a:r>
              <a:rPr lang="es-ES_tradnl" sz="1600" dirty="0">
                <a:solidFill>
                  <a:srgbClr val="7F7F7F"/>
                </a:solidFill>
                <a:cs typeface="Gotham Book"/>
              </a:rPr>
              <a:t>nivel de educación y características </a:t>
            </a:r>
            <a:r>
              <a:rPr lang="es-ES_tradnl" sz="1600" dirty="0" smtClean="0">
                <a:solidFill>
                  <a:srgbClr val="7F7F7F"/>
                </a:solidFill>
                <a:cs typeface="Gotham Book"/>
              </a:rPr>
              <a:t>psicosociales como </a:t>
            </a:r>
            <a:r>
              <a:rPr lang="es-ES_tradnl" sz="1600" dirty="0">
                <a:solidFill>
                  <a:srgbClr val="7F7F7F"/>
                </a:solidFill>
                <a:cs typeface="Gotham Book"/>
              </a:rPr>
              <a:t>ansiedad, depresión y la </a:t>
            </a:r>
            <a:r>
              <a:rPr lang="es-ES_tradnl" sz="1600" dirty="0" err="1">
                <a:solidFill>
                  <a:srgbClr val="7F7F7F"/>
                </a:solidFill>
                <a:cs typeface="Gotham Book"/>
              </a:rPr>
              <a:t>catrastofización</a:t>
            </a:r>
            <a:r>
              <a:rPr lang="es-ES_tradnl" sz="1600" dirty="0" smtClean="0">
                <a:solidFill>
                  <a:srgbClr val="7F7F7F"/>
                </a:solidFill>
                <a:cs typeface="Gotham Book"/>
              </a:rPr>
              <a:t>.</a:t>
            </a:r>
          </a:p>
          <a:p>
            <a:pPr>
              <a:lnSpc>
                <a:spcPct val="110000"/>
              </a:lnSpc>
              <a:buBlip>
                <a:blip r:embed="rId3"/>
              </a:buBlip>
            </a:pPr>
            <a:r>
              <a:rPr lang="es-ES_tradnl" sz="1600" dirty="0">
                <a:solidFill>
                  <a:schemeClr val="bg1">
                    <a:lumMod val="50000"/>
                  </a:schemeClr>
                </a:solidFill>
                <a:cs typeface="Gotham Book"/>
              </a:rPr>
              <a:t>Las intervenciones quirúrgicas que más </a:t>
            </a:r>
            <a:r>
              <a:rPr lang="es-ES_tradnl" sz="1600" dirty="0" smtClean="0">
                <a:solidFill>
                  <a:schemeClr val="bg1">
                    <a:lumMod val="50000"/>
                  </a:schemeClr>
                </a:solidFill>
                <a:cs typeface="Gotham Book"/>
              </a:rPr>
              <a:t>frecuentemente producen </a:t>
            </a:r>
            <a:r>
              <a:rPr lang="es-ES_tradnl" sz="1600" dirty="0">
                <a:solidFill>
                  <a:schemeClr val="bg1">
                    <a:lumMod val="50000"/>
                  </a:schemeClr>
                </a:solidFill>
                <a:cs typeface="Gotham Book"/>
              </a:rPr>
              <a:t>dolor crónico en pacientes con cáncer </a:t>
            </a:r>
            <a:r>
              <a:rPr lang="es-ES_tradnl" sz="1600" dirty="0" smtClean="0">
                <a:solidFill>
                  <a:schemeClr val="bg1">
                    <a:lumMod val="50000"/>
                  </a:schemeClr>
                </a:solidFill>
                <a:cs typeface="Gotham Book"/>
              </a:rPr>
              <a:t>son: la cirugía </a:t>
            </a:r>
            <a:r>
              <a:rPr lang="es-ES_tradnl" sz="1600" dirty="0">
                <a:solidFill>
                  <a:schemeClr val="bg1">
                    <a:lumMod val="50000"/>
                  </a:schemeClr>
                </a:solidFill>
                <a:cs typeface="Gotham Book"/>
              </a:rPr>
              <a:t>de mama, la toracotomía, la amputación de </a:t>
            </a:r>
            <a:r>
              <a:rPr lang="es-ES_tradnl" sz="1600" dirty="0" smtClean="0">
                <a:solidFill>
                  <a:schemeClr val="bg1">
                    <a:lumMod val="50000"/>
                  </a:schemeClr>
                </a:solidFill>
                <a:cs typeface="Gotham Book"/>
              </a:rPr>
              <a:t>extremidades y </a:t>
            </a:r>
            <a:r>
              <a:rPr lang="es-ES_tradnl" sz="1600" dirty="0">
                <a:solidFill>
                  <a:schemeClr val="bg1">
                    <a:lumMod val="50000"/>
                  </a:schemeClr>
                </a:solidFill>
                <a:cs typeface="Gotham Book"/>
              </a:rPr>
              <a:t>las intervenciones quirúrgicas para cáncer </a:t>
            </a:r>
            <a:r>
              <a:rPr lang="es-ES_tradnl" sz="1600" dirty="0" smtClean="0">
                <a:solidFill>
                  <a:schemeClr val="bg1">
                    <a:lumMod val="50000"/>
                  </a:schemeClr>
                </a:solidFill>
                <a:cs typeface="Gotham Book"/>
              </a:rPr>
              <a:t>de cabeza </a:t>
            </a:r>
            <a:r>
              <a:rPr lang="es-ES_tradnl" sz="1600" dirty="0">
                <a:solidFill>
                  <a:schemeClr val="bg1">
                    <a:lumMod val="50000"/>
                  </a:schemeClr>
                </a:solidFill>
                <a:cs typeface="Gotham Book"/>
              </a:rPr>
              <a:t>y cuello.</a:t>
            </a:r>
          </a:p>
        </p:txBody>
      </p:sp>
      <p:sp>
        <p:nvSpPr>
          <p:cNvPr id="6" name="Rectángulo 5"/>
          <p:cNvSpPr/>
          <p:nvPr/>
        </p:nvSpPr>
        <p:spPr>
          <a:xfrm>
            <a:off x="450636" y="1308947"/>
            <a:ext cx="6600404" cy="523220"/>
          </a:xfrm>
          <a:prstGeom prst="rect">
            <a:avLst/>
          </a:prstGeom>
        </p:spPr>
        <p:txBody>
          <a:bodyPr wrap="square">
            <a:spAutoFit/>
          </a:bodyPr>
          <a:lstStyle/>
          <a:p>
            <a:r>
              <a:rPr lang="es-ES_tradnl" sz="2800" b="1" dirty="0">
                <a:solidFill>
                  <a:srgbClr val="FCC40D"/>
                </a:solidFill>
                <a:cs typeface="Calibri"/>
              </a:rPr>
              <a:t>SÍNDROMES MÁS FRECUENTES</a:t>
            </a:r>
            <a:endParaRPr lang="es-ES_tradnl" sz="2800" b="1" dirty="0">
              <a:solidFill>
                <a:srgbClr val="FCC40D"/>
              </a:solidFill>
              <a:latin typeface="Calibri"/>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107092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pic>
        <p:nvPicPr>
          <p:cNvPr id="3" name="Imagen 2" descr="Captura de pantalla 2017-09-25 a las 18.20.11.png"/>
          <p:cNvPicPr>
            <a:picLocks noChangeAspect="1"/>
          </p:cNvPicPr>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p:blipFill>
        <p:spPr>
          <a:xfrm>
            <a:off x="2093081" y="1572358"/>
            <a:ext cx="4480135" cy="4785609"/>
          </a:xfrm>
          <a:prstGeom prst="rect">
            <a:avLst/>
          </a:prstGeom>
        </p:spPr>
      </p:pic>
      <p:sp>
        <p:nvSpPr>
          <p:cNvPr id="7" name="Rectángulo 6"/>
          <p:cNvSpPr/>
          <p:nvPr/>
        </p:nvSpPr>
        <p:spPr>
          <a:xfrm>
            <a:off x="2093081" y="1252141"/>
            <a:ext cx="4635262" cy="276999"/>
          </a:xfrm>
          <a:prstGeom prst="rect">
            <a:avLst/>
          </a:prstGeom>
        </p:spPr>
        <p:txBody>
          <a:bodyPr wrap="square">
            <a:spAutoFit/>
          </a:bodyPr>
          <a:lstStyle/>
          <a:p>
            <a:r>
              <a:rPr lang="es-ES_tradnl" sz="1200" dirty="0">
                <a:solidFill>
                  <a:srgbClr val="64075D"/>
                </a:solidFill>
              </a:rPr>
              <a:t>Síndromes de dolor crónico asociados a las terapias contra el </a:t>
            </a:r>
            <a:r>
              <a:rPr lang="es-ES_tradnl" sz="1200" dirty="0" smtClean="0">
                <a:solidFill>
                  <a:srgbClr val="64075D"/>
                </a:solidFill>
              </a:rPr>
              <a:t>cáncer.</a:t>
            </a:r>
            <a:endParaRPr lang="es-ES_tradnl" sz="1400" dirty="0">
              <a:solidFill>
                <a:srgbClr val="64075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702495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4" name="Marcador de contenido 2"/>
          <p:cNvSpPr>
            <a:spLocks noGrp="1"/>
          </p:cNvSpPr>
          <p:nvPr>
            <p:ph idx="1"/>
          </p:nvPr>
        </p:nvSpPr>
        <p:spPr>
          <a:xfrm>
            <a:off x="457200" y="1391107"/>
            <a:ext cx="8229600" cy="1218333"/>
          </a:xfrm>
        </p:spPr>
        <p:txBody>
          <a:bodyPr/>
          <a:lstStyle/>
          <a:p>
            <a:pPr marL="0" indent="0">
              <a:buNone/>
            </a:pPr>
            <a:r>
              <a:rPr lang="es-ES_tradnl" sz="1600" b="1" dirty="0" smtClean="0">
                <a:solidFill>
                  <a:srgbClr val="64075D"/>
                </a:solidFill>
              </a:rPr>
              <a:t>Síndromes </a:t>
            </a:r>
            <a:r>
              <a:rPr lang="es-ES_tradnl" sz="1600" b="1" dirty="0">
                <a:solidFill>
                  <a:srgbClr val="64075D"/>
                </a:solidFill>
              </a:rPr>
              <a:t>de dolor asociados a la </a:t>
            </a:r>
            <a:r>
              <a:rPr lang="es-ES_tradnl" sz="1600" b="1" dirty="0" err="1" smtClean="0">
                <a:solidFill>
                  <a:srgbClr val="64075D"/>
                </a:solidFill>
              </a:rPr>
              <a:t>postcirugía</a:t>
            </a:r>
            <a:endParaRPr lang="es-ES_tradnl" sz="1600" b="1" dirty="0" smtClean="0">
              <a:solidFill>
                <a:srgbClr val="64075D"/>
              </a:solidFill>
              <a:cs typeface="Gotham Book"/>
            </a:endParaRPr>
          </a:p>
          <a:p>
            <a:pPr>
              <a:buBlip>
                <a:blip r:embed="rId3"/>
              </a:buBlip>
            </a:pPr>
            <a:r>
              <a:rPr lang="es-ES_tradnl" sz="1600" b="1" dirty="0">
                <a:solidFill>
                  <a:srgbClr val="7F7F7F"/>
                </a:solidFill>
                <a:cs typeface="Gotham Book"/>
              </a:rPr>
              <a:t>Síndrome de dolor </a:t>
            </a:r>
            <a:r>
              <a:rPr lang="es-ES_tradnl" sz="1600" b="1" dirty="0" err="1">
                <a:solidFill>
                  <a:srgbClr val="7F7F7F"/>
                </a:solidFill>
                <a:cs typeface="Gotham Book"/>
              </a:rPr>
              <a:t>postoracotomía</a:t>
            </a:r>
            <a:r>
              <a:rPr lang="es-ES_tradnl" sz="1600" dirty="0">
                <a:solidFill>
                  <a:srgbClr val="7F7F7F"/>
                </a:solidFill>
                <a:cs typeface="Gotham Book"/>
              </a:rPr>
              <a:t>. La prevalencia suele disminuir con el tiempo, </a:t>
            </a:r>
            <a:r>
              <a:rPr lang="es-ES_tradnl" sz="1600" dirty="0" smtClean="0">
                <a:solidFill>
                  <a:srgbClr val="7F7F7F"/>
                </a:solidFill>
                <a:cs typeface="Gotham Book"/>
              </a:rPr>
              <a:t>pero este </a:t>
            </a:r>
            <a:r>
              <a:rPr lang="es-ES_tradnl" sz="1600" dirty="0">
                <a:solidFill>
                  <a:srgbClr val="7F7F7F"/>
                </a:solidFill>
                <a:cs typeface="Gotham Book"/>
              </a:rPr>
              <a:t>tipo de dolor afecta al 30% de los pacientes 4 </a:t>
            </a:r>
            <a:r>
              <a:rPr lang="es-ES_tradnl" sz="1600" dirty="0" smtClean="0">
                <a:solidFill>
                  <a:srgbClr val="7F7F7F"/>
                </a:solidFill>
                <a:cs typeface="Gotham Book"/>
              </a:rPr>
              <a:t>años después </a:t>
            </a:r>
            <a:r>
              <a:rPr lang="es-ES_tradnl" sz="1600" dirty="0">
                <a:solidFill>
                  <a:srgbClr val="7F7F7F"/>
                </a:solidFill>
                <a:cs typeface="Gotham Book"/>
              </a:rPr>
              <a:t>de la toracotomía.</a:t>
            </a:r>
            <a:endParaRPr lang="es-ES_tradnl" sz="1600" dirty="0" smtClean="0">
              <a:solidFill>
                <a:srgbClr val="7F7F7F"/>
              </a:solidFill>
              <a:cs typeface="Gotham Book"/>
            </a:endParaRPr>
          </a:p>
          <a:p>
            <a:pPr>
              <a:buBlip>
                <a:blip r:embed="rId3"/>
              </a:buBlip>
            </a:pPr>
            <a:r>
              <a:rPr lang="es-ES_tradnl" sz="1600" b="1" dirty="0" smtClean="0">
                <a:solidFill>
                  <a:srgbClr val="7F7F7F"/>
                </a:solidFill>
                <a:cs typeface="Gotham Book"/>
              </a:rPr>
              <a:t>Síndromes </a:t>
            </a:r>
            <a:r>
              <a:rPr lang="es-ES_tradnl" sz="1600" b="1" dirty="0">
                <a:solidFill>
                  <a:srgbClr val="7F7F7F"/>
                </a:solidFill>
                <a:cs typeface="Gotham Book"/>
              </a:rPr>
              <a:t>de dolor relacionados con la cirugía del </a:t>
            </a:r>
            <a:r>
              <a:rPr lang="es-ES_tradnl" sz="1600" b="1" dirty="0" smtClean="0">
                <a:solidFill>
                  <a:srgbClr val="7F7F7F"/>
                </a:solidFill>
                <a:cs typeface="Gotham Book"/>
              </a:rPr>
              <a:t>cáncer de mama. </a:t>
            </a:r>
            <a:r>
              <a:rPr lang="es-ES_tradnl" sz="1600" dirty="0" smtClean="0">
                <a:solidFill>
                  <a:srgbClr val="7F7F7F"/>
                </a:solidFill>
                <a:cs typeface="Gotham Book"/>
              </a:rPr>
              <a:t>La </a:t>
            </a:r>
            <a:r>
              <a:rPr lang="es-ES_tradnl" sz="1600" dirty="0">
                <a:solidFill>
                  <a:srgbClr val="7F7F7F"/>
                </a:solidFill>
                <a:cs typeface="Gotham Book"/>
              </a:rPr>
              <a:t>más frecuente es la neuralgia </a:t>
            </a:r>
            <a:r>
              <a:rPr lang="es-ES_tradnl" sz="1600" dirty="0" err="1" smtClean="0">
                <a:solidFill>
                  <a:srgbClr val="7F7F7F"/>
                </a:solidFill>
                <a:cs typeface="Gotham Book"/>
              </a:rPr>
              <a:t>intercostobraquial</a:t>
            </a:r>
            <a:r>
              <a:rPr lang="es-ES_tradnl" sz="1600" dirty="0" smtClean="0">
                <a:solidFill>
                  <a:srgbClr val="7F7F7F"/>
                </a:solidFill>
                <a:cs typeface="Gotham Book"/>
              </a:rPr>
              <a:t> que </a:t>
            </a:r>
            <a:r>
              <a:rPr lang="es-ES_tradnl" sz="1600" dirty="0">
                <a:solidFill>
                  <a:srgbClr val="7F7F7F"/>
                </a:solidFill>
                <a:cs typeface="Gotham Book"/>
              </a:rPr>
              <a:t>incluye síndrome de dolor </a:t>
            </a:r>
            <a:r>
              <a:rPr lang="es-ES_tradnl" sz="1600" dirty="0" err="1" smtClean="0">
                <a:solidFill>
                  <a:srgbClr val="7F7F7F"/>
                </a:solidFill>
                <a:cs typeface="Gotham Book"/>
              </a:rPr>
              <a:t>postmastectomía</a:t>
            </a:r>
            <a:r>
              <a:rPr lang="es-ES_tradnl" sz="1600" dirty="0" smtClean="0">
                <a:solidFill>
                  <a:srgbClr val="7F7F7F"/>
                </a:solidFill>
                <a:cs typeface="Gotham Book"/>
              </a:rPr>
              <a:t>.</a:t>
            </a:r>
          </a:p>
          <a:p>
            <a:pPr>
              <a:buBlip>
                <a:blip r:embed="rId3"/>
              </a:buBlip>
            </a:pPr>
            <a:r>
              <a:rPr lang="es-ES_tradnl" sz="1600" b="1" dirty="0" smtClean="0">
                <a:solidFill>
                  <a:schemeClr val="bg1">
                    <a:lumMod val="50000"/>
                  </a:schemeClr>
                </a:solidFill>
                <a:cs typeface="Gotham Book"/>
              </a:rPr>
              <a:t>Dolor </a:t>
            </a:r>
            <a:r>
              <a:rPr lang="es-ES_tradnl" sz="1600" b="1" dirty="0">
                <a:solidFill>
                  <a:schemeClr val="bg1">
                    <a:lumMod val="50000"/>
                  </a:schemeClr>
                </a:solidFill>
                <a:cs typeface="Gotham Book"/>
              </a:rPr>
              <a:t>por neuromas/dolor de </a:t>
            </a:r>
            <a:r>
              <a:rPr lang="es-ES_tradnl" sz="1600" b="1" dirty="0" smtClean="0">
                <a:solidFill>
                  <a:schemeClr val="bg1">
                    <a:lumMod val="50000"/>
                  </a:schemeClr>
                </a:solidFill>
                <a:cs typeface="Gotham Book"/>
              </a:rPr>
              <a:t>cicatriz. </a:t>
            </a:r>
            <a:r>
              <a:rPr lang="es-ES_tradnl" sz="1600" dirty="0">
                <a:solidFill>
                  <a:schemeClr val="bg1">
                    <a:lumMod val="50000"/>
                  </a:schemeClr>
                </a:solidFill>
                <a:cs typeface="Gotham Book"/>
              </a:rPr>
              <a:t>Producen dolor espontáneo o evocado</a:t>
            </a:r>
            <a:r>
              <a:rPr lang="es-ES_tradnl" sz="1600" dirty="0" smtClean="0">
                <a:solidFill>
                  <a:schemeClr val="bg1">
                    <a:lumMod val="50000"/>
                  </a:schemeClr>
                </a:solidFill>
                <a:cs typeface="Gotham Book"/>
              </a:rPr>
              <a:t>.</a:t>
            </a:r>
          </a:p>
          <a:p>
            <a:pPr>
              <a:buBlip>
                <a:blip r:embed="rId3"/>
              </a:buBlip>
            </a:pPr>
            <a:r>
              <a:rPr lang="es-ES_tradnl" sz="1600" b="1" dirty="0">
                <a:solidFill>
                  <a:schemeClr val="bg1">
                    <a:lumMod val="50000"/>
                  </a:schemeClr>
                </a:solidFill>
                <a:cs typeface="Gotham Book"/>
              </a:rPr>
              <a:t>Dolor relacionado con implantes </a:t>
            </a:r>
            <a:r>
              <a:rPr lang="es-ES_tradnl" sz="1600" b="1" dirty="0" smtClean="0">
                <a:solidFill>
                  <a:schemeClr val="bg1">
                    <a:lumMod val="50000"/>
                  </a:schemeClr>
                </a:solidFill>
                <a:cs typeface="Gotham Book"/>
              </a:rPr>
              <a:t>mamarios</a:t>
            </a:r>
            <a:r>
              <a:rPr lang="es-ES_tradnl" sz="1600" b="1" dirty="0">
                <a:solidFill>
                  <a:schemeClr val="bg1">
                    <a:lumMod val="50000"/>
                  </a:schemeClr>
                </a:solidFill>
                <a:cs typeface="Gotham Book"/>
              </a:rPr>
              <a:t>. </a:t>
            </a:r>
            <a:r>
              <a:rPr lang="es-ES_tradnl" sz="1600" dirty="0">
                <a:solidFill>
                  <a:schemeClr val="bg1">
                    <a:lumMod val="50000"/>
                  </a:schemeClr>
                </a:solidFill>
                <a:cs typeface="Gotham Book"/>
              </a:rPr>
              <a:t>La reconstrucción mamaria con implantes se </a:t>
            </a:r>
            <a:r>
              <a:rPr lang="es-ES_tradnl" sz="1600" dirty="0" smtClean="0">
                <a:solidFill>
                  <a:schemeClr val="bg1">
                    <a:lumMod val="50000"/>
                  </a:schemeClr>
                </a:solidFill>
                <a:cs typeface="Gotham Book"/>
              </a:rPr>
              <a:t>asocia a </a:t>
            </a:r>
            <a:r>
              <a:rPr lang="es-ES_tradnl" sz="1600" dirty="0">
                <a:solidFill>
                  <a:schemeClr val="bg1">
                    <a:lumMod val="50000"/>
                  </a:schemeClr>
                </a:solidFill>
                <a:cs typeface="Gotham Book"/>
              </a:rPr>
              <a:t>una mayor incidencia de dolor en comparación </a:t>
            </a:r>
            <a:r>
              <a:rPr lang="es-ES_tradnl" sz="1600" dirty="0" smtClean="0">
                <a:solidFill>
                  <a:schemeClr val="bg1">
                    <a:lumMod val="50000"/>
                  </a:schemeClr>
                </a:solidFill>
                <a:cs typeface="Gotham Book"/>
              </a:rPr>
              <a:t>con aquellas </a:t>
            </a:r>
            <a:r>
              <a:rPr lang="es-ES_tradnl" sz="1600" dirty="0">
                <a:solidFill>
                  <a:schemeClr val="bg1">
                    <a:lumMod val="50000"/>
                  </a:schemeClr>
                </a:solidFill>
                <a:cs typeface="Gotham Book"/>
              </a:rPr>
              <a:t>sin implantes</a:t>
            </a:r>
            <a:r>
              <a:rPr lang="es-ES_tradnl" sz="1600" dirty="0" smtClean="0">
                <a:solidFill>
                  <a:schemeClr val="bg1">
                    <a:lumMod val="50000"/>
                  </a:schemeClr>
                </a:solidFill>
                <a:cs typeface="Gotham Book"/>
              </a:rPr>
              <a:t>.</a:t>
            </a:r>
          </a:p>
          <a:p>
            <a:pPr>
              <a:buBlip>
                <a:blip r:embed="rId3"/>
              </a:buBlip>
            </a:pPr>
            <a:r>
              <a:rPr lang="es-ES_tradnl" sz="1600" b="1" dirty="0">
                <a:solidFill>
                  <a:schemeClr val="bg1">
                    <a:lumMod val="50000"/>
                  </a:schemeClr>
                </a:solidFill>
              </a:rPr>
              <a:t>Hombro congelado </a:t>
            </a:r>
            <a:r>
              <a:rPr lang="es-ES_tradnl" sz="1600" b="1" dirty="0" err="1" smtClean="0">
                <a:solidFill>
                  <a:schemeClr val="bg1">
                    <a:lumMod val="50000"/>
                  </a:schemeClr>
                </a:solidFill>
              </a:rPr>
              <a:t>postmastectomía</a:t>
            </a:r>
            <a:r>
              <a:rPr lang="es-ES_tradnl" sz="1600" b="1" dirty="0">
                <a:solidFill>
                  <a:schemeClr val="bg1">
                    <a:lumMod val="50000"/>
                  </a:schemeClr>
                </a:solidFill>
              </a:rPr>
              <a:t>. </a:t>
            </a:r>
            <a:r>
              <a:rPr lang="es-ES_tradnl" sz="1600" dirty="0" smtClean="0">
                <a:solidFill>
                  <a:schemeClr val="bg1">
                    <a:lumMod val="50000"/>
                  </a:schemeClr>
                </a:solidFill>
              </a:rPr>
              <a:t>Dolor </a:t>
            </a:r>
            <a:r>
              <a:rPr lang="es-ES_tradnl" sz="1600" dirty="0">
                <a:solidFill>
                  <a:schemeClr val="bg1">
                    <a:lumMod val="50000"/>
                  </a:schemeClr>
                </a:solidFill>
              </a:rPr>
              <a:t>frecuente en pacientes con neuropatía </a:t>
            </a:r>
            <a:r>
              <a:rPr lang="es-ES_tradnl" sz="1600" dirty="0" smtClean="0">
                <a:solidFill>
                  <a:schemeClr val="bg1">
                    <a:lumMod val="50000"/>
                  </a:schemeClr>
                </a:solidFill>
              </a:rPr>
              <a:t>subyacente por </a:t>
            </a:r>
            <a:r>
              <a:rPr lang="es-ES_tradnl" sz="1600" dirty="0">
                <a:solidFill>
                  <a:schemeClr val="bg1">
                    <a:lumMod val="50000"/>
                  </a:schemeClr>
                </a:solidFill>
              </a:rPr>
              <a:t>falta de </a:t>
            </a:r>
            <a:r>
              <a:rPr lang="es-ES_tradnl" sz="1600" dirty="0" smtClean="0">
                <a:solidFill>
                  <a:schemeClr val="bg1">
                    <a:lumMod val="50000"/>
                  </a:schemeClr>
                </a:solidFill>
              </a:rPr>
              <a:t>movilidad.</a:t>
            </a:r>
          </a:p>
          <a:p>
            <a:pPr>
              <a:buBlip>
                <a:blip r:embed="rId3"/>
              </a:buBlip>
            </a:pPr>
            <a:r>
              <a:rPr lang="es-ES_tradnl" sz="1600" b="1" dirty="0">
                <a:solidFill>
                  <a:schemeClr val="bg1">
                    <a:lumMod val="50000"/>
                  </a:schemeClr>
                </a:solidFill>
                <a:cs typeface="Gotham Book"/>
              </a:rPr>
              <a:t>Dolor por miembro fantasma en las </a:t>
            </a:r>
            <a:r>
              <a:rPr lang="es-ES_tradnl" sz="1600" b="1" dirty="0" smtClean="0">
                <a:solidFill>
                  <a:schemeClr val="bg1">
                    <a:lumMod val="50000"/>
                  </a:schemeClr>
                </a:solidFill>
                <a:cs typeface="Gotham Book"/>
              </a:rPr>
              <a:t>extremidades</a:t>
            </a:r>
            <a:r>
              <a:rPr lang="es-ES_tradnl" sz="1600" b="1" dirty="0">
                <a:solidFill>
                  <a:schemeClr val="bg1">
                    <a:lumMod val="50000"/>
                  </a:schemeClr>
                </a:solidFill>
                <a:cs typeface="Gotham Book"/>
              </a:rPr>
              <a:t>. </a:t>
            </a:r>
            <a:r>
              <a:rPr lang="es-ES_tradnl" sz="1600" dirty="0">
                <a:solidFill>
                  <a:schemeClr val="bg1">
                    <a:lumMod val="50000"/>
                  </a:schemeClr>
                </a:solidFill>
                <a:cs typeface="Gotham Book"/>
              </a:rPr>
              <a:t>Se produce en hasta el 60% de los amputados</a:t>
            </a:r>
            <a:r>
              <a:rPr lang="es-ES_tradnl" sz="1600" dirty="0" smtClean="0">
                <a:solidFill>
                  <a:schemeClr val="bg1">
                    <a:lumMod val="50000"/>
                  </a:schemeClr>
                </a:solidFill>
                <a:cs typeface="Gotham Book"/>
              </a:rPr>
              <a:t>.</a:t>
            </a:r>
          </a:p>
          <a:p>
            <a:pPr>
              <a:buBlip>
                <a:blip r:embed="rId3"/>
              </a:buBlip>
            </a:pPr>
            <a:r>
              <a:rPr lang="es-ES_tradnl" sz="1600" b="1" dirty="0">
                <a:solidFill>
                  <a:schemeClr val="bg1">
                    <a:lumMod val="50000"/>
                  </a:schemeClr>
                </a:solidFill>
                <a:cs typeface="Gotham Book"/>
              </a:rPr>
              <a:t>Disección radical del </a:t>
            </a:r>
            <a:r>
              <a:rPr lang="es-ES_tradnl" sz="1600" b="1" dirty="0" smtClean="0">
                <a:solidFill>
                  <a:schemeClr val="bg1">
                    <a:lumMod val="50000"/>
                  </a:schemeClr>
                </a:solidFill>
                <a:cs typeface="Gotham Book"/>
              </a:rPr>
              <a:t>cuello. </a:t>
            </a:r>
            <a:r>
              <a:rPr lang="es-ES_tradnl" sz="1600" dirty="0">
                <a:solidFill>
                  <a:schemeClr val="bg1">
                    <a:lumMod val="50000"/>
                  </a:schemeClr>
                </a:solidFill>
                <a:cs typeface="Gotham Book"/>
              </a:rPr>
              <a:t>P</a:t>
            </a:r>
            <a:r>
              <a:rPr lang="es-ES_tradnl" sz="1600" dirty="0" smtClean="0">
                <a:solidFill>
                  <a:schemeClr val="bg1">
                    <a:lumMod val="50000"/>
                  </a:schemeClr>
                </a:solidFill>
                <a:cs typeface="Gotham Book"/>
              </a:rPr>
              <a:t>roducido </a:t>
            </a:r>
            <a:r>
              <a:rPr lang="es-ES_tradnl" sz="1600" dirty="0">
                <a:solidFill>
                  <a:schemeClr val="bg1">
                    <a:lumMod val="50000"/>
                  </a:schemeClr>
                </a:solidFill>
                <a:cs typeface="Gotham Book"/>
              </a:rPr>
              <a:t>tras la lesión de las </a:t>
            </a:r>
            <a:r>
              <a:rPr lang="es-ES_tradnl" sz="1600" dirty="0" smtClean="0">
                <a:solidFill>
                  <a:schemeClr val="bg1">
                    <a:lumMod val="50000"/>
                  </a:schemeClr>
                </a:solidFill>
                <a:cs typeface="Gotham Book"/>
              </a:rPr>
              <a:t>fibras nerviosas </a:t>
            </a:r>
            <a:r>
              <a:rPr lang="es-ES_tradnl" sz="1600" dirty="0">
                <a:solidFill>
                  <a:schemeClr val="bg1">
                    <a:lumMod val="50000"/>
                  </a:schemeClr>
                </a:solidFill>
                <a:cs typeface="Gotham Book"/>
              </a:rPr>
              <a:t>locales y el desequilibrio </a:t>
            </a:r>
            <a:r>
              <a:rPr lang="es-ES_tradnl" sz="1600" dirty="0" err="1" smtClean="0">
                <a:solidFill>
                  <a:schemeClr val="bg1">
                    <a:lumMod val="50000"/>
                  </a:schemeClr>
                </a:solidFill>
                <a:cs typeface="Gotham Book"/>
              </a:rPr>
              <a:t>musculoesquelético</a:t>
            </a:r>
            <a:r>
              <a:rPr lang="es-ES_tradnl" sz="1600" dirty="0" smtClean="0">
                <a:solidFill>
                  <a:schemeClr val="bg1">
                    <a:lumMod val="50000"/>
                  </a:schemeClr>
                </a:solidFill>
                <a:cs typeface="Gotham Book"/>
              </a:rPr>
              <a:t> en </a:t>
            </a:r>
            <a:r>
              <a:rPr lang="es-ES_tradnl" sz="1600" dirty="0">
                <a:solidFill>
                  <a:schemeClr val="bg1">
                    <a:lumMod val="50000"/>
                  </a:schemeClr>
                </a:solidFill>
                <a:cs typeface="Gotham Book"/>
              </a:rPr>
              <a:t>la cintura </a:t>
            </a:r>
            <a:r>
              <a:rPr lang="es-ES_tradnl" sz="1600" dirty="0" smtClean="0">
                <a:solidFill>
                  <a:schemeClr val="bg1">
                    <a:lumMod val="50000"/>
                  </a:schemeClr>
                </a:solidFill>
                <a:cs typeface="Gotham Book"/>
              </a:rPr>
              <a:t>escapular.</a:t>
            </a:r>
            <a:endParaRPr lang="es-ES_tradnl" sz="1600" dirty="0">
              <a:solidFill>
                <a:schemeClr val="bg1">
                  <a:lumMod val="50000"/>
                </a:schemeClr>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955372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4" name="Marcador de contenido 2"/>
          <p:cNvSpPr>
            <a:spLocks noGrp="1"/>
          </p:cNvSpPr>
          <p:nvPr>
            <p:ph idx="1"/>
          </p:nvPr>
        </p:nvSpPr>
        <p:spPr>
          <a:xfrm>
            <a:off x="457200" y="1391107"/>
            <a:ext cx="8229600" cy="1218333"/>
          </a:xfrm>
        </p:spPr>
        <p:txBody>
          <a:bodyPr/>
          <a:lstStyle/>
          <a:p>
            <a:pPr marL="0" indent="0">
              <a:buNone/>
            </a:pPr>
            <a:r>
              <a:rPr lang="es-ES_tradnl" sz="1600" b="1" dirty="0">
                <a:solidFill>
                  <a:srgbClr val="64075D"/>
                </a:solidFill>
              </a:rPr>
              <a:t>Dolor crónico </a:t>
            </a:r>
            <a:r>
              <a:rPr lang="es-ES_tradnl" sz="1600" b="1" dirty="0" err="1" smtClean="0">
                <a:solidFill>
                  <a:srgbClr val="64075D"/>
                </a:solidFill>
              </a:rPr>
              <a:t>postradiación</a:t>
            </a:r>
            <a:endParaRPr lang="es-ES_tradnl" sz="1600" b="1" dirty="0" smtClean="0">
              <a:solidFill>
                <a:srgbClr val="64075D"/>
              </a:solidFill>
            </a:endParaRPr>
          </a:p>
          <a:p>
            <a:pPr marL="0" indent="0">
              <a:buNone/>
            </a:pPr>
            <a:r>
              <a:rPr lang="es-ES_tradnl" sz="1600" dirty="0" smtClean="0">
                <a:solidFill>
                  <a:srgbClr val="7F7F7F"/>
                </a:solidFill>
                <a:cs typeface="Gotham Book"/>
              </a:rPr>
              <a:t>A </a:t>
            </a:r>
            <a:r>
              <a:rPr lang="es-ES_tradnl" sz="1600" dirty="0">
                <a:solidFill>
                  <a:srgbClr val="7F7F7F"/>
                </a:solidFill>
                <a:cs typeface="Gotham Book"/>
              </a:rPr>
              <a:t>pesar de sus beneficios en la reducción de la carga </a:t>
            </a:r>
            <a:r>
              <a:rPr lang="es-ES_tradnl" sz="1600" dirty="0" smtClean="0">
                <a:solidFill>
                  <a:srgbClr val="7F7F7F"/>
                </a:solidFill>
                <a:cs typeface="Gotham Book"/>
              </a:rPr>
              <a:t>tumoral y </a:t>
            </a:r>
            <a:r>
              <a:rPr lang="es-ES_tradnl" sz="1600" dirty="0">
                <a:solidFill>
                  <a:srgbClr val="7F7F7F"/>
                </a:solidFill>
                <a:cs typeface="Gotham Book"/>
              </a:rPr>
              <a:t>el alivio del dolor, la radioterapia puede resultar </a:t>
            </a:r>
            <a:r>
              <a:rPr lang="es-ES_tradnl" sz="1600" dirty="0" smtClean="0">
                <a:solidFill>
                  <a:srgbClr val="7F7F7F"/>
                </a:solidFill>
                <a:cs typeface="Gotham Book"/>
              </a:rPr>
              <a:t>en efectos </a:t>
            </a:r>
            <a:r>
              <a:rPr lang="es-ES_tradnl" sz="1600" dirty="0">
                <a:solidFill>
                  <a:srgbClr val="7F7F7F"/>
                </a:solidFill>
                <a:cs typeface="Gotham Book"/>
              </a:rPr>
              <a:t>tardíos que pueden conducir a dolor crónico </a:t>
            </a:r>
            <a:r>
              <a:rPr lang="es-ES_tradnl" sz="1600" dirty="0" smtClean="0">
                <a:solidFill>
                  <a:srgbClr val="7F7F7F"/>
                </a:solidFill>
                <a:cs typeface="Gotham Book"/>
              </a:rPr>
              <a:t>significativo. </a:t>
            </a:r>
            <a:r>
              <a:rPr lang="es-ES_tradnl" sz="1600" dirty="0">
                <a:solidFill>
                  <a:srgbClr val="7F7F7F"/>
                </a:solidFill>
              </a:rPr>
              <a:t>S</a:t>
            </a:r>
            <a:r>
              <a:rPr lang="es-ES_tradnl" sz="1600" dirty="0" smtClean="0">
                <a:solidFill>
                  <a:srgbClr val="7F7F7F"/>
                </a:solidFill>
              </a:rPr>
              <a:t>índromes </a:t>
            </a:r>
            <a:r>
              <a:rPr lang="es-ES_tradnl" sz="1600" dirty="0">
                <a:solidFill>
                  <a:srgbClr val="7F7F7F"/>
                </a:solidFill>
              </a:rPr>
              <a:t>dolorosos más </a:t>
            </a:r>
            <a:r>
              <a:rPr lang="es-ES_tradnl" sz="1600" dirty="0" smtClean="0">
                <a:solidFill>
                  <a:srgbClr val="7F7F7F"/>
                </a:solidFill>
              </a:rPr>
              <a:t>importantes.</a:t>
            </a:r>
          </a:p>
          <a:p>
            <a:pPr>
              <a:buBlip>
                <a:blip r:embed="rId3"/>
              </a:buBlip>
            </a:pPr>
            <a:r>
              <a:rPr lang="es-ES_tradnl" sz="1600" b="1" dirty="0" err="1" smtClean="0">
                <a:solidFill>
                  <a:srgbClr val="7F7F7F"/>
                </a:solidFill>
                <a:cs typeface="Gotham Book"/>
              </a:rPr>
              <a:t>Plexopatía</a:t>
            </a:r>
            <a:r>
              <a:rPr lang="es-ES_tradnl" sz="1600" b="1" dirty="0" smtClean="0">
                <a:solidFill>
                  <a:srgbClr val="7F7F7F"/>
                </a:solidFill>
                <a:cs typeface="Gotham Book"/>
              </a:rPr>
              <a:t> braquial inducida por radiación</a:t>
            </a:r>
            <a:r>
              <a:rPr lang="es-ES_tradnl" sz="1600" dirty="0" smtClean="0">
                <a:solidFill>
                  <a:srgbClr val="7F7F7F"/>
                </a:solidFill>
                <a:cs typeface="Gotham Book"/>
              </a:rPr>
              <a:t>. En pacientes </a:t>
            </a:r>
            <a:r>
              <a:rPr lang="es-ES_tradnl" sz="1600" dirty="0">
                <a:solidFill>
                  <a:srgbClr val="7F7F7F"/>
                </a:solidFill>
                <a:cs typeface="Gotham Book"/>
              </a:rPr>
              <a:t>con cáncer de mama, </a:t>
            </a:r>
            <a:r>
              <a:rPr lang="es-ES_tradnl" sz="1600" dirty="0" smtClean="0">
                <a:solidFill>
                  <a:srgbClr val="7F7F7F"/>
                </a:solidFill>
                <a:cs typeface="Gotham Book"/>
              </a:rPr>
              <a:t>cáncer de pulmón </a:t>
            </a:r>
            <a:r>
              <a:rPr lang="es-ES_tradnl" sz="1600" dirty="0">
                <a:solidFill>
                  <a:srgbClr val="7F7F7F"/>
                </a:solidFill>
                <a:cs typeface="Gotham Book"/>
              </a:rPr>
              <a:t>y </a:t>
            </a:r>
            <a:r>
              <a:rPr lang="es-ES_tradnl" sz="1600" dirty="0" smtClean="0">
                <a:solidFill>
                  <a:srgbClr val="7F7F7F"/>
                </a:solidFill>
                <a:cs typeface="Gotham Book"/>
              </a:rPr>
              <a:t>linfoma</a:t>
            </a:r>
            <a:r>
              <a:rPr lang="es-ES_tradnl" sz="1600" dirty="0">
                <a:solidFill>
                  <a:srgbClr val="7F7F7F"/>
                </a:solidFill>
                <a:cs typeface="Gotham Book"/>
              </a:rPr>
              <a:t>. El mecanismo subyacente de los efectos retardados </a:t>
            </a:r>
            <a:r>
              <a:rPr lang="es-ES_tradnl" sz="1600" dirty="0" smtClean="0">
                <a:solidFill>
                  <a:srgbClr val="7F7F7F"/>
                </a:solidFill>
                <a:cs typeface="Gotham Book"/>
              </a:rPr>
              <a:t>no se </a:t>
            </a:r>
            <a:r>
              <a:rPr lang="es-ES_tradnl" sz="1600" dirty="0">
                <a:solidFill>
                  <a:srgbClr val="7F7F7F"/>
                </a:solidFill>
                <a:cs typeface="Gotham Book"/>
              </a:rPr>
              <a:t>conoce completamente, pero parece estar </a:t>
            </a:r>
            <a:r>
              <a:rPr lang="es-ES_tradnl" sz="1600" dirty="0" smtClean="0">
                <a:solidFill>
                  <a:srgbClr val="7F7F7F"/>
                </a:solidFill>
                <a:cs typeface="Gotham Book"/>
              </a:rPr>
              <a:t>relacionado con </a:t>
            </a:r>
            <a:r>
              <a:rPr lang="es-ES_tradnl" sz="1600" dirty="0">
                <a:solidFill>
                  <a:srgbClr val="7F7F7F"/>
                </a:solidFill>
                <a:cs typeface="Gotham Book"/>
              </a:rPr>
              <a:t>lo que se ha acuñado en el fenómeno de “</a:t>
            </a:r>
            <a:r>
              <a:rPr lang="es-ES_tradnl" sz="1600" dirty="0" smtClean="0">
                <a:solidFill>
                  <a:srgbClr val="7F7F7F"/>
                </a:solidFill>
                <a:cs typeface="Gotham Book"/>
              </a:rPr>
              <a:t>doble aplastamiento”</a:t>
            </a:r>
            <a:r>
              <a:rPr lang="es-ES_tradnl" sz="1600" dirty="0">
                <a:solidFill>
                  <a:srgbClr val="7F7F7F"/>
                </a:solidFill>
                <a:cs typeface="Gotham Book"/>
              </a:rPr>
              <a:t>. La clínica es la siguiente: parestesias (100%), </a:t>
            </a:r>
            <a:r>
              <a:rPr lang="es-ES_tradnl" sz="1600" dirty="0" err="1" smtClean="0">
                <a:solidFill>
                  <a:srgbClr val="7F7F7F"/>
                </a:solidFill>
                <a:cs typeface="Gotham Book"/>
              </a:rPr>
              <a:t>hipoestesia</a:t>
            </a:r>
            <a:r>
              <a:rPr lang="es-ES_tradnl" sz="1600" dirty="0" smtClean="0">
                <a:solidFill>
                  <a:srgbClr val="7F7F7F"/>
                </a:solidFill>
                <a:cs typeface="Gotham Book"/>
              </a:rPr>
              <a:t> (</a:t>
            </a:r>
            <a:r>
              <a:rPr lang="es-ES_tradnl" sz="1600" dirty="0">
                <a:solidFill>
                  <a:srgbClr val="7F7F7F"/>
                </a:solidFill>
                <a:cs typeface="Gotham Book"/>
              </a:rPr>
              <a:t>74%), debilidad (58%) y dolor (47%)</a:t>
            </a:r>
            <a:r>
              <a:rPr lang="es-ES_tradnl" sz="1600" dirty="0" smtClean="0">
                <a:solidFill>
                  <a:srgbClr val="7F7F7F"/>
                </a:solidFill>
                <a:cs typeface="Gotham Book"/>
              </a:rPr>
              <a:t>.</a:t>
            </a:r>
          </a:p>
          <a:p>
            <a:pPr>
              <a:buBlip>
                <a:blip r:embed="rId3"/>
              </a:buBlip>
            </a:pPr>
            <a:r>
              <a:rPr lang="es-ES_tradnl" sz="1600" b="1" dirty="0" err="1">
                <a:solidFill>
                  <a:srgbClr val="7F7F7F"/>
                </a:solidFill>
              </a:rPr>
              <a:t>Plexopatía</a:t>
            </a:r>
            <a:r>
              <a:rPr lang="es-ES_tradnl" sz="1600" b="1" dirty="0">
                <a:solidFill>
                  <a:srgbClr val="7F7F7F"/>
                </a:solidFill>
              </a:rPr>
              <a:t> </a:t>
            </a:r>
            <a:r>
              <a:rPr lang="es-ES_tradnl" sz="1600" b="1" dirty="0" err="1">
                <a:solidFill>
                  <a:srgbClr val="7F7F7F"/>
                </a:solidFill>
              </a:rPr>
              <a:t>lumbo</a:t>
            </a:r>
            <a:r>
              <a:rPr lang="es-ES_tradnl" sz="1600" b="1" dirty="0">
                <a:solidFill>
                  <a:srgbClr val="7F7F7F"/>
                </a:solidFill>
              </a:rPr>
              <a:t>-sacra inducida por </a:t>
            </a:r>
            <a:r>
              <a:rPr lang="es-ES_tradnl" sz="1600" b="1" dirty="0" smtClean="0">
                <a:solidFill>
                  <a:srgbClr val="7F7F7F"/>
                </a:solidFill>
              </a:rPr>
              <a:t>radiación</a:t>
            </a:r>
            <a:r>
              <a:rPr lang="es-ES_tradnl" sz="1600" b="1" dirty="0">
                <a:solidFill>
                  <a:srgbClr val="7F7F7F"/>
                </a:solidFill>
              </a:rPr>
              <a:t>. </a:t>
            </a:r>
            <a:r>
              <a:rPr lang="es-ES_tradnl" sz="1600" dirty="0">
                <a:solidFill>
                  <a:srgbClr val="7F7F7F"/>
                </a:solidFill>
              </a:rPr>
              <a:t>La </a:t>
            </a:r>
            <a:r>
              <a:rPr lang="es-ES_tradnl" sz="1600" dirty="0" err="1">
                <a:solidFill>
                  <a:srgbClr val="7F7F7F"/>
                </a:solidFill>
              </a:rPr>
              <a:t>plexopatía</a:t>
            </a:r>
            <a:r>
              <a:rPr lang="es-ES_tradnl" sz="1600" dirty="0">
                <a:solidFill>
                  <a:srgbClr val="7F7F7F"/>
                </a:solidFill>
              </a:rPr>
              <a:t> lumbosacra debido al tratamiento es </a:t>
            </a:r>
            <a:r>
              <a:rPr lang="es-ES_tradnl" sz="1600" dirty="0" smtClean="0">
                <a:solidFill>
                  <a:srgbClr val="7F7F7F"/>
                </a:solidFill>
              </a:rPr>
              <a:t>menos común</a:t>
            </a:r>
            <a:r>
              <a:rPr lang="es-ES_tradnl" sz="1600" dirty="0">
                <a:solidFill>
                  <a:srgbClr val="7F7F7F"/>
                </a:solidFill>
              </a:rPr>
              <a:t>. Incluyen tumores </a:t>
            </a:r>
            <a:r>
              <a:rPr lang="es-ES_tradnl" sz="1600" dirty="0" err="1">
                <a:solidFill>
                  <a:srgbClr val="7F7F7F"/>
                </a:solidFill>
              </a:rPr>
              <a:t>colorectales</a:t>
            </a:r>
            <a:r>
              <a:rPr lang="es-ES_tradnl" sz="1600" dirty="0">
                <a:solidFill>
                  <a:srgbClr val="7F7F7F"/>
                </a:solidFill>
              </a:rPr>
              <a:t> y ginecológicos</a:t>
            </a:r>
            <a:r>
              <a:rPr lang="es-ES_tradnl" sz="1600" dirty="0" smtClean="0">
                <a:solidFill>
                  <a:srgbClr val="7F7F7F"/>
                </a:solidFill>
              </a:rPr>
              <a:t>.</a:t>
            </a:r>
          </a:p>
          <a:p>
            <a:pPr>
              <a:buBlip>
                <a:blip r:embed="rId3"/>
              </a:buBlip>
            </a:pPr>
            <a:r>
              <a:rPr lang="es-ES_tradnl" sz="1600" b="1" dirty="0" err="1">
                <a:solidFill>
                  <a:srgbClr val="7F7F7F"/>
                </a:solidFill>
              </a:rPr>
              <a:t>Mielopatía</a:t>
            </a:r>
            <a:r>
              <a:rPr lang="es-ES_tradnl" sz="1600" b="1" dirty="0">
                <a:solidFill>
                  <a:srgbClr val="7F7F7F"/>
                </a:solidFill>
              </a:rPr>
              <a:t> crónica de </a:t>
            </a:r>
            <a:r>
              <a:rPr lang="es-ES_tradnl" sz="1600" b="1" dirty="0" smtClean="0">
                <a:solidFill>
                  <a:srgbClr val="7F7F7F"/>
                </a:solidFill>
              </a:rPr>
              <a:t>radiación</a:t>
            </a:r>
            <a:r>
              <a:rPr lang="es-ES_tradnl" sz="1600" b="1" dirty="0">
                <a:solidFill>
                  <a:srgbClr val="7F7F7F"/>
                </a:solidFill>
              </a:rPr>
              <a:t>. </a:t>
            </a:r>
            <a:r>
              <a:rPr lang="es-ES_tradnl" sz="1600" dirty="0" smtClean="0">
                <a:solidFill>
                  <a:srgbClr val="7F7F7F"/>
                </a:solidFill>
              </a:rPr>
              <a:t>Lesión </a:t>
            </a:r>
            <a:r>
              <a:rPr lang="es-ES_tradnl" sz="1600" dirty="0">
                <a:solidFill>
                  <a:srgbClr val="7F7F7F"/>
                </a:solidFill>
              </a:rPr>
              <a:t>poco frecuente de la </a:t>
            </a:r>
            <a:r>
              <a:rPr lang="es-ES_tradnl" sz="1600" dirty="0" smtClean="0">
                <a:solidFill>
                  <a:srgbClr val="7F7F7F"/>
                </a:solidFill>
              </a:rPr>
              <a:t>médula espinal.</a:t>
            </a:r>
          </a:p>
          <a:p>
            <a:pPr>
              <a:buBlip>
                <a:blip r:embed="rId3"/>
              </a:buBlip>
            </a:pPr>
            <a:r>
              <a:rPr lang="es-ES_tradnl" sz="1600" b="1" dirty="0">
                <a:solidFill>
                  <a:srgbClr val="7F7F7F"/>
                </a:solidFill>
              </a:rPr>
              <a:t>Síndrome de dolor pélvico </a:t>
            </a:r>
            <a:r>
              <a:rPr lang="es-ES_tradnl" sz="1600" b="1" dirty="0" err="1" smtClean="0">
                <a:solidFill>
                  <a:srgbClr val="7F7F7F"/>
                </a:solidFill>
              </a:rPr>
              <a:t>postradiación</a:t>
            </a:r>
            <a:r>
              <a:rPr lang="es-ES_tradnl" sz="1600" dirty="0">
                <a:solidFill>
                  <a:srgbClr val="7F7F7F"/>
                </a:solidFill>
              </a:rPr>
              <a:t>. </a:t>
            </a:r>
            <a:r>
              <a:rPr lang="es-ES_tradnl" sz="1600" dirty="0" smtClean="0">
                <a:solidFill>
                  <a:srgbClr val="7F7F7F"/>
                </a:solidFill>
              </a:rPr>
              <a:t>Ocurre </a:t>
            </a:r>
            <a:r>
              <a:rPr lang="es-ES_tradnl" sz="1600" dirty="0">
                <a:solidFill>
                  <a:srgbClr val="7F7F7F"/>
                </a:solidFill>
              </a:rPr>
              <a:t>en pacientes con radioterapia previa en la </a:t>
            </a:r>
            <a:r>
              <a:rPr lang="es-ES_tradnl" sz="1600" dirty="0" smtClean="0">
                <a:solidFill>
                  <a:srgbClr val="7F7F7F"/>
                </a:solidFill>
              </a:rPr>
              <a:t>pelvis para </a:t>
            </a:r>
            <a:r>
              <a:rPr lang="es-ES_tradnl" sz="1600" dirty="0">
                <a:solidFill>
                  <a:srgbClr val="7F7F7F"/>
                </a:solidFill>
              </a:rPr>
              <a:t>cáncer de recto, próstata, vejiga y útero</a:t>
            </a:r>
            <a:r>
              <a:rPr lang="es-ES_tradnl" sz="1600" dirty="0" smtClean="0">
                <a:solidFill>
                  <a:srgbClr val="7F7F7F"/>
                </a:solidFill>
              </a:rPr>
              <a:t>.</a:t>
            </a:r>
          </a:p>
          <a:p>
            <a:pPr>
              <a:buBlip>
                <a:blip r:embed="rId3"/>
              </a:buBlip>
            </a:pPr>
            <a:r>
              <a:rPr lang="es-ES_tradnl" sz="1600" b="1" dirty="0" err="1">
                <a:solidFill>
                  <a:srgbClr val="7F7F7F"/>
                </a:solidFill>
                <a:cs typeface="Gotham Book"/>
              </a:rPr>
              <a:t>Osteonecrosis</a:t>
            </a:r>
            <a:r>
              <a:rPr lang="es-ES_tradnl" sz="1600" b="1" dirty="0">
                <a:solidFill>
                  <a:srgbClr val="7F7F7F"/>
                </a:solidFill>
                <a:cs typeface="Gotham Book"/>
              </a:rPr>
              <a:t> </a:t>
            </a:r>
            <a:r>
              <a:rPr lang="es-ES_tradnl" sz="1600" b="1" dirty="0" smtClean="0">
                <a:solidFill>
                  <a:srgbClr val="7F7F7F"/>
                </a:solidFill>
                <a:cs typeface="Gotham Book"/>
              </a:rPr>
              <a:t>mandibular</a:t>
            </a:r>
            <a:r>
              <a:rPr lang="es-ES_tradnl" sz="1600" dirty="0">
                <a:solidFill>
                  <a:srgbClr val="7F7F7F"/>
                </a:solidFill>
                <a:cs typeface="Gotham Book"/>
              </a:rPr>
              <a:t>. </a:t>
            </a:r>
            <a:r>
              <a:rPr lang="es-ES_tradnl" sz="1600" dirty="0" smtClean="0">
                <a:solidFill>
                  <a:srgbClr val="7F7F7F"/>
                </a:solidFill>
                <a:cs typeface="Gotham Book"/>
              </a:rPr>
              <a:t>Puede ocurrir </a:t>
            </a:r>
            <a:r>
              <a:rPr lang="es-ES_tradnl" sz="1600" dirty="0">
                <a:solidFill>
                  <a:srgbClr val="7F7F7F"/>
                </a:solidFill>
                <a:cs typeface="Gotham Book"/>
              </a:rPr>
              <a:t>tarde y ser una fuente de dolor </a:t>
            </a:r>
            <a:r>
              <a:rPr lang="es-ES_tradnl" sz="1600" dirty="0" smtClean="0">
                <a:solidFill>
                  <a:srgbClr val="7F7F7F"/>
                </a:solidFill>
                <a:cs typeface="Gotham Book"/>
              </a:rPr>
              <a:t>considerable. Se </a:t>
            </a:r>
            <a:r>
              <a:rPr lang="es-ES_tradnl" sz="1600" dirty="0">
                <a:solidFill>
                  <a:srgbClr val="7F7F7F"/>
                </a:solidFill>
                <a:cs typeface="Gotham Book"/>
              </a:rPr>
              <a:t>ha observado en pacientes con cáncer de </a:t>
            </a:r>
            <a:r>
              <a:rPr lang="es-ES_tradnl" sz="1600" dirty="0" smtClean="0">
                <a:solidFill>
                  <a:srgbClr val="7F7F7F"/>
                </a:solidFill>
                <a:cs typeface="Gotham Book"/>
              </a:rPr>
              <a:t>cabeza y </a:t>
            </a:r>
            <a:r>
              <a:rPr lang="es-ES_tradnl" sz="1600" dirty="0">
                <a:solidFill>
                  <a:srgbClr val="7F7F7F"/>
                </a:solidFill>
                <a:cs typeface="Gotham Book"/>
              </a:rPr>
              <a:t>cuello.</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73640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4" name="Marcador de contenido 2"/>
          <p:cNvSpPr>
            <a:spLocks noGrp="1"/>
          </p:cNvSpPr>
          <p:nvPr>
            <p:ph idx="1"/>
          </p:nvPr>
        </p:nvSpPr>
        <p:spPr>
          <a:xfrm>
            <a:off x="457200" y="1391107"/>
            <a:ext cx="8229600" cy="1218333"/>
          </a:xfrm>
        </p:spPr>
        <p:txBody>
          <a:bodyPr/>
          <a:lstStyle/>
          <a:p>
            <a:pPr marL="0" indent="0">
              <a:buNone/>
            </a:pPr>
            <a:r>
              <a:rPr lang="es-ES_tradnl" sz="1600" b="1" dirty="0">
                <a:solidFill>
                  <a:srgbClr val="64075D"/>
                </a:solidFill>
              </a:rPr>
              <a:t>Dolor crónico por </a:t>
            </a:r>
            <a:r>
              <a:rPr lang="es-ES_tradnl" sz="1600" b="1" dirty="0" smtClean="0">
                <a:solidFill>
                  <a:srgbClr val="64075D"/>
                </a:solidFill>
              </a:rPr>
              <a:t>quimioterapia</a:t>
            </a:r>
          </a:p>
          <a:p>
            <a:pPr>
              <a:buBlip>
                <a:blip r:embed="rId3"/>
              </a:buBlip>
            </a:pPr>
            <a:r>
              <a:rPr lang="es-ES_tradnl" sz="1600" b="1" dirty="0" smtClean="0">
                <a:solidFill>
                  <a:srgbClr val="7F7F7F"/>
                </a:solidFill>
              </a:rPr>
              <a:t>Síndromes </a:t>
            </a:r>
            <a:r>
              <a:rPr lang="es-ES_tradnl" sz="1600" b="1" dirty="0">
                <a:solidFill>
                  <a:srgbClr val="7F7F7F"/>
                </a:solidFill>
              </a:rPr>
              <a:t>de dolor secundarios al uso de </a:t>
            </a:r>
            <a:r>
              <a:rPr lang="es-ES_tradnl" sz="1600" b="1" dirty="0" err="1" smtClean="0">
                <a:solidFill>
                  <a:srgbClr val="7F7F7F"/>
                </a:solidFill>
              </a:rPr>
              <a:t>bifosfonatos</a:t>
            </a:r>
            <a:r>
              <a:rPr lang="es-ES_tradnl" sz="1600" dirty="0" smtClean="0">
                <a:solidFill>
                  <a:srgbClr val="7F7F7F"/>
                </a:solidFill>
              </a:rPr>
              <a:t>. </a:t>
            </a:r>
            <a:r>
              <a:rPr lang="es-ES_tradnl" sz="1600" dirty="0">
                <a:solidFill>
                  <a:srgbClr val="7F7F7F"/>
                </a:solidFill>
              </a:rPr>
              <a:t>La </a:t>
            </a:r>
            <a:r>
              <a:rPr lang="es-ES_tradnl" sz="1600" dirty="0" err="1">
                <a:solidFill>
                  <a:srgbClr val="7F7F7F"/>
                </a:solidFill>
              </a:rPr>
              <a:t>osteonecrosis</a:t>
            </a:r>
            <a:r>
              <a:rPr lang="es-ES_tradnl" sz="1600" dirty="0">
                <a:solidFill>
                  <a:srgbClr val="7F7F7F"/>
                </a:solidFill>
              </a:rPr>
              <a:t> mandibular es el más frecuente </a:t>
            </a:r>
            <a:r>
              <a:rPr lang="es-ES_tradnl" sz="1600" dirty="0" smtClean="0">
                <a:solidFill>
                  <a:srgbClr val="7F7F7F"/>
                </a:solidFill>
              </a:rPr>
              <a:t>en pacientes </a:t>
            </a:r>
            <a:r>
              <a:rPr lang="es-ES_tradnl" sz="1600" dirty="0">
                <a:solidFill>
                  <a:srgbClr val="7F7F7F"/>
                </a:solidFill>
              </a:rPr>
              <a:t>con </a:t>
            </a:r>
            <a:r>
              <a:rPr lang="es-ES_tradnl" sz="1600" dirty="0" err="1">
                <a:solidFill>
                  <a:srgbClr val="7F7F7F"/>
                </a:solidFill>
              </a:rPr>
              <a:t>bifosfonatos</a:t>
            </a:r>
            <a:r>
              <a:rPr lang="es-ES_tradnl" sz="1600" dirty="0">
                <a:solidFill>
                  <a:srgbClr val="7F7F7F"/>
                </a:solidFill>
              </a:rPr>
              <a:t> oscila entre el 1% y el 11%</a:t>
            </a:r>
            <a:r>
              <a:rPr lang="es-ES_tradnl" sz="1600" dirty="0" smtClean="0">
                <a:solidFill>
                  <a:srgbClr val="7F7F7F"/>
                </a:solidFill>
              </a:rPr>
              <a:t>.</a:t>
            </a:r>
          </a:p>
          <a:p>
            <a:pPr>
              <a:buBlip>
                <a:blip r:embed="rId3"/>
              </a:buBlip>
            </a:pPr>
            <a:endParaRPr lang="es-ES_tradnl" sz="1600" dirty="0" smtClean="0">
              <a:solidFill>
                <a:srgbClr val="7F7F7F"/>
              </a:solidFill>
            </a:endParaRPr>
          </a:p>
          <a:p>
            <a:pPr marL="0" indent="0">
              <a:buNone/>
            </a:pPr>
            <a:r>
              <a:rPr lang="es-ES_tradnl" sz="1600" b="1" dirty="0">
                <a:solidFill>
                  <a:srgbClr val="64075D"/>
                </a:solidFill>
              </a:rPr>
              <a:t>Dolor crónico por tratamiento </a:t>
            </a:r>
            <a:r>
              <a:rPr lang="es-ES_tradnl" sz="1600" b="1" dirty="0" smtClean="0">
                <a:solidFill>
                  <a:srgbClr val="64075D"/>
                </a:solidFill>
              </a:rPr>
              <a:t>hormonal</a:t>
            </a:r>
          </a:p>
          <a:p>
            <a:pPr>
              <a:buBlip>
                <a:blip r:embed="rId3"/>
              </a:buBlip>
            </a:pPr>
            <a:r>
              <a:rPr lang="es-ES_tradnl" sz="1600" b="1" dirty="0">
                <a:solidFill>
                  <a:srgbClr val="7F7F7F"/>
                </a:solidFill>
              </a:rPr>
              <a:t>Síndromes de dolor crónico </a:t>
            </a:r>
            <a:r>
              <a:rPr lang="es-ES_tradnl" sz="1600" b="1" dirty="0" smtClean="0">
                <a:solidFill>
                  <a:srgbClr val="7F7F7F"/>
                </a:solidFill>
              </a:rPr>
              <a:t>óseo</a:t>
            </a:r>
            <a:r>
              <a:rPr lang="es-ES_tradnl" sz="1600" dirty="0" smtClean="0">
                <a:solidFill>
                  <a:srgbClr val="7F7F7F"/>
                </a:solidFill>
              </a:rPr>
              <a:t>. La </a:t>
            </a:r>
            <a:r>
              <a:rPr lang="es-ES_tradnl" sz="1600" dirty="0">
                <a:solidFill>
                  <a:srgbClr val="7F7F7F"/>
                </a:solidFill>
              </a:rPr>
              <a:t>pérdida de masa ósea relacionada con los </a:t>
            </a:r>
            <a:r>
              <a:rPr lang="es-ES_tradnl" sz="1600" dirty="0" smtClean="0">
                <a:solidFill>
                  <a:srgbClr val="7F7F7F"/>
                </a:solidFill>
              </a:rPr>
              <a:t>tratamientos del cáncer, ocurre en </a:t>
            </a:r>
            <a:r>
              <a:rPr lang="es-ES_tradnl" sz="1600" dirty="0">
                <a:solidFill>
                  <a:srgbClr val="7F7F7F"/>
                </a:solidFill>
              </a:rPr>
              <a:t>una tasa </a:t>
            </a:r>
            <a:r>
              <a:rPr lang="es-ES_tradnl" sz="1600" dirty="0" smtClean="0">
                <a:solidFill>
                  <a:srgbClr val="7F7F7F"/>
                </a:solidFill>
              </a:rPr>
              <a:t>significativamente más </a:t>
            </a:r>
            <a:r>
              <a:rPr lang="es-ES_tradnl" sz="1600" dirty="0">
                <a:solidFill>
                  <a:srgbClr val="7F7F7F"/>
                </a:solidFill>
              </a:rPr>
              <a:t>alta que la osteoporosis </a:t>
            </a:r>
            <a:r>
              <a:rPr lang="es-ES_tradnl" sz="1600" dirty="0" smtClean="0">
                <a:solidFill>
                  <a:srgbClr val="7F7F7F"/>
                </a:solidFill>
              </a:rPr>
              <a:t>típica.</a:t>
            </a:r>
          </a:p>
          <a:p>
            <a:pPr>
              <a:buBlip>
                <a:blip r:embed="rId3"/>
              </a:buBlip>
            </a:pPr>
            <a:r>
              <a:rPr lang="es-ES_tradnl" sz="1600" b="1" dirty="0" smtClean="0">
                <a:solidFill>
                  <a:srgbClr val="7F7F7F"/>
                </a:solidFill>
                <a:cs typeface="Gotham Book"/>
              </a:rPr>
              <a:t>Artralgias</a:t>
            </a:r>
            <a:r>
              <a:rPr lang="es-ES_tradnl" sz="1600" dirty="0">
                <a:solidFill>
                  <a:srgbClr val="7F7F7F"/>
                </a:solidFill>
                <a:cs typeface="Gotham Book"/>
              </a:rPr>
              <a:t>. D</a:t>
            </a:r>
            <a:r>
              <a:rPr lang="es-ES_tradnl" sz="1600" dirty="0" smtClean="0">
                <a:solidFill>
                  <a:srgbClr val="7F7F7F"/>
                </a:solidFill>
                <a:cs typeface="Gotham Book"/>
              </a:rPr>
              <a:t>olor </a:t>
            </a:r>
            <a:r>
              <a:rPr lang="es-ES_tradnl" sz="1600" dirty="0">
                <a:solidFill>
                  <a:srgbClr val="7F7F7F"/>
                </a:solidFill>
                <a:cs typeface="Gotham Book"/>
              </a:rPr>
              <a:t>articular producido por los inhibidores de la </a:t>
            </a:r>
            <a:r>
              <a:rPr lang="es-ES_tradnl" sz="1600" dirty="0" err="1" smtClean="0">
                <a:solidFill>
                  <a:srgbClr val="7F7F7F"/>
                </a:solidFill>
                <a:cs typeface="Gotham Book"/>
              </a:rPr>
              <a:t>aromatasa</a:t>
            </a:r>
            <a:r>
              <a:rPr lang="es-ES_tradnl" sz="1600" dirty="0" smtClean="0">
                <a:solidFill>
                  <a:srgbClr val="7F7F7F"/>
                </a:solidFill>
                <a:cs typeface="Gotham Book"/>
              </a:rPr>
              <a:t> (IA)</a:t>
            </a:r>
            <a:r>
              <a:rPr lang="es-ES_tradnl" sz="1600" dirty="0">
                <a:solidFill>
                  <a:srgbClr val="7F7F7F"/>
                </a:solidFill>
                <a:cs typeface="Gotham Book"/>
              </a:rPr>
              <a:t>. La prevalencia de artralgias secundarias al </a:t>
            </a:r>
            <a:r>
              <a:rPr lang="es-ES_tradnl" sz="1600" dirty="0" smtClean="0">
                <a:solidFill>
                  <a:srgbClr val="7F7F7F"/>
                </a:solidFill>
                <a:cs typeface="Gotham Book"/>
              </a:rPr>
              <a:t>tratamiento puede </a:t>
            </a:r>
            <a:r>
              <a:rPr lang="es-ES_tradnl" sz="1600" dirty="0">
                <a:solidFill>
                  <a:srgbClr val="7F7F7F"/>
                </a:solidFill>
                <a:cs typeface="Gotham Book"/>
              </a:rPr>
              <a:t>llegar hasta </a:t>
            </a:r>
            <a:r>
              <a:rPr lang="es-ES_tradnl" sz="1600" dirty="0" smtClean="0">
                <a:solidFill>
                  <a:srgbClr val="7F7F7F"/>
                </a:solidFill>
                <a:cs typeface="Gotham Book"/>
              </a:rPr>
              <a:t>el </a:t>
            </a:r>
            <a:r>
              <a:rPr lang="es-ES_tradnl" sz="1600" dirty="0">
                <a:solidFill>
                  <a:srgbClr val="7F7F7F"/>
                </a:solidFill>
                <a:cs typeface="Gotham Book"/>
              </a:rPr>
              <a:t>50</a:t>
            </a:r>
            <a:r>
              <a:rPr lang="es-ES_tradnl" sz="1600" dirty="0" smtClean="0">
                <a:solidFill>
                  <a:srgbClr val="7F7F7F"/>
                </a:solidFill>
                <a:cs typeface="Gotham Book"/>
              </a:rPr>
              <a:t>%</a:t>
            </a:r>
            <a:r>
              <a:rPr lang="es-ES_tradnl" sz="1600" dirty="0">
                <a:solidFill>
                  <a:srgbClr val="7F7F7F"/>
                </a:solidFill>
                <a:cs typeface="Gotham Book"/>
              </a:rPr>
              <a:t>. </a:t>
            </a:r>
            <a:r>
              <a:rPr lang="es-ES_tradnl" sz="1600" dirty="0" smtClean="0">
                <a:solidFill>
                  <a:srgbClr val="7F7F7F"/>
                </a:solidFill>
                <a:cs typeface="Gotham Book"/>
              </a:rPr>
              <a:t>Producen dolor simétrico </a:t>
            </a:r>
            <a:r>
              <a:rPr lang="es-ES_tradnl" sz="1600" dirty="0">
                <a:solidFill>
                  <a:srgbClr val="7F7F7F"/>
                </a:solidFill>
                <a:cs typeface="Gotham Book"/>
              </a:rPr>
              <a:t>en las articulaciones (un 67% de </a:t>
            </a:r>
            <a:r>
              <a:rPr lang="es-ES_tradnl" sz="1600" dirty="0" smtClean="0">
                <a:solidFill>
                  <a:srgbClr val="7F7F7F"/>
                </a:solidFill>
                <a:cs typeface="Gotham Book"/>
              </a:rPr>
              <a:t>moderado a </a:t>
            </a:r>
            <a:r>
              <a:rPr lang="es-ES_tradnl" sz="1600" dirty="0">
                <a:solidFill>
                  <a:srgbClr val="7F7F7F"/>
                </a:solidFill>
                <a:cs typeface="Gotham Book"/>
              </a:rPr>
              <a:t>intenso y rigidez de las articulaciones que afectan </a:t>
            </a:r>
            <a:r>
              <a:rPr lang="es-ES_tradnl" sz="1600" dirty="0" smtClean="0">
                <a:solidFill>
                  <a:srgbClr val="7F7F7F"/>
                </a:solidFill>
                <a:cs typeface="Gotham Book"/>
              </a:rPr>
              <a:t>las manos, incluyendo </a:t>
            </a:r>
            <a:r>
              <a:rPr lang="es-ES_tradnl" sz="1600" dirty="0">
                <a:solidFill>
                  <a:srgbClr val="7F7F7F"/>
                </a:solidFill>
                <a:cs typeface="Gotham Book"/>
              </a:rPr>
              <a:t>dedos y muñecas) y rodillas, </a:t>
            </a:r>
            <a:r>
              <a:rPr lang="es-ES_tradnl" sz="1600" dirty="0" smtClean="0">
                <a:solidFill>
                  <a:srgbClr val="7F7F7F"/>
                </a:solidFill>
                <a:cs typeface="Gotham Book"/>
              </a:rPr>
              <a:t>pero también </a:t>
            </a:r>
            <a:r>
              <a:rPr lang="es-ES_tradnl" sz="1600" dirty="0">
                <a:solidFill>
                  <a:srgbClr val="7F7F7F"/>
                </a:solidFill>
                <a:cs typeface="Gotham Book"/>
              </a:rPr>
              <a:t>pueden darse en brazos, tobillos, caderas </a:t>
            </a:r>
            <a:r>
              <a:rPr lang="es-ES_tradnl" sz="1600" dirty="0" smtClean="0">
                <a:solidFill>
                  <a:srgbClr val="7F7F7F"/>
                </a:solidFill>
                <a:cs typeface="Gotham Book"/>
              </a:rPr>
              <a:t>y espalda. </a:t>
            </a:r>
          </a:p>
          <a:p>
            <a:pPr>
              <a:buBlip>
                <a:blip r:embed="rId3"/>
              </a:buBlip>
            </a:pPr>
            <a:r>
              <a:rPr lang="es-ES_tradnl" sz="1600" dirty="0">
                <a:solidFill>
                  <a:srgbClr val="7F7F7F"/>
                </a:solidFill>
                <a:cs typeface="Gotham Book"/>
              </a:rPr>
              <a:t>Los </a:t>
            </a:r>
            <a:r>
              <a:rPr lang="es-ES_tradnl" sz="1600" b="1" dirty="0">
                <a:solidFill>
                  <a:srgbClr val="7F7F7F"/>
                </a:solidFill>
                <a:cs typeface="Gotham Book"/>
              </a:rPr>
              <a:t>factores predisponentes </a:t>
            </a:r>
            <a:r>
              <a:rPr lang="es-ES_tradnl" sz="1600" dirty="0">
                <a:solidFill>
                  <a:srgbClr val="7F7F7F"/>
                </a:solidFill>
                <a:cs typeface="Gotham Book"/>
              </a:rPr>
              <a:t>son:</a:t>
            </a:r>
          </a:p>
          <a:p>
            <a:pPr lvl="1">
              <a:buClr>
                <a:srgbClr val="64075D"/>
              </a:buClr>
              <a:buFont typeface="Arial"/>
              <a:buChar char="•"/>
            </a:pPr>
            <a:r>
              <a:rPr lang="es-ES_tradnl" sz="1600" dirty="0">
                <a:solidFill>
                  <a:srgbClr val="7F7F7F"/>
                </a:solidFill>
                <a:cs typeface="Gotham Book"/>
              </a:rPr>
              <a:t>haber recibido QT previa (especialmente </a:t>
            </a:r>
            <a:r>
              <a:rPr lang="es-ES_tradnl" sz="1600" dirty="0" err="1">
                <a:solidFill>
                  <a:srgbClr val="7F7F7F"/>
                </a:solidFill>
                <a:cs typeface="Gotham Book"/>
              </a:rPr>
              <a:t>taxanos</a:t>
            </a:r>
            <a:r>
              <a:rPr lang="es-ES_tradnl" sz="1600" dirty="0">
                <a:solidFill>
                  <a:srgbClr val="7F7F7F"/>
                </a:solidFill>
                <a:cs typeface="Gotham Book"/>
              </a:rPr>
              <a:t>, que lo incrementa por 4),</a:t>
            </a:r>
          </a:p>
          <a:p>
            <a:pPr lvl="1">
              <a:buClr>
                <a:srgbClr val="64075D"/>
              </a:buClr>
              <a:buFont typeface="Arial"/>
              <a:buChar char="•"/>
            </a:pPr>
            <a:r>
              <a:rPr lang="es-ES_tradnl" sz="1600" dirty="0">
                <a:solidFill>
                  <a:srgbClr val="7F7F7F"/>
                </a:solidFill>
                <a:cs typeface="Gotham Book"/>
              </a:rPr>
              <a:t>obesidad,</a:t>
            </a:r>
          </a:p>
          <a:p>
            <a:pPr lvl="1">
              <a:buClr>
                <a:srgbClr val="64075D"/>
              </a:buClr>
              <a:buFont typeface="Arial"/>
              <a:buChar char="•"/>
            </a:pPr>
            <a:r>
              <a:rPr lang="es-ES_tradnl" sz="1600" dirty="0">
                <a:solidFill>
                  <a:srgbClr val="7F7F7F"/>
                </a:solidFill>
                <a:cs typeface="Gotham Book"/>
              </a:rPr>
              <a:t>terapia hormonal sustitutiva previa</a:t>
            </a:r>
            <a:r>
              <a:rPr lang="es-ES_tradnl" sz="1600" dirty="0" smtClean="0">
                <a:solidFill>
                  <a:srgbClr val="7F7F7F"/>
                </a:solidFill>
                <a:cs typeface="Gotham Book"/>
              </a:rPr>
              <a:t>.</a:t>
            </a:r>
            <a:endParaRPr lang="es-ES_tradnl" sz="1600" dirty="0" smtClean="0">
              <a:solidFill>
                <a:schemeClr val="bg1">
                  <a:lumMod val="50000"/>
                </a:schemeClr>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62041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4" name="Marcador de contenido 2"/>
          <p:cNvSpPr>
            <a:spLocks noGrp="1"/>
          </p:cNvSpPr>
          <p:nvPr>
            <p:ph idx="1"/>
          </p:nvPr>
        </p:nvSpPr>
        <p:spPr>
          <a:xfrm>
            <a:off x="457200" y="1482547"/>
            <a:ext cx="3393440" cy="1218333"/>
          </a:xfrm>
        </p:spPr>
        <p:txBody>
          <a:bodyPr/>
          <a:lstStyle/>
          <a:p>
            <a:pPr>
              <a:buBlip>
                <a:blip r:embed="rId3"/>
              </a:buBlip>
            </a:pPr>
            <a:r>
              <a:rPr lang="es-ES_tradnl" sz="1600" dirty="0" smtClean="0">
                <a:solidFill>
                  <a:srgbClr val="7F7F7F"/>
                </a:solidFill>
                <a:cs typeface="Gotham Book"/>
              </a:rPr>
              <a:t>Es importante </a:t>
            </a:r>
            <a:r>
              <a:rPr lang="es-ES_tradnl" sz="1600" b="1" dirty="0" smtClean="0">
                <a:solidFill>
                  <a:srgbClr val="64075D"/>
                </a:solidFill>
                <a:cs typeface="Gotham Book"/>
              </a:rPr>
              <a:t>educar al paciente, antes de iniciar la terapia de IA</a:t>
            </a:r>
            <a:r>
              <a:rPr lang="es-ES_tradnl" sz="1600" dirty="0" smtClean="0">
                <a:solidFill>
                  <a:srgbClr val="7F7F7F"/>
                </a:solidFill>
                <a:cs typeface="Gotham Book"/>
              </a:rPr>
              <a:t>, informarle de que los dolores articulares son un efecto secundario muy común.</a:t>
            </a:r>
            <a:r>
              <a:rPr lang="es-ES_tradnl" sz="1600" dirty="0" smtClean="0">
                <a:solidFill>
                  <a:srgbClr val="7F7F7F"/>
                </a:solidFill>
                <a:cs typeface="Gotham Book"/>
              </a:rPr>
              <a:t> </a:t>
            </a:r>
          </a:p>
          <a:p>
            <a:pPr>
              <a:buBlip>
                <a:blip r:embed="rId3"/>
              </a:buBlip>
            </a:pPr>
            <a:r>
              <a:rPr lang="es-ES_tradnl" sz="1600" dirty="0" smtClean="0">
                <a:solidFill>
                  <a:srgbClr val="7F7F7F"/>
                </a:solidFill>
                <a:cs typeface="Gotham Book"/>
              </a:rPr>
              <a:t>El </a:t>
            </a:r>
            <a:r>
              <a:rPr lang="es-ES_tradnl" sz="1600" dirty="0" smtClean="0">
                <a:solidFill>
                  <a:srgbClr val="7F7F7F"/>
                </a:solidFill>
                <a:cs typeface="Gotham Book"/>
              </a:rPr>
              <a:t>tratamiento recomendado de los pacientes con artralgias graves por IA es suspender temporalmente el fármaco, existe la opción de cambiar a </a:t>
            </a:r>
            <a:r>
              <a:rPr lang="es-ES_tradnl" sz="1600" dirty="0" err="1" smtClean="0">
                <a:solidFill>
                  <a:srgbClr val="7F7F7F"/>
                </a:solidFill>
                <a:cs typeface="Gotham Book"/>
              </a:rPr>
              <a:t>tamoxifeno</a:t>
            </a:r>
            <a:r>
              <a:rPr lang="es-ES_tradnl" sz="1600" dirty="0" smtClean="0">
                <a:solidFill>
                  <a:srgbClr val="7F7F7F"/>
                </a:solidFill>
                <a:cs typeface="Gotham Book"/>
              </a:rPr>
              <a:t>. En general s</a:t>
            </a:r>
            <a:r>
              <a:rPr lang="es-ES_tradnl" sz="1600" dirty="0" smtClean="0">
                <a:solidFill>
                  <a:schemeClr val="bg1">
                    <a:lumMod val="50000"/>
                  </a:schemeClr>
                </a:solidFill>
                <a:cs typeface="Gotham Book"/>
              </a:rPr>
              <a:t>e recomienda, </a:t>
            </a:r>
            <a:r>
              <a:rPr lang="es-ES_tradnl" sz="1600" dirty="0" smtClean="0">
                <a:solidFill>
                  <a:schemeClr val="bg1">
                    <a:lumMod val="50000"/>
                  </a:schemeClr>
                </a:solidFill>
              </a:rPr>
              <a:t>pérdida de peso, acupuntura, </a:t>
            </a:r>
            <a:r>
              <a:rPr lang="es-ES_tradnl" sz="1600" dirty="0" smtClean="0">
                <a:solidFill>
                  <a:schemeClr val="bg1">
                    <a:lumMod val="50000"/>
                  </a:schemeClr>
                </a:solidFill>
              </a:rPr>
              <a:t>AINE, </a:t>
            </a:r>
            <a:r>
              <a:rPr lang="es-ES_tradnl" sz="1600" dirty="0" smtClean="0">
                <a:solidFill>
                  <a:schemeClr val="bg1">
                    <a:lumMod val="50000"/>
                  </a:schemeClr>
                </a:solidFill>
              </a:rPr>
              <a:t>paracetamol, opioides, glucosamina/</a:t>
            </a:r>
            <a:r>
              <a:rPr lang="es-ES_tradnl" sz="1600" dirty="0" err="1" smtClean="0">
                <a:solidFill>
                  <a:schemeClr val="bg1">
                    <a:lumMod val="50000"/>
                  </a:schemeClr>
                </a:solidFill>
              </a:rPr>
              <a:t>condroitin</a:t>
            </a:r>
            <a:r>
              <a:rPr lang="es-ES_tradnl" sz="1600" dirty="0" smtClean="0">
                <a:solidFill>
                  <a:schemeClr val="bg1">
                    <a:lumMod val="50000"/>
                  </a:schemeClr>
                </a:solidFill>
              </a:rPr>
              <a:t>, aceite de pescado omega-3, probióticos y ejercicio.</a:t>
            </a:r>
            <a:endParaRPr lang="es-ES_tradnl" sz="1600" dirty="0" smtClean="0">
              <a:solidFill>
                <a:schemeClr val="bg1">
                  <a:lumMod val="50000"/>
                </a:schemeClr>
              </a:solidFill>
              <a:cs typeface="Gotham Book"/>
            </a:endParaRPr>
          </a:p>
        </p:txBody>
      </p:sp>
      <p:pic>
        <p:nvPicPr>
          <p:cNvPr id="6" name="Imagen 5" descr="Captura de pantalla 2017-09-26 a las 10.49.58.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822301" y="1544320"/>
            <a:ext cx="5196779" cy="3992880"/>
          </a:xfrm>
          <a:prstGeom prst="rect">
            <a:avLst/>
          </a:prstGeom>
        </p:spPr>
      </p:pic>
      <p:sp>
        <p:nvSpPr>
          <p:cNvPr id="7" name="CuadroTexto 6"/>
          <p:cNvSpPr txBox="1"/>
          <p:nvPr/>
        </p:nvSpPr>
        <p:spPr>
          <a:xfrm>
            <a:off x="3931920" y="1655113"/>
            <a:ext cx="4968240" cy="276999"/>
          </a:xfrm>
          <a:prstGeom prst="rect">
            <a:avLst/>
          </a:prstGeom>
          <a:solidFill>
            <a:srgbClr val="F5EDF5"/>
          </a:solidFill>
        </p:spPr>
        <p:txBody>
          <a:bodyPr wrap="square" rtlCol="0">
            <a:spAutoFit/>
          </a:bodyPr>
          <a:lstStyle/>
          <a:p>
            <a:r>
              <a:rPr lang="es-ES_tradnl" sz="1200" dirty="0">
                <a:solidFill>
                  <a:srgbClr val="7F7F7F"/>
                </a:solidFill>
              </a:rPr>
              <a:t>Algoritmo de tratamiento de las artralgias producidas por IA.</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845586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pic>
        <p:nvPicPr>
          <p:cNvPr id="7" name="Imagen 6" descr="Captura de pantalla 2017-09-26 a las 11.01.23.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401316" y="1899920"/>
            <a:ext cx="6622543" cy="4182110"/>
          </a:xfrm>
          <a:prstGeom prst="rect">
            <a:avLst/>
          </a:prstGeom>
        </p:spPr>
      </p:pic>
      <p:sp>
        <p:nvSpPr>
          <p:cNvPr id="8" name="CuadroTexto 7"/>
          <p:cNvSpPr txBox="1"/>
          <p:nvPr/>
        </p:nvSpPr>
        <p:spPr>
          <a:xfrm>
            <a:off x="1401316" y="1512552"/>
            <a:ext cx="5354320" cy="307777"/>
          </a:xfrm>
          <a:prstGeom prst="rect">
            <a:avLst/>
          </a:prstGeom>
          <a:noFill/>
        </p:spPr>
        <p:txBody>
          <a:bodyPr wrap="square" rtlCol="0">
            <a:spAutoFit/>
          </a:bodyPr>
          <a:lstStyle/>
          <a:p>
            <a:r>
              <a:rPr lang="es-ES_tradnl" sz="1400" b="1" dirty="0" smtClean="0">
                <a:solidFill>
                  <a:srgbClr val="64075D"/>
                </a:solidFill>
              </a:rPr>
              <a:t>Criterios diagnósticos de artralgia en IA</a:t>
            </a:r>
            <a:endParaRPr lang="es-ES_tradnl" sz="1400" b="1" dirty="0">
              <a:solidFill>
                <a:srgbClr val="64075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005045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7" name="Marcador de contenido 2"/>
          <p:cNvSpPr>
            <a:spLocks noGrp="1"/>
          </p:cNvSpPr>
          <p:nvPr>
            <p:ph idx="1"/>
          </p:nvPr>
        </p:nvSpPr>
        <p:spPr>
          <a:xfrm>
            <a:off x="457200" y="1391107"/>
            <a:ext cx="8229600" cy="4562653"/>
          </a:xfrm>
        </p:spPr>
        <p:txBody>
          <a:bodyPr/>
          <a:lstStyle/>
          <a:p>
            <a:pPr marL="0" indent="0">
              <a:lnSpc>
                <a:spcPct val="90000"/>
              </a:lnSpc>
              <a:buNone/>
            </a:pPr>
            <a:r>
              <a:rPr lang="es-ES_tradnl" sz="1600" b="1" dirty="0">
                <a:solidFill>
                  <a:srgbClr val="64075D"/>
                </a:solidFill>
              </a:rPr>
              <a:t>Enfermedad injerto contra huésped (</a:t>
            </a:r>
            <a:r>
              <a:rPr lang="es-ES_tradnl" sz="1600" b="1" dirty="0" smtClean="0">
                <a:solidFill>
                  <a:srgbClr val="64075D"/>
                </a:solidFill>
              </a:rPr>
              <a:t>EICH)</a:t>
            </a:r>
          </a:p>
          <a:p>
            <a:pPr>
              <a:buBlip>
                <a:blip r:embed="rId3"/>
              </a:buBlip>
            </a:pPr>
            <a:r>
              <a:rPr lang="es-ES_tradnl" sz="1600" dirty="0" smtClean="0">
                <a:solidFill>
                  <a:srgbClr val="7F7F7F"/>
                </a:solidFill>
              </a:rPr>
              <a:t>La </a:t>
            </a:r>
            <a:r>
              <a:rPr lang="es-ES_tradnl" sz="1600" b="1" dirty="0">
                <a:solidFill>
                  <a:srgbClr val="7F7F7F"/>
                </a:solidFill>
              </a:rPr>
              <a:t>EICH aguda </a:t>
            </a:r>
            <a:r>
              <a:rPr lang="es-ES_tradnl" sz="1600" dirty="0">
                <a:solidFill>
                  <a:srgbClr val="7F7F7F"/>
                </a:solidFill>
              </a:rPr>
              <a:t>ocurre en los primeros 100 </a:t>
            </a:r>
            <a:r>
              <a:rPr lang="es-ES_tradnl" sz="1600" dirty="0" smtClean="0">
                <a:solidFill>
                  <a:srgbClr val="7F7F7F"/>
                </a:solidFill>
              </a:rPr>
              <a:t>días (</a:t>
            </a:r>
            <a:r>
              <a:rPr lang="es-ES_tradnl" sz="1600" dirty="0">
                <a:solidFill>
                  <a:srgbClr val="7F7F7F"/>
                </a:solidFill>
              </a:rPr>
              <a:t>involucra dermatitis, </a:t>
            </a:r>
            <a:r>
              <a:rPr lang="es-ES_tradnl" sz="1600" dirty="0" smtClean="0">
                <a:solidFill>
                  <a:srgbClr val="7F7F7F"/>
                </a:solidFill>
              </a:rPr>
              <a:t>enteritis y </a:t>
            </a:r>
            <a:r>
              <a:rPr lang="es-ES_tradnl" sz="1600" dirty="0">
                <a:solidFill>
                  <a:srgbClr val="7F7F7F"/>
                </a:solidFill>
              </a:rPr>
              <a:t>hepatitis, </a:t>
            </a:r>
            <a:r>
              <a:rPr lang="es-ES_tradnl" sz="1600" dirty="0" smtClean="0">
                <a:solidFill>
                  <a:srgbClr val="7F7F7F"/>
                </a:solidFill>
              </a:rPr>
              <a:t>y también otros sistemas </a:t>
            </a:r>
            <a:r>
              <a:rPr lang="es-ES_tradnl" sz="1600" dirty="0">
                <a:solidFill>
                  <a:srgbClr val="7F7F7F"/>
                </a:solidFill>
              </a:rPr>
              <a:t>de </a:t>
            </a:r>
            <a:r>
              <a:rPr lang="es-ES_tradnl" sz="1600" dirty="0" smtClean="0">
                <a:solidFill>
                  <a:srgbClr val="7F7F7F"/>
                </a:solidFill>
              </a:rPr>
              <a:t>órganos), mientras que </a:t>
            </a:r>
            <a:r>
              <a:rPr lang="es-ES_tradnl" sz="1600" dirty="0">
                <a:solidFill>
                  <a:srgbClr val="7F7F7F"/>
                </a:solidFill>
              </a:rPr>
              <a:t>la </a:t>
            </a:r>
            <a:r>
              <a:rPr lang="es-ES_tradnl" sz="1600" b="1" dirty="0">
                <a:solidFill>
                  <a:srgbClr val="7F7F7F"/>
                </a:solidFill>
              </a:rPr>
              <a:t>EICH crónica </a:t>
            </a:r>
            <a:r>
              <a:rPr lang="es-ES_tradnl" sz="1600" dirty="0">
                <a:solidFill>
                  <a:srgbClr val="7F7F7F"/>
                </a:solidFill>
              </a:rPr>
              <a:t>puede ser una extensión del </a:t>
            </a:r>
            <a:r>
              <a:rPr lang="es-ES_tradnl" sz="1600" dirty="0" smtClean="0">
                <a:solidFill>
                  <a:srgbClr val="7F7F7F"/>
                </a:solidFill>
              </a:rPr>
              <a:t>síndrome agudo </a:t>
            </a:r>
            <a:r>
              <a:rPr lang="es-ES_tradnl" sz="1600" dirty="0">
                <a:solidFill>
                  <a:srgbClr val="7F7F7F"/>
                </a:solidFill>
              </a:rPr>
              <a:t>o puede aparecer tras tiempo del </a:t>
            </a:r>
            <a:r>
              <a:rPr lang="es-ES_tradnl" sz="1600" dirty="0" smtClean="0">
                <a:solidFill>
                  <a:srgbClr val="7F7F7F"/>
                </a:solidFill>
              </a:rPr>
              <a:t>trasplante (</a:t>
            </a:r>
            <a:r>
              <a:rPr lang="es-ES_tradnl" sz="1600" dirty="0">
                <a:solidFill>
                  <a:srgbClr val="7F7F7F"/>
                </a:solidFill>
              </a:rPr>
              <a:t>afecta </a:t>
            </a:r>
            <a:r>
              <a:rPr lang="es-ES_tradnl" sz="1600" dirty="0" smtClean="0">
                <a:solidFill>
                  <a:srgbClr val="7F7F7F"/>
                </a:solidFill>
              </a:rPr>
              <a:t>a la </a:t>
            </a:r>
            <a:r>
              <a:rPr lang="es-ES_tradnl" sz="1600" dirty="0">
                <a:solidFill>
                  <a:srgbClr val="7F7F7F"/>
                </a:solidFill>
              </a:rPr>
              <a:t>piel, </a:t>
            </a:r>
            <a:r>
              <a:rPr lang="es-ES_tradnl" sz="1600" dirty="0" smtClean="0">
                <a:solidFill>
                  <a:srgbClr val="7F7F7F"/>
                </a:solidFill>
              </a:rPr>
              <a:t>al </a:t>
            </a:r>
            <a:r>
              <a:rPr lang="es-ES_tradnl" sz="1600" dirty="0">
                <a:solidFill>
                  <a:srgbClr val="7F7F7F"/>
                </a:solidFill>
              </a:rPr>
              <a:t>hígado, </a:t>
            </a:r>
            <a:r>
              <a:rPr lang="es-ES_tradnl" sz="1600" dirty="0" smtClean="0">
                <a:solidFill>
                  <a:srgbClr val="7F7F7F"/>
                </a:solidFill>
              </a:rPr>
              <a:t>a la </a:t>
            </a:r>
            <a:r>
              <a:rPr lang="es-ES_tradnl" sz="1600" dirty="0">
                <a:solidFill>
                  <a:srgbClr val="7F7F7F"/>
                </a:solidFill>
              </a:rPr>
              <a:t>mucosa oral</a:t>
            </a:r>
            <a:r>
              <a:rPr lang="es-ES_tradnl" sz="1600" dirty="0" smtClean="0">
                <a:solidFill>
                  <a:srgbClr val="7F7F7F"/>
                </a:solidFill>
              </a:rPr>
              <a:t>, al </a:t>
            </a:r>
            <a:r>
              <a:rPr lang="es-ES_tradnl" sz="1600" dirty="0">
                <a:solidFill>
                  <a:srgbClr val="7F7F7F"/>
                </a:solidFill>
              </a:rPr>
              <a:t>tracto gastrointestinal</a:t>
            </a:r>
            <a:r>
              <a:rPr lang="es-ES_tradnl" sz="1600" dirty="0" smtClean="0">
                <a:solidFill>
                  <a:srgbClr val="7F7F7F"/>
                </a:solidFill>
              </a:rPr>
              <a:t>, a </a:t>
            </a:r>
            <a:r>
              <a:rPr lang="es-ES_tradnl" sz="1600" dirty="0">
                <a:solidFill>
                  <a:srgbClr val="7F7F7F"/>
                </a:solidFill>
              </a:rPr>
              <a:t>los pulmones y </a:t>
            </a:r>
            <a:r>
              <a:rPr lang="es-ES_tradnl" sz="1600" dirty="0" smtClean="0">
                <a:solidFill>
                  <a:srgbClr val="7F7F7F"/>
                </a:solidFill>
              </a:rPr>
              <a:t> a los ojos), y se puede dar del 30 al 80</a:t>
            </a:r>
            <a:r>
              <a:rPr lang="es-ES_tradnl" sz="1600" dirty="0">
                <a:solidFill>
                  <a:srgbClr val="7F7F7F"/>
                </a:solidFill>
              </a:rPr>
              <a:t>% de las personas que sobreviven 6 meses </a:t>
            </a:r>
            <a:r>
              <a:rPr lang="es-ES_tradnl" sz="1600" dirty="0" smtClean="0">
                <a:solidFill>
                  <a:srgbClr val="7F7F7F"/>
                </a:solidFill>
              </a:rPr>
              <a:t>o más </a:t>
            </a:r>
            <a:r>
              <a:rPr lang="es-ES_tradnl" sz="1600" dirty="0">
                <a:solidFill>
                  <a:srgbClr val="7F7F7F"/>
                </a:solidFill>
              </a:rPr>
              <a:t>después del </a:t>
            </a:r>
            <a:r>
              <a:rPr lang="es-ES_tradnl" sz="1600" dirty="0" smtClean="0">
                <a:solidFill>
                  <a:srgbClr val="7F7F7F"/>
                </a:solidFill>
              </a:rPr>
              <a:t>trasplante, </a:t>
            </a:r>
            <a:r>
              <a:rPr lang="es-ES_tradnl" sz="1600" dirty="0">
                <a:solidFill>
                  <a:srgbClr val="7F7F7F"/>
                </a:solidFill>
              </a:rPr>
              <a:t>la mortalidad llega al 40</a:t>
            </a:r>
            <a:r>
              <a:rPr lang="es-ES_tradnl" sz="1600" dirty="0" smtClean="0">
                <a:solidFill>
                  <a:srgbClr val="7F7F7F"/>
                </a:solidFill>
              </a:rPr>
              <a:t>% a </a:t>
            </a:r>
            <a:r>
              <a:rPr lang="es-ES_tradnl" sz="1600" dirty="0">
                <a:solidFill>
                  <a:srgbClr val="7F7F7F"/>
                </a:solidFill>
              </a:rPr>
              <a:t>los 5 años después del trasplante</a:t>
            </a:r>
            <a:r>
              <a:rPr lang="es-ES_tradnl" sz="1600" dirty="0" smtClean="0">
                <a:solidFill>
                  <a:srgbClr val="7F7F7F"/>
                </a:solidFill>
              </a:rPr>
              <a:t>.</a:t>
            </a:r>
            <a:endParaRPr lang="es-ES_tradnl" sz="1600" dirty="0">
              <a:solidFill>
                <a:srgbClr val="7F7F7F"/>
              </a:solidFill>
            </a:endParaRPr>
          </a:p>
          <a:p>
            <a:pPr>
              <a:buBlip>
                <a:blip r:embed="rId3"/>
              </a:buBlip>
            </a:pPr>
            <a:r>
              <a:rPr lang="es-ES_tradnl" sz="1600" dirty="0">
                <a:solidFill>
                  <a:srgbClr val="7F7F7F"/>
                </a:solidFill>
              </a:rPr>
              <a:t>Los factores de riesgo para la EICH crónica incluyen:</a:t>
            </a:r>
          </a:p>
          <a:p>
            <a:pPr lvl="1">
              <a:lnSpc>
                <a:spcPct val="90000"/>
              </a:lnSpc>
              <a:buClr>
                <a:srgbClr val="64075D"/>
              </a:buClr>
              <a:buFont typeface="Arial"/>
              <a:buChar char="•"/>
            </a:pPr>
            <a:r>
              <a:rPr lang="es-ES_tradnl" sz="1600" dirty="0" smtClean="0">
                <a:solidFill>
                  <a:srgbClr val="7F7F7F"/>
                </a:solidFill>
              </a:rPr>
              <a:t>trasplante </a:t>
            </a:r>
            <a:r>
              <a:rPr lang="es-ES_tradnl" sz="1600" dirty="0" err="1">
                <a:solidFill>
                  <a:srgbClr val="7F7F7F"/>
                </a:solidFill>
              </a:rPr>
              <a:t>alogénico</a:t>
            </a:r>
            <a:r>
              <a:rPr lang="es-ES_tradnl" sz="1600" dirty="0">
                <a:solidFill>
                  <a:srgbClr val="7F7F7F"/>
                </a:solidFill>
              </a:rPr>
              <a:t>,</a:t>
            </a:r>
          </a:p>
          <a:p>
            <a:pPr lvl="1">
              <a:lnSpc>
                <a:spcPct val="90000"/>
              </a:lnSpc>
              <a:buClr>
                <a:srgbClr val="64075D"/>
              </a:buClr>
              <a:buFont typeface="Arial"/>
              <a:buChar char="•"/>
            </a:pPr>
            <a:r>
              <a:rPr lang="es-ES_tradnl" sz="1600" dirty="0" smtClean="0">
                <a:solidFill>
                  <a:srgbClr val="7F7F7F"/>
                </a:solidFill>
              </a:rPr>
              <a:t>disparidades </a:t>
            </a:r>
            <a:r>
              <a:rPr lang="es-ES_tradnl" sz="1600" dirty="0">
                <a:solidFill>
                  <a:srgbClr val="7F7F7F"/>
                </a:solidFill>
              </a:rPr>
              <a:t>de histocompatibilidad entre el </a:t>
            </a:r>
            <a:r>
              <a:rPr lang="es-ES_tradnl" sz="1600" dirty="0" smtClean="0">
                <a:solidFill>
                  <a:srgbClr val="7F7F7F"/>
                </a:solidFill>
              </a:rPr>
              <a:t>donante y </a:t>
            </a:r>
            <a:r>
              <a:rPr lang="es-ES_tradnl" sz="1600" dirty="0">
                <a:solidFill>
                  <a:srgbClr val="7F7F7F"/>
                </a:solidFill>
              </a:rPr>
              <a:t>el receptor,</a:t>
            </a:r>
          </a:p>
          <a:p>
            <a:pPr lvl="1">
              <a:lnSpc>
                <a:spcPct val="90000"/>
              </a:lnSpc>
              <a:buClr>
                <a:srgbClr val="64075D"/>
              </a:buClr>
              <a:buFont typeface="Arial"/>
              <a:buChar char="•"/>
            </a:pPr>
            <a:r>
              <a:rPr lang="es-ES_tradnl" sz="1600" dirty="0" smtClean="0">
                <a:solidFill>
                  <a:srgbClr val="7F7F7F"/>
                </a:solidFill>
              </a:rPr>
              <a:t>aparición </a:t>
            </a:r>
            <a:r>
              <a:rPr lang="es-ES_tradnl" sz="1600" dirty="0">
                <a:solidFill>
                  <a:srgbClr val="7F7F7F"/>
                </a:solidFill>
              </a:rPr>
              <a:t>de EICH grave en el periodo agudo,</a:t>
            </a:r>
          </a:p>
          <a:p>
            <a:pPr lvl="1">
              <a:lnSpc>
                <a:spcPct val="90000"/>
              </a:lnSpc>
              <a:buClr>
                <a:srgbClr val="64075D"/>
              </a:buClr>
              <a:buFont typeface="Arial"/>
              <a:buChar char="•"/>
            </a:pPr>
            <a:r>
              <a:rPr lang="es-ES_tradnl" sz="1600" dirty="0" smtClean="0">
                <a:solidFill>
                  <a:srgbClr val="7F7F7F"/>
                </a:solidFill>
              </a:rPr>
              <a:t>edad </a:t>
            </a:r>
            <a:r>
              <a:rPr lang="es-ES_tradnl" sz="1600" dirty="0">
                <a:solidFill>
                  <a:srgbClr val="7F7F7F"/>
                </a:solidFill>
              </a:rPr>
              <a:t>avanzada del paciente y/o donante,</a:t>
            </a:r>
          </a:p>
          <a:p>
            <a:pPr lvl="1">
              <a:lnSpc>
                <a:spcPct val="90000"/>
              </a:lnSpc>
              <a:buClr>
                <a:srgbClr val="64075D"/>
              </a:buClr>
              <a:buFont typeface="Arial"/>
              <a:buChar char="•"/>
            </a:pPr>
            <a:r>
              <a:rPr lang="es-ES_tradnl" sz="1600" dirty="0" smtClean="0">
                <a:solidFill>
                  <a:srgbClr val="7F7F7F"/>
                </a:solidFill>
              </a:rPr>
              <a:t>géneros </a:t>
            </a:r>
            <a:r>
              <a:rPr lang="es-ES_tradnl" sz="1600" dirty="0">
                <a:solidFill>
                  <a:srgbClr val="7F7F7F"/>
                </a:solidFill>
              </a:rPr>
              <a:t>diferentes en el trasplante</a:t>
            </a:r>
            <a:r>
              <a:rPr lang="es-ES_tradnl" sz="1600" dirty="0" smtClean="0">
                <a:solidFill>
                  <a:srgbClr val="7F7F7F"/>
                </a:solidFill>
              </a:rPr>
              <a:t>.</a:t>
            </a:r>
          </a:p>
          <a:p>
            <a:pPr>
              <a:buBlip>
                <a:blip r:embed="rId3"/>
              </a:buBlip>
            </a:pPr>
            <a:r>
              <a:rPr lang="es-ES_tradnl" sz="1600" dirty="0" smtClean="0">
                <a:solidFill>
                  <a:srgbClr val="7F7F7F"/>
                </a:solidFill>
              </a:rPr>
              <a:t>La </a:t>
            </a:r>
            <a:r>
              <a:rPr lang="es-ES_tradnl" sz="1600" dirty="0">
                <a:solidFill>
                  <a:srgbClr val="7F7F7F"/>
                </a:solidFill>
              </a:rPr>
              <a:t>supervivencia está influenciada por el grado de </a:t>
            </a:r>
            <a:r>
              <a:rPr lang="es-ES_tradnl" sz="1600" dirty="0" smtClean="0">
                <a:solidFill>
                  <a:srgbClr val="7F7F7F"/>
                </a:solidFill>
              </a:rPr>
              <a:t>afectación cutánea </a:t>
            </a:r>
            <a:r>
              <a:rPr lang="es-ES_tradnl" sz="1600" dirty="0">
                <a:solidFill>
                  <a:srgbClr val="7F7F7F"/>
                </a:solidFill>
              </a:rPr>
              <a:t>(&gt;50% de la superficie corporal), la </a:t>
            </a:r>
            <a:r>
              <a:rPr lang="es-ES_tradnl" sz="1600" dirty="0" smtClean="0">
                <a:solidFill>
                  <a:srgbClr val="7F7F7F"/>
                </a:solidFill>
              </a:rPr>
              <a:t>presencia de </a:t>
            </a:r>
            <a:r>
              <a:rPr lang="es-ES_tradnl" sz="1600" dirty="0">
                <a:solidFill>
                  <a:srgbClr val="7F7F7F"/>
                </a:solidFill>
              </a:rPr>
              <a:t>trombocitopenia persistente e </a:t>
            </a:r>
            <a:r>
              <a:rPr lang="es-ES_tradnl" sz="1600" dirty="0" err="1" smtClean="0">
                <a:solidFill>
                  <a:srgbClr val="7F7F7F"/>
                </a:solidFill>
              </a:rPr>
              <a:t>hiperbilirrubinemia</a:t>
            </a:r>
            <a:r>
              <a:rPr lang="es-ES_tradnl" sz="1600" dirty="0">
                <a:solidFill>
                  <a:srgbClr val="7F7F7F"/>
                </a:solidFill>
              </a:rPr>
              <a:t>. La calidad de vida </a:t>
            </a:r>
            <a:r>
              <a:rPr lang="es-ES_tradnl" sz="1600" dirty="0" smtClean="0">
                <a:solidFill>
                  <a:srgbClr val="7F7F7F"/>
                </a:solidFill>
              </a:rPr>
              <a:t>resulta muy deteriorada, se ven afectados </a:t>
            </a:r>
            <a:r>
              <a:rPr lang="es-ES_tradnl" sz="1600" dirty="0">
                <a:solidFill>
                  <a:srgbClr val="7F7F7F"/>
                </a:solidFill>
              </a:rPr>
              <a:t>la piel</a:t>
            </a:r>
            <a:r>
              <a:rPr lang="es-ES_tradnl" sz="1600" dirty="0" smtClean="0">
                <a:solidFill>
                  <a:srgbClr val="7F7F7F"/>
                </a:solidFill>
              </a:rPr>
              <a:t>, las </a:t>
            </a:r>
            <a:r>
              <a:rPr lang="es-ES_tradnl" sz="1600" dirty="0">
                <a:solidFill>
                  <a:srgbClr val="7F7F7F"/>
                </a:solidFill>
              </a:rPr>
              <a:t>membranas mucosas y los </a:t>
            </a:r>
            <a:r>
              <a:rPr lang="es-ES_tradnl" sz="1600" dirty="0" smtClean="0">
                <a:solidFill>
                  <a:srgbClr val="7F7F7F"/>
                </a:solidFill>
              </a:rPr>
              <a:t>ojos</a:t>
            </a:r>
            <a:r>
              <a:rPr lang="es-ES_tradnl" sz="1600" dirty="0">
                <a:solidFill>
                  <a:srgbClr val="7F7F7F"/>
                </a:solidFill>
              </a:rPr>
              <a:t>. </a:t>
            </a:r>
            <a:r>
              <a:rPr lang="es-ES_tradnl" sz="1600" dirty="0" smtClean="0">
                <a:solidFill>
                  <a:srgbClr val="7F7F7F"/>
                </a:solidFill>
              </a:rPr>
              <a:t>Tratamiento </a:t>
            </a:r>
            <a:r>
              <a:rPr lang="es-ES_tradnl" sz="1600" dirty="0">
                <a:solidFill>
                  <a:srgbClr val="7F7F7F"/>
                </a:solidFill>
              </a:rPr>
              <a:t>tópico con </a:t>
            </a:r>
            <a:r>
              <a:rPr lang="es-ES_tradnl" sz="1600" dirty="0" err="1">
                <a:solidFill>
                  <a:srgbClr val="7F7F7F"/>
                </a:solidFill>
              </a:rPr>
              <a:t>corticosteroides</a:t>
            </a:r>
            <a:r>
              <a:rPr lang="es-ES_tradnl" sz="1600" dirty="0">
                <a:solidFill>
                  <a:srgbClr val="7F7F7F"/>
                </a:solidFill>
              </a:rPr>
              <a:t> </a:t>
            </a:r>
            <a:r>
              <a:rPr lang="es-ES_tradnl" sz="1600" dirty="0" smtClean="0">
                <a:solidFill>
                  <a:srgbClr val="7F7F7F"/>
                </a:solidFill>
              </a:rPr>
              <a:t>tópicos, </a:t>
            </a:r>
            <a:r>
              <a:rPr lang="es-ES_tradnl" sz="1600" dirty="0" err="1" smtClean="0">
                <a:solidFill>
                  <a:srgbClr val="7F7F7F"/>
                </a:solidFill>
              </a:rPr>
              <a:t>tacrolimuso</a:t>
            </a:r>
            <a:r>
              <a:rPr lang="es-ES_tradnl" sz="1600" dirty="0" smtClean="0">
                <a:solidFill>
                  <a:srgbClr val="7F7F7F"/>
                </a:solidFill>
              </a:rPr>
              <a:t> o estrógenos dependiendo de su localización.</a:t>
            </a:r>
          </a:p>
          <a:p>
            <a:pPr lvl="1">
              <a:buClr>
                <a:srgbClr val="64075D"/>
              </a:buClr>
              <a:buFont typeface="Arial"/>
              <a:buChar char="•"/>
            </a:pPr>
            <a:endParaRPr lang="es-ES_tradnl" sz="1600" dirty="0" smtClean="0">
              <a:solidFill>
                <a:schemeClr val="bg1">
                  <a:lumMod val="50000"/>
                </a:schemeClr>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824383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pic>
        <p:nvPicPr>
          <p:cNvPr id="3" name="Imagen 2" descr="Captura de pantalla 2017-09-26 a las 12.52.51.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798930" y="1479173"/>
            <a:ext cx="4926990" cy="4779387"/>
          </a:xfrm>
          <a:prstGeom prst="rect">
            <a:avLst/>
          </a:prstGeom>
        </p:spPr>
      </p:pic>
      <p:sp>
        <p:nvSpPr>
          <p:cNvPr id="4" name="Rectángulo 3"/>
          <p:cNvSpPr/>
          <p:nvPr/>
        </p:nvSpPr>
        <p:spPr>
          <a:xfrm>
            <a:off x="1564639" y="1202174"/>
            <a:ext cx="6156959" cy="276999"/>
          </a:xfrm>
          <a:prstGeom prst="rect">
            <a:avLst/>
          </a:prstGeom>
        </p:spPr>
        <p:txBody>
          <a:bodyPr wrap="square">
            <a:spAutoFit/>
          </a:bodyPr>
          <a:lstStyle/>
          <a:p>
            <a:r>
              <a:rPr lang="es-ES_tradnl" sz="1200" dirty="0">
                <a:solidFill>
                  <a:srgbClr val="64075D"/>
                </a:solidFill>
              </a:rPr>
              <a:t>Tipo de afectación por órgano y sistema en la enfermedad </a:t>
            </a:r>
            <a:r>
              <a:rPr lang="es-ES_tradnl" sz="1200" dirty="0" smtClean="0">
                <a:solidFill>
                  <a:srgbClr val="64075D"/>
                </a:solidFill>
              </a:rPr>
              <a:t>injerto contra </a:t>
            </a:r>
            <a:r>
              <a:rPr lang="es-ES_tradnl" sz="1200" dirty="0">
                <a:solidFill>
                  <a:srgbClr val="64075D"/>
                </a:solidFill>
              </a:rPr>
              <a:t>huésped.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717818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7" name="Marcador de contenido 2"/>
          <p:cNvSpPr>
            <a:spLocks noGrp="1"/>
          </p:cNvSpPr>
          <p:nvPr>
            <p:ph idx="1"/>
          </p:nvPr>
        </p:nvSpPr>
        <p:spPr>
          <a:xfrm>
            <a:off x="457200" y="1391107"/>
            <a:ext cx="8229600" cy="4562653"/>
          </a:xfrm>
        </p:spPr>
        <p:txBody>
          <a:bodyPr/>
          <a:lstStyle/>
          <a:p>
            <a:pPr marL="0" indent="0">
              <a:lnSpc>
                <a:spcPct val="90000"/>
              </a:lnSpc>
              <a:buNone/>
            </a:pPr>
            <a:r>
              <a:rPr lang="es-ES_tradnl" sz="1600" b="1" dirty="0">
                <a:solidFill>
                  <a:srgbClr val="64075D"/>
                </a:solidFill>
              </a:rPr>
              <a:t>Neuropatía inducida por quimioterapia (NIQT</a:t>
            </a:r>
            <a:r>
              <a:rPr lang="es-ES_tradnl" sz="1600" b="1" dirty="0" smtClean="0">
                <a:solidFill>
                  <a:srgbClr val="64075D"/>
                </a:solidFill>
              </a:rPr>
              <a:t>)</a:t>
            </a:r>
          </a:p>
          <a:p>
            <a:pPr>
              <a:buBlip>
                <a:blip r:embed="rId3"/>
              </a:buBlip>
            </a:pPr>
            <a:r>
              <a:rPr lang="es-ES_tradnl" sz="1600" dirty="0" smtClean="0">
                <a:solidFill>
                  <a:srgbClr val="7F7F7F"/>
                </a:solidFill>
              </a:rPr>
              <a:t>Neuropatía dolorosa </a:t>
            </a:r>
            <a:r>
              <a:rPr lang="es-ES_tradnl" sz="1600" dirty="0">
                <a:solidFill>
                  <a:srgbClr val="7F7F7F"/>
                </a:solidFill>
              </a:rPr>
              <a:t>simétrica </a:t>
            </a:r>
            <a:r>
              <a:rPr lang="es-ES_tradnl" sz="1600" dirty="0" smtClean="0">
                <a:solidFill>
                  <a:srgbClr val="7F7F7F"/>
                </a:solidFill>
              </a:rPr>
              <a:t>distal</a:t>
            </a:r>
            <a:r>
              <a:rPr lang="es-ES_tradnl" sz="1600" dirty="0">
                <a:solidFill>
                  <a:srgbClr val="7F7F7F"/>
                </a:solidFill>
              </a:rPr>
              <a:t>, generalmente en los </a:t>
            </a:r>
            <a:r>
              <a:rPr lang="es-ES_tradnl" sz="1600" dirty="0" smtClean="0">
                <a:solidFill>
                  <a:srgbClr val="7F7F7F"/>
                </a:solidFill>
              </a:rPr>
              <a:t>pies, </a:t>
            </a:r>
            <a:r>
              <a:rPr lang="es-ES_tradnl" sz="1600" dirty="0">
                <a:solidFill>
                  <a:srgbClr val="7F7F7F"/>
                </a:solidFill>
              </a:rPr>
              <a:t>dedos de pies </a:t>
            </a:r>
            <a:r>
              <a:rPr lang="es-ES_tradnl" sz="1600" dirty="0" smtClean="0">
                <a:solidFill>
                  <a:srgbClr val="7F7F7F"/>
                </a:solidFill>
              </a:rPr>
              <a:t>o dedos </a:t>
            </a:r>
            <a:r>
              <a:rPr lang="es-ES_tradnl" sz="1600" dirty="0">
                <a:solidFill>
                  <a:srgbClr val="7F7F7F"/>
                </a:solidFill>
              </a:rPr>
              <a:t>de las manos</a:t>
            </a:r>
            <a:r>
              <a:rPr lang="es-ES_tradnl" sz="1600" dirty="0" smtClean="0">
                <a:solidFill>
                  <a:srgbClr val="7F7F7F"/>
                </a:solidFill>
              </a:rPr>
              <a:t>.</a:t>
            </a:r>
          </a:p>
          <a:p>
            <a:pPr>
              <a:buBlip>
                <a:blip r:embed="rId3"/>
              </a:buBlip>
            </a:pPr>
            <a:r>
              <a:rPr lang="es-ES_tradnl" sz="1600" dirty="0" smtClean="0">
                <a:solidFill>
                  <a:srgbClr val="7F7F7F"/>
                </a:solidFill>
              </a:rPr>
              <a:t>Los </a:t>
            </a:r>
            <a:r>
              <a:rPr lang="es-ES_tradnl" sz="1600" dirty="0">
                <a:solidFill>
                  <a:srgbClr val="7F7F7F"/>
                </a:solidFill>
              </a:rPr>
              <a:t>términos comunes usados para describir este </a:t>
            </a:r>
            <a:r>
              <a:rPr lang="es-ES_tradnl" sz="1600" dirty="0" smtClean="0">
                <a:solidFill>
                  <a:srgbClr val="7F7F7F"/>
                </a:solidFill>
              </a:rPr>
              <a:t>dolor son hormigueo</a:t>
            </a:r>
            <a:r>
              <a:rPr lang="es-ES_tradnl" sz="1600" dirty="0">
                <a:solidFill>
                  <a:srgbClr val="7F7F7F"/>
                </a:solidFill>
              </a:rPr>
              <a:t>, ardor y sensaciones dolorosas del entumecimiento.</a:t>
            </a:r>
          </a:p>
          <a:p>
            <a:pPr>
              <a:buBlip>
                <a:blip r:embed="rId3"/>
              </a:buBlip>
            </a:pPr>
            <a:r>
              <a:rPr lang="es-ES_tradnl" sz="1600" dirty="0">
                <a:solidFill>
                  <a:srgbClr val="7F7F7F"/>
                </a:solidFill>
              </a:rPr>
              <a:t>La mayoría de los agentes conocidos por </a:t>
            </a:r>
            <a:r>
              <a:rPr lang="es-ES_tradnl" sz="1600" dirty="0" smtClean="0">
                <a:solidFill>
                  <a:srgbClr val="7F7F7F"/>
                </a:solidFill>
              </a:rPr>
              <a:t>causar </a:t>
            </a:r>
            <a:r>
              <a:rPr lang="es-ES_tradnl" sz="1600" dirty="0">
                <a:solidFill>
                  <a:srgbClr val="7F7F7F"/>
                </a:solidFill>
              </a:rPr>
              <a:t>NIQT </a:t>
            </a:r>
            <a:r>
              <a:rPr lang="es-ES_tradnl" sz="1600" dirty="0" smtClean="0">
                <a:solidFill>
                  <a:srgbClr val="7F7F7F"/>
                </a:solidFill>
              </a:rPr>
              <a:t>lo hacen </a:t>
            </a:r>
            <a:r>
              <a:rPr lang="es-ES_tradnl" sz="1600" dirty="0">
                <a:solidFill>
                  <a:srgbClr val="7F7F7F"/>
                </a:solidFill>
              </a:rPr>
              <a:t>de una </a:t>
            </a:r>
            <a:r>
              <a:rPr lang="es-ES_tradnl" sz="1600" dirty="0" smtClean="0">
                <a:solidFill>
                  <a:srgbClr val="7F7F7F"/>
                </a:solidFill>
              </a:rPr>
              <a:t>manera dependiente </a:t>
            </a:r>
            <a:r>
              <a:rPr lang="es-ES_tradnl" sz="1600" dirty="0">
                <a:solidFill>
                  <a:srgbClr val="7F7F7F"/>
                </a:solidFill>
              </a:rPr>
              <a:t>de la dosis, sin embargo</a:t>
            </a:r>
            <a:r>
              <a:rPr lang="es-ES_tradnl" sz="1600" dirty="0" smtClean="0">
                <a:solidFill>
                  <a:srgbClr val="7F7F7F"/>
                </a:solidFill>
              </a:rPr>
              <a:t>, la </a:t>
            </a:r>
            <a:r>
              <a:rPr lang="es-ES_tradnl" sz="1600" dirty="0">
                <a:solidFill>
                  <a:srgbClr val="7F7F7F"/>
                </a:solidFill>
              </a:rPr>
              <a:t>duración y el uso previo o simultáneo de </a:t>
            </a:r>
            <a:r>
              <a:rPr lang="es-ES_tradnl" sz="1600" dirty="0" smtClean="0">
                <a:solidFill>
                  <a:srgbClr val="7F7F7F"/>
                </a:solidFill>
              </a:rPr>
              <a:t>múltiples agentes </a:t>
            </a:r>
            <a:r>
              <a:rPr lang="es-ES_tradnl" sz="1600" dirty="0">
                <a:solidFill>
                  <a:srgbClr val="7F7F7F"/>
                </a:solidFill>
              </a:rPr>
              <a:t>que pueden producir NIQT pueden aumentar </a:t>
            </a:r>
            <a:r>
              <a:rPr lang="es-ES_tradnl" sz="1600" dirty="0" smtClean="0">
                <a:solidFill>
                  <a:srgbClr val="7F7F7F"/>
                </a:solidFill>
              </a:rPr>
              <a:t>el riesgo</a:t>
            </a:r>
            <a:r>
              <a:rPr lang="es-ES_tradnl" sz="1600" dirty="0">
                <a:solidFill>
                  <a:srgbClr val="7F7F7F"/>
                </a:solidFill>
              </a:rPr>
              <a:t>. L</a:t>
            </a:r>
            <a:r>
              <a:rPr lang="es-ES_tradnl" sz="1600" dirty="0" smtClean="0">
                <a:solidFill>
                  <a:srgbClr val="7F7F7F"/>
                </a:solidFill>
              </a:rPr>
              <a:t>os </a:t>
            </a:r>
            <a:r>
              <a:rPr lang="es-ES_tradnl" sz="1600" dirty="0">
                <a:solidFill>
                  <a:srgbClr val="7F7F7F"/>
                </a:solidFill>
              </a:rPr>
              <a:t>factores del paciente que pueden </a:t>
            </a:r>
            <a:r>
              <a:rPr lang="es-ES_tradnl" sz="1600" dirty="0" smtClean="0">
                <a:solidFill>
                  <a:srgbClr val="7F7F7F"/>
                </a:solidFill>
              </a:rPr>
              <a:t>aumentar el </a:t>
            </a:r>
            <a:r>
              <a:rPr lang="es-ES_tradnl" sz="1600" dirty="0">
                <a:solidFill>
                  <a:srgbClr val="7F7F7F"/>
                </a:solidFill>
              </a:rPr>
              <a:t>riesgo son las condiciones </a:t>
            </a:r>
            <a:r>
              <a:rPr lang="es-ES_tradnl" sz="1600" dirty="0" err="1">
                <a:solidFill>
                  <a:srgbClr val="7F7F7F"/>
                </a:solidFill>
              </a:rPr>
              <a:t>comórbidas</a:t>
            </a:r>
            <a:r>
              <a:rPr lang="es-ES_tradnl" sz="1600" dirty="0">
                <a:solidFill>
                  <a:srgbClr val="7F7F7F"/>
                </a:solidFill>
              </a:rPr>
              <a:t>, como </a:t>
            </a:r>
            <a:r>
              <a:rPr lang="es-ES_tradnl" sz="1600" dirty="0" smtClean="0">
                <a:solidFill>
                  <a:srgbClr val="7F7F7F"/>
                </a:solidFill>
              </a:rPr>
              <a:t>la diabetes</a:t>
            </a:r>
            <a:r>
              <a:rPr lang="es-ES_tradnl" sz="1600" dirty="0">
                <a:solidFill>
                  <a:srgbClr val="7F7F7F"/>
                </a:solidFill>
              </a:rPr>
              <a:t>, los déficits nutricionales o la infección por el VIH</a:t>
            </a:r>
            <a:r>
              <a:rPr lang="es-ES_tradnl" sz="1600" dirty="0" smtClean="0">
                <a:solidFill>
                  <a:srgbClr val="7F7F7F"/>
                </a:solidFill>
              </a:rPr>
              <a:t>.</a:t>
            </a:r>
          </a:p>
          <a:p>
            <a:pPr>
              <a:buBlip>
                <a:blip r:embed="rId3"/>
              </a:buBlip>
            </a:pPr>
            <a:r>
              <a:rPr lang="es-ES_tradnl" sz="1600" dirty="0" smtClean="0">
                <a:solidFill>
                  <a:schemeClr val="bg1">
                    <a:lumMod val="50000"/>
                  </a:schemeClr>
                </a:solidFill>
                <a:cs typeface="Gotham Book"/>
              </a:rPr>
              <a:t>No hay ningún fármaco prevenga </a:t>
            </a:r>
            <a:r>
              <a:rPr lang="es-ES_tradnl" sz="1600" dirty="0">
                <a:solidFill>
                  <a:schemeClr val="bg1">
                    <a:lumMod val="50000"/>
                  </a:schemeClr>
                </a:solidFill>
                <a:cs typeface="Gotham Book"/>
              </a:rPr>
              <a:t>la </a:t>
            </a:r>
            <a:r>
              <a:rPr lang="es-ES_tradnl" sz="1600" dirty="0" smtClean="0">
                <a:solidFill>
                  <a:schemeClr val="bg1">
                    <a:lumMod val="50000"/>
                  </a:schemeClr>
                </a:solidFill>
                <a:cs typeface="Gotham Book"/>
              </a:rPr>
              <a:t>NIQT</a:t>
            </a:r>
            <a:r>
              <a:rPr lang="es-ES_tradnl" sz="1600" dirty="0">
                <a:solidFill>
                  <a:schemeClr val="bg1">
                    <a:lumMod val="50000"/>
                  </a:schemeClr>
                </a:solidFill>
                <a:cs typeface="Gotham Book"/>
              </a:rPr>
              <a:t>, se </a:t>
            </a:r>
            <a:r>
              <a:rPr lang="es-ES_tradnl" sz="1600" dirty="0" smtClean="0">
                <a:solidFill>
                  <a:schemeClr val="bg1">
                    <a:lumMod val="50000"/>
                  </a:schemeClr>
                </a:solidFill>
                <a:cs typeface="Gotham Book"/>
              </a:rPr>
              <a:t>recomienda la </a:t>
            </a:r>
            <a:r>
              <a:rPr lang="es-ES_tradnl" sz="1600" dirty="0">
                <a:solidFill>
                  <a:schemeClr val="bg1">
                    <a:lumMod val="50000"/>
                  </a:schemeClr>
                </a:solidFill>
                <a:cs typeface="Gotham Book"/>
              </a:rPr>
              <a:t>utilización de los tratamientos utilizados en dolor </a:t>
            </a:r>
            <a:r>
              <a:rPr lang="es-ES_tradnl" sz="1600" dirty="0" err="1" smtClean="0">
                <a:solidFill>
                  <a:schemeClr val="bg1">
                    <a:lumMod val="50000"/>
                  </a:schemeClr>
                </a:solidFill>
                <a:cs typeface="Gotham Book"/>
              </a:rPr>
              <a:t>neuropático</a:t>
            </a:r>
            <a:r>
              <a:rPr lang="es-ES_tradnl" sz="1600" dirty="0" smtClean="0">
                <a:solidFill>
                  <a:schemeClr val="bg1">
                    <a:lumMod val="50000"/>
                  </a:schemeClr>
                </a:solidFill>
                <a:cs typeface="Gotham Book"/>
              </a:rPr>
              <a:t> periférico </a:t>
            </a:r>
            <a:r>
              <a:rPr lang="es-ES_tradnl" sz="1600" dirty="0">
                <a:solidFill>
                  <a:schemeClr val="bg1">
                    <a:lumMod val="50000"/>
                  </a:schemeClr>
                </a:solidFill>
                <a:cs typeface="Gotham Book"/>
              </a:rPr>
              <a:t>incluidos fármacos antiepilépticos, antidepresivos</a:t>
            </a:r>
            <a:r>
              <a:rPr lang="es-ES_tradnl" sz="1600" dirty="0" smtClean="0">
                <a:solidFill>
                  <a:schemeClr val="bg1">
                    <a:lumMod val="50000"/>
                  </a:schemeClr>
                </a:solidFill>
                <a:cs typeface="Gotham Book"/>
              </a:rPr>
              <a:t>, opioides</a:t>
            </a:r>
            <a:r>
              <a:rPr lang="es-ES_tradnl" sz="1600" dirty="0">
                <a:solidFill>
                  <a:schemeClr val="bg1">
                    <a:lumMod val="50000"/>
                  </a:schemeClr>
                </a:solidFill>
                <a:cs typeface="Gotham Book"/>
              </a:rPr>
              <a:t>, anestésicos locales y otras </a:t>
            </a:r>
            <a:r>
              <a:rPr lang="es-ES_tradnl" sz="1600" dirty="0" smtClean="0">
                <a:solidFill>
                  <a:schemeClr val="bg1">
                    <a:lumMod val="50000"/>
                  </a:schemeClr>
                </a:solidFill>
                <a:cs typeface="Gotham Book"/>
              </a:rPr>
              <a:t>terapias farmacológicas.</a:t>
            </a:r>
          </a:p>
          <a:p>
            <a:pPr>
              <a:buBlip>
                <a:blip r:embed="rId3"/>
              </a:buBlip>
            </a:pPr>
            <a:r>
              <a:rPr lang="es-ES_tradnl" sz="1600" dirty="0">
                <a:solidFill>
                  <a:schemeClr val="bg1">
                    <a:lumMod val="50000"/>
                  </a:schemeClr>
                </a:solidFill>
                <a:cs typeface="Gotham Book"/>
              </a:rPr>
              <a:t>La rehabilitación es crucial</a:t>
            </a:r>
            <a:r>
              <a:rPr lang="es-ES_tradnl" sz="1600" dirty="0" smtClean="0">
                <a:solidFill>
                  <a:schemeClr val="bg1">
                    <a:lumMod val="50000"/>
                  </a:schemeClr>
                </a:solidFill>
                <a:cs typeface="Gotham Book"/>
              </a:rPr>
              <a:t>, aunque podría </a:t>
            </a:r>
            <a:r>
              <a:rPr lang="es-ES_tradnl" sz="1600" dirty="0">
                <a:solidFill>
                  <a:schemeClr val="bg1">
                    <a:lumMod val="50000"/>
                  </a:schemeClr>
                </a:solidFill>
                <a:cs typeface="Gotham Book"/>
              </a:rPr>
              <a:t>ser útil la estimulación de la médula </a:t>
            </a:r>
            <a:r>
              <a:rPr lang="es-ES_tradnl" sz="1600" dirty="0" smtClean="0">
                <a:solidFill>
                  <a:schemeClr val="bg1">
                    <a:lumMod val="50000"/>
                  </a:schemeClr>
                </a:solidFill>
                <a:cs typeface="Gotham Book"/>
              </a:rPr>
              <a:t>espinal.</a:t>
            </a:r>
            <a:endParaRPr lang="es-ES_tradnl" sz="1600" dirty="0">
              <a:solidFill>
                <a:schemeClr val="bg1">
                  <a:lumMod val="50000"/>
                </a:schemeClr>
              </a:solidFill>
              <a:cs typeface="Gotham Book"/>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888594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4" name="Marcador de contenido 2"/>
          <p:cNvSpPr>
            <a:spLocks noGrp="1"/>
          </p:cNvSpPr>
          <p:nvPr>
            <p:ph idx="1"/>
          </p:nvPr>
        </p:nvSpPr>
        <p:spPr>
          <a:xfrm>
            <a:off x="457200" y="1921120"/>
            <a:ext cx="8229600" cy="1218333"/>
          </a:xfrm>
        </p:spPr>
        <p:txBody>
          <a:bodyPr/>
          <a:lstStyle/>
          <a:p>
            <a:pPr>
              <a:lnSpc>
                <a:spcPct val="110000"/>
              </a:lnSpc>
              <a:buBlip>
                <a:blip r:embed="rId3"/>
              </a:buBlip>
            </a:pPr>
            <a:r>
              <a:rPr lang="es-ES_tradnl" sz="1600" dirty="0" smtClean="0">
                <a:solidFill>
                  <a:srgbClr val="7F7F7F"/>
                </a:solidFill>
                <a:cs typeface="Gotham Book"/>
              </a:rPr>
              <a:t>La </a:t>
            </a:r>
            <a:r>
              <a:rPr lang="es-ES_tradnl" sz="1600" dirty="0">
                <a:solidFill>
                  <a:srgbClr val="7F7F7F"/>
                </a:solidFill>
                <a:cs typeface="Gotham Book"/>
              </a:rPr>
              <a:t>detección del dolor debe convertirse en un </a:t>
            </a:r>
            <a:r>
              <a:rPr lang="es-ES_tradnl" sz="1600" dirty="0" smtClean="0">
                <a:solidFill>
                  <a:srgbClr val="7F7F7F"/>
                </a:solidFill>
                <a:cs typeface="Gotham Book"/>
              </a:rPr>
              <a:t>componente rutinario </a:t>
            </a:r>
            <a:r>
              <a:rPr lang="es-ES_tradnl" sz="1600" dirty="0">
                <a:solidFill>
                  <a:srgbClr val="7F7F7F"/>
                </a:solidFill>
                <a:cs typeface="Gotham Book"/>
              </a:rPr>
              <a:t>de la atención </a:t>
            </a:r>
            <a:r>
              <a:rPr lang="es-ES_tradnl" sz="1600" dirty="0" err="1">
                <a:solidFill>
                  <a:srgbClr val="7F7F7F"/>
                </a:solidFill>
                <a:cs typeface="Gotham Book"/>
              </a:rPr>
              <a:t>postoncológica</a:t>
            </a:r>
            <a:r>
              <a:rPr lang="es-ES_tradnl" sz="1600" dirty="0">
                <a:solidFill>
                  <a:srgbClr val="7F7F7F"/>
                </a:solidFill>
                <a:cs typeface="Gotham Book"/>
              </a:rPr>
              <a:t> en los </a:t>
            </a:r>
            <a:r>
              <a:rPr lang="es-ES_tradnl" sz="1600" dirty="0" smtClean="0">
                <a:solidFill>
                  <a:srgbClr val="7F7F7F"/>
                </a:solidFill>
                <a:cs typeface="Gotham Book"/>
              </a:rPr>
              <a:t>supervivientes de cáncer. </a:t>
            </a:r>
          </a:p>
          <a:p>
            <a:pPr>
              <a:lnSpc>
                <a:spcPct val="110000"/>
              </a:lnSpc>
              <a:buBlip>
                <a:blip r:embed="rId3"/>
              </a:buBlip>
            </a:pPr>
            <a:r>
              <a:rPr lang="es-ES_tradnl" sz="1600" dirty="0">
                <a:solidFill>
                  <a:srgbClr val="7F7F7F"/>
                </a:solidFill>
                <a:cs typeface="Gotham Book"/>
              </a:rPr>
              <a:t>Es vital, en la evaluación del dolor, entender los puntos </a:t>
            </a:r>
            <a:r>
              <a:rPr lang="es-ES_tradnl" sz="1600" dirty="0" smtClean="0">
                <a:solidFill>
                  <a:srgbClr val="7F7F7F"/>
                </a:solidFill>
                <a:cs typeface="Gotham Book"/>
              </a:rPr>
              <a:t>de vista </a:t>
            </a:r>
            <a:r>
              <a:rPr lang="es-ES_tradnl" sz="1600" dirty="0">
                <a:solidFill>
                  <a:srgbClr val="7F7F7F"/>
                </a:solidFill>
                <a:cs typeface="Gotham Book"/>
              </a:rPr>
              <a:t>de los pacientes sobre la importancia de los </a:t>
            </a:r>
            <a:r>
              <a:rPr lang="es-ES_tradnl" sz="1600" dirty="0" smtClean="0">
                <a:solidFill>
                  <a:srgbClr val="7F7F7F"/>
                </a:solidFill>
                <a:cs typeface="Gotham Book"/>
              </a:rPr>
              <a:t>diferentes dominios </a:t>
            </a:r>
            <a:r>
              <a:rPr lang="es-ES_tradnl" sz="1600" dirty="0">
                <a:solidFill>
                  <a:srgbClr val="7F7F7F"/>
                </a:solidFill>
                <a:cs typeface="Gotham Book"/>
              </a:rPr>
              <a:t>del dolor, que frecuentemente no </a:t>
            </a:r>
            <a:r>
              <a:rPr lang="es-ES_tradnl" sz="1600" dirty="0" smtClean="0">
                <a:solidFill>
                  <a:srgbClr val="7F7F7F"/>
                </a:solidFill>
                <a:cs typeface="Gotham Book"/>
              </a:rPr>
              <a:t>coinciden con </a:t>
            </a:r>
            <a:r>
              <a:rPr lang="es-ES_tradnl" sz="1600" dirty="0">
                <a:solidFill>
                  <a:srgbClr val="7F7F7F"/>
                </a:solidFill>
                <a:cs typeface="Gotham Book"/>
              </a:rPr>
              <a:t>los que el personal sanitario </a:t>
            </a:r>
            <a:r>
              <a:rPr lang="es-ES_tradnl" sz="1600" dirty="0" smtClean="0">
                <a:solidFill>
                  <a:srgbClr val="7F7F7F"/>
                </a:solidFill>
                <a:cs typeface="Gotham Book"/>
              </a:rPr>
              <a:t>recoge.</a:t>
            </a:r>
          </a:p>
          <a:p>
            <a:pPr>
              <a:lnSpc>
                <a:spcPct val="110000"/>
              </a:lnSpc>
              <a:buBlip>
                <a:blip r:embed="rId3"/>
              </a:buBlip>
            </a:pPr>
            <a:r>
              <a:rPr lang="es-ES_tradnl" sz="1600" dirty="0" smtClean="0">
                <a:solidFill>
                  <a:schemeClr val="bg1">
                    <a:lumMod val="50000"/>
                  </a:schemeClr>
                </a:solidFill>
                <a:cs typeface="Gotham Book"/>
              </a:rPr>
              <a:t>La evaluación </a:t>
            </a:r>
            <a:r>
              <a:rPr lang="es-ES_tradnl" sz="1600" dirty="0">
                <a:solidFill>
                  <a:schemeClr val="bg1">
                    <a:lumMod val="50000"/>
                  </a:schemeClr>
                </a:solidFill>
                <a:cs typeface="Gotham Book"/>
              </a:rPr>
              <a:t>debe incluir </a:t>
            </a:r>
            <a:r>
              <a:rPr lang="es-ES_tradnl" sz="1600" dirty="0" smtClean="0">
                <a:solidFill>
                  <a:schemeClr val="bg1">
                    <a:lumMod val="50000"/>
                  </a:schemeClr>
                </a:solidFill>
                <a:cs typeface="Gotham Book"/>
              </a:rPr>
              <a:t>una entrevista en profundidad, valoración de </a:t>
            </a:r>
            <a:r>
              <a:rPr lang="es-ES_tradnl" sz="1600" dirty="0">
                <a:solidFill>
                  <a:schemeClr val="bg1">
                    <a:lumMod val="50000"/>
                  </a:schemeClr>
                </a:solidFill>
                <a:cs typeface="Gotham Book"/>
              </a:rPr>
              <a:t>los antecedentes psiquiátricos (incluyendo el </a:t>
            </a:r>
            <a:r>
              <a:rPr lang="es-ES_tradnl" sz="1600" dirty="0" smtClean="0">
                <a:solidFill>
                  <a:schemeClr val="bg1">
                    <a:lumMod val="50000"/>
                  </a:schemeClr>
                </a:solidFill>
                <a:cs typeface="Gotham Book"/>
              </a:rPr>
              <a:t>uso </a:t>
            </a:r>
            <a:r>
              <a:rPr lang="es-ES_tradnl" sz="1600" dirty="0" err="1" smtClean="0">
                <a:solidFill>
                  <a:schemeClr val="bg1">
                    <a:lumMod val="50000"/>
                  </a:schemeClr>
                </a:solidFill>
                <a:cs typeface="Gotham Book"/>
              </a:rPr>
              <a:t>nde</a:t>
            </a:r>
            <a:r>
              <a:rPr lang="es-ES_tradnl" sz="1600" dirty="0" smtClean="0">
                <a:solidFill>
                  <a:schemeClr val="bg1">
                    <a:lumMod val="50000"/>
                  </a:schemeClr>
                </a:solidFill>
                <a:cs typeface="Gotham Book"/>
              </a:rPr>
              <a:t> </a:t>
            </a:r>
            <a:r>
              <a:rPr lang="es-ES_tradnl" sz="1600" dirty="0">
                <a:solidFill>
                  <a:schemeClr val="bg1">
                    <a:lumMod val="50000"/>
                  </a:schemeClr>
                </a:solidFill>
                <a:cs typeface="Gotham Book"/>
              </a:rPr>
              <a:t>sustancias) y los tratamientos previos para el dolor</a:t>
            </a:r>
            <a:r>
              <a:rPr lang="es-ES_tradnl" sz="1600" dirty="0" smtClean="0">
                <a:solidFill>
                  <a:schemeClr val="bg1">
                    <a:lumMod val="50000"/>
                  </a:schemeClr>
                </a:solidFill>
                <a:cs typeface="Gotham Book"/>
              </a:rPr>
              <a:t>.</a:t>
            </a:r>
          </a:p>
          <a:p>
            <a:pPr>
              <a:lnSpc>
                <a:spcPct val="110000"/>
              </a:lnSpc>
              <a:buBlip>
                <a:blip r:embed="rId3"/>
              </a:buBlip>
            </a:pPr>
            <a:r>
              <a:rPr lang="es-ES_tradnl" sz="1600" dirty="0">
                <a:solidFill>
                  <a:schemeClr val="bg1">
                    <a:lumMod val="50000"/>
                  </a:schemeClr>
                </a:solidFill>
                <a:cs typeface="Gotham Book"/>
              </a:rPr>
              <a:t>La evaluación debe caracterizar el dolor, aclarar su </a:t>
            </a:r>
            <a:r>
              <a:rPr lang="es-ES_tradnl" sz="1600" dirty="0" smtClean="0">
                <a:solidFill>
                  <a:schemeClr val="bg1">
                    <a:lumMod val="50000"/>
                  </a:schemeClr>
                </a:solidFill>
                <a:cs typeface="Gotham Book"/>
              </a:rPr>
              <a:t>causa y </a:t>
            </a:r>
            <a:r>
              <a:rPr lang="es-ES_tradnl" sz="1600" dirty="0">
                <a:solidFill>
                  <a:schemeClr val="bg1">
                    <a:lumMod val="50000"/>
                  </a:schemeClr>
                </a:solidFill>
                <a:cs typeface="Gotham Book"/>
              </a:rPr>
              <a:t>hacer inferencias sobre fisiopatología. Al examen físico</a:t>
            </a:r>
            <a:r>
              <a:rPr lang="es-ES_tradnl" sz="1600" dirty="0" smtClean="0">
                <a:solidFill>
                  <a:schemeClr val="bg1">
                    <a:lumMod val="50000"/>
                  </a:schemeClr>
                </a:solidFill>
                <a:cs typeface="Gotham Book"/>
              </a:rPr>
              <a:t>, debe </a:t>
            </a:r>
            <a:r>
              <a:rPr lang="es-ES_tradnl" sz="1600" dirty="0">
                <a:solidFill>
                  <a:schemeClr val="bg1">
                    <a:lumMod val="50000"/>
                  </a:schemeClr>
                </a:solidFill>
                <a:cs typeface="Gotham Book"/>
              </a:rPr>
              <a:t>acompañarse de la historia y las pruebas de </a:t>
            </a:r>
            <a:r>
              <a:rPr lang="es-ES_tradnl" sz="1600" dirty="0" smtClean="0">
                <a:solidFill>
                  <a:schemeClr val="bg1">
                    <a:lumMod val="50000"/>
                  </a:schemeClr>
                </a:solidFill>
                <a:cs typeface="Gotham Book"/>
              </a:rPr>
              <a:t>diagnóstico deben </a:t>
            </a:r>
            <a:r>
              <a:rPr lang="es-ES_tradnl" sz="1600" dirty="0">
                <a:solidFill>
                  <a:schemeClr val="bg1">
                    <a:lumMod val="50000"/>
                  </a:schemeClr>
                </a:solidFill>
                <a:cs typeface="Gotham Book"/>
              </a:rPr>
              <a:t>realizarse cuando estén </a:t>
            </a:r>
            <a:r>
              <a:rPr lang="es-ES_tradnl" sz="1600" dirty="0" smtClean="0">
                <a:solidFill>
                  <a:schemeClr val="bg1">
                    <a:lumMod val="50000"/>
                  </a:schemeClr>
                </a:solidFill>
                <a:cs typeface="Gotham Book"/>
              </a:rPr>
              <a:t>justificadas.</a:t>
            </a:r>
            <a:endParaRPr lang="es-ES_tradnl" sz="1600" dirty="0">
              <a:solidFill>
                <a:schemeClr val="bg1">
                  <a:lumMod val="50000"/>
                </a:schemeClr>
              </a:solidFill>
              <a:cs typeface="Gotham Book"/>
            </a:endParaRPr>
          </a:p>
        </p:txBody>
      </p:sp>
      <p:sp>
        <p:nvSpPr>
          <p:cNvPr id="6" name="Rectángulo 5"/>
          <p:cNvSpPr/>
          <p:nvPr/>
        </p:nvSpPr>
        <p:spPr>
          <a:xfrm>
            <a:off x="450636" y="1308947"/>
            <a:ext cx="6600404" cy="523220"/>
          </a:xfrm>
          <a:prstGeom prst="rect">
            <a:avLst/>
          </a:prstGeom>
        </p:spPr>
        <p:txBody>
          <a:bodyPr wrap="square">
            <a:spAutoFit/>
          </a:bodyPr>
          <a:lstStyle/>
          <a:p>
            <a:r>
              <a:rPr lang="es-ES_tradnl" sz="2800" b="1" dirty="0">
                <a:solidFill>
                  <a:srgbClr val="FCC40D"/>
                </a:solidFill>
                <a:cs typeface="Calibri"/>
              </a:rPr>
              <a:t>EVALUACIÓN DEL DOLOR</a:t>
            </a:r>
            <a:endParaRPr lang="es-ES_tradnl" sz="2800" b="1" dirty="0">
              <a:solidFill>
                <a:srgbClr val="FCC40D"/>
              </a:solidFill>
              <a:latin typeface="Calibri"/>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407939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4" name="Rectángulo 3"/>
          <p:cNvSpPr/>
          <p:nvPr/>
        </p:nvSpPr>
        <p:spPr>
          <a:xfrm>
            <a:off x="1615439" y="1202174"/>
            <a:ext cx="6156959" cy="276999"/>
          </a:xfrm>
          <a:prstGeom prst="rect">
            <a:avLst/>
          </a:prstGeom>
        </p:spPr>
        <p:txBody>
          <a:bodyPr wrap="square">
            <a:spAutoFit/>
          </a:bodyPr>
          <a:lstStyle/>
          <a:p>
            <a:r>
              <a:rPr lang="es-ES_tradnl" sz="1200" dirty="0">
                <a:solidFill>
                  <a:srgbClr val="64075D"/>
                </a:solidFill>
              </a:rPr>
              <a:t>Evaluación y abordaje del dolor en los largos </a:t>
            </a:r>
            <a:r>
              <a:rPr lang="es-ES_tradnl" sz="1200" dirty="0" smtClean="0">
                <a:solidFill>
                  <a:srgbClr val="64075D"/>
                </a:solidFill>
              </a:rPr>
              <a:t>superviviente de cáncer.</a:t>
            </a:r>
            <a:endParaRPr lang="es-ES_tradnl" sz="1200" dirty="0">
              <a:solidFill>
                <a:srgbClr val="64075D"/>
              </a:solidFill>
            </a:endParaRPr>
          </a:p>
        </p:txBody>
      </p:sp>
      <p:pic>
        <p:nvPicPr>
          <p:cNvPr id="8" name="Imagen 7" descr="Captura de pantalla 2017-09-26 a las 16.42.49.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839636" y="1479173"/>
            <a:ext cx="4586671" cy="4840347"/>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410981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6" name="Marcador de contenido 2"/>
          <p:cNvSpPr>
            <a:spLocks noGrp="1"/>
          </p:cNvSpPr>
          <p:nvPr>
            <p:ph idx="1"/>
          </p:nvPr>
        </p:nvSpPr>
        <p:spPr>
          <a:xfrm>
            <a:off x="457200" y="1921120"/>
            <a:ext cx="8229600" cy="1218333"/>
          </a:xfrm>
        </p:spPr>
        <p:txBody>
          <a:bodyPr/>
          <a:lstStyle/>
          <a:p>
            <a:pPr>
              <a:lnSpc>
                <a:spcPct val="110000"/>
              </a:lnSpc>
              <a:buBlip>
                <a:blip r:embed="rId3"/>
              </a:buBlip>
            </a:pPr>
            <a:r>
              <a:rPr lang="es-ES_tradnl" sz="1600" dirty="0">
                <a:solidFill>
                  <a:srgbClr val="7F7F7F"/>
                </a:solidFill>
                <a:cs typeface="Gotham Book"/>
              </a:rPr>
              <a:t>El manejo óptimo del dolor se ha demostrado que </a:t>
            </a:r>
            <a:r>
              <a:rPr lang="es-ES_tradnl" sz="1600" b="1" dirty="0" smtClean="0">
                <a:solidFill>
                  <a:srgbClr val="64075D"/>
                </a:solidFill>
                <a:cs typeface="Gotham Book"/>
              </a:rPr>
              <a:t>mejora la </a:t>
            </a:r>
            <a:r>
              <a:rPr lang="es-ES_tradnl" sz="1600" b="1" dirty="0">
                <a:solidFill>
                  <a:srgbClr val="64075D"/>
                </a:solidFill>
                <a:cs typeface="Gotham Book"/>
              </a:rPr>
              <a:t>calidad de vida </a:t>
            </a:r>
            <a:r>
              <a:rPr lang="es-ES_tradnl" sz="1600" dirty="0">
                <a:solidFill>
                  <a:srgbClr val="7F7F7F"/>
                </a:solidFill>
                <a:cs typeface="Gotham Book"/>
              </a:rPr>
              <a:t>de los pacientes con </a:t>
            </a:r>
            <a:r>
              <a:rPr lang="es-ES_tradnl" sz="1600" dirty="0" smtClean="0">
                <a:solidFill>
                  <a:srgbClr val="7F7F7F"/>
                </a:solidFill>
                <a:cs typeface="Gotham Book"/>
              </a:rPr>
              <a:t>cáncer </a:t>
            </a:r>
            <a:r>
              <a:rPr lang="es-ES_tradnl" sz="1600" dirty="0">
                <a:solidFill>
                  <a:srgbClr val="7F7F7F"/>
                </a:solidFill>
                <a:cs typeface="Gotham Book"/>
              </a:rPr>
              <a:t>supervivientes de </a:t>
            </a:r>
            <a:r>
              <a:rPr lang="es-ES_tradnl" sz="1600" dirty="0" smtClean="0">
                <a:solidFill>
                  <a:srgbClr val="7F7F7F"/>
                </a:solidFill>
                <a:cs typeface="Gotham Book"/>
              </a:rPr>
              <a:t>cáncer.</a:t>
            </a:r>
          </a:p>
          <a:p>
            <a:pPr>
              <a:lnSpc>
                <a:spcPct val="110000"/>
              </a:lnSpc>
              <a:buBlip>
                <a:blip r:embed="rId3"/>
              </a:buBlip>
            </a:pPr>
            <a:r>
              <a:rPr lang="es-ES_tradnl" sz="1600" dirty="0">
                <a:solidFill>
                  <a:srgbClr val="7F7F7F"/>
                </a:solidFill>
                <a:cs typeface="Gotham Book"/>
              </a:rPr>
              <a:t>El tratamiento debe </a:t>
            </a:r>
            <a:r>
              <a:rPr lang="es-ES_tradnl" sz="1600" dirty="0" smtClean="0">
                <a:solidFill>
                  <a:srgbClr val="7F7F7F"/>
                </a:solidFill>
                <a:cs typeface="Gotham Book"/>
              </a:rPr>
              <a:t>ser </a:t>
            </a:r>
            <a:r>
              <a:rPr lang="es-ES_tradnl" sz="1600" b="1" dirty="0" smtClean="0">
                <a:solidFill>
                  <a:srgbClr val="64075D"/>
                </a:solidFill>
                <a:cs typeface="Gotham Book"/>
              </a:rPr>
              <a:t>fisiopatológico </a:t>
            </a:r>
            <a:r>
              <a:rPr lang="es-ES_tradnl" sz="1600" b="1" dirty="0">
                <a:solidFill>
                  <a:srgbClr val="64075D"/>
                </a:solidFill>
                <a:cs typeface="Gotham Book"/>
              </a:rPr>
              <a:t>y </a:t>
            </a:r>
            <a:r>
              <a:rPr lang="es-ES_tradnl" sz="1600" b="1" dirty="0" smtClean="0">
                <a:solidFill>
                  <a:srgbClr val="64075D"/>
                </a:solidFill>
                <a:cs typeface="Gotham Book"/>
              </a:rPr>
              <a:t>multidisciplinar</a:t>
            </a:r>
            <a:r>
              <a:rPr lang="es-ES_tradnl" sz="1600" dirty="0" smtClean="0">
                <a:solidFill>
                  <a:srgbClr val="7F7F7F"/>
                </a:solidFill>
                <a:cs typeface="Gotham Book"/>
              </a:rPr>
              <a:t>.</a:t>
            </a:r>
          </a:p>
          <a:p>
            <a:pPr>
              <a:lnSpc>
                <a:spcPct val="110000"/>
              </a:lnSpc>
              <a:buBlip>
                <a:blip r:embed="rId3"/>
              </a:buBlip>
            </a:pPr>
            <a:r>
              <a:rPr lang="es-ES_tradnl" sz="1600" dirty="0">
                <a:solidFill>
                  <a:schemeClr val="bg1">
                    <a:lumMod val="50000"/>
                  </a:schemeClr>
                </a:solidFill>
                <a:cs typeface="Gotham Book"/>
              </a:rPr>
              <a:t>Los </a:t>
            </a:r>
            <a:r>
              <a:rPr lang="es-ES_tradnl" sz="1600" b="1" dirty="0">
                <a:solidFill>
                  <a:srgbClr val="64075D"/>
                </a:solidFill>
                <a:cs typeface="Gotham Book"/>
              </a:rPr>
              <a:t>factores de riesgo para el dolor incontrolado </a:t>
            </a:r>
            <a:r>
              <a:rPr lang="es-ES_tradnl" sz="1600" dirty="0" smtClean="0">
                <a:solidFill>
                  <a:schemeClr val="bg1">
                    <a:lumMod val="50000"/>
                  </a:schemeClr>
                </a:solidFill>
                <a:cs typeface="Gotham Book"/>
              </a:rPr>
              <a:t>incluyen:</a:t>
            </a:r>
          </a:p>
          <a:p>
            <a:pPr lvl="1">
              <a:lnSpc>
                <a:spcPct val="110000"/>
              </a:lnSpc>
              <a:buClr>
                <a:srgbClr val="64075D"/>
              </a:buClr>
              <a:buFont typeface="Arial"/>
              <a:buChar char="•"/>
            </a:pPr>
            <a:r>
              <a:rPr lang="es-ES_tradnl" sz="1600" dirty="0" smtClean="0">
                <a:solidFill>
                  <a:schemeClr val="bg1">
                    <a:lumMod val="50000"/>
                  </a:schemeClr>
                </a:solidFill>
                <a:cs typeface="Gotham Book"/>
              </a:rPr>
              <a:t>La </a:t>
            </a:r>
            <a:r>
              <a:rPr lang="es-ES_tradnl" sz="1600" dirty="0">
                <a:solidFill>
                  <a:schemeClr val="bg1">
                    <a:lumMod val="50000"/>
                  </a:schemeClr>
                </a:solidFill>
                <a:cs typeface="Gotham Book"/>
              </a:rPr>
              <a:t>edad mayor de 65 años.</a:t>
            </a:r>
          </a:p>
          <a:p>
            <a:pPr lvl="1">
              <a:lnSpc>
                <a:spcPct val="110000"/>
              </a:lnSpc>
              <a:buClr>
                <a:srgbClr val="64075D"/>
              </a:buClr>
              <a:buFont typeface="Arial"/>
              <a:buChar char="•"/>
            </a:pPr>
            <a:r>
              <a:rPr lang="es-ES_tradnl" sz="1600" dirty="0" smtClean="0">
                <a:solidFill>
                  <a:schemeClr val="bg1">
                    <a:lumMod val="50000"/>
                  </a:schemeClr>
                </a:solidFill>
                <a:cs typeface="Gotham Book"/>
              </a:rPr>
              <a:t>El </a:t>
            </a:r>
            <a:r>
              <a:rPr lang="es-ES_tradnl" sz="1600" dirty="0">
                <a:solidFill>
                  <a:schemeClr val="bg1">
                    <a:lumMod val="50000"/>
                  </a:schemeClr>
                </a:solidFill>
                <a:cs typeface="Gotham Book"/>
              </a:rPr>
              <a:t>sexo femenino.</a:t>
            </a:r>
          </a:p>
          <a:p>
            <a:pPr lvl="1">
              <a:lnSpc>
                <a:spcPct val="110000"/>
              </a:lnSpc>
              <a:buClr>
                <a:srgbClr val="64075D"/>
              </a:buClr>
              <a:buFont typeface="Arial"/>
              <a:buChar char="•"/>
            </a:pPr>
            <a:r>
              <a:rPr lang="es-ES_tradnl" sz="1600" dirty="0" smtClean="0">
                <a:solidFill>
                  <a:schemeClr val="bg1">
                    <a:lumMod val="50000"/>
                  </a:schemeClr>
                </a:solidFill>
                <a:cs typeface="Gotham Book"/>
              </a:rPr>
              <a:t>La </a:t>
            </a:r>
            <a:r>
              <a:rPr lang="es-ES_tradnl" sz="1600" dirty="0">
                <a:solidFill>
                  <a:schemeClr val="bg1">
                    <a:lumMod val="50000"/>
                  </a:schemeClr>
                </a:solidFill>
                <a:cs typeface="Gotham Book"/>
              </a:rPr>
              <a:t>falta de educación superior.</a:t>
            </a:r>
          </a:p>
          <a:p>
            <a:pPr lvl="1">
              <a:lnSpc>
                <a:spcPct val="110000"/>
              </a:lnSpc>
              <a:buClr>
                <a:srgbClr val="64075D"/>
              </a:buClr>
              <a:buFont typeface="Arial"/>
              <a:buChar char="•"/>
            </a:pPr>
            <a:r>
              <a:rPr lang="es-ES_tradnl" sz="1600" dirty="0" smtClean="0">
                <a:solidFill>
                  <a:schemeClr val="bg1">
                    <a:lumMod val="50000"/>
                  </a:schemeClr>
                </a:solidFill>
                <a:cs typeface="Gotham Book"/>
              </a:rPr>
              <a:t>Grupos </a:t>
            </a:r>
            <a:r>
              <a:rPr lang="es-ES_tradnl" sz="1600" dirty="0">
                <a:solidFill>
                  <a:schemeClr val="bg1">
                    <a:lumMod val="50000"/>
                  </a:schemeClr>
                </a:solidFill>
                <a:cs typeface="Gotham Book"/>
              </a:rPr>
              <a:t>culturales minoritarios</a:t>
            </a:r>
            <a:r>
              <a:rPr lang="es-ES_tradnl" sz="1600" dirty="0" smtClean="0">
                <a:solidFill>
                  <a:schemeClr val="bg1">
                    <a:lumMod val="50000"/>
                  </a:schemeClr>
                </a:solidFill>
                <a:cs typeface="Gotham Book"/>
              </a:rPr>
              <a:t>.</a:t>
            </a:r>
          </a:p>
          <a:p>
            <a:pPr lvl="0">
              <a:lnSpc>
                <a:spcPct val="110000"/>
              </a:lnSpc>
              <a:buBlip>
                <a:blip r:embed="rId3"/>
              </a:buBlip>
            </a:pPr>
            <a:r>
              <a:rPr lang="es-ES_tradnl" sz="1600" dirty="0">
                <a:solidFill>
                  <a:prstClr val="white">
                    <a:lumMod val="50000"/>
                  </a:prstClr>
                </a:solidFill>
                <a:cs typeface="Gotham Book"/>
              </a:rPr>
              <a:t>El </a:t>
            </a:r>
            <a:r>
              <a:rPr lang="es-ES_tradnl" sz="1600" b="1" dirty="0">
                <a:solidFill>
                  <a:srgbClr val="64075D"/>
                </a:solidFill>
                <a:cs typeface="Gotham Book"/>
              </a:rPr>
              <a:t>objetivo del tratamiento </a:t>
            </a:r>
            <a:r>
              <a:rPr lang="es-ES_tradnl" sz="1600" dirty="0">
                <a:solidFill>
                  <a:prstClr val="white">
                    <a:lumMod val="50000"/>
                  </a:prstClr>
                </a:solidFill>
                <a:cs typeface="Gotham Book"/>
              </a:rPr>
              <a:t>no solo debe ser el alivio del dolor sino especialmente la mejoría de la </a:t>
            </a:r>
            <a:r>
              <a:rPr lang="es-ES_tradnl" sz="1600" dirty="0" smtClean="0">
                <a:solidFill>
                  <a:prstClr val="white">
                    <a:lumMod val="50000"/>
                  </a:prstClr>
                </a:solidFill>
                <a:cs typeface="Gotham Book"/>
              </a:rPr>
              <a:t>funcionalidad</a:t>
            </a:r>
            <a:r>
              <a:rPr lang="es-ES_tradnl" sz="1600" dirty="0">
                <a:solidFill>
                  <a:schemeClr val="bg1">
                    <a:lumMod val="50000"/>
                  </a:schemeClr>
                </a:solidFill>
                <a:cs typeface="Gotham Book"/>
              </a:rPr>
              <a:t>.</a:t>
            </a:r>
            <a:endParaRPr lang="es-ES_tradnl" sz="1600" dirty="0">
              <a:solidFill>
                <a:prstClr val="white">
                  <a:lumMod val="50000"/>
                </a:prstClr>
              </a:solidFill>
              <a:cs typeface="Gotham Book"/>
            </a:endParaRPr>
          </a:p>
        </p:txBody>
      </p:sp>
      <p:sp>
        <p:nvSpPr>
          <p:cNvPr id="7" name="Rectángulo 6"/>
          <p:cNvSpPr/>
          <p:nvPr/>
        </p:nvSpPr>
        <p:spPr>
          <a:xfrm>
            <a:off x="450636" y="1308947"/>
            <a:ext cx="6600404" cy="523220"/>
          </a:xfrm>
          <a:prstGeom prst="rect">
            <a:avLst/>
          </a:prstGeom>
        </p:spPr>
        <p:txBody>
          <a:bodyPr wrap="square">
            <a:spAutoFit/>
          </a:bodyPr>
          <a:lstStyle/>
          <a:p>
            <a:r>
              <a:rPr lang="es-ES_tradnl" sz="2800" b="1" dirty="0">
                <a:solidFill>
                  <a:srgbClr val="FCC40D"/>
                </a:solidFill>
                <a:cs typeface="Calibri"/>
              </a:rPr>
              <a:t>TRATAMIENTO</a:t>
            </a:r>
            <a:endParaRPr lang="es-ES_tradnl" sz="2800" b="1" dirty="0">
              <a:solidFill>
                <a:srgbClr val="FCC40D"/>
              </a:solidFill>
              <a:latin typeface="Calibri"/>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024096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9" name="Marcador de contenido 2"/>
          <p:cNvSpPr>
            <a:spLocks noGrp="1"/>
          </p:cNvSpPr>
          <p:nvPr>
            <p:ph idx="1"/>
          </p:nvPr>
        </p:nvSpPr>
        <p:spPr>
          <a:xfrm>
            <a:off x="457200" y="1259552"/>
            <a:ext cx="8229600" cy="3058973"/>
          </a:xfrm>
        </p:spPr>
        <p:txBody>
          <a:bodyPr/>
          <a:lstStyle/>
          <a:p>
            <a:pPr marL="0" indent="0">
              <a:lnSpc>
                <a:spcPct val="90000"/>
              </a:lnSpc>
              <a:buNone/>
            </a:pPr>
            <a:r>
              <a:rPr lang="es-ES_tradnl" sz="1600" b="1" dirty="0">
                <a:solidFill>
                  <a:srgbClr val="64075D"/>
                </a:solidFill>
              </a:rPr>
              <a:t>Pilares del </a:t>
            </a:r>
            <a:r>
              <a:rPr lang="es-ES_tradnl" sz="1600" b="1" dirty="0" smtClean="0">
                <a:solidFill>
                  <a:srgbClr val="64075D"/>
                </a:solidFill>
              </a:rPr>
              <a:t>tratamiento</a:t>
            </a:r>
            <a:endParaRPr lang="es-ES_tradnl" sz="1600" b="1" dirty="0" smtClean="0">
              <a:solidFill>
                <a:srgbClr val="64075D"/>
              </a:solidFill>
            </a:endParaRPr>
          </a:p>
          <a:p>
            <a:pPr lvl="1">
              <a:lnSpc>
                <a:spcPct val="90000"/>
              </a:lnSpc>
              <a:buClr>
                <a:srgbClr val="64075D"/>
              </a:buClr>
              <a:buFont typeface="Arial"/>
              <a:buChar char="•"/>
            </a:pPr>
            <a:r>
              <a:rPr lang="es-ES_tradnl" sz="1600" dirty="0" smtClean="0">
                <a:solidFill>
                  <a:srgbClr val="7F7F7F"/>
                </a:solidFill>
              </a:rPr>
              <a:t>Mejorar </a:t>
            </a:r>
            <a:r>
              <a:rPr lang="es-ES_tradnl" sz="1600" dirty="0">
                <a:solidFill>
                  <a:srgbClr val="7F7F7F"/>
                </a:solidFill>
              </a:rPr>
              <a:t>la funcionalidad.</a:t>
            </a:r>
          </a:p>
          <a:p>
            <a:pPr lvl="1">
              <a:lnSpc>
                <a:spcPct val="90000"/>
              </a:lnSpc>
              <a:buClr>
                <a:srgbClr val="64075D"/>
              </a:buClr>
              <a:buFont typeface="Arial"/>
              <a:buChar char="•"/>
            </a:pPr>
            <a:r>
              <a:rPr lang="es-ES_tradnl" sz="1600" dirty="0" smtClean="0">
                <a:solidFill>
                  <a:srgbClr val="7F7F7F"/>
                </a:solidFill>
              </a:rPr>
              <a:t>Limitar </a:t>
            </a:r>
            <a:r>
              <a:rPr lang="es-ES_tradnl" sz="1600" dirty="0">
                <a:solidFill>
                  <a:srgbClr val="7F7F7F"/>
                </a:solidFill>
              </a:rPr>
              <a:t>los eventos adversos.</a:t>
            </a:r>
          </a:p>
          <a:p>
            <a:pPr lvl="1">
              <a:lnSpc>
                <a:spcPct val="90000"/>
              </a:lnSpc>
              <a:buClr>
                <a:srgbClr val="64075D"/>
              </a:buClr>
              <a:buFont typeface="Arial"/>
              <a:buChar char="•"/>
            </a:pPr>
            <a:r>
              <a:rPr lang="es-ES_tradnl" sz="1600" dirty="0" smtClean="0">
                <a:solidFill>
                  <a:srgbClr val="7F7F7F"/>
                </a:solidFill>
              </a:rPr>
              <a:t>Garantizar </a:t>
            </a:r>
            <a:r>
              <a:rPr lang="es-ES_tradnl" sz="1600" dirty="0">
                <a:solidFill>
                  <a:srgbClr val="7F7F7F"/>
                </a:solidFill>
              </a:rPr>
              <a:t>la seguridad en el tratamiento del dolor </a:t>
            </a:r>
            <a:r>
              <a:rPr lang="es-ES_tradnl" sz="1600" dirty="0" smtClean="0">
                <a:solidFill>
                  <a:srgbClr val="7F7F7F"/>
                </a:solidFill>
              </a:rPr>
              <a:t>en los </a:t>
            </a:r>
            <a:r>
              <a:rPr lang="es-ES_tradnl" sz="1600" dirty="0">
                <a:solidFill>
                  <a:srgbClr val="7F7F7F"/>
                </a:solidFill>
              </a:rPr>
              <a:t>largos supervivientes</a:t>
            </a:r>
            <a:r>
              <a:rPr lang="es-ES_tradnl" sz="1600" dirty="0" smtClean="0">
                <a:solidFill>
                  <a:srgbClr val="7F7F7F"/>
                </a:solidFill>
              </a:rPr>
              <a:t>.</a:t>
            </a:r>
          </a:p>
          <a:p>
            <a:pPr>
              <a:buBlip>
                <a:blip r:embed="rId3"/>
              </a:buBlip>
            </a:pPr>
            <a:r>
              <a:rPr lang="es-ES_tradnl" sz="1600" dirty="0" smtClean="0">
                <a:solidFill>
                  <a:srgbClr val="7F7F7F"/>
                </a:solidFill>
              </a:rPr>
              <a:t>Se </a:t>
            </a:r>
            <a:r>
              <a:rPr lang="es-ES_tradnl" sz="1600" dirty="0">
                <a:solidFill>
                  <a:srgbClr val="7F7F7F"/>
                </a:solidFill>
              </a:rPr>
              <a:t>debe </a:t>
            </a:r>
            <a:r>
              <a:rPr lang="es-ES_tradnl" sz="1600" b="1" dirty="0">
                <a:solidFill>
                  <a:srgbClr val="64075D"/>
                </a:solidFill>
              </a:rPr>
              <a:t>involucrar al paciente y la familia y/o </a:t>
            </a:r>
            <a:r>
              <a:rPr lang="es-ES_tradnl" sz="1600" b="1" dirty="0" smtClean="0">
                <a:solidFill>
                  <a:srgbClr val="64075D"/>
                </a:solidFill>
              </a:rPr>
              <a:t>cuidadores </a:t>
            </a:r>
            <a:r>
              <a:rPr lang="es-ES_tradnl" sz="1600" dirty="0" smtClean="0">
                <a:solidFill>
                  <a:srgbClr val="7F7F7F"/>
                </a:solidFill>
              </a:rPr>
              <a:t>en </a:t>
            </a:r>
            <a:r>
              <a:rPr lang="es-ES_tradnl" sz="1600" dirty="0">
                <a:solidFill>
                  <a:srgbClr val="7F7F7F"/>
                </a:solidFill>
              </a:rPr>
              <a:t>todos los aspectos de la evaluación y el tratamiento </a:t>
            </a:r>
            <a:r>
              <a:rPr lang="es-ES_tradnl" sz="1600" dirty="0" smtClean="0">
                <a:solidFill>
                  <a:srgbClr val="7F7F7F"/>
                </a:solidFill>
              </a:rPr>
              <a:t>del dolor</a:t>
            </a:r>
            <a:r>
              <a:rPr lang="es-ES_tradnl" sz="1600" dirty="0">
                <a:solidFill>
                  <a:srgbClr val="7F7F7F"/>
                </a:solidFill>
              </a:rPr>
              <a:t>. </a:t>
            </a:r>
            <a:r>
              <a:rPr lang="es-ES_tradnl" sz="1600" dirty="0" smtClean="0">
                <a:solidFill>
                  <a:srgbClr val="7F7F7F"/>
                </a:solidFill>
              </a:rPr>
              <a:t>Cuando el </a:t>
            </a:r>
            <a:r>
              <a:rPr lang="es-ES_tradnl" sz="1600" dirty="0">
                <a:solidFill>
                  <a:srgbClr val="7F7F7F"/>
                </a:solidFill>
              </a:rPr>
              <a:t>dolor </a:t>
            </a:r>
            <a:r>
              <a:rPr lang="es-ES_tradnl" sz="1600" dirty="0" smtClean="0">
                <a:solidFill>
                  <a:srgbClr val="7F7F7F"/>
                </a:solidFill>
              </a:rPr>
              <a:t>mejora gradualmente </a:t>
            </a:r>
            <a:r>
              <a:rPr lang="es-ES_tradnl" sz="1600" dirty="0">
                <a:solidFill>
                  <a:srgbClr val="7F7F7F"/>
                </a:solidFill>
              </a:rPr>
              <a:t>y la necesidad de medicación para el </a:t>
            </a:r>
            <a:r>
              <a:rPr lang="es-ES_tradnl" sz="1600" dirty="0" smtClean="0">
                <a:solidFill>
                  <a:srgbClr val="7F7F7F"/>
                </a:solidFill>
              </a:rPr>
              <a:t>dolor debe disminuir.</a:t>
            </a:r>
          </a:p>
          <a:p>
            <a:pPr>
              <a:buBlip>
                <a:blip r:embed="rId3"/>
              </a:buBlip>
            </a:pPr>
            <a:r>
              <a:rPr lang="es-ES_tradnl" sz="1600" dirty="0">
                <a:solidFill>
                  <a:srgbClr val="7F7F7F"/>
                </a:solidFill>
              </a:rPr>
              <a:t>El uso de analgésicos, especialmente los opioides, debe </a:t>
            </a:r>
            <a:r>
              <a:rPr lang="es-ES_tradnl" sz="1600" dirty="0" smtClean="0">
                <a:solidFill>
                  <a:srgbClr val="7F7F7F"/>
                </a:solidFill>
              </a:rPr>
              <a:t>ser reevaluado </a:t>
            </a:r>
            <a:r>
              <a:rPr lang="es-ES_tradnl" sz="1600" dirty="0">
                <a:solidFill>
                  <a:srgbClr val="7F7F7F"/>
                </a:solidFill>
              </a:rPr>
              <a:t>y ajustado durante el tratamiento a medida </a:t>
            </a:r>
            <a:r>
              <a:rPr lang="es-ES_tradnl" sz="1600" dirty="0" smtClean="0">
                <a:solidFill>
                  <a:srgbClr val="7F7F7F"/>
                </a:solidFill>
              </a:rPr>
              <a:t>que el </a:t>
            </a:r>
            <a:r>
              <a:rPr lang="es-ES_tradnl" sz="1600" dirty="0">
                <a:solidFill>
                  <a:srgbClr val="7F7F7F"/>
                </a:solidFill>
              </a:rPr>
              <a:t>paciente evoluciona. De lo contrario, puede resultar </a:t>
            </a:r>
            <a:r>
              <a:rPr lang="es-ES_tradnl" sz="1600" dirty="0" smtClean="0">
                <a:solidFill>
                  <a:srgbClr val="7F7F7F"/>
                </a:solidFill>
              </a:rPr>
              <a:t>en un </a:t>
            </a:r>
            <a:r>
              <a:rPr lang="es-ES_tradnl" sz="1600" dirty="0">
                <a:solidFill>
                  <a:srgbClr val="7F7F7F"/>
                </a:solidFill>
              </a:rPr>
              <a:t>uso innecesario de opioides o incluso puede dar lugar </a:t>
            </a:r>
            <a:r>
              <a:rPr lang="es-ES_tradnl" sz="1600" dirty="0" smtClean="0">
                <a:solidFill>
                  <a:srgbClr val="7F7F7F"/>
                </a:solidFill>
              </a:rPr>
              <a:t>a abuso.</a:t>
            </a:r>
            <a:endParaRPr lang="es-ES_tradnl" sz="1600" dirty="0">
              <a:solidFill>
                <a:srgbClr val="7F7F7F"/>
              </a:solidFill>
            </a:endParaRPr>
          </a:p>
        </p:txBody>
      </p:sp>
      <p:pic>
        <p:nvPicPr>
          <p:cNvPr id="6" name="Imagen 5" descr="Captura de pantalla 2017-09-26 a las 16.52.02.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85518" y="4523899"/>
            <a:ext cx="6421120" cy="1338581"/>
          </a:xfrm>
          <a:prstGeom prst="rect">
            <a:avLst/>
          </a:prstGeom>
        </p:spPr>
      </p:pic>
      <p:sp>
        <p:nvSpPr>
          <p:cNvPr id="7" name="Rectángulo 6"/>
          <p:cNvSpPr/>
          <p:nvPr/>
        </p:nvSpPr>
        <p:spPr>
          <a:xfrm>
            <a:off x="457200" y="4177440"/>
            <a:ext cx="7314458" cy="338554"/>
          </a:xfrm>
          <a:prstGeom prst="rect">
            <a:avLst/>
          </a:prstGeom>
        </p:spPr>
        <p:txBody>
          <a:bodyPr wrap="square">
            <a:spAutoFit/>
          </a:bodyPr>
          <a:lstStyle/>
          <a:p>
            <a:r>
              <a:rPr lang="es-ES_tradnl" sz="1600" b="1" dirty="0">
                <a:solidFill>
                  <a:srgbClr val="64075D"/>
                </a:solidFill>
              </a:rPr>
              <a:t>Errores más frecuentes en el abordaje del dolor en </a:t>
            </a:r>
            <a:r>
              <a:rPr lang="es-ES_tradnl" sz="1600" b="1" dirty="0" smtClean="0">
                <a:solidFill>
                  <a:srgbClr val="64075D"/>
                </a:solidFill>
              </a:rPr>
              <a:t>largos </a:t>
            </a:r>
            <a:r>
              <a:rPr lang="es-ES_tradnl" sz="1600" b="1" dirty="0" smtClean="0">
                <a:solidFill>
                  <a:srgbClr val="64075D"/>
                </a:solidFill>
              </a:rPr>
              <a:t>supervivientes</a:t>
            </a:r>
            <a:r>
              <a:rPr lang="es-ES_tradnl" sz="1200" b="1" dirty="0">
                <a:solidFill>
                  <a:srgbClr val="64075D"/>
                </a:solidFill>
              </a:rPr>
              <a:t>:</a:t>
            </a:r>
            <a:endParaRPr lang="es-ES_tradnl" sz="1200" dirty="0">
              <a:solidFill>
                <a:srgbClr val="64075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090345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7" name="Rectángulo 6"/>
          <p:cNvSpPr/>
          <p:nvPr/>
        </p:nvSpPr>
        <p:spPr>
          <a:xfrm>
            <a:off x="752729" y="1350386"/>
            <a:ext cx="6156959" cy="307777"/>
          </a:xfrm>
          <a:prstGeom prst="rect">
            <a:avLst/>
          </a:prstGeom>
        </p:spPr>
        <p:txBody>
          <a:bodyPr wrap="square">
            <a:spAutoFit/>
          </a:bodyPr>
          <a:lstStyle/>
          <a:p>
            <a:r>
              <a:rPr lang="es-ES_tradnl" sz="1400" dirty="0">
                <a:solidFill>
                  <a:srgbClr val="64075D"/>
                </a:solidFill>
              </a:rPr>
              <a:t>Síndromes de dolor crónico en largos supervivientes y su </a:t>
            </a:r>
            <a:r>
              <a:rPr lang="es-ES_tradnl" sz="1400" dirty="0" smtClean="0">
                <a:solidFill>
                  <a:srgbClr val="64075D"/>
                </a:solidFill>
              </a:rPr>
              <a:t>tratamiento</a:t>
            </a:r>
            <a:endParaRPr lang="es-ES_tradnl" sz="1400" dirty="0">
              <a:solidFill>
                <a:srgbClr val="64075D"/>
              </a:solidFill>
            </a:endParaRPr>
          </a:p>
        </p:txBody>
      </p:sp>
      <p:pic>
        <p:nvPicPr>
          <p:cNvPr id="4" name="Imagen 3" descr="Captura de pantalla 2017-09-26 a las 17.04.03.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rot="5400000">
            <a:off x="2527401" y="-502959"/>
            <a:ext cx="4023362" cy="8504001"/>
          </a:xfrm>
          <a:prstGeom prst="rect">
            <a:avLst/>
          </a:prstGeom>
        </p:spPr>
      </p:pic>
      <p:sp>
        <p:nvSpPr>
          <p:cNvPr id="6" name="Rectángulo 5"/>
          <p:cNvSpPr/>
          <p:nvPr/>
        </p:nvSpPr>
        <p:spPr>
          <a:xfrm>
            <a:off x="287081" y="5706629"/>
            <a:ext cx="2467342" cy="276999"/>
          </a:xfrm>
          <a:prstGeom prst="rect">
            <a:avLst/>
          </a:prstGeom>
        </p:spPr>
        <p:txBody>
          <a:bodyPr wrap="none">
            <a:spAutoFit/>
          </a:bodyPr>
          <a:lstStyle/>
          <a:p>
            <a:r>
              <a:rPr lang="es-ES_tradnl" sz="1200" b="1" dirty="0">
                <a:solidFill>
                  <a:srgbClr val="64075D"/>
                </a:solidFill>
              </a:rPr>
              <a:t>QT: </a:t>
            </a:r>
            <a:r>
              <a:rPr lang="es-ES_tradnl" sz="1200" dirty="0">
                <a:solidFill>
                  <a:srgbClr val="64075D"/>
                </a:solidFill>
              </a:rPr>
              <a:t>quimioterapia; </a:t>
            </a:r>
            <a:r>
              <a:rPr lang="es-ES_tradnl" sz="1200" b="1" dirty="0" err="1">
                <a:solidFill>
                  <a:srgbClr val="64075D"/>
                </a:solidFill>
              </a:rPr>
              <a:t>Sdme</a:t>
            </a:r>
            <a:r>
              <a:rPr lang="es-ES_tradnl" sz="1200" b="1" dirty="0">
                <a:solidFill>
                  <a:srgbClr val="64075D"/>
                </a:solidFill>
              </a:rPr>
              <a:t>: </a:t>
            </a:r>
            <a:r>
              <a:rPr lang="es-ES_tradnl" sz="1200" dirty="0">
                <a:solidFill>
                  <a:srgbClr val="64075D"/>
                </a:solidFill>
              </a:rPr>
              <a:t>síndrome.</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912580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7" name="Rectángulo 6"/>
          <p:cNvSpPr/>
          <p:nvPr/>
        </p:nvSpPr>
        <p:spPr>
          <a:xfrm>
            <a:off x="812799" y="1269553"/>
            <a:ext cx="6766561" cy="307777"/>
          </a:xfrm>
          <a:prstGeom prst="rect">
            <a:avLst/>
          </a:prstGeom>
        </p:spPr>
        <p:txBody>
          <a:bodyPr wrap="square">
            <a:spAutoFit/>
          </a:bodyPr>
          <a:lstStyle/>
          <a:p>
            <a:r>
              <a:rPr lang="es-ES_tradnl" sz="1400" dirty="0" smtClean="0">
                <a:solidFill>
                  <a:srgbClr val="64075D"/>
                </a:solidFill>
              </a:rPr>
              <a:t>Síndromes </a:t>
            </a:r>
            <a:r>
              <a:rPr lang="es-ES_tradnl" sz="1400" dirty="0">
                <a:solidFill>
                  <a:srgbClr val="64075D"/>
                </a:solidFill>
              </a:rPr>
              <a:t>de dolor crónico en largos supervivientes y su </a:t>
            </a:r>
            <a:r>
              <a:rPr lang="es-ES_tradnl" sz="1400" dirty="0" smtClean="0">
                <a:solidFill>
                  <a:srgbClr val="64075D"/>
                </a:solidFill>
              </a:rPr>
              <a:t>tratamiento (Continuación)</a:t>
            </a:r>
            <a:r>
              <a:rPr lang="es-ES_tradnl" sz="1400" dirty="0" smtClean="0">
                <a:solidFill>
                  <a:srgbClr val="64075D"/>
                </a:solidFill>
              </a:rPr>
              <a:t> </a:t>
            </a:r>
            <a:endParaRPr lang="es-ES_tradnl" sz="1400" dirty="0">
              <a:solidFill>
                <a:srgbClr val="64075D"/>
              </a:solidFill>
            </a:endParaRPr>
          </a:p>
        </p:txBody>
      </p:sp>
      <p:pic>
        <p:nvPicPr>
          <p:cNvPr id="2" name="Imagen 1" descr="Captura de pantalla 2017-09-26 a las 17.08.24.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rot="5400000">
            <a:off x="2653402" y="-680129"/>
            <a:ext cx="4046563" cy="8642168"/>
          </a:xfrm>
          <a:prstGeom prst="rect">
            <a:avLst/>
          </a:prstGeom>
        </p:spPr>
      </p:pic>
      <p:sp>
        <p:nvSpPr>
          <p:cNvPr id="3" name="Rectángulo 2"/>
          <p:cNvSpPr/>
          <p:nvPr/>
        </p:nvSpPr>
        <p:spPr>
          <a:xfrm>
            <a:off x="467360" y="5659157"/>
            <a:ext cx="8530408" cy="276999"/>
          </a:xfrm>
          <a:prstGeom prst="rect">
            <a:avLst/>
          </a:prstGeom>
        </p:spPr>
        <p:txBody>
          <a:bodyPr wrap="square">
            <a:spAutoFit/>
          </a:bodyPr>
          <a:lstStyle/>
          <a:p>
            <a:r>
              <a:rPr lang="es-ES_tradnl" sz="1200" b="1" dirty="0">
                <a:solidFill>
                  <a:srgbClr val="64075D"/>
                </a:solidFill>
              </a:rPr>
              <a:t>AINE: </a:t>
            </a:r>
            <a:r>
              <a:rPr lang="es-ES_tradnl" sz="1200" dirty="0">
                <a:solidFill>
                  <a:srgbClr val="64075D"/>
                </a:solidFill>
              </a:rPr>
              <a:t>antiinflamatorios no esteroideos, </a:t>
            </a:r>
            <a:r>
              <a:rPr lang="es-ES_tradnl" sz="1200" b="1" dirty="0">
                <a:solidFill>
                  <a:srgbClr val="64075D"/>
                </a:solidFill>
              </a:rPr>
              <a:t>IA: </a:t>
            </a:r>
            <a:r>
              <a:rPr lang="es-ES_tradnl" sz="1200" dirty="0">
                <a:solidFill>
                  <a:srgbClr val="64075D"/>
                </a:solidFill>
              </a:rPr>
              <a:t>inhibidores de la </a:t>
            </a:r>
            <a:r>
              <a:rPr lang="es-ES_tradnl" sz="1200" dirty="0" err="1">
                <a:solidFill>
                  <a:srgbClr val="64075D"/>
                </a:solidFill>
              </a:rPr>
              <a:t>aromatasa</a:t>
            </a:r>
            <a:r>
              <a:rPr lang="es-ES_tradnl" sz="1200" dirty="0">
                <a:solidFill>
                  <a:srgbClr val="64075D"/>
                </a:solidFill>
              </a:rPr>
              <a:t>; </a:t>
            </a:r>
            <a:r>
              <a:rPr lang="es-ES_tradnl" sz="1200" b="1" dirty="0" err="1">
                <a:solidFill>
                  <a:srgbClr val="64075D"/>
                </a:solidFill>
              </a:rPr>
              <a:t>Tend</a:t>
            </a:r>
            <a:r>
              <a:rPr lang="es-ES_tradnl" sz="1200" b="1" dirty="0">
                <a:solidFill>
                  <a:srgbClr val="64075D"/>
                </a:solidFill>
              </a:rPr>
              <a:t>. </a:t>
            </a:r>
            <a:r>
              <a:rPr lang="es-ES_tradnl" sz="1200" b="1" dirty="0" err="1">
                <a:solidFill>
                  <a:srgbClr val="64075D"/>
                </a:solidFill>
              </a:rPr>
              <a:t>mang</a:t>
            </a:r>
            <a:r>
              <a:rPr lang="es-ES_tradnl" sz="1200" b="1" dirty="0">
                <a:solidFill>
                  <a:srgbClr val="64075D"/>
                </a:solidFill>
              </a:rPr>
              <a:t> </a:t>
            </a:r>
            <a:r>
              <a:rPr lang="es-ES_tradnl" sz="1200" b="1" dirty="0" err="1">
                <a:solidFill>
                  <a:srgbClr val="64075D"/>
                </a:solidFill>
              </a:rPr>
              <a:t>rot</a:t>
            </a:r>
            <a:r>
              <a:rPr lang="es-ES_tradnl" sz="1200" b="1" dirty="0">
                <a:solidFill>
                  <a:srgbClr val="64075D"/>
                </a:solidFill>
              </a:rPr>
              <a:t>: </a:t>
            </a:r>
            <a:r>
              <a:rPr lang="es-ES_tradnl" sz="1200" dirty="0">
                <a:solidFill>
                  <a:srgbClr val="64075D"/>
                </a:solidFill>
              </a:rPr>
              <a:t>tendinitis del manguito de los </a:t>
            </a:r>
            <a:r>
              <a:rPr lang="es-ES_tradnl" sz="1200" dirty="0" smtClean="0">
                <a:solidFill>
                  <a:srgbClr val="64075D"/>
                </a:solidFill>
              </a:rPr>
              <a:t>rotadores.</a:t>
            </a:r>
            <a:endParaRPr lang="es-ES_tradnl" sz="1200" dirty="0">
              <a:solidFill>
                <a:srgbClr val="64075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578074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3" name="Rectángulo 2"/>
          <p:cNvSpPr/>
          <p:nvPr/>
        </p:nvSpPr>
        <p:spPr>
          <a:xfrm>
            <a:off x="467360" y="5659157"/>
            <a:ext cx="8530408" cy="461665"/>
          </a:xfrm>
          <a:prstGeom prst="rect">
            <a:avLst/>
          </a:prstGeom>
        </p:spPr>
        <p:txBody>
          <a:bodyPr wrap="square">
            <a:spAutoFit/>
          </a:bodyPr>
          <a:lstStyle/>
          <a:p>
            <a:r>
              <a:rPr lang="es-ES_tradnl" sz="1200" b="1" dirty="0">
                <a:solidFill>
                  <a:srgbClr val="64075D"/>
                </a:solidFill>
              </a:rPr>
              <a:t>AINE: </a:t>
            </a:r>
            <a:r>
              <a:rPr lang="es-ES_tradnl" sz="1200" dirty="0">
                <a:solidFill>
                  <a:srgbClr val="64075D"/>
                </a:solidFill>
              </a:rPr>
              <a:t>antiinflamatorios no esteroideos; </a:t>
            </a:r>
            <a:r>
              <a:rPr lang="es-ES_tradnl" sz="1200" b="1" dirty="0">
                <a:solidFill>
                  <a:srgbClr val="64075D"/>
                </a:solidFill>
              </a:rPr>
              <a:t>CMF: </a:t>
            </a:r>
            <a:r>
              <a:rPr lang="es-ES_tradnl" sz="1200" dirty="0">
                <a:solidFill>
                  <a:srgbClr val="64075D"/>
                </a:solidFill>
              </a:rPr>
              <a:t>Cirugía maxilofacial; </a:t>
            </a:r>
            <a:r>
              <a:rPr lang="es-ES_tradnl" sz="1200" b="1" dirty="0" err="1">
                <a:solidFill>
                  <a:srgbClr val="64075D"/>
                </a:solidFill>
              </a:rPr>
              <a:t>Cx</a:t>
            </a:r>
            <a:r>
              <a:rPr lang="es-ES_tradnl" sz="1200" b="1" dirty="0">
                <a:solidFill>
                  <a:srgbClr val="64075D"/>
                </a:solidFill>
              </a:rPr>
              <a:t>: </a:t>
            </a:r>
            <a:r>
              <a:rPr lang="es-ES_tradnl" sz="1200" dirty="0">
                <a:solidFill>
                  <a:srgbClr val="64075D"/>
                </a:solidFill>
              </a:rPr>
              <a:t>cirugía; </a:t>
            </a:r>
            <a:r>
              <a:rPr lang="es-ES_tradnl" sz="1200" b="1" dirty="0">
                <a:solidFill>
                  <a:srgbClr val="64075D"/>
                </a:solidFill>
              </a:rPr>
              <a:t>DPC: </a:t>
            </a:r>
            <a:r>
              <a:rPr lang="es-ES_tradnl" sz="1200" dirty="0">
                <a:solidFill>
                  <a:srgbClr val="64075D"/>
                </a:solidFill>
              </a:rPr>
              <a:t>dolor pélvico crónico; </a:t>
            </a:r>
            <a:r>
              <a:rPr lang="es-ES_tradnl" sz="1200" b="1" dirty="0">
                <a:solidFill>
                  <a:srgbClr val="64075D"/>
                </a:solidFill>
              </a:rPr>
              <a:t>Estrógenos* </a:t>
            </a:r>
            <a:r>
              <a:rPr lang="es-ES_tradnl" sz="1200" dirty="0">
                <a:solidFill>
                  <a:srgbClr val="64075D"/>
                </a:solidFill>
              </a:rPr>
              <a:t>en pacientes seleccionados; </a:t>
            </a:r>
            <a:r>
              <a:rPr lang="es-ES_tradnl" sz="1200" b="1" dirty="0">
                <a:solidFill>
                  <a:srgbClr val="64075D"/>
                </a:solidFill>
              </a:rPr>
              <a:t>Estrógenos vaginales**: </a:t>
            </a:r>
            <a:r>
              <a:rPr lang="es-ES_tradnl" sz="1200" dirty="0">
                <a:solidFill>
                  <a:srgbClr val="64075D"/>
                </a:solidFill>
              </a:rPr>
              <a:t>no </a:t>
            </a:r>
            <a:r>
              <a:rPr lang="es-ES_tradnl" sz="1200" dirty="0" smtClean="0">
                <a:solidFill>
                  <a:srgbClr val="64075D"/>
                </a:solidFill>
              </a:rPr>
              <a:t>en cáncer</a:t>
            </a:r>
            <a:r>
              <a:rPr lang="es-ES_tradnl" sz="1200" dirty="0">
                <a:solidFill>
                  <a:srgbClr val="64075D"/>
                </a:solidFill>
              </a:rPr>
              <a:t>, </a:t>
            </a:r>
            <a:r>
              <a:rPr lang="es-ES_tradnl" sz="1200" b="1" dirty="0">
                <a:solidFill>
                  <a:srgbClr val="64075D"/>
                </a:solidFill>
              </a:rPr>
              <a:t>RT: </a:t>
            </a:r>
            <a:r>
              <a:rPr lang="es-ES_tradnl" sz="1200" dirty="0">
                <a:solidFill>
                  <a:srgbClr val="64075D"/>
                </a:solidFill>
              </a:rPr>
              <a:t>radioterapia; </a:t>
            </a:r>
            <a:r>
              <a:rPr lang="es-ES_tradnl" sz="1200" b="1" dirty="0" err="1">
                <a:solidFill>
                  <a:srgbClr val="64075D"/>
                </a:solidFill>
              </a:rPr>
              <a:t>TTº</a:t>
            </a:r>
            <a:r>
              <a:rPr lang="es-ES_tradnl" sz="1200" b="1" dirty="0">
                <a:solidFill>
                  <a:srgbClr val="64075D"/>
                </a:solidFill>
              </a:rPr>
              <a:t>: </a:t>
            </a:r>
            <a:r>
              <a:rPr lang="es-ES_tradnl" sz="1200" dirty="0">
                <a:solidFill>
                  <a:srgbClr val="64075D"/>
                </a:solidFill>
              </a:rPr>
              <a:t>tratamiento</a:t>
            </a:r>
            <a:r>
              <a:rPr lang="es-ES_tradnl" sz="1200" dirty="0" smtClean="0">
                <a:solidFill>
                  <a:srgbClr val="64075D"/>
                </a:solidFill>
              </a:rPr>
              <a:t>.</a:t>
            </a:r>
            <a:endParaRPr lang="es-ES_tradnl" sz="1200" dirty="0">
              <a:solidFill>
                <a:srgbClr val="64075D"/>
              </a:solidFill>
            </a:endParaRPr>
          </a:p>
        </p:txBody>
      </p:sp>
      <p:pic>
        <p:nvPicPr>
          <p:cNvPr id="4" name="Imagen 3" descr="Captura de pantalla 2017-09-26 a las 17.12.42.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rot="5400000">
            <a:off x="2687773" y="-650837"/>
            <a:ext cx="3992917" cy="8627072"/>
          </a:xfrm>
          <a:prstGeom prst="rect">
            <a:avLst/>
          </a:prstGeom>
        </p:spPr>
      </p:pic>
      <p:sp>
        <p:nvSpPr>
          <p:cNvPr id="6" name="Rectángulo 5"/>
          <p:cNvSpPr/>
          <p:nvPr/>
        </p:nvSpPr>
        <p:spPr>
          <a:xfrm>
            <a:off x="839259" y="1306497"/>
            <a:ext cx="6766561" cy="307777"/>
          </a:xfrm>
          <a:prstGeom prst="rect">
            <a:avLst/>
          </a:prstGeom>
        </p:spPr>
        <p:txBody>
          <a:bodyPr wrap="square">
            <a:spAutoFit/>
          </a:bodyPr>
          <a:lstStyle/>
          <a:p>
            <a:r>
              <a:rPr lang="es-ES_tradnl" sz="1400" dirty="0" smtClean="0">
                <a:solidFill>
                  <a:srgbClr val="64075D"/>
                </a:solidFill>
              </a:rPr>
              <a:t>Síndromes </a:t>
            </a:r>
            <a:r>
              <a:rPr lang="es-ES_tradnl" sz="1400" dirty="0">
                <a:solidFill>
                  <a:srgbClr val="64075D"/>
                </a:solidFill>
              </a:rPr>
              <a:t>de dolor crónico en largos supervivientes y su </a:t>
            </a:r>
            <a:r>
              <a:rPr lang="es-ES_tradnl" sz="1400" dirty="0" smtClean="0">
                <a:solidFill>
                  <a:srgbClr val="64075D"/>
                </a:solidFill>
              </a:rPr>
              <a:t>tratamiento (Continuación)</a:t>
            </a:r>
            <a:r>
              <a:rPr lang="es-ES_tradnl" sz="1400" dirty="0" smtClean="0">
                <a:solidFill>
                  <a:srgbClr val="64075D"/>
                </a:solidFill>
              </a:rPr>
              <a:t> </a:t>
            </a:r>
            <a:endParaRPr lang="es-ES_tradnl" sz="1400" dirty="0">
              <a:solidFill>
                <a:srgbClr val="64075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088409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a:spLocks noGrp="1"/>
          </p:cNvSpPr>
          <p:nvPr>
            <p:ph idx="1"/>
          </p:nvPr>
        </p:nvSpPr>
        <p:spPr>
          <a:xfrm>
            <a:off x="457200" y="1405940"/>
            <a:ext cx="8229600" cy="4273500"/>
          </a:xfrm>
        </p:spPr>
        <p:txBody>
          <a:bodyPr/>
          <a:lstStyle/>
          <a:p>
            <a:pPr marL="0" indent="0">
              <a:lnSpc>
                <a:spcPct val="90000"/>
              </a:lnSpc>
              <a:buNone/>
            </a:pPr>
            <a:r>
              <a:rPr lang="es-ES_tradnl" sz="1600" b="1" dirty="0">
                <a:solidFill>
                  <a:srgbClr val="64075D"/>
                </a:solidFill>
              </a:rPr>
              <a:t>Barreras al </a:t>
            </a:r>
            <a:r>
              <a:rPr lang="es-ES_tradnl" sz="1600" b="1" dirty="0" smtClean="0">
                <a:solidFill>
                  <a:srgbClr val="64075D"/>
                </a:solidFill>
              </a:rPr>
              <a:t>tratamiento</a:t>
            </a:r>
          </a:p>
          <a:p>
            <a:pPr>
              <a:buBlip>
                <a:blip r:embed="rId3"/>
              </a:buBlip>
            </a:pPr>
            <a:r>
              <a:rPr lang="es-ES_tradnl" sz="1600" dirty="0">
                <a:solidFill>
                  <a:srgbClr val="7F7F7F"/>
                </a:solidFill>
              </a:rPr>
              <a:t>M</a:t>
            </a:r>
            <a:r>
              <a:rPr lang="es-ES_tradnl" sz="1600" dirty="0" smtClean="0">
                <a:solidFill>
                  <a:srgbClr val="7F7F7F"/>
                </a:solidFill>
              </a:rPr>
              <a:t>iedo </a:t>
            </a:r>
            <a:r>
              <a:rPr lang="es-ES_tradnl" sz="1600" dirty="0">
                <a:solidFill>
                  <a:srgbClr val="7F7F7F"/>
                </a:solidFill>
              </a:rPr>
              <a:t>a los efectos secundarios de los </a:t>
            </a:r>
            <a:r>
              <a:rPr lang="es-ES_tradnl" sz="1600" dirty="0" smtClean="0">
                <a:solidFill>
                  <a:srgbClr val="7F7F7F"/>
                </a:solidFill>
              </a:rPr>
              <a:t>medicamentos para </a:t>
            </a:r>
            <a:r>
              <a:rPr lang="es-ES_tradnl" sz="1600" dirty="0">
                <a:solidFill>
                  <a:srgbClr val="7F7F7F"/>
                </a:solidFill>
              </a:rPr>
              <a:t>el dolor,</a:t>
            </a:r>
          </a:p>
          <a:p>
            <a:pPr>
              <a:buBlip>
                <a:blip r:embed="rId3"/>
              </a:buBlip>
            </a:pPr>
            <a:r>
              <a:rPr lang="es-ES_tradnl" sz="1600" dirty="0">
                <a:solidFill>
                  <a:srgbClr val="7F7F7F"/>
                </a:solidFill>
              </a:rPr>
              <a:t>M</a:t>
            </a:r>
            <a:r>
              <a:rPr lang="es-ES_tradnl" sz="1600" dirty="0" smtClean="0">
                <a:solidFill>
                  <a:srgbClr val="7F7F7F"/>
                </a:solidFill>
              </a:rPr>
              <a:t>iedo </a:t>
            </a:r>
            <a:r>
              <a:rPr lang="es-ES_tradnl" sz="1600" dirty="0">
                <a:solidFill>
                  <a:srgbClr val="7F7F7F"/>
                </a:solidFill>
              </a:rPr>
              <a:t>a la adicción,</a:t>
            </a:r>
          </a:p>
          <a:p>
            <a:pPr>
              <a:buBlip>
                <a:blip r:embed="rId3"/>
              </a:buBlip>
            </a:pPr>
            <a:r>
              <a:rPr lang="es-ES_tradnl" sz="1600" dirty="0">
                <a:solidFill>
                  <a:srgbClr val="7F7F7F"/>
                </a:solidFill>
              </a:rPr>
              <a:t>F</a:t>
            </a:r>
            <a:r>
              <a:rPr lang="es-ES_tradnl" sz="1600" dirty="0" smtClean="0">
                <a:solidFill>
                  <a:srgbClr val="7F7F7F"/>
                </a:solidFill>
              </a:rPr>
              <a:t>alta </a:t>
            </a:r>
            <a:r>
              <a:rPr lang="es-ES_tradnl" sz="1600" dirty="0">
                <a:solidFill>
                  <a:srgbClr val="7F7F7F"/>
                </a:solidFill>
              </a:rPr>
              <a:t>de conocimiento profesional de los principios </a:t>
            </a:r>
            <a:r>
              <a:rPr lang="es-ES_tradnl" sz="1600" dirty="0" smtClean="0">
                <a:solidFill>
                  <a:srgbClr val="7F7F7F"/>
                </a:solidFill>
              </a:rPr>
              <a:t>básicos del </a:t>
            </a:r>
            <a:r>
              <a:rPr lang="es-ES_tradnl" sz="1600" dirty="0">
                <a:solidFill>
                  <a:srgbClr val="7F7F7F"/>
                </a:solidFill>
              </a:rPr>
              <a:t>manejo del dolor,</a:t>
            </a:r>
          </a:p>
          <a:p>
            <a:pPr>
              <a:buBlip>
                <a:blip r:embed="rId3"/>
              </a:buBlip>
            </a:pPr>
            <a:r>
              <a:rPr lang="es-ES_tradnl" sz="1600" dirty="0">
                <a:solidFill>
                  <a:srgbClr val="7F7F7F"/>
                </a:solidFill>
              </a:rPr>
              <a:t>F</a:t>
            </a:r>
            <a:r>
              <a:rPr lang="es-ES_tradnl" sz="1600" dirty="0" smtClean="0">
                <a:solidFill>
                  <a:srgbClr val="7F7F7F"/>
                </a:solidFill>
              </a:rPr>
              <a:t>alta </a:t>
            </a:r>
            <a:r>
              <a:rPr lang="es-ES_tradnl" sz="1600" dirty="0">
                <a:solidFill>
                  <a:srgbClr val="7F7F7F"/>
                </a:solidFill>
              </a:rPr>
              <a:t>de acceso oportuno a los medicamentos para </a:t>
            </a:r>
            <a:r>
              <a:rPr lang="es-ES_tradnl" sz="1600" dirty="0" smtClean="0">
                <a:solidFill>
                  <a:srgbClr val="7F7F7F"/>
                </a:solidFill>
              </a:rPr>
              <a:t>el dolor.</a:t>
            </a:r>
            <a:endParaRPr lang="es-ES_tradnl" sz="1600" dirty="0" smtClean="0">
              <a:solidFill>
                <a:srgbClr val="7F7F7F"/>
              </a:solidFill>
            </a:endParaRPr>
          </a:p>
          <a:p>
            <a:pPr marL="0" indent="0">
              <a:buNone/>
            </a:pPr>
            <a:endParaRPr lang="es-ES_tradnl" sz="1000" dirty="0" smtClean="0">
              <a:solidFill>
                <a:srgbClr val="7F7F7F"/>
              </a:solidFill>
            </a:endParaRPr>
          </a:p>
        </p:txBody>
      </p:sp>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373707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a:spLocks noGrp="1"/>
          </p:cNvSpPr>
          <p:nvPr>
            <p:ph idx="1"/>
          </p:nvPr>
        </p:nvSpPr>
        <p:spPr>
          <a:xfrm>
            <a:off x="457200" y="1405940"/>
            <a:ext cx="8229600" cy="4273500"/>
          </a:xfrm>
        </p:spPr>
        <p:txBody>
          <a:bodyPr/>
          <a:lstStyle/>
          <a:p>
            <a:pPr marL="0" indent="0">
              <a:lnSpc>
                <a:spcPct val="90000"/>
              </a:lnSpc>
              <a:buNone/>
            </a:pPr>
            <a:r>
              <a:rPr lang="es-ES_tradnl" sz="1600" b="1" dirty="0" smtClean="0">
                <a:solidFill>
                  <a:srgbClr val="64075D"/>
                </a:solidFill>
              </a:rPr>
              <a:t>Tratamiento </a:t>
            </a:r>
            <a:r>
              <a:rPr lang="es-ES_tradnl" sz="1600" b="1" dirty="0">
                <a:solidFill>
                  <a:srgbClr val="64075D"/>
                </a:solidFill>
              </a:rPr>
              <a:t>del dolor en largos </a:t>
            </a:r>
            <a:r>
              <a:rPr lang="es-ES_tradnl" sz="1600" b="1" dirty="0" smtClean="0">
                <a:solidFill>
                  <a:srgbClr val="64075D"/>
                </a:solidFill>
              </a:rPr>
              <a:t>supervivientes</a:t>
            </a:r>
          </a:p>
          <a:p>
            <a:pPr>
              <a:buBlip>
                <a:blip r:embed="rId3"/>
              </a:buBlip>
            </a:pPr>
            <a:r>
              <a:rPr lang="es-ES_tradnl" sz="1600" dirty="0" smtClean="0">
                <a:solidFill>
                  <a:srgbClr val="7F7F7F"/>
                </a:solidFill>
              </a:rPr>
              <a:t>En general, el tratamiento del dolor crónico relacionado con el cáncer debe ser multidisciplinario, incluyendo a menudo </a:t>
            </a:r>
            <a:r>
              <a:rPr lang="es-ES_tradnl" sz="1600" dirty="0" smtClean="0">
                <a:solidFill>
                  <a:srgbClr val="64075D"/>
                </a:solidFill>
              </a:rPr>
              <a:t>una </a:t>
            </a:r>
            <a:r>
              <a:rPr lang="es-ES_tradnl" sz="1600" b="1" dirty="0" smtClean="0">
                <a:solidFill>
                  <a:srgbClr val="64075D"/>
                </a:solidFill>
              </a:rPr>
              <a:t>combinación de tratamientos farmacológicos, terapia de rehabilitación, procedimientos intervencionistas e intervenciones psicosociales</a:t>
            </a:r>
            <a:r>
              <a:rPr lang="es-ES_tradnl" sz="1600" dirty="0" smtClean="0">
                <a:solidFill>
                  <a:srgbClr val="7F7F7F"/>
                </a:solidFill>
              </a:rPr>
              <a:t>.</a:t>
            </a:r>
          </a:p>
          <a:p>
            <a:pPr>
              <a:buBlip>
                <a:blip r:embed="rId3"/>
              </a:buBlip>
            </a:pPr>
            <a:r>
              <a:rPr lang="es-ES_tradnl" sz="1600" b="1" dirty="0">
                <a:solidFill>
                  <a:srgbClr val="64075D"/>
                </a:solidFill>
              </a:rPr>
              <a:t>Intervenciones </a:t>
            </a:r>
            <a:r>
              <a:rPr lang="es-ES_tradnl" sz="1600" b="1" dirty="0" smtClean="0">
                <a:solidFill>
                  <a:srgbClr val="64075D"/>
                </a:solidFill>
              </a:rPr>
              <a:t>farmacológicas</a:t>
            </a:r>
            <a:r>
              <a:rPr lang="es-ES_tradnl" sz="1600" dirty="0">
                <a:solidFill>
                  <a:srgbClr val="7F7F7F"/>
                </a:solidFill>
              </a:rPr>
              <a:t>, el dolor </a:t>
            </a:r>
            <a:r>
              <a:rPr lang="es-ES_tradnl" sz="1600" dirty="0" err="1">
                <a:solidFill>
                  <a:srgbClr val="7F7F7F"/>
                </a:solidFill>
              </a:rPr>
              <a:t>neuropático</a:t>
            </a:r>
            <a:r>
              <a:rPr lang="es-ES_tradnl" sz="1600" dirty="0">
                <a:solidFill>
                  <a:srgbClr val="7F7F7F"/>
                </a:solidFill>
              </a:rPr>
              <a:t> (DN</a:t>
            </a:r>
            <a:r>
              <a:rPr lang="es-ES_tradnl" sz="1600" dirty="0" smtClean="0">
                <a:solidFill>
                  <a:srgbClr val="7F7F7F"/>
                </a:solidFill>
              </a:rPr>
              <a:t>) parece </a:t>
            </a:r>
            <a:r>
              <a:rPr lang="es-ES_tradnl" sz="1600" dirty="0">
                <a:solidFill>
                  <a:srgbClr val="7F7F7F"/>
                </a:solidFill>
              </a:rPr>
              <a:t>ser la principal etiología del dolor en los </a:t>
            </a:r>
            <a:r>
              <a:rPr lang="es-ES_tradnl" sz="1600" dirty="0" smtClean="0">
                <a:solidFill>
                  <a:srgbClr val="7F7F7F"/>
                </a:solidFill>
              </a:rPr>
              <a:t>largos supervivientes</a:t>
            </a:r>
            <a:r>
              <a:rPr lang="es-ES_tradnl" sz="1600" dirty="0">
                <a:solidFill>
                  <a:srgbClr val="7F7F7F"/>
                </a:solidFill>
              </a:rPr>
              <a:t>, el abordaje de estos pacientes será </a:t>
            </a:r>
            <a:r>
              <a:rPr lang="es-ES_tradnl" sz="1600" dirty="0" smtClean="0">
                <a:solidFill>
                  <a:srgbClr val="7F7F7F"/>
                </a:solidFill>
              </a:rPr>
              <a:t>con fármacos </a:t>
            </a:r>
            <a:r>
              <a:rPr lang="es-ES_tradnl" sz="1600" dirty="0">
                <a:solidFill>
                  <a:srgbClr val="7F7F7F"/>
                </a:solidFill>
              </a:rPr>
              <a:t>para el dolor </a:t>
            </a:r>
            <a:r>
              <a:rPr lang="es-ES_tradnl" sz="1600" dirty="0" err="1">
                <a:solidFill>
                  <a:srgbClr val="7F7F7F"/>
                </a:solidFill>
              </a:rPr>
              <a:t>neuropático</a:t>
            </a:r>
            <a:r>
              <a:rPr lang="es-ES_tradnl" sz="1600" dirty="0">
                <a:solidFill>
                  <a:srgbClr val="7F7F7F"/>
                </a:solidFill>
              </a:rPr>
              <a:t>, especialmente </a:t>
            </a:r>
            <a:r>
              <a:rPr lang="es-ES_tradnl" sz="1600" dirty="0" err="1" smtClean="0">
                <a:solidFill>
                  <a:srgbClr val="7F7F7F"/>
                </a:solidFill>
              </a:rPr>
              <a:t>gabapentinoides</a:t>
            </a:r>
            <a:r>
              <a:rPr lang="es-ES_tradnl" sz="1600" dirty="0" smtClean="0">
                <a:solidFill>
                  <a:srgbClr val="7F7F7F"/>
                </a:solidFill>
              </a:rPr>
              <a:t> y </a:t>
            </a:r>
            <a:r>
              <a:rPr lang="es-ES_tradnl" sz="1600" dirty="0">
                <a:solidFill>
                  <a:srgbClr val="7F7F7F"/>
                </a:solidFill>
              </a:rPr>
              <a:t>antidepresivos. </a:t>
            </a:r>
            <a:r>
              <a:rPr lang="es-ES_tradnl" sz="1600" dirty="0" smtClean="0">
                <a:solidFill>
                  <a:srgbClr val="7F7F7F"/>
                </a:solidFill>
              </a:rPr>
              <a:t>En el tratamiento </a:t>
            </a:r>
            <a:r>
              <a:rPr lang="es-ES_tradnl" sz="1600" dirty="0">
                <a:solidFill>
                  <a:srgbClr val="7F7F7F"/>
                </a:solidFill>
              </a:rPr>
              <a:t>de la </a:t>
            </a:r>
            <a:r>
              <a:rPr lang="es-ES_tradnl" sz="1600" dirty="0" smtClean="0">
                <a:solidFill>
                  <a:srgbClr val="7F7F7F"/>
                </a:solidFill>
              </a:rPr>
              <a:t>NIQT</a:t>
            </a:r>
            <a:r>
              <a:rPr lang="es-ES_tradnl" sz="1600" dirty="0">
                <a:solidFill>
                  <a:srgbClr val="7F7F7F"/>
                </a:solidFill>
              </a:rPr>
              <a:t>, </a:t>
            </a:r>
            <a:r>
              <a:rPr lang="es-ES_tradnl" sz="1600" dirty="0" err="1" smtClean="0">
                <a:solidFill>
                  <a:srgbClr val="7F7F7F"/>
                </a:solidFill>
              </a:rPr>
              <a:t>duloxetina</a:t>
            </a:r>
            <a:r>
              <a:rPr lang="es-ES_tradnl" sz="1600" dirty="0">
                <a:solidFill>
                  <a:srgbClr val="7F7F7F"/>
                </a:solidFill>
              </a:rPr>
              <a:t> ha demostrado </a:t>
            </a:r>
            <a:r>
              <a:rPr lang="es-ES_tradnl" sz="1600" dirty="0" smtClean="0">
                <a:solidFill>
                  <a:srgbClr val="7F7F7F"/>
                </a:solidFill>
              </a:rPr>
              <a:t>evidencia científica</a:t>
            </a:r>
            <a:r>
              <a:rPr lang="es-ES_tradnl" sz="1600" dirty="0">
                <a:solidFill>
                  <a:srgbClr val="7F7F7F"/>
                </a:solidFill>
              </a:rPr>
              <a:t>. Deben de utilizarse medidas </a:t>
            </a:r>
            <a:r>
              <a:rPr lang="es-ES_tradnl" sz="1600" dirty="0" err="1" smtClean="0">
                <a:solidFill>
                  <a:srgbClr val="7F7F7F"/>
                </a:solidFill>
              </a:rPr>
              <a:t>gastroprotectoras</a:t>
            </a:r>
            <a:r>
              <a:rPr lang="es-ES_tradnl" sz="1600" dirty="0" smtClean="0">
                <a:solidFill>
                  <a:srgbClr val="7F7F7F"/>
                </a:solidFill>
              </a:rPr>
              <a:t>, cuando son </a:t>
            </a:r>
            <a:r>
              <a:rPr lang="es-ES_tradnl" sz="1600" dirty="0">
                <a:solidFill>
                  <a:srgbClr val="7F7F7F"/>
                </a:solidFill>
              </a:rPr>
              <a:t>utilizados AINE </a:t>
            </a:r>
            <a:r>
              <a:rPr lang="es-ES_tradnl" sz="1600" dirty="0" smtClean="0">
                <a:solidFill>
                  <a:srgbClr val="7F7F7F"/>
                </a:solidFill>
              </a:rPr>
              <a:t>o corticoides.</a:t>
            </a:r>
          </a:p>
          <a:p>
            <a:pPr>
              <a:buBlip>
                <a:blip r:embed="rId3"/>
              </a:buBlip>
            </a:pPr>
            <a:r>
              <a:rPr lang="es-ES_tradnl" sz="1600" b="1" dirty="0">
                <a:solidFill>
                  <a:srgbClr val="64075D"/>
                </a:solidFill>
              </a:rPr>
              <a:t>Intervenciones </a:t>
            </a:r>
            <a:r>
              <a:rPr lang="es-ES_tradnl" sz="1600" b="1" dirty="0" smtClean="0">
                <a:solidFill>
                  <a:srgbClr val="64075D"/>
                </a:solidFill>
              </a:rPr>
              <a:t>no farmacológicas</a:t>
            </a:r>
            <a:r>
              <a:rPr lang="es-ES_tradnl" sz="1600" b="1" dirty="0">
                <a:solidFill>
                  <a:srgbClr val="7F7F7F"/>
                </a:solidFill>
              </a:rPr>
              <a:t>,</a:t>
            </a:r>
            <a:r>
              <a:rPr lang="es-ES_tradnl" sz="1600" dirty="0">
                <a:solidFill>
                  <a:srgbClr val="7F7F7F"/>
                </a:solidFill>
              </a:rPr>
              <a:t> </a:t>
            </a:r>
            <a:r>
              <a:rPr lang="es-ES_tradnl" sz="1600" dirty="0" smtClean="0">
                <a:solidFill>
                  <a:srgbClr val="7F7F7F"/>
                </a:solidFill>
              </a:rPr>
              <a:t>la </a:t>
            </a:r>
            <a:r>
              <a:rPr lang="es-ES_tradnl" sz="1600" dirty="0">
                <a:solidFill>
                  <a:srgbClr val="7F7F7F"/>
                </a:solidFill>
              </a:rPr>
              <a:t>terapia psicológica y el apoyo </a:t>
            </a:r>
            <a:r>
              <a:rPr lang="es-ES_tradnl" sz="1600" dirty="0" smtClean="0">
                <a:solidFill>
                  <a:srgbClr val="7F7F7F"/>
                </a:solidFill>
              </a:rPr>
              <a:t>son muy importantes en este tipo de pacientes</a:t>
            </a:r>
            <a:r>
              <a:rPr lang="es-ES_tradnl" sz="1600" dirty="0" smtClean="0">
                <a:solidFill>
                  <a:srgbClr val="7F7F7F"/>
                </a:solidFill>
              </a:rPr>
              <a:t>.</a:t>
            </a:r>
          </a:p>
          <a:p>
            <a:pPr>
              <a:buBlip>
                <a:blip r:embed="rId3"/>
              </a:buBlip>
            </a:pPr>
            <a:r>
              <a:rPr lang="es-ES_tradnl" sz="1600" b="1" dirty="0" smtClean="0">
                <a:solidFill>
                  <a:srgbClr val="64075D"/>
                </a:solidFill>
              </a:rPr>
              <a:t>Tratamiento</a:t>
            </a:r>
            <a:r>
              <a:rPr lang="es-ES_tradnl" sz="1600" dirty="0" smtClean="0">
                <a:solidFill>
                  <a:srgbClr val="64075D"/>
                </a:solidFill>
              </a:rPr>
              <a:t> </a:t>
            </a:r>
            <a:r>
              <a:rPr lang="es-ES_tradnl" sz="1600" b="1" dirty="0" smtClean="0">
                <a:solidFill>
                  <a:srgbClr val="64075D"/>
                </a:solidFill>
              </a:rPr>
              <a:t>intervencionista</a:t>
            </a:r>
            <a:r>
              <a:rPr lang="es-ES_tradnl" sz="1600" dirty="0" smtClean="0">
                <a:solidFill>
                  <a:srgbClr val="64075D"/>
                </a:solidFill>
              </a:rPr>
              <a:t>, </a:t>
            </a:r>
            <a:r>
              <a:rPr lang="es-ES_tradnl" sz="1600" dirty="0" smtClean="0">
                <a:solidFill>
                  <a:srgbClr val="7F7F7F"/>
                </a:solidFill>
              </a:rPr>
              <a:t>la </a:t>
            </a:r>
            <a:r>
              <a:rPr lang="es-ES_tradnl" sz="1600" b="1" dirty="0" err="1" smtClean="0">
                <a:solidFill>
                  <a:srgbClr val="7F7F7F"/>
                </a:solidFill>
              </a:rPr>
              <a:t>vertebroplastia</a:t>
            </a:r>
            <a:r>
              <a:rPr lang="es-ES_tradnl" sz="1600" b="1" dirty="0" smtClean="0">
                <a:solidFill>
                  <a:srgbClr val="7F7F7F"/>
                </a:solidFill>
              </a:rPr>
              <a:t> y la </a:t>
            </a:r>
            <a:r>
              <a:rPr lang="es-ES_tradnl" sz="1600" b="1" dirty="0" err="1" smtClean="0">
                <a:solidFill>
                  <a:srgbClr val="7F7F7F"/>
                </a:solidFill>
              </a:rPr>
              <a:t>cifoplastia</a:t>
            </a:r>
            <a:r>
              <a:rPr lang="es-ES_tradnl" sz="1600" b="1" dirty="0" smtClean="0">
                <a:solidFill>
                  <a:srgbClr val="7F7F7F"/>
                </a:solidFill>
              </a:rPr>
              <a:t> </a:t>
            </a:r>
            <a:r>
              <a:rPr lang="es-ES_tradnl" sz="1600" dirty="0" smtClean="0">
                <a:solidFill>
                  <a:srgbClr val="7F7F7F"/>
                </a:solidFill>
              </a:rPr>
              <a:t>con balón son procedimientos mínimamente invasivos que se han utilizado para el tratamiento de fracturas dolorosas de compresión vertebral. </a:t>
            </a:r>
            <a:r>
              <a:rPr lang="es-ES_tradnl" sz="1600" b="1" dirty="0" smtClean="0">
                <a:solidFill>
                  <a:srgbClr val="7F7F7F"/>
                </a:solidFill>
              </a:rPr>
              <a:t>La infusión </a:t>
            </a:r>
            <a:r>
              <a:rPr lang="es-ES_tradnl" sz="1600" b="1" dirty="0" err="1" smtClean="0">
                <a:solidFill>
                  <a:srgbClr val="7F7F7F"/>
                </a:solidFill>
              </a:rPr>
              <a:t>intratecal</a:t>
            </a:r>
            <a:r>
              <a:rPr lang="es-ES_tradnl" sz="1600" b="1" dirty="0" smtClean="0">
                <a:solidFill>
                  <a:srgbClr val="7F7F7F"/>
                </a:solidFill>
              </a:rPr>
              <a:t> de </a:t>
            </a:r>
            <a:r>
              <a:rPr lang="es-ES_tradnl" sz="1600" b="1" dirty="0" err="1" smtClean="0">
                <a:solidFill>
                  <a:srgbClr val="7F7F7F"/>
                </a:solidFill>
              </a:rPr>
              <a:t>opioides</a:t>
            </a:r>
            <a:r>
              <a:rPr lang="es-ES_tradnl" sz="1600" b="1" dirty="0" smtClean="0">
                <a:solidFill>
                  <a:srgbClr val="7F7F7F"/>
                </a:solidFill>
              </a:rPr>
              <a:t> y la </a:t>
            </a:r>
            <a:r>
              <a:rPr lang="es-ES_tradnl" sz="1600" b="1" dirty="0" err="1" smtClean="0">
                <a:solidFill>
                  <a:srgbClr val="7F7F7F"/>
                </a:solidFill>
              </a:rPr>
              <a:t>ziconotida</a:t>
            </a:r>
            <a:r>
              <a:rPr lang="es-ES_tradnl" sz="1600" b="1" dirty="0" smtClean="0">
                <a:solidFill>
                  <a:srgbClr val="7F7F7F"/>
                </a:solidFill>
              </a:rPr>
              <a:t> </a:t>
            </a:r>
            <a:r>
              <a:rPr lang="es-ES_tradnl" sz="1600" dirty="0" smtClean="0">
                <a:solidFill>
                  <a:srgbClr val="7F7F7F"/>
                </a:solidFill>
              </a:rPr>
              <a:t>son eficaces en el tratamiento del dolor neuropático intratable. Las </a:t>
            </a:r>
            <a:r>
              <a:rPr lang="es-ES_tradnl" sz="1600" b="1" dirty="0" smtClean="0">
                <a:solidFill>
                  <a:srgbClr val="7F7F7F"/>
                </a:solidFill>
              </a:rPr>
              <a:t>inyecciones de puntos de activación con anestésicos locales en combinación con terapia física agresiva </a:t>
            </a:r>
            <a:r>
              <a:rPr lang="es-ES_tradnl" sz="1600" dirty="0" smtClean="0">
                <a:solidFill>
                  <a:srgbClr val="7F7F7F"/>
                </a:solidFill>
              </a:rPr>
              <a:t>puede beneficiar a los pacientes con fibrosis de partes blandas, contracciones y dolor </a:t>
            </a:r>
            <a:r>
              <a:rPr lang="es-ES_tradnl" sz="1600" dirty="0" err="1" smtClean="0">
                <a:solidFill>
                  <a:srgbClr val="7F7F7F"/>
                </a:solidFill>
              </a:rPr>
              <a:t>musculoesquelético</a:t>
            </a:r>
            <a:r>
              <a:rPr lang="es-ES_tradnl" sz="1600" dirty="0" smtClean="0">
                <a:solidFill>
                  <a:srgbClr val="7F7F7F"/>
                </a:solidFill>
              </a:rPr>
              <a:t> </a:t>
            </a:r>
            <a:endParaRPr lang="es-ES_tradnl" sz="1600" dirty="0">
              <a:solidFill>
                <a:srgbClr val="7F7F7F"/>
              </a:solidFill>
            </a:endParaRPr>
          </a:p>
        </p:txBody>
      </p:sp>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3737076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
        <p:nvSpPr>
          <p:cNvPr id="4" name="Marcador de contenido 2"/>
          <p:cNvSpPr txBox="1">
            <a:spLocks/>
          </p:cNvSpPr>
          <p:nvPr/>
        </p:nvSpPr>
        <p:spPr>
          <a:xfrm>
            <a:off x="457200" y="1469489"/>
            <a:ext cx="4349632" cy="28003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buNone/>
            </a:pPr>
            <a:r>
              <a:rPr lang="es-ES_tradnl" sz="1600" b="1" dirty="0">
                <a:solidFill>
                  <a:srgbClr val="64075D"/>
                </a:solidFill>
              </a:rPr>
              <a:t>Opioides en largos </a:t>
            </a:r>
            <a:r>
              <a:rPr lang="es-ES_tradnl" sz="1600" b="1" dirty="0" smtClean="0">
                <a:solidFill>
                  <a:srgbClr val="64075D"/>
                </a:solidFill>
              </a:rPr>
              <a:t>supervivientes</a:t>
            </a:r>
          </a:p>
          <a:p>
            <a:pPr>
              <a:buBlip>
                <a:blip r:embed="rId3"/>
              </a:buBlip>
            </a:pPr>
            <a:r>
              <a:rPr lang="es-ES_tradnl" sz="1600" b="1" dirty="0">
                <a:solidFill>
                  <a:srgbClr val="64075D"/>
                </a:solidFill>
              </a:rPr>
              <a:t>Uso de opioides y educación al </a:t>
            </a:r>
            <a:r>
              <a:rPr lang="es-ES_tradnl" sz="1600" b="1" dirty="0" smtClean="0">
                <a:solidFill>
                  <a:srgbClr val="64075D"/>
                </a:solidFill>
              </a:rPr>
              <a:t>paciente</a:t>
            </a:r>
            <a:endParaRPr lang="es-ES_tradnl" sz="1600" b="1" dirty="0" smtClean="0">
              <a:solidFill>
                <a:srgbClr val="64075D"/>
              </a:solidFill>
            </a:endParaRPr>
          </a:p>
          <a:p>
            <a:pPr>
              <a:buNone/>
            </a:pPr>
            <a:r>
              <a:rPr lang="es-ES_tradnl" sz="1600" dirty="0" smtClean="0">
                <a:solidFill>
                  <a:schemeClr val="bg1">
                    <a:lumMod val="50000"/>
                  </a:schemeClr>
                </a:solidFill>
              </a:rPr>
              <a:t>       </a:t>
            </a:r>
            <a:endParaRPr lang="es-ES_tradnl" sz="1600" dirty="0" smtClean="0">
              <a:solidFill>
                <a:srgbClr val="7F7F7F"/>
              </a:solidFill>
            </a:endParaRPr>
          </a:p>
        </p:txBody>
      </p:sp>
      <p:pic>
        <p:nvPicPr>
          <p:cNvPr id="6" name="Imagen 5" descr="Captura de pantalla 2017-09-26 a las 17.48.28.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525520" y="2109750"/>
            <a:ext cx="5618480" cy="3987308"/>
          </a:xfrm>
          <a:prstGeom prst="rect">
            <a:avLst/>
          </a:prstGeom>
        </p:spPr>
      </p:pic>
      <p:sp>
        <p:nvSpPr>
          <p:cNvPr id="7" name="Rectángulo 6"/>
          <p:cNvSpPr/>
          <p:nvPr/>
        </p:nvSpPr>
        <p:spPr>
          <a:xfrm>
            <a:off x="806167" y="2136339"/>
            <a:ext cx="2520832" cy="3785652"/>
          </a:xfrm>
          <a:prstGeom prst="rect">
            <a:avLst/>
          </a:prstGeom>
        </p:spPr>
        <p:txBody>
          <a:bodyPr wrap="square">
            <a:spAutoFit/>
          </a:bodyPr>
          <a:lstStyle/>
          <a:p>
            <a:r>
              <a:rPr lang="es-ES_tradnl" sz="1600" dirty="0" smtClean="0">
                <a:solidFill>
                  <a:schemeClr val="bg1">
                    <a:lumMod val="50000"/>
                  </a:schemeClr>
                </a:solidFill>
              </a:rPr>
              <a:t>No hay evidencias de que el uso crónico de </a:t>
            </a:r>
            <a:r>
              <a:rPr lang="es-ES_tradnl" sz="1600" dirty="0" err="1" smtClean="0">
                <a:solidFill>
                  <a:schemeClr val="bg1">
                    <a:lumMod val="50000"/>
                  </a:schemeClr>
                </a:solidFill>
              </a:rPr>
              <a:t>opioides</a:t>
            </a:r>
            <a:r>
              <a:rPr lang="es-ES_tradnl" sz="1600" dirty="0" smtClean="0">
                <a:solidFill>
                  <a:schemeClr val="bg1">
                    <a:lumMod val="50000"/>
                  </a:schemeClr>
                </a:solidFill>
              </a:rPr>
              <a:t> pueda favorecer la recidiva tumoral. Abordar posibles mitos y concepciones erróneas sobre el uso de </a:t>
            </a:r>
            <a:r>
              <a:rPr lang="es-ES_tradnl" sz="1600" dirty="0" err="1" smtClean="0">
                <a:solidFill>
                  <a:schemeClr val="bg1">
                    <a:lumMod val="50000"/>
                  </a:schemeClr>
                </a:solidFill>
              </a:rPr>
              <a:t>opioides</a:t>
            </a:r>
            <a:r>
              <a:rPr lang="es-ES_tradnl" sz="1600" dirty="0" smtClean="0">
                <a:solidFill>
                  <a:schemeClr val="bg1">
                    <a:lumMod val="50000"/>
                  </a:schemeClr>
                </a:solidFill>
              </a:rPr>
              <a:t> y educar a los pacientes en el cumplimiento responsable de los tratamientos prescritos y en la necesidad de comunicar el tratamiento prescrito de cara a su médico de Atención Primaria.</a:t>
            </a:r>
            <a:endParaRPr lang="es-ES_tradnl" sz="16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6546854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a:spLocks noGrp="1"/>
          </p:cNvSpPr>
          <p:nvPr>
            <p:ph idx="1"/>
          </p:nvPr>
        </p:nvSpPr>
        <p:spPr>
          <a:xfrm>
            <a:off x="457200" y="1405940"/>
            <a:ext cx="8229600" cy="1306780"/>
          </a:xfrm>
        </p:spPr>
        <p:txBody>
          <a:bodyPr/>
          <a:lstStyle/>
          <a:p>
            <a:pPr>
              <a:buBlip>
                <a:blip r:embed="rId3"/>
              </a:buBlip>
            </a:pPr>
            <a:r>
              <a:rPr lang="es-ES_tradnl" sz="1600" b="1" dirty="0">
                <a:solidFill>
                  <a:srgbClr val="64075D"/>
                </a:solidFill>
              </a:rPr>
              <a:t>Efectos adversos a nivel endocrino</a:t>
            </a:r>
            <a:r>
              <a:rPr lang="es-ES_tradnl" sz="1600" dirty="0" smtClean="0">
                <a:solidFill>
                  <a:srgbClr val="7F7F7F"/>
                </a:solidFill>
              </a:rPr>
              <a:t>,</a:t>
            </a:r>
            <a:r>
              <a:rPr lang="es-ES_tradnl" sz="1600" dirty="0" smtClean="0">
                <a:solidFill>
                  <a:srgbClr val="7F7F7F"/>
                </a:solidFill>
              </a:rPr>
              <a:t> producen a largo plazo hipogonadismo </a:t>
            </a:r>
            <a:r>
              <a:rPr lang="es-ES_tradnl" sz="1600" dirty="0" err="1" smtClean="0">
                <a:solidFill>
                  <a:srgbClr val="7F7F7F"/>
                </a:solidFill>
              </a:rPr>
              <a:t>hipogonadotrófico</a:t>
            </a:r>
            <a:r>
              <a:rPr lang="es-ES_tradnl" sz="1600" dirty="0" smtClean="0">
                <a:solidFill>
                  <a:srgbClr val="7F7F7F"/>
                </a:solidFill>
              </a:rPr>
              <a:t> </a:t>
            </a:r>
            <a:r>
              <a:rPr lang="es-ES_tradnl" sz="1600" dirty="0">
                <a:solidFill>
                  <a:srgbClr val="7F7F7F"/>
                </a:solidFill>
              </a:rPr>
              <a:t>y se sospecha que </a:t>
            </a:r>
            <a:r>
              <a:rPr lang="es-ES_tradnl" sz="1600" dirty="0" smtClean="0">
                <a:solidFill>
                  <a:srgbClr val="7F7F7F"/>
                </a:solidFill>
              </a:rPr>
              <a:t>también </a:t>
            </a:r>
            <a:r>
              <a:rPr lang="es-ES_tradnl" sz="1600" dirty="0" smtClean="0">
                <a:solidFill>
                  <a:srgbClr val="7F7F7F"/>
                </a:solidFill>
              </a:rPr>
              <a:t>pueden </a:t>
            </a:r>
            <a:r>
              <a:rPr lang="es-ES_tradnl" sz="1600" dirty="0">
                <a:solidFill>
                  <a:srgbClr val="7F7F7F"/>
                </a:solidFill>
              </a:rPr>
              <a:t>causar insuficiencia </a:t>
            </a:r>
            <a:r>
              <a:rPr lang="es-ES_tradnl" sz="1600" dirty="0" err="1" smtClean="0">
                <a:solidFill>
                  <a:srgbClr val="7F7F7F"/>
                </a:solidFill>
              </a:rPr>
              <a:t>corticosuprarrenal</a:t>
            </a:r>
            <a:r>
              <a:rPr lang="es-ES_tradnl" sz="1600" dirty="0">
                <a:solidFill>
                  <a:srgbClr val="7F7F7F"/>
                </a:solidFill>
              </a:rPr>
              <a:t>. Las </a:t>
            </a:r>
            <a:r>
              <a:rPr lang="es-ES_tradnl" sz="1600" dirty="0" smtClean="0">
                <a:solidFill>
                  <a:srgbClr val="7F7F7F"/>
                </a:solidFill>
              </a:rPr>
              <a:t>posibles consecuencias </a:t>
            </a:r>
            <a:r>
              <a:rPr lang="es-ES_tradnl" sz="1600" dirty="0">
                <a:solidFill>
                  <a:srgbClr val="7F7F7F"/>
                </a:solidFill>
              </a:rPr>
              <a:t>de la interferencia en el sistema </a:t>
            </a:r>
            <a:r>
              <a:rPr lang="es-ES_tradnl" sz="1600" dirty="0" smtClean="0">
                <a:solidFill>
                  <a:srgbClr val="7F7F7F"/>
                </a:solidFill>
              </a:rPr>
              <a:t>endocrino son </a:t>
            </a:r>
            <a:r>
              <a:rPr lang="es-ES_tradnl" sz="1600" dirty="0">
                <a:solidFill>
                  <a:srgbClr val="7F7F7F"/>
                </a:solidFill>
              </a:rPr>
              <a:t>la osteoporosis, la disminución de la </a:t>
            </a:r>
            <a:r>
              <a:rPr lang="es-ES_tradnl" sz="1600" dirty="0" err="1">
                <a:solidFill>
                  <a:srgbClr val="7F7F7F"/>
                </a:solidFill>
              </a:rPr>
              <a:t>líbido</a:t>
            </a:r>
            <a:r>
              <a:rPr lang="es-ES_tradnl" sz="1600" dirty="0" smtClean="0">
                <a:solidFill>
                  <a:srgbClr val="7F7F7F"/>
                </a:solidFill>
              </a:rPr>
              <a:t>, la </a:t>
            </a:r>
            <a:r>
              <a:rPr lang="es-ES_tradnl" sz="1600" dirty="0">
                <a:solidFill>
                  <a:srgbClr val="7F7F7F"/>
                </a:solidFill>
              </a:rPr>
              <a:t>disfunción sexual, la fatiga y la </a:t>
            </a:r>
            <a:r>
              <a:rPr lang="es-ES_tradnl" sz="1600" dirty="0" smtClean="0">
                <a:solidFill>
                  <a:srgbClr val="7F7F7F"/>
                </a:solidFill>
              </a:rPr>
              <a:t>depresión, también se </a:t>
            </a:r>
            <a:r>
              <a:rPr lang="es-ES_tradnl" sz="1600" dirty="0">
                <a:solidFill>
                  <a:srgbClr val="7F7F7F"/>
                </a:solidFill>
              </a:rPr>
              <a:t>ha asociado con un mayor riesgo de caídas y </a:t>
            </a:r>
            <a:r>
              <a:rPr lang="es-ES_tradnl" sz="1600" dirty="0" smtClean="0">
                <a:solidFill>
                  <a:srgbClr val="7F7F7F"/>
                </a:solidFill>
              </a:rPr>
              <a:t>fracturas</a:t>
            </a:r>
            <a:r>
              <a:rPr lang="es-ES_tradnl" sz="1600" dirty="0">
                <a:solidFill>
                  <a:srgbClr val="7F7F7F"/>
                </a:solidFill>
              </a:rPr>
              <a:t>.</a:t>
            </a:r>
          </a:p>
        </p:txBody>
      </p:sp>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DOLOR EN LARGOS SUPERVIVIENTES</a:t>
            </a:r>
            <a:endParaRPr lang="es-ES_tradnl" sz="3600" b="1" dirty="0">
              <a:solidFill>
                <a:srgbClr val="FCC40D"/>
              </a:solidFill>
              <a:latin typeface="Calibri"/>
              <a:cs typeface="Calibri"/>
            </a:endParaRPr>
          </a:p>
        </p:txBody>
      </p:sp>
      <p:pic>
        <p:nvPicPr>
          <p:cNvPr id="2" name="Imagen 1" descr="Captura de pantalla 2017-09-26 a las 17.53.21.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140460" y="3088640"/>
            <a:ext cx="6743700" cy="3230880"/>
          </a:xfrm>
          <a:prstGeom prst="rect">
            <a:avLst/>
          </a:prstGeom>
        </p:spPr>
      </p:pic>
      <p:sp>
        <p:nvSpPr>
          <p:cNvPr id="6" name="Rectángulo 5"/>
          <p:cNvSpPr/>
          <p:nvPr/>
        </p:nvSpPr>
        <p:spPr>
          <a:xfrm>
            <a:off x="904239" y="2752913"/>
            <a:ext cx="6766561" cy="307777"/>
          </a:xfrm>
          <a:prstGeom prst="rect">
            <a:avLst/>
          </a:prstGeom>
        </p:spPr>
        <p:txBody>
          <a:bodyPr wrap="square">
            <a:spAutoFit/>
          </a:bodyPr>
          <a:lstStyle/>
          <a:p>
            <a:r>
              <a:rPr lang="es-ES_tradnl" sz="1400" dirty="0">
                <a:solidFill>
                  <a:srgbClr val="64075D"/>
                </a:solidFill>
              </a:rPr>
              <a:t>Potenciales efectos adversos de los opioides en uso </a:t>
            </a:r>
            <a:r>
              <a:rPr lang="es-ES_tradnl" sz="1400" dirty="0" smtClean="0">
                <a:solidFill>
                  <a:srgbClr val="64075D"/>
                </a:solidFill>
              </a:rPr>
              <a:t>crónico.</a:t>
            </a:r>
            <a:endParaRPr lang="es-ES_tradnl" sz="1400" dirty="0">
              <a:solidFill>
                <a:srgbClr val="64075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00757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a:spLocks noGrp="1"/>
          </p:cNvSpPr>
          <p:nvPr>
            <p:ph idx="1"/>
          </p:nvPr>
        </p:nvSpPr>
        <p:spPr>
          <a:xfrm>
            <a:off x="457200" y="1405940"/>
            <a:ext cx="8229600" cy="1306780"/>
          </a:xfrm>
        </p:spPr>
        <p:txBody>
          <a:bodyPr/>
          <a:lstStyle/>
          <a:p>
            <a:pPr>
              <a:buBlip>
                <a:blip r:embed="rId3"/>
              </a:buBlip>
            </a:pPr>
            <a:r>
              <a:rPr lang="es-ES_tradnl" sz="1600" b="1" dirty="0">
                <a:solidFill>
                  <a:srgbClr val="64075D"/>
                </a:solidFill>
              </a:rPr>
              <a:t>Opioides y adicción</a:t>
            </a:r>
            <a:r>
              <a:rPr lang="es-ES_tradnl" sz="1600" dirty="0" smtClean="0">
                <a:solidFill>
                  <a:srgbClr val="7F7F7F"/>
                </a:solidFill>
              </a:rPr>
              <a:t>, se </a:t>
            </a:r>
            <a:r>
              <a:rPr lang="es-ES_tradnl" sz="1600" dirty="0">
                <a:solidFill>
                  <a:srgbClr val="7F7F7F"/>
                </a:solidFill>
              </a:rPr>
              <a:t>recomienda en este grupo de </a:t>
            </a:r>
            <a:r>
              <a:rPr lang="es-ES_tradnl" sz="1600" dirty="0" smtClean="0">
                <a:solidFill>
                  <a:srgbClr val="7F7F7F"/>
                </a:solidFill>
              </a:rPr>
              <a:t>pacientes (</a:t>
            </a:r>
            <a:r>
              <a:rPr lang="es-ES_tradnl" sz="1600" dirty="0">
                <a:solidFill>
                  <a:srgbClr val="7F7F7F"/>
                </a:solidFill>
              </a:rPr>
              <a:t>largos supervivientes, con dolor crónico y </a:t>
            </a:r>
            <a:r>
              <a:rPr lang="es-ES_tradnl" sz="1600" dirty="0" smtClean="0">
                <a:solidFill>
                  <a:srgbClr val="7F7F7F"/>
                </a:solidFill>
              </a:rPr>
              <a:t>factores basales </a:t>
            </a:r>
            <a:r>
              <a:rPr lang="es-ES_tradnl" sz="1600" dirty="0">
                <a:solidFill>
                  <a:srgbClr val="7F7F7F"/>
                </a:solidFill>
              </a:rPr>
              <a:t>de riesgo de adicción a opioides) hacer </a:t>
            </a:r>
            <a:r>
              <a:rPr lang="es-ES_tradnl" sz="1600" dirty="0" smtClean="0">
                <a:solidFill>
                  <a:srgbClr val="7F7F7F"/>
                </a:solidFill>
              </a:rPr>
              <a:t>una monitorización </a:t>
            </a:r>
            <a:r>
              <a:rPr lang="es-ES_tradnl" sz="1600" dirty="0">
                <a:solidFill>
                  <a:srgbClr val="7F7F7F"/>
                </a:solidFill>
              </a:rPr>
              <a:t>rutinaria con escalas de riesgo, </a:t>
            </a:r>
            <a:r>
              <a:rPr lang="es-ES_tradnl" sz="1600" dirty="0" smtClean="0">
                <a:solidFill>
                  <a:srgbClr val="7F7F7F"/>
                </a:solidFill>
              </a:rPr>
              <a:t>seguimiento individualizado</a:t>
            </a:r>
            <a:r>
              <a:rPr lang="es-ES_tradnl" sz="1600" dirty="0">
                <a:solidFill>
                  <a:srgbClr val="7F7F7F"/>
                </a:solidFill>
              </a:rPr>
              <a:t>, reevaluación periódica de </a:t>
            </a:r>
            <a:r>
              <a:rPr lang="es-ES_tradnl" sz="1600" dirty="0" smtClean="0">
                <a:solidFill>
                  <a:srgbClr val="7F7F7F"/>
                </a:solidFill>
              </a:rPr>
              <a:t>la necesidad </a:t>
            </a:r>
            <a:r>
              <a:rPr lang="es-ES_tradnl" sz="1600" dirty="0">
                <a:solidFill>
                  <a:srgbClr val="7F7F7F"/>
                </a:solidFill>
              </a:rPr>
              <a:t>del uso de opioides (</a:t>
            </a:r>
            <a:r>
              <a:rPr lang="es-ES_tradnl" sz="1600" dirty="0" smtClean="0">
                <a:solidFill>
                  <a:srgbClr val="7F7F7F"/>
                </a:solidFill>
              </a:rPr>
              <a:t>riesgo</a:t>
            </a:r>
            <a:r>
              <a:rPr lang="es-ES_tradnl" sz="1600" dirty="0">
                <a:solidFill>
                  <a:srgbClr val="7F7F7F"/>
                </a:solidFill>
              </a:rPr>
              <a:t>/</a:t>
            </a:r>
            <a:r>
              <a:rPr lang="es-ES_tradnl" sz="1600" dirty="0" smtClean="0">
                <a:solidFill>
                  <a:srgbClr val="7F7F7F"/>
                </a:solidFill>
              </a:rPr>
              <a:t>beneficio) y un abordaje </a:t>
            </a:r>
            <a:r>
              <a:rPr lang="es-ES_tradnl" sz="1600" dirty="0">
                <a:solidFill>
                  <a:srgbClr val="7F7F7F"/>
                </a:solidFill>
              </a:rPr>
              <a:t>psicológico </a:t>
            </a:r>
            <a:r>
              <a:rPr lang="es-ES_tradnl" sz="1600" dirty="0" smtClean="0">
                <a:solidFill>
                  <a:srgbClr val="7F7F7F"/>
                </a:solidFill>
              </a:rPr>
              <a:t>asociado</a:t>
            </a:r>
            <a:r>
              <a:rPr lang="es-ES_tradnl" sz="1600" dirty="0" smtClean="0">
                <a:solidFill>
                  <a:srgbClr val="7F7F7F"/>
                </a:solidFill>
              </a:rPr>
              <a:t>.</a:t>
            </a:r>
          </a:p>
          <a:p>
            <a:pPr>
              <a:buNone/>
            </a:pPr>
            <a:endParaRPr lang="es-ES_tradnl" sz="1600" dirty="0" smtClean="0">
              <a:solidFill>
                <a:srgbClr val="7F7F7F"/>
              </a:solidFill>
            </a:endParaRPr>
          </a:p>
          <a:p>
            <a:pPr>
              <a:buBlip>
                <a:blip r:embed="rId3"/>
              </a:buBlip>
            </a:pPr>
            <a:r>
              <a:rPr lang="es-ES_tradnl" sz="1600" b="1" dirty="0">
                <a:solidFill>
                  <a:srgbClr val="64075D"/>
                </a:solidFill>
              </a:rPr>
              <a:t>Elección de </a:t>
            </a:r>
            <a:r>
              <a:rPr lang="es-ES_tradnl" sz="1600" b="1" dirty="0" smtClean="0">
                <a:solidFill>
                  <a:srgbClr val="64075D"/>
                </a:solidFill>
              </a:rPr>
              <a:t>opioide</a:t>
            </a:r>
            <a:r>
              <a:rPr lang="es-ES_tradnl" sz="1600" dirty="0" smtClean="0">
                <a:solidFill>
                  <a:srgbClr val="7F7F7F"/>
                </a:solidFill>
              </a:rPr>
              <a:t>, no </a:t>
            </a:r>
            <a:r>
              <a:rPr lang="es-ES_tradnl" sz="1600" dirty="0">
                <a:solidFill>
                  <a:srgbClr val="7F7F7F"/>
                </a:solidFill>
              </a:rPr>
              <a:t>hay evidencias de que un opioide sea superior a </a:t>
            </a:r>
            <a:r>
              <a:rPr lang="es-ES_tradnl" sz="1600" dirty="0" smtClean="0">
                <a:solidFill>
                  <a:srgbClr val="7F7F7F"/>
                </a:solidFill>
              </a:rPr>
              <a:t>otro en </a:t>
            </a:r>
            <a:r>
              <a:rPr lang="es-ES_tradnl" sz="1600" dirty="0">
                <a:solidFill>
                  <a:srgbClr val="7F7F7F"/>
                </a:solidFill>
              </a:rPr>
              <a:t>términos de seguridad o eficacia. Un estudio </a:t>
            </a:r>
            <a:r>
              <a:rPr lang="es-ES_tradnl" sz="1600" dirty="0" smtClean="0">
                <a:solidFill>
                  <a:srgbClr val="7F7F7F"/>
                </a:solidFill>
              </a:rPr>
              <a:t>demostró que </a:t>
            </a:r>
            <a:r>
              <a:rPr lang="es-ES_tradnl" sz="1600" dirty="0">
                <a:solidFill>
                  <a:srgbClr val="7F7F7F"/>
                </a:solidFill>
              </a:rPr>
              <a:t>el </a:t>
            </a:r>
            <a:r>
              <a:rPr lang="es-ES_tradnl" sz="1600" b="1" dirty="0" err="1">
                <a:solidFill>
                  <a:srgbClr val="7F7F7F"/>
                </a:solidFill>
              </a:rPr>
              <a:t>tapentadol</a:t>
            </a:r>
            <a:r>
              <a:rPr lang="es-ES_tradnl" sz="1600" dirty="0">
                <a:solidFill>
                  <a:srgbClr val="7F7F7F"/>
                </a:solidFill>
              </a:rPr>
              <a:t>, analgésico de acción central </a:t>
            </a:r>
            <a:r>
              <a:rPr lang="es-ES_tradnl" sz="1600" dirty="0" smtClean="0">
                <a:solidFill>
                  <a:srgbClr val="7F7F7F"/>
                </a:solidFill>
              </a:rPr>
              <a:t>con doble </a:t>
            </a:r>
            <a:r>
              <a:rPr lang="es-ES_tradnl" sz="1600" dirty="0">
                <a:solidFill>
                  <a:srgbClr val="7F7F7F"/>
                </a:solidFill>
              </a:rPr>
              <a:t>mecanismo de acción (por un lado agonista de </a:t>
            </a:r>
            <a:r>
              <a:rPr lang="es-ES_tradnl" sz="1600" dirty="0" smtClean="0">
                <a:solidFill>
                  <a:srgbClr val="7F7F7F"/>
                </a:solidFill>
              </a:rPr>
              <a:t>los receptores </a:t>
            </a:r>
            <a:r>
              <a:rPr lang="es-ES_tradnl" sz="1600" dirty="0">
                <a:solidFill>
                  <a:srgbClr val="7F7F7F"/>
                </a:solidFill>
              </a:rPr>
              <a:t>mu (con baja afinidad) y, por otro, inhibidor </a:t>
            </a:r>
            <a:r>
              <a:rPr lang="es-ES_tradnl" sz="1600" dirty="0" smtClean="0">
                <a:solidFill>
                  <a:srgbClr val="7F7F7F"/>
                </a:solidFill>
              </a:rPr>
              <a:t>de la </a:t>
            </a:r>
            <a:r>
              <a:rPr lang="es-ES_tradnl" sz="1600" dirty="0" err="1">
                <a:solidFill>
                  <a:srgbClr val="7F7F7F"/>
                </a:solidFill>
              </a:rPr>
              <a:t>recaptación</a:t>
            </a:r>
            <a:r>
              <a:rPr lang="es-ES_tradnl" sz="1600" dirty="0">
                <a:solidFill>
                  <a:srgbClr val="7F7F7F"/>
                </a:solidFill>
              </a:rPr>
              <a:t> de noradrenalina), puede tener un </a:t>
            </a:r>
            <a:r>
              <a:rPr lang="es-ES_tradnl" sz="1600" dirty="0" smtClean="0">
                <a:solidFill>
                  <a:srgbClr val="7F7F7F"/>
                </a:solidFill>
              </a:rPr>
              <a:t>efecto menos </a:t>
            </a:r>
            <a:r>
              <a:rPr lang="es-ES_tradnl" sz="1600" dirty="0">
                <a:solidFill>
                  <a:srgbClr val="7F7F7F"/>
                </a:solidFill>
              </a:rPr>
              <a:t>deletéreo sobre la testosterona pero esto no se </a:t>
            </a:r>
            <a:r>
              <a:rPr lang="es-ES_tradnl" sz="1600" dirty="0" smtClean="0">
                <a:solidFill>
                  <a:srgbClr val="7F7F7F"/>
                </a:solidFill>
              </a:rPr>
              <a:t>ha confirmado </a:t>
            </a:r>
            <a:r>
              <a:rPr lang="es-ES_tradnl" sz="1600" dirty="0">
                <a:solidFill>
                  <a:srgbClr val="7F7F7F"/>
                </a:solidFill>
              </a:rPr>
              <a:t>en pacientes </a:t>
            </a:r>
            <a:r>
              <a:rPr lang="es-ES_tradnl" sz="1600" dirty="0" smtClean="0">
                <a:solidFill>
                  <a:srgbClr val="7F7F7F"/>
                </a:solidFill>
              </a:rPr>
              <a:t>oncológicos. Se ha </a:t>
            </a:r>
            <a:r>
              <a:rPr lang="es-ES_tradnl" sz="1600" dirty="0">
                <a:solidFill>
                  <a:srgbClr val="7F7F7F"/>
                </a:solidFill>
              </a:rPr>
              <a:t>detectado un menor riesgo de </a:t>
            </a:r>
            <a:r>
              <a:rPr lang="es-ES_tradnl" sz="1600" dirty="0" smtClean="0">
                <a:solidFill>
                  <a:srgbClr val="7F7F7F"/>
                </a:solidFill>
              </a:rPr>
              <a:t>osteoporosis con </a:t>
            </a:r>
            <a:r>
              <a:rPr lang="es-ES_tradnl" sz="1600" b="1" dirty="0" err="1">
                <a:solidFill>
                  <a:srgbClr val="7F7F7F"/>
                </a:solidFill>
              </a:rPr>
              <a:t>tramadol</a:t>
            </a:r>
            <a:r>
              <a:rPr lang="es-ES_tradnl" sz="1600" dirty="0">
                <a:solidFill>
                  <a:srgbClr val="7F7F7F"/>
                </a:solidFill>
              </a:rPr>
              <a:t> para el dolor crónico </a:t>
            </a:r>
            <a:r>
              <a:rPr lang="es-ES_tradnl" sz="1600" i="1" dirty="0">
                <a:solidFill>
                  <a:srgbClr val="7F7F7F"/>
                </a:solidFill>
              </a:rPr>
              <a:t>versus</a:t>
            </a:r>
            <a:r>
              <a:rPr lang="es-ES_tradnl" sz="1600" dirty="0">
                <a:solidFill>
                  <a:srgbClr val="7F7F7F"/>
                </a:solidFill>
              </a:rPr>
              <a:t> </a:t>
            </a:r>
            <a:r>
              <a:rPr lang="es-ES_tradnl" sz="1600" b="1" dirty="0" smtClean="0">
                <a:solidFill>
                  <a:srgbClr val="7F7F7F"/>
                </a:solidFill>
              </a:rPr>
              <a:t>morfina</a:t>
            </a:r>
            <a:r>
              <a:rPr lang="es-ES_tradnl" sz="1600" dirty="0" smtClean="0">
                <a:solidFill>
                  <a:srgbClr val="7F7F7F"/>
                </a:solidFill>
              </a:rPr>
              <a:t> o </a:t>
            </a:r>
            <a:r>
              <a:rPr lang="es-ES_tradnl" sz="1600" b="1" dirty="0" err="1" smtClean="0">
                <a:solidFill>
                  <a:srgbClr val="7F7F7F"/>
                </a:solidFill>
              </a:rPr>
              <a:t>fentanilo</a:t>
            </a:r>
            <a:r>
              <a:rPr lang="es-ES_tradnl" sz="1600" dirty="0">
                <a:solidFill>
                  <a:srgbClr val="7F7F7F"/>
                </a:solidFill>
              </a:rPr>
              <a:t>. Otros estudios sugieren que la </a:t>
            </a:r>
            <a:r>
              <a:rPr lang="es-ES_tradnl" sz="1600" b="1" dirty="0">
                <a:solidFill>
                  <a:srgbClr val="7F7F7F"/>
                </a:solidFill>
              </a:rPr>
              <a:t>metadona</a:t>
            </a:r>
            <a:r>
              <a:rPr lang="es-ES_tradnl" sz="1600" dirty="0">
                <a:solidFill>
                  <a:srgbClr val="7F7F7F"/>
                </a:solidFill>
              </a:rPr>
              <a:t> o la</a:t>
            </a:r>
            <a:r>
              <a:rPr lang="es-ES_tradnl" sz="1600" b="1" dirty="0">
                <a:solidFill>
                  <a:srgbClr val="7F7F7F"/>
                </a:solidFill>
              </a:rPr>
              <a:t> </a:t>
            </a:r>
            <a:r>
              <a:rPr lang="es-ES_tradnl" sz="1600" b="1" dirty="0" err="1" smtClean="0">
                <a:solidFill>
                  <a:srgbClr val="7F7F7F"/>
                </a:solidFill>
              </a:rPr>
              <a:t>oxicodona</a:t>
            </a:r>
            <a:r>
              <a:rPr lang="es-ES_tradnl" sz="1600" b="1" dirty="0" smtClean="0">
                <a:solidFill>
                  <a:srgbClr val="7F7F7F"/>
                </a:solidFill>
              </a:rPr>
              <a:t> </a:t>
            </a:r>
            <a:r>
              <a:rPr lang="es-ES_tradnl" sz="1600" dirty="0" smtClean="0">
                <a:solidFill>
                  <a:srgbClr val="7F7F7F"/>
                </a:solidFill>
              </a:rPr>
              <a:t>podrían </a:t>
            </a:r>
            <a:r>
              <a:rPr lang="es-ES_tradnl" sz="1600" dirty="0">
                <a:solidFill>
                  <a:srgbClr val="7F7F7F"/>
                </a:solidFill>
              </a:rPr>
              <a:t>ser más seguras que la morfina en ciertos aspectos</a:t>
            </a:r>
            <a:r>
              <a:rPr lang="es-ES_tradnl" sz="1600" dirty="0" smtClean="0">
                <a:solidFill>
                  <a:srgbClr val="7F7F7F"/>
                </a:solidFill>
              </a:rPr>
              <a:t>, como </a:t>
            </a:r>
            <a:r>
              <a:rPr lang="es-ES_tradnl" sz="1600" dirty="0">
                <a:solidFill>
                  <a:srgbClr val="7F7F7F"/>
                </a:solidFill>
              </a:rPr>
              <a:t>los eventos adversos relacionados con </a:t>
            </a:r>
            <a:r>
              <a:rPr lang="es-ES_tradnl" sz="1600" dirty="0" smtClean="0">
                <a:solidFill>
                  <a:srgbClr val="7F7F7F"/>
                </a:solidFill>
              </a:rPr>
              <a:t>los opioides</a:t>
            </a:r>
            <a:r>
              <a:rPr lang="es-ES_tradnl" sz="1600" dirty="0">
                <a:solidFill>
                  <a:srgbClr val="7F7F7F"/>
                </a:solidFill>
              </a:rPr>
              <a:t>, las hospitalizaciones, el riesgo de muerte, etc</a:t>
            </a:r>
            <a:r>
              <a:rPr lang="es-ES_tradnl" sz="1600" dirty="0" smtClean="0">
                <a:solidFill>
                  <a:srgbClr val="7F7F7F"/>
                </a:solidFill>
              </a:rPr>
              <a:t>.</a:t>
            </a:r>
          </a:p>
          <a:p>
            <a:pPr marL="0" indent="0">
              <a:buNone/>
            </a:pPr>
            <a:endParaRPr lang="es-ES_tradnl" sz="1600" dirty="0" smtClean="0">
              <a:solidFill>
                <a:srgbClr val="7F7F7F"/>
              </a:solidFill>
            </a:endParaRPr>
          </a:p>
          <a:p>
            <a:pPr>
              <a:buBlip>
                <a:blip r:embed="rId3"/>
              </a:buBlip>
            </a:pPr>
            <a:endParaRPr lang="es-ES_tradnl" sz="1600" dirty="0">
              <a:solidFill>
                <a:srgbClr val="7F7F7F"/>
              </a:solidFill>
            </a:endParaRPr>
          </a:p>
        </p:txBody>
      </p:sp>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1583847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Marcador de contenido 2"/>
          <p:cNvSpPr>
            <a:spLocks noGrp="1"/>
          </p:cNvSpPr>
          <p:nvPr>
            <p:ph idx="1"/>
          </p:nvPr>
        </p:nvSpPr>
        <p:spPr>
          <a:xfrm>
            <a:off x="457200" y="1405940"/>
            <a:ext cx="8229600" cy="1306780"/>
          </a:xfrm>
        </p:spPr>
        <p:txBody>
          <a:bodyPr/>
          <a:lstStyle/>
          <a:p>
            <a:pPr>
              <a:buBlip>
                <a:blip r:embed="rId3"/>
              </a:buBlip>
            </a:pPr>
            <a:r>
              <a:rPr lang="es-ES_tradnl" sz="1600" b="1" dirty="0" smtClean="0">
                <a:solidFill>
                  <a:srgbClr val="64075D"/>
                </a:solidFill>
              </a:rPr>
              <a:t>Recomendaciones </a:t>
            </a:r>
            <a:r>
              <a:rPr lang="es-ES_tradnl" sz="1600" b="1" dirty="0">
                <a:solidFill>
                  <a:srgbClr val="64075D"/>
                </a:solidFill>
              </a:rPr>
              <a:t>de la práctica clínica para la </a:t>
            </a:r>
            <a:r>
              <a:rPr lang="es-ES_tradnl" sz="1600" b="1" dirty="0" smtClean="0">
                <a:solidFill>
                  <a:srgbClr val="64075D"/>
                </a:solidFill>
              </a:rPr>
              <a:t>terapia crónica </a:t>
            </a:r>
            <a:r>
              <a:rPr lang="es-ES_tradnl" sz="1600" b="1" dirty="0">
                <a:solidFill>
                  <a:srgbClr val="64075D"/>
                </a:solidFill>
              </a:rPr>
              <a:t>con </a:t>
            </a:r>
            <a:r>
              <a:rPr lang="es-ES_tradnl" sz="1600" b="1" dirty="0" smtClean="0">
                <a:solidFill>
                  <a:srgbClr val="64075D"/>
                </a:solidFill>
              </a:rPr>
              <a:t>opioides:</a:t>
            </a:r>
            <a:endParaRPr lang="es-ES_tradnl" sz="1600" b="1" dirty="0">
              <a:solidFill>
                <a:srgbClr val="64075D"/>
              </a:solidFill>
            </a:endParaRPr>
          </a:p>
          <a:p>
            <a:pPr lvl="1">
              <a:buClr>
                <a:srgbClr val="64075D"/>
              </a:buClr>
              <a:buFont typeface="Arial"/>
              <a:buChar char="•"/>
            </a:pPr>
            <a:r>
              <a:rPr lang="es-ES_tradnl" sz="1600" dirty="0">
                <a:solidFill>
                  <a:srgbClr val="7F7F7F"/>
                </a:solidFill>
              </a:rPr>
              <a:t>E</a:t>
            </a:r>
            <a:r>
              <a:rPr lang="es-ES_tradnl" sz="1600" dirty="0" smtClean="0">
                <a:solidFill>
                  <a:srgbClr val="7F7F7F"/>
                </a:solidFill>
              </a:rPr>
              <a:t>stán </a:t>
            </a:r>
            <a:r>
              <a:rPr lang="es-ES_tradnl" sz="1600" dirty="0">
                <a:solidFill>
                  <a:srgbClr val="7F7F7F"/>
                </a:solidFill>
              </a:rPr>
              <a:t>indicados en el dolor intenso </a:t>
            </a:r>
            <a:r>
              <a:rPr lang="es-ES_tradnl" sz="1600" dirty="0" smtClean="0">
                <a:solidFill>
                  <a:srgbClr val="7F7F7F"/>
                </a:solidFill>
              </a:rPr>
              <a:t>que no </a:t>
            </a:r>
            <a:r>
              <a:rPr lang="es-ES_tradnl" sz="1600" dirty="0">
                <a:solidFill>
                  <a:srgbClr val="7F7F7F"/>
                </a:solidFill>
              </a:rPr>
              <a:t>remite con otros </a:t>
            </a:r>
            <a:r>
              <a:rPr lang="es-ES_tradnl" sz="1600" dirty="0" smtClean="0">
                <a:solidFill>
                  <a:srgbClr val="7F7F7F"/>
                </a:solidFill>
              </a:rPr>
              <a:t>tratamientos.</a:t>
            </a:r>
          </a:p>
          <a:p>
            <a:pPr lvl="1">
              <a:buClr>
                <a:srgbClr val="64075D"/>
              </a:buClr>
              <a:buFont typeface="Arial"/>
              <a:buChar char="•"/>
            </a:pPr>
            <a:r>
              <a:rPr lang="es-ES_tradnl" sz="1600" dirty="0" smtClean="0">
                <a:solidFill>
                  <a:srgbClr val="7F7F7F"/>
                </a:solidFill>
              </a:rPr>
              <a:t>El </a:t>
            </a:r>
            <a:r>
              <a:rPr lang="es-ES_tradnl" sz="1600" dirty="0">
                <a:solidFill>
                  <a:srgbClr val="7F7F7F"/>
                </a:solidFill>
              </a:rPr>
              <a:t>objetivo </a:t>
            </a:r>
            <a:r>
              <a:rPr lang="es-ES_tradnl" sz="1600" dirty="0" smtClean="0">
                <a:solidFill>
                  <a:srgbClr val="7F7F7F"/>
                </a:solidFill>
              </a:rPr>
              <a:t>es </a:t>
            </a:r>
            <a:r>
              <a:rPr lang="es-ES_tradnl" sz="1600" dirty="0">
                <a:solidFill>
                  <a:srgbClr val="7F7F7F"/>
                </a:solidFill>
              </a:rPr>
              <a:t>acelerar </a:t>
            </a:r>
            <a:r>
              <a:rPr lang="es-ES_tradnl" sz="1600" dirty="0" smtClean="0">
                <a:solidFill>
                  <a:srgbClr val="7F7F7F"/>
                </a:solidFill>
              </a:rPr>
              <a:t>la recuperación</a:t>
            </a:r>
            <a:r>
              <a:rPr lang="es-ES_tradnl" sz="1600" dirty="0">
                <a:solidFill>
                  <a:srgbClr val="7F7F7F"/>
                </a:solidFill>
              </a:rPr>
              <a:t>. Deben asociarse terapias </a:t>
            </a:r>
            <a:r>
              <a:rPr lang="es-ES_tradnl" sz="1600" dirty="0" smtClean="0">
                <a:solidFill>
                  <a:srgbClr val="7F7F7F"/>
                </a:solidFill>
              </a:rPr>
              <a:t>alternativas como </a:t>
            </a:r>
            <a:r>
              <a:rPr lang="es-ES_tradnl" sz="1600" dirty="0">
                <a:solidFill>
                  <a:srgbClr val="7F7F7F"/>
                </a:solidFill>
              </a:rPr>
              <a:t>ejercicio físico, terapias cognitivas, fisioterapia</a:t>
            </a:r>
            <a:r>
              <a:rPr lang="es-ES_tradnl" sz="1600" dirty="0" smtClean="0">
                <a:solidFill>
                  <a:srgbClr val="7F7F7F"/>
                </a:solidFill>
              </a:rPr>
              <a:t>, fármacos </a:t>
            </a:r>
            <a:r>
              <a:rPr lang="es-ES_tradnl" sz="1600" dirty="0">
                <a:solidFill>
                  <a:srgbClr val="7F7F7F"/>
                </a:solidFill>
              </a:rPr>
              <a:t>adyuvantes </a:t>
            </a:r>
            <a:r>
              <a:rPr lang="es-ES_tradnl" sz="1600" dirty="0" smtClean="0">
                <a:solidFill>
                  <a:srgbClr val="7F7F7F"/>
                </a:solidFill>
              </a:rPr>
              <a:t>(antidepresivos o </a:t>
            </a:r>
            <a:r>
              <a:rPr lang="es-ES_tradnl" sz="1600" dirty="0">
                <a:solidFill>
                  <a:srgbClr val="7F7F7F"/>
                </a:solidFill>
              </a:rPr>
              <a:t>anticonvulsivos) o técnicas </a:t>
            </a:r>
            <a:r>
              <a:rPr lang="es-ES_tradnl" sz="1600" dirty="0" smtClean="0">
                <a:solidFill>
                  <a:srgbClr val="7F7F7F"/>
                </a:solidFill>
              </a:rPr>
              <a:t>intervencionistas.</a:t>
            </a:r>
            <a:endParaRPr lang="es-ES_tradnl" sz="1600" dirty="0">
              <a:solidFill>
                <a:srgbClr val="7F7F7F"/>
              </a:solidFill>
            </a:endParaRPr>
          </a:p>
          <a:p>
            <a:pPr lvl="1">
              <a:buClr>
                <a:srgbClr val="64075D"/>
              </a:buClr>
              <a:buFont typeface="Arial"/>
              <a:buChar char="•"/>
            </a:pPr>
            <a:r>
              <a:rPr lang="es-ES_tradnl" sz="1600" dirty="0" smtClean="0">
                <a:solidFill>
                  <a:srgbClr val="7F7F7F"/>
                </a:solidFill>
              </a:rPr>
              <a:t>Los </a:t>
            </a:r>
            <a:r>
              <a:rPr lang="es-ES_tradnl" sz="1600" dirty="0">
                <a:solidFill>
                  <a:srgbClr val="7F7F7F"/>
                </a:solidFill>
              </a:rPr>
              <a:t>objetivos deben quedar bien definidos, los </a:t>
            </a:r>
            <a:r>
              <a:rPr lang="es-ES_tradnl" sz="1600" dirty="0" smtClean="0">
                <a:solidFill>
                  <a:srgbClr val="7F7F7F"/>
                </a:solidFill>
              </a:rPr>
              <a:t>pros y </a:t>
            </a:r>
            <a:r>
              <a:rPr lang="es-ES_tradnl" sz="1600" dirty="0">
                <a:solidFill>
                  <a:srgbClr val="7F7F7F"/>
                </a:solidFill>
              </a:rPr>
              <a:t>los contras deben ser equilibrados y se debe </a:t>
            </a:r>
            <a:r>
              <a:rPr lang="es-ES_tradnl" sz="1600" dirty="0" smtClean="0">
                <a:solidFill>
                  <a:srgbClr val="7F7F7F"/>
                </a:solidFill>
              </a:rPr>
              <a:t>hacer un </a:t>
            </a:r>
            <a:r>
              <a:rPr lang="es-ES_tradnl" sz="1600" dirty="0">
                <a:solidFill>
                  <a:srgbClr val="7F7F7F"/>
                </a:solidFill>
              </a:rPr>
              <a:t>acuerdo terapéutico de médico-paciente.</a:t>
            </a:r>
          </a:p>
          <a:p>
            <a:pPr lvl="1">
              <a:buClr>
                <a:srgbClr val="64075D"/>
              </a:buClr>
              <a:buFont typeface="Arial"/>
              <a:buChar char="•"/>
            </a:pPr>
            <a:r>
              <a:rPr lang="es-ES_tradnl" sz="1600" dirty="0" smtClean="0">
                <a:solidFill>
                  <a:srgbClr val="7F7F7F"/>
                </a:solidFill>
              </a:rPr>
              <a:t>La </a:t>
            </a:r>
            <a:r>
              <a:rPr lang="es-ES_tradnl" sz="1600" dirty="0">
                <a:solidFill>
                  <a:srgbClr val="7F7F7F"/>
                </a:solidFill>
              </a:rPr>
              <a:t>mejor manera de minimizar el riesgo de </a:t>
            </a:r>
            <a:r>
              <a:rPr lang="es-ES_tradnl" sz="1600" dirty="0" smtClean="0">
                <a:solidFill>
                  <a:srgbClr val="7F7F7F"/>
                </a:solidFill>
              </a:rPr>
              <a:t>adicción y </a:t>
            </a:r>
            <a:r>
              <a:rPr lang="es-ES_tradnl" sz="1600" dirty="0">
                <a:solidFill>
                  <a:srgbClr val="7F7F7F"/>
                </a:solidFill>
              </a:rPr>
              <a:t>otros efectos adversos es cumplir con las guías </a:t>
            </a:r>
            <a:r>
              <a:rPr lang="es-ES_tradnl" sz="1600" dirty="0" smtClean="0">
                <a:solidFill>
                  <a:srgbClr val="7F7F7F"/>
                </a:solidFill>
              </a:rPr>
              <a:t>de práctica clínica.</a:t>
            </a:r>
          </a:p>
          <a:p>
            <a:pPr lvl="1">
              <a:buClr>
                <a:srgbClr val="64075D"/>
              </a:buClr>
              <a:buFont typeface="Arial"/>
              <a:buChar char="•"/>
            </a:pPr>
            <a:r>
              <a:rPr lang="es-ES_tradnl" sz="1600" dirty="0" smtClean="0">
                <a:solidFill>
                  <a:srgbClr val="7F7F7F"/>
                </a:solidFill>
              </a:rPr>
              <a:t>Se </a:t>
            </a:r>
            <a:r>
              <a:rPr lang="es-ES_tradnl" sz="1600" dirty="0">
                <a:solidFill>
                  <a:srgbClr val="7F7F7F"/>
                </a:solidFill>
              </a:rPr>
              <a:t>recomienda una monitorización estrecha </a:t>
            </a:r>
            <a:r>
              <a:rPr lang="es-ES_tradnl" sz="1600" dirty="0" smtClean="0">
                <a:solidFill>
                  <a:srgbClr val="7F7F7F"/>
                </a:solidFill>
              </a:rPr>
              <a:t>para estos </a:t>
            </a:r>
            <a:r>
              <a:rPr lang="es-ES_tradnl" sz="1600" dirty="0">
                <a:solidFill>
                  <a:srgbClr val="7F7F7F"/>
                </a:solidFill>
              </a:rPr>
              <a:t>pacientes en tratamiento a largo plazo </a:t>
            </a:r>
            <a:r>
              <a:rPr lang="es-ES_tradnl" sz="1600" dirty="0" smtClean="0">
                <a:solidFill>
                  <a:srgbClr val="7F7F7F"/>
                </a:solidFill>
              </a:rPr>
              <a:t>con opioides </a:t>
            </a:r>
            <a:r>
              <a:rPr lang="es-ES_tradnl" sz="1600" dirty="0">
                <a:solidFill>
                  <a:srgbClr val="7F7F7F"/>
                </a:solidFill>
              </a:rPr>
              <a:t>crónicos</a:t>
            </a:r>
            <a:r>
              <a:rPr lang="es-ES_tradnl" sz="1600" dirty="0" smtClean="0">
                <a:solidFill>
                  <a:srgbClr val="7F7F7F"/>
                </a:solidFill>
              </a:rPr>
              <a:t>. Planificar </a:t>
            </a:r>
            <a:r>
              <a:rPr lang="es-ES_tradnl" sz="1600" dirty="0">
                <a:solidFill>
                  <a:srgbClr val="7F7F7F"/>
                </a:solidFill>
              </a:rPr>
              <a:t>visitas de seguimiento </a:t>
            </a:r>
            <a:r>
              <a:rPr lang="es-ES_tradnl" sz="1600" dirty="0" smtClean="0">
                <a:solidFill>
                  <a:srgbClr val="7F7F7F"/>
                </a:solidFill>
              </a:rPr>
              <a:t>en estos </a:t>
            </a:r>
            <a:r>
              <a:rPr lang="es-ES_tradnl" sz="1600" dirty="0">
                <a:solidFill>
                  <a:srgbClr val="7F7F7F"/>
                </a:solidFill>
              </a:rPr>
              <a:t>pacientes cada 3-6 </a:t>
            </a:r>
            <a:r>
              <a:rPr lang="es-ES_tradnl" sz="1600" dirty="0" smtClean="0">
                <a:solidFill>
                  <a:srgbClr val="7F7F7F"/>
                </a:solidFill>
              </a:rPr>
              <a:t>meses.</a:t>
            </a:r>
          </a:p>
          <a:p>
            <a:pPr>
              <a:buBlip>
                <a:blip r:embed="rId3"/>
              </a:buBlip>
            </a:pPr>
            <a:endParaRPr lang="es-ES_tradnl" sz="1600" dirty="0">
              <a:solidFill>
                <a:srgbClr val="7F7F7F"/>
              </a:solidFill>
            </a:endParaRPr>
          </a:p>
        </p:txBody>
      </p:sp>
      <p:sp>
        <p:nvSpPr>
          <p:cNvPr id="5" name="Título 1"/>
          <p:cNvSpPr txBox="1">
            <a:spLocks/>
          </p:cNvSpPr>
          <p:nvPr/>
        </p:nvSpPr>
        <p:spPr>
          <a:xfrm>
            <a:off x="0" y="34358"/>
            <a:ext cx="9144000" cy="1018299"/>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_tradnl" sz="3600" b="1" dirty="0" smtClean="0">
                <a:solidFill>
                  <a:srgbClr val="FCC40D"/>
                </a:solidFill>
                <a:cs typeface="Calibri"/>
              </a:rPr>
              <a:t>LARGOS </a:t>
            </a:r>
            <a:r>
              <a:rPr lang="es-ES_tradnl" sz="3600" b="1" dirty="0" smtClean="0">
                <a:solidFill>
                  <a:srgbClr val="FCC40D"/>
                </a:solidFill>
                <a:cs typeface="Calibri"/>
              </a:rPr>
              <a:t>SUPERVIVIENTES</a:t>
            </a:r>
            <a:endParaRPr lang="es-ES_tradnl" sz="3600" b="1" dirty="0">
              <a:solidFill>
                <a:srgbClr val="FCC40D"/>
              </a:solidFill>
              <a:latin typeface="Calibri"/>
              <a:cs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1043398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ángulo 2"/>
          <p:cNvSpPr/>
          <p:nvPr/>
        </p:nvSpPr>
        <p:spPr>
          <a:xfrm>
            <a:off x="241889" y="440843"/>
            <a:ext cx="8620425" cy="4985980"/>
          </a:xfrm>
          <a:prstGeom prst="rect">
            <a:avLst/>
          </a:prstGeom>
        </p:spPr>
        <p:txBody>
          <a:bodyPr wrap="square">
            <a:spAutoFit/>
          </a:bodyPr>
          <a:lstStyle/>
          <a:p>
            <a:r>
              <a:rPr lang="es-ES_tradnl" sz="4400" b="1" dirty="0" smtClean="0">
                <a:solidFill>
                  <a:srgbClr val="FCC40D"/>
                </a:solidFill>
                <a:cs typeface="Gotham"/>
              </a:rPr>
              <a:t>     Final </a:t>
            </a:r>
            <a:r>
              <a:rPr lang="es-ES_tradnl" sz="4400" b="1" dirty="0">
                <a:solidFill>
                  <a:srgbClr val="FCC40D"/>
                </a:solidFill>
                <a:cs typeface="Gotham"/>
              </a:rPr>
              <a:t>de la </a:t>
            </a:r>
            <a:r>
              <a:rPr lang="es-ES_tradnl" sz="4400" b="1" dirty="0" smtClean="0">
                <a:solidFill>
                  <a:srgbClr val="FCC40D"/>
                </a:solidFill>
                <a:cs typeface="Gotham"/>
              </a:rPr>
              <a:t>vida</a:t>
            </a:r>
          </a:p>
          <a:p>
            <a:endParaRPr lang="es-ES_tradnl" sz="4400" b="1" dirty="0" smtClean="0">
              <a:solidFill>
                <a:srgbClr val="FCC40D"/>
              </a:solidFill>
              <a:cs typeface="Gotham"/>
            </a:endParaRPr>
          </a:p>
          <a:p>
            <a:r>
              <a:rPr lang="es-ES_tradnl" sz="4400" b="1" dirty="0" smtClean="0">
                <a:solidFill>
                  <a:srgbClr val="FCC40D"/>
                </a:solidFill>
                <a:cs typeface="Gotham"/>
              </a:rPr>
              <a:t> </a:t>
            </a:r>
            <a:endParaRPr lang="es-ES_tradnl" sz="4400" b="1" dirty="0" smtClean="0">
              <a:solidFill>
                <a:srgbClr val="FCC40D"/>
              </a:solidFill>
              <a:cs typeface="Gotham"/>
            </a:endParaRPr>
          </a:p>
          <a:p>
            <a:r>
              <a:rPr lang="es-ES_tradnl" sz="3600" b="1" dirty="0">
                <a:solidFill>
                  <a:prstClr val="white">
                    <a:lumMod val="50000"/>
                  </a:prstClr>
                </a:solidFill>
                <a:cs typeface="Gotham"/>
              </a:rPr>
              <a:t> </a:t>
            </a:r>
            <a:r>
              <a:rPr lang="es-ES_tradnl" sz="3600" b="1" dirty="0" smtClean="0">
                <a:solidFill>
                  <a:prstClr val="white">
                    <a:lumMod val="50000"/>
                  </a:prstClr>
                </a:solidFill>
                <a:cs typeface="Gotham"/>
              </a:rPr>
              <a:t>      </a:t>
            </a:r>
            <a:r>
              <a:rPr lang="es-ES_tradnl" sz="3000" b="1" dirty="0" smtClean="0">
                <a:solidFill>
                  <a:prstClr val="white"/>
                </a:solidFill>
                <a:cs typeface="Calibri"/>
              </a:rPr>
              <a:t>Definición </a:t>
            </a:r>
          </a:p>
          <a:p>
            <a:r>
              <a:rPr lang="es-ES_tradnl" sz="3000" b="1" dirty="0">
                <a:solidFill>
                  <a:prstClr val="white"/>
                </a:solidFill>
                <a:cs typeface="Calibri"/>
              </a:rPr>
              <a:t> </a:t>
            </a:r>
            <a:r>
              <a:rPr lang="es-ES_tradnl" sz="3000" b="1" dirty="0" smtClean="0">
                <a:solidFill>
                  <a:prstClr val="white"/>
                </a:solidFill>
                <a:cs typeface="Calibri"/>
              </a:rPr>
              <a:t>       Identificación </a:t>
            </a:r>
            <a:r>
              <a:rPr lang="es-ES_tradnl" sz="3000" b="1" dirty="0">
                <a:solidFill>
                  <a:prstClr val="white"/>
                </a:solidFill>
                <a:cs typeface="Calibri"/>
              </a:rPr>
              <a:t>de la fase de agonía </a:t>
            </a:r>
          </a:p>
          <a:p>
            <a:r>
              <a:rPr lang="es-ES_tradnl" sz="3000" b="1" dirty="0">
                <a:solidFill>
                  <a:prstClr val="white"/>
                </a:solidFill>
                <a:cs typeface="Calibri"/>
              </a:rPr>
              <a:t>   </a:t>
            </a:r>
            <a:r>
              <a:rPr lang="es-ES_tradnl" sz="3000" b="1" dirty="0" smtClean="0">
                <a:solidFill>
                  <a:prstClr val="white"/>
                </a:solidFill>
                <a:cs typeface="Calibri"/>
              </a:rPr>
              <a:t>     Objetivos </a:t>
            </a:r>
            <a:r>
              <a:rPr lang="es-ES_tradnl" sz="3000" b="1" dirty="0">
                <a:solidFill>
                  <a:prstClr val="white"/>
                </a:solidFill>
                <a:cs typeface="Calibri"/>
              </a:rPr>
              <a:t>terapéuticos y atención a la familia </a:t>
            </a:r>
          </a:p>
          <a:p>
            <a:r>
              <a:rPr lang="es-ES_tradnl" sz="3000" b="1" dirty="0">
                <a:solidFill>
                  <a:prstClr val="white"/>
                </a:solidFill>
                <a:cs typeface="Calibri"/>
              </a:rPr>
              <a:t>   </a:t>
            </a:r>
            <a:r>
              <a:rPr lang="es-ES_tradnl" sz="3000" b="1" dirty="0" smtClean="0">
                <a:solidFill>
                  <a:prstClr val="white"/>
                </a:solidFill>
                <a:cs typeface="Calibri"/>
              </a:rPr>
              <a:t>     Cuidados </a:t>
            </a:r>
            <a:r>
              <a:rPr lang="es-ES_tradnl" sz="3000" b="1" dirty="0">
                <a:solidFill>
                  <a:prstClr val="white"/>
                </a:solidFill>
                <a:cs typeface="Calibri"/>
              </a:rPr>
              <a:t>generales y medidas </a:t>
            </a:r>
            <a:r>
              <a:rPr lang="es-ES_tradnl" sz="3000" b="1" dirty="0" smtClean="0">
                <a:solidFill>
                  <a:prstClr val="white"/>
                </a:solidFill>
                <a:cs typeface="Calibri"/>
              </a:rPr>
              <a:t>no farmacológicas </a:t>
            </a:r>
            <a:endParaRPr lang="es-ES_tradnl" sz="3000" b="1" dirty="0">
              <a:solidFill>
                <a:prstClr val="white"/>
              </a:solidFill>
              <a:cs typeface="Calibri"/>
            </a:endParaRPr>
          </a:p>
          <a:p>
            <a:r>
              <a:rPr lang="es-ES_tradnl" sz="3000" b="1" dirty="0">
                <a:solidFill>
                  <a:prstClr val="white"/>
                </a:solidFill>
                <a:cs typeface="Calibri"/>
              </a:rPr>
              <a:t>  </a:t>
            </a:r>
            <a:r>
              <a:rPr lang="es-ES_tradnl" sz="3000" b="1" dirty="0" smtClean="0">
                <a:solidFill>
                  <a:prstClr val="white"/>
                </a:solidFill>
                <a:cs typeface="Calibri"/>
              </a:rPr>
              <a:t>      </a:t>
            </a:r>
            <a:r>
              <a:rPr lang="es-ES_tradnl" sz="3000" b="1" dirty="0">
                <a:solidFill>
                  <a:prstClr val="white"/>
                </a:solidFill>
                <a:cs typeface="Calibri"/>
              </a:rPr>
              <a:t>Tratamiento de los síntomas </a:t>
            </a:r>
          </a:p>
          <a:p>
            <a:r>
              <a:rPr lang="es-ES_tradnl" sz="3000" b="1" dirty="0">
                <a:solidFill>
                  <a:prstClr val="white"/>
                </a:solidFill>
                <a:cs typeface="Calibri"/>
              </a:rPr>
              <a:t>   </a:t>
            </a:r>
            <a:r>
              <a:rPr lang="es-ES_tradnl" sz="3000" b="1" dirty="0" smtClean="0">
                <a:solidFill>
                  <a:prstClr val="white"/>
                </a:solidFill>
                <a:cs typeface="Calibri"/>
              </a:rPr>
              <a:t>     Sedación </a:t>
            </a:r>
            <a:r>
              <a:rPr lang="es-ES_tradnl" sz="3000" b="1" dirty="0">
                <a:solidFill>
                  <a:prstClr val="white"/>
                </a:solidFill>
                <a:cs typeface="Calibri"/>
              </a:rPr>
              <a:t>paliativa</a:t>
            </a:r>
          </a:p>
        </p:txBody>
      </p:sp>
      <p:sp>
        <p:nvSpPr>
          <p:cNvPr id="4" name="CuadroTexto 3"/>
          <p:cNvSpPr txBox="1"/>
          <p:nvPr/>
        </p:nvSpPr>
        <p:spPr>
          <a:xfrm>
            <a:off x="446837" y="4327036"/>
            <a:ext cx="184666" cy="369332"/>
          </a:xfrm>
          <a:prstGeom prst="rect">
            <a:avLst/>
          </a:prstGeom>
          <a:noFill/>
        </p:spPr>
        <p:txBody>
          <a:bodyPr wrap="none" rtlCol="0">
            <a:spAutoFit/>
          </a:bodyPr>
          <a:lstStyle/>
          <a:p>
            <a:endParaRPr lang="es-ES_tradnl" dirty="0">
              <a:solidFill>
                <a:prstClr val="black"/>
              </a:solidFill>
              <a:latin typeface="Calibri"/>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604672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3" name="Marcador de contenido 2"/>
          <p:cNvSpPr>
            <a:spLocks noGrp="1"/>
          </p:cNvSpPr>
          <p:nvPr>
            <p:ph idx="1"/>
          </p:nvPr>
        </p:nvSpPr>
        <p:spPr>
          <a:xfrm>
            <a:off x="574623" y="1752199"/>
            <a:ext cx="8091857" cy="1184042"/>
          </a:xfrm>
        </p:spPr>
        <p:txBody>
          <a:bodyPr/>
          <a:lstStyle/>
          <a:p>
            <a:pPr lvl="0">
              <a:lnSpc>
                <a:spcPct val="110000"/>
              </a:lnSpc>
              <a:buBlip>
                <a:blip r:embed="rId3"/>
              </a:buBlip>
            </a:pPr>
            <a:r>
              <a:rPr lang="es-ES_tradnl" sz="1600" dirty="0" smtClean="0">
                <a:solidFill>
                  <a:schemeClr val="bg1">
                    <a:lumMod val="50000"/>
                  </a:schemeClr>
                </a:solidFill>
              </a:rPr>
              <a:t>La </a:t>
            </a:r>
            <a:r>
              <a:rPr lang="es-ES_tradnl" sz="1600" dirty="0" err="1">
                <a:solidFill>
                  <a:schemeClr val="bg1">
                    <a:lumMod val="50000"/>
                  </a:schemeClr>
                </a:solidFill>
              </a:rPr>
              <a:t>mayoría</a:t>
            </a:r>
            <a:r>
              <a:rPr lang="es-ES_tradnl" sz="1600" dirty="0">
                <a:solidFill>
                  <a:schemeClr val="bg1">
                    <a:lumMod val="50000"/>
                  </a:schemeClr>
                </a:solidFill>
              </a:rPr>
              <a:t> de los pacientes en </a:t>
            </a:r>
            <a:r>
              <a:rPr lang="es-ES_tradnl" sz="1600" dirty="0" err="1">
                <a:solidFill>
                  <a:schemeClr val="bg1">
                    <a:lumMod val="50000"/>
                  </a:schemeClr>
                </a:solidFill>
              </a:rPr>
              <a:t>situación</a:t>
            </a:r>
            <a:r>
              <a:rPr lang="es-ES_tradnl" sz="1600" dirty="0">
                <a:solidFill>
                  <a:schemeClr val="bg1">
                    <a:lumMod val="50000"/>
                  </a:schemeClr>
                </a:solidFill>
              </a:rPr>
              <a:t> terminal pasan por una </a:t>
            </a:r>
            <a:r>
              <a:rPr lang="es-ES_tradnl" sz="1600" b="1" dirty="0">
                <a:solidFill>
                  <a:srgbClr val="64075D"/>
                </a:solidFill>
              </a:rPr>
              <a:t>fase de deterioro </a:t>
            </a:r>
            <a:r>
              <a:rPr lang="es-ES_tradnl" sz="1600" dirty="0">
                <a:solidFill>
                  <a:schemeClr val="bg1">
                    <a:lumMod val="50000"/>
                  </a:schemeClr>
                </a:solidFill>
              </a:rPr>
              <a:t>que precede en unos </a:t>
            </a:r>
            <a:r>
              <a:rPr lang="es-ES_tradnl" sz="1600" dirty="0" err="1">
                <a:solidFill>
                  <a:schemeClr val="bg1">
                    <a:lumMod val="50000"/>
                  </a:schemeClr>
                </a:solidFill>
              </a:rPr>
              <a:t>días</a:t>
            </a:r>
            <a:r>
              <a:rPr lang="es-ES_tradnl" sz="1600" dirty="0">
                <a:solidFill>
                  <a:schemeClr val="bg1">
                    <a:lumMod val="50000"/>
                  </a:schemeClr>
                </a:solidFill>
              </a:rPr>
              <a:t> a su fallecimiento y se denomina fase de </a:t>
            </a:r>
            <a:r>
              <a:rPr lang="es-ES_tradnl" sz="1600" b="1" dirty="0" err="1">
                <a:solidFill>
                  <a:srgbClr val="64075D"/>
                </a:solidFill>
              </a:rPr>
              <a:t>últimos</a:t>
            </a:r>
            <a:r>
              <a:rPr lang="es-ES_tradnl" sz="1600" b="1" dirty="0">
                <a:solidFill>
                  <a:srgbClr val="64075D"/>
                </a:solidFill>
              </a:rPr>
              <a:t> </a:t>
            </a:r>
            <a:r>
              <a:rPr lang="es-ES_tradnl" sz="1600" b="1" dirty="0" err="1">
                <a:solidFill>
                  <a:srgbClr val="64075D"/>
                </a:solidFill>
              </a:rPr>
              <a:t>días</a:t>
            </a:r>
            <a:r>
              <a:rPr lang="es-ES_tradnl" sz="1600" b="1" dirty="0">
                <a:solidFill>
                  <a:srgbClr val="64075D"/>
                </a:solidFill>
              </a:rPr>
              <a:t> </a:t>
            </a:r>
            <a:r>
              <a:rPr lang="es-ES_tradnl" sz="1600" dirty="0">
                <a:solidFill>
                  <a:schemeClr val="bg1">
                    <a:lumMod val="50000"/>
                  </a:schemeClr>
                </a:solidFill>
              </a:rPr>
              <a:t>o </a:t>
            </a:r>
            <a:r>
              <a:rPr lang="es-ES_tradnl" sz="1600" b="1" dirty="0" err="1" smtClean="0">
                <a:solidFill>
                  <a:srgbClr val="64075D"/>
                </a:solidFill>
              </a:rPr>
              <a:t>agonía</a:t>
            </a:r>
            <a:r>
              <a:rPr lang="es-ES_tradnl" sz="1600" dirty="0" smtClean="0">
                <a:solidFill>
                  <a:schemeClr val="bg1">
                    <a:lumMod val="50000"/>
                  </a:schemeClr>
                </a:solidFill>
              </a:rPr>
              <a:t>. </a:t>
            </a:r>
            <a:endParaRPr lang="es-ES_tradnl" sz="1600" dirty="0">
              <a:solidFill>
                <a:schemeClr val="bg1">
                  <a:lumMod val="50000"/>
                </a:schemeClr>
              </a:solidFill>
            </a:endParaRPr>
          </a:p>
          <a:p>
            <a:pPr lvl="0">
              <a:lnSpc>
                <a:spcPct val="110000"/>
              </a:lnSpc>
              <a:buBlip>
                <a:blip r:embed="rId3"/>
              </a:buBlip>
            </a:pPr>
            <a:r>
              <a:rPr lang="es-ES_tradnl" sz="1600" b="1" dirty="0" err="1">
                <a:solidFill>
                  <a:srgbClr val="64075D"/>
                </a:solidFill>
              </a:rPr>
              <a:t>A</a:t>
            </a:r>
            <a:r>
              <a:rPr lang="es-ES_tradnl" sz="1600" b="1" dirty="0" err="1" smtClean="0">
                <a:solidFill>
                  <a:srgbClr val="64075D"/>
                </a:solidFill>
              </a:rPr>
              <a:t>gonía</a:t>
            </a:r>
            <a:r>
              <a:rPr lang="es-ES_tradnl" sz="1600" dirty="0" smtClean="0">
                <a:solidFill>
                  <a:schemeClr val="bg1">
                    <a:lumMod val="50000"/>
                  </a:schemeClr>
                </a:solidFill>
              </a:rPr>
              <a:t> </a:t>
            </a:r>
            <a:r>
              <a:rPr lang="es-ES_tradnl" sz="1600" dirty="0">
                <a:solidFill>
                  <a:schemeClr val="bg1">
                    <a:lumMod val="50000"/>
                  </a:schemeClr>
                </a:solidFill>
              </a:rPr>
              <a:t>se define como el estado que precede a la muerte, en las enfermedades en que la vida se extingue gradualmente puede tener horas o </a:t>
            </a:r>
            <a:r>
              <a:rPr lang="es-ES_tradnl" sz="1600" dirty="0" err="1">
                <a:solidFill>
                  <a:schemeClr val="bg1">
                    <a:lumMod val="50000"/>
                  </a:schemeClr>
                </a:solidFill>
              </a:rPr>
              <a:t>días</a:t>
            </a:r>
            <a:r>
              <a:rPr lang="es-ES_tradnl" sz="1600" dirty="0">
                <a:solidFill>
                  <a:schemeClr val="bg1">
                    <a:lumMod val="50000"/>
                  </a:schemeClr>
                </a:solidFill>
              </a:rPr>
              <a:t> de </a:t>
            </a:r>
            <a:r>
              <a:rPr lang="es-ES_tradnl" sz="1600" dirty="0" err="1">
                <a:solidFill>
                  <a:schemeClr val="bg1">
                    <a:lumMod val="50000"/>
                  </a:schemeClr>
                </a:solidFill>
              </a:rPr>
              <a:t>duración</a:t>
            </a:r>
            <a:r>
              <a:rPr lang="es-ES_tradnl" sz="1600" dirty="0">
                <a:solidFill>
                  <a:schemeClr val="bg1">
                    <a:lumMod val="50000"/>
                  </a:schemeClr>
                </a:solidFill>
              </a:rPr>
              <a:t>. </a:t>
            </a:r>
          </a:p>
        </p:txBody>
      </p:sp>
      <p:sp>
        <p:nvSpPr>
          <p:cNvPr id="5" name="Rectángulo 4"/>
          <p:cNvSpPr/>
          <p:nvPr/>
        </p:nvSpPr>
        <p:spPr>
          <a:xfrm>
            <a:off x="574623" y="1274420"/>
            <a:ext cx="4572000" cy="523220"/>
          </a:xfrm>
          <a:prstGeom prst="rect">
            <a:avLst/>
          </a:prstGeom>
        </p:spPr>
        <p:txBody>
          <a:bodyPr>
            <a:spAutoFit/>
          </a:bodyPr>
          <a:lstStyle/>
          <a:p>
            <a:r>
              <a:rPr lang="es-ES_tradnl" sz="2800" b="1" dirty="0" err="1" smtClean="0">
                <a:solidFill>
                  <a:srgbClr val="FCC40D"/>
                </a:solidFill>
              </a:rPr>
              <a:t>DEFINICIÓN</a:t>
            </a:r>
            <a:r>
              <a:rPr lang="es-ES_tradnl" b="1" dirty="0" err="1" smtClean="0">
                <a:solidFill>
                  <a:schemeClr val="bg1"/>
                </a:solidFill>
              </a:rPr>
              <a:t>pida</a:t>
            </a:r>
            <a:r>
              <a:rPr lang="es-ES_tradnl" b="1" dirty="0" smtClean="0">
                <a:solidFill>
                  <a:schemeClr val="bg1"/>
                </a:solidFill>
              </a:rPr>
              <a:t> </a:t>
            </a:r>
            <a:r>
              <a:rPr lang="es-ES_tradnl" b="1" dirty="0">
                <a:solidFill>
                  <a:schemeClr val="bg1"/>
                </a:solidFill>
              </a:rPr>
              <a:t>por </a:t>
            </a:r>
            <a:r>
              <a:rPr lang="es-ES_tradnl" b="1" dirty="0" smtClean="0">
                <a:solidFill>
                  <a:schemeClr val="bg1"/>
                </a:solidFill>
              </a:rPr>
              <a:t>la</a:t>
            </a:r>
            <a:endParaRPr lang="es-ES_tradnl" dirty="0">
              <a:solidFill>
                <a:schemeClr val="bg1">
                  <a:lumMod val="50000"/>
                </a:schemeClr>
              </a:solidFill>
              <a:cs typeface="Gotham Book"/>
            </a:endParaRPr>
          </a:p>
        </p:txBody>
      </p:sp>
      <p:pic>
        <p:nvPicPr>
          <p:cNvPr id="8" name="Imagen 7"/>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44681" y="3734464"/>
            <a:ext cx="7573108" cy="1255553"/>
          </a:xfrm>
          <a:prstGeom prst="rect">
            <a:avLst/>
          </a:prstGeom>
        </p:spPr>
      </p:pic>
      <p:sp>
        <p:nvSpPr>
          <p:cNvPr id="9" name="Rectángulo 8"/>
          <p:cNvSpPr/>
          <p:nvPr/>
        </p:nvSpPr>
        <p:spPr>
          <a:xfrm>
            <a:off x="1176020" y="3946742"/>
            <a:ext cx="6858000" cy="830997"/>
          </a:xfrm>
          <a:prstGeom prst="rect">
            <a:avLst/>
          </a:prstGeom>
        </p:spPr>
        <p:txBody>
          <a:bodyPr wrap="square">
            <a:spAutoFit/>
          </a:bodyPr>
          <a:lstStyle/>
          <a:p>
            <a:pPr algn="ctr"/>
            <a:r>
              <a:rPr lang="es-ES_tradnl" sz="1600" b="1" dirty="0">
                <a:solidFill>
                  <a:schemeClr val="bg1"/>
                </a:solidFill>
              </a:rPr>
              <a:t>La fase de </a:t>
            </a:r>
            <a:r>
              <a:rPr lang="es-ES_tradnl" sz="1600" b="1" dirty="0" err="1">
                <a:solidFill>
                  <a:schemeClr val="bg1"/>
                </a:solidFill>
              </a:rPr>
              <a:t>agonía</a:t>
            </a:r>
            <a:r>
              <a:rPr lang="es-ES_tradnl" sz="1600" b="1" dirty="0">
                <a:solidFill>
                  <a:schemeClr val="bg1"/>
                </a:solidFill>
              </a:rPr>
              <a:t> exige unos cuidados paliativos </a:t>
            </a:r>
            <a:r>
              <a:rPr lang="es-ES_tradnl" sz="1600" b="1" dirty="0" smtClean="0">
                <a:solidFill>
                  <a:schemeClr val="bg1"/>
                </a:solidFill>
              </a:rPr>
              <a:t>intensivos </a:t>
            </a:r>
            <a:r>
              <a:rPr lang="es-ES_tradnl" sz="1600" b="1" dirty="0">
                <a:solidFill>
                  <a:schemeClr val="bg1"/>
                </a:solidFill>
              </a:rPr>
              <a:t>que sean capaces de aportar cuidados </a:t>
            </a:r>
            <a:r>
              <a:rPr lang="es-ES_tradnl" sz="1600" b="1" dirty="0" err="1">
                <a:solidFill>
                  <a:schemeClr val="bg1"/>
                </a:solidFill>
              </a:rPr>
              <a:t>físicos</a:t>
            </a:r>
            <a:r>
              <a:rPr lang="es-ES_tradnl" sz="1600" b="1" dirty="0">
                <a:solidFill>
                  <a:schemeClr val="bg1"/>
                </a:solidFill>
              </a:rPr>
              <a:t>, </a:t>
            </a:r>
            <a:r>
              <a:rPr lang="es-ES_tradnl" sz="1600" b="1" dirty="0" err="1" smtClean="0">
                <a:solidFill>
                  <a:schemeClr val="bg1"/>
                </a:solidFill>
              </a:rPr>
              <a:t>psicológicos</a:t>
            </a:r>
            <a:r>
              <a:rPr lang="es-ES_tradnl" sz="1600" b="1" dirty="0">
                <a:solidFill>
                  <a:schemeClr val="bg1"/>
                </a:solidFill>
              </a:rPr>
              <a:t>, sociales y espirituales tanto para el paciente como para sus familiares</a:t>
            </a:r>
            <a:r>
              <a:rPr lang="es-ES_tradnl" sz="1600" b="1" dirty="0"/>
              <a:t>.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208713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6" name="Marcador de contenido 2"/>
          <p:cNvSpPr txBox="1">
            <a:spLocks/>
          </p:cNvSpPr>
          <p:nvPr/>
        </p:nvSpPr>
        <p:spPr>
          <a:xfrm>
            <a:off x="574624" y="1870507"/>
            <a:ext cx="8475786" cy="26202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buBlip>
                <a:blip r:embed="rId3"/>
              </a:buBlip>
            </a:pPr>
            <a:r>
              <a:rPr lang="es-ES_tradnl" sz="1600" dirty="0" smtClean="0">
                <a:solidFill>
                  <a:schemeClr val="bg1">
                    <a:lumMod val="50000"/>
                  </a:schemeClr>
                </a:solidFill>
              </a:rPr>
              <a:t>Es fundamental para </a:t>
            </a:r>
            <a:r>
              <a:rPr lang="es-ES_tradnl" sz="1600" b="1" dirty="0" smtClean="0">
                <a:solidFill>
                  <a:srgbClr val="64075D"/>
                </a:solidFill>
              </a:rPr>
              <a:t>adecuar el plan de cuidados </a:t>
            </a:r>
            <a:r>
              <a:rPr lang="es-ES_tradnl" sz="1600" dirty="0" smtClean="0">
                <a:solidFill>
                  <a:schemeClr val="bg1">
                    <a:lumMod val="50000"/>
                  </a:schemeClr>
                </a:solidFill>
              </a:rPr>
              <a:t>del enfermo y su familia. Sin embargo, a menudo, resulta complejo al acercarse la fase de agonía, el enfermo tiene la sensación subjetiva de empeoramiento. </a:t>
            </a:r>
          </a:p>
          <a:p>
            <a:pPr>
              <a:buBlip>
                <a:blip r:embed="rId3"/>
              </a:buBlip>
            </a:pPr>
            <a:r>
              <a:rPr lang="es-ES_tradnl" sz="1600" dirty="0">
                <a:solidFill>
                  <a:schemeClr val="bg1">
                    <a:lumMod val="50000"/>
                  </a:schemeClr>
                </a:solidFill>
              </a:rPr>
              <a:t>Se han descrito </a:t>
            </a:r>
            <a:r>
              <a:rPr lang="es-ES_tradnl" sz="1600" dirty="0" smtClean="0">
                <a:solidFill>
                  <a:schemeClr val="bg1">
                    <a:lumMod val="50000"/>
                  </a:schemeClr>
                </a:solidFill>
              </a:rPr>
              <a:t>numerosos </a:t>
            </a:r>
            <a:r>
              <a:rPr lang="es-ES_tradnl" sz="1600" dirty="0">
                <a:solidFill>
                  <a:schemeClr val="bg1">
                    <a:lumMod val="50000"/>
                  </a:schemeClr>
                </a:solidFill>
              </a:rPr>
              <a:t>signos:</a:t>
            </a:r>
          </a:p>
          <a:p>
            <a:pPr lvl="1">
              <a:lnSpc>
                <a:spcPct val="90000"/>
              </a:lnSpc>
              <a:buClr>
                <a:srgbClr val="64075D"/>
              </a:buClr>
              <a:buFont typeface="Arial"/>
              <a:buChar char="•"/>
            </a:pPr>
            <a:r>
              <a:rPr lang="es-ES_tradnl" sz="1600" dirty="0">
                <a:solidFill>
                  <a:schemeClr val="bg1">
                    <a:lumMod val="50000"/>
                  </a:schemeClr>
                </a:solidFill>
              </a:rPr>
              <a:t>Deterioro evidente y progresivo del estado general. </a:t>
            </a:r>
          </a:p>
          <a:p>
            <a:pPr lvl="1">
              <a:lnSpc>
                <a:spcPct val="90000"/>
              </a:lnSpc>
              <a:buClr>
                <a:srgbClr val="64075D"/>
              </a:buClr>
              <a:buFont typeface="Arial"/>
              <a:buChar char="•"/>
            </a:pPr>
            <a:r>
              <a:rPr lang="es-ES_tradnl" sz="1600" dirty="0" err="1" smtClean="0">
                <a:solidFill>
                  <a:schemeClr val="bg1">
                    <a:lumMod val="50000"/>
                  </a:schemeClr>
                </a:solidFill>
              </a:rPr>
              <a:t>Pérdida</a:t>
            </a:r>
            <a:r>
              <a:rPr lang="es-ES_tradnl" sz="1600" dirty="0" smtClean="0">
                <a:solidFill>
                  <a:schemeClr val="bg1">
                    <a:lumMod val="50000"/>
                  </a:schemeClr>
                </a:solidFill>
              </a:rPr>
              <a:t> </a:t>
            </a:r>
            <a:r>
              <a:rPr lang="es-ES_tradnl" sz="1600" dirty="0">
                <a:solidFill>
                  <a:schemeClr val="bg1">
                    <a:lumMod val="50000"/>
                  </a:schemeClr>
                </a:solidFill>
              </a:rPr>
              <a:t>del tono muscular: debilidad, incontinencias. </a:t>
            </a:r>
          </a:p>
          <a:p>
            <a:pPr lvl="1">
              <a:lnSpc>
                <a:spcPct val="90000"/>
              </a:lnSpc>
              <a:buClr>
                <a:srgbClr val="64075D"/>
              </a:buClr>
              <a:buFont typeface="Arial"/>
              <a:buChar char="•"/>
            </a:pPr>
            <a:r>
              <a:rPr lang="es-ES_tradnl" sz="1600" dirty="0" smtClean="0">
                <a:solidFill>
                  <a:schemeClr val="bg1">
                    <a:lumMod val="50000"/>
                  </a:schemeClr>
                </a:solidFill>
              </a:rPr>
              <a:t>Cambios </a:t>
            </a:r>
            <a:r>
              <a:rPr lang="es-ES_tradnl" sz="1600" dirty="0">
                <a:solidFill>
                  <a:schemeClr val="bg1">
                    <a:lumMod val="50000"/>
                  </a:schemeClr>
                </a:solidFill>
              </a:rPr>
              <a:t>en signos vitales: enlentecimiento de la </a:t>
            </a:r>
            <a:r>
              <a:rPr lang="es-ES_tradnl" sz="1600" dirty="0" err="1">
                <a:solidFill>
                  <a:schemeClr val="bg1">
                    <a:lumMod val="50000"/>
                  </a:schemeClr>
                </a:solidFill>
              </a:rPr>
              <a:t>circulación</a:t>
            </a:r>
            <a:r>
              <a:rPr lang="es-ES_tradnl" sz="1600" dirty="0">
                <a:solidFill>
                  <a:schemeClr val="bg1">
                    <a:lumMod val="50000"/>
                  </a:schemeClr>
                </a:solidFill>
              </a:rPr>
              <a:t>, trastornos respiratorios. </a:t>
            </a:r>
          </a:p>
          <a:p>
            <a:pPr lvl="1">
              <a:lnSpc>
                <a:spcPct val="90000"/>
              </a:lnSpc>
              <a:buClr>
                <a:srgbClr val="64075D"/>
              </a:buClr>
              <a:buFont typeface="Arial"/>
              <a:buChar char="•"/>
            </a:pPr>
            <a:r>
              <a:rPr lang="es-ES_tradnl" sz="1600" dirty="0" err="1" smtClean="0">
                <a:solidFill>
                  <a:schemeClr val="bg1">
                    <a:lumMod val="50000"/>
                  </a:schemeClr>
                </a:solidFill>
              </a:rPr>
              <a:t>Afectación</a:t>
            </a:r>
            <a:r>
              <a:rPr lang="es-ES_tradnl" sz="1600" dirty="0" smtClean="0">
                <a:solidFill>
                  <a:schemeClr val="bg1">
                    <a:lumMod val="50000"/>
                  </a:schemeClr>
                </a:solidFill>
              </a:rPr>
              <a:t> </a:t>
            </a:r>
            <a:r>
              <a:rPr lang="es-ES_tradnl" sz="1600" dirty="0">
                <a:solidFill>
                  <a:schemeClr val="bg1">
                    <a:lumMod val="50000"/>
                  </a:schemeClr>
                </a:solidFill>
              </a:rPr>
              <a:t>sensorial: somnolencia, dificultades de </a:t>
            </a:r>
            <a:r>
              <a:rPr lang="es-ES_tradnl" sz="1600" dirty="0" err="1">
                <a:solidFill>
                  <a:schemeClr val="bg1">
                    <a:lumMod val="50000"/>
                  </a:schemeClr>
                </a:solidFill>
              </a:rPr>
              <a:t>comunicación</a:t>
            </a:r>
            <a:r>
              <a:rPr lang="es-ES_tradnl" sz="1600" dirty="0">
                <a:solidFill>
                  <a:schemeClr val="bg1">
                    <a:lumMod val="50000"/>
                  </a:schemeClr>
                </a:solidFill>
              </a:rPr>
              <a:t>. </a:t>
            </a:r>
          </a:p>
          <a:p>
            <a:pPr lvl="1">
              <a:lnSpc>
                <a:spcPct val="90000"/>
              </a:lnSpc>
              <a:buClr>
                <a:srgbClr val="64075D"/>
              </a:buClr>
              <a:buFont typeface="Arial"/>
              <a:buChar char="•"/>
            </a:pPr>
            <a:r>
              <a:rPr lang="es-ES_tradnl" sz="1600" dirty="0" smtClean="0">
                <a:solidFill>
                  <a:schemeClr val="bg1">
                    <a:lumMod val="50000"/>
                  </a:schemeClr>
                </a:solidFill>
              </a:rPr>
              <a:t>Dificultad</a:t>
            </a:r>
            <a:r>
              <a:rPr lang="es-ES_tradnl" sz="1600" dirty="0">
                <a:solidFill>
                  <a:schemeClr val="bg1">
                    <a:lumMod val="50000"/>
                  </a:schemeClr>
                </a:solidFill>
              </a:rPr>
              <a:t>/incapacidad para la ingesta. </a:t>
            </a:r>
          </a:p>
          <a:p>
            <a:pPr lvl="1">
              <a:lnSpc>
                <a:spcPct val="90000"/>
              </a:lnSpc>
              <a:buClr>
                <a:srgbClr val="64075D"/>
              </a:buClr>
              <a:buFont typeface="Arial"/>
              <a:buChar char="•"/>
            </a:pPr>
            <a:r>
              <a:rPr lang="es-ES_tradnl" sz="1600" dirty="0" err="1" smtClean="0">
                <a:solidFill>
                  <a:schemeClr val="bg1">
                    <a:lumMod val="50000"/>
                  </a:schemeClr>
                </a:solidFill>
              </a:rPr>
              <a:t>Síntomas</a:t>
            </a:r>
            <a:r>
              <a:rPr lang="es-ES_tradnl" sz="1600" dirty="0" smtClean="0">
                <a:solidFill>
                  <a:schemeClr val="bg1">
                    <a:lumMod val="50000"/>
                  </a:schemeClr>
                </a:solidFill>
              </a:rPr>
              <a:t> </a:t>
            </a:r>
            <a:r>
              <a:rPr lang="es-ES_tradnl" sz="1600" dirty="0">
                <a:solidFill>
                  <a:schemeClr val="bg1">
                    <a:lumMod val="50000"/>
                  </a:schemeClr>
                </a:solidFill>
              </a:rPr>
              <a:t>derivados de </a:t>
            </a:r>
            <a:r>
              <a:rPr lang="es-ES_tradnl" sz="1600" dirty="0" err="1">
                <a:solidFill>
                  <a:schemeClr val="bg1">
                    <a:lumMod val="50000"/>
                  </a:schemeClr>
                </a:solidFill>
              </a:rPr>
              <a:t>múltiples</a:t>
            </a:r>
            <a:r>
              <a:rPr lang="es-ES_tradnl" sz="1600" dirty="0">
                <a:solidFill>
                  <a:schemeClr val="bg1">
                    <a:lumMod val="50000"/>
                  </a:schemeClr>
                </a:solidFill>
              </a:rPr>
              <a:t> complicaciones. </a:t>
            </a:r>
          </a:p>
          <a:p>
            <a:pPr lvl="1">
              <a:lnSpc>
                <a:spcPct val="90000"/>
              </a:lnSpc>
              <a:buClr>
                <a:srgbClr val="64075D"/>
              </a:buClr>
              <a:buFont typeface="Arial"/>
              <a:buChar char="•"/>
            </a:pPr>
            <a:r>
              <a:rPr lang="es-ES_tradnl" sz="1600" dirty="0" err="1" smtClean="0">
                <a:solidFill>
                  <a:schemeClr val="bg1">
                    <a:lumMod val="50000"/>
                  </a:schemeClr>
                </a:solidFill>
              </a:rPr>
              <a:t>Síntomas</a:t>
            </a:r>
            <a:r>
              <a:rPr lang="es-ES_tradnl" sz="1600" dirty="0" smtClean="0">
                <a:solidFill>
                  <a:schemeClr val="bg1">
                    <a:lumMod val="50000"/>
                  </a:schemeClr>
                </a:solidFill>
              </a:rPr>
              <a:t> </a:t>
            </a:r>
            <a:r>
              <a:rPr lang="es-ES_tradnl" sz="1600" dirty="0" err="1">
                <a:solidFill>
                  <a:schemeClr val="bg1">
                    <a:lumMod val="50000"/>
                  </a:schemeClr>
                </a:solidFill>
              </a:rPr>
              <a:t>psicoemocionales</a:t>
            </a:r>
            <a:r>
              <a:rPr lang="es-ES_tradnl" sz="1600" dirty="0">
                <a:solidFill>
                  <a:schemeClr val="bg1">
                    <a:lumMod val="50000"/>
                  </a:schemeClr>
                </a:solidFill>
              </a:rPr>
              <a:t> variables: </a:t>
            </a:r>
          </a:p>
          <a:p>
            <a:pPr lvl="2">
              <a:lnSpc>
                <a:spcPct val="90000"/>
              </a:lnSpc>
              <a:buClr>
                <a:srgbClr val="64075D"/>
              </a:buClr>
              <a:buFont typeface="Courier New"/>
              <a:buChar char="o"/>
            </a:pPr>
            <a:r>
              <a:rPr lang="es-ES_tradnl" sz="1600" dirty="0">
                <a:solidFill>
                  <a:schemeClr val="bg1">
                    <a:lumMod val="50000"/>
                  </a:schemeClr>
                </a:solidFill>
              </a:rPr>
              <a:t>Hiperactivos: crisis de ansiedad, </a:t>
            </a:r>
            <a:r>
              <a:rPr lang="es-ES_tradnl" sz="1600" dirty="0" err="1">
                <a:solidFill>
                  <a:schemeClr val="bg1">
                    <a:lumMod val="50000"/>
                  </a:schemeClr>
                </a:solidFill>
              </a:rPr>
              <a:t>agitación</a:t>
            </a:r>
            <a:r>
              <a:rPr lang="es-ES_tradnl" sz="1600" dirty="0">
                <a:solidFill>
                  <a:schemeClr val="bg1">
                    <a:lumMod val="50000"/>
                  </a:schemeClr>
                </a:solidFill>
              </a:rPr>
              <a:t>. </a:t>
            </a:r>
          </a:p>
          <a:p>
            <a:pPr lvl="2">
              <a:lnSpc>
                <a:spcPct val="90000"/>
              </a:lnSpc>
              <a:buClr>
                <a:srgbClr val="64075D"/>
              </a:buClr>
              <a:buFont typeface="Courier New"/>
              <a:buChar char="o"/>
            </a:pPr>
            <a:r>
              <a:rPr lang="es-ES_tradnl" sz="1600" dirty="0" err="1">
                <a:solidFill>
                  <a:schemeClr val="bg1">
                    <a:lumMod val="50000"/>
                  </a:schemeClr>
                </a:solidFill>
              </a:rPr>
              <a:t>Hipoactivos</a:t>
            </a:r>
            <a:r>
              <a:rPr lang="es-ES_tradnl" sz="1600" dirty="0">
                <a:solidFill>
                  <a:schemeClr val="bg1">
                    <a:lumMod val="50000"/>
                  </a:schemeClr>
                </a:solidFill>
              </a:rPr>
              <a:t>: tristeza, </a:t>
            </a:r>
            <a:r>
              <a:rPr lang="es-ES_tradnl" sz="1600" dirty="0" err="1">
                <a:solidFill>
                  <a:schemeClr val="bg1">
                    <a:lumMod val="50000"/>
                  </a:schemeClr>
                </a:solidFill>
              </a:rPr>
              <a:t>resignación</a:t>
            </a:r>
            <a:r>
              <a:rPr lang="es-ES_tradnl" sz="1600" dirty="0">
                <a:solidFill>
                  <a:schemeClr val="bg1">
                    <a:lumMod val="50000"/>
                  </a:schemeClr>
                </a:solidFill>
              </a:rPr>
              <a:t>, miedo</a:t>
            </a:r>
            <a:r>
              <a:rPr lang="es-ES_tradnl" sz="1200" dirty="0">
                <a:solidFill>
                  <a:schemeClr val="bg1">
                    <a:lumMod val="50000"/>
                  </a:schemeClr>
                </a:solidFill>
              </a:rPr>
              <a:t>. </a:t>
            </a:r>
          </a:p>
          <a:p>
            <a:pPr lvl="0">
              <a:buBlip>
                <a:blip r:embed="rId3"/>
              </a:buBlip>
            </a:pPr>
            <a:endParaRPr lang="es-ES_tradnl" sz="1600" dirty="0" smtClean="0">
              <a:solidFill>
                <a:schemeClr val="bg1">
                  <a:lumMod val="50000"/>
                </a:schemeClr>
              </a:solidFill>
            </a:endParaRPr>
          </a:p>
        </p:txBody>
      </p:sp>
      <p:sp>
        <p:nvSpPr>
          <p:cNvPr id="7" name="Rectángulo 6"/>
          <p:cNvSpPr/>
          <p:nvPr/>
        </p:nvSpPr>
        <p:spPr>
          <a:xfrm>
            <a:off x="574623" y="1291128"/>
            <a:ext cx="6809157" cy="523220"/>
          </a:xfrm>
          <a:prstGeom prst="rect">
            <a:avLst/>
          </a:prstGeom>
        </p:spPr>
        <p:txBody>
          <a:bodyPr wrap="square">
            <a:spAutoFit/>
          </a:bodyPr>
          <a:lstStyle/>
          <a:p>
            <a:r>
              <a:rPr lang="es-ES_tradnl" sz="2800" b="1" dirty="0">
                <a:solidFill>
                  <a:srgbClr val="FCC40D"/>
                </a:solidFill>
              </a:rPr>
              <a:t>IDENTIFICACIÓN DE LA FASE DE AGONÍA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3749396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7" name="Marcador de contenido 2"/>
          <p:cNvSpPr txBox="1">
            <a:spLocks/>
          </p:cNvSpPr>
          <p:nvPr/>
        </p:nvSpPr>
        <p:spPr>
          <a:xfrm>
            <a:off x="574623" y="1396599"/>
            <a:ext cx="8091857" cy="118404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10000"/>
              </a:lnSpc>
              <a:buBlip>
                <a:blip r:embed="rId3"/>
              </a:buBlip>
            </a:pPr>
            <a:r>
              <a:rPr lang="es-ES_tradnl" sz="1600" dirty="0" err="1">
                <a:solidFill>
                  <a:schemeClr val="bg1">
                    <a:lumMod val="50000"/>
                  </a:schemeClr>
                </a:solidFill>
              </a:rPr>
              <a:t>T</a:t>
            </a:r>
            <a:r>
              <a:rPr lang="es-ES_tradnl" sz="1600" dirty="0" err="1" smtClean="0">
                <a:solidFill>
                  <a:schemeClr val="bg1">
                    <a:lumMod val="50000"/>
                  </a:schemeClr>
                </a:solidFill>
              </a:rPr>
              <a:t>ambién</a:t>
            </a:r>
            <a:r>
              <a:rPr lang="es-ES_tradnl" sz="1600" dirty="0" smtClean="0">
                <a:solidFill>
                  <a:schemeClr val="bg1">
                    <a:lumMod val="50000"/>
                  </a:schemeClr>
                </a:solidFill>
              </a:rPr>
              <a:t> </a:t>
            </a:r>
            <a:r>
              <a:rPr lang="es-ES_tradnl" sz="1600" dirty="0">
                <a:solidFill>
                  <a:schemeClr val="bg1">
                    <a:lumMod val="50000"/>
                  </a:schemeClr>
                </a:solidFill>
              </a:rPr>
              <a:t>una serie de </a:t>
            </a:r>
            <a:r>
              <a:rPr lang="es-ES_tradnl" sz="1600" b="1" dirty="0">
                <a:solidFill>
                  <a:srgbClr val="64075D"/>
                </a:solidFill>
              </a:rPr>
              <a:t>signos </a:t>
            </a:r>
            <a:r>
              <a:rPr lang="es-ES_tradnl" sz="1600" b="1" dirty="0" err="1" smtClean="0">
                <a:solidFill>
                  <a:srgbClr val="64075D"/>
                </a:solidFill>
              </a:rPr>
              <a:t>clínicos</a:t>
            </a:r>
            <a:endParaRPr lang="es-ES_tradnl" sz="1600" b="1" dirty="0" smtClean="0">
              <a:solidFill>
                <a:schemeClr val="bg1">
                  <a:lumMod val="50000"/>
                </a:schemeClr>
              </a:solidFill>
            </a:endParaRPr>
          </a:p>
          <a:p>
            <a:pPr>
              <a:lnSpc>
                <a:spcPct val="110000"/>
              </a:lnSpc>
              <a:buNone/>
            </a:pPr>
            <a:r>
              <a:rPr lang="es-ES_tradnl" sz="1600" b="1" dirty="0" smtClean="0">
                <a:solidFill>
                  <a:schemeClr val="bg1">
                    <a:lumMod val="50000"/>
                  </a:schemeClr>
                </a:solidFill>
              </a:rPr>
              <a:t>       Existen</a:t>
            </a:r>
            <a:r>
              <a:rPr lang="es-ES_tradnl" sz="1600" dirty="0" smtClean="0">
                <a:solidFill>
                  <a:schemeClr val="bg1">
                    <a:lumMod val="50000"/>
                  </a:schemeClr>
                </a:solidFill>
              </a:rPr>
              <a:t> </a:t>
            </a:r>
            <a:r>
              <a:rPr lang="es-ES_tradnl" sz="1600" b="1" dirty="0">
                <a:solidFill>
                  <a:schemeClr val="bg1">
                    <a:lumMod val="50000"/>
                  </a:schemeClr>
                </a:solidFill>
              </a:rPr>
              <a:t>cinco criterios de muerte en los siguientes tres </a:t>
            </a:r>
            <a:r>
              <a:rPr lang="es-ES_tradnl" sz="1600" b="1" dirty="0" err="1" smtClean="0">
                <a:solidFill>
                  <a:schemeClr val="bg1">
                    <a:lumMod val="50000"/>
                  </a:schemeClr>
                </a:solidFill>
              </a:rPr>
              <a:t>días</a:t>
            </a:r>
            <a:r>
              <a:rPr lang="es-ES_tradnl" sz="1600" dirty="0">
                <a:solidFill>
                  <a:schemeClr val="bg1">
                    <a:lumMod val="50000"/>
                  </a:schemeClr>
                </a:solidFill>
              </a:rPr>
              <a:t>:</a:t>
            </a:r>
            <a:endParaRPr lang="es-ES_tradnl" sz="1600" dirty="0" smtClean="0">
              <a:solidFill>
                <a:schemeClr val="bg1">
                  <a:lumMod val="50000"/>
                </a:schemeClr>
              </a:solidFill>
            </a:endParaRPr>
          </a:p>
          <a:p>
            <a:pPr lvl="1">
              <a:lnSpc>
                <a:spcPct val="90000"/>
              </a:lnSpc>
              <a:buClr>
                <a:srgbClr val="64075D"/>
              </a:buClr>
              <a:buFont typeface="Arial"/>
              <a:buChar char="•"/>
            </a:pPr>
            <a:r>
              <a:rPr lang="es-ES_tradnl" sz="1600" dirty="0" err="1" smtClean="0">
                <a:solidFill>
                  <a:schemeClr val="bg1">
                    <a:lumMod val="50000"/>
                  </a:schemeClr>
                </a:solidFill>
              </a:rPr>
              <a:t>Respiración</a:t>
            </a:r>
            <a:r>
              <a:rPr lang="es-ES_tradnl" sz="1600" dirty="0" smtClean="0">
                <a:solidFill>
                  <a:schemeClr val="bg1">
                    <a:lumMod val="50000"/>
                  </a:schemeClr>
                </a:solidFill>
              </a:rPr>
              <a:t> </a:t>
            </a:r>
            <a:r>
              <a:rPr lang="es-ES_tradnl" sz="1600" dirty="0">
                <a:solidFill>
                  <a:schemeClr val="bg1">
                    <a:lumMod val="50000"/>
                  </a:schemeClr>
                </a:solidFill>
              </a:rPr>
              <a:t>de </a:t>
            </a:r>
            <a:r>
              <a:rPr lang="es-ES_tradnl" sz="1600" dirty="0" err="1">
                <a:solidFill>
                  <a:schemeClr val="bg1">
                    <a:lumMod val="50000"/>
                  </a:schemeClr>
                </a:solidFill>
              </a:rPr>
              <a:t>Cheyne</a:t>
            </a:r>
            <a:r>
              <a:rPr lang="es-ES_tradnl" sz="1600" dirty="0">
                <a:solidFill>
                  <a:schemeClr val="bg1">
                    <a:lumMod val="50000"/>
                  </a:schemeClr>
                </a:solidFill>
              </a:rPr>
              <a:t>-Stokes. </a:t>
            </a:r>
          </a:p>
          <a:p>
            <a:pPr lvl="1">
              <a:lnSpc>
                <a:spcPct val="90000"/>
              </a:lnSpc>
              <a:buClr>
                <a:srgbClr val="64075D"/>
              </a:buClr>
              <a:buFont typeface="Arial"/>
              <a:buChar char="•"/>
            </a:pPr>
            <a:r>
              <a:rPr lang="es-ES_tradnl" sz="1600" dirty="0" smtClean="0">
                <a:solidFill>
                  <a:schemeClr val="bg1">
                    <a:lumMod val="50000"/>
                  </a:schemeClr>
                </a:solidFill>
              </a:rPr>
              <a:t>Movimientos </a:t>
            </a:r>
            <a:r>
              <a:rPr lang="es-ES_tradnl" sz="1600" dirty="0">
                <a:solidFill>
                  <a:schemeClr val="bg1">
                    <a:lumMod val="50000"/>
                  </a:schemeClr>
                </a:solidFill>
              </a:rPr>
              <a:t>mandibulares en la </a:t>
            </a:r>
            <a:r>
              <a:rPr lang="es-ES_tradnl" sz="1600" dirty="0" err="1">
                <a:solidFill>
                  <a:schemeClr val="bg1">
                    <a:lumMod val="50000"/>
                  </a:schemeClr>
                </a:solidFill>
              </a:rPr>
              <a:t>respiración</a:t>
            </a:r>
            <a:r>
              <a:rPr lang="es-ES_tradnl" sz="1600" dirty="0">
                <a:solidFill>
                  <a:schemeClr val="bg1">
                    <a:lumMod val="50000"/>
                  </a:schemeClr>
                </a:solidFill>
              </a:rPr>
              <a:t>. </a:t>
            </a:r>
          </a:p>
          <a:p>
            <a:pPr lvl="1">
              <a:lnSpc>
                <a:spcPct val="90000"/>
              </a:lnSpc>
              <a:buClr>
                <a:srgbClr val="64075D"/>
              </a:buClr>
              <a:buFont typeface="Arial"/>
              <a:buChar char="•"/>
            </a:pPr>
            <a:r>
              <a:rPr lang="es-ES_tradnl" sz="1600" dirty="0" smtClean="0">
                <a:solidFill>
                  <a:schemeClr val="bg1">
                    <a:lumMod val="50000"/>
                  </a:schemeClr>
                </a:solidFill>
              </a:rPr>
              <a:t>Estertores</a:t>
            </a:r>
            <a:r>
              <a:rPr lang="es-ES_tradnl" sz="1600" dirty="0">
                <a:solidFill>
                  <a:schemeClr val="bg1">
                    <a:lumMod val="50000"/>
                  </a:schemeClr>
                </a:solidFill>
              </a:rPr>
              <a:t>. </a:t>
            </a:r>
          </a:p>
          <a:p>
            <a:pPr lvl="1">
              <a:lnSpc>
                <a:spcPct val="90000"/>
              </a:lnSpc>
              <a:buClr>
                <a:srgbClr val="64075D"/>
              </a:buClr>
              <a:buFont typeface="Arial"/>
              <a:buChar char="•"/>
            </a:pPr>
            <a:r>
              <a:rPr lang="es-ES_tradnl" sz="1600" dirty="0" smtClean="0">
                <a:solidFill>
                  <a:schemeClr val="bg1">
                    <a:lumMod val="50000"/>
                  </a:schemeClr>
                </a:solidFill>
              </a:rPr>
              <a:t>Oliguria </a:t>
            </a:r>
            <a:r>
              <a:rPr lang="es-ES_tradnl" sz="1600" dirty="0">
                <a:solidFill>
                  <a:schemeClr val="bg1">
                    <a:lumMod val="50000"/>
                  </a:schemeClr>
                </a:solidFill>
              </a:rPr>
              <a:t>&lt;100 ml/12h. </a:t>
            </a:r>
          </a:p>
          <a:p>
            <a:pPr lvl="1">
              <a:lnSpc>
                <a:spcPct val="90000"/>
              </a:lnSpc>
              <a:buClr>
                <a:srgbClr val="64075D"/>
              </a:buClr>
              <a:buFont typeface="Arial"/>
              <a:buChar char="•"/>
            </a:pPr>
            <a:r>
              <a:rPr lang="es-ES_tradnl" sz="1600" dirty="0" err="1" smtClean="0">
                <a:solidFill>
                  <a:schemeClr val="bg1">
                    <a:lumMod val="50000"/>
                  </a:schemeClr>
                </a:solidFill>
              </a:rPr>
              <a:t>Pérdida</a:t>
            </a:r>
            <a:r>
              <a:rPr lang="es-ES_tradnl" sz="1600" dirty="0" smtClean="0">
                <a:solidFill>
                  <a:schemeClr val="bg1">
                    <a:lumMod val="50000"/>
                  </a:schemeClr>
                </a:solidFill>
              </a:rPr>
              <a:t> </a:t>
            </a:r>
            <a:r>
              <a:rPr lang="es-ES_tradnl" sz="1600" dirty="0">
                <a:solidFill>
                  <a:schemeClr val="bg1">
                    <a:lumMod val="50000"/>
                  </a:schemeClr>
                </a:solidFill>
              </a:rPr>
              <a:t>de pulso en arteria radial.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1354361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10" name="Rectángulo 9"/>
          <p:cNvSpPr/>
          <p:nvPr/>
        </p:nvSpPr>
        <p:spPr>
          <a:xfrm>
            <a:off x="462862" y="1427493"/>
            <a:ext cx="8475786" cy="523220"/>
          </a:xfrm>
          <a:prstGeom prst="rect">
            <a:avLst/>
          </a:prstGeom>
        </p:spPr>
        <p:txBody>
          <a:bodyPr wrap="square">
            <a:spAutoFit/>
          </a:bodyPr>
          <a:lstStyle/>
          <a:p>
            <a:r>
              <a:rPr lang="es-ES_tradnl" sz="2800" b="1" dirty="0">
                <a:solidFill>
                  <a:srgbClr val="FCC40D"/>
                </a:solidFill>
              </a:rPr>
              <a:t>OBJETIVOS TERAPÉUTICOS Y ATENCIÓN A LA FAMILIA </a:t>
            </a:r>
          </a:p>
        </p:txBody>
      </p:sp>
      <p:sp>
        <p:nvSpPr>
          <p:cNvPr id="14" name="Marcador de contenido 2"/>
          <p:cNvSpPr txBox="1">
            <a:spLocks/>
          </p:cNvSpPr>
          <p:nvPr/>
        </p:nvSpPr>
        <p:spPr>
          <a:xfrm>
            <a:off x="574623" y="2235705"/>
            <a:ext cx="8091857" cy="118404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10000"/>
              </a:lnSpc>
              <a:buBlip>
                <a:blip r:embed="rId3"/>
              </a:buBlip>
            </a:pPr>
            <a:r>
              <a:rPr lang="es-ES_tradnl" sz="1600" b="1" dirty="0">
                <a:solidFill>
                  <a:srgbClr val="64075D"/>
                </a:solidFill>
              </a:rPr>
              <a:t>Adecuación ética de los tratamientos a las fases de la trayectoria de las enfermedades</a:t>
            </a:r>
            <a:r>
              <a:rPr lang="es-ES_tradnl" sz="1600" dirty="0">
                <a:solidFill>
                  <a:schemeClr val="bg1">
                    <a:lumMod val="50000"/>
                  </a:schemeClr>
                </a:solidFill>
              </a:rPr>
              <a:t>.</a:t>
            </a:r>
          </a:p>
        </p:txBody>
      </p:sp>
      <p:pic>
        <p:nvPicPr>
          <p:cNvPr id="15" name="Imagen 14" descr="Captura de pantalla 2017-09-27 a las 12.13.44.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767840" y="2781515"/>
            <a:ext cx="5043672" cy="3020222"/>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1354361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3" name="Marcador de contenido 2"/>
          <p:cNvSpPr>
            <a:spLocks noGrp="1"/>
          </p:cNvSpPr>
          <p:nvPr>
            <p:ph idx="1"/>
          </p:nvPr>
        </p:nvSpPr>
        <p:spPr>
          <a:xfrm>
            <a:off x="668215" y="1766307"/>
            <a:ext cx="8475785" cy="544482"/>
          </a:xfrm>
        </p:spPr>
        <p:txBody>
          <a:bodyPr/>
          <a:lstStyle/>
          <a:p>
            <a:pPr>
              <a:buFont typeface="Wingdings" charset="2"/>
              <a:buChar char="v"/>
            </a:pPr>
            <a:endParaRPr lang="es-ES_tradnl" sz="1600" dirty="0"/>
          </a:p>
          <a:p>
            <a:pPr>
              <a:buFont typeface="Wingdings" charset="2"/>
              <a:buChar char="v"/>
            </a:pPr>
            <a:endParaRPr lang="es-ES_tradnl" sz="1600" dirty="0">
              <a:solidFill>
                <a:schemeClr val="bg1">
                  <a:lumMod val="50000"/>
                </a:schemeClr>
              </a:solidFill>
            </a:endParaRPr>
          </a:p>
          <a:p>
            <a:pPr>
              <a:buFont typeface="Wingdings" charset="2"/>
              <a:buChar char="v"/>
            </a:pPr>
            <a:endParaRPr lang="es-ES_tradnl" sz="1600" dirty="0">
              <a:solidFill>
                <a:schemeClr val="bg1">
                  <a:lumMod val="50000"/>
                </a:schemeClr>
              </a:solidFill>
            </a:endParaRPr>
          </a:p>
          <a:p>
            <a:pPr>
              <a:buFont typeface="Wingdings" charset="2"/>
              <a:buChar char="v"/>
            </a:pPr>
            <a:endParaRPr lang="es-ES_tradnl" sz="1600" dirty="0">
              <a:solidFill>
                <a:schemeClr val="bg1">
                  <a:lumMod val="50000"/>
                </a:schemeClr>
              </a:solidFill>
            </a:endParaRPr>
          </a:p>
          <a:p>
            <a:pPr>
              <a:buFont typeface="Wingdings" charset="2"/>
              <a:buChar char="v"/>
            </a:pPr>
            <a:endParaRPr lang="es-ES_tradnl" sz="1600" dirty="0">
              <a:solidFill>
                <a:schemeClr val="bg1">
                  <a:lumMod val="50000"/>
                </a:schemeClr>
              </a:solidFill>
            </a:endParaRPr>
          </a:p>
          <a:p>
            <a:pPr>
              <a:buFont typeface="Wingdings" charset="2"/>
              <a:buChar char="v"/>
            </a:pPr>
            <a:endParaRPr lang="es-ES_tradnl" sz="1600" dirty="0" smtClean="0">
              <a:solidFill>
                <a:schemeClr val="bg1">
                  <a:lumMod val="50000"/>
                </a:schemeClr>
              </a:solidFill>
            </a:endParaRPr>
          </a:p>
          <a:p>
            <a:pPr>
              <a:buFont typeface="Wingdings" charset="2"/>
              <a:buChar char="v"/>
            </a:pPr>
            <a:endParaRPr lang="es-ES_tradnl" sz="1600" dirty="0" smtClean="0">
              <a:solidFill>
                <a:schemeClr val="bg1">
                  <a:lumMod val="50000"/>
                </a:schemeClr>
              </a:solidFill>
            </a:endParaRPr>
          </a:p>
          <a:p>
            <a:pPr>
              <a:buFont typeface="Wingdings" charset="2"/>
              <a:buChar char="v"/>
            </a:pPr>
            <a:endParaRPr lang="es-ES_tradnl" sz="1600" dirty="0" smtClean="0">
              <a:solidFill>
                <a:schemeClr val="bg1">
                  <a:lumMod val="50000"/>
                </a:schemeClr>
              </a:solidFill>
              <a:cs typeface="Gotham Book"/>
            </a:endParaRPr>
          </a:p>
          <a:p>
            <a:pPr marL="0" indent="0">
              <a:buNone/>
            </a:pPr>
            <a:endParaRPr lang="es-ES_tradnl" sz="800" dirty="0" smtClean="0">
              <a:solidFill>
                <a:schemeClr val="bg1">
                  <a:lumMod val="50000"/>
                </a:schemeClr>
              </a:solidFill>
              <a:cs typeface="Gotham Book"/>
            </a:endParaRPr>
          </a:p>
          <a:p>
            <a:pPr marL="0" indent="0">
              <a:buNone/>
            </a:pPr>
            <a:endParaRPr lang="es-ES_tradnl" sz="1600" baseline="30000" dirty="0">
              <a:solidFill>
                <a:prstClr val="white">
                  <a:lumMod val="50000"/>
                </a:prstClr>
              </a:solidFill>
              <a:cs typeface="Gotham Book"/>
            </a:endParaRPr>
          </a:p>
          <a:p>
            <a:pPr marL="0" indent="0">
              <a:buNone/>
            </a:pPr>
            <a:endParaRPr lang="es-ES_tradnl" sz="1600" dirty="0">
              <a:solidFill>
                <a:srgbClr val="7F7F7F"/>
              </a:solidFill>
              <a:cs typeface="Gotham Book"/>
            </a:endParaRPr>
          </a:p>
        </p:txBody>
      </p:sp>
      <p:sp>
        <p:nvSpPr>
          <p:cNvPr id="5" name="Rectángulo 4"/>
          <p:cNvSpPr/>
          <p:nvPr/>
        </p:nvSpPr>
        <p:spPr>
          <a:xfrm>
            <a:off x="574622" y="1335380"/>
            <a:ext cx="8475786" cy="369332"/>
          </a:xfrm>
          <a:prstGeom prst="rect">
            <a:avLst/>
          </a:prstGeom>
        </p:spPr>
        <p:txBody>
          <a:bodyPr wrap="square">
            <a:spAutoFit/>
          </a:bodyPr>
          <a:lstStyle/>
          <a:p>
            <a:r>
              <a:rPr lang="es-ES_tradnl" b="1" dirty="0" smtClean="0">
                <a:solidFill>
                  <a:srgbClr val="64075D"/>
                </a:solidFill>
              </a:rPr>
              <a:t>Redefinir los objetivos</a:t>
            </a:r>
            <a:r>
              <a:rPr lang="es-ES_tradnl" b="1" dirty="0" smtClean="0">
                <a:solidFill>
                  <a:schemeClr val="bg1"/>
                </a:solidFill>
              </a:rPr>
              <a:t> la</a:t>
            </a:r>
            <a:endParaRPr lang="es-ES_tradnl" dirty="0">
              <a:solidFill>
                <a:schemeClr val="bg1">
                  <a:lumMod val="50000"/>
                </a:schemeClr>
              </a:solidFill>
              <a:cs typeface="Gotham Book"/>
            </a:endParaRPr>
          </a:p>
        </p:txBody>
      </p:sp>
      <p:sp>
        <p:nvSpPr>
          <p:cNvPr id="6" name="Marcador de contenido 2"/>
          <p:cNvSpPr txBox="1">
            <a:spLocks/>
          </p:cNvSpPr>
          <p:nvPr/>
        </p:nvSpPr>
        <p:spPr>
          <a:xfrm>
            <a:off x="574624" y="1718107"/>
            <a:ext cx="8475786" cy="26202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buNone/>
            </a:pPr>
            <a:r>
              <a:rPr lang="es-ES_tradnl" sz="1600" dirty="0" smtClean="0">
                <a:solidFill>
                  <a:schemeClr val="bg1">
                    <a:lumMod val="50000"/>
                  </a:schemeClr>
                </a:solidFill>
              </a:rPr>
              <a:t>Entre  los </a:t>
            </a:r>
            <a:r>
              <a:rPr lang="es-ES_tradnl" sz="1600" dirty="0">
                <a:solidFill>
                  <a:schemeClr val="bg1">
                    <a:lumMod val="50000"/>
                  </a:schemeClr>
                </a:solidFill>
              </a:rPr>
              <a:t>que se </a:t>
            </a:r>
            <a:r>
              <a:rPr lang="es-ES_tradnl" sz="1600" dirty="0" smtClean="0">
                <a:solidFill>
                  <a:schemeClr val="bg1">
                    <a:lumMod val="50000"/>
                  </a:schemeClr>
                </a:solidFill>
              </a:rPr>
              <a:t>incluyen </a:t>
            </a:r>
            <a:r>
              <a:rPr lang="es-ES_tradnl" sz="1600" dirty="0">
                <a:solidFill>
                  <a:schemeClr val="bg1">
                    <a:lumMod val="50000"/>
                  </a:schemeClr>
                </a:solidFill>
              </a:rPr>
              <a:t>(</a:t>
            </a:r>
            <a:r>
              <a:rPr lang="es-ES_tradnl" sz="1600" dirty="0" err="1">
                <a:solidFill>
                  <a:schemeClr val="bg1">
                    <a:lumMod val="50000"/>
                  </a:schemeClr>
                </a:solidFill>
              </a:rPr>
              <a:t>Recomendación</a:t>
            </a:r>
            <a:r>
              <a:rPr lang="es-ES_tradnl" sz="1600" dirty="0">
                <a:solidFill>
                  <a:schemeClr val="bg1">
                    <a:lumMod val="50000"/>
                  </a:schemeClr>
                </a:solidFill>
              </a:rPr>
              <a:t> C): </a:t>
            </a:r>
          </a:p>
          <a:p>
            <a:pPr lvl="0">
              <a:buBlip>
                <a:blip r:embed="rId3"/>
              </a:buBlip>
            </a:pPr>
            <a:r>
              <a:rPr lang="es-ES_tradnl" sz="1600" dirty="0" smtClean="0">
                <a:solidFill>
                  <a:schemeClr val="bg1">
                    <a:lumMod val="50000"/>
                  </a:schemeClr>
                </a:solidFill>
              </a:rPr>
              <a:t>Potenciar </a:t>
            </a:r>
            <a:r>
              <a:rPr lang="es-ES_tradnl" sz="1600" dirty="0">
                <a:solidFill>
                  <a:schemeClr val="bg1">
                    <a:lumMod val="50000"/>
                  </a:schemeClr>
                </a:solidFill>
              </a:rPr>
              <a:t>el bienestar del paciente intensificando sus cuidados. </a:t>
            </a:r>
          </a:p>
          <a:p>
            <a:pPr lvl="0">
              <a:buBlip>
                <a:blip r:embed="rId3"/>
              </a:buBlip>
            </a:pPr>
            <a:r>
              <a:rPr lang="es-ES_tradnl" sz="1600" dirty="0" smtClean="0">
                <a:solidFill>
                  <a:schemeClr val="bg1">
                    <a:lumMod val="50000"/>
                  </a:schemeClr>
                </a:solidFill>
              </a:rPr>
              <a:t>Evitar </a:t>
            </a:r>
            <a:r>
              <a:rPr lang="es-ES_tradnl" sz="1600" dirty="0">
                <a:solidFill>
                  <a:schemeClr val="bg1">
                    <a:lumMod val="50000"/>
                  </a:schemeClr>
                </a:solidFill>
              </a:rPr>
              <a:t>intervenciones </a:t>
            </a:r>
            <a:r>
              <a:rPr lang="es-ES_tradnl" sz="1600" dirty="0" err="1">
                <a:solidFill>
                  <a:schemeClr val="bg1">
                    <a:lumMod val="50000"/>
                  </a:schemeClr>
                </a:solidFill>
              </a:rPr>
              <a:t>diagnósticas</a:t>
            </a:r>
            <a:r>
              <a:rPr lang="es-ES_tradnl" sz="1600" dirty="0">
                <a:solidFill>
                  <a:schemeClr val="bg1">
                    <a:lumMod val="50000"/>
                  </a:schemeClr>
                </a:solidFill>
              </a:rPr>
              <a:t> o </a:t>
            </a:r>
            <a:r>
              <a:rPr lang="es-ES_tradnl" sz="1600" dirty="0" err="1">
                <a:solidFill>
                  <a:schemeClr val="bg1">
                    <a:lumMod val="50000"/>
                  </a:schemeClr>
                </a:solidFill>
              </a:rPr>
              <a:t>terapéuticas</a:t>
            </a:r>
            <a:r>
              <a:rPr lang="es-ES_tradnl" sz="1600" dirty="0">
                <a:solidFill>
                  <a:schemeClr val="bg1">
                    <a:lumMod val="50000"/>
                  </a:schemeClr>
                </a:solidFill>
              </a:rPr>
              <a:t> inadecuadas. </a:t>
            </a:r>
          </a:p>
          <a:p>
            <a:pPr lvl="0">
              <a:buBlip>
                <a:blip r:embed="rId3"/>
              </a:buBlip>
            </a:pPr>
            <a:r>
              <a:rPr lang="es-ES_tradnl" sz="1600" dirty="0" smtClean="0">
                <a:solidFill>
                  <a:schemeClr val="bg1">
                    <a:lumMod val="50000"/>
                  </a:schemeClr>
                </a:solidFill>
              </a:rPr>
              <a:t>Reevaluar </a:t>
            </a:r>
            <a:r>
              <a:rPr lang="es-ES_tradnl" sz="1600" dirty="0">
                <a:solidFill>
                  <a:schemeClr val="bg1">
                    <a:lumMod val="50000"/>
                  </a:schemeClr>
                </a:solidFill>
              </a:rPr>
              <a:t>el tratamiento del paciente, evitando </a:t>
            </a:r>
            <a:r>
              <a:rPr lang="es-ES_tradnl" sz="1600" dirty="0" err="1">
                <a:solidFill>
                  <a:schemeClr val="bg1">
                    <a:lumMod val="50000"/>
                  </a:schemeClr>
                </a:solidFill>
              </a:rPr>
              <a:t>medi</a:t>
            </a:r>
            <a:r>
              <a:rPr lang="es-ES_tradnl" sz="1600" dirty="0">
                <a:solidFill>
                  <a:schemeClr val="bg1">
                    <a:lumMod val="50000"/>
                  </a:schemeClr>
                </a:solidFill>
              </a:rPr>
              <a:t>- </a:t>
            </a:r>
            <a:r>
              <a:rPr lang="es-ES_tradnl" sz="1600" dirty="0" err="1">
                <a:solidFill>
                  <a:schemeClr val="bg1">
                    <a:lumMod val="50000"/>
                  </a:schemeClr>
                </a:solidFill>
              </a:rPr>
              <a:t>caciones</a:t>
            </a:r>
            <a:r>
              <a:rPr lang="es-ES_tradnl" sz="1600" dirty="0">
                <a:solidFill>
                  <a:schemeClr val="bg1">
                    <a:lumMod val="50000"/>
                  </a:schemeClr>
                </a:solidFill>
              </a:rPr>
              <a:t> que no son imprescindibles. </a:t>
            </a:r>
          </a:p>
          <a:p>
            <a:pPr lvl="0">
              <a:buBlip>
                <a:blip r:embed="rId3"/>
              </a:buBlip>
            </a:pPr>
            <a:r>
              <a:rPr lang="es-ES_tradnl" sz="1600" dirty="0" smtClean="0">
                <a:solidFill>
                  <a:schemeClr val="bg1">
                    <a:lumMod val="50000"/>
                  </a:schemeClr>
                </a:solidFill>
              </a:rPr>
              <a:t>Asegurar </a:t>
            </a:r>
            <a:r>
              <a:rPr lang="es-ES_tradnl" sz="1600" dirty="0">
                <a:solidFill>
                  <a:schemeClr val="bg1">
                    <a:lumMod val="50000"/>
                  </a:schemeClr>
                </a:solidFill>
              </a:rPr>
              <a:t>una </a:t>
            </a:r>
            <a:r>
              <a:rPr lang="es-ES_tradnl" sz="1600" dirty="0" err="1">
                <a:solidFill>
                  <a:schemeClr val="bg1">
                    <a:lumMod val="50000"/>
                  </a:schemeClr>
                </a:solidFill>
              </a:rPr>
              <a:t>vía</a:t>
            </a:r>
            <a:r>
              <a:rPr lang="es-ES_tradnl" sz="1600" dirty="0">
                <a:solidFill>
                  <a:schemeClr val="bg1">
                    <a:lumMod val="50000"/>
                  </a:schemeClr>
                </a:solidFill>
              </a:rPr>
              <a:t> de </a:t>
            </a:r>
            <a:r>
              <a:rPr lang="es-ES_tradnl" sz="1600" dirty="0" err="1">
                <a:solidFill>
                  <a:schemeClr val="bg1">
                    <a:lumMod val="50000"/>
                  </a:schemeClr>
                </a:solidFill>
              </a:rPr>
              <a:t>administración</a:t>
            </a:r>
            <a:r>
              <a:rPr lang="es-ES_tradnl" sz="1600" dirty="0">
                <a:solidFill>
                  <a:schemeClr val="bg1">
                    <a:lumMod val="50000"/>
                  </a:schemeClr>
                </a:solidFill>
              </a:rPr>
              <a:t> de </a:t>
            </a:r>
            <a:r>
              <a:rPr lang="es-ES_tradnl" sz="1600" dirty="0" err="1">
                <a:solidFill>
                  <a:schemeClr val="bg1">
                    <a:lumMod val="50000"/>
                  </a:schemeClr>
                </a:solidFill>
              </a:rPr>
              <a:t>fármacos</a:t>
            </a:r>
            <a:r>
              <a:rPr lang="es-ES_tradnl" sz="1600" dirty="0">
                <a:solidFill>
                  <a:schemeClr val="bg1">
                    <a:lumMod val="50000"/>
                  </a:schemeClr>
                </a:solidFill>
              </a:rPr>
              <a:t>, utilizando preferentemente la </a:t>
            </a:r>
            <a:r>
              <a:rPr lang="es-ES_tradnl" sz="1600" dirty="0" err="1">
                <a:solidFill>
                  <a:schemeClr val="bg1">
                    <a:lumMod val="50000"/>
                  </a:schemeClr>
                </a:solidFill>
              </a:rPr>
              <a:t>vía</a:t>
            </a:r>
            <a:r>
              <a:rPr lang="es-ES_tradnl" sz="1600" dirty="0">
                <a:solidFill>
                  <a:schemeClr val="bg1">
                    <a:lumMod val="50000"/>
                  </a:schemeClr>
                </a:solidFill>
              </a:rPr>
              <a:t> </a:t>
            </a:r>
            <a:r>
              <a:rPr lang="es-ES_tradnl" sz="1600" dirty="0" err="1">
                <a:solidFill>
                  <a:schemeClr val="bg1">
                    <a:lumMod val="50000"/>
                  </a:schemeClr>
                </a:solidFill>
              </a:rPr>
              <a:t>subcutánea</a:t>
            </a:r>
            <a:r>
              <a:rPr lang="es-ES_tradnl" sz="1600" dirty="0">
                <a:solidFill>
                  <a:schemeClr val="bg1">
                    <a:lumMod val="50000"/>
                  </a:schemeClr>
                </a:solidFill>
              </a:rPr>
              <a:t>. </a:t>
            </a:r>
          </a:p>
          <a:p>
            <a:pPr lvl="0">
              <a:buBlip>
                <a:blip r:embed="rId3"/>
              </a:buBlip>
            </a:pPr>
            <a:r>
              <a:rPr lang="es-ES_tradnl" sz="1600" dirty="0" smtClean="0">
                <a:solidFill>
                  <a:schemeClr val="bg1">
                    <a:lumMod val="50000"/>
                  </a:schemeClr>
                </a:solidFill>
              </a:rPr>
              <a:t>Intensificar </a:t>
            </a:r>
            <a:r>
              <a:rPr lang="es-ES_tradnl" sz="1600" dirty="0">
                <a:solidFill>
                  <a:schemeClr val="bg1">
                    <a:lumMod val="50000"/>
                  </a:schemeClr>
                </a:solidFill>
              </a:rPr>
              <a:t>el control </a:t>
            </a:r>
            <a:r>
              <a:rPr lang="es-ES_tradnl" sz="1600" dirty="0" err="1">
                <a:solidFill>
                  <a:schemeClr val="bg1">
                    <a:lumMod val="50000"/>
                  </a:schemeClr>
                </a:solidFill>
              </a:rPr>
              <a:t>sintomatológico</a:t>
            </a:r>
            <a:r>
              <a:rPr lang="es-ES_tradnl" sz="1600" dirty="0">
                <a:solidFill>
                  <a:schemeClr val="bg1">
                    <a:lumMod val="50000"/>
                  </a:schemeClr>
                </a:solidFill>
              </a:rPr>
              <a:t>, indicando pautas fijas de </a:t>
            </a:r>
            <a:r>
              <a:rPr lang="es-ES_tradnl" sz="1600" dirty="0" err="1">
                <a:solidFill>
                  <a:schemeClr val="bg1">
                    <a:lumMod val="50000"/>
                  </a:schemeClr>
                </a:solidFill>
              </a:rPr>
              <a:t>medicación</a:t>
            </a:r>
            <a:r>
              <a:rPr lang="es-ES_tradnl" sz="1600" dirty="0">
                <a:solidFill>
                  <a:schemeClr val="bg1">
                    <a:lumMod val="50000"/>
                  </a:schemeClr>
                </a:solidFill>
              </a:rPr>
              <a:t> </a:t>
            </a:r>
            <a:r>
              <a:rPr lang="es-ES_tradnl" sz="1600" dirty="0" err="1">
                <a:solidFill>
                  <a:schemeClr val="bg1">
                    <a:lumMod val="50000"/>
                  </a:schemeClr>
                </a:solidFill>
              </a:rPr>
              <a:t>asi</a:t>
            </a:r>
            <a:r>
              <a:rPr lang="es-ES_tradnl" sz="1600" dirty="0">
                <a:solidFill>
                  <a:schemeClr val="bg1">
                    <a:lumMod val="50000"/>
                  </a:schemeClr>
                </a:solidFill>
              </a:rPr>
              <a:t>́ como </a:t>
            </a:r>
            <a:r>
              <a:rPr lang="es-ES_tradnl" sz="1600" dirty="0" err="1">
                <a:solidFill>
                  <a:schemeClr val="bg1">
                    <a:lumMod val="50000"/>
                  </a:schemeClr>
                </a:solidFill>
              </a:rPr>
              <a:t>medicación</a:t>
            </a:r>
            <a:r>
              <a:rPr lang="es-ES_tradnl" sz="1600" dirty="0">
                <a:solidFill>
                  <a:schemeClr val="bg1">
                    <a:lumMod val="50000"/>
                  </a:schemeClr>
                </a:solidFill>
              </a:rPr>
              <a:t> de rescate, y prevenir la </a:t>
            </a:r>
            <a:r>
              <a:rPr lang="es-ES_tradnl" sz="1600" dirty="0" err="1">
                <a:solidFill>
                  <a:schemeClr val="bg1">
                    <a:lumMod val="50000"/>
                  </a:schemeClr>
                </a:solidFill>
              </a:rPr>
              <a:t>aparición</a:t>
            </a:r>
            <a:r>
              <a:rPr lang="es-ES_tradnl" sz="1600" dirty="0">
                <a:solidFill>
                  <a:schemeClr val="bg1">
                    <a:lumMod val="50000"/>
                  </a:schemeClr>
                </a:solidFill>
              </a:rPr>
              <a:t> de complicaciones. </a:t>
            </a:r>
          </a:p>
          <a:p>
            <a:pPr lvl="0">
              <a:buBlip>
                <a:blip r:embed="rId3"/>
              </a:buBlip>
            </a:pPr>
            <a:r>
              <a:rPr lang="es-ES_tradnl" sz="1600" dirty="0" smtClean="0">
                <a:solidFill>
                  <a:schemeClr val="bg1">
                    <a:lumMod val="50000"/>
                  </a:schemeClr>
                </a:solidFill>
              </a:rPr>
              <a:t>Cubrir </a:t>
            </a:r>
            <a:r>
              <a:rPr lang="es-ES_tradnl" sz="1600" dirty="0">
                <a:solidFill>
                  <a:schemeClr val="bg1">
                    <a:lumMod val="50000"/>
                  </a:schemeClr>
                </a:solidFill>
              </a:rPr>
              <a:t>las necesidades espirituales y emocionales. </a:t>
            </a:r>
          </a:p>
          <a:p>
            <a:pPr lvl="0">
              <a:buBlip>
                <a:blip r:embed="rId3"/>
              </a:buBlip>
            </a:pPr>
            <a:r>
              <a:rPr lang="es-ES_tradnl" sz="1600" dirty="0" smtClean="0">
                <a:solidFill>
                  <a:schemeClr val="bg1">
                    <a:lumMod val="50000"/>
                  </a:schemeClr>
                </a:solidFill>
              </a:rPr>
              <a:t>Apoyar </a:t>
            </a:r>
            <a:r>
              <a:rPr lang="es-ES_tradnl" sz="1600" dirty="0">
                <a:solidFill>
                  <a:schemeClr val="bg1">
                    <a:lumMod val="50000"/>
                  </a:schemeClr>
                </a:solidFill>
              </a:rPr>
              <a:t>a la familia anticipando los </a:t>
            </a:r>
            <a:r>
              <a:rPr lang="es-ES_tradnl" sz="1600" dirty="0" err="1">
                <a:solidFill>
                  <a:schemeClr val="bg1">
                    <a:lumMod val="50000"/>
                  </a:schemeClr>
                </a:solidFill>
              </a:rPr>
              <a:t>síntomas</a:t>
            </a:r>
            <a:r>
              <a:rPr lang="es-ES_tradnl" sz="1600" dirty="0">
                <a:solidFill>
                  <a:schemeClr val="bg1">
                    <a:lumMod val="50000"/>
                  </a:schemeClr>
                </a:solidFill>
              </a:rPr>
              <a:t> y situaciones ante los que se va a enfrentar. </a:t>
            </a:r>
          </a:p>
          <a:p>
            <a:pPr lvl="0">
              <a:buBlip>
                <a:blip r:embed="rId3"/>
              </a:buBlip>
            </a:pPr>
            <a:r>
              <a:rPr lang="es-ES_tradnl" sz="1600" dirty="0" smtClean="0">
                <a:solidFill>
                  <a:schemeClr val="bg1">
                    <a:lumMod val="50000"/>
                  </a:schemeClr>
                </a:solidFill>
              </a:rPr>
              <a:t>Explicar </a:t>
            </a:r>
            <a:r>
              <a:rPr lang="es-ES_tradnl" sz="1600" dirty="0">
                <a:solidFill>
                  <a:schemeClr val="bg1">
                    <a:lumMod val="50000"/>
                  </a:schemeClr>
                </a:solidFill>
              </a:rPr>
              <a:t>y discutir el plan de cuidados con el enfermo y sus familiares. </a:t>
            </a:r>
          </a:p>
          <a:p>
            <a:pPr lvl="0">
              <a:buBlip>
                <a:blip r:embed="rId3"/>
              </a:buBlip>
            </a:pPr>
            <a:r>
              <a:rPr lang="es-ES_tradnl" sz="1600" dirty="0" smtClean="0">
                <a:solidFill>
                  <a:schemeClr val="bg1">
                    <a:lumMod val="50000"/>
                  </a:schemeClr>
                </a:solidFill>
              </a:rPr>
              <a:t>Mostrar </a:t>
            </a:r>
            <a:r>
              <a:rPr lang="es-ES_tradnl" sz="1600" dirty="0">
                <a:solidFill>
                  <a:schemeClr val="bg1">
                    <a:lumMod val="50000"/>
                  </a:schemeClr>
                </a:solidFill>
              </a:rPr>
              <a:t>disponibilidad del equipo sanitario. En el domicilio deben proporcionarse los </a:t>
            </a:r>
            <a:r>
              <a:rPr lang="es-ES_tradnl" sz="1600" dirty="0" err="1">
                <a:solidFill>
                  <a:schemeClr val="bg1">
                    <a:lumMod val="50000"/>
                  </a:schemeClr>
                </a:solidFill>
              </a:rPr>
              <a:t>teléfonos</a:t>
            </a:r>
            <a:r>
              <a:rPr lang="es-ES_tradnl" sz="1600" dirty="0">
                <a:solidFill>
                  <a:schemeClr val="bg1">
                    <a:lumMod val="50000"/>
                  </a:schemeClr>
                </a:solidFill>
              </a:rPr>
              <a:t> de contacto necesarios (Centro de Salud, Urgencias Domiciliarias, Hospital de Referencia). </a:t>
            </a:r>
          </a:p>
          <a:p>
            <a:pPr lvl="0">
              <a:buBlip>
                <a:blip r:embed="rId3"/>
              </a:buBlip>
            </a:pPr>
            <a:r>
              <a:rPr lang="es-ES_tradnl" sz="1600" dirty="0" smtClean="0">
                <a:solidFill>
                  <a:schemeClr val="bg1">
                    <a:lumMod val="50000"/>
                  </a:schemeClr>
                </a:solidFill>
              </a:rPr>
              <a:t>Informar </a:t>
            </a:r>
            <a:r>
              <a:rPr lang="es-ES_tradnl" sz="1600" dirty="0">
                <a:solidFill>
                  <a:schemeClr val="bg1">
                    <a:lumMod val="50000"/>
                  </a:schemeClr>
                </a:solidFill>
              </a:rPr>
              <a:t>de las actuaciones a realizar cuando se produzca el fallecimiento. </a:t>
            </a:r>
            <a:endParaRPr lang="es-ES_tradnl" sz="1600" dirty="0" smtClean="0">
              <a:solidFill>
                <a:schemeClr val="bg1">
                  <a:lumMod val="50000"/>
                </a:schemeClr>
              </a:solidFill>
            </a:endParaRPr>
          </a:p>
          <a:p>
            <a:pPr lvl="0">
              <a:buNone/>
            </a:pPr>
            <a:endParaRPr lang="es-ES_tradnl" sz="1600" dirty="0" smtClean="0">
              <a:solidFill>
                <a:schemeClr val="bg1">
                  <a:lumMod val="50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5901970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6" name="Rectángulo 5"/>
          <p:cNvSpPr/>
          <p:nvPr/>
        </p:nvSpPr>
        <p:spPr>
          <a:xfrm>
            <a:off x="574622" y="1335380"/>
            <a:ext cx="8475786" cy="369332"/>
          </a:xfrm>
          <a:prstGeom prst="rect">
            <a:avLst/>
          </a:prstGeom>
        </p:spPr>
        <p:txBody>
          <a:bodyPr wrap="square">
            <a:spAutoFit/>
          </a:bodyPr>
          <a:lstStyle/>
          <a:p>
            <a:r>
              <a:rPr lang="es-ES_tradnl" b="1" dirty="0" smtClean="0">
                <a:solidFill>
                  <a:srgbClr val="64075D"/>
                </a:solidFill>
              </a:rPr>
              <a:t>Ayuda a la </a:t>
            </a:r>
            <a:r>
              <a:rPr lang="es-ES_tradnl" b="1" dirty="0" err="1" smtClean="0">
                <a:solidFill>
                  <a:srgbClr val="64075D"/>
                </a:solidFill>
              </a:rPr>
              <a:t>familia</a:t>
            </a:r>
            <a:r>
              <a:rPr lang="es-ES_tradnl" b="1" dirty="0" err="1" smtClean="0">
                <a:solidFill>
                  <a:schemeClr val="bg1"/>
                </a:solidFill>
              </a:rPr>
              <a:t>la</a:t>
            </a:r>
            <a:endParaRPr lang="es-ES_tradnl" dirty="0">
              <a:solidFill>
                <a:schemeClr val="bg1">
                  <a:lumMod val="50000"/>
                </a:schemeClr>
              </a:solidFill>
              <a:cs typeface="Gotham Book"/>
            </a:endParaRPr>
          </a:p>
        </p:txBody>
      </p:sp>
      <p:sp>
        <p:nvSpPr>
          <p:cNvPr id="7" name="Marcador de contenido 2"/>
          <p:cNvSpPr txBox="1">
            <a:spLocks/>
          </p:cNvSpPr>
          <p:nvPr/>
        </p:nvSpPr>
        <p:spPr>
          <a:xfrm>
            <a:off x="574624" y="1718107"/>
            <a:ext cx="8475786" cy="26202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rPr>
              <a:t>La </a:t>
            </a:r>
            <a:r>
              <a:rPr lang="es-ES_tradnl" sz="1600" b="1" dirty="0">
                <a:solidFill>
                  <a:srgbClr val="64075D"/>
                </a:solidFill>
              </a:rPr>
              <a:t>necesidad de cuidados de los familiares </a:t>
            </a:r>
            <a:r>
              <a:rPr lang="es-ES_tradnl" sz="1600" dirty="0">
                <a:solidFill>
                  <a:schemeClr val="bg1">
                    <a:lumMod val="50000"/>
                  </a:schemeClr>
                </a:solidFill>
              </a:rPr>
              <a:t>aumenta considerablemente. Dos objetivos cobran, además, una mayor importancia e los últimos días de vida:</a:t>
            </a:r>
          </a:p>
          <a:p>
            <a:pPr lvl="1">
              <a:lnSpc>
                <a:spcPct val="90000"/>
              </a:lnSpc>
              <a:buClr>
                <a:srgbClr val="64075D"/>
              </a:buClr>
              <a:buFont typeface="Arial"/>
              <a:buChar char="•"/>
            </a:pPr>
            <a:r>
              <a:rPr lang="es-ES_tradnl" sz="1600" dirty="0" smtClean="0">
                <a:solidFill>
                  <a:schemeClr val="bg1">
                    <a:lumMod val="50000"/>
                  </a:schemeClr>
                </a:solidFill>
              </a:rPr>
              <a:t>Prevenir </a:t>
            </a:r>
            <a:r>
              <a:rPr lang="es-ES_tradnl" sz="1600" dirty="0">
                <a:solidFill>
                  <a:schemeClr val="bg1">
                    <a:lumMod val="50000"/>
                  </a:schemeClr>
                </a:solidFill>
              </a:rPr>
              <a:t>la </a:t>
            </a:r>
            <a:r>
              <a:rPr lang="es-ES_tradnl" sz="1600" dirty="0" err="1">
                <a:solidFill>
                  <a:schemeClr val="bg1">
                    <a:lumMod val="50000"/>
                  </a:schemeClr>
                </a:solidFill>
              </a:rPr>
              <a:t>claudicación</a:t>
            </a:r>
            <a:r>
              <a:rPr lang="es-ES_tradnl" sz="1600" dirty="0">
                <a:solidFill>
                  <a:schemeClr val="bg1">
                    <a:lumMod val="50000"/>
                  </a:schemeClr>
                </a:solidFill>
              </a:rPr>
              <a:t>, cuando el enfermo está en domicilio. </a:t>
            </a:r>
          </a:p>
          <a:p>
            <a:pPr lvl="1">
              <a:lnSpc>
                <a:spcPct val="90000"/>
              </a:lnSpc>
              <a:buClr>
                <a:srgbClr val="64075D"/>
              </a:buClr>
              <a:buFont typeface="Arial"/>
              <a:buChar char="•"/>
            </a:pPr>
            <a:r>
              <a:rPr lang="es-ES_tradnl" sz="1600" dirty="0">
                <a:solidFill>
                  <a:schemeClr val="bg1">
                    <a:lumMod val="50000"/>
                  </a:schemeClr>
                </a:solidFill>
              </a:rPr>
              <a:t>Facilitar el proceso de duelo</a:t>
            </a:r>
            <a:r>
              <a:rPr lang="es-ES_tradnl" sz="1200" dirty="0">
                <a:solidFill>
                  <a:schemeClr val="bg1">
                    <a:lumMod val="50000"/>
                  </a:schemeClr>
                </a:solidFill>
              </a:rPr>
              <a:t>. </a:t>
            </a:r>
          </a:p>
          <a:p>
            <a:pPr lvl="0">
              <a:buBlip>
                <a:blip r:embed="rId3"/>
              </a:buBlip>
            </a:pPr>
            <a:r>
              <a:rPr lang="es-ES_tradnl" sz="1600" dirty="0" smtClean="0">
                <a:solidFill>
                  <a:schemeClr val="bg1">
                    <a:lumMod val="50000"/>
                  </a:schemeClr>
                </a:solidFill>
              </a:rPr>
              <a:t>Para poder </a:t>
            </a:r>
            <a:r>
              <a:rPr lang="es-ES_tradnl" sz="1600" dirty="0">
                <a:solidFill>
                  <a:schemeClr val="bg1">
                    <a:lumMod val="50000"/>
                  </a:schemeClr>
                </a:solidFill>
              </a:rPr>
              <a:t>apoyar a los familiares debe ser </a:t>
            </a:r>
            <a:r>
              <a:rPr lang="es-ES_tradnl" sz="1600" b="1" dirty="0">
                <a:solidFill>
                  <a:srgbClr val="64075D"/>
                </a:solidFill>
              </a:rPr>
              <a:t>reconocer sus </a:t>
            </a:r>
            <a:r>
              <a:rPr lang="es-ES_tradnl" sz="1600" b="1" dirty="0" smtClean="0">
                <a:solidFill>
                  <a:srgbClr val="64075D"/>
                </a:solidFill>
              </a:rPr>
              <a:t>problemas</a:t>
            </a:r>
            <a:r>
              <a:rPr lang="es-ES_tradnl" sz="1600" dirty="0" smtClean="0">
                <a:solidFill>
                  <a:schemeClr val="bg1">
                    <a:lumMod val="50000"/>
                  </a:schemeClr>
                </a:solidFill>
              </a:rPr>
              <a:t>:</a:t>
            </a:r>
          </a:p>
          <a:p>
            <a:pPr lvl="1">
              <a:lnSpc>
                <a:spcPct val="90000"/>
              </a:lnSpc>
              <a:buClr>
                <a:srgbClr val="64075D"/>
              </a:buClr>
              <a:buFont typeface="Arial"/>
              <a:buChar char="•"/>
            </a:pPr>
            <a:r>
              <a:rPr lang="es-ES_tradnl" sz="1600" dirty="0" smtClean="0">
                <a:solidFill>
                  <a:schemeClr val="bg1">
                    <a:lumMod val="50000"/>
                  </a:schemeClr>
                </a:solidFill>
              </a:rPr>
              <a:t>Cansancio </a:t>
            </a:r>
            <a:r>
              <a:rPr lang="es-ES_tradnl" sz="1600" dirty="0" err="1">
                <a:solidFill>
                  <a:schemeClr val="bg1">
                    <a:lumMod val="50000"/>
                  </a:schemeClr>
                </a:solidFill>
              </a:rPr>
              <a:t>físico</a:t>
            </a:r>
            <a:r>
              <a:rPr lang="es-ES_tradnl" sz="1600" dirty="0">
                <a:solidFill>
                  <a:schemeClr val="bg1">
                    <a:lumMod val="50000"/>
                  </a:schemeClr>
                </a:solidFill>
              </a:rPr>
              <a:t>. </a:t>
            </a:r>
          </a:p>
          <a:p>
            <a:pPr lvl="1">
              <a:lnSpc>
                <a:spcPct val="90000"/>
              </a:lnSpc>
              <a:buClr>
                <a:srgbClr val="64075D"/>
              </a:buClr>
              <a:buFont typeface="Arial"/>
              <a:buChar char="•"/>
            </a:pPr>
            <a:r>
              <a:rPr lang="es-ES_tradnl" sz="1600" dirty="0" smtClean="0">
                <a:solidFill>
                  <a:schemeClr val="bg1">
                    <a:lumMod val="50000"/>
                  </a:schemeClr>
                </a:solidFill>
              </a:rPr>
              <a:t>Gran </a:t>
            </a:r>
            <a:r>
              <a:rPr lang="es-ES_tradnl" sz="1600" dirty="0" err="1">
                <a:solidFill>
                  <a:schemeClr val="bg1">
                    <a:lumMod val="50000"/>
                  </a:schemeClr>
                </a:solidFill>
              </a:rPr>
              <a:t>estrés</a:t>
            </a:r>
            <a:r>
              <a:rPr lang="es-ES_tradnl" sz="1600" dirty="0">
                <a:solidFill>
                  <a:schemeClr val="bg1">
                    <a:lumMod val="50000"/>
                  </a:schemeClr>
                </a:solidFill>
              </a:rPr>
              <a:t> </a:t>
            </a:r>
            <a:r>
              <a:rPr lang="es-ES_tradnl" sz="1600" dirty="0" err="1">
                <a:solidFill>
                  <a:schemeClr val="bg1">
                    <a:lumMod val="50000"/>
                  </a:schemeClr>
                </a:solidFill>
              </a:rPr>
              <a:t>psicoemocional</a:t>
            </a:r>
            <a:r>
              <a:rPr lang="es-ES_tradnl" sz="1600" dirty="0">
                <a:solidFill>
                  <a:schemeClr val="bg1">
                    <a:lumMod val="50000"/>
                  </a:schemeClr>
                </a:solidFill>
              </a:rPr>
              <a:t> que conduce en muchas ocasiones a reacciones emocionales “intempestivas” y a peticiones al equipo poco realistas. </a:t>
            </a:r>
          </a:p>
          <a:p>
            <a:pPr lvl="1">
              <a:lnSpc>
                <a:spcPct val="90000"/>
              </a:lnSpc>
              <a:buClr>
                <a:srgbClr val="64075D"/>
              </a:buClr>
              <a:buFont typeface="Arial"/>
              <a:buChar char="•"/>
            </a:pPr>
            <a:r>
              <a:rPr lang="es-ES_tradnl" sz="1600" dirty="0" smtClean="0">
                <a:solidFill>
                  <a:schemeClr val="bg1">
                    <a:lumMod val="50000"/>
                  </a:schemeClr>
                </a:solidFill>
              </a:rPr>
              <a:t>Aumento </a:t>
            </a:r>
            <a:r>
              <a:rPr lang="es-ES_tradnl" sz="1600" dirty="0">
                <a:solidFill>
                  <a:schemeClr val="bg1">
                    <a:lumMod val="50000"/>
                  </a:schemeClr>
                </a:solidFill>
              </a:rPr>
              <a:t>de la demanda de soporte y asistencia. </a:t>
            </a:r>
          </a:p>
          <a:p>
            <a:pPr lvl="1">
              <a:lnSpc>
                <a:spcPct val="90000"/>
              </a:lnSpc>
              <a:buClr>
                <a:srgbClr val="64075D"/>
              </a:buClr>
              <a:buFont typeface="Arial"/>
              <a:buChar char="•"/>
            </a:pPr>
            <a:r>
              <a:rPr lang="es-ES_tradnl" sz="1600" dirty="0" smtClean="0">
                <a:solidFill>
                  <a:schemeClr val="bg1">
                    <a:lumMod val="50000"/>
                  </a:schemeClr>
                </a:solidFill>
              </a:rPr>
              <a:t>Gran </a:t>
            </a:r>
            <a:r>
              <a:rPr lang="es-ES_tradnl" sz="1600" dirty="0">
                <a:solidFill>
                  <a:schemeClr val="bg1">
                    <a:lumMod val="50000"/>
                  </a:schemeClr>
                </a:solidFill>
              </a:rPr>
              <a:t>ansiedad sobre la forma de “tratar” al paciente. </a:t>
            </a:r>
          </a:p>
          <a:p>
            <a:pPr lvl="1">
              <a:lnSpc>
                <a:spcPct val="90000"/>
              </a:lnSpc>
              <a:buClr>
                <a:srgbClr val="64075D"/>
              </a:buClr>
              <a:buFont typeface="Arial"/>
              <a:buChar char="•"/>
            </a:pPr>
            <a:r>
              <a:rPr lang="es-ES_tradnl" sz="1600" dirty="0" err="1" smtClean="0">
                <a:solidFill>
                  <a:schemeClr val="bg1">
                    <a:lumMod val="50000"/>
                  </a:schemeClr>
                </a:solidFill>
              </a:rPr>
              <a:t>Acumulación</a:t>
            </a:r>
            <a:r>
              <a:rPr lang="es-ES_tradnl" sz="1600" dirty="0" smtClean="0">
                <a:solidFill>
                  <a:schemeClr val="bg1">
                    <a:lumMod val="50000"/>
                  </a:schemeClr>
                </a:solidFill>
              </a:rPr>
              <a:t> </a:t>
            </a:r>
            <a:r>
              <a:rPr lang="es-ES_tradnl" sz="1600" dirty="0">
                <a:solidFill>
                  <a:schemeClr val="bg1">
                    <a:lumMod val="50000"/>
                  </a:schemeClr>
                </a:solidFill>
              </a:rPr>
              <a:t>de las “tareas pendientes” que resultan </a:t>
            </a:r>
            <a:r>
              <a:rPr lang="es-ES_tradnl" sz="1600" dirty="0" err="1">
                <a:solidFill>
                  <a:schemeClr val="bg1">
                    <a:lumMod val="50000"/>
                  </a:schemeClr>
                </a:solidFill>
              </a:rPr>
              <a:t>difi</a:t>
            </a:r>
            <a:r>
              <a:rPr lang="es-ES_tradnl" sz="1600" dirty="0">
                <a:solidFill>
                  <a:schemeClr val="bg1">
                    <a:lumMod val="50000"/>
                  </a:schemeClr>
                </a:solidFill>
              </a:rPr>
              <a:t>́- </a:t>
            </a:r>
            <a:r>
              <a:rPr lang="es-ES_tradnl" sz="1600" dirty="0" err="1">
                <a:solidFill>
                  <a:schemeClr val="bg1">
                    <a:lumMod val="50000"/>
                  </a:schemeClr>
                </a:solidFill>
              </a:rPr>
              <a:t>ciles</a:t>
            </a:r>
            <a:r>
              <a:rPr lang="es-ES_tradnl" sz="1600" dirty="0">
                <a:solidFill>
                  <a:schemeClr val="bg1">
                    <a:lumMod val="50000"/>
                  </a:schemeClr>
                </a:solidFill>
              </a:rPr>
              <a:t> de afrontar: </a:t>
            </a:r>
            <a:r>
              <a:rPr lang="es-ES_tradnl" sz="1600" dirty="0" err="1">
                <a:solidFill>
                  <a:schemeClr val="bg1">
                    <a:lumMod val="50000"/>
                  </a:schemeClr>
                </a:solidFill>
              </a:rPr>
              <a:t>solución</a:t>
            </a:r>
            <a:r>
              <a:rPr lang="es-ES_tradnl" sz="1600" dirty="0">
                <a:solidFill>
                  <a:schemeClr val="bg1">
                    <a:lumMod val="50000"/>
                  </a:schemeClr>
                </a:solidFill>
              </a:rPr>
              <a:t> de conflictos familiares, </a:t>
            </a:r>
            <a:r>
              <a:rPr lang="es-ES_tradnl" sz="1600" dirty="0" err="1">
                <a:solidFill>
                  <a:schemeClr val="bg1">
                    <a:lumMod val="50000"/>
                  </a:schemeClr>
                </a:solidFill>
              </a:rPr>
              <a:t>aspec</a:t>
            </a:r>
            <a:r>
              <a:rPr lang="es-ES_tradnl" sz="1600" dirty="0">
                <a:solidFill>
                  <a:schemeClr val="bg1">
                    <a:lumMod val="50000"/>
                  </a:schemeClr>
                </a:solidFill>
              </a:rPr>
              <a:t>- tos legales y financieros, despedida, apoyo religioso, etc. </a:t>
            </a:r>
          </a:p>
          <a:p>
            <a:pPr lvl="1">
              <a:lnSpc>
                <a:spcPct val="90000"/>
              </a:lnSpc>
              <a:buClr>
                <a:srgbClr val="64075D"/>
              </a:buClr>
              <a:buFont typeface="Arial"/>
              <a:buChar char="•"/>
            </a:pPr>
            <a:r>
              <a:rPr lang="es-ES_tradnl" sz="1600" dirty="0" smtClean="0">
                <a:solidFill>
                  <a:schemeClr val="bg1">
                    <a:lumMod val="50000"/>
                  </a:schemeClr>
                </a:solidFill>
              </a:rPr>
              <a:t>Preocupaciones </a:t>
            </a:r>
            <a:r>
              <a:rPr lang="es-ES_tradnl" sz="1600" dirty="0">
                <a:solidFill>
                  <a:schemeClr val="bg1">
                    <a:lumMod val="50000"/>
                  </a:schemeClr>
                </a:solidFill>
              </a:rPr>
              <a:t>relativas a la presencia de los </a:t>
            </a:r>
            <a:r>
              <a:rPr lang="es-ES_tradnl" sz="1600" dirty="0" err="1">
                <a:solidFill>
                  <a:schemeClr val="bg1">
                    <a:lumMod val="50000"/>
                  </a:schemeClr>
                </a:solidFill>
              </a:rPr>
              <a:t>niños</a:t>
            </a:r>
            <a:r>
              <a:rPr lang="es-ES_tradnl" sz="1600" dirty="0">
                <a:solidFill>
                  <a:schemeClr val="bg1">
                    <a:lumMod val="50000"/>
                  </a:schemeClr>
                </a:solidFill>
              </a:rPr>
              <a:t> y ancianos de la familia. </a:t>
            </a:r>
          </a:p>
          <a:p>
            <a:pPr lvl="1">
              <a:lnSpc>
                <a:spcPct val="90000"/>
              </a:lnSpc>
              <a:buClr>
                <a:srgbClr val="64075D"/>
              </a:buClr>
              <a:buFont typeface="Arial"/>
              <a:buChar char="•"/>
            </a:pPr>
            <a:r>
              <a:rPr lang="es-ES_tradnl" sz="1600" dirty="0" smtClean="0">
                <a:solidFill>
                  <a:schemeClr val="bg1">
                    <a:lumMod val="50000"/>
                  </a:schemeClr>
                </a:solidFill>
              </a:rPr>
              <a:t>Sentimientos </a:t>
            </a:r>
            <a:r>
              <a:rPr lang="es-ES_tradnl" sz="1600" dirty="0">
                <a:solidFill>
                  <a:schemeClr val="bg1">
                    <a:lumMod val="50000"/>
                  </a:schemeClr>
                </a:solidFill>
              </a:rPr>
              <a:t>de inutilidad y desesperanza. </a:t>
            </a:r>
          </a:p>
          <a:p>
            <a:pPr lvl="1">
              <a:lnSpc>
                <a:spcPct val="90000"/>
              </a:lnSpc>
              <a:buClr>
                <a:srgbClr val="64075D"/>
              </a:buClr>
              <a:buFont typeface="Arial"/>
              <a:buChar char="•"/>
            </a:pPr>
            <a:r>
              <a:rPr lang="es-ES_tradnl" sz="1600" dirty="0" smtClean="0">
                <a:solidFill>
                  <a:schemeClr val="bg1">
                    <a:lumMod val="50000"/>
                  </a:schemeClr>
                </a:solidFill>
              </a:rPr>
              <a:t>Sensaciones </a:t>
            </a:r>
            <a:r>
              <a:rPr lang="es-ES_tradnl" sz="1600" dirty="0">
                <a:solidFill>
                  <a:schemeClr val="bg1">
                    <a:lumMod val="50000"/>
                  </a:schemeClr>
                </a:solidFill>
              </a:rPr>
              <a:t>de “culpa”. </a:t>
            </a:r>
            <a:r>
              <a:rPr lang="es-ES_tradnl" sz="1200" dirty="0" smtClean="0">
                <a:solidFill>
                  <a:schemeClr val="bg1">
                    <a:lumMod val="50000"/>
                  </a:schemeClr>
                </a:solidFill>
              </a:rPr>
              <a:t> </a:t>
            </a:r>
            <a:endParaRPr lang="es-ES_tradnl" sz="1200" dirty="0">
              <a:solidFill>
                <a:schemeClr val="bg1">
                  <a:lumMod val="50000"/>
                </a:schemeClr>
              </a:solidFill>
            </a:endParaRPr>
          </a:p>
          <a:p>
            <a:pPr lvl="0">
              <a:buBlip>
                <a:blip r:embed="rId3"/>
              </a:buBlip>
            </a:pPr>
            <a:endParaRPr lang="es-ES_tradnl" sz="1600" dirty="0" smtClean="0">
              <a:solidFill>
                <a:schemeClr val="bg1">
                  <a:lumMod val="50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8443604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6" name="Marcador de contenido 2"/>
          <p:cNvSpPr txBox="1">
            <a:spLocks/>
          </p:cNvSpPr>
          <p:nvPr/>
        </p:nvSpPr>
        <p:spPr>
          <a:xfrm>
            <a:off x="574624" y="1472923"/>
            <a:ext cx="8475786" cy="235605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b="1" dirty="0" smtClean="0">
                <a:solidFill>
                  <a:srgbClr val="64075D"/>
                </a:solidFill>
              </a:rPr>
              <a:t>Factores </a:t>
            </a:r>
            <a:r>
              <a:rPr lang="es-ES_tradnl" sz="1600" b="1" dirty="0">
                <a:solidFill>
                  <a:srgbClr val="64075D"/>
                </a:solidFill>
              </a:rPr>
              <a:t>relacionados con una </a:t>
            </a:r>
            <a:r>
              <a:rPr lang="es-ES_tradnl" sz="1600" dirty="0">
                <a:solidFill>
                  <a:schemeClr val="bg1">
                    <a:lumMod val="50000"/>
                  </a:schemeClr>
                </a:solidFill>
              </a:rPr>
              <a:t>“</a:t>
            </a:r>
            <a:r>
              <a:rPr lang="es-ES_tradnl" sz="1600" b="1" dirty="0">
                <a:solidFill>
                  <a:srgbClr val="64075D"/>
                </a:solidFill>
              </a:rPr>
              <a:t>buena calidad de muerte</a:t>
            </a:r>
            <a:r>
              <a:rPr lang="es-ES_tradnl" sz="1600" dirty="0">
                <a:solidFill>
                  <a:schemeClr val="bg1">
                    <a:lumMod val="50000"/>
                  </a:schemeClr>
                </a:solidFill>
              </a:rPr>
              <a:t>”: </a:t>
            </a:r>
          </a:p>
          <a:p>
            <a:pPr lvl="1">
              <a:lnSpc>
                <a:spcPct val="90000"/>
              </a:lnSpc>
              <a:buClr>
                <a:srgbClr val="64075D"/>
              </a:buClr>
              <a:buFont typeface="Arial"/>
              <a:buChar char="•"/>
            </a:pPr>
            <a:r>
              <a:rPr lang="es-ES_tradnl" sz="1600" dirty="0" smtClean="0">
                <a:solidFill>
                  <a:schemeClr val="bg1">
                    <a:lumMod val="50000"/>
                  </a:schemeClr>
                </a:solidFill>
              </a:rPr>
              <a:t>Mejor </a:t>
            </a:r>
            <a:r>
              <a:rPr lang="es-ES_tradnl" sz="1600" dirty="0" err="1">
                <a:solidFill>
                  <a:schemeClr val="bg1">
                    <a:lumMod val="50000"/>
                  </a:schemeClr>
                </a:solidFill>
              </a:rPr>
              <a:t>relación</a:t>
            </a:r>
            <a:r>
              <a:rPr lang="es-ES_tradnl" sz="1600" dirty="0">
                <a:solidFill>
                  <a:schemeClr val="bg1">
                    <a:lumMod val="50000"/>
                  </a:schemeClr>
                </a:solidFill>
              </a:rPr>
              <a:t>/</a:t>
            </a:r>
            <a:r>
              <a:rPr lang="es-ES_tradnl" sz="1600" dirty="0" err="1">
                <a:solidFill>
                  <a:schemeClr val="bg1">
                    <a:lumMod val="50000"/>
                  </a:schemeClr>
                </a:solidFill>
              </a:rPr>
              <a:t>comunicación</a:t>
            </a:r>
            <a:r>
              <a:rPr lang="es-ES_tradnl" sz="1600" dirty="0">
                <a:solidFill>
                  <a:schemeClr val="bg1">
                    <a:lumMod val="50000"/>
                  </a:schemeClr>
                </a:solidFill>
              </a:rPr>
              <a:t> con el equipo de </a:t>
            </a:r>
            <a:r>
              <a:rPr lang="es-ES_tradnl" sz="1600" dirty="0" err="1">
                <a:solidFill>
                  <a:schemeClr val="bg1">
                    <a:lumMod val="50000"/>
                  </a:schemeClr>
                </a:solidFill>
              </a:rPr>
              <a:t>atención</a:t>
            </a:r>
            <a:r>
              <a:rPr lang="es-ES_tradnl" sz="1600" dirty="0">
                <a:solidFill>
                  <a:schemeClr val="bg1">
                    <a:lumMod val="50000"/>
                  </a:schemeClr>
                </a:solidFill>
              </a:rPr>
              <a:t> sanitaria. </a:t>
            </a:r>
          </a:p>
          <a:p>
            <a:pPr lvl="1">
              <a:lnSpc>
                <a:spcPct val="90000"/>
              </a:lnSpc>
              <a:buClr>
                <a:srgbClr val="64075D"/>
              </a:buClr>
              <a:buFont typeface="Arial"/>
              <a:buChar char="•"/>
            </a:pPr>
            <a:r>
              <a:rPr lang="es-ES_tradnl" sz="1600" dirty="0" smtClean="0">
                <a:solidFill>
                  <a:schemeClr val="bg1">
                    <a:lumMod val="50000"/>
                  </a:schemeClr>
                </a:solidFill>
              </a:rPr>
              <a:t>Mayor </a:t>
            </a:r>
            <a:r>
              <a:rPr lang="es-ES_tradnl" sz="1600" dirty="0">
                <a:solidFill>
                  <a:schemeClr val="bg1">
                    <a:lumMod val="50000"/>
                  </a:schemeClr>
                </a:solidFill>
              </a:rPr>
              <a:t>disponibilidad de los miembros del equipo de </a:t>
            </a:r>
            <a:r>
              <a:rPr lang="es-ES_tradnl" sz="1600" dirty="0" err="1">
                <a:solidFill>
                  <a:schemeClr val="bg1">
                    <a:lumMod val="50000"/>
                  </a:schemeClr>
                </a:solidFill>
              </a:rPr>
              <a:t>atención</a:t>
            </a:r>
            <a:r>
              <a:rPr lang="es-ES_tradnl" sz="1600" dirty="0">
                <a:solidFill>
                  <a:schemeClr val="bg1">
                    <a:lumMod val="50000"/>
                  </a:schemeClr>
                </a:solidFill>
              </a:rPr>
              <a:t>. </a:t>
            </a:r>
          </a:p>
          <a:p>
            <a:pPr lvl="1">
              <a:lnSpc>
                <a:spcPct val="90000"/>
              </a:lnSpc>
              <a:buClr>
                <a:srgbClr val="64075D"/>
              </a:buClr>
              <a:buFont typeface="Arial"/>
              <a:buChar char="•"/>
            </a:pPr>
            <a:r>
              <a:rPr lang="es-ES_tradnl" sz="1600" dirty="0" smtClean="0">
                <a:solidFill>
                  <a:schemeClr val="bg1">
                    <a:lumMod val="50000"/>
                  </a:schemeClr>
                </a:solidFill>
              </a:rPr>
              <a:t>Presencia </a:t>
            </a:r>
            <a:r>
              <a:rPr lang="es-ES_tradnl" sz="1600" dirty="0">
                <a:solidFill>
                  <a:schemeClr val="bg1">
                    <a:lumMod val="50000"/>
                  </a:schemeClr>
                </a:solidFill>
              </a:rPr>
              <a:t>de los familiares. </a:t>
            </a:r>
          </a:p>
          <a:p>
            <a:pPr lvl="1">
              <a:lnSpc>
                <a:spcPct val="90000"/>
              </a:lnSpc>
              <a:buClr>
                <a:srgbClr val="64075D"/>
              </a:buClr>
              <a:buFont typeface="Arial"/>
              <a:buChar char="•"/>
            </a:pPr>
            <a:r>
              <a:rPr lang="es-ES_tradnl" sz="1600" dirty="0" smtClean="0">
                <a:solidFill>
                  <a:schemeClr val="bg1">
                    <a:lumMod val="50000"/>
                  </a:schemeClr>
                </a:solidFill>
              </a:rPr>
              <a:t>Menor </a:t>
            </a:r>
            <a:r>
              <a:rPr lang="es-ES_tradnl" sz="1600" dirty="0">
                <a:solidFill>
                  <a:schemeClr val="bg1">
                    <a:lumMod val="50000"/>
                  </a:schemeClr>
                </a:solidFill>
              </a:rPr>
              <a:t>carga </a:t>
            </a:r>
            <a:r>
              <a:rPr lang="es-ES_tradnl" sz="1600" dirty="0" err="1">
                <a:solidFill>
                  <a:schemeClr val="bg1">
                    <a:lumMod val="50000"/>
                  </a:schemeClr>
                </a:solidFill>
              </a:rPr>
              <a:t>sintomatológica</a:t>
            </a:r>
            <a:r>
              <a:rPr lang="es-ES_tradnl" sz="1600" dirty="0">
                <a:solidFill>
                  <a:schemeClr val="bg1">
                    <a:lumMod val="50000"/>
                  </a:schemeClr>
                </a:solidFill>
              </a:rPr>
              <a:t>. </a:t>
            </a:r>
          </a:p>
          <a:p>
            <a:pPr lvl="1">
              <a:lnSpc>
                <a:spcPct val="90000"/>
              </a:lnSpc>
              <a:buClr>
                <a:srgbClr val="64075D"/>
              </a:buClr>
              <a:buFont typeface="Arial"/>
              <a:buChar char="•"/>
            </a:pPr>
            <a:r>
              <a:rPr lang="es-ES_tradnl" sz="1600" dirty="0" smtClean="0">
                <a:solidFill>
                  <a:schemeClr val="bg1">
                    <a:lumMod val="50000"/>
                  </a:schemeClr>
                </a:solidFill>
              </a:rPr>
              <a:t>Mejor </a:t>
            </a:r>
            <a:r>
              <a:rPr lang="es-ES_tradnl" sz="1600" dirty="0">
                <a:solidFill>
                  <a:schemeClr val="bg1">
                    <a:lumMod val="50000"/>
                  </a:schemeClr>
                </a:solidFill>
              </a:rPr>
              <a:t>control de la </a:t>
            </a:r>
            <a:r>
              <a:rPr lang="es-ES_tradnl" sz="1600" dirty="0" err="1">
                <a:solidFill>
                  <a:schemeClr val="bg1">
                    <a:lumMod val="50000"/>
                  </a:schemeClr>
                </a:solidFill>
              </a:rPr>
              <a:t>sintomatología</a:t>
            </a:r>
            <a:r>
              <a:rPr lang="es-ES_tradnl" sz="1600" dirty="0">
                <a:solidFill>
                  <a:schemeClr val="bg1">
                    <a:lumMod val="50000"/>
                  </a:schemeClr>
                </a:solidFill>
              </a:rPr>
              <a:t>. </a:t>
            </a:r>
          </a:p>
          <a:p>
            <a:pPr lvl="1">
              <a:lnSpc>
                <a:spcPct val="90000"/>
              </a:lnSpc>
              <a:buClr>
                <a:srgbClr val="64075D"/>
              </a:buClr>
              <a:buFont typeface="Arial"/>
              <a:buChar char="•"/>
            </a:pPr>
            <a:r>
              <a:rPr lang="es-ES_tradnl" sz="1600" dirty="0" smtClean="0">
                <a:solidFill>
                  <a:schemeClr val="bg1">
                    <a:lumMod val="50000"/>
                  </a:schemeClr>
                </a:solidFill>
              </a:rPr>
              <a:t>Dejar </a:t>
            </a:r>
            <a:r>
              <a:rPr lang="es-ES_tradnl" sz="1600" dirty="0">
                <a:solidFill>
                  <a:schemeClr val="bg1">
                    <a:lumMod val="50000"/>
                  </a:schemeClr>
                </a:solidFill>
              </a:rPr>
              <a:t>las cosas en orden. </a:t>
            </a:r>
          </a:p>
          <a:p>
            <a:pPr lvl="1">
              <a:lnSpc>
                <a:spcPct val="90000"/>
              </a:lnSpc>
              <a:buClr>
                <a:srgbClr val="64075D"/>
              </a:buClr>
              <a:buFont typeface="Arial"/>
              <a:buChar char="•"/>
            </a:pPr>
            <a:r>
              <a:rPr lang="es-ES_tradnl" sz="1600" dirty="0" smtClean="0">
                <a:solidFill>
                  <a:schemeClr val="bg1">
                    <a:lumMod val="50000"/>
                  </a:schemeClr>
                </a:solidFill>
              </a:rPr>
              <a:t>Muerte </a:t>
            </a:r>
            <a:r>
              <a:rPr lang="es-ES_tradnl" sz="1600" dirty="0">
                <a:solidFill>
                  <a:schemeClr val="bg1">
                    <a:lumMod val="50000"/>
                  </a:schemeClr>
                </a:solidFill>
              </a:rPr>
              <a:t>en la </a:t>
            </a:r>
            <a:r>
              <a:rPr lang="es-ES_tradnl" sz="1600" dirty="0" err="1">
                <a:solidFill>
                  <a:schemeClr val="bg1">
                    <a:lumMod val="50000"/>
                  </a:schemeClr>
                </a:solidFill>
              </a:rPr>
              <a:t>localización</a:t>
            </a:r>
            <a:r>
              <a:rPr lang="es-ES_tradnl" sz="1600" dirty="0">
                <a:solidFill>
                  <a:schemeClr val="bg1">
                    <a:lumMod val="50000"/>
                  </a:schemeClr>
                </a:solidFill>
              </a:rPr>
              <a:t> elegida por el paciente. </a:t>
            </a:r>
          </a:p>
        </p:txBody>
      </p:sp>
      <p:sp>
        <p:nvSpPr>
          <p:cNvPr id="7" name="Marcador de contenido 2"/>
          <p:cNvSpPr txBox="1">
            <a:spLocks/>
          </p:cNvSpPr>
          <p:nvPr/>
        </p:nvSpPr>
        <p:spPr>
          <a:xfrm>
            <a:off x="574624" y="3759200"/>
            <a:ext cx="8475786" cy="235605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b="1" dirty="0" smtClean="0">
                <a:solidFill>
                  <a:srgbClr val="64075D"/>
                </a:solidFill>
              </a:rPr>
              <a:t>Puntos </a:t>
            </a:r>
            <a:r>
              <a:rPr lang="es-ES_tradnl" sz="1600" b="1" dirty="0" err="1">
                <a:solidFill>
                  <a:srgbClr val="64075D"/>
                </a:solidFill>
              </a:rPr>
              <a:t>básicos</a:t>
            </a:r>
            <a:r>
              <a:rPr lang="es-ES_tradnl" sz="1600" b="1" dirty="0">
                <a:solidFill>
                  <a:srgbClr val="64075D"/>
                </a:solidFill>
              </a:rPr>
              <a:t> </a:t>
            </a:r>
            <a:r>
              <a:rPr lang="es-ES_tradnl" sz="1600" dirty="0">
                <a:solidFill>
                  <a:schemeClr val="bg1">
                    <a:lumMod val="50000"/>
                  </a:schemeClr>
                </a:solidFill>
              </a:rPr>
              <a:t>a </a:t>
            </a:r>
            <a:r>
              <a:rPr lang="es-ES_tradnl" sz="1600" dirty="0" smtClean="0">
                <a:solidFill>
                  <a:schemeClr val="bg1">
                    <a:lumMod val="50000"/>
                  </a:schemeClr>
                </a:solidFill>
              </a:rPr>
              <a:t>tener </a:t>
            </a:r>
            <a:r>
              <a:rPr lang="es-ES_tradnl" sz="1600" dirty="0">
                <a:solidFill>
                  <a:schemeClr val="bg1">
                    <a:lumMod val="50000"/>
                  </a:schemeClr>
                </a:solidFill>
              </a:rPr>
              <a:t>en cuenta </a:t>
            </a:r>
            <a:r>
              <a:rPr lang="es-ES_tradnl" sz="1600" b="1" dirty="0">
                <a:solidFill>
                  <a:srgbClr val="64075D"/>
                </a:solidFill>
              </a:rPr>
              <a:t>en las entrevistas con los familiares </a:t>
            </a:r>
            <a:r>
              <a:rPr lang="es-ES_tradnl" sz="1600" dirty="0">
                <a:solidFill>
                  <a:schemeClr val="bg1">
                    <a:lumMod val="50000"/>
                  </a:schemeClr>
                </a:solidFill>
              </a:rPr>
              <a:t>deben ser:</a:t>
            </a:r>
          </a:p>
          <a:p>
            <a:pPr lvl="1">
              <a:buClr>
                <a:srgbClr val="64075D"/>
              </a:buClr>
              <a:buFont typeface="Arial"/>
              <a:buChar char="•"/>
            </a:pPr>
            <a:r>
              <a:rPr lang="es-ES_tradnl" sz="1600" b="1" dirty="0">
                <a:solidFill>
                  <a:schemeClr val="bg1">
                    <a:lumMod val="50000"/>
                  </a:schemeClr>
                </a:solidFill>
              </a:rPr>
              <a:t>Explicar claramente la </a:t>
            </a:r>
            <a:r>
              <a:rPr lang="es-ES_tradnl" sz="1600" b="1" dirty="0" err="1">
                <a:solidFill>
                  <a:schemeClr val="bg1">
                    <a:lumMod val="50000"/>
                  </a:schemeClr>
                </a:solidFill>
              </a:rPr>
              <a:t>situación</a:t>
            </a:r>
            <a:r>
              <a:rPr lang="es-ES_tradnl" sz="1600" b="1" dirty="0">
                <a:solidFill>
                  <a:schemeClr val="bg1">
                    <a:lumMod val="50000"/>
                  </a:schemeClr>
                </a:solidFill>
              </a:rPr>
              <a:t> del paciente</a:t>
            </a:r>
            <a:r>
              <a:rPr lang="es-ES_tradnl" sz="1600" dirty="0">
                <a:solidFill>
                  <a:schemeClr val="bg1">
                    <a:lumMod val="50000"/>
                  </a:schemeClr>
                </a:solidFill>
              </a:rPr>
              <a:t>: </a:t>
            </a:r>
            <a:r>
              <a:rPr lang="es-ES_tradnl" sz="1600" dirty="0" err="1">
                <a:solidFill>
                  <a:schemeClr val="bg1">
                    <a:lumMod val="50000"/>
                  </a:schemeClr>
                </a:solidFill>
              </a:rPr>
              <a:t>cómo</a:t>
            </a:r>
            <a:r>
              <a:rPr lang="es-ES_tradnl" sz="1600" dirty="0">
                <a:solidFill>
                  <a:schemeClr val="bg1">
                    <a:lumMod val="50000"/>
                  </a:schemeClr>
                </a:solidFill>
              </a:rPr>
              <a:t> y </a:t>
            </a:r>
            <a:r>
              <a:rPr lang="es-ES_tradnl" sz="1600" dirty="0" err="1">
                <a:solidFill>
                  <a:schemeClr val="bg1">
                    <a:lumMod val="50000"/>
                  </a:schemeClr>
                </a:solidFill>
              </a:rPr>
              <a:t>cuándo</a:t>
            </a:r>
            <a:r>
              <a:rPr lang="es-ES_tradnl" sz="1600" dirty="0">
                <a:solidFill>
                  <a:schemeClr val="bg1">
                    <a:lumMod val="50000"/>
                  </a:schemeClr>
                </a:solidFill>
              </a:rPr>
              <a:t> creemos que se va a producir la muerte anticipar la </a:t>
            </a:r>
            <a:r>
              <a:rPr lang="es-ES_tradnl" sz="1600" dirty="0" err="1">
                <a:solidFill>
                  <a:schemeClr val="bg1">
                    <a:lumMod val="50000"/>
                  </a:schemeClr>
                </a:solidFill>
              </a:rPr>
              <a:t>sintomatología</a:t>
            </a:r>
            <a:r>
              <a:rPr lang="es-ES_tradnl" sz="1600" dirty="0">
                <a:solidFill>
                  <a:schemeClr val="bg1">
                    <a:lumMod val="50000"/>
                  </a:schemeClr>
                </a:solidFill>
              </a:rPr>
              <a:t> </a:t>
            </a:r>
          </a:p>
          <a:p>
            <a:pPr lvl="1">
              <a:buClr>
                <a:srgbClr val="64075D"/>
              </a:buClr>
              <a:buFont typeface="Arial"/>
              <a:buChar char="•"/>
            </a:pPr>
            <a:r>
              <a:rPr lang="es-ES_tradnl" sz="1600" b="1" dirty="0" smtClean="0">
                <a:solidFill>
                  <a:schemeClr val="bg1">
                    <a:lumMod val="50000"/>
                  </a:schemeClr>
                </a:solidFill>
              </a:rPr>
              <a:t>Discutir </a:t>
            </a:r>
            <a:r>
              <a:rPr lang="es-ES_tradnl" sz="1600" b="1" dirty="0">
                <a:solidFill>
                  <a:schemeClr val="bg1">
                    <a:lumMod val="50000"/>
                  </a:schemeClr>
                </a:solidFill>
              </a:rPr>
              <a:t>los objetivos del tratamiento </a:t>
            </a:r>
            <a:r>
              <a:rPr lang="es-ES_tradnl" sz="1600" b="1" dirty="0" err="1">
                <a:solidFill>
                  <a:schemeClr val="bg1">
                    <a:lumMod val="50000"/>
                  </a:schemeClr>
                </a:solidFill>
              </a:rPr>
              <a:t>médico</a:t>
            </a:r>
            <a:r>
              <a:rPr lang="es-ES_tradnl" sz="1600" b="1" dirty="0">
                <a:solidFill>
                  <a:schemeClr val="bg1">
                    <a:lumMod val="50000"/>
                  </a:schemeClr>
                </a:solidFill>
              </a:rPr>
              <a:t>: </a:t>
            </a:r>
            <a:r>
              <a:rPr lang="es-ES_tradnl" sz="1600" dirty="0">
                <a:solidFill>
                  <a:schemeClr val="bg1">
                    <a:lumMod val="50000"/>
                  </a:schemeClr>
                </a:solidFill>
              </a:rPr>
              <a:t>aclarar la </a:t>
            </a:r>
            <a:r>
              <a:rPr lang="es-ES_tradnl" sz="1600" dirty="0" err="1">
                <a:solidFill>
                  <a:schemeClr val="bg1">
                    <a:lumMod val="50000"/>
                  </a:schemeClr>
                </a:solidFill>
              </a:rPr>
              <a:t>medicación</a:t>
            </a:r>
            <a:r>
              <a:rPr lang="es-ES_tradnl" sz="1600" dirty="0">
                <a:solidFill>
                  <a:schemeClr val="bg1">
                    <a:lumMod val="50000"/>
                  </a:schemeClr>
                </a:solidFill>
              </a:rPr>
              <a:t> pautada y de rescate. </a:t>
            </a:r>
          </a:p>
          <a:p>
            <a:pPr lvl="1">
              <a:buClr>
                <a:srgbClr val="64075D"/>
              </a:buClr>
              <a:buFont typeface="Arial"/>
              <a:buChar char="•"/>
            </a:pPr>
            <a:r>
              <a:rPr lang="es-ES_tradnl" sz="1600" b="1" dirty="0" smtClean="0">
                <a:solidFill>
                  <a:schemeClr val="bg1">
                    <a:lumMod val="50000"/>
                  </a:schemeClr>
                </a:solidFill>
              </a:rPr>
              <a:t>Fomentar </a:t>
            </a:r>
            <a:r>
              <a:rPr lang="es-ES_tradnl" sz="1600" b="1" dirty="0">
                <a:solidFill>
                  <a:schemeClr val="bg1">
                    <a:lumMod val="50000"/>
                  </a:schemeClr>
                </a:solidFill>
              </a:rPr>
              <a:t>una actitud activa: </a:t>
            </a:r>
            <a:r>
              <a:rPr lang="es-ES_tradnl" sz="1600" dirty="0">
                <a:solidFill>
                  <a:schemeClr val="bg1">
                    <a:lumMod val="50000"/>
                  </a:schemeClr>
                </a:solidFill>
              </a:rPr>
              <a:t>conseguir su </a:t>
            </a:r>
            <a:r>
              <a:rPr lang="es-ES_tradnl" sz="1600" dirty="0" err="1">
                <a:solidFill>
                  <a:schemeClr val="bg1">
                    <a:lumMod val="50000"/>
                  </a:schemeClr>
                </a:solidFill>
              </a:rPr>
              <a:t>implicación</a:t>
            </a:r>
            <a:r>
              <a:rPr lang="es-ES_tradnl" sz="1600" dirty="0">
                <a:solidFill>
                  <a:schemeClr val="bg1">
                    <a:lumMod val="50000"/>
                  </a:schemeClr>
                </a:solidFill>
              </a:rPr>
              <a:t> en los cuidados del </a:t>
            </a:r>
            <a:r>
              <a:rPr lang="es-ES_tradnl" sz="1600" dirty="0" smtClean="0">
                <a:solidFill>
                  <a:schemeClr val="bg1">
                    <a:lumMod val="50000"/>
                  </a:schemeClr>
                </a:solidFill>
              </a:rPr>
              <a:t>paciente.</a:t>
            </a:r>
          </a:p>
          <a:p>
            <a:pPr lvl="1">
              <a:buClr>
                <a:srgbClr val="64075D"/>
              </a:buClr>
              <a:buFont typeface="Arial"/>
              <a:buChar char="•"/>
            </a:pPr>
            <a:r>
              <a:rPr lang="es-ES_tradnl" sz="1600" b="1" dirty="0" smtClean="0">
                <a:solidFill>
                  <a:schemeClr val="bg1">
                    <a:lumMod val="50000"/>
                  </a:schemeClr>
                </a:solidFill>
              </a:rPr>
              <a:t>Dar </a:t>
            </a:r>
            <a:r>
              <a:rPr lang="es-ES_tradnl" sz="1600" b="1" dirty="0">
                <a:solidFill>
                  <a:schemeClr val="bg1">
                    <a:lumMod val="50000"/>
                  </a:schemeClr>
                </a:solidFill>
              </a:rPr>
              <a:t>apoyo emocional: </a:t>
            </a:r>
            <a:r>
              <a:rPr lang="es-ES_tradnl" sz="1600" dirty="0">
                <a:solidFill>
                  <a:schemeClr val="bg1">
                    <a:lumMod val="50000"/>
                  </a:schemeClr>
                </a:solidFill>
              </a:rPr>
              <a:t>favorecer la </a:t>
            </a:r>
            <a:r>
              <a:rPr lang="es-ES_tradnl" sz="1600" dirty="0" err="1">
                <a:solidFill>
                  <a:schemeClr val="bg1">
                    <a:lumMod val="50000"/>
                  </a:schemeClr>
                </a:solidFill>
              </a:rPr>
              <a:t>expresión</a:t>
            </a:r>
            <a:r>
              <a:rPr lang="es-ES_tradnl" sz="1600" dirty="0">
                <a:solidFill>
                  <a:schemeClr val="bg1">
                    <a:lumMod val="50000"/>
                  </a:schemeClr>
                </a:solidFill>
              </a:rPr>
              <a:t> de los </a:t>
            </a:r>
            <a:r>
              <a:rPr lang="es-ES_tradnl" sz="1600" dirty="0" smtClean="0">
                <a:solidFill>
                  <a:schemeClr val="bg1">
                    <a:lumMod val="50000"/>
                  </a:schemeClr>
                </a:solidFill>
              </a:rPr>
              <a:t>sentimientos</a:t>
            </a:r>
            <a:r>
              <a:rPr lang="es-ES_tradnl" sz="1600" dirty="0">
                <a:solidFill>
                  <a:schemeClr val="bg1">
                    <a:lumMod val="50000"/>
                  </a:schemeClr>
                </a:solidFill>
              </a:rPr>
              <a:t>; responder a sus miedos y preocupaciones. </a:t>
            </a:r>
          </a:p>
          <a:p>
            <a:pPr lvl="1">
              <a:buClr>
                <a:srgbClr val="64075D"/>
              </a:buClr>
              <a:buFont typeface="Arial"/>
              <a:buChar char="•"/>
            </a:pPr>
            <a:r>
              <a:rPr lang="es-ES_tradnl" sz="1600" b="1" dirty="0">
                <a:solidFill>
                  <a:schemeClr val="bg1">
                    <a:lumMod val="50000"/>
                  </a:schemeClr>
                </a:solidFill>
              </a:rPr>
              <a:t>H</a:t>
            </a:r>
            <a:r>
              <a:rPr lang="es-ES_tradnl" sz="1600" b="1" dirty="0" smtClean="0">
                <a:solidFill>
                  <a:schemeClr val="bg1">
                    <a:lumMod val="50000"/>
                  </a:schemeClr>
                </a:solidFill>
              </a:rPr>
              <a:t>ablar </a:t>
            </a:r>
            <a:r>
              <a:rPr lang="es-ES_tradnl" sz="1600" b="1" dirty="0">
                <a:solidFill>
                  <a:schemeClr val="bg1">
                    <a:lumMod val="50000"/>
                  </a:schemeClr>
                </a:solidFill>
              </a:rPr>
              <a:t>de los </a:t>
            </a:r>
            <a:r>
              <a:rPr lang="es-ES_tradnl" sz="1600" b="1" dirty="0" err="1">
                <a:solidFill>
                  <a:schemeClr val="bg1">
                    <a:lumMod val="50000"/>
                  </a:schemeClr>
                </a:solidFill>
              </a:rPr>
              <a:t>trámites</a:t>
            </a:r>
            <a:r>
              <a:rPr lang="es-ES_tradnl" sz="1600" b="1" dirty="0">
                <a:solidFill>
                  <a:schemeClr val="bg1">
                    <a:lumMod val="50000"/>
                  </a:schemeClr>
                </a:solidFill>
              </a:rPr>
              <a:t> </a:t>
            </a:r>
            <a:r>
              <a:rPr lang="es-ES_tradnl" sz="1600" dirty="0">
                <a:solidFill>
                  <a:schemeClr val="bg1">
                    <a:lumMod val="50000"/>
                  </a:schemeClr>
                </a:solidFill>
              </a:rPr>
              <a:t>que han de realizarse tras el </a:t>
            </a:r>
            <a:r>
              <a:rPr lang="es-ES_tradnl" sz="1600" dirty="0" smtClean="0">
                <a:solidFill>
                  <a:schemeClr val="bg1">
                    <a:lumMod val="50000"/>
                  </a:schemeClr>
                </a:solidFill>
              </a:rPr>
              <a:t>fallecimiento</a:t>
            </a:r>
            <a:r>
              <a:rPr lang="es-ES_tradnl" sz="1600" dirty="0">
                <a:solidFill>
                  <a:schemeClr val="bg1">
                    <a:lumMod val="50000"/>
                  </a:schemeClr>
                </a:solidFill>
              </a:rPr>
              <a:t>.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441727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5" name="Rectángulo 4"/>
          <p:cNvSpPr/>
          <p:nvPr/>
        </p:nvSpPr>
        <p:spPr>
          <a:xfrm>
            <a:off x="554302" y="1243940"/>
            <a:ext cx="8971714" cy="523220"/>
          </a:xfrm>
          <a:prstGeom prst="rect">
            <a:avLst/>
          </a:prstGeom>
        </p:spPr>
        <p:txBody>
          <a:bodyPr wrap="square">
            <a:spAutoFit/>
          </a:bodyPr>
          <a:lstStyle/>
          <a:p>
            <a:r>
              <a:rPr lang="es-ES_tradnl" sz="2700" b="1" dirty="0" smtClean="0">
                <a:solidFill>
                  <a:srgbClr val="FCC40D"/>
                </a:solidFill>
              </a:rPr>
              <a:t>CUIDADOS GENERALES Y MEDIDAS NO FARMACOLÓGICAS </a:t>
            </a:r>
            <a:endParaRPr lang="es-ES_tradnl" sz="2700" b="1" dirty="0">
              <a:solidFill>
                <a:srgbClr val="FCC40D"/>
              </a:solidFill>
            </a:endParaRPr>
          </a:p>
        </p:txBody>
      </p:sp>
      <p:sp>
        <p:nvSpPr>
          <p:cNvPr id="7" name="Marcador de contenido 2"/>
          <p:cNvSpPr txBox="1">
            <a:spLocks/>
          </p:cNvSpPr>
          <p:nvPr/>
        </p:nvSpPr>
        <p:spPr>
          <a:xfrm>
            <a:off x="554302" y="1829806"/>
            <a:ext cx="8475786" cy="188869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spcBef>
                <a:spcPts val="0"/>
              </a:spcBef>
              <a:buNone/>
            </a:pPr>
            <a:r>
              <a:rPr lang="es-ES_tradnl" sz="1600" b="1" dirty="0">
                <a:solidFill>
                  <a:srgbClr val="64075D"/>
                </a:solidFill>
              </a:rPr>
              <a:t>Medidas </a:t>
            </a:r>
            <a:r>
              <a:rPr lang="es-ES_tradnl" sz="1600" b="1" dirty="0" smtClean="0">
                <a:solidFill>
                  <a:srgbClr val="64075D"/>
                </a:solidFill>
              </a:rPr>
              <a:t>ambientales</a:t>
            </a:r>
            <a:endParaRPr lang="es-ES_tradnl" sz="1600" dirty="0" smtClean="0">
              <a:solidFill>
                <a:schemeClr val="bg1">
                  <a:lumMod val="50000"/>
                </a:schemeClr>
              </a:solidFill>
            </a:endParaRPr>
          </a:p>
          <a:p>
            <a:pPr>
              <a:buBlip>
                <a:blip r:embed="rId3"/>
              </a:buBlip>
            </a:pPr>
            <a:r>
              <a:rPr lang="es-ES_tradnl" sz="1600" dirty="0" smtClean="0">
                <a:solidFill>
                  <a:schemeClr val="bg1">
                    <a:lumMod val="50000"/>
                  </a:schemeClr>
                </a:solidFill>
              </a:rPr>
              <a:t>Intentar </a:t>
            </a:r>
            <a:r>
              <a:rPr lang="es-ES_tradnl" sz="1600" dirty="0">
                <a:solidFill>
                  <a:schemeClr val="bg1">
                    <a:lumMod val="50000"/>
                  </a:schemeClr>
                </a:solidFill>
              </a:rPr>
              <a:t>disponer de una </a:t>
            </a:r>
            <a:r>
              <a:rPr lang="es-ES_tradnl" sz="1600" dirty="0" err="1">
                <a:solidFill>
                  <a:schemeClr val="bg1">
                    <a:lumMod val="50000"/>
                  </a:schemeClr>
                </a:solidFill>
              </a:rPr>
              <a:t>habitación</a:t>
            </a:r>
            <a:r>
              <a:rPr lang="es-ES_tradnl" sz="1600" dirty="0">
                <a:solidFill>
                  <a:schemeClr val="bg1">
                    <a:lumMod val="50000"/>
                  </a:schemeClr>
                </a:solidFill>
              </a:rPr>
              <a:t> individual ventilada.</a:t>
            </a:r>
          </a:p>
          <a:p>
            <a:pPr>
              <a:buBlip>
                <a:blip r:embed="rId3"/>
              </a:buBlip>
            </a:pPr>
            <a:r>
              <a:rPr lang="es-ES_tradnl" sz="1600" dirty="0">
                <a:solidFill>
                  <a:schemeClr val="bg1">
                    <a:lumMod val="50000"/>
                  </a:schemeClr>
                </a:solidFill>
              </a:rPr>
              <a:t>Evitar que mucha gente </a:t>
            </a:r>
            <a:r>
              <a:rPr lang="es-ES_tradnl" sz="1600" dirty="0" smtClean="0">
                <a:solidFill>
                  <a:schemeClr val="bg1">
                    <a:lumMod val="50000"/>
                  </a:schemeClr>
                </a:solidFill>
              </a:rPr>
              <a:t>permanezca </a:t>
            </a:r>
            <a:r>
              <a:rPr lang="es-ES_tradnl" sz="1600" dirty="0">
                <a:solidFill>
                  <a:schemeClr val="bg1">
                    <a:lumMod val="50000"/>
                  </a:schemeClr>
                </a:solidFill>
              </a:rPr>
              <a:t>en la </a:t>
            </a:r>
            <a:r>
              <a:rPr lang="es-ES_tradnl" sz="1600" dirty="0" err="1">
                <a:solidFill>
                  <a:schemeClr val="bg1">
                    <a:lumMod val="50000"/>
                  </a:schemeClr>
                </a:solidFill>
              </a:rPr>
              <a:t>habitación</a:t>
            </a:r>
            <a:r>
              <a:rPr lang="es-ES_tradnl" sz="1600" dirty="0">
                <a:solidFill>
                  <a:schemeClr val="bg1">
                    <a:lumMod val="50000"/>
                  </a:schemeClr>
                </a:solidFill>
              </a:rPr>
              <a:t> y la existencia de </a:t>
            </a:r>
            <a:r>
              <a:rPr lang="es-ES_tradnl" sz="1600" dirty="0" smtClean="0">
                <a:solidFill>
                  <a:schemeClr val="bg1">
                    <a:lumMod val="50000"/>
                  </a:schemeClr>
                </a:solidFill>
              </a:rPr>
              <a:t>ruidos. </a:t>
            </a:r>
            <a:endParaRPr lang="es-ES_tradnl" sz="1600" dirty="0">
              <a:solidFill>
                <a:schemeClr val="bg1">
                  <a:lumMod val="50000"/>
                </a:schemeClr>
              </a:solidFill>
            </a:endParaRPr>
          </a:p>
          <a:p>
            <a:pPr>
              <a:buBlip>
                <a:blip r:embed="rId3"/>
              </a:buBlip>
            </a:pPr>
            <a:r>
              <a:rPr lang="es-ES_tradnl" sz="1600" dirty="0">
                <a:solidFill>
                  <a:schemeClr val="bg1">
                    <a:lumMod val="50000"/>
                  </a:schemeClr>
                </a:solidFill>
              </a:rPr>
              <a:t>Utilizar ropa de cama ligera. </a:t>
            </a:r>
            <a:endParaRPr lang="es-ES_tradnl" sz="1600" dirty="0" smtClean="0">
              <a:solidFill>
                <a:schemeClr val="bg1">
                  <a:lumMod val="50000"/>
                </a:schemeClr>
              </a:solidFill>
            </a:endParaRPr>
          </a:p>
          <a:p>
            <a:pPr>
              <a:buBlip>
                <a:blip r:embed="rId3"/>
              </a:buBlip>
            </a:pPr>
            <a:r>
              <a:rPr lang="es-ES_tradnl" sz="1600" dirty="0" smtClean="0">
                <a:solidFill>
                  <a:schemeClr val="bg1">
                    <a:lumMod val="50000"/>
                  </a:schemeClr>
                </a:solidFill>
              </a:rPr>
              <a:t>Es </a:t>
            </a:r>
            <a:r>
              <a:rPr lang="es-ES_tradnl" sz="1600" dirty="0">
                <a:solidFill>
                  <a:schemeClr val="bg1">
                    <a:lumMod val="50000"/>
                  </a:schemeClr>
                </a:solidFill>
              </a:rPr>
              <a:t>importante mantener el contacto físico con el paciente, el tacto es el último sentido que el enfermo pierde. </a:t>
            </a:r>
            <a:endParaRPr lang="es-ES_tradnl" sz="1600" dirty="0" smtClean="0">
              <a:solidFill>
                <a:schemeClr val="bg1">
                  <a:lumMod val="50000"/>
                </a:schemeClr>
              </a:solidFill>
            </a:endParaRPr>
          </a:p>
          <a:p>
            <a:pPr marL="0" indent="0">
              <a:buNone/>
            </a:pPr>
            <a:endParaRPr lang="es-ES_tradnl" sz="800" dirty="0" smtClean="0">
              <a:solidFill>
                <a:schemeClr val="bg1">
                  <a:lumMod val="50000"/>
                </a:schemeClr>
              </a:solidFill>
            </a:endParaRPr>
          </a:p>
          <a:p>
            <a:pPr marL="0" indent="0">
              <a:spcBef>
                <a:spcPts val="0"/>
              </a:spcBef>
              <a:buNone/>
            </a:pPr>
            <a:r>
              <a:rPr lang="es-ES_tradnl" sz="1600" b="1" dirty="0">
                <a:solidFill>
                  <a:srgbClr val="64075D"/>
                </a:solidFill>
              </a:rPr>
              <a:t>Medidas </a:t>
            </a:r>
            <a:r>
              <a:rPr lang="es-ES_tradnl" sz="1600" b="1" dirty="0" smtClean="0">
                <a:solidFill>
                  <a:srgbClr val="64075D"/>
                </a:solidFill>
              </a:rPr>
              <a:t>físicas</a:t>
            </a:r>
            <a:endParaRPr lang="es-ES_tradnl" sz="1600" dirty="0" smtClean="0">
              <a:solidFill>
                <a:schemeClr val="bg1">
                  <a:lumMod val="50000"/>
                </a:schemeClr>
              </a:solidFill>
            </a:endParaRPr>
          </a:p>
          <a:p>
            <a:pPr>
              <a:buBlip>
                <a:blip r:embed="rId3"/>
              </a:buBlip>
            </a:pPr>
            <a:r>
              <a:rPr lang="es-ES_tradnl" sz="1600" b="1" dirty="0" smtClean="0">
                <a:solidFill>
                  <a:schemeClr val="bg1">
                    <a:lumMod val="50000"/>
                  </a:schemeClr>
                </a:solidFill>
              </a:rPr>
              <a:t>Higiene</a:t>
            </a:r>
            <a:r>
              <a:rPr lang="es-ES_tradnl" sz="1600" dirty="0">
                <a:solidFill>
                  <a:schemeClr val="bg1">
                    <a:lumMod val="50000"/>
                  </a:schemeClr>
                </a:solidFill>
              </a:rPr>
              <a:t>: realizar higiene y cambios de sábanas, al menos, una vez al día. </a:t>
            </a:r>
            <a:endParaRPr lang="es-ES_tradnl" sz="1600" dirty="0" smtClean="0">
              <a:solidFill>
                <a:schemeClr val="bg1">
                  <a:lumMod val="50000"/>
                </a:schemeClr>
              </a:solidFill>
            </a:endParaRPr>
          </a:p>
          <a:p>
            <a:pPr>
              <a:buBlip>
                <a:blip r:embed="rId3"/>
              </a:buBlip>
            </a:pPr>
            <a:r>
              <a:rPr lang="es-ES_tradnl" sz="1600" b="1" dirty="0" smtClean="0">
                <a:solidFill>
                  <a:schemeClr val="bg1">
                    <a:lumMod val="50000"/>
                  </a:schemeClr>
                </a:solidFill>
              </a:rPr>
              <a:t>Movilización</a:t>
            </a:r>
            <a:r>
              <a:rPr lang="es-ES_tradnl" sz="1600" b="1" dirty="0">
                <a:solidFill>
                  <a:schemeClr val="bg1">
                    <a:lumMod val="50000"/>
                  </a:schemeClr>
                </a:solidFill>
              </a:rPr>
              <a:t>: </a:t>
            </a:r>
            <a:r>
              <a:rPr lang="es-ES_tradnl" sz="1600" dirty="0">
                <a:solidFill>
                  <a:schemeClr val="bg1">
                    <a:lumMod val="50000"/>
                  </a:schemeClr>
                </a:solidFill>
              </a:rPr>
              <a:t>colocar al paciente en su posición </a:t>
            </a:r>
            <a:r>
              <a:rPr lang="es-ES_tradnl" sz="1600" dirty="0" smtClean="0">
                <a:solidFill>
                  <a:schemeClr val="bg1">
                    <a:lumMod val="50000"/>
                  </a:schemeClr>
                </a:solidFill>
              </a:rPr>
              <a:t>preferida (</a:t>
            </a:r>
            <a:r>
              <a:rPr lang="es-ES_tradnl" sz="1600" dirty="0" err="1" smtClean="0">
                <a:solidFill>
                  <a:schemeClr val="bg1">
                    <a:lumMod val="50000"/>
                  </a:schemeClr>
                </a:solidFill>
              </a:rPr>
              <a:t>semi</a:t>
            </a:r>
            <a:r>
              <a:rPr lang="es-ES_tradnl" sz="1600" dirty="0">
                <a:solidFill>
                  <a:schemeClr val="bg1">
                    <a:lumMod val="50000"/>
                  </a:schemeClr>
                </a:solidFill>
              </a:rPr>
              <a:t>-decúbito lateral </a:t>
            </a:r>
            <a:r>
              <a:rPr lang="es-ES_tradnl" sz="1600" dirty="0" smtClean="0">
                <a:solidFill>
                  <a:schemeClr val="bg1">
                    <a:lumMod val="50000"/>
                  </a:schemeClr>
                </a:solidFill>
              </a:rPr>
              <a:t>izquierdo). </a:t>
            </a:r>
          </a:p>
          <a:p>
            <a:pPr>
              <a:buBlip>
                <a:blip r:embed="rId3"/>
              </a:buBlip>
            </a:pPr>
            <a:r>
              <a:rPr lang="es-ES_tradnl" sz="1600" b="1" dirty="0">
                <a:solidFill>
                  <a:schemeClr val="bg1">
                    <a:lumMod val="50000"/>
                  </a:schemeClr>
                </a:solidFill>
              </a:rPr>
              <a:t>Cuidados de la piel: </a:t>
            </a:r>
            <a:r>
              <a:rPr lang="es-ES_tradnl" sz="1600" dirty="0" smtClean="0">
                <a:solidFill>
                  <a:schemeClr val="bg1">
                    <a:lumMod val="50000"/>
                  </a:schemeClr>
                </a:solidFill>
              </a:rPr>
              <a:t>colchón </a:t>
            </a:r>
            <a:r>
              <a:rPr lang="es-ES_tradnl" sz="1600" dirty="0" smtClean="0">
                <a:solidFill>
                  <a:schemeClr val="bg1">
                    <a:lumMod val="50000"/>
                  </a:schemeClr>
                </a:solidFill>
              </a:rPr>
              <a:t>antiescaras</a:t>
            </a:r>
            <a:r>
              <a:rPr lang="es-ES_tradnl" sz="1600" dirty="0" smtClean="0">
                <a:solidFill>
                  <a:schemeClr val="bg1">
                    <a:lumMod val="50000"/>
                  </a:schemeClr>
                </a:solidFill>
              </a:rPr>
              <a:t>.</a:t>
            </a:r>
            <a:endParaRPr lang="es-ES_tradnl" sz="1600" dirty="0" smtClean="0">
              <a:solidFill>
                <a:schemeClr val="bg1">
                  <a:lumMod val="50000"/>
                </a:schemeClr>
              </a:solidFill>
            </a:endParaRPr>
          </a:p>
          <a:p>
            <a:pPr>
              <a:buBlip>
                <a:blip r:embed="rId3"/>
              </a:buBlip>
            </a:pPr>
            <a:r>
              <a:rPr lang="es-ES_tradnl" sz="1600" b="1" dirty="0">
                <a:solidFill>
                  <a:schemeClr val="bg1">
                    <a:lumMod val="50000"/>
                  </a:schemeClr>
                </a:solidFill>
              </a:rPr>
              <a:t>Cuidados de la boca</a:t>
            </a:r>
            <a:r>
              <a:rPr lang="es-ES_tradnl" sz="1600" b="1" dirty="0" smtClean="0">
                <a:solidFill>
                  <a:schemeClr val="bg1">
                    <a:lumMod val="50000"/>
                  </a:schemeClr>
                </a:solidFill>
              </a:rPr>
              <a:t>: </a:t>
            </a:r>
            <a:r>
              <a:rPr lang="es-ES_tradnl" sz="1600" dirty="0" smtClean="0">
                <a:solidFill>
                  <a:schemeClr val="bg1">
                    <a:lumMod val="50000"/>
                  </a:schemeClr>
                </a:solidFill>
              </a:rPr>
              <a:t>retirar </a:t>
            </a:r>
            <a:r>
              <a:rPr lang="es-ES_tradnl" sz="1600" dirty="0">
                <a:solidFill>
                  <a:schemeClr val="bg1">
                    <a:lumMod val="50000"/>
                  </a:schemeClr>
                </a:solidFill>
              </a:rPr>
              <a:t>dentadura postiza y </a:t>
            </a:r>
            <a:r>
              <a:rPr lang="es-ES_tradnl" sz="1600" dirty="0" smtClean="0">
                <a:solidFill>
                  <a:schemeClr val="bg1">
                    <a:lumMod val="50000"/>
                  </a:schemeClr>
                </a:solidFill>
              </a:rPr>
              <a:t>humedecer boca </a:t>
            </a:r>
            <a:r>
              <a:rPr lang="es-ES_tradnl" sz="1600" dirty="0">
                <a:solidFill>
                  <a:schemeClr val="bg1">
                    <a:lumMod val="50000"/>
                  </a:schemeClr>
                </a:solidFill>
              </a:rPr>
              <a:t>y labios. </a:t>
            </a:r>
          </a:p>
          <a:p>
            <a:pPr>
              <a:buBlip>
                <a:blip r:embed="rId3"/>
              </a:buBlip>
            </a:pPr>
            <a:endParaRPr lang="es-ES_tradnl" sz="1600" dirty="0">
              <a:solidFill>
                <a:schemeClr val="bg1">
                  <a:lumMod val="50000"/>
                </a:schemeClr>
              </a:solidFill>
            </a:endParaRPr>
          </a:p>
          <a:p>
            <a:pPr>
              <a:buBlip>
                <a:blip r:embed="rId3"/>
              </a:buBlip>
            </a:pPr>
            <a:endParaRPr lang="es-ES_tradnl" sz="1600" dirty="0">
              <a:solidFill>
                <a:schemeClr val="bg1">
                  <a:lumMod val="50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2717520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7" name="Marcador de contenido 2"/>
          <p:cNvSpPr txBox="1">
            <a:spLocks/>
          </p:cNvSpPr>
          <p:nvPr/>
        </p:nvSpPr>
        <p:spPr>
          <a:xfrm>
            <a:off x="554302" y="1331966"/>
            <a:ext cx="8020738" cy="188869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s-ES_tradnl" sz="1600" b="1" dirty="0" smtClean="0">
                <a:solidFill>
                  <a:srgbClr val="64075D"/>
                </a:solidFill>
              </a:rPr>
              <a:t>Alimentación </a:t>
            </a:r>
            <a:r>
              <a:rPr lang="es-ES_tradnl" sz="1600" b="1" dirty="0">
                <a:solidFill>
                  <a:srgbClr val="64075D"/>
                </a:solidFill>
              </a:rPr>
              <a:t>e </a:t>
            </a:r>
            <a:r>
              <a:rPr lang="es-ES_tradnl" sz="1600" b="1" dirty="0" smtClean="0">
                <a:solidFill>
                  <a:srgbClr val="64075D"/>
                </a:solidFill>
              </a:rPr>
              <a:t>hidratación</a:t>
            </a:r>
            <a:endParaRPr lang="es-ES_tradnl" sz="1600" dirty="0" smtClean="0">
              <a:solidFill>
                <a:schemeClr val="bg1">
                  <a:lumMod val="50000"/>
                </a:schemeClr>
              </a:solidFill>
            </a:endParaRPr>
          </a:p>
          <a:p>
            <a:pPr>
              <a:buBlip>
                <a:blip r:embed="rId3"/>
              </a:buBlip>
            </a:pPr>
            <a:r>
              <a:rPr lang="es-ES_tradnl" sz="1600" dirty="0" smtClean="0">
                <a:solidFill>
                  <a:schemeClr val="bg1">
                    <a:lumMod val="50000"/>
                  </a:schemeClr>
                </a:solidFill>
              </a:rPr>
              <a:t>La </a:t>
            </a:r>
            <a:r>
              <a:rPr lang="es-ES_tradnl" sz="1600" dirty="0">
                <a:solidFill>
                  <a:schemeClr val="bg1">
                    <a:lumMod val="50000"/>
                  </a:schemeClr>
                </a:solidFill>
              </a:rPr>
              <a:t>nutrición enteral o parenteral nunca debe iniciarse en esta fase. </a:t>
            </a:r>
            <a:endParaRPr lang="es-ES_tradnl" sz="1600" dirty="0" smtClean="0">
              <a:solidFill>
                <a:schemeClr val="bg1">
                  <a:lumMod val="50000"/>
                </a:schemeClr>
              </a:solidFill>
            </a:endParaRPr>
          </a:p>
          <a:p>
            <a:pPr>
              <a:buBlip>
                <a:blip r:embed="rId3"/>
              </a:buBlip>
            </a:pPr>
            <a:r>
              <a:rPr lang="es-ES_tradnl" sz="1600" dirty="0" smtClean="0">
                <a:solidFill>
                  <a:schemeClr val="bg1">
                    <a:lumMod val="50000"/>
                  </a:schemeClr>
                </a:solidFill>
              </a:rPr>
              <a:t>La </a:t>
            </a:r>
            <a:r>
              <a:rPr lang="es-ES_tradnl" sz="1600" dirty="0">
                <a:solidFill>
                  <a:schemeClr val="bg1">
                    <a:lumMod val="50000"/>
                  </a:schemeClr>
                </a:solidFill>
              </a:rPr>
              <a:t>decisión de la hidratación en la enfermedad terminal cuando los pacientes reducen la ingesta oral es una de las más complejas. Existen argumentos tanto a favor como en </a:t>
            </a:r>
            <a:r>
              <a:rPr lang="es-ES_tradnl" sz="1600" dirty="0" smtClean="0">
                <a:solidFill>
                  <a:schemeClr val="bg1">
                    <a:lumMod val="50000"/>
                  </a:schemeClr>
                </a:solidFill>
              </a:rPr>
              <a:t>contra</a:t>
            </a:r>
            <a:r>
              <a:rPr lang="es-ES_tradnl" sz="1600" dirty="0">
                <a:solidFill>
                  <a:schemeClr val="bg1">
                    <a:lumMod val="50000"/>
                  </a:schemeClr>
                </a:solidFill>
              </a:rPr>
              <a:t>. </a:t>
            </a:r>
            <a:r>
              <a:rPr lang="es-ES_tradnl" sz="1600" dirty="0" smtClean="0">
                <a:solidFill>
                  <a:schemeClr val="bg1">
                    <a:lumMod val="50000"/>
                  </a:schemeClr>
                </a:solidFill>
              </a:rPr>
              <a:t>La </a:t>
            </a:r>
            <a:r>
              <a:rPr lang="es-ES_tradnl" sz="1600" dirty="0">
                <a:solidFill>
                  <a:schemeClr val="bg1">
                    <a:lumMod val="50000"/>
                  </a:schemeClr>
                </a:solidFill>
              </a:rPr>
              <a:t>aparición del síndrome </a:t>
            </a:r>
            <a:r>
              <a:rPr lang="es-ES_tradnl" sz="1600" dirty="0" err="1">
                <a:solidFill>
                  <a:schemeClr val="bg1">
                    <a:lumMod val="50000"/>
                  </a:schemeClr>
                </a:solidFill>
              </a:rPr>
              <a:t>confusional</a:t>
            </a:r>
            <a:r>
              <a:rPr lang="es-ES_tradnl" sz="1600" dirty="0">
                <a:solidFill>
                  <a:schemeClr val="bg1">
                    <a:lumMod val="50000"/>
                  </a:schemeClr>
                </a:solidFill>
              </a:rPr>
              <a:t> agudo, especialmente frecuente en la etapa final de vida, se favorece por la </a:t>
            </a:r>
            <a:r>
              <a:rPr lang="es-ES_tradnl" sz="1600" dirty="0" smtClean="0">
                <a:solidFill>
                  <a:schemeClr val="bg1">
                    <a:lumMod val="50000"/>
                  </a:schemeClr>
                </a:solidFill>
              </a:rPr>
              <a:t>deshidratación. </a:t>
            </a:r>
          </a:p>
          <a:p>
            <a:pPr>
              <a:buBlip>
                <a:blip r:embed="rId3"/>
              </a:buBlip>
            </a:pPr>
            <a:r>
              <a:rPr lang="es-ES_tradnl" sz="1600" dirty="0" smtClean="0">
                <a:solidFill>
                  <a:schemeClr val="bg1">
                    <a:lumMod val="50000"/>
                  </a:schemeClr>
                </a:solidFill>
              </a:rPr>
              <a:t>El </a:t>
            </a:r>
            <a:r>
              <a:rPr lang="es-ES_tradnl" sz="1600" dirty="0">
                <a:solidFill>
                  <a:schemeClr val="bg1">
                    <a:lumMod val="50000"/>
                  </a:schemeClr>
                </a:solidFill>
              </a:rPr>
              <a:t>proceso de hidratar </a:t>
            </a:r>
            <a:r>
              <a:rPr lang="es-ES_tradnl" sz="1600" dirty="0" smtClean="0">
                <a:solidFill>
                  <a:schemeClr val="bg1">
                    <a:lumMod val="50000"/>
                  </a:schemeClr>
                </a:solidFill>
              </a:rPr>
              <a:t>por vía </a:t>
            </a:r>
            <a:r>
              <a:rPr lang="es-ES_tradnl" sz="1600" dirty="0">
                <a:solidFill>
                  <a:schemeClr val="bg1">
                    <a:lumMod val="50000"/>
                  </a:schemeClr>
                </a:solidFill>
              </a:rPr>
              <a:t>subcutánea se denomina </a:t>
            </a:r>
            <a:r>
              <a:rPr lang="es-ES_tradnl" sz="1600" dirty="0" err="1">
                <a:solidFill>
                  <a:schemeClr val="bg1">
                    <a:lumMod val="50000"/>
                  </a:schemeClr>
                </a:solidFill>
              </a:rPr>
              <a:t>hipodermoclisis</a:t>
            </a:r>
            <a:r>
              <a:rPr lang="es-ES_tradnl" sz="1600" dirty="0">
                <a:solidFill>
                  <a:schemeClr val="bg1">
                    <a:lumMod val="50000"/>
                  </a:schemeClr>
                </a:solidFill>
              </a:rPr>
              <a:t>. La </a:t>
            </a:r>
            <a:r>
              <a:rPr lang="es-ES_tradnl" sz="1600" dirty="0" smtClean="0">
                <a:solidFill>
                  <a:schemeClr val="bg1">
                    <a:lumMod val="50000"/>
                  </a:schemeClr>
                </a:solidFill>
              </a:rPr>
              <a:t>hidratación debe </a:t>
            </a:r>
            <a:r>
              <a:rPr lang="es-ES_tradnl" sz="1600" dirty="0">
                <a:solidFill>
                  <a:schemeClr val="bg1">
                    <a:lumMod val="50000"/>
                  </a:schemeClr>
                </a:solidFill>
              </a:rPr>
              <a:t>realizarse con suero fisiológico, mucho </a:t>
            </a:r>
            <a:r>
              <a:rPr lang="es-ES_tradnl" sz="1600" dirty="0" smtClean="0">
                <a:solidFill>
                  <a:schemeClr val="bg1">
                    <a:lumMod val="50000"/>
                  </a:schemeClr>
                </a:solidFill>
              </a:rPr>
              <a:t>menos irritante </a:t>
            </a:r>
            <a:r>
              <a:rPr lang="es-ES_tradnl" sz="1600" dirty="0">
                <a:solidFill>
                  <a:schemeClr val="bg1">
                    <a:lumMod val="50000"/>
                  </a:schemeClr>
                </a:solidFill>
              </a:rPr>
              <a:t>para la piel, y en las zonas abdominales</a:t>
            </a:r>
            <a:r>
              <a:rPr lang="es-ES_tradnl" sz="1600" dirty="0" smtClean="0">
                <a:solidFill>
                  <a:schemeClr val="bg1">
                    <a:lumMod val="50000"/>
                  </a:schemeClr>
                </a:solidFill>
              </a:rPr>
              <a:t>,</a:t>
            </a:r>
          </a:p>
          <a:p>
            <a:pPr>
              <a:buBlip>
                <a:blip r:embed="rId3"/>
              </a:buBlip>
            </a:pPr>
            <a:r>
              <a:rPr lang="es-ES_tradnl" sz="1600" dirty="0" smtClean="0">
                <a:solidFill>
                  <a:schemeClr val="bg1">
                    <a:lumMod val="50000"/>
                  </a:schemeClr>
                </a:solidFill>
              </a:rPr>
              <a:t>La </a:t>
            </a:r>
            <a:r>
              <a:rPr lang="es-ES_tradnl" sz="1600" dirty="0">
                <a:solidFill>
                  <a:schemeClr val="bg1">
                    <a:lumMod val="50000"/>
                  </a:schemeClr>
                </a:solidFill>
              </a:rPr>
              <a:t>evidencia objetiva hasta la fecha no nos permite justificar la hidratación parenteral en todos los pacientes al final de la vida, solo proporciona una sólida justificación para considerar la hidratación en </a:t>
            </a:r>
            <a:r>
              <a:rPr lang="es-ES_tradnl" sz="1600" dirty="0" smtClean="0">
                <a:solidFill>
                  <a:schemeClr val="bg1">
                    <a:lumMod val="50000"/>
                  </a:schemeClr>
                </a:solidFill>
              </a:rPr>
              <a:t>determinadas </a:t>
            </a:r>
            <a:r>
              <a:rPr lang="es-ES_tradnl" sz="1600" dirty="0">
                <a:solidFill>
                  <a:schemeClr val="bg1">
                    <a:lumMod val="50000"/>
                  </a:schemeClr>
                </a:solidFill>
              </a:rPr>
              <a:t>circunstancias y para ciertos síntomas. Así pues, la decisión mantener o no la hidratación artificial al final de la vida tiene que ser individualizada. Si se </a:t>
            </a:r>
            <a:r>
              <a:rPr lang="es-ES_tradnl" sz="1600" dirty="0" smtClean="0">
                <a:solidFill>
                  <a:schemeClr val="bg1">
                    <a:lumMod val="50000"/>
                  </a:schemeClr>
                </a:solidFill>
              </a:rPr>
              <a:t>decide </a:t>
            </a:r>
            <a:r>
              <a:rPr lang="es-ES_tradnl" sz="1600" dirty="0">
                <a:solidFill>
                  <a:schemeClr val="bg1">
                    <a:lumMod val="50000"/>
                  </a:schemeClr>
                </a:solidFill>
              </a:rPr>
              <a:t>hidratar, volúmenes en torno a 1000 cc/día son </a:t>
            </a:r>
            <a:r>
              <a:rPr lang="es-ES_tradnl" sz="1600" dirty="0" smtClean="0">
                <a:solidFill>
                  <a:schemeClr val="bg1">
                    <a:lumMod val="50000"/>
                  </a:schemeClr>
                </a:solidFill>
              </a:rPr>
              <a:t>suficientes </a:t>
            </a:r>
            <a:r>
              <a:rPr lang="es-ES_tradnl" sz="1600" dirty="0">
                <a:solidFill>
                  <a:schemeClr val="bg1">
                    <a:lumMod val="50000"/>
                  </a:schemeClr>
                </a:solidFill>
              </a:rPr>
              <a:t>para mantener una diuresis normal y un balance hidroelectrolítico adecuado. </a:t>
            </a:r>
          </a:p>
          <a:p>
            <a:pPr>
              <a:buBlip>
                <a:blip r:embed="rId3"/>
              </a:buBlip>
            </a:pPr>
            <a:endParaRPr lang="es-ES_tradnl" sz="1600" dirty="0">
              <a:solidFill>
                <a:schemeClr val="bg1">
                  <a:lumMod val="50000"/>
                </a:schemeClr>
              </a:solidFill>
            </a:endParaRPr>
          </a:p>
          <a:p>
            <a:pPr>
              <a:buBlip>
                <a:blip r:embed="rId3"/>
              </a:buBlip>
            </a:pPr>
            <a:endParaRPr lang="es-ES_tradnl" sz="1600" dirty="0">
              <a:solidFill>
                <a:schemeClr val="bg1">
                  <a:lumMod val="50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8347003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pic>
        <p:nvPicPr>
          <p:cNvPr id="3" name="Imagen 2" descr="Captura de pantalla 2017-09-27 a las 13.03.44.png"/>
          <p:cNvPicPr>
            <a:picLocks noChangeAspect="1"/>
          </p:cNvPicPr>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b="938"/>
          <a:stretch/>
        </p:blipFill>
        <p:spPr>
          <a:xfrm>
            <a:off x="1560840" y="1973460"/>
            <a:ext cx="5933623" cy="3909019"/>
          </a:xfrm>
          <a:prstGeom prst="rect">
            <a:avLst/>
          </a:prstGeom>
        </p:spPr>
      </p:pic>
      <p:sp>
        <p:nvSpPr>
          <p:cNvPr id="4" name="Rectángulo 3"/>
          <p:cNvSpPr/>
          <p:nvPr/>
        </p:nvSpPr>
        <p:spPr>
          <a:xfrm>
            <a:off x="1531433" y="1599841"/>
            <a:ext cx="5999577" cy="307777"/>
          </a:xfrm>
          <a:prstGeom prst="rect">
            <a:avLst/>
          </a:prstGeom>
        </p:spPr>
        <p:txBody>
          <a:bodyPr wrap="square">
            <a:spAutoFit/>
          </a:bodyPr>
          <a:lstStyle/>
          <a:p>
            <a:r>
              <a:rPr lang="es-ES_tradnl" sz="1400" b="1" dirty="0">
                <a:solidFill>
                  <a:srgbClr val="64075D"/>
                </a:solidFill>
              </a:rPr>
              <a:t>Argumentos a favor y en contra de hidratar a los pacientes en </a:t>
            </a:r>
            <a:r>
              <a:rPr lang="es-ES_tradnl" sz="1400" b="1" dirty="0" smtClean="0">
                <a:solidFill>
                  <a:srgbClr val="64075D"/>
                </a:solidFill>
              </a:rPr>
              <a:t>los últimos días.</a:t>
            </a:r>
            <a:endParaRPr lang="es-ES_tradnl" sz="1400" b="1" dirty="0">
              <a:solidFill>
                <a:srgbClr val="64075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5095268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6" name="Marcador de contenido 2"/>
          <p:cNvSpPr txBox="1">
            <a:spLocks/>
          </p:cNvSpPr>
          <p:nvPr/>
        </p:nvSpPr>
        <p:spPr>
          <a:xfrm>
            <a:off x="574624" y="1870506"/>
            <a:ext cx="8188923" cy="297876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Blip>
                <a:blip r:embed="rId3"/>
              </a:buBlip>
            </a:pPr>
            <a:r>
              <a:rPr lang="es-ES_tradnl" sz="1600" dirty="0" smtClean="0">
                <a:solidFill>
                  <a:schemeClr val="bg1">
                    <a:lumMod val="50000"/>
                  </a:schemeClr>
                </a:solidFill>
              </a:rPr>
              <a:t>El </a:t>
            </a:r>
            <a:r>
              <a:rPr lang="es-ES_tradnl" sz="1600" b="1" dirty="0">
                <a:solidFill>
                  <a:srgbClr val="64075D"/>
                </a:solidFill>
              </a:rPr>
              <a:t>manejo </a:t>
            </a:r>
            <a:r>
              <a:rPr lang="es-ES_tradnl" sz="1600" b="1" dirty="0" smtClean="0">
                <a:solidFill>
                  <a:srgbClr val="64075D"/>
                </a:solidFill>
              </a:rPr>
              <a:t>inadecuado </a:t>
            </a:r>
            <a:r>
              <a:rPr lang="es-ES_tradnl" sz="1600" dirty="0" smtClean="0">
                <a:solidFill>
                  <a:schemeClr val="bg1">
                    <a:lumMod val="50000"/>
                  </a:schemeClr>
                </a:solidFill>
              </a:rPr>
              <a:t>de </a:t>
            </a:r>
            <a:r>
              <a:rPr lang="es-ES_tradnl" sz="1600" dirty="0">
                <a:solidFill>
                  <a:schemeClr val="bg1">
                    <a:lumMod val="50000"/>
                  </a:schemeClr>
                </a:solidFill>
              </a:rPr>
              <a:t>estos síntomas puede trastocar el bienestar </a:t>
            </a:r>
            <a:r>
              <a:rPr lang="es-ES_tradnl" sz="1600" dirty="0" smtClean="0">
                <a:solidFill>
                  <a:schemeClr val="bg1">
                    <a:lumMod val="50000"/>
                  </a:schemeClr>
                </a:solidFill>
              </a:rPr>
              <a:t>conseguido en </a:t>
            </a:r>
            <a:r>
              <a:rPr lang="es-ES_tradnl" sz="1600" dirty="0">
                <a:solidFill>
                  <a:schemeClr val="bg1">
                    <a:lumMod val="50000"/>
                  </a:schemeClr>
                </a:solidFill>
              </a:rPr>
              <a:t>los días previos y producir </a:t>
            </a:r>
            <a:r>
              <a:rPr lang="es-ES_tradnl" sz="1600" b="1" dirty="0">
                <a:solidFill>
                  <a:srgbClr val="64075D"/>
                </a:solidFill>
              </a:rPr>
              <a:t>un final </a:t>
            </a:r>
            <a:r>
              <a:rPr lang="es-ES_tradnl" sz="1600" b="1" dirty="0" smtClean="0">
                <a:solidFill>
                  <a:srgbClr val="64075D"/>
                </a:solidFill>
              </a:rPr>
              <a:t>traumático </a:t>
            </a:r>
            <a:r>
              <a:rPr lang="es-ES_tradnl" sz="1600" dirty="0" smtClean="0">
                <a:solidFill>
                  <a:schemeClr val="bg1">
                    <a:lumMod val="50000"/>
                  </a:schemeClr>
                </a:solidFill>
              </a:rPr>
              <a:t>para </a:t>
            </a:r>
            <a:r>
              <a:rPr lang="es-ES_tradnl" sz="1600" dirty="0">
                <a:solidFill>
                  <a:schemeClr val="bg1">
                    <a:lumMod val="50000"/>
                  </a:schemeClr>
                </a:solidFill>
              </a:rPr>
              <a:t>el paciente y un recuerdo doloroso para su familia.</a:t>
            </a:r>
            <a:endParaRPr lang="es-ES_tradnl" sz="1600" dirty="0" smtClean="0">
              <a:solidFill>
                <a:schemeClr val="bg1">
                  <a:lumMod val="50000"/>
                </a:schemeClr>
              </a:solidFill>
            </a:endParaRPr>
          </a:p>
          <a:p>
            <a:pPr>
              <a:buBlip>
                <a:blip r:embed="rId3"/>
              </a:buBlip>
            </a:pPr>
            <a:r>
              <a:rPr lang="es-ES_tradnl" sz="1600" dirty="0" smtClean="0">
                <a:solidFill>
                  <a:schemeClr val="bg1">
                    <a:lumMod val="50000"/>
                  </a:schemeClr>
                </a:solidFill>
              </a:rPr>
              <a:t>El </a:t>
            </a:r>
            <a:r>
              <a:rPr lang="es-ES_tradnl" sz="1600" b="1" dirty="0">
                <a:solidFill>
                  <a:srgbClr val="64075D"/>
                </a:solidFill>
              </a:rPr>
              <a:t>dolor </a:t>
            </a:r>
            <a:r>
              <a:rPr lang="es-ES_tradnl" sz="1600" b="1" dirty="0" smtClean="0">
                <a:solidFill>
                  <a:srgbClr val="64075D"/>
                </a:solidFill>
              </a:rPr>
              <a:t>no es </a:t>
            </a:r>
            <a:r>
              <a:rPr lang="es-ES_tradnl" sz="1600" b="1" dirty="0">
                <a:solidFill>
                  <a:srgbClr val="64075D"/>
                </a:solidFill>
              </a:rPr>
              <a:t>el síntoma más frecuente </a:t>
            </a:r>
            <a:r>
              <a:rPr lang="es-ES_tradnl" sz="1600" dirty="0">
                <a:solidFill>
                  <a:schemeClr val="bg1">
                    <a:lumMod val="50000"/>
                  </a:schemeClr>
                </a:solidFill>
              </a:rPr>
              <a:t>en esta fase en ninguno </a:t>
            </a:r>
            <a:r>
              <a:rPr lang="es-ES_tradnl" sz="1600" dirty="0" smtClean="0">
                <a:solidFill>
                  <a:schemeClr val="bg1">
                    <a:lumMod val="50000"/>
                  </a:schemeClr>
                </a:solidFill>
              </a:rPr>
              <a:t>de los </a:t>
            </a:r>
            <a:r>
              <a:rPr lang="es-ES_tradnl" sz="1600" dirty="0">
                <a:solidFill>
                  <a:schemeClr val="bg1">
                    <a:lumMod val="50000"/>
                  </a:schemeClr>
                </a:solidFill>
              </a:rPr>
              <a:t>estudios pero sí que es el síntoma más temido por </a:t>
            </a:r>
            <a:r>
              <a:rPr lang="es-ES_tradnl" sz="1600" dirty="0" smtClean="0">
                <a:solidFill>
                  <a:schemeClr val="bg1">
                    <a:lumMod val="50000"/>
                  </a:schemeClr>
                </a:solidFill>
              </a:rPr>
              <a:t>el paciente </a:t>
            </a:r>
            <a:r>
              <a:rPr lang="es-ES_tradnl" sz="1600" dirty="0">
                <a:solidFill>
                  <a:schemeClr val="bg1">
                    <a:lumMod val="50000"/>
                  </a:schemeClr>
                </a:solidFill>
              </a:rPr>
              <a:t>y sus </a:t>
            </a:r>
            <a:r>
              <a:rPr lang="es-ES_tradnl" sz="1600" dirty="0" smtClean="0">
                <a:solidFill>
                  <a:schemeClr val="bg1">
                    <a:lumMod val="50000"/>
                  </a:schemeClr>
                </a:solidFill>
              </a:rPr>
              <a:t>familiares.</a:t>
            </a:r>
          </a:p>
          <a:p>
            <a:pPr>
              <a:buBlip>
                <a:blip r:embed="rId3"/>
              </a:buBlip>
            </a:pPr>
            <a:r>
              <a:rPr lang="es-ES_tradnl" sz="1600" dirty="0">
                <a:solidFill>
                  <a:schemeClr val="bg1">
                    <a:lumMod val="50000"/>
                  </a:schemeClr>
                </a:solidFill>
              </a:rPr>
              <a:t>La vía de elección en cuidados </a:t>
            </a:r>
            <a:r>
              <a:rPr lang="es-ES_tradnl" sz="1600" dirty="0" smtClean="0">
                <a:solidFill>
                  <a:schemeClr val="bg1">
                    <a:lumMod val="50000"/>
                  </a:schemeClr>
                </a:solidFill>
              </a:rPr>
              <a:t>paliativos durante </a:t>
            </a:r>
            <a:r>
              <a:rPr lang="es-ES_tradnl" sz="1600" dirty="0">
                <a:solidFill>
                  <a:schemeClr val="bg1">
                    <a:lumMod val="50000"/>
                  </a:schemeClr>
                </a:solidFill>
              </a:rPr>
              <a:t>la fase agónica, especialmente en domicilio, </a:t>
            </a:r>
            <a:r>
              <a:rPr lang="es-ES_tradnl" sz="1600" dirty="0" smtClean="0">
                <a:solidFill>
                  <a:schemeClr val="bg1">
                    <a:lumMod val="50000"/>
                  </a:schemeClr>
                </a:solidFill>
              </a:rPr>
              <a:t>es la </a:t>
            </a:r>
            <a:r>
              <a:rPr lang="es-ES_tradnl" sz="1600" b="1" dirty="0">
                <a:solidFill>
                  <a:srgbClr val="64075D"/>
                </a:solidFill>
              </a:rPr>
              <a:t>vía subcutánea</a:t>
            </a:r>
            <a:r>
              <a:rPr lang="es-ES_tradnl" sz="1600" dirty="0" smtClean="0">
                <a:solidFill>
                  <a:schemeClr val="bg1">
                    <a:lumMod val="50000"/>
                  </a:schemeClr>
                </a:solidFill>
              </a:rPr>
              <a:t>.</a:t>
            </a:r>
            <a:endParaRPr lang="es-ES_tradnl" sz="1600" dirty="0" smtClean="0">
              <a:solidFill>
                <a:schemeClr val="bg1">
                  <a:lumMod val="50000"/>
                </a:schemeClr>
              </a:solidFill>
            </a:endParaRPr>
          </a:p>
          <a:p>
            <a:pPr>
              <a:buNone/>
            </a:pPr>
            <a:r>
              <a:rPr lang="es-ES_tradnl" sz="1600" dirty="0" smtClean="0">
                <a:solidFill>
                  <a:schemeClr val="bg1">
                    <a:lumMod val="50000"/>
                  </a:schemeClr>
                </a:solidFill>
              </a:rPr>
              <a:t>       Precisa </a:t>
            </a:r>
            <a:r>
              <a:rPr lang="es-ES_tradnl" sz="1600" dirty="0">
                <a:solidFill>
                  <a:schemeClr val="bg1">
                    <a:lumMod val="50000"/>
                  </a:schemeClr>
                </a:solidFill>
              </a:rPr>
              <a:t>muy poco material. P</a:t>
            </a:r>
            <a:r>
              <a:rPr lang="es-ES_tradnl" sz="1600" dirty="0" smtClean="0">
                <a:solidFill>
                  <a:schemeClr val="bg1">
                    <a:lumMod val="50000"/>
                  </a:schemeClr>
                </a:solidFill>
              </a:rPr>
              <a:t>alomillas, con </a:t>
            </a:r>
            <a:r>
              <a:rPr lang="es-ES_tradnl" sz="1600" dirty="0">
                <a:solidFill>
                  <a:schemeClr val="bg1">
                    <a:lumMod val="50000"/>
                  </a:schemeClr>
                </a:solidFill>
              </a:rPr>
              <a:t>agujas de metal de 23 o 25 G o con catéter de </a:t>
            </a:r>
            <a:r>
              <a:rPr lang="es-ES_tradnl" sz="1600" dirty="0" smtClean="0">
                <a:solidFill>
                  <a:schemeClr val="bg1">
                    <a:lumMod val="50000"/>
                  </a:schemeClr>
                </a:solidFill>
              </a:rPr>
              <a:t>plástico (</a:t>
            </a:r>
            <a:r>
              <a:rPr lang="es-ES_tradnl" sz="1600" dirty="0">
                <a:solidFill>
                  <a:schemeClr val="bg1">
                    <a:lumMod val="50000"/>
                  </a:schemeClr>
                </a:solidFill>
              </a:rPr>
              <a:t>teflón o </a:t>
            </a:r>
            <a:r>
              <a:rPr lang="es-ES_tradnl" sz="1600" dirty="0" err="1">
                <a:solidFill>
                  <a:schemeClr val="bg1">
                    <a:lumMod val="50000"/>
                  </a:schemeClr>
                </a:solidFill>
              </a:rPr>
              <a:t>vialon</a:t>
            </a:r>
            <a:r>
              <a:rPr lang="es-ES_tradnl" sz="1600" dirty="0">
                <a:solidFill>
                  <a:schemeClr val="bg1">
                    <a:lumMod val="50000"/>
                  </a:schemeClr>
                </a:solidFill>
              </a:rPr>
              <a:t>) de 24 G, y apósitos adecuados</a:t>
            </a:r>
            <a:r>
              <a:rPr lang="es-ES_tradnl" sz="1600" dirty="0" smtClean="0">
                <a:solidFill>
                  <a:schemeClr val="bg1">
                    <a:lumMod val="50000"/>
                  </a:schemeClr>
                </a:solidFill>
              </a:rPr>
              <a:t>.</a:t>
            </a:r>
          </a:p>
          <a:p>
            <a:pPr>
              <a:buBlip>
                <a:blip r:embed="rId3"/>
              </a:buBlip>
            </a:pPr>
            <a:r>
              <a:rPr lang="es-ES_tradnl" sz="1600" dirty="0" smtClean="0">
                <a:solidFill>
                  <a:schemeClr val="bg1">
                    <a:lumMod val="50000"/>
                  </a:schemeClr>
                </a:solidFill>
              </a:rPr>
              <a:t>Se deben </a:t>
            </a:r>
            <a:r>
              <a:rPr lang="es-ES_tradnl" sz="1600" b="1" dirty="0">
                <a:solidFill>
                  <a:srgbClr val="64075D"/>
                </a:solidFill>
              </a:rPr>
              <a:t>evitar todos los fármacos que no sean útiles </a:t>
            </a:r>
            <a:r>
              <a:rPr lang="es-ES_tradnl" sz="1600" b="1" dirty="0" smtClean="0">
                <a:solidFill>
                  <a:srgbClr val="64075D"/>
                </a:solidFill>
              </a:rPr>
              <a:t>para alivio </a:t>
            </a:r>
            <a:r>
              <a:rPr lang="es-ES_tradnl" sz="1600" dirty="0">
                <a:solidFill>
                  <a:schemeClr val="bg1">
                    <a:lumMod val="50000"/>
                  </a:schemeClr>
                </a:solidFill>
              </a:rPr>
              <a:t>de síntomas y mejorar </a:t>
            </a:r>
            <a:r>
              <a:rPr lang="es-ES_tradnl" sz="1600" dirty="0" smtClean="0">
                <a:solidFill>
                  <a:schemeClr val="bg1">
                    <a:lumMod val="50000"/>
                  </a:schemeClr>
                </a:solidFill>
              </a:rPr>
              <a:t>confort.</a:t>
            </a:r>
          </a:p>
        </p:txBody>
      </p:sp>
      <p:sp>
        <p:nvSpPr>
          <p:cNvPr id="7" name="Rectángulo 6"/>
          <p:cNvSpPr/>
          <p:nvPr/>
        </p:nvSpPr>
        <p:spPr>
          <a:xfrm>
            <a:off x="574623" y="1291128"/>
            <a:ext cx="6809157" cy="523220"/>
          </a:xfrm>
          <a:prstGeom prst="rect">
            <a:avLst/>
          </a:prstGeom>
        </p:spPr>
        <p:txBody>
          <a:bodyPr wrap="square">
            <a:spAutoFit/>
          </a:bodyPr>
          <a:lstStyle/>
          <a:p>
            <a:r>
              <a:rPr lang="es-ES_tradnl" sz="2800" b="1" dirty="0">
                <a:solidFill>
                  <a:srgbClr val="FCC40D"/>
                </a:solidFill>
              </a:rPr>
              <a:t>TRATAMIENTO DE LOS </a:t>
            </a:r>
            <a:r>
              <a:rPr lang="es-ES_tradnl" sz="2800" b="1" dirty="0" smtClean="0">
                <a:solidFill>
                  <a:srgbClr val="FCC40D"/>
                </a:solidFill>
              </a:rPr>
              <a:t>SÍNTOMAS </a:t>
            </a:r>
            <a:endParaRPr lang="es-ES_tradnl" sz="2800" b="1" dirty="0">
              <a:solidFill>
                <a:srgbClr val="FCC40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2598456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pic>
        <p:nvPicPr>
          <p:cNvPr id="3" name="Imagen 2" descr="Captura de pantalla 2017-09-27 a las 13.41.57.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374880" y="1962803"/>
            <a:ext cx="6161442" cy="4160459"/>
          </a:xfrm>
          <a:prstGeom prst="rect">
            <a:avLst/>
          </a:prstGeom>
        </p:spPr>
      </p:pic>
      <p:sp>
        <p:nvSpPr>
          <p:cNvPr id="8" name="Rectángulo 7"/>
          <p:cNvSpPr/>
          <p:nvPr/>
        </p:nvSpPr>
        <p:spPr>
          <a:xfrm>
            <a:off x="1531433" y="1599841"/>
            <a:ext cx="5999577" cy="307777"/>
          </a:xfrm>
          <a:prstGeom prst="rect">
            <a:avLst/>
          </a:prstGeom>
        </p:spPr>
        <p:txBody>
          <a:bodyPr wrap="square">
            <a:spAutoFit/>
          </a:bodyPr>
          <a:lstStyle/>
          <a:p>
            <a:r>
              <a:rPr lang="es-ES_tradnl" sz="1400" b="1" dirty="0" smtClean="0">
                <a:solidFill>
                  <a:srgbClr val="64075D"/>
                </a:solidFill>
              </a:rPr>
              <a:t>Frecuencia </a:t>
            </a:r>
            <a:r>
              <a:rPr lang="es-ES_tradnl" sz="1400" b="1" dirty="0">
                <a:solidFill>
                  <a:srgbClr val="64075D"/>
                </a:solidFill>
              </a:rPr>
              <a:t>de síntomas en los últimos días de vida</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0094346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7" name="Marcador de contenido 2"/>
          <p:cNvSpPr txBox="1">
            <a:spLocks/>
          </p:cNvSpPr>
          <p:nvPr/>
        </p:nvSpPr>
        <p:spPr>
          <a:xfrm>
            <a:off x="554302" y="1331966"/>
            <a:ext cx="8020738" cy="188869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s-ES_tradnl" sz="1600" b="1" dirty="0" smtClean="0">
                <a:solidFill>
                  <a:srgbClr val="64075D"/>
                </a:solidFill>
              </a:rPr>
              <a:t>Dolor</a:t>
            </a:r>
            <a:endParaRPr lang="es-ES_tradnl" sz="1600" dirty="0" smtClean="0">
              <a:solidFill>
                <a:schemeClr val="bg1">
                  <a:lumMod val="50000"/>
                </a:schemeClr>
              </a:solidFill>
            </a:endParaRPr>
          </a:p>
          <a:p>
            <a:pPr>
              <a:buBlip>
                <a:blip r:embed="rId3"/>
              </a:buBlip>
            </a:pPr>
            <a:r>
              <a:rPr lang="es-ES_tradnl" sz="1600" dirty="0">
                <a:solidFill>
                  <a:schemeClr val="bg1">
                    <a:lumMod val="50000"/>
                  </a:schemeClr>
                </a:solidFill>
              </a:rPr>
              <a:t>N</a:t>
            </a:r>
            <a:r>
              <a:rPr lang="es-ES_tradnl" sz="1600" dirty="0" smtClean="0">
                <a:solidFill>
                  <a:schemeClr val="bg1">
                    <a:lumMod val="50000"/>
                  </a:schemeClr>
                </a:solidFill>
              </a:rPr>
              <a:t>o </a:t>
            </a:r>
            <a:r>
              <a:rPr lang="es-ES_tradnl" sz="1600" dirty="0">
                <a:solidFill>
                  <a:schemeClr val="bg1">
                    <a:lumMod val="50000"/>
                  </a:schemeClr>
                </a:solidFill>
              </a:rPr>
              <a:t>suele ser </a:t>
            </a:r>
            <a:r>
              <a:rPr lang="es-ES_tradnl" sz="1600" dirty="0" smtClean="0">
                <a:solidFill>
                  <a:schemeClr val="bg1">
                    <a:lumMod val="50000"/>
                  </a:schemeClr>
                </a:solidFill>
              </a:rPr>
              <a:t>un problema </a:t>
            </a:r>
            <a:r>
              <a:rPr lang="es-ES_tradnl" sz="1600" dirty="0">
                <a:solidFill>
                  <a:schemeClr val="bg1">
                    <a:lumMod val="50000"/>
                  </a:schemeClr>
                </a:solidFill>
              </a:rPr>
              <a:t>si previamente ha estado bien controlado. </a:t>
            </a:r>
            <a:r>
              <a:rPr lang="es-ES_tradnl" sz="1600" dirty="0" smtClean="0">
                <a:solidFill>
                  <a:schemeClr val="bg1">
                    <a:lumMod val="50000"/>
                  </a:schemeClr>
                </a:solidFill>
              </a:rPr>
              <a:t>En estos </a:t>
            </a:r>
            <a:r>
              <a:rPr lang="es-ES_tradnl" sz="1600" dirty="0">
                <a:solidFill>
                  <a:schemeClr val="bg1">
                    <a:lumMod val="50000"/>
                  </a:schemeClr>
                </a:solidFill>
              </a:rPr>
              <a:t>casos, debe mantenerse la analgesia y </a:t>
            </a:r>
            <a:r>
              <a:rPr lang="es-ES_tradnl" sz="1600" dirty="0" smtClean="0">
                <a:solidFill>
                  <a:schemeClr val="bg1">
                    <a:lumMod val="50000"/>
                  </a:schemeClr>
                </a:solidFill>
              </a:rPr>
              <a:t>únicamente pasar </a:t>
            </a:r>
            <a:r>
              <a:rPr lang="es-ES_tradnl" sz="1600" dirty="0">
                <a:solidFill>
                  <a:schemeClr val="bg1">
                    <a:lumMod val="50000"/>
                  </a:schemeClr>
                </a:solidFill>
              </a:rPr>
              <a:t>de vía oral a subcutánea a dosis equivalentes a </a:t>
            </a:r>
            <a:r>
              <a:rPr lang="es-ES_tradnl" sz="1600" dirty="0" smtClean="0">
                <a:solidFill>
                  <a:schemeClr val="bg1">
                    <a:lumMod val="50000"/>
                  </a:schemeClr>
                </a:solidFill>
              </a:rPr>
              <a:t>medida que </a:t>
            </a:r>
            <a:r>
              <a:rPr lang="es-ES_tradnl" sz="1600" dirty="0">
                <a:solidFill>
                  <a:schemeClr val="bg1">
                    <a:lumMod val="50000"/>
                  </a:schemeClr>
                </a:solidFill>
              </a:rPr>
              <a:t>el paciente deja de tragar o bien mantener la </a:t>
            </a:r>
            <a:r>
              <a:rPr lang="es-ES_tradnl" sz="1600" dirty="0" smtClean="0">
                <a:solidFill>
                  <a:schemeClr val="bg1">
                    <a:lumMod val="50000"/>
                  </a:schemeClr>
                </a:solidFill>
              </a:rPr>
              <a:t>vía </a:t>
            </a:r>
            <a:r>
              <a:rPr lang="es-ES_tradnl" sz="1600" dirty="0" err="1" smtClean="0">
                <a:solidFill>
                  <a:schemeClr val="bg1">
                    <a:lumMod val="50000"/>
                  </a:schemeClr>
                </a:solidFill>
              </a:rPr>
              <a:t>transdérmica</a:t>
            </a:r>
            <a:r>
              <a:rPr lang="es-ES_tradnl" sz="1600" dirty="0" smtClean="0">
                <a:solidFill>
                  <a:schemeClr val="bg1">
                    <a:lumMod val="50000"/>
                  </a:schemeClr>
                </a:solidFill>
              </a:rPr>
              <a:t>.</a:t>
            </a:r>
          </a:p>
          <a:p>
            <a:pPr>
              <a:buBlip>
                <a:blip r:embed="rId3"/>
              </a:buBlip>
            </a:pPr>
            <a:r>
              <a:rPr lang="es-ES_tradnl" sz="1600" dirty="0">
                <a:solidFill>
                  <a:schemeClr val="bg1">
                    <a:lumMod val="50000"/>
                  </a:schemeClr>
                </a:solidFill>
              </a:rPr>
              <a:t>S</a:t>
            </a:r>
            <a:r>
              <a:rPr lang="es-ES_tradnl" sz="1600" dirty="0" smtClean="0">
                <a:solidFill>
                  <a:schemeClr val="bg1">
                    <a:lumMod val="50000"/>
                  </a:schemeClr>
                </a:solidFill>
              </a:rPr>
              <a:t>e </a:t>
            </a:r>
            <a:r>
              <a:rPr lang="es-ES_tradnl" sz="1600" dirty="0">
                <a:solidFill>
                  <a:schemeClr val="bg1">
                    <a:lumMod val="50000"/>
                  </a:schemeClr>
                </a:solidFill>
              </a:rPr>
              <a:t>deben retirar los analgésicos de primer y </a:t>
            </a:r>
            <a:r>
              <a:rPr lang="es-ES_tradnl" sz="1600" dirty="0" smtClean="0">
                <a:solidFill>
                  <a:schemeClr val="bg1">
                    <a:lumMod val="50000"/>
                  </a:schemeClr>
                </a:solidFill>
              </a:rPr>
              <a:t>segundo escalón </a:t>
            </a:r>
            <a:r>
              <a:rPr lang="es-ES_tradnl" sz="1600" dirty="0">
                <a:solidFill>
                  <a:schemeClr val="bg1">
                    <a:lumMod val="50000"/>
                  </a:schemeClr>
                </a:solidFill>
              </a:rPr>
              <a:t>y sustituirlos por los de tercer escalón a </a:t>
            </a:r>
            <a:r>
              <a:rPr lang="es-ES_tradnl" sz="1600" dirty="0" smtClean="0">
                <a:solidFill>
                  <a:schemeClr val="bg1">
                    <a:lumMod val="50000"/>
                  </a:schemeClr>
                </a:solidFill>
              </a:rPr>
              <a:t>dosis </a:t>
            </a:r>
            <a:r>
              <a:rPr lang="es-ES_tradnl" sz="1600" dirty="0" err="1" smtClean="0">
                <a:solidFill>
                  <a:schemeClr val="bg1">
                    <a:lumMod val="50000"/>
                  </a:schemeClr>
                </a:solidFill>
              </a:rPr>
              <a:t>equianalgésicas</a:t>
            </a:r>
            <a:r>
              <a:rPr lang="es-ES_tradnl" sz="1600" dirty="0">
                <a:solidFill>
                  <a:schemeClr val="bg1">
                    <a:lumMod val="50000"/>
                  </a:schemeClr>
                </a:solidFill>
              </a:rPr>
              <a:t>. Los AINE, </a:t>
            </a:r>
            <a:r>
              <a:rPr lang="es-ES_tradnl" sz="1600" dirty="0" smtClean="0">
                <a:solidFill>
                  <a:schemeClr val="bg1">
                    <a:lumMod val="50000"/>
                  </a:schemeClr>
                </a:solidFill>
              </a:rPr>
              <a:t>deben mantenerse en </a:t>
            </a:r>
            <a:r>
              <a:rPr lang="es-ES_tradnl" sz="1600" dirty="0">
                <a:solidFill>
                  <a:schemeClr val="bg1">
                    <a:lumMod val="50000"/>
                  </a:schemeClr>
                </a:solidFill>
              </a:rPr>
              <a:t>algunos pacientes con dolor óseo</a:t>
            </a:r>
            <a:r>
              <a:rPr lang="es-ES_tradnl" sz="1600" dirty="0" smtClean="0">
                <a:solidFill>
                  <a:schemeClr val="bg1">
                    <a:lumMod val="50000"/>
                  </a:schemeClr>
                </a:solidFill>
              </a:rPr>
              <a:t>.</a:t>
            </a:r>
          </a:p>
          <a:p>
            <a:pPr marL="0" indent="0">
              <a:spcBef>
                <a:spcPts val="0"/>
              </a:spcBef>
              <a:buNone/>
            </a:pPr>
            <a:r>
              <a:rPr lang="es-ES_tradnl" sz="1600" b="1" i="1" dirty="0" smtClean="0">
                <a:solidFill>
                  <a:srgbClr val="64075D"/>
                </a:solidFill>
              </a:rPr>
              <a:t>Delirium</a:t>
            </a:r>
            <a:endParaRPr lang="es-ES_tradnl" sz="1600" i="1" dirty="0">
              <a:solidFill>
                <a:schemeClr val="bg1">
                  <a:lumMod val="50000"/>
                </a:schemeClr>
              </a:solidFill>
            </a:endParaRPr>
          </a:p>
          <a:p>
            <a:pPr>
              <a:buBlip>
                <a:blip r:embed="rId3"/>
              </a:buBlip>
            </a:pPr>
            <a:r>
              <a:rPr lang="es-ES_tradnl" sz="1600" dirty="0">
                <a:solidFill>
                  <a:schemeClr val="bg1">
                    <a:lumMod val="50000"/>
                  </a:schemeClr>
                </a:solidFill>
              </a:rPr>
              <a:t>S</a:t>
            </a:r>
            <a:r>
              <a:rPr lang="es-ES_tradnl" sz="1600" dirty="0" smtClean="0">
                <a:solidFill>
                  <a:schemeClr val="bg1">
                    <a:lumMod val="50000"/>
                  </a:schemeClr>
                </a:solidFill>
              </a:rPr>
              <a:t>íntoma </a:t>
            </a:r>
            <a:r>
              <a:rPr lang="es-ES_tradnl" sz="1600" dirty="0">
                <a:solidFill>
                  <a:schemeClr val="bg1">
                    <a:lumMod val="50000"/>
                  </a:schemeClr>
                </a:solidFill>
              </a:rPr>
              <a:t>muy frecuente al final de la vida</a:t>
            </a:r>
            <a:r>
              <a:rPr lang="es-ES_tradnl" sz="1600" dirty="0" smtClean="0">
                <a:solidFill>
                  <a:schemeClr val="bg1">
                    <a:lumMod val="50000"/>
                  </a:schemeClr>
                </a:solidFill>
              </a:rPr>
              <a:t>, aparece </a:t>
            </a:r>
            <a:r>
              <a:rPr lang="es-ES_tradnl" sz="1600" dirty="0">
                <a:solidFill>
                  <a:schemeClr val="bg1">
                    <a:lumMod val="50000"/>
                  </a:schemeClr>
                </a:solidFill>
              </a:rPr>
              <a:t>hasta en el 80% de los </a:t>
            </a:r>
            <a:r>
              <a:rPr lang="es-ES_tradnl" sz="1600" dirty="0" smtClean="0">
                <a:solidFill>
                  <a:schemeClr val="bg1">
                    <a:lumMod val="50000"/>
                  </a:schemeClr>
                </a:solidFill>
              </a:rPr>
              <a:t>pacientes.</a:t>
            </a:r>
          </a:p>
          <a:p>
            <a:pPr>
              <a:buBlip>
                <a:blip r:embed="rId3"/>
              </a:buBlip>
            </a:pPr>
            <a:r>
              <a:rPr lang="es-ES_tradnl" sz="1600" dirty="0">
                <a:solidFill>
                  <a:schemeClr val="bg1">
                    <a:lumMod val="50000"/>
                  </a:schemeClr>
                </a:solidFill>
              </a:rPr>
              <a:t>El tratamiento del delirium terminal incluye medidas </a:t>
            </a:r>
            <a:r>
              <a:rPr lang="es-ES_tradnl" sz="1600" dirty="0" smtClean="0">
                <a:solidFill>
                  <a:schemeClr val="bg1">
                    <a:lumMod val="50000"/>
                  </a:schemeClr>
                </a:solidFill>
              </a:rPr>
              <a:t>ambientales, ya que es </a:t>
            </a:r>
            <a:r>
              <a:rPr lang="es-ES_tradnl" sz="1600" dirty="0">
                <a:solidFill>
                  <a:schemeClr val="bg1">
                    <a:lumMod val="50000"/>
                  </a:schemeClr>
                </a:solidFill>
              </a:rPr>
              <a:t>importante explicar a la familia que está </a:t>
            </a:r>
            <a:r>
              <a:rPr lang="es-ES_tradnl" sz="1600" dirty="0" smtClean="0">
                <a:solidFill>
                  <a:schemeClr val="bg1">
                    <a:lumMod val="50000"/>
                  </a:schemeClr>
                </a:solidFill>
              </a:rPr>
              <a:t>sucediendo para </a:t>
            </a:r>
            <a:r>
              <a:rPr lang="es-ES_tradnl" sz="1600" dirty="0">
                <a:solidFill>
                  <a:schemeClr val="bg1">
                    <a:lumMod val="50000"/>
                  </a:schemeClr>
                </a:solidFill>
              </a:rPr>
              <a:t>evitar que con su actitud inquiete más al paciente. </a:t>
            </a:r>
            <a:r>
              <a:rPr lang="es-ES_tradnl" sz="1600" dirty="0" smtClean="0">
                <a:solidFill>
                  <a:schemeClr val="bg1">
                    <a:lumMod val="50000"/>
                  </a:schemeClr>
                </a:solidFill>
              </a:rPr>
              <a:t>El enfermo </a:t>
            </a:r>
            <a:r>
              <a:rPr lang="es-ES_tradnl" sz="1600" dirty="0">
                <a:solidFill>
                  <a:schemeClr val="bg1">
                    <a:lumMod val="50000"/>
                  </a:schemeClr>
                </a:solidFill>
              </a:rPr>
              <a:t>debe estar tranquilo, con pocos acompañantes</a:t>
            </a:r>
            <a:r>
              <a:rPr lang="es-ES_tradnl" sz="1600" dirty="0" smtClean="0">
                <a:solidFill>
                  <a:schemeClr val="bg1">
                    <a:lumMod val="50000"/>
                  </a:schemeClr>
                </a:solidFill>
              </a:rPr>
              <a:t>, tono </a:t>
            </a:r>
            <a:r>
              <a:rPr lang="es-ES_tradnl" sz="1600" dirty="0">
                <a:solidFill>
                  <a:schemeClr val="bg1">
                    <a:lumMod val="50000"/>
                  </a:schemeClr>
                </a:solidFill>
              </a:rPr>
              <a:t>de voz suave y luz tenue y </a:t>
            </a:r>
            <a:r>
              <a:rPr lang="es-ES_tradnl" sz="1600" dirty="0" smtClean="0">
                <a:solidFill>
                  <a:schemeClr val="bg1">
                    <a:lumMod val="50000"/>
                  </a:schemeClr>
                </a:solidFill>
              </a:rPr>
              <a:t>constante.</a:t>
            </a:r>
          </a:p>
          <a:p>
            <a:pPr>
              <a:buBlip>
                <a:blip r:embed="rId3"/>
              </a:buBlip>
            </a:pPr>
            <a:r>
              <a:rPr lang="es-ES_tradnl" sz="1600" dirty="0" smtClean="0">
                <a:solidFill>
                  <a:schemeClr val="bg1">
                    <a:lumMod val="50000"/>
                  </a:schemeClr>
                </a:solidFill>
              </a:rPr>
              <a:t>El </a:t>
            </a:r>
            <a:r>
              <a:rPr lang="es-ES_tradnl" sz="1600" dirty="0">
                <a:solidFill>
                  <a:schemeClr val="bg1">
                    <a:lumMod val="50000"/>
                  </a:schemeClr>
                </a:solidFill>
              </a:rPr>
              <a:t>manejo farmacológico </a:t>
            </a:r>
            <a:r>
              <a:rPr lang="es-ES_tradnl" sz="1600" dirty="0" smtClean="0">
                <a:solidFill>
                  <a:schemeClr val="bg1">
                    <a:lumMod val="50000"/>
                  </a:schemeClr>
                </a:solidFill>
              </a:rPr>
              <a:t>está </a:t>
            </a:r>
            <a:r>
              <a:rPr lang="es-ES_tradnl" sz="1600" dirty="0">
                <a:solidFill>
                  <a:schemeClr val="bg1">
                    <a:lumMod val="50000"/>
                  </a:schemeClr>
                </a:solidFill>
              </a:rPr>
              <a:t>indicado </a:t>
            </a:r>
            <a:r>
              <a:rPr lang="es-ES_tradnl" sz="1600" dirty="0" smtClean="0">
                <a:solidFill>
                  <a:schemeClr val="bg1">
                    <a:lumMod val="50000"/>
                  </a:schemeClr>
                </a:solidFill>
              </a:rPr>
              <a:t>en aquellos </a:t>
            </a:r>
            <a:r>
              <a:rPr lang="es-ES_tradnl" sz="1600" dirty="0">
                <a:solidFill>
                  <a:schemeClr val="bg1">
                    <a:lumMod val="50000"/>
                  </a:schemeClr>
                </a:solidFill>
              </a:rPr>
              <a:t>pacientes que están agitados o que tienen </a:t>
            </a:r>
            <a:r>
              <a:rPr lang="es-ES_tradnl" sz="1600" dirty="0" smtClean="0">
                <a:solidFill>
                  <a:schemeClr val="bg1">
                    <a:lumMod val="50000"/>
                  </a:schemeClr>
                </a:solidFill>
              </a:rPr>
              <a:t>alucinaciones, </a:t>
            </a:r>
            <a:r>
              <a:rPr lang="es-ES_tradnl" sz="1600" dirty="0">
                <a:solidFill>
                  <a:schemeClr val="bg1">
                    <a:lumMod val="50000"/>
                  </a:schemeClr>
                </a:solidFill>
              </a:rPr>
              <a:t>siendo el </a:t>
            </a:r>
            <a:r>
              <a:rPr lang="es-ES_tradnl" sz="1600" dirty="0" smtClean="0">
                <a:solidFill>
                  <a:schemeClr val="bg1">
                    <a:lumMod val="50000"/>
                  </a:schemeClr>
                </a:solidFill>
              </a:rPr>
              <a:t>haloperidol (5 mg </a:t>
            </a:r>
            <a:r>
              <a:rPr lang="es-ES_tradnl" sz="1600" dirty="0">
                <a:solidFill>
                  <a:schemeClr val="bg1">
                    <a:lumMod val="50000"/>
                  </a:schemeClr>
                </a:solidFill>
              </a:rPr>
              <a:t>cada 6 horas vía SC ó </a:t>
            </a:r>
            <a:r>
              <a:rPr lang="es-ES_tradnl" sz="1600" dirty="0" smtClean="0">
                <a:solidFill>
                  <a:schemeClr val="bg1">
                    <a:lumMod val="50000"/>
                  </a:schemeClr>
                </a:solidFill>
              </a:rPr>
              <a:t>IV) </a:t>
            </a:r>
            <a:r>
              <a:rPr lang="es-ES_tradnl" sz="1600" dirty="0">
                <a:solidFill>
                  <a:schemeClr val="bg1">
                    <a:lumMod val="50000"/>
                  </a:schemeClr>
                </a:solidFill>
              </a:rPr>
              <a:t>el </a:t>
            </a:r>
            <a:r>
              <a:rPr lang="es-ES_tradnl" sz="1600" dirty="0" smtClean="0">
                <a:solidFill>
                  <a:schemeClr val="bg1">
                    <a:lumMod val="50000"/>
                  </a:schemeClr>
                </a:solidFill>
              </a:rPr>
              <a:t>tratamiento de elección. </a:t>
            </a:r>
            <a:endParaRPr lang="es-ES_tradnl" sz="1600" dirty="0">
              <a:solidFill>
                <a:schemeClr val="bg1">
                  <a:lumMod val="50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0177053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6" name="Marcador de contenido 2"/>
          <p:cNvSpPr txBox="1">
            <a:spLocks/>
          </p:cNvSpPr>
          <p:nvPr/>
        </p:nvSpPr>
        <p:spPr>
          <a:xfrm>
            <a:off x="574624" y="1870507"/>
            <a:ext cx="8188923" cy="26202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None/>
            </a:pPr>
            <a:r>
              <a:rPr lang="es-ES_tradnl" sz="1600" b="1" dirty="0" smtClean="0">
                <a:solidFill>
                  <a:srgbClr val="64075D"/>
                </a:solidFill>
              </a:rPr>
              <a:t>Definición</a:t>
            </a:r>
            <a:r>
              <a:rPr lang="es-ES_tradnl" sz="1600" dirty="0" smtClean="0">
                <a:solidFill>
                  <a:srgbClr val="64075D"/>
                </a:solidFill>
              </a:rPr>
              <a:t> </a:t>
            </a:r>
            <a:endParaRPr lang="es-ES_tradnl" sz="1600" dirty="0" smtClean="0">
              <a:solidFill>
                <a:srgbClr val="64075D"/>
              </a:solidFill>
            </a:endParaRPr>
          </a:p>
          <a:p>
            <a:pPr>
              <a:buBlip>
                <a:blip r:embed="rId3"/>
              </a:buBlip>
            </a:pPr>
            <a:r>
              <a:rPr lang="es-ES_tradnl" sz="1600" b="1" dirty="0" smtClean="0">
                <a:solidFill>
                  <a:srgbClr val="64075D"/>
                </a:solidFill>
              </a:rPr>
              <a:t>Es el </a:t>
            </a:r>
            <a:r>
              <a:rPr lang="es-ES_tradnl" sz="1600" b="1" dirty="0" smtClean="0">
                <a:solidFill>
                  <a:srgbClr val="64075D"/>
                </a:solidFill>
              </a:rPr>
              <a:t>uso de fármacos específicamente sedantes para reducir un sufrimiento intolerable, derivado de síntomas refractarios, mediante la disminución del nivel de consciencia del </a:t>
            </a:r>
            <a:r>
              <a:rPr lang="es-ES_tradnl" sz="1600" b="1" dirty="0" smtClean="0">
                <a:solidFill>
                  <a:srgbClr val="64075D"/>
                </a:solidFill>
              </a:rPr>
              <a:t>paciente</a:t>
            </a:r>
          </a:p>
          <a:p>
            <a:pPr>
              <a:buNone/>
            </a:pPr>
            <a:r>
              <a:rPr lang="es-ES_tradnl" sz="1600" dirty="0" smtClean="0">
                <a:solidFill>
                  <a:srgbClr val="64075D"/>
                </a:solidFill>
              </a:rPr>
              <a:t> </a:t>
            </a:r>
            <a:endParaRPr lang="es-ES_tradnl" sz="1600" dirty="0" smtClean="0">
              <a:solidFill>
                <a:srgbClr val="64075D"/>
              </a:solidFill>
            </a:endParaRPr>
          </a:p>
          <a:p>
            <a:pPr>
              <a:buNone/>
            </a:pPr>
            <a:r>
              <a:rPr lang="es-ES_tradnl" sz="1600" b="1" dirty="0" smtClean="0">
                <a:solidFill>
                  <a:srgbClr val="64075D"/>
                </a:solidFill>
              </a:rPr>
              <a:t>Objetivo</a:t>
            </a:r>
            <a:r>
              <a:rPr lang="es-ES_tradnl" sz="1600" dirty="0" smtClean="0">
                <a:solidFill>
                  <a:srgbClr val="64075D"/>
                </a:solidFill>
              </a:rPr>
              <a:t> </a:t>
            </a:r>
          </a:p>
          <a:p>
            <a:pPr>
              <a:buBlip>
                <a:blip r:embed="rId3"/>
              </a:buBlip>
            </a:pPr>
            <a:r>
              <a:rPr lang="es-ES_tradnl" sz="1600" b="1" dirty="0" smtClean="0">
                <a:solidFill>
                  <a:srgbClr val="64075D"/>
                </a:solidFill>
              </a:rPr>
              <a:t>T</a:t>
            </a:r>
            <a:r>
              <a:rPr lang="es-ES_tradnl" sz="1600" b="1" dirty="0" smtClean="0">
                <a:solidFill>
                  <a:srgbClr val="64075D"/>
                </a:solidFill>
              </a:rPr>
              <a:t>ratar </a:t>
            </a:r>
            <a:r>
              <a:rPr lang="es-ES_tradnl" sz="1600" b="1" dirty="0">
                <a:solidFill>
                  <a:srgbClr val="64075D"/>
                </a:solidFill>
              </a:rPr>
              <a:t>síntomas refractarios</a:t>
            </a:r>
            <a:r>
              <a:rPr lang="es-ES_tradnl" sz="1600" dirty="0" smtClean="0">
                <a:solidFill>
                  <a:schemeClr val="bg1">
                    <a:lumMod val="50000"/>
                  </a:schemeClr>
                </a:solidFill>
              </a:rPr>
              <a:t>, insoportables </a:t>
            </a:r>
            <a:r>
              <a:rPr lang="es-ES_tradnl" sz="1600" dirty="0">
                <a:solidFill>
                  <a:schemeClr val="bg1">
                    <a:lumMod val="50000"/>
                  </a:schemeClr>
                </a:solidFill>
              </a:rPr>
              <a:t>para el paciente, en el contexto de un </a:t>
            </a:r>
            <a:r>
              <a:rPr lang="es-ES_tradnl" sz="1600" dirty="0" smtClean="0">
                <a:solidFill>
                  <a:schemeClr val="bg1">
                    <a:lumMod val="50000"/>
                  </a:schemeClr>
                </a:solidFill>
              </a:rPr>
              <a:t>enfermo en </a:t>
            </a:r>
            <a:r>
              <a:rPr lang="es-ES_tradnl" sz="1600" dirty="0">
                <a:solidFill>
                  <a:schemeClr val="bg1">
                    <a:lumMod val="50000"/>
                  </a:schemeClr>
                </a:solidFill>
              </a:rPr>
              <a:t>la etapa final de su vida. </a:t>
            </a:r>
            <a:endParaRPr lang="es-ES_tradnl" sz="1600" dirty="0" smtClean="0">
              <a:solidFill>
                <a:schemeClr val="bg1">
                  <a:lumMod val="50000"/>
                </a:schemeClr>
              </a:solidFill>
            </a:endParaRPr>
          </a:p>
          <a:p>
            <a:pPr>
              <a:buNone/>
            </a:pPr>
            <a:endParaRPr lang="es-ES_tradnl" sz="1600" dirty="0" smtClean="0">
              <a:solidFill>
                <a:schemeClr val="bg1">
                  <a:lumMod val="50000"/>
                </a:schemeClr>
              </a:solidFill>
            </a:endParaRPr>
          </a:p>
          <a:p>
            <a:pPr>
              <a:buBlip>
                <a:blip r:embed="rId3"/>
              </a:buBlip>
            </a:pPr>
            <a:endParaRPr lang="es-ES_tradnl" sz="1600" dirty="0" smtClean="0">
              <a:solidFill>
                <a:schemeClr val="bg1">
                  <a:lumMod val="50000"/>
                </a:schemeClr>
              </a:solidFill>
            </a:endParaRPr>
          </a:p>
        </p:txBody>
      </p:sp>
      <p:sp>
        <p:nvSpPr>
          <p:cNvPr id="7" name="Rectángulo 6"/>
          <p:cNvSpPr/>
          <p:nvPr/>
        </p:nvSpPr>
        <p:spPr>
          <a:xfrm>
            <a:off x="574623" y="1291128"/>
            <a:ext cx="6809157" cy="523220"/>
          </a:xfrm>
          <a:prstGeom prst="rect">
            <a:avLst/>
          </a:prstGeom>
        </p:spPr>
        <p:txBody>
          <a:bodyPr wrap="square">
            <a:spAutoFit/>
          </a:bodyPr>
          <a:lstStyle/>
          <a:p>
            <a:r>
              <a:rPr lang="es-ES_tradnl" sz="2800" b="1" dirty="0">
                <a:solidFill>
                  <a:srgbClr val="FCC40D"/>
                </a:solidFill>
              </a:rPr>
              <a:t>SEDACIÓN </a:t>
            </a:r>
            <a:r>
              <a:rPr lang="es-ES_tradnl" sz="2800" b="1" dirty="0" smtClean="0">
                <a:solidFill>
                  <a:srgbClr val="FCC40D"/>
                </a:solidFill>
              </a:rPr>
              <a:t>PALIATIVA</a:t>
            </a:r>
            <a:endParaRPr lang="es-ES_tradnl" sz="2800" b="1" dirty="0">
              <a:solidFill>
                <a:srgbClr val="FCC40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7918622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6" name="Marcador de contenido 2"/>
          <p:cNvSpPr txBox="1">
            <a:spLocks/>
          </p:cNvSpPr>
          <p:nvPr/>
        </p:nvSpPr>
        <p:spPr>
          <a:xfrm>
            <a:off x="574624" y="1377195"/>
            <a:ext cx="8188923" cy="26202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None/>
            </a:pPr>
            <a:r>
              <a:rPr lang="es-ES_tradnl" sz="1600" dirty="0" smtClean="0">
                <a:solidFill>
                  <a:schemeClr val="bg1">
                    <a:lumMod val="50000"/>
                  </a:schemeClr>
                </a:solidFill>
              </a:rPr>
              <a:t> </a:t>
            </a:r>
            <a:r>
              <a:rPr lang="es-ES_tradnl" sz="1600" b="1" dirty="0" smtClean="0">
                <a:solidFill>
                  <a:srgbClr val="64075D"/>
                </a:solidFill>
              </a:rPr>
              <a:t>C</a:t>
            </a:r>
            <a:r>
              <a:rPr lang="es-ES_tradnl" sz="1600" b="1" dirty="0" smtClean="0">
                <a:solidFill>
                  <a:srgbClr val="64075D"/>
                </a:solidFill>
              </a:rPr>
              <a:t>ondiciones</a:t>
            </a:r>
            <a:endParaRPr lang="es-ES_tradnl" sz="1600" dirty="0" smtClean="0">
              <a:solidFill>
                <a:schemeClr val="bg1">
                  <a:lumMod val="50000"/>
                </a:schemeClr>
              </a:solidFill>
            </a:endParaRPr>
          </a:p>
          <a:p>
            <a:pPr lvl="1">
              <a:buClr>
                <a:srgbClr val="64075D"/>
              </a:buClr>
              <a:buFont typeface="Arial"/>
              <a:buChar char="•"/>
            </a:pPr>
            <a:r>
              <a:rPr lang="es-ES_tradnl" sz="1600" b="1" dirty="0" smtClean="0">
                <a:solidFill>
                  <a:schemeClr val="bg1">
                    <a:lumMod val="50000"/>
                  </a:schemeClr>
                </a:solidFill>
              </a:rPr>
              <a:t>Pronóstico</a:t>
            </a:r>
            <a:r>
              <a:rPr lang="es-ES_tradnl" sz="1600" dirty="0">
                <a:solidFill>
                  <a:schemeClr val="bg1">
                    <a:lumMod val="50000"/>
                  </a:schemeClr>
                </a:solidFill>
              </a:rPr>
              <a:t>: la esperanza de vida del paciente debe </a:t>
            </a:r>
            <a:r>
              <a:rPr lang="es-ES_tradnl" sz="1600" dirty="0" smtClean="0">
                <a:solidFill>
                  <a:schemeClr val="bg1">
                    <a:lumMod val="50000"/>
                  </a:schemeClr>
                </a:solidFill>
              </a:rPr>
              <a:t>ser corta</a:t>
            </a:r>
            <a:r>
              <a:rPr lang="es-ES_tradnl" sz="1600" dirty="0">
                <a:solidFill>
                  <a:schemeClr val="bg1">
                    <a:lumMod val="50000"/>
                  </a:schemeClr>
                </a:solidFill>
              </a:rPr>
              <a:t>, normalmente días o muy pocas </a:t>
            </a:r>
            <a:r>
              <a:rPr lang="es-ES_tradnl" sz="1600" dirty="0" smtClean="0">
                <a:solidFill>
                  <a:schemeClr val="bg1">
                    <a:lumMod val="50000"/>
                  </a:schemeClr>
                </a:solidFill>
              </a:rPr>
              <a:t>semanas.</a:t>
            </a:r>
          </a:p>
          <a:p>
            <a:pPr lvl="1">
              <a:buClr>
                <a:srgbClr val="64075D"/>
              </a:buClr>
              <a:buFont typeface="Arial"/>
              <a:buChar char="•"/>
            </a:pPr>
            <a:r>
              <a:rPr lang="es-ES_tradnl" sz="1600" b="1" dirty="0" smtClean="0">
                <a:solidFill>
                  <a:schemeClr val="bg1">
                    <a:lumMod val="50000"/>
                  </a:schemeClr>
                </a:solidFill>
              </a:rPr>
              <a:t>Síntoma </a:t>
            </a:r>
            <a:r>
              <a:rPr lang="es-ES_tradnl" sz="1600" b="1" dirty="0">
                <a:solidFill>
                  <a:schemeClr val="bg1">
                    <a:lumMod val="50000"/>
                  </a:schemeClr>
                </a:solidFill>
              </a:rPr>
              <a:t>refractario: </a:t>
            </a:r>
            <a:r>
              <a:rPr lang="es-ES_tradnl" sz="1600" dirty="0">
                <a:solidFill>
                  <a:schemeClr val="bg1">
                    <a:lumMod val="50000"/>
                  </a:schemeClr>
                </a:solidFill>
              </a:rPr>
              <a:t>el tratamiento de los síntomas </a:t>
            </a:r>
            <a:r>
              <a:rPr lang="es-ES_tradnl" sz="1600" dirty="0" smtClean="0">
                <a:solidFill>
                  <a:schemeClr val="bg1">
                    <a:lumMod val="50000"/>
                  </a:schemeClr>
                </a:solidFill>
              </a:rPr>
              <a:t>de enfermo </a:t>
            </a:r>
            <a:r>
              <a:rPr lang="es-ES_tradnl" sz="1600" dirty="0">
                <a:solidFill>
                  <a:schemeClr val="bg1">
                    <a:lumMod val="50000"/>
                  </a:schemeClr>
                </a:solidFill>
              </a:rPr>
              <a:t>debe haber sido </a:t>
            </a:r>
            <a:r>
              <a:rPr lang="es-ES_tradnl" sz="1600" dirty="0" smtClean="0">
                <a:solidFill>
                  <a:schemeClr val="bg1">
                    <a:lumMod val="50000"/>
                  </a:schemeClr>
                </a:solidFill>
              </a:rPr>
              <a:t>ineficaz.</a:t>
            </a:r>
          </a:p>
          <a:p>
            <a:pPr lvl="1">
              <a:buClr>
                <a:srgbClr val="64075D"/>
              </a:buClr>
              <a:buFont typeface="Arial"/>
              <a:buChar char="•"/>
            </a:pPr>
            <a:r>
              <a:rPr lang="es-ES_tradnl" sz="1600" b="1" dirty="0" smtClean="0">
                <a:solidFill>
                  <a:schemeClr val="bg1">
                    <a:lumMod val="50000"/>
                  </a:schemeClr>
                </a:solidFill>
              </a:rPr>
              <a:t>Segunda </a:t>
            </a:r>
            <a:r>
              <a:rPr lang="es-ES_tradnl" sz="1600" b="1" dirty="0">
                <a:solidFill>
                  <a:schemeClr val="bg1">
                    <a:lumMod val="50000"/>
                  </a:schemeClr>
                </a:solidFill>
              </a:rPr>
              <a:t>opinión: </a:t>
            </a:r>
            <a:r>
              <a:rPr lang="es-ES_tradnl" sz="1600" dirty="0" smtClean="0">
                <a:solidFill>
                  <a:schemeClr val="bg1">
                    <a:lumMod val="50000"/>
                  </a:schemeClr>
                </a:solidFill>
              </a:rPr>
              <a:t>la consulta </a:t>
            </a:r>
            <a:r>
              <a:rPr lang="es-ES_tradnl" sz="1600" dirty="0">
                <a:solidFill>
                  <a:schemeClr val="bg1">
                    <a:lumMod val="50000"/>
                  </a:schemeClr>
                </a:solidFill>
              </a:rPr>
              <a:t>a un profesional experto en Cuidados </a:t>
            </a:r>
            <a:r>
              <a:rPr lang="es-ES_tradnl" sz="1600" dirty="0" smtClean="0">
                <a:solidFill>
                  <a:schemeClr val="bg1">
                    <a:lumMod val="50000"/>
                  </a:schemeClr>
                </a:solidFill>
              </a:rPr>
              <a:t>Paliativos para </a:t>
            </a:r>
            <a:r>
              <a:rPr lang="es-ES_tradnl" sz="1600" dirty="0">
                <a:solidFill>
                  <a:schemeClr val="bg1">
                    <a:lumMod val="50000"/>
                  </a:schemeClr>
                </a:solidFill>
              </a:rPr>
              <a:t>asegurar la </a:t>
            </a:r>
            <a:r>
              <a:rPr lang="es-ES_tradnl" sz="1600" dirty="0" err="1">
                <a:solidFill>
                  <a:schemeClr val="bg1">
                    <a:lumMod val="50000"/>
                  </a:schemeClr>
                </a:solidFill>
              </a:rPr>
              <a:t>refractariedad</a:t>
            </a:r>
            <a:r>
              <a:rPr lang="es-ES_tradnl" sz="1600" dirty="0">
                <a:solidFill>
                  <a:schemeClr val="bg1">
                    <a:lumMod val="50000"/>
                  </a:schemeClr>
                </a:solidFill>
              </a:rPr>
              <a:t> del síntoma</a:t>
            </a:r>
            <a:r>
              <a:rPr lang="es-ES_tradnl" sz="1600" dirty="0" smtClean="0">
                <a:solidFill>
                  <a:schemeClr val="bg1">
                    <a:lumMod val="50000"/>
                  </a:schemeClr>
                </a:solidFill>
              </a:rPr>
              <a:t>.</a:t>
            </a:r>
          </a:p>
          <a:p>
            <a:pPr lvl="1">
              <a:buClr>
                <a:srgbClr val="64075D"/>
              </a:buClr>
              <a:buFont typeface="Arial"/>
              <a:buChar char="•"/>
            </a:pPr>
            <a:r>
              <a:rPr lang="es-ES_tradnl" sz="1600" b="1" dirty="0">
                <a:solidFill>
                  <a:schemeClr val="bg1">
                    <a:lumMod val="50000"/>
                  </a:schemeClr>
                </a:solidFill>
              </a:rPr>
              <a:t>Consentimiento informado: </a:t>
            </a:r>
            <a:r>
              <a:rPr lang="es-ES_tradnl" sz="1600" dirty="0">
                <a:solidFill>
                  <a:schemeClr val="bg1">
                    <a:lumMod val="50000"/>
                  </a:schemeClr>
                </a:solidFill>
              </a:rPr>
              <a:t>el </a:t>
            </a:r>
            <a:r>
              <a:rPr lang="es-ES_tradnl" sz="1600" dirty="0" smtClean="0">
                <a:solidFill>
                  <a:schemeClr val="bg1">
                    <a:lumMod val="50000"/>
                  </a:schemeClr>
                </a:solidFill>
              </a:rPr>
              <a:t>enfermo, </a:t>
            </a:r>
            <a:r>
              <a:rPr lang="es-ES_tradnl" sz="1600" dirty="0">
                <a:solidFill>
                  <a:schemeClr val="bg1">
                    <a:lumMod val="50000"/>
                  </a:schemeClr>
                </a:solidFill>
              </a:rPr>
              <a:t>tiene que estar informado de las implicaciones de la sedación y de las alternativas existentes. </a:t>
            </a:r>
            <a:endParaRPr lang="es-ES_tradnl" sz="1600" dirty="0" smtClean="0">
              <a:solidFill>
                <a:schemeClr val="bg1">
                  <a:lumMod val="50000"/>
                </a:schemeClr>
              </a:solidFill>
            </a:endParaRPr>
          </a:p>
          <a:p>
            <a:pPr lvl="1">
              <a:buClr>
                <a:srgbClr val="64075D"/>
              </a:buClr>
              <a:buFont typeface="Arial"/>
              <a:buChar char="•"/>
            </a:pPr>
            <a:r>
              <a:rPr lang="es-ES_tradnl" sz="1600" b="1" dirty="0">
                <a:solidFill>
                  <a:schemeClr val="bg1">
                    <a:lumMod val="50000"/>
                  </a:schemeClr>
                </a:solidFill>
              </a:rPr>
              <a:t>Participación de los familiares</a:t>
            </a:r>
            <a:r>
              <a:rPr lang="es-ES_tradnl" sz="1600" b="1" dirty="0" smtClean="0">
                <a:solidFill>
                  <a:schemeClr val="bg1">
                    <a:lumMod val="50000"/>
                  </a:schemeClr>
                </a:solidFill>
              </a:rPr>
              <a:t>: </a:t>
            </a:r>
            <a:r>
              <a:rPr lang="es-ES_tradnl" sz="1600" dirty="0">
                <a:solidFill>
                  <a:schemeClr val="bg1">
                    <a:lumMod val="50000"/>
                  </a:schemeClr>
                </a:solidFill>
              </a:rPr>
              <a:t>e</a:t>
            </a:r>
            <a:r>
              <a:rPr lang="es-ES_tradnl" sz="1600" dirty="0" smtClean="0">
                <a:solidFill>
                  <a:schemeClr val="bg1">
                    <a:lumMod val="50000"/>
                  </a:schemeClr>
                </a:solidFill>
              </a:rPr>
              <a:t>s </a:t>
            </a:r>
            <a:r>
              <a:rPr lang="es-ES_tradnl" sz="1600" dirty="0">
                <a:solidFill>
                  <a:schemeClr val="bg1">
                    <a:lumMod val="50000"/>
                  </a:schemeClr>
                </a:solidFill>
              </a:rPr>
              <a:t>importante conseguir el consenso de todos ellos. </a:t>
            </a:r>
          </a:p>
          <a:p>
            <a:pPr>
              <a:buBlip>
                <a:blip r:embed="rId3"/>
              </a:buBlip>
            </a:pPr>
            <a:endParaRPr lang="es-ES_tradnl" sz="1600" dirty="0" smtClean="0">
              <a:solidFill>
                <a:schemeClr val="bg1">
                  <a:lumMod val="50000"/>
                </a:schemeClr>
              </a:solidFill>
            </a:endParaRPr>
          </a:p>
          <a:p>
            <a:pPr>
              <a:buBlip>
                <a:blip r:embed="rId3"/>
              </a:buBlip>
            </a:pPr>
            <a:endParaRPr lang="es-ES_tradnl" sz="1600" dirty="0" smtClean="0">
              <a:solidFill>
                <a:schemeClr val="bg1">
                  <a:lumMod val="50000"/>
                </a:schemeClr>
              </a:solidFill>
            </a:endParaRPr>
          </a:p>
        </p:txBody>
      </p:sp>
      <p:sp>
        <p:nvSpPr>
          <p:cNvPr id="5" name="Rectángulo 4"/>
          <p:cNvSpPr/>
          <p:nvPr/>
        </p:nvSpPr>
        <p:spPr>
          <a:xfrm>
            <a:off x="648088" y="4274091"/>
            <a:ext cx="7800599" cy="1323439"/>
          </a:xfrm>
          <a:prstGeom prst="rect">
            <a:avLst/>
          </a:prstGeom>
        </p:spPr>
        <p:txBody>
          <a:bodyPr wrap="square">
            <a:spAutoFit/>
          </a:bodyPr>
          <a:lstStyle/>
          <a:p>
            <a:r>
              <a:rPr lang="es-ES_tradnl" sz="1600" b="1" dirty="0" smtClean="0">
                <a:solidFill>
                  <a:srgbClr val="64075D"/>
                </a:solidFill>
              </a:rPr>
              <a:t>Indicaciones</a:t>
            </a:r>
          </a:p>
          <a:p>
            <a:endParaRPr lang="es-ES_tradnl" sz="800" b="1" dirty="0" smtClean="0">
              <a:solidFill>
                <a:srgbClr val="64075D"/>
              </a:solidFill>
            </a:endParaRPr>
          </a:p>
          <a:p>
            <a:pPr>
              <a:buBlip>
                <a:blip r:embed="rId3"/>
              </a:buBlip>
            </a:pPr>
            <a:r>
              <a:rPr lang="es-ES_tradnl" sz="1600" dirty="0" smtClean="0">
                <a:solidFill>
                  <a:schemeClr val="bg1">
                    <a:lumMod val="50000"/>
                  </a:schemeClr>
                </a:solidFill>
              </a:rPr>
              <a:t>   El </a:t>
            </a:r>
            <a:r>
              <a:rPr lang="es-ES_tradnl" sz="1600" dirty="0" smtClean="0">
                <a:solidFill>
                  <a:schemeClr val="bg1">
                    <a:lumMod val="50000"/>
                  </a:schemeClr>
                </a:solidFill>
              </a:rPr>
              <a:t>delirium representa más del 50% de las causas de sedación paliativa</a:t>
            </a:r>
            <a:r>
              <a:rPr lang="es-ES_tradnl" sz="1600" dirty="0" smtClean="0">
                <a:solidFill>
                  <a:schemeClr val="bg1">
                    <a:lumMod val="50000"/>
                  </a:schemeClr>
                </a:solidFill>
              </a:rPr>
              <a:t>.</a:t>
            </a:r>
          </a:p>
          <a:p>
            <a:endParaRPr lang="es-ES_tradnl" sz="800" dirty="0" smtClean="0">
              <a:solidFill>
                <a:schemeClr val="bg1">
                  <a:lumMod val="50000"/>
                </a:schemeClr>
              </a:solidFill>
            </a:endParaRPr>
          </a:p>
          <a:p>
            <a:pPr>
              <a:buBlip>
                <a:blip r:embed="rId3"/>
              </a:buBlip>
            </a:pPr>
            <a:r>
              <a:rPr lang="es-ES_tradnl" sz="1600" dirty="0" smtClean="0">
                <a:solidFill>
                  <a:schemeClr val="bg1">
                    <a:lumMod val="50000"/>
                  </a:schemeClr>
                </a:solidFill>
              </a:rPr>
              <a:t>   El </a:t>
            </a:r>
            <a:r>
              <a:rPr lang="es-ES_tradnl" sz="1600" dirty="0" smtClean="0">
                <a:solidFill>
                  <a:schemeClr val="bg1">
                    <a:lumMod val="50000"/>
                  </a:schemeClr>
                </a:solidFill>
              </a:rPr>
              <a:t>dolor ha pasado de ser la causa más frecuente a no contemplarse como causa </a:t>
            </a:r>
            <a:r>
              <a:rPr lang="es-ES_tradnl" sz="1600" dirty="0" smtClean="0">
                <a:solidFill>
                  <a:schemeClr val="bg1">
                    <a:lumMod val="50000"/>
                  </a:schemeClr>
                </a:solidFill>
              </a:rPr>
              <a:t>de</a:t>
            </a:r>
          </a:p>
          <a:p>
            <a:r>
              <a:rPr lang="es-ES_tradnl" sz="1600" dirty="0" smtClean="0">
                <a:solidFill>
                  <a:schemeClr val="bg1">
                    <a:lumMod val="50000"/>
                  </a:schemeClr>
                </a:solidFill>
              </a:rPr>
              <a:t>     </a:t>
            </a:r>
            <a:r>
              <a:rPr lang="es-ES_tradnl" sz="1600" dirty="0" smtClean="0">
                <a:solidFill>
                  <a:schemeClr val="bg1">
                    <a:lumMod val="50000"/>
                  </a:schemeClr>
                </a:solidFill>
              </a:rPr>
              <a:t>sedación en algunos trabajos</a:t>
            </a:r>
            <a:endParaRPr lang="es-ES_tradnl" sz="16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7918622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7" name="Marcador de contenido 2"/>
          <p:cNvSpPr txBox="1">
            <a:spLocks/>
          </p:cNvSpPr>
          <p:nvPr/>
        </p:nvSpPr>
        <p:spPr>
          <a:xfrm>
            <a:off x="554302" y="1426430"/>
            <a:ext cx="3401885" cy="188869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ES_tradnl" sz="1600" dirty="0" smtClean="0">
                <a:solidFill>
                  <a:schemeClr val="bg1">
                    <a:lumMod val="50000"/>
                  </a:schemeClr>
                </a:solidFill>
              </a:rPr>
              <a:t> </a:t>
            </a:r>
            <a:r>
              <a:rPr lang="es-ES_tradnl" sz="1600" b="1" dirty="0" smtClean="0">
                <a:solidFill>
                  <a:srgbClr val="64075D"/>
                </a:solidFill>
              </a:rPr>
              <a:t>Fármacos </a:t>
            </a:r>
            <a:r>
              <a:rPr lang="es-ES_tradnl" sz="1600" b="1" dirty="0">
                <a:solidFill>
                  <a:srgbClr val="64075D"/>
                </a:solidFill>
              </a:rPr>
              <a:t>utilizados en la sedación: Dosis y </a:t>
            </a:r>
            <a:r>
              <a:rPr lang="es-ES_tradnl" sz="1600" b="1" dirty="0" smtClean="0">
                <a:solidFill>
                  <a:srgbClr val="64075D"/>
                </a:solidFill>
              </a:rPr>
              <a:t>Titulación</a:t>
            </a:r>
          </a:p>
          <a:p>
            <a:pPr marL="0" indent="0">
              <a:buNone/>
            </a:pPr>
            <a:endParaRPr lang="es-ES_tradnl" sz="1600" b="1" dirty="0" smtClean="0">
              <a:solidFill>
                <a:srgbClr val="64075D"/>
              </a:solidFill>
            </a:endParaRPr>
          </a:p>
          <a:p>
            <a:pPr>
              <a:buBlip>
                <a:blip r:embed="rId3"/>
              </a:buBlip>
            </a:pPr>
            <a:r>
              <a:rPr lang="es-ES_tradnl" sz="1600" dirty="0" smtClean="0">
                <a:solidFill>
                  <a:schemeClr val="bg1">
                    <a:lumMod val="50000"/>
                  </a:schemeClr>
                </a:solidFill>
              </a:rPr>
              <a:t>Una </a:t>
            </a:r>
            <a:r>
              <a:rPr lang="es-ES_tradnl" sz="1600" dirty="0">
                <a:solidFill>
                  <a:schemeClr val="bg1">
                    <a:lumMod val="50000"/>
                  </a:schemeClr>
                </a:solidFill>
              </a:rPr>
              <a:t>práctica errónea, pero relativamente frecuente, </a:t>
            </a:r>
            <a:r>
              <a:rPr lang="es-ES_tradnl" sz="1600" dirty="0" smtClean="0">
                <a:solidFill>
                  <a:schemeClr val="bg1">
                    <a:lumMod val="50000"/>
                  </a:schemeClr>
                </a:solidFill>
              </a:rPr>
              <a:t>es utilizar </a:t>
            </a:r>
            <a:r>
              <a:rPr lang="es-ES_tradnl" sz="1600" dirty="0">
                <a:solidFill>
                  <a:schemeClr val="bg1">
                    <a:lumMod val="50000"/>
                  </a:schemeClr>
                </a:solidFill>
              </a:rPr>
              <a:t>opioides para inducir la sedación de los pacientes.</a:t>
            </a:r>
            <a:endParaRPr lang="es-ES_tradnl" sz="1600" dirty="0" smtClean="0">
              <a:solidFill>
                <a:schemeClr val="bg1">
                  <a:lumMod val="50000"/>
                </a:schemeClr>
              </a:solidFill>
            </a:endParaRPr>
          </a:p>
        </p:txBody>
      </p:sp>
      <p:sp>
        <p:nvSpPr>
          <p:cNvPr id="4" name="Rectángulo 3"/>
          <p:cNvSpPr/>
          <p:nvPr/>
        </p:nvSpPr>
        <p:spPr>
          <a:xfrm>
            <a:off x="3956187" y="1459968"/>
            <a:ext cx="2969383" cy="276999"/>
          </a:xfrm>
          <a:prstGeom prst="rect">
            <a:avLst/>
          </a:prstGeom>
        </p:spPr>
        <p:txBody>
          <a:bodyPr wrap="none">
            <a:spAutoFit/>
          </a:bodyPr>
          <a:lstStyle/>
          <a:p>
            <a:r>
              <a:rPr lang="es-ES_tradnl" sz="1200" b="1" dirty="0" smtClean="0">
                <a:solidFill>
                  <a:srgbClr val="64075D"/>
                </a:solidFill>
              </a:rPr>
              <a:t>Fármacos </a:t>
            </a:r>
            <a:r>
              <a:rPr lang="es-ES_tradnl" sz="1200" b="1" dirty="0">
                <a:solidFill>
                  <a:srgbClr val="64075D"/>
                </a:solidFill>
              </a:rPr>
              <a:t>utilizados en la sedación paliativa</a:t>
            </a:r>
          </a:p>
        </p:txBody>
      </p:sp>
      <p:pic>
        <p:nvPicPr>
          <p:cNvPr id="5" name="Imagen 4" descr="Captura de pantalla 2017-09-27 a las 15.16.18.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058140" y="1736967"/>
            <a:ext cx="4561961" cy="4044999"/>
          </a:xfrm>
          <a:prstGeom prst="rect">
            <a:avLst/>
          </a:prstGeom>
        </p:spPr>
      </p:pic>
      <p:sp>
        <p:nvSpPr>
          <p:cNvPr id="6" name="Rectángulo 5"/>
          <p:cNvSpPr/>
          <p:nvPr/>
        </p:nvSpPr>
        <p:spPr>
          <a:xfrm>
            <a:off x="1183989" y="5264654"/>
            <a:ext cx="3507386" cy="523220"/>
          </a:xfrm>
          <a:prstGeom prst="rect">
            <a:avLst/>
          </a:prstGeom>
        </p:spPr>
        <p:txBody>
          <a:bodyPr wrap="square">
            <a:spAutoFit/>
          </a:bodyPr>
          <a:lstStyle/>
          <a:p>
            <a:r>
              <a:rPr lang="es-ES_tradnl" sz="1400" b="1" dirty="0">
                <a:solidFill>
                  <a:srgbClr val="64075D"/>
                </a:solidFill>
              </a:rPr>
              <a:t>SC: </a:t>
            </a:r>
            <a:r>
              <a:rPr lang="es-ES_tradnl" sz="1400" dirty="0" smtClean="0">
                <a:solidFill>
                  <a:srgbClr val="64075D"/>
                </a:solidFill>
              </a:rPr>
              <a:t>subcutáneo</a:t>
            </a:r>
            <a:r>
              <a:rPr lang="es-ES_tradnl" sz="1400" b="1" dirty="0">
                <a:solidFill>
                  <a:srgbClr val="64075D"/>
                </a:solidFill>
              </a:rPr>
              <a:t>;</a:t>
            </a:r>
            <a:r>
              <a:rPr lang="es-ES_tradnl" sz="1400" b="1" dirty="0" smtClean="0">
                <a:solidFill>
                  <a:srgbClr val="64075D"/>
                </a:solidFill>
              </a:rPr>
              <a:t> </a:t>
            </a:r>
            <a:r>
              <a:rPr lang="es-ES_tradnl" sz="1400" b="1" dirty="0" err="1">
                <a:solidFill>
                  <a:srgbClr val="64075D"/>
                </a:solidFill>
              </a:rPr>
              <a:t>im</a:t>
            </a:r>
            <a:r>
              <a:rPr lang="es-ES_tradnl" sz="1400" b="1" dirty="0">
                <a:solidFill>
                  <a:srgbClr val="64075D"/>
                </a:solidFill>
              </a:rPr>
              <a:t>: </a:t>
            </a:r>
            <a:r>
              <a:rPr lang="es-ES_tradnl" sz="1400" dirty="0">
                <a:solidFill>
                  <a:srgbClr val="64075D"/>
                </a:solidFill>
              </a:rPr>
              <a:t>intramuscular</a:t>
            </a:r>
            <a:r>
              <a:rPr lang="es-ES_tradnl" sz="1400" b="1" dirty="0">
                <a:solidFill>
                  <a:srgbClr val="64075D"/>
                </a:solidFill>
              </a:rPr>
              <a:t>; </a:t>
            </a:r>
            <a:endParaRPr lang="es-ES_tradnl" sz="1400" b="1" dirty="0" smtClean="0">
              <a:solidFill>
                <a:srgbClr val="64075D"/>
              </a:solidFill>
            </a:endParaRPr>
          </a:p>
          <a:p>
            <a:r>
              <a:rPr lang="es-ES_tradnl" sz="1400" b="1" dirty="0" smtClean="0">
                <a:solidFill>
                  <a:srgbClr val="64075D"/>
                </a:solidFill>
              </a:rPr>
              <a:t>IV</a:t>
            </a:r>
            <a:r>
              <a:rPr lang="es-ES_tradnl" sz="1400" b="1" dirty="0">
                <a:solidFill>
                  <a:srgbClr val="64075D"/>
                </a:solidFill>
              </a:rPr>
              <a:t>: </a:t>
            </a:r>
            <a:r>
              <a:rPr lang="es-ES_tradnl" sz="1400" dirty="0">
                <a:solidFill>
                  <a:srgbClr val="64075D"/>
                </a:solidFill>
              </a:rPr>
              <a:t>intravenoso</a:t>
            </a:r>
            <a:r>
              <a:rPr lang="es-ES_tradnl" sz="1400" b="1" dirty="0">
                <a:solidFill>
                  <a:srgbClr val="64075D"/>
                </a:solidFill>
              </a:rPr>
              <a:t>; BZD: </a:t>
            </a:r>
            <a:r>
              <a:rPr lang="es-ES_tradnl" sz="1400" dirty="0" err="1" smtClean="0">
                <a:solidFill>
                  <a:srgbClr val="64075D"/>
                </a:solidFill>
              </a:rPr>
              <a:t>benzodiazepina</a:t>
            </a:r>
            <a:endParaRPr lang="es-ES_tradnl" sz="1400" dirty="0">
              <a:solidFill>
                <a:srgbClr val="64075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1855104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ítulo 1"/>
          <p:cNvSpPr>
            <a:spLocks noGrp="1"/>
          </p:cNvSpPr>
          <p:nvPr>
            <p:ph type="title"/>
          </p:nvPr>
        </p:nvSpPr>
        <p:spPr>
          <a:xfrm>
            <a:off x="0" y="147804"/>
            <a:ext cx="9144000" cy="1018299"/>
          </a:xfrm>
        </p:spPr>
        <p:txBody>
          <a:bodyPr/>
          <a:lstStyle/>
          <a:p>
            <a:r>
              <a:rPr lang="es-ES_tradnl" sz="4000" b="1" dirty="0" smtClean="0">
                <a:solidFill>
                  <a:srgbClr val="FCC40D"/>
                </a:solidFill>
              </a:rPr>
              <a:t>FINAL DE LA VIDA</a:t>
            </a:r>
            <a:r>
              <a:rPr lang="es-ES_tradnl" sz="4000" dirty="0" smtClean="0">
                <a:solidFill>
                  <a:srgbClr val="FCC40D"/>
                </a:solidFill>
              </a:rPr>
              <a:t/>
            </a:r>
            <a:br>
              <a:rPr lang="es-ES_tradnl" sz="4000" dirty="0" smtClean="0">
                <a:solidFill>
                  <a:srgbClr val="FCC40D"/>
                </a:solidFill>
              </a:rPr>
            </a:br>
            <a:endParaRPr lang="es-ES_tradnl" sz="4000" dirty="0">
              <a:solidFill>
                <a:srgbClr val="FCC40D"/>
              </a:solidFill>
              <a:cs typeface="Gotham Book"/>
            </a:endParaRPr>
          </a:p>
        </p:txBody>
      </p:sp>
      <p:sp>
        <p:nvSpPr>
          <p:cNvPr id="5" name="Marcador de contenido 2"/>
          <p:cNvSpPr txBox="1">
            <a:spLocks/>
          </p:cNvSpPr>
          <p:nvPr/>
        </p:nvSpPr>
        <p:spPr>
          <a:xfrm>
            <a:off x="554302" y="1331966"/>
            <a:ext cx="3790210" cy="188869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s-ES_tradnl" sz="1600" b="1" dirty="0">
                <a:solidFill>
                  <a:srgbClr val="64075D"/>
                </a:solidFill>
              </a:rPr>
              <a:t>Monitorización del tratamiento </a:t>
            </a:r>
            <a:endParaRPr lang="es-ES_tradnl" sz="1600" dirty="0" smtClean="0">
              <a:solidFill>
                <a:schemeClr val="bg1">
                  <a:lumMod val="50000"/>
                </a:schemeClr>
              </a:solidFill>
            </a:endParaRPr>
          </a:p>
          <a:p>
            <a:pPr>
              <a:lnSpc>
                <a:spcPct val="110000"/>
              </a:lnSpc>
              <a:buBlip>
                <a:blip r:embed="rId3"/>
              </a:buBlip>
            </a:pPr>
            <a:r>
              <a:rPr lang="es-ES_tradnl" sz="1600" dirty="0">
                <a:solidFill>
                  <a:schemeClr val="bg1">
                    <a:lumMod val="50000"/>
                  </a:schemeClr>
                </a:solidFill>
              </a:rPr>
              <a:t>L</a:t>
            </a:r>
            <a:r>
              <a:rPr lang="es-ES_tradnl" sz="1600" dirty="0" smtClean="0">
                <a:solidFill>
                  <a:schemeClr val="bg1">
                    <a:lumMod val="50000"/>
                  </a:schemeClr>
                </a:solidFill>
              </a:rPr>
              <a:t>os </a:t>
            </a:r>
            <a:r>
              <a:rPr lang="es-ES_tradnl" sz="1600" dirty="0">
                <a:solidFill>
                  <a:schemeClr val="bg1">
                    <a:lumMod val="50000"/>
                  </a:schemeClr>
                </a:solidFill>
              </a:rPr>
              <a:t>pacientes en los que se indica la </a:t>
            </a:r>
            <a:r>
              <a:rPr lang="es-ES_tradnl" sz="1600" dirty="0" smtClean="0">
                <a:solidFill>
                  <a:schemeClr val="bg1">
                    <a:lumMod val="50000"/>
                  </a:schemeClr>
                </a:solidFill>
              </a:rPr>
              <a:t>sedación terminal </a:t>
            </a:r>
            <a:r>
              <a:rPr lang="es-ES_tradnl" sz="1600" dirty="0">
                <a:solidFill>
                  <a:schemeClr val="bg1">
                    <a:lumMod val="50000"/>
                  </a:schemeClr>
                </a:solidFill>
              </a:rPr>
              <a:t>no deben recibir nutrición ni líquidos </a:t>
            </a:r>
            <a:r>
              <a:rPr lang="es-ES_tradnl" sz="1600" dirty="0" smtClean="0">
                <a:solidFill>
                  <a:schemeClr val="bg1">
                    <a:lumMod val="50000"/>
                  </a:schemeClr>
                </a:solidFill>
              </a:rPr>
              <a:t>por vía oral y deben </a:t>
            </a:r>
            <a:r>
              <a:rPr lang="es-ES_tradnl" sz="1600" dirty="0">
                <a:solidFill>
                  <a:schemeClr val="bg1">
                    <a:lumMod val="50000"/>
                  </a:schemeClr>
                </a:solidFill>
              </a:rPr>
              <a:t>ser </a:t>
            </a:r>
            <a:r>
              <a:rPr lang="es-ES_tradnl" sz="1600" dirty="0" smtClean="0">
                <a:solidFill>
                  <a:schemeClr val="bg1">
                    <a:lumMod val="50000"/>
                  </a:schemeClr>
                </a:solidFill>
              </a:rPr>
              <a:t>estrechamente monitorizados </a:t>
            </a:r>
            <a:r>
              <a:rPr lang="es-ES_tradnl" sz="1600" dirty="0">
                <a:solidFill>
                  <a:schemeClr val="bg1">
                    <a:lumMod val="50000"/>
                  </a:schemeClr>
                </a:solidFill>
              </a:rPr>
              <a:t>tras el comienzo de la </a:t>
            </a:r>
            <a:r>
              <a:rPr lang="es-ES_tradnl" sz="1600" dirty="0" smtClean="0">
                <a:solidFill>
                  <a:schemeClr val="bg1">
                    <a:lumMod val="50000"/>
                  </a:schemeClr>
                </a:solidFill>
              </a:rPr>
              <a:t>sedación</a:t>
            </a:r>
            <a:r>
              <a:rPr lang="es-ES_tradnl" sz="1600" dirty="0">
                <a:solidFill>
                  <a:schemeClr val="bg1">
                    <a:lumMod val="50000"/>
                  </a:schemeClr>
                </a:solidFill>
              </a:rPr>
              <a:t>. D</a:t>
            </a:r>
            <a:r>
              <a:rPr lang="es-ES_tradnl" sz="1600" dirty="0" smtClean="0">
                <a:solidFill>
                  <a:schemeClr val="bg1">
                    <a:lumMod val="50000"/>
                  </a:schemeClr>
                </a:solidFill>
              </a:rPr>
              <a:t>ebe </a:t>
            </a:r>
            <a:r>
              <a:rPr lang="es-ES_tradnl" sz="1600" dirty="0">
                <a:solidFill>
                  <a:schemeClr val="bg1">
                    <a:lumMod val="50000"/>
                  </a:schemeClr>
                </a:solidFill>
              </a:rPr>
              <a:t>hacerse preferentemente </a:t>
            </a:r>
            <a:r>
              <a:rPr lang="es-ES_tradnl" sz="1600" dirty="0" smtClean="0">
                <a:solidFill>
                  <a:schemeClr val="bg1">
                    <a:lumMod val="50000"/>
                  </a:schemeClr>
                </a:solidFill>
              </a:rPr>
              <a:t>usando alguna </a:t>
            </a:r>
            <a:r>
              <a:rPr lang="es-ES_tradnl" sz="1600" dirty="0">
                <a:solidFill>
                  <a:schemeClr val="bg1">
                    <a:lumMod val="50000"/>
                  </a:schemeClr>
                </a:solidFill>
              </a:rPr>
              <a:t>escala específica. La más utilizada es la </a:t>
            </a:r>
            <a:r>
              <a:rPr lang="es-ES_tradnl" sz="1600" b="1" dirty="0">
                <a:solidFill>
                  <a:schemeClr val="bg1">
                    <a:lumMod val="50000"/>
                  </a:schemeClr>
                </a:solidFill>
              </a:rPr>
              <a:t>Escala </a:t>
            </a:r>
            <a:r>
              <a:rPr lang="es-ES_tradnl" sz="1600" b="1" dirty="0" smtClean="0">
                <a:solidFill>
                  <a:schemeClr val="bg1">
                    <a:lumMod val="50000"/>
                  </a:schemeClr>
                </a:solidFill>
              </a:rPr>
              <a:t>de Agitación </a:t>
            </a:r>
            <a:r>
              <a:rPr lang="es-ES_tradnl" sz="1600" b="1" dirty="0">
                <a:solidFill>
                  <a:schemeClr val="bg1">
                    <a:lumMod val="50000"/>
                  </a:schemeClr>
                </a:solidFill>
              </a:rPr>
              <a:t>RASS de </a:t>
            </a:r>
            <a:r>
              <a:rPr lang="es-ES_tradnl" sz="1600" b="1" dirty="0" smtClean="0">
                <a:solidFill>
                  <a:schemeClr val="bg1">
                    <a:lumMod val="50000"/>
                  </a:schemeClr>
                </a:solidFill>
              </a:rPr>
              <a:t>Richmond.</a:t>
            </a:r>
          </a:p>
          <a:p>
            <a:pPr>
              <a:lnSpc>
                <a:spcPct val="110000"/>
              </a:lnSpc>
              <a:buBlip>
                <a:blip r:embed="rId3"/>
              </a:buBlip>
            </a:pPr>
            <a:r>
              <a:rPr lang="es-ES_tradnl" sz="1600" dirty="0">
                <a:solidFill>
                  <a:schemeClr val="bg1">
                    <a:lumMod val="50000"/>
                  </a:schemeClr>
                </a:solidFill>
              </a:rPr>
              <a:t>La sedación paliativa siempre implica una </a:t>
            </a:r>
            <a:r>
              <a:rPr lang="es-ES_tradnl" sz="1600" b="1" dirty="0">
                <a:solidFill>
                  <a:schemeClr val="bg1">
                    <a:lumMod val="50000"/>
                  </a:schemeClr>
                </a:solidFill>
              </a:rPr>
              <a:t>situación de </a:t>
            </a:r>
            <a:r>
              <a:rPr lang="es-ES_tradnl" sz="1600" b="1" dirty="0" smtClean="0">
                <a:solidFill>
                  <a:schemeClr val="bg1">
                    <a:lumMod val="50000"/>
                  </a:schemeClr>
                </a:solidFill>
              </a:rPr>
              <a:t>gran ansiedad </a:t>
            </a:r>
            <a:r>
              <a:rPr lang="es-ES_tradnl" sz="1600" b="1" dirty="0">
                <a:solidFill>
                  <a:schemeClr val="bg1">
                    <a:lumMod val="50000"/>
                  </a:schemeClr>
                </a:solidFill>
              </a:rPr>
              <a:t>para el equipo terapéutico. </a:t>
            </a:r>
            <a:r>
              <a:rPr lang="es-ES_tradnl" sz="1600" dirty="0">
                <a:solidFill>
                  <a:schemeClr val="bg1">
                    <a:lumMod val="50000"/>
                  </a:schemeClr>
                </a:solidFill>
              </a:rPr>
              <a:t>El consenso en el </a:t>
            </a:r>
            <a:r>
              <a:rPr lang="es-ES_tradnl" sz="1600" dirty="0" smtClean="0">
                <a:solidFill>
                  <a:schemeClr val="bg1">
                    <a:lumMod val="50000"/>
                  </a:schemeClr>
                </a:solidFill>
              </a:rPr>
              <a:t>equipo terapéutico </a:t>
            </a:r>
            <a:r>
              <a:rPr lang="es-ES_tradnl" sz="1600" dirty="0">
                <a:solidFill>
                  <a:schemeClr val="bg1">
                    <a:lumMod val="50000"/>
                  </a:schemeClr>
                </a:solidFill>
              </a:rPr>
              <a:t>para cada una de las decisiones es </a:t>
            </a:r>
            <a:r>
              <a:rPr lang="es-ES_tradnl" sz="1600" dirty="0" smtClean="0">
                <a:solidFill>
                  <a:schemeClr val="bg1">
                    <a:lumMod val="50000"/>
                  </a:schemeClr>
                </a:solidFill>
              </a:rPr>
              <a:t>básico.</a:t>
            </a:r>
            <a:endParaRPr lang="es-ES_tradnl" sz="1600" dirty="0">
              <a:solidFill>
                <a:schemeClr val="bg1">
                  <a:lumMod val="50000"/>
                </a:schemeClr>
              </a:solidFill>
            </a:endParaRPr>
          </a:p>
          <a:p>
            <a:pPr marL="0" indent="0">
              <a:buNone/>
            </a:pPr>
            <a:endParaRPr lang="es-ES_tradnl" sz="1600" dirty="0" smtClean="0">
              <a:solidFill>
                <a:schemeClr val="bg1">
                  <a:lumMod val="50000"/>
                </a:schemeClr>
              </a:solidFill>
            </a:endParaRPr>
          </a:p>
        </p:txBody>
      </p:sp>
      <p:pic>
        <p:nvPicPr>
          <p:cNvPr id="7" name="Imagen 6" descr="Captura de pantalla 2017-09-27 a las 15.27.13.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460488" y="1815853"/>
            <a:ext cx="4327329" cy="3803585"/>
          </a:xfrm>
          <a:prstGeom prst="rect">
            <a:avLst/>
          </a:prstGeom>
        </p:spPr>
      </p:pic>
      <p:sp>
        <p:nvSpPr>
          <p:cNvPr id="8" name="Rectángulo 7"/>
          <p:cNvSpPr/>
          <p:nvPr/>
        </p:nvSpPr>
        <p:spPr>
          <a:xfrm>
            <a:off x="4344512" y="1459968"/>
            <a:ext cx="3263333" cy="276999"/>
          </a:xfrm>
          <a:prstGeom prst="rect">
            <a:avLst/>
          </a:prstGeom>
        </p:spPr>
        <p:txBody>
          <a:bodyPr wrap="none">
            <a:spAutoFit/>
          </a:bodyPr>
          <a:lstStyle/>
          <a:p>
            <a:r>
              <a:rPr lang="es-ES_tradnl" sz="1200" b="1" dirty="0">
                <a:solidFill>
                  <a:srgbClr val="64075D"/>
                </a:solidFill>
              </a:rPr>
              <a:t>Escala RASS de Agitación-Sedación de </a:t>
            </a:r>
            <a:r>
              <a:rPr lang="es-ES_tradnl" sz="1200" b="1" dirty="0" smtClean="0">
                <a:solidFill>
                  <a:srgbClr val="64075D"/>
                </a:solidFill>
              </a:rPr>
              <a:t>Richmond</a:t>
            </a:r>
            <a:endParaRPr lang="es-ES_tradnl" sz="1200" b="1" dirty="0">
              <a:solidFill>
                <a:srgbClr val="64075D"/>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865482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12210</TotalTime>
  <Words>22919</Words>
  <Application>Microsoft Macintosh PowerPoint</Application>
  <PresentationFormat>Presentación en pantalla (4:3)</PresentationFormat>
  <Paragraphs>1122</Paragraphs>
  <Slides>74</Slides>
  <Notes>70</Notes>
  <HiddenSlides>0</HiddenSlides>
  <MMClips>0</MMClips>
  <ScaleCrop>false</ScaleCrop>
  <HeadingPairs>
    <vt:vector size="4" baseType="variant">
      <vt:variant>
        <vt:lpstr>Plantilla de diseño</vt:lpstr>
      </vt:variant>
      <vt:variant>
        <vt:i4>8</vt:i4>
      </vt:variant>
      <vt:variant>
        <vt:lpstr>Títulos de diapositiva</vt:lpstr>
      </vt:variant>
      <vt:variant>
        <vt:i4>74</vt:i4>
      </vt:variant>
    </vt:vector>
  </HeadingPairs>
  <TitlesOfParts>
    <vt:vector size="82" baseType="lpstr">
      <vt:lpstr>Tema de Office</vt:lpstr>
      <vt:lpstr>1_Diseño personalizado</vt:lpstr>
      <vt:lpstr>Diseño personalizado</vt:lpstr>
      <vt:lpstr>2_Diseño personalizado</vt:lpstr>
      <vt:lpstr>3_Diseño personalizado</vt:lpstr>
      <vt:lpstr>4_Diseño personalizado</vt:lpstr>
      <vt:lpstr>2_Tema de Office</vt:lpstr>
      <vt:lpstr>5_Diseño personalizado</vt:lpstr>
      <vt:lpstr>Diapositiva 1</vt:lpstr>
      <vt:lpstr>Diapositiva 2</vt:lpstr>
      <vt:lpstr>Diapositiva 3</vt:lpstr>
      <vt:lpstr>Diapositiva 4</vt:lpstr>
      <vt:lpstr>PACIENTE CON COMORBILIDADES </vt:lpstr>
      <vt:lpstr>PACIENTE CON COMORBILIDADES </vt:lpstr>
      <vt:lpstr>PACIENTE CON COMORBILIDADES </vt:lpstr>
      <vt:lpstr>Diapositiva 8</vt:lpstr>
      <vt:lpstr>PACIENTE CON COMORBILIDADES </vt:lpstr>
      <vt:lpstr>Diapositiva 10</vt:lpstr>
      <vt:lpstr>Diapositiva 11</vt:lpstr>
      <vt:lpstr>Diapositiva 12</vt:lpstr>
      <vt:lpstr>Diapositiva 13</vt:lpstr>
      <vt:lpstr>PACIENTE CON COMORBILIDADES </vt:lpstr>
      <vt:lpstr>PACIENTE CON COMORBILIDADES </vt:lpstr>
      <vt:lpstr>PACIENTE CON COMORBILIDADES </vt:lpstr>
      <vt:lpstr>PACIENTE CON COMORBILIDADES </vt:lpstr>
      <vt:lpstr>PACIENTE CON COMORBILIDADES </vt:lpstr>
      <vt:lpstr>PACIENTE CON COMORBILIDADES </vt:lpstr>
      <vt:lpstr>PACIENTE CON COMORBILIDADES </vt:lpstr>
      <vt:lpstr>PACIENTE CON COMORBILIDADES </vt:lpstr>
      <vt:lpstr>Diapositiva 22</vt:lpstr>
      <vt:lpstr>PACIENTE CON COMORBILIDADES </vt:lpstr>
      <vt:lpstr>PACIENTE CON COMORBILIDADES </vt:lpstr>
      <vt:lpstr>PACIENTE CON COMORBILIDADES </vt:lpstr>
      <vt:lpstr>PACIENTE CON COMORBILIDADES </vt:lpstr>
      <vt:lpstr>PACIENTE CON COMORBILIDADES </vt:lpstr>
      <vt:lpstr>PACIENTE CON COMORBILIDADES </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FINAL DE LA VIDA </vt:lpstr>
      <vt:lpstr>FINAL DE LA VIDA </vt:lpstr>
      <vt:lpstr>FINAL DE LA VIDA </vt:lpstr>
      <vt:lpstr>FINAL DE LA VIDA </vt:lpstr>
      <vt:lpstr>FINAL DE LA VIDA </vt:lpstr>
      <vt:lpstr>FINAL DE LA VIDA </vt:lpstr>
      <vt:lpstr>FINAL DE LA VIDA </vt:lpstr>
      <vt:lpstr>FINAL DE LA VIDA </vt:lpstr>
      <vt:lpstr>FINAL DE LA VIDA </vt:lpstr>
      <vt:lpstr>FINAL DE LA VIDA </vt:lpstr>
      <vt:lpstr>FINAL DE LA VIDA </vt:lpstr>
      <vt:lpstr>FINAL DE LA VIDA </vt:lpstr>
      <vt:lpstr>FINAL DE LA VIDA </vt:lpstr>
      <vt:lpstr>FINAL DE LA VIDA </vt:lpstr>
      <vt:lpstr>FINAL DE LA VIDA </vt:lpstr>
      <vt:lpstr>FINAL DE LA VIDA </vt:lpstr>
      <vt:lpstr>FINAL DE LA VIDA </vt:lpstr>
    </vt:vector>
  </TitlesOfParts>
  <Company/>
  <LinksUpToDate>false</LinksUpToDate>
  <SharedDoc>false</SharedDoc>
  <HyperlinksChanged>false</HyperlinksChanged>
  <AppVersion>12.0001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 De la Fuente</dc:creator>
  <cp:lastModifiedBy>Lola</cp:lastModifiedBy>
  <cp:revision>365</cp:revision>
  <cp:lastPrinted>2017-09-06T17:27:11Z</cp:lastPrinted>
  <dcterms:created xsi:type="dcterms:W3CDTF">2017-09-28T11:33:28Z</dcterms:created>
  <dcterms:modified xsi:type="dcterms:W3CDTF">2017-10-03T10:59:11Z</dcterms:modified>
</cp:coreProperties>
</file>